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sim ammour" initials="na" lastIdx="1" clrIdx="0">
    <p:extLst>
      <p:ext uri="{19B8F6BF-5375-455C-9EA6-DF929625EA0E}">
        <p15:presenceInfo xmlns:p15="http://schemas.microsoft.com/office/powerpoint/2012/main" userId="f86abe116215b0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95AF0-7374-45EB-B4FD-C6CB88E5E0D1}" type="datetimeFigureOut">
              <a:rPr lang="en-US" smtClean="0"/>
              <a:t>10/30/2016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10DFC-59F3-4535-8C19-6A3E24402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10DFC-59F3-4535-8C19-6A3E24402F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49628-D2E6-43DB-ABDC-0470FBF6B1A7}" type="datetime1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3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1CC6-D419-4185-AF32-173C1F307263}" type="datetime1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8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D28BE-DCCD-46F1-ABFC-AE252E50DB5A}" type="datetime1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2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DB145-E863-47CB-A5D4-9E228C42F331}" type="datetime1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8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3189-D141-4EF9-A19C-BFA2684898F9}" type="datetime1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1E74-1C78-4F8B-B329-2C9D7ED862A8}" type="datetime1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7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CF64B-CF8C-4515-98F9-30C9157F0DF8}" type="datetime1">
              <a:rPr lang="en-US" smtClean="0"/>
              <a:t>10/30/2016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70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3611E-325D-4911-A2B6-9FBF71306CE3}" type="datetime1">
              <a:rPr lang="en-US" smtClean="0"/>
              <a:t>10/30/2016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2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C6E9-0CEE-41B3-93A8-B166C14B668B}" type="datetime1">
              <a:rPr lang="en-US" smtClean="0"/>
              <a:t>10/30/2016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6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3900-3A14-4B5F-A411-51A4E23319D3}" type="datetime1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8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04855-198F-48F5-B1A0-7CA28BA18106}" type="datetime1">
              <a:rPr lang="en-US" smtClean="0"/>
              <a:t>10/30/2016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8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7D0F-E902-43F0-A416-6E81CB99791A}" type="datetime1">
              <a:rPr lang="en-US" smtClean="0"/>
              <a:t>10/30/2016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F886B-644D-4758-9B34-3F41B762D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3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0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0.png"/><Relationship Id="rId7" Type="http://schemas.openxmlformats.org/officeDocument/2006/relationships/image" Target="../media/image113.png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0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0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5.png"/><Relationship Id="rId11" Type="http://schemas.openxmlformats.org/officeDocument/2006/relationships/image" Target="../media/image121.png"/><Relationship Id="rId5" Type="http://schemas.openxmlformats.org/officeDocument/2006/relationships/image" Target="../media/image124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23.png"/><Relationship Id="rId9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1.png"/><Relationship Id="rId7" Type="http://schemas.openxmlformats.org/officeDocument/2006/relationships/image" Target="../media/image15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10" Type="http://schemas.openxmlformats.org/officeDocument/2006/relationships/image" Target="../media/image157.png"/><Relationship Id="rId4" Type="http://schemas.openxmlformats.org/officeDocument/2006/relationships/image" Target="../media/image1470.png"/><Relationship Id="rId9" Type="http://schemas.openxmlformats.org/officeDocument/2006/relationships/image" Target="../media/image1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0.png"/><Relationship Id="rId7" Type="http://schemas.openxmlformats.org/officeDocument/2006/relationships/image" Target="../media/image165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3.png"/><Relationship Id="rId7" Type="http://schemas.openxmlformats.org/officeDocument/2006/relationships/image" Target="../media/image176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0.png"/><Relationship Id="rId5" Type="http://schemas.openxmlformats.org/officeDocument/2006/relationships/image" Target="../media/image175.emf"/><Relationship Id="rId4" Type="http://schemas.openxmlformats.org/officeDocument/2006/relationships/image" Target="../media/image1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1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0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1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8738" y="61207"/>
            <a:ext cx="38951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2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Chapter 5</a:t>
            </a:r>
            <a:endParaRPr lang="en-US" sz="7200" dirty="0"/>
          </a:p>
        </p:txBody>
      </p:sp>
      <p:sp>
        <p:nvSpPr>
          <p:cNvPr id="3" name="Rectangle 2"/>
          <p:cNvSpPr/>
          <p:nvPr/>
        </p:nvSpPr>
        <p:spPr>
          <a:xfrm>
            <a:off x="3850026" y="1165425"/>
            <a:ext cx="5012591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 smtClean="0">
                <a:solidFill>
                  <a:srgbClr val="002060"/>
                </a:solidFill>
                <a:effectLst/>
                <a:latin typeface="AdvTGLIGHT"/>
                <a:ea typeface="Times New Roman" panose="02020603050405020304" pitchFamily="18" charset="0"/>
                <a:cs typeface="AdvTGLIGHT"/>
              </a:rPr>
              <a:t>The Z Transform</a:t>
            </a:r>
            <a:endParaRPr lang="en-US" sz="4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3145" y="2499866"/>
            <a:ext cx="9685710" cy="3189391"/>
            <a:chOff x="1760561" y="3589361"/>
            <a:chExt cx="9266830" cy="2210938"/>
          </a:xfrm>
        </p:grpSpPr>
        <p:sp>
          <p:nvSpPr>
            <p:cNvPr id="4" name="Rectangle 3"/>
            <p:cNvSpPr/>
            <p:nvPr/>
          </p:nvSpPr>
          <p:spPr>
            <a:xfrm>
              <a:off x="1950562" y="3787465"/>
              <a:ext cx="8913055" cy="179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115000"/>
                </a:lnSpc>
                <a:buFont typeface="+mj-lt"/>
                <a:buAutoNum type="arabicPeriod"/>
              </a:pPr>
              <a:r>
                <a:rPr lang="en-GB" sz="2400" b="1" dirty="0">
                  <a:solidFill>
                    <a:srgbClr val="0070C0"/>
                  </a:solidFill>
                  <a:latin typeface="AdvTGBOLD"/>
                  <a:ea typeface="Times New Roman" panose="02020603050405020304" pitchFamily="18" charset="0"/>
                  <a:cs typeface="AdvTGBOLD"/>
                </a:rPr>
                <a:t>Definition</a:t>
              </a:r>
              <a:endParaRPr lang="en-US" sz="2400" dirty="0" smtClean="0">
                <a:solidFill>
                  <a:srgbClr val="0070C0"/>
                </a:solidFill>
                <a:effectLst/>
                <a:latin typeface="AdvTGBOLD"/>
                <a:ea typeface="Times New Roman" panose="02020603050405020304" pitchFamily="18" charset="0"/>
                <a:cs typeface="AdvTGBOLD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GB" sz="2400" b="1" dirty="0">
                  <a:solidFill>
                    <a:srgbClr val="0070C0"/>
                  </a:solidFill>
                  <a:latin typeface="AdvTGBOLD"/>
                  <a:ea typeface="Times New Roman" panose="02020603050405020304" pitchFamily="18" charset="0"/>
                  <a:cs typeface="AdvTGBOLD"/>
                </a:rPr>
                <a:t>Properties of the z-Transform</a:t>
              </a:r>
              <a:endParaRPr lang="en-US" sz="2400" dirty="0" smtClean="0">
                <a:solidFill>
                  <a:srgbClr val="0070C0"/>
                </a:solidFill>
                <a:effectLst/>
                <a:latin typeface="AdvTGBOLD"/>
                <a:ea typeface="Times New Roman" panose="02020603050405020304" pitchFamily="18" charset="0"/>
                <a:cs typeface="AdvTGBOLD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GB" sz="2400" b="1" dirty="0">
                  <a:solidFill>
                    <a:srgbClr val="0070C0"/>
                  </a:solidFill>
                  <a:latin typeface="AdvTGBOLD"/>
                  <a:ea typeface="Times New Roman" panose="02020603050405020304" pitchFamily="18" charset="0"/>
                  <a:cs typeface="AdvTGBOLD"/>
                </a:rPr>
                <a:t>Inverse z-Transform</a:t>
              </a:r>
              <a:endParaRPr lang="en-US" sz="2400" dirty="0" smtClean="0">
                <a:solidFill>
                  <a:srgbClr val="0070C0"/>
                </a:solidFill>
                <a:effectLst/>
                <a:latin typeface="AdvTGBOLD"/>
                <a:ea typeface="Times New Roman" panose="02020603050405020304" pitchFamily="18" charset="0"/>
                <a:cs typeface="AdvTGBOLD"/>
              </a:endParaRPr>
            </a:p>
            <a:p>
              <a:pPr marL="342900" marR="0" lvl="0" indent="-34290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Font typeface="+mj-lt"/>
                <a:buAutoNum type="arabicPeriod" startAt="4"/>
              </a:pPr>
              <a:r>
                <a:rPr lang="en-GB" sz="2400" b="1" dirty="0">
                  <a:solidFill>
                    <a:srgbClr val="0070C0"/>
                  </a:solidFill>
                  <a:latin typeface="AdvTGBOLD"/>
                  <a:ea typeface="Times New Roman" panose="02020603050405020304" pitchFamily="18" charset="0"/>
                  <a:cs typeface="AdvTGBOLD"/>
                </a:rPr>
                <a:t>Solution of Difference Equations Using the z-Transform</a:t>
              </a:r>
              <a:endParaRPr lang="en-US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60561" y="3589361"/>
              <a:ext cx="9266830" cy="2210938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867405" y="6356350"/>
            <a:ext cx="410819" cy="365125"/>
          </a:xfrm>
        </p:spPr>
        <p:txBody>
          <a:bodyPr/>
          <a:lstStyle/>
          <a:p>
            <a:fld id="{707F886B-644D-4758-9B34-3F41B762DB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67122" y="118996"/>
            <a:ext cx="2475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5</a:t>
            </a:r>
          </a:p>
        </p:txBody>
      </p:sp>
      <p:sp>
        <p:nvSpPr>
          <p:cNvPr id="6" name="Rectangle 5"/>
          <p:cNvSpPr/>
          <p:nvPr/>
        </p:nvSpPr>
        <p:spPr>
          <a:xfrm>
            <a:off x="433953" y="616479"/>
            <a:ext cx="1795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33953" y="1944539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Solution: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0429" y="1125751"/>
            <a:ext cx="7053729" cy="537168"/>
            <a:chOff x="570429" y="1125751"/>
            <a:chExt cx="7053729" cy="537168"/>
          </a:xfrm>
        </p:grpSpPr>
        <p:sp>
          <p:nvSpPr>
            <p:cNvPr id="8" name="Rectangle 7"/>
            <p:cNvSpPr/>
            <p:nvPr/>
          </p:nvSpPr>
          <p:spPr>
            <a:xfrm>
              <a:off x="570429" y="1201254"/>
              <a:ext cx="39182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Determine the z-transform of </a:t>
              </a: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67841" y="1125751"/>
              <a:ext cx="3056317" cy="537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25839" y="1722655"/>
            <a:ext cx="5307285" cy="3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70429" y="2580101"/>
            <a:ext cx="272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shift theorem,</a:t>
            </a:r>
          </a:p>
        </p:txBody>
      </p:sp>
      <p:pic>
        <p:nvPicPr>
          <p:cNvPr id="13" name="Picture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6625" y="3209565"/>
            <a:ext cx="4955274" cy="76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61249" y="4193889"/>
            <a:ext cx="4007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z-transform table,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 6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5" name="Picture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56447" y="4763421"/>
            <a:ext cx="3686033" cy="80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455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398" y="132645"/>
            <a:ext cx="6593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Z-Transform Properties 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(3) </a:t>
            </a:r>
            <a:endParaRPr lang="en-U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7899" y="778976"/>
            <a:ext cx="19924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u="none" strike="noStrike" baseline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Convolution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582" y="1680581"/>
            <a:ext cx="2212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GB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time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domain,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7942" y="1590493"/>
            <a:ext cx="5172573" cy="69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94305" y="2646891"/>
            <a:ext cx="305923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Z-transform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domain,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50653" y="2652240"/>
            <a:ext cx="2554613" cy="517065"/>
            <a:chOff x="3750653" y="2889986"/>
            <a:chExt cx="2554613" cy="517065"/>
          </a:xfrm>
        </p:grpSpPr>
        <p:pic>
          <p:nvPicPr>
            <p:cNvPr id="10" name="Picture 9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91597" y="2905424"/>
              <a:ext cx="2434491" cy="50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750653" y="2889986"/>
              <a:ext cx="2554613" cy="5170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2379" y="2743337"/>
            <a:ext cx="5589621" cy="45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13107" y="3196600"/>
            <a:ext cx="1997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Verification: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896" y="3802644"/>
            <a:ext cx="4178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Taking the z-transform of eq.(1)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10600" y="1680580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eq.(1)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5316" y="4663233"/>
            <a:ext cx="4184552" cy="89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20911" y="4577051"/>
            <a:ext cx="4488265" cy="88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26"/>
          <p:cNvSpPr>
            <a:spLocks noChangeArrowheads="1"/>
          </p:cNvSpPr>
          <p:nvPr/>
        </p:nvSpPr>
        <p:spPr bwMode="auto">
          <a:xfrm>
            <a:off x="6910127" y="4926237"/>
            <a:ext cx="390525" cy="276225"/>
          </a:xfrm>
          <a:prstGeom prst="rightArrow">
            <a:avLst>
              <a:gd name="adj1" fmla="val 50000"/>
              <a:gd name="adj2" fmla="val 35345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22" name="Picture 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0653" y="5562301"/>
            <a:ext cx="3952654" cy="81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57642" y="5717753"/>
            <a:ext cx="3507688" cy="54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5961146" y="5852152"/>
            <a:ext cx="390525" cy="276225"/>
          </a:xfrm>
          <a:prstGeom prst="rightArrow">
            <a:avLst>
              <a:gd name="adj1" fmla="val 50000"/>
              <a:gd name="adj2" fmla="val 35345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96828" y="5484769"/>
            <a:ext cx="1300599" cy="648416"/>
            <a:chOff x="496828" y="5484769"/>
            <a:chExt cx="1300599" cy="648416"/>
          </a:xfrm>
        </p:grpSpPr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>
              <a:off x="496828" y="5802166"/>
              <a:ext cx="1274905" cy="331019"/>
            </a:xfrm>
            <a:prstGeom prst="rightArrow">
              <a:avLst>
                <a:gd name="adj1" fmla="val 50000"/>
                <a:gd name="adj2" fmla="val 35345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pic>
          <p:nvPicPr>
            <p:cNvPr id="27" name="Picture 26"/>
            <p:cNvPicPr/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30602" y="5484769"/>
              <a:ext cx="126682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oup 29"/>
          <p:cNvGrpSpPr/>
          <p:nvPr/>
        </p:nvGrpSpPr>
        <p:grpSpPr>
          <a:xfrm>
            <a:off x="394305" y="4545427"/>
            <a:ext cx="2005293" cy="611535"/>
            <a:chOff x="394305" y="4545427"/>
            <a:chExt cx="2005293" cy="611535"/>
          </a:xfrm>
        </p:grpSpPr>
        <p:sp>
          <p:nvSpPr>
            <p:cNvPr id="19" name="AutoShape 26"/>
            <p:cNvSpPr>
              <a:spLocks noChangeArrowheads="1"/>
            </p:cNvSpPr>
            <p:nvPr/>
          </p:nvSpPr>
          <p:spPr bwMode="auto">
            <a:xfrm>
              <a:off x="500023" y="4897648"/>
              <a:ext cx="1886695" cy="259314"/>
            </a:xfrm>
            <a:prstGeom prst="rightArrow">
              <a:avLst>
                <a:gd name="adj1" fmla="val 50000"/>
                <a:gd name="adj2" fmla="val 35345"/>
              </a:avLst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394305" y="4545427"/>
                  <a:ext cx="2005293" cy="3808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305" y="4545427"/>
                  <a:ext cx="2005293" cy="3808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489877" y="3281680"/>
            <a:ext cx="5108493" cy="1232189"/>
            <a:chOff x="4489877" y="3281680"/>
            <a:chExt cx="5108493" cy="1232189"/>
          </a:xfrm>
        </p:grpSpPr>
        <p:pic>
          <p:nvPicPr>
            <p:cNvPr id="17" name="Picture 16"/>
            <p:cNvPicPr/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489877" y="3699343"/>
              <a:ext cx="4932102" cy="814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7172958" y="3281680"/>
              <a:ext cx="2425412" cy="672080"/>
              <a:chOff x="7172958" y="3281680"/>
              <a:chExt cx="2425412" cy="672080"/>
            </a:xfrm>
          </p:grpSpPr>
          <p:sp>
            <p:nvSpPr>
              <p:cNvPr id="4" name="Right Brace 3"/>
              <p:cNvSpPr/>
              <p:nvPr/>
            </p:nvSpPr>
            <p:spPr>
              <a:xfrm rot="16200000" flipV="1">
                <a:off x="7816962" y="2850242"/>
                <a:ext cx="459514" cy="1747521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6" name="Rectangular Callout 25"/>
                  <p:cNvSpPr/>
                  <p:nvPr/>
                </p:nvSpPr>
                <p:spPr>
                  <a:xfrm>
                    <a:off x="8351519" y="3281680"/>
                    <a:ext cx="1246851" cy="241016"/>
                  </a:xfrm>
                  <a:prstGeom prst="wedgeRectCallout">
                    <a:avLst>
                      <a:gd name="adj1" fmla="val -51096"/>
                      <a:gd name="adj2" fmla="val 80357"/>
                    </a:avLst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𝑓𝑟𝑜𝑚</m:t>
                          </m:r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  <m:r>
                            <a:rPr lang="en-US" sz="1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. (1)</m:t>
                          </m:r>
                        </m:oMath>
                      </m:oMathPara>
                    </a14:m>
                    <a:endParaRPr lang="en-US" sz="12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26" name="Rectangular Callout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51519" y="3281680"/>
                    <a:ext cx="1246851" cy="241016"/>
                  </a:xfrm>
                  <a:prstGeom prst="wedgeRectCallout">
                    <a:avLst>
                      <a:gd name="adj1" fmla="val -51096"/>
                      <a:gd name="adj2" fmla="val 80357"/>
                    </a:avLst>
                  </a:prstGeom>
                  <a:blipFill rotWithShape="0">
                    <a:blip r:embed="rId13"/>
                    <a:stretch>
                      <a:fillRect r="-9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566874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67122" y="118996"/>
            <a:ext cx="2475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6</a:t>
            </a:r>
            <a:endParaRPr lang="en-U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953" y="616479"/>
            <a:ext cx="1795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59409" y="2234456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Solution: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953" y="1342064"/>
            <a:ext cx="2852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Given the sequences,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4436" y="1251113"/>
            <a:ext cx="2431564" cy="55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0032" y="1803729"/>
            <a:ext cx="2365968" cy="50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984484" y="1373002"/>
            <a:ext cx="2794739" cy="861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Find the z-transform </a:t>
            </a:r>
            <a:endParaRPr lang="en-GB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convolution.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9409" y="2927541"/>
            <a:ext cx="610526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Applying the z-transform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 the two sequences,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268254" y="3432243"/>
            <a:ext cx="4083282" cy="1004512"/>
            <a:chOff x="2901202" y="3832399"/>
            <a:chExt cx="4083282" cy="1004512"/>
          </a:xfrm>
        </p:grpSpPr>
        <p:pic>
          <p:nvPicPr>
            <p:cNvPr id="12" name="Picture 11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86057" y="3832399"/>
              <a:ext cx="2198427" cy="440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86057" y="4237338"/>
              <a:ext cx="2092415" cy="599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ight Arrow 17"/>
            <p:cNvSpPr/>
            <p:nvPr/>
          </p:nvSpPr>
          <p:spPr>
            <a:xfrm>
              <a:off x="4029149" y="3910206"/>
              <a:ext cx="637973" cy="2849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2901202" y="3868006"/>
                  <a:ext cx="10290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𝑍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 smtClean="0"/>
                    <a:t>]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1202" y="3868006"/>
                  <a:ext cx="102906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r="-4734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901202" y="4392317"/>
                  <a:ext cx="102906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𝑍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GB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 smtClean="0"/>
                    <a:t>]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1202" y="4392317"/>
                  <a:ext cx="1029064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532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ight Arrow 20"/>
            <p:cNvSpPr/>
            <p:nvPr/>
          </p:nvSpPr>
          <p:spPr>
            <a:xfrm>
              <a:off x="4038600" y="4453661"/>
              <a:ext cx="637973" cy="2849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62541" y="4652536"/>
            <a:ext cx="23950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Therefore we get,</a:t>
            </a:r>
          </a:p>
        </p:txBody>
      </p:sp>
      <p:pic>
        <p:nvPicPr>
          <p:cNvPr id="24" name="Picture 2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7620" y="4986855"/>
            <a:ext cx="4586999" cy="108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17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1675" y="2875779"/>
            <a:ext cx="4000500" cy="72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32111" y="187236"/>
            <a:ext cx="7350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Inverse z-Transform: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0453" y="870192"/>
                <a:ext cx="7536294" cy="491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GB" sz="2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The inverse z-transform for the function </a:t>
                </a:r>
                <a14:m>
                  <m:oMath xmlns:m="http://schemas.openxmlformats.org/officeDocument/2006/math">
                    <m:r>
                      <a:rPr lang="en-GB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is defined as:</a:t>
                </a: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3" y="870192"/>
                <a:ext cx="7536294" cy="491160"/>
              </a:xfrm>
              <a:prstGeom prst="rect">
                <a:avLst/>
              </a:prstGeom>
              <a:blipFill rotWithShape="0">
                <a:blip r:embed="rId3"/>
                <a:stretch>
                  <a:fillRect l="-1213" t="-3750" r="-243" b="-2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06747" y="815600"/>
            <a:ext cx="2438614" cy="560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56753" y="3780429"/>
            <a:ext cx="111229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44975" y="1672289"/>
            <a:ext cx="4082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Find the inverse z-transform of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175" y="1598369"/>
            <a:ext cx="2937252" cy="6619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6753" y="1641512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</a:t>
            </a: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7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453" y="2383337"/>
            <a:ext cx="1359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Solution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630121" y="2414114"/>
            <a:ext cx="1143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We get,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9789" y="2330104"/>
            <a:ext cx="5637610" cy="6387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16647" y="2955883"/>
            <a:ext cx="165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Using table,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56753" y="1458467"/>
            <a:ext cx="111229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6753" y="3998296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</a:t>
            </a: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8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1579" y="4833190"/>
            <a:ext cx="1359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Solution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013023" y="4024765"/>
            <a:ext cx="4082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Find the inverse z-transform of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8095" y="3998296"/>
            <a:ext cx="3277303" cy="73308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707900" y="4833189"/>
            <a:ext cx="1143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We get,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9789" y="4804233"/>
            <a:ext cx="6668217" cy="78620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38853" y="5635986"/>
            <a:ext cx="165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Using table,</a:t>
            </a:r>
          </a:p>
        </p:txBody>
      </p:sp>
      <p:pic>
        <p:nvPicPr>
          <p:cNvPr id="26" name="Picture 25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1675" y="5663298"/>
            <a:ext cx="3095421" cy="57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99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20955" y="0"/>
            <a:ext cx="7350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Inverse z-Transform: Examples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0874" y="931828"/>
            <a:ext cx="1710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</a:t>
            </a: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9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574" y="1673653"/>
            <a:ext cx="1359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Solution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0874" y="748783"/>
            <a:ext cx="111229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202878"/>
            <a:ext cx="111229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13022" y="988310"/>
            <a:ext cx="4082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Find the inverse z-transform of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3191" y="1701365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Since,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128" y="2247767"/>
            <a:ext cx="3176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By coefficient matching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901602"/>
            <a:ext cx="2240254" cy="7269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077" y="1747284"/>
            <a:ext cx="4577228" cy="548372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4685" y="2309467"/>
            <a:ext cx="1772006" cy="39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988" y="2796041"/>
            <a:ext cx="3214302" cy="40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6236" y="2834559"/>
            <a:ext cx="3019152" cy="330866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4172324" y="2870265"/>
            <a:ext cx="436728" cy="320451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24408" y="3403468"/>
            <a:ext cx="148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Therefore,</a:t>
            </a:r>
          </a:p>
        </p:txBody>
      </p:sp>
      <p:pic>
        <p:nvPicPr>
          <p:cNvPr id="20" name="Picture 1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2433" y="3351549"/>
            <a:ext cx="6787132" cy="6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01639" y="4328336"/>
            <a:ext cx="189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</a:t>
            </a:r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10</a:t>
            </a:r>
            <a:endParaRPr lang="en-US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5339" y="5070161"/>
            <a:ext cx="1359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Solution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2182611" y="4371124"/>
            <a:ext cx="4082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Find the inverse z-transform of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8283" y="4232585"/>
            <a:ext cx="3466637" cy="7878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782" y="5031109"/>
            <a:ext cx="4777083" cy="652607"/>
          </a:xfrm>
          <a:prstGeom prst="rect">
            <a:avLst/>
          </a:prstGeom>
        </p:spPr>
      </p:pic>
      <p:sp>
        <p:nvSpPr>
          <p:cNvPr id="27" name="Right Arrow 26"/>
          <p:cNvSpPr/>
          <p:nvPr/>
        </p:nvSpPr>
        <p:spPr>
          <a:xfrm>
            <a:off x="1984227" y="5935533"/>
            <a:ext cx="436728" cy="320451"/>
          </a:xfrm>
          <a:prstGeom prst="rightArrow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4303" y="5839655"/>
            <a:ext cx="4728633" cy="51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56642" y="5794319"/>
            <a:ext cx="1677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Using Table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087341" y="1878435"/>
            <a:ext cx="2381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line 9 in the Table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33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19592" y="95485"/>
            <a:ext cx="10180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Inverse z-Transform: Using Partial Fraction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592" y="908216"/>
            <a:ext cx="9438172" cy="446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ular Callout 5"/>
              <p:cNvSpPr/>
              <p:nvPr/>
            </p:nvSpPr>
            <p:spPr>
              <a:xfrm>
                <a:off x="5472574" y="4094480"/>
                <a:ext cx="1246851" cy="241016"/>
              </a:xfrm>
              <a:prstGeom prst="wedgeRectCallout">
                <a:avLst>
                  <a:gd name="adj1" fmla="val -68208"/>
                  <a:gd name="adj2" fmla="val 20682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𝑓𝑟𝑜𝑚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574" y="4094480"/>
                <a:ext cx="1246851" cy="241016"/>
              </a:xfrm>
              <a:prstGeom prst="wedgeRectCallout">
                <a:avLst>
                  <a:gd name="adj1" fmla="val -68208"/>
                  <a:gd name="adj2" fmla="val 206822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962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898" y="4092427"/>
            <a:ext cx="2891095" cy="88380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96100" y="6405484"/>
            <a:ext cx="4114800" cy="365125"/>
          </a:xfrm>
        </p:spPr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72548" y="6402498"/>
            <a:ext cx="681251" cy="318977"/>
          </a:xfrm>
        </p:spPr>
        <p:txBody>
          <a:bodyPr/>
          <a:lstStyle/>
          <a:p>
            <a:fld id="{707F886B-644D-4758-9B34-3F41B762DB70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11008" y="18141"/>
            <a:ext cx="10180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Inverse z-Transform: Using Partial Fraction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815441" y="1442302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11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28" y="867949"/>
            <a:ext cx="1795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16328" y="1555911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Solution: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8609" y="991610"/>
            <a:ext cx="4082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Find the inverse z-transform of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1586" y="822180"/>
            <a:ext cx="3300413" cy="80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791824" y="1653899"/>
            <a:ext cx="5038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First eliminate the negative power of z.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501945" y="2017375"/>
            <a:ext cx="6167766" cy="989247"/>
            <a:chOff x="5144964" y="2257749"/>
            <a:chExt cx="5966055" cy="74573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4964" y="2307958"/>
              <a:ext cx="3691617" cy="69552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53380" y="2257749"/>
              <a:ext cx="2257639" cy="699140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299166" y="3100609"/>
            <a:ext cx="3174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Dividing both sides by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z,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0869" y="4131820"/>
            <a:ext cx="1584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Finding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constants:</a:t>
            </a:r>
          </a:p>
        </p:txBody>
      </p:sp>
      <p:pic>
        <p:nvPicPr>
          <p:cNvPr id="26" name="Picture 2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7264" y="4863335"/>
            <a:ext cx="3208362" cy="76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Group 40"/>
          <p:cNvGrpSpPr/>
          <p:nvPr/>
        </p:nvGrpSpPr>
        <p:grpSpPr>
          <a:xfrm>
            <a:off x="2468048" y="3883639"/>
            <a:ext cx="4518856" cy="1530927"/>
            <a:chOff x="2453347" y="4043637"/>
            <a:chExt cx="4518856" cy="1530927"/>
          </a:xfrm>
        </p:grpSpPr>
        <p:pic>
          <p:nvPicPr>
            <p:cNvPr id="23" name="Picture 22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94240" y="4043637"/>
              <a:ext cx="4091588" cy="71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3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53347" y="4744167"/>
              <a:ext cx="4403821" cy="830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ight Brace 24"/>
            <p:cNvSpPr/>
            <p:nvPr/>
          </p:nvSpPr>
          <p:spPr>
            <a:xfrm>
              <a:off x="6727867" y="4130816"/>
              <a:ext cx="244336" cy="136682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9847" y="5785090"/>
            <a:ext cx="2861010" cy="49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/>
          <p:nvPr/>
        </p:nvCxnSpPr>
        <p:spPr>
          <a:xfrm>
            <a:off x="8244296" y="4200789"/>
            <a:ext cx="366304" cy="2007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7192677" y="4570206"/>
            <a:ext cx="1378186" cy="2584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515315" y="2964589"/>
            <a:ext cx="6112866" cy="943538"/>
            <a:chOff x="3463639" y="3127458"/>
            <a:chExt cx="6112866" cy="943538"/>
          </a:xfrm>
        </p:grpSpPr>
        <p:grpSp>
          <p:nvGrpSpPr>
            <p:cNvPr id="21" name="Group 20"/>
            <p:cNvGrpSpPr/>
            <p:nvPr/>
          </p:nvGrpSpPr>
          <p:grpSpPr>
            <a:xfrm>
              <a:off x="3463639" y="3150115"/>
              <a:ext cx="5932779" cy="793455"/>
              <a:chOff x="3521392" y="3655503"/>
              <a:chExt cx="5932779" cy="793455"/>
            </a:xfrm>
          </p:grpSpPr>
          <p:pic>
            <p:nvPicPr>
              <p:cNvPr id="19" name="Picture 18"/>
              <p:cNvPicPr/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521392" y="3655503"/>
                <a:ext cx="3247145" cy="793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99697" y="3682586"/>
                <a:ext cx="2654474" cy="746122"/>
              </a:xfrm>
              <a:prstGeom prst="rect">
                <a:avLst/>
              </a:prstGeom>
            </p:spPr>
          </p:pic>
        </p:grpSp>
        <p:sp>
          <p:nvSpPr>
            <p:cNvPr id="37" name="Oval 36"/>
            <p:cNvSpPr/>
            <p:nvPr/>
          </p:nvSpPr>
          <p:spPr>
            <a:xfrm>
              <a:off x="6741944" y="3127458"/>
              <a:ext cx="2834561" cy="943538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671414" y="5752431"/>
            <a:ext cx="4312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Therefore, inverse z-transform is: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76170" y="5631590"/>
            <a:ext cx="70488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ular Callout 31"/>
              <p:cNvSpPr/>
              <p:nvPr/>
            </p:nvSpPr>
            <p:spPr>
              <a:xfrm>
                <a:off x="7097940" y="5006446"/>
                <a:ext cx="1246851" cy="241016"/>
              </a:xfrm>
              <a:prstGeom prst="wedgeRectCallout">
                <a:avLst>
                  <a:gd name="adj1" fmla="val 63798"/>
                  <a:gd name="adj2" fmla="val 29771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𝑚𝑢𝑙𝑡𝑖𝑝𝑙𝑦𝑖𝑛𝑔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𝑏𝑦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2" name="Rectangular Callou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940" y="5006446"/>
                <a:ext cx="1246851" cy="241016"/>
              </a:xfrm>
              <a:prstGeom prst="wedgeRectCallout">
                <a:avLst>
                  <a:gd name="adj1" fmla="val 63798"/>
                  <a:gd name="adj2" fmla="val 29771"/>
                </a:avLst>
              </a:prstGeom>
              <a:blipFill rotWithShape="0">
                <a:blip r:embed="rId12"/>
                <a:stretch>
                  <a:fillRect l="-1660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663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38052" y="0"/>
            <a:ext cx="10180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Inverse z-Transform: Using Partial Fraction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735433" y="970724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12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328" y="867949"/>
            <a:ext cx="1795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16328" y="1683556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Solution: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11820" y="954895"/>
                <a:ext cx="1635256" cy="51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GB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if</a:t>
                </a:r>
                <a:endPara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820" y="954895"/>
                <a:ext cx="1635256" cy="517065"/>
              </a:xfrm>
              <a:prstGeom prst="rect">
                <a:avLst/>
              </a:prstGeom>
              <a:blipFill rotWithShape="0">
                <a:blip r:embed="rId2"/>
                <a:stretch>
                  <a:fillRect l="-5970" t="-3571" r="-4478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6338" y="812630"/>
            <a:ext cx="3252788" cy="80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16328" y="1751794"/>
            <a:ext cx="11802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25156" y="2201964"/>
            <a:ext cx="2425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Dividing Y(z) by z,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9776" y="2093703"/>
            <a:ext cx="3748088" cy="85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35220" y="3787981"/>
            <a:ext cx="2032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first find B:</a:t>
            </a:r>
          </a:p>
        </p:txBody>
      </p:sp>
      <p:pic>
        <p:nvPicPr>
          <p:cNvPr id="15" name="Picture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6524" y="2943171"/>
            <a:ext cx="5508151" cy="74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>
          <a:xfrm>
            <a:off x="5186888" y="3131418"/>
            <a:ext cx="465264" cy="318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3038741"/>
            <a:ext cx="515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Applying the partial fraction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expansion,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4974" y="3785036"/>
            <a:ext cx="6414355" cy="64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11733" y="4573972"/>
            <a:ext cx="1655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Next find A:</a:t>
            </a:r>
          </a:p>
        </p:txBody>
      </p:sp>
      <p:pic>
        <p:nvPicPr>
          <p:cNvPr id="20" name="Picture 1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44974" y="4436538"/>
            <a:ext cx="6780665" cy="89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29448" y="5359963"/>
            <a:ext cx="6065011" cy="99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3455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10926" y="0"/>
            <a:ext cx="4572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12 –contd.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250" y="883272"/>
            <a:ext cx="2901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the polar form,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42" y="746272"/>
            <a:ext cx="6820892" cy="119733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5096" y="2043543"/>
            <a:ext cx="7037710" cy="50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5848" y="2866579"/>
            <a:ext cx="1948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Now we have:</a:t>
            </a:r>
          </a:p>
        </p:txBody>
      </p:sp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4587" y="2866579"/>
            <a:ext cx="4498004" cy="76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3685" y="3841660"/>
            <a:ext cx="4799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Therefore, the inverse z-transform is:</a:t>
            </a:r>
          </a:p>
        </p:txBody>
      </p:sp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3805" y="4671159"/>
            <a:ext cx="7934279" cy="110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ight Arrow 12"/>
          <p:cNvSpPr/>
          <p:nvPr/>
        </p:nvSpPr>
        <p:spPr>
          <a:xfrm>
            <a:off x="685849" y="4991483"/>
            <a:ext cx="1593328" cy="629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4250" y="4665220"/>
            <a:ext cx="2141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Line 15 in Table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2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18162" y="4121198"/>
            <a:ext cx="10295581" cy="1004175"/>
            <a:chOff x="718162" y="4121198"/>
            <a:chExt cx="10755676" cy="124035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8162" y="4182352"/>
              <a:ext cx="10755676" cy="11792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67585" y="4121198"/>
              <a:ext cx="228600" cy="161925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17979" y="6465562"/>
            <a:ext cx="4114800" cy="365125"/>
          </a:xfrm>
        </p:spPr>
        <p:txBody>
          <a:bodyPr/>
          <a:lstStyle/>
          <a:p>
            <a:r>
              <a:rPr lang="en-US" dirty="0" smtClean="0"/>
              <a:t>CEN352, Dr. Nassim Ammour, King Saud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5097" y="0"/>
            <a:ext cx="10180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Inverse z-Transform: Using Partial Fraction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735433" y="970724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13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14" y="727676"/>
            <a:ext cx="1795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16328" y="1683556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Solution: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4642" y="1715732"/>
            <a:ext cx="11802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962219" y="829241"/>
                <a:ext cx="1700209" cy="51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GB" sz="2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if</a:t>
                </a:r>
                <a:endPara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19" y="829241"/>
                <a:ext cx="1700209" cy="517065"/>
              </a:xfrm>
              <a:prstGeom prst="rect">
                <a:avLst/>
              </a:prstGeom>
              <a:blipFill rotWithShape="0">
                <a:blip r:embed="rId4"/>
                <a:stretch>
                  <a:fillRect l="-5735" t="-3529" r="-3943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9111" y="761028"/>
            <a:ext cx="2952750" cy="92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09098" y="2300507"/>
            <a:ext cx="3187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Dividing both sides by z:</a:t>
            </a:r>
          </a:p>
        </p:txBody>
      </p:sp>
      <p:pic>
        <p:nvPicPr>
          <p:cNvPr id="12" name="Picture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2052982"/>
            <a:ext cx="5506019" cy="102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202707" y="3174492"/>
            <a:ext cx="1108765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Where,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89976" y="3174492"/>
            <a:ext cx="4375601" cy="76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38514" y="3801213"/>
            <a:ext cx="4449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</a:t>
            </a:r>
            <a:r>
              <a:rPr lang="en-GB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formulas for </a:t>
            </a:r>
            <a:r>
              <a:rPr lang="en-GB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GB" sz="2400" baseline="30000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-order,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132" y="4916387"/>
            <a:ext cx="5245450" cy="179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Elbow Connector 21"/>
          <p:cNvCxnSpPr/>
          <p:nvPr/>
        </p:nvCxnSpPr>
        <p:spPr>
          <a:xfrm rot="10800000" flipV="1">
            <a:off x="5704765" y="5022375"/>
            <a:ext cx="2060815" cy="510942"/>
          </a:xfrm>
          <a:prstGeom prst="bentConnector3">
            <a:avLst>
              <a:gd name="adj1" fmla="val 33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47412" y="5071652"/>
            <a:ext cx="1588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m=2, p=0.5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7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717837" y="6356350"/>
            <a:ext cx="4114800" cy="365125"/>
          </a:xfrm>
        </p:spPr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381000" cy="365125"/>
          </a:xfrm>
        </p:spPr>
        <p:txBody>
          <a:bodyPr/>
          <a:lstStyle/>
          <a:p>
            <a:fld id="{707F886B-644D-4758-9B34-3F41B762DB70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70234" y="976810"/>
            <a:ext cx="1656607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Z-transform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2928" y="916176"/>
            <a:ext cx="235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Generalizing DFT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3897042" y="2840407"/>
            <a:ext cx="1601550" cy="2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87824" y="2397309"/>
                <a:ext cx="2449645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24" y="2397309"/>
                <a:ext cx="2449645" cy="7698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ular Callout 8"/>
          <p:cNvSpPr/>
          <p:nvPr/>
        </p:nvSpPr>
        <p:spPr>
          <a:xfrm>
            <a:off x="1652961" y="1481467"/>
            <a:ext cx="2244081" cy="406009"/>
          </a:xfrm>
          <a:prstGeom prst="wedgeRoundRectCallout">
            <a:avLst>
              <a:gd name="adj1" fmla="val -5225"/>
              <a:gd name="adj2" fmla="val 8983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Eigen function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Unit circle in the complex space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12652" y="3728654"/>
                <a:ext cx="2283381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652" y="3728654"/>
                <a:ext cx="2283381" cy="7698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75001" y="2008134"/>
                <a:ext cx="689997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01" y="2008134"/>
                <a:ext cx="689997" cy="3782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008253" y="2075032"/>
                <a:ext cx="1109727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253" y="2075032"/>
                <a:ext cx="1109727" cy="3782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ular Callout 13"/>
          <p:cNvSpPr/>
          <p:nvPr/>
        </p:nvSpPr>
        <p:spPr>
          <a:xfrm>
            <a:off x="6306468" y="1506280"/>
            <a:ext cx="1716636" cy="347253"/>
          </a:xfrm>
          <a:prstGeom prst="wedgeRoundRectCallout">
            <a:avLst>
              <a:gd name="adj1" fmla="val -17845"/>
              <a:gd name="adj2" fmla="val 857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Add module r</a:t>
            </a:r>
          </a:p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All the complex space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93227" y="3462901"/>
            <a:ext cx="612173" cy="181326"/>
          </a:xfrm>
          <a:prstGeom prst="wedgeRoundRectCallout">
            <a:avLst>
              <a:gd name="adj1" fmla="val 22405"/>
              <a:gd name="adj2" fmla="val 17483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input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034893" y="3391807"/>
            <a:ext cx="1078605" cy="320606"/>
          </a:xfrm>
          <a:prstGeom prst="wedgeRoundRectCallout">
            <a:avLst>
              <a:gd name="adj1" fmla="val -17123"/>
              <a:gd name="adj2" fmla="val 883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Output (convolution)</a:t>
            </a:r>
            <a:endParaRPr lang="en-US" sz="12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5690" y="3647011"/>
                <a:ext cx="2111860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90" y="3647011"/>
                <a:ext cx="2111860" cy="7698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/>
          <p:cNvSpPr/>
          <p:nvPr/>
        </p:nvSpPr>
        <p:spPr>
          <a:xfrm rot="5400000">
            <a:off x="5183479" y="3843121"/>
            <a:ext cx="243839" cy="15546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986643" y="4764884"/>
                <a:ext cx="7203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643" y="4764884"/>
                <a:ext cx="72038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865298" y="4056241"/>
                <a:ext cx="15837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298" y="4056241"/>
                <a:ext cx="158376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ular Callout 21"/>
          <p:cNvSpPr/>
          <p:nvPr/>
        </p:nvSpPr>
        <p:spPr>
          <a:xfrm>
            <a:off x="6644482" y="3621750"/>
            <a:ext cx="612173" cy="181326"/>
          </a:xfrm>
          <a:prstGeom prst="wedgeRoundRectCallout">
            <a:avLst>
              <a:gd name="adj1" fmla="val 22405"/>
              <a:gd name="adj2" fmla="val 17483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input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7598536" y="3659701"/>
            <a:ext cx="849136" cy="216062"/>
          </a:xfrm>
          <a:prstGeom prst="wedgeRoundRectCallout">
            <a:avLst>
              <a:gd name="adj1" fmla="val -17123"/>
              <a:gd name="adj2" fmla="val 11655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Output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0800000" flipH="1">
            <a:off x="8484631" y="4206753"/>
            <a:ext cx="447264" cy="26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162428" y="3854564"/>
                <a:ext cx="2354042" cy="862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428" y="3854564"/>
                <a:ext cx="2354042" cy="86222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ular Callout 26"/>
          <p:cNvSpPr/>
          <p:nvPr/>
        </p:nvSpPr>
        <p:spPr>
          <a:xfrm>
            <a:off x="10550304" y="3391807"/>
            <a:ext cx="1006565" cy="231625"/>
          </a:xfrm>
          <a:prstGeom prst="wedgeRoundRectCallout">
            <a:avLst>
              <a:gd name="adj1" fmla="val -36016"/>
              <a:gd name="adj2" fmla="val 16057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70C0"/>
                </a:solidFill>
              </a:rPr>
              <a:t>Z-transform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97294" y="18032"/>
            <a:ext cx="6104555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From DFT to Z-transform</a:t>
            </a:r>
            <a:endParaRPr lang="en-US" sz="3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rot="10800000" flipH="1">
            <a:off x="3032283" y="4056241"/>
            <a:ext cx="447264" cy="26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0800000" flipH="1">
            <a:off x="6226566" y="4076341"/>
            <a:ext cx="447264" cy="26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86761" y="2544948"/>
                <a:ext cx="2199256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761" y="2544948"/>
                <a:ext cx="2199256" cy="76989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ight Arrow 31"/>
          <p:cNvSpPr/>
          <p:nvPr/>
        </p:nvSpPr>
        <p:spPr>
          <a:xfrm>
            <a:off x="4398512" y="1147008"/>
            <a:ext cx="791397" cy="252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088655" y="2527126"/>
                <a:ext cx="1216743" cy="2830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sz="1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=1)</m:t>
                      </m:r>
                    </m:oMath>
                  </m:oMathPara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655" y="2527126"/>
                <a:ext cx="1216743" cy="283026"/>
              </a:xfrm>
              <a:prstGeom prst="rect">
                <a:avLst/>
              </a:prstGeom>
              <a:blipFill rotWithShape="0">
                <a:blip r:embed="rId11"/>
                <a:stretch>
                  <a:fillRect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4458643" y="2033882"/>
            <a:ext cx="791397" cy="252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6269" y="5215208"/>
                <a:ext cx="3073149" cy="7698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269" y="5215208"/>
                <a:ext cx="3073149" cy="76989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Brace 36"/>
          <p:cNvSpPr/>
          <p:nvPr/>
        </p:nvSpPr>
        <p:spPr>
          <a:xfrm rot="5400000">
            <a:off x="3211641" y="5484088"/>
            <a:ext cx="224676" cy="77734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775001" y="6027011"/>
                <a:ext cx="1177374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01" y="6027011"/>
                <a:ext cx="1177374" cy="37824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ight Arrow 39"/>
          <p:cNvSpPr/>
          <p:nvPr/>
        </p:nvSpPr>
        <p:spPr>
          <a:xfrm rot="10800000" flipH="1">
            <a:off x="4249762" y="5484460"/>
            <a:ext cx="447264" cy="26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794210" y="5190745"/>
                <a:ext cx="2431628" cy="8622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=+∞</m:t>
                          </m:r>
                        </m:sup>
                        <m:e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10" y="5190745"/>
                <a:ext cx="2431628" cy="86222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ular Callout 41"/>
              <p:cNvSpPr/>
              <p:nvPr/>
            </p:nvSpPr>
            <p:spPr>
              <a:xfrm>
                <a:off x="6673830" y="4843492"/>
                <a:ext cx="2220647" cy="347253"/>
              </a:xfrm>
              <a:prstGeom prst="wedgeRoundRectCallout">
                <a:avLst>
                  <a:gd name="adj1" fmla="val -47887"/>
                  <a:gd name="adj2" fmla="val 106831"/>
                  <a:gd name="adj3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rgbClr val="0070C0"/>
                    </a:solidFill>
                  </a:rPr>
                  <a:t>Fourier transform of </a:t>
                </a:r>
                <a14:m>
                  <m:oMath xmlns:m="http://schemas.openxmlformats.org/officeDocument/2006/math">
                    <m:r>
                      <a:rPr lang="en-US" sz="1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sSup>
                      <m:sSupPr>
                        <m:ctrlP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2" name="Rounded Rectangular Callout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30" y="4843492"/>
                <a:ext cx="2220647" cy="347253"/>
              </a:xfrm>
              <a:prstGeom prst="wedgeRoundRectCallout">
                <a:avLst>
                  <a:gd name="adj1" fmla="val -47887"/>
                  <a:gd name="adj2" fmla="val 106831"/>
                  <a:gd name="adj3" fmla="val 16667"/>
                </a:avLst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447672" y="5542792"/>
                <a:ext cx="3435171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𝐷𝐹𝑇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672" y="5542792"/>
                <a:ext cx="3435171" cy="404983"/>
              </a:xfrm>
              <a:prstGeom prst="rect">
                <a:avLst/>
              </a:prstGeom>
              <a:blipFill rotWithShape="0">
                <a:blip r:embed="rId16"/>
                <a:stretch>
                  <a:fillRect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ight Arrow 44"/>
          <p:cNvSpPr/>
          <p:nvPr/>
        </p:nvSpPr>
        <p:spPr>
          <a:xfrm rot="10800000" flipH="1">
            <a:off x="7816184" y="5616727"/>
            <a:ext cx="447264" cy="26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32168" y="154276"/>
            <a:ext cx="3357184" cy="283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09957" y="159939"/>
            <a:ext cx="4572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13 –contd.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5596" y="948093"/>
            <a:ext cx="4927909" cy="138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77912" y="2609410"/>
            <a:ext cx="889987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2247900" algn="l"/>
              </a:tabLst>
            </a:pPr>
            <a:r>
              <a:rPr lang="en-GB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Then,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8198" y="2475590"/>
            <a:ext cx="4872535" cy="9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190406" y="4103269"/>
            <a:ext cx="1646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Table,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9020" y="3420627"/>
            <a:ext cx="2308323" cy="68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522" y="4003087"/>
            <a:ext cx="2572959" cy="69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36522" y="4685729"/>
            <a:ext cx="2986015" cy="77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899667" y="5687284"/>
            <a:ext cx="1968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Finally we get,</a:t>
            </a:r>
          </a:p>
        </p:txBody>
      </p:sp>
      <p:pic>
        <p:nvPicPr>
          <p:cNvPr id="13" name="Picture 1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9020" y="5639138"/>
            <a:ext cx="4882629" cy="6415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" name="Left Brace 13"/>
          <p:cNvSpPr/>
          <p:nvPr/>
        </p:nvSpPr>
        <p:spPr>
          <a:xfrm>
            <a:off x="2954384" y="3420627"/>
            <a:ext cx="359033" cy="1915648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64701" y="6425689"/>
            <a:ext cx="4114800" cy="365125"/>
          </a:xfrm>
        </p:spPr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3699" y="0"/>
            <a:ext cx="9544601" cy="686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Partial Fraction Expansion Using MATLAB</a:t>
            </a:r>
            <a:endParaRPr lang="en-U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35433" y="970724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14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14" y="727676"/>
            <a:ext cx="1795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16328" y="1683556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Solution: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4642" y="1715732"/>
            <a:ext cx="11802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602" y="690164"/>
            <a:ext cx="3394384" cy="86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934006" y="884837"/>
            <a:ext cx="381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the partial expansion of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94642" y="2425987"/>
            <a:ext cx="3880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 denominator polynomial </a:t>
            </a:r>
            <a:endParaRPr lang="en-US" sz="2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can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be found using MATLAB:</a:t>
            </a:r>
            <a:endParaRPr lang="en-US" sz="2400" dirty="0"/>
          </a:p>
        </p:txBody>
      </p:sp>
      <p:pic>
        <p:nvPicPr>
          <p:cNvPr id="12" name="Pictur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4743" y="2349754"/>
            <a:ext cx="3533775" cy="109836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44797" y="3650183"/>
            <a:ext cx="148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Therefore,</a:t>
            </a:r>
          </a:p>
        </p:txBody>
      </p:sp>
      <p:pic>
        <p:nvPicPr>
          <p:cNvPr id="14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1822" y="3488861"/>
            <a:ext cx="6369097" cy="78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278057" y="4424524"/>
            <a:ext cx="65594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4692" y="4290011"/>
            <a:ext cx="2957157" cy="81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891610" y="5763060"/>
            <a:ext cx="207300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The solution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is: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Picture 19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95456" y="5750240"/>
            <a:ext cx="2831782" cy="6843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8111" y="5160847"/>
            <a:ext cx="2438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 flipH="1">
            <a:off x="5749603" y="5214550"/>
            <a:ext cx="1139638" cy="3345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889241" y="4420453"/>
            <a:ext cx="5260475" cy="1116340"/>
            <a:chOff x="6889241" y="4420453"/>
            <a:chExt cx="5260475" cy="1116340"/>
          </a:xfrm>
        </p:grpSpPr>
        <p:grpSp>
          <p:nvGrpSpPr>
            <p:cNvPr id="24" name="Group 23"/>
            <p:cNvGrpSpPr/>
            <p:nvPr/>
          </p:nvGrpSpPr>
          <p:grpSpPr>
            <a:xfrm>
              <a:off x="6889241" y="4420453"/>
              <a:ext cx="5260475" cy="1116340"/>
              <a:chOff x="6889241" y="4420453"/>
              <a:chExt cx="5260475" cy="1116340"/>
            </a:xfrm>
          </p:grpSpPr>
          <p:pic>
            <p:nvPicPr>
              <p:cNvPr id="21" name="Picture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28112" y="4420453"/>
                <a:ext cx="3821387" cy="637976"/>
              </a:xfrm>
              <a:prstGeom prst="rect">
                <a:avLst/>
              </a:prstGeom>
            </p:spPr>
          </p:pic>
          <p:sp>
            <p:nvSpPr>
              <p:cNvPr id="23" name="Rounded Rectangle 22"/>
              <p:cNvSpPr/>
              <p:nvPr/>
            </p:nvSpPr>
            <p:spPr>
              <a:xfrm>
                <a:off x="6889241" y="4434449"/>
                <a:ext cx="5260475" cy="110234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9467763" y="4880827"/>
              <a:ext cx="268195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MATLAB performs the</a:t>
              </a:r>
            </a:p>
            <a:p>
              <a:pPr algn="ctr"/>
              <a:r>
                <a:rPr lang="en-GB" dirty="0" smtClean="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partial fraction expansion </a:t>
              </a:r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81315" y="5168696"/>
            <a:ext cx="4848472" cy="1552779"/>
            <a:chOff x="481315" y="5168696"/>
            <a:chExt cx="4848472" cy="1552779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8619898"/>
                </p:ext>
              </p:extLst>
            </p:nvPr>
          </p:nvGraphicFramePr>
          <p:xfrm>
            <a:off x="1001346" y="5168696"/>
            <a:ext cx="4328441" cy="1167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5" name="Bitmap Image" r:id="rId10" imgW="2895238" imgH="781159" progId="Paint.Picture">
                    <p:embed/>
                  </p:oleObj>
                </mc:Choice>
                <mc:Fallback>
                  <p:oleObj name="Bitmap Image" r:id="rId10" imgW="2895238" imgH="781159" progId="Paint.Picture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1346" y="5168696"/>
                          <a:ext cx="4328441" cy="116754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481315" y="6279232"/>
              <a:ext cx="7633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B0F0"/>
                  </a:solidFill>
                  <a:latin typeface="Arial" panose="020B0604020202020204" pitchFamily="34" charset="0"/>
                </a:rPr>
                <a:t>residues</a:t>
              </a:r>
              <a:endParaRPr lang="en-US" sz="1200" dirty="0">
                <a:solidFill>
                  <a:srgbClr val="00B0F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194576" y="6444476"/>
              <a:ext cx="5501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B0F0"/>
                  </a:solidFill>
                  <a:latin typeface="Arial" panose="020B0604020202020204" pitchFamily="34" charset="0"/>
                </a:rPr>
                <a:t>poles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927312" y="6417731"/>
              <a:ext cx="91082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B0F0"/>
                  </a:solidFill>
                  <a:latin typeface="Arial" panose="020B0604020202020204" pitchFamily="34" charset="0"/>
                </a:rPr>
                <a:t>direct term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1004416" y="6035248"/>
              <a:ext cx="216523" cy="2520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2552831" y="6016894"/>
              <a:ext cx="119817" cy="43460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4365748" y="5969099"/>
              <a:ext cx="119817" cy="43460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827710" y="2027429"/>
            <a:ext cx="3130265" cy="1134262"/>
            <a:chOff x="7827710" y="2027429"/>
            <a:chExt cx="3130265" cy="113426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8838805" y="2117443"/>
                  <a:ext cx="211917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8805" y="2117443"/>
                  <a:ext cx="2119170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448" t="-4348" r="-3736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9370265" y="2697497"/>
                  <a:ext cx="104086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70265" y="2697497"/>
                  <a:ext cx="1040861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7602" t="-4444" r="-7602" b="-37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Down Arrow 31"/>
            <p:cNvSpPr/>
            <p:nvPr/>
          </p:nvSpPr>
          <p:spPr>
            <a:xfrm>
              <a:off x="9735433" y="2452274"/>
              <a:ext cx="246767" cy="24522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Brace 32"/>
            <p:cNvSpPr/>
            <p:nvPr/>
          </p:nvSpPr>
          <p:spPr>
            <a:xfrm flipH="1">
              <a:off x="8621805" y="2027429"/>
              <a:ext cx="319533" cy="113426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 flipV="1">
              <a:off x="7827710" y="2543868"/>
              <a:ext cx="690288" cy="243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0902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26242" y="3347940"/>
            <a:ext cx="4360221" cy="729879"/>
            <a:chOff x="375217" y="3954159"/>
            <a:chExt cx="4157891" cy="505426"/>
          </a:xfrm>
        </p:grpSpPr>
        <p:pic>
          <p:nvPicPr>
            <p:cNvPr id="14" name="Picture 13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5217" y="4112865"/>
              <a:ext cx="4157891" cy="346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668" y="3954159"/>
              <a:ext cx="3280932" cy="225813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3699" y="0"/>
            <a:ext cx="9544601" cy="686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Partial Fraction Expansion Using MATLAB</a:t>
            </a:r>
            <a:endParaRPr lang="en-U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35433" y="970724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15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14" y="727676"/>
            <a:ext cx="1795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38514" y="1576849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Solution: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85142" y="3554811"/>
            <a:ext cx="6053015" cy="154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34006" y="904637"/>
            <a:ext cx="38736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the partial expansion of </a:t>
            </a:r>
            <a:endParaRPr lang="en-US" sz="2400" dirty="0"/>
          </a:p>
        </p:txBody>
      </p:sp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89" y="820692"/>
            <a:ext cx="3219450" cy="72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018" y="2088688"/>
            <a:ext cx="3227990" cy="145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5999" y="2317289"/>
            <a:ext cx="5057956" cy="78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31"/>
          <p:cNvSpPr>
            <a:spLocks noChangeArrowheads="1"/>
          </p:cNvSpPr>
          <p:nvPr/>
        </p:nvSpPr>
        <p:spPr bwMode="auto">
          <a:xfrm>
            <a:off x="5087175" y="2281591"/>
            <a:ext cx="780314" cy="715218"/>
          </a:xfrm>
          <a:prstGeom prst="rightArrow">
            <a:avLst>
              <a:gd name="adj1" fmla="val 50000"/>
              <a:gd name="adj2" fmla="val 48750"/>
            </a:avLst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15" name="Picture 1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1351" y="4147124"/>
            <a:ext cx="2365309" cy="234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5477332" y="5181748"/>
            <a:ext cx="780314" cy="715218"/>
          </a:xfrm>
          <a:prstGeom prst="rightArrow">
            <a:avLst>
              <a:gd name="adj1" fmla="val 50000"/>
              <a:gd name="adj2" fmla="val 48750"/>
            </a:avLst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21" name="Picture 20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99304" y="4689454"/>
            <a:ext cx="4182650" cy="16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75621" y="3762840"/>
            <a:ext cx="3553602" cy="79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194641" y="1601311"/>
            <a:ext cx="11802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807631" y="3716237"/>
            <a:ext cx="434325" cy="557033"/>
            <a:chOff x="5785938" y="3746619"/>
            <a:chExt cx="434325" cy="5570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07630" y="3746619"/>
              <a:ext cx="412633" cy="29360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79351" y="4046477"/>
              <a:ext cx="209550" cy="25717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785938" y="3989747"/>
              <a:ext cx="414196" cy="100951"/>
            </a:xfrm>
            <a:prstGeom prst="rect">
              <a:avLst/>
            </a:prstGeom>
          </p:spPr>
        </p:pic>
      </p:grpSp>
      <p:cxnSp>
        <p:nvCxnSpPr>
          <p:cNvPr id="27" name="Straight Arrow Connector 26"/>
          <p:cNvCxnSpPr/>
          <p:nvPr/>
        </p:nvCxnSpPr>
        <p:spPr>
          <a:xfrm flipH="1" flipV="1">
            <a:off x="5011947" y="3863039"/>
            <a:ext cx="552091" cy="963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88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9837" y="686022"/>
            <a:ext cx="2704669" cy="90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23699" y="0"/>
            <a:ext cx="9544601" cy="686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Partial Fraction Expansion Using MATLAB</a:t>
            </a:r>
            <a:endParaRPr lang="en-U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35433" y="970724"/>
            <a:ext cx="2183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</a:t>
            </a:r>
            <a:r>
              <a:rPr lang="en-US" sz="2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16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14" y="727676"/>
            <a:ext cx="1795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38514" y="1590527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Solution: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4641" y="1632181"/>
            <a:ext cx="11802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34006" y="943119"/>
            <a:ext cx="381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the partial expansion of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29738" y="3040535"/>
            <a:ext cx="81304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Then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905000" y="1762391"/>
            <a:ext cx="4267200" cy="1220435"/>
            <a:chOff x="372072" y="2225250"/>
            <a:chExt cx="4267200" cy="1220435"/>
          </a:xfrm>
        </p:grpSpPr>
        <p:grpSp>
          <p:nvGrpSpPr>
            <p:cNvPr id="15" name="Group 14"/>
            <p:cNvGrpSpPr/>
            <p:nvPr/>
          </p:nvGrpSpPr>
          <p:grpSpPr>
            <a:xfrm>
              <a:off x="446141" y="2410443"/>
              <a:ext cx="4167423" cy="1035242"/>
              <a:chOff x="446141" y="2410443"/>
              <a:chExt cx="4167423" cy="1035242"/>
            </a:xfrm>
          </p:grpSpPr>
          <p:pic>
            <p:nvPicPr>
              <p:cNvPr id="11" name="Picture 10"/>
              <p:cNvPicPr/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81025" y="2410443"/>
                <a:ext cx="4032539" cy="3189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"/>
              <p:cNvPicPr/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6141" y="2803613"/>
                <a:ext cx="3395663" cy="642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372072" y="2225250"/>
              <a:ext cx="4267200" cy="118707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8238" y="2976228"/>
            <a:ext cx="9036507" cy="790640"/>
            <a:chOff x="1355967" y="3389422"/>
            <a:chExt cx="9036507" cy="790640"/>
          </a:xfrm>
        </p:grpSpPr>
        <p:pic>
          <p:nvPicPr>
            <p:cNvPr id="13" name="Picture 12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355967" y="3389422"/>
              <a:ext cx="5171228" cy="79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ight Arrow 16"/>
            <p:cNvSpPr/>
            <p:nvPr/>
          </p:nvSpPr>
          <p:spPr>
            <a:xfrm>
              <a:off x="6644106" y="3579366"/>
              <a:ext cx="511153" cy="41075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72170" y="3469498"/>
              <a:ext cx="3120304" cy="677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212442" y="3829169"/>
            <a:ext cx="3734775" cy="2892305"/>
            <a:chOff x="212442" y="3829169"/>
            <a:chExt cx="3734775" cy="2892305"/>
          </a:xfrm>
        </p:grpSpPr>
        <p:grpSp>
          <p:nvGrpSpPr>
            <p:cNvPr id="23" name="Group 22"/>
            <p:cNvGrpSpPr/>
            <p:nvPr/>
          </p:nvGrpSpPr>
          <p:grpSpPr>
            <a:xfrm>
              <a:off x="280689" y="3895625"/>
              <a:ext cx="3666528" cy="2792407"/>
              <a:chOff x="280689" y="3895625"/>
              <a:chExt cx="3666528" cy="2792407"/>
            </a:xfrm>
          </p:grpSpPr>
          <p:pic>
            <p:nvPicPr>
              <p:cNvPr id="19" name="Picture 18"/>
              <p:cNvPicPr/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80689" y="3895625"/>
                <a:ext cx="3666528" cy="279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9"/>
              <p:cNvPicPr/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10656" y="4200944"/>
                <a:ext cx="1256282" cy="2487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212442" y="3829169"/>
              <a:ext cx="3734775" cy="289230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4270627" y="4883887"/>
            <a:ext cx="511153" cy="410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5190" y="4747000"/>
            <a:ext cx="3843358" cy="76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348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52779" y="0"/>
            <a:ext cx="91550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Difference Equation Using Z-Transform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859" y="1011514"/>
            <a:ext cx="8372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procedure to solve difference equation using Z-Transform: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199" y="1858178"/>
            <a:ext cx="10134601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GB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Apply the z-transform to the difference equation.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Substitute the initial conditions.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Solve for the difference equation in the z-transform domain.</a:t>
            </a: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Find the solution in the time domain by applying the inverse z-transform.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28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41" y="5780243"/>
            <a:ext cx="4622656" cy="75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1512" y="992458"/>
            <a:ext cx="3649807" cy="57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599" y="6433006"/>
            <a:ext cx="4114800" cy="365125"/>
          </a:xfrm>
        </p:spPr>
        <p:txBody>
          <a:bodyPr/>
          <a:lstStyle/>
          <a:p>
            <a:r>
              <a:rPr lang="en-US" dirty="0" smtClean="0"/>
              <a:t>CEN352, Dr. Nassim Ammour, King Saud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53833" y="0"/>
            <a:ext cx="2757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17</a:t>
            </a:r>
            <a:endParaRPr lang="en-U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609" y="495056"/>
            <a:ext cx="1795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38514" y="1590527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Solution: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94641" y="1632181"/>
            <a:ext cx="11802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78181" y="595190"/>
                <a:ext cx="9705109" cy="517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Solve the difference equation when the initial condition is </a:t>
                </a:r>
                <a14:m>
                  <m:oMath xmlns:m="http://schemas.openxmlformats.org/officeDocument/2006/math"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d>
                      <m:d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  <m:r>
                      <a:rPr lang="en-GB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=1.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81" y="595190"/>
                <a:ext cx="9705109" cy="517065"/>
              </a:xfrm>
              <a:prstGeom prst="rect">
                <a:avLst/>
              </a:prstGeom>
              <a:blipFill rotWithShape="0">
                <a:blip r:embed="rId4"/>
                <a:stretch>
                  <a:fillRect l="-1005"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56618" y="2145700"/>
            <a:ext cx="1333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have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2078180" y="1909653"/>
            <a:ext cx="5680365" cy="151190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/>
          <a:stretch>
            <a:fillRect/>
          </a:stretch>
        </p:blipFill>
        <p:spPr>
          <a:xfrm>
            <a:off x="8780230" y="2976058"/>
            <a:ext cx="3374447" cy="478859"/>
          </a:xfrm>
          <a:prstGeom prst="rect">
            <a:avLst/>
          </a:prstGeom>
        </p:spPr>
      </p:pic>
      <p:sp>
        <p:nvSpPr>
          <p:cNvPr id="13" name="AutoShape 37"/>
          <p:cNvSpPr>
            <a:spLocks noChangeArrowheads="1"/>
          </p:cNvSpPr>
          <p:nvPr/>
        </p:nvSpPr>
        <p:spPr bwMode="auto">
          <a:xfrm>
            <a:off x="7928175" y="3081209"/>
            <a:ext cx="682425" cy="268559"/>
          </a:xfrm>
          <a:prstGeom prst="rightArrow">
            <a:avLst>
              <a:gd name="adj1" fmla="val 50000"/>
              <a:gd name="adj2" fmla="val 48750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561479"/>
            <a:ext cx="4320798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Taking z-transform on both sides: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20798" y="3547764"/>
            <a:ext cx="4573820" cy="60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4150498"/>
            <a:ext cx="1163781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Substituting the initial condition and z-transform on right hand side using Table: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89921" y="4666512"/>
            <a:ext cx="4346952" cy="53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-6205" y="5132676"/>
            <a:ext cx="4168770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Arranging Y(z) on left hand side: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38600" y="5201895"/>
            <a:ext cx="3996604" cy="49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39"/>
          <p:cNvSpPr>
            <a:spLocks noChangeArrowheads="1"/>
          </p:cNvSpPr>
          <p:nvPr/>
        </p:nvSpPr>
        <p:spPr bwMode="auto">
          <a:xfrm>
            <a:off x="356618" y="5982898"/>
            <a:ext cx="390525" cy="228600"/>
          </a:xfrm>
          <a:prstGeom prst="rightArrow">
            <a:avLst>
              <a:gd name="adj1" fmla="val 50000"/>
              <a:gd name="adj2" fmla="val 42708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22" name="Picture 2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89302" y="5849285"/>
            <a:ext cx="4229316" cy="7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39"/>
          <p:cNvSpPr>
            <a:spLocks noChangeArrowheads="1"/>
          </p:cNvSpPr>
          <p:nvPr/>
        </p:nvSpPr>
        <p:spPr bwMode="auto">
          <a:xfrm>
            <a:off x="5581087" y="6097198"/>
            <a:ext cx="390525" cy="228600"/>
          </a:xfrm>
          <a:prstGeom prst="rightArrow">
            <a:avLst>
              <a:gd name="adj1" fmla="val 50000"/>
              <a:gd name="adj2" fmla="val 42708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97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010" y="1235717"/>
            <a:ext cx="6954117" cy="214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92236" y="0"/>
            <a:ext cx="4572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17 –contd.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829" y="909850"/>
            <a:ext cx="2605137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Solving for A and B: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306" y="3611486"/>
            <a:ext cx="1489895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Therefore,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415" y="3451406"/>
            <a:ext cx="3578370" cy="90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10306" y="4430568"/>
            <a:ext cx="6087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Taking inverse z-transform, we get the solution: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4376" y="5219335"/>
            <a:ext cx="5952259" cy="65856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22492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53833" y="0"/>
            <a:ext cx="2757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18</a:t>
            </a:r>
            <a:endParaRPr lang="en-U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587" y="253786"/>
            <a:ext cx="1795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31587" y="3033736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Solution: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31587" y="3017466"/>
            <a:ext cx="118027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3236" y="605749"/>
            <a:ext cx="1173412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DSP system is described by the following differential equation with zero initial condition: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8970" y="1063943"/>
            <a:ext cx="5021840" cy="62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1587" y="1598656"/>
                <a:ext cx="11865770" cy="1383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eriod"/>
                </a:pPr>
                <a:r>
                  <a:rPr lang="en-GB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Determine the impulse response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due to the impulse sequence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en-GB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 Determine </a:t>
                </a:r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system response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due to the unit step function excitation, </a:t>
                </a:r>
                <a:r>
                  <a:rPr lang="en-GB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</a:t>
                </a:r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here</a:t>
                </a:r>
                <a:r>
                  <a:rPr lang="en-GB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𝑓𝑜𝑟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≥0</m:t>
                    </m:r>
                  </m:oMath>
                </a14:m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7" y="1598656"/>
                <a:ext cx="11865770" cy="1383969"/>
              </a:xfrm>
              <a:prstGeom prst="rect">
                <a:avLst/>
              </a:prstGeom>
              <a:blipFill rotWithShape="0">
                <a:blip r:embed="rId3"/>
                <a:stretch>
                  <a:fillRect l="-822" t="-1762" b="-5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80058" y="3561340"/>
            <a:ext cx="539962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Applying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z-transform on both sides: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945" y="3458467"/>
            <a:ext cx="5206279" cy="59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856646" y="4225243"/>
            <a:ext cx="127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Applying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2926" y="4222317"/>
            <a:ext cx="2290907" cy="46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43"/>
          <p:cNvSpPr>
            <a:spLocks noChangeArrowheads="1"/>
          </p:cNvSpPr>
          <p:nvPr/>
        </p:nvSpPr>
        <p:spPr bwMode="auto">
          <a:xfrm>
            <a:off x="2948970" y="4930854"/>
            <a:ext cx="677414" cy="375879"/>
          </a:xfrm>
          <a:prstGeom prst="rightArrow">
            <a:avLst>
              <a:gd name="adj1" fmla="val 50000"/>
              <a:gd name="adj2" fmla="val 59783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59471" y="4208328"/>
            <a:ext cx="1778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right side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68577" y="4838848"/>
            <a:ext cx="4454845" cy="55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5415873"/>
            <a:ext cx="3119196" cy="92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43"/>
          <p:cNvSpPr>
            <a:spLocks noChangeArrowheads="1"/>
          </p:cNvSpPr>
          <p:nvPr/>
        </p:nvSpPr>
        <p:spPr bwMode="auto">
          <a:xfrm>
            <a:off x="3004549" y="5828593"/>
            <a:ext cx="677414" cy="375879"/>
          </a:xfrm>
          <a:prstGeom prst="rightArrow">
            <a:avLst>
              <a:gd name="adj1" fmla="val 50000"/>
              <a:gd name="adj2" fmla="val 59783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789218" y="6399693"/>
            <a:ext cx="4114800" cy="365125"/>
          </a:xfrm>
        </p:spPr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38515" y="0"/>
            <a:ext cx="4572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18 –contd.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93398" y="799013"/>
            <a:ext cx="649049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multiply the numerator and denominator by z</a:t>
            </a:r>
            <a:r>
              <a:rPr lang="en-GB" sz="2400" baseline="300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8452" y="1243279"/>
            <a:ext cx="4795838" cy="95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45"/>
          <p:cNvSpPr>
            <a:spLocks noChangeArrowheads="1"/>
          </p:cNvSpPr>
          <p:nvPr/>
        </p:nvSpPr>
        <p:spPr bwMode="auto">
          <a:xfrm>
            <a:off x="2566987" y="1604592"/>
            <a:ext cx="633413" cy="348898"/>
          </a:xfrm>
          <a:prstGeom prst="rightArrow">
            <a:avLst>
              <a:gd name="adj1" fmla="val 50000"/>
              <a:gd name="adj2" fmla="val 59783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289" y="2329117"/>
            <a:ext cx="468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the partial fraction expansion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AutoShape 45"/>
          <p:cNvSpPr>
            <a:spLocks noChangeArrowheads="1"/>
          </p:cNvSpPr>
          <p:nvPr/>
        </p:nvSpPr>
        <p:spPr bwMode="auto">
          <a:xfrm>
            <a:off x="4801047" y="2390705"/>
            <a:ext cx="633413" cy="348898"/>
          </a:xfrm>
          <a:prstGeom prst="rightArrow">
            <a:avLst>
              <a:gd name="adj1" fmla="val 50000"/>
              <a:gd name="adj2" fmla="val 59783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0431" y="2117380"/>
            <a:ext cx="4831340" cy="88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36827" y="3333229"/>
            <a:ext cx="2605137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Solving for A and B: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396456" y="3195608"/>
            <a:ext cx="5728391" cy="1411758"/>
            <a:chOff x="3396456" y="3195608"/>
            <a:chExt cx="5728391" cy="141175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6456" y="3195608"/>
              <a:ext cx="5617257" cy="8045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6456" y="3877547"/>
              <a:ext cx="5728391" cy="729819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1077092" y="4700257"/>
            <a:ext cx="1489895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Therefore,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3304" y="4539766"/>
            <a:ext cx="3173067" cy="81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2923" y="5695798"/>
            <a:ext cx="3789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Hence the </a:t>
            </a:r>
            <a:r>
              <a:rPr lang="en-GB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impulse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response</a:t>
            </a:r>
            <a:r>
              <a:rPr lang="en-GB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53994" y="5640204"/>
            <a:ext cx="5643995" cy="572852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01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9127" y="3571405"/>
            <a:ext cx="5732318" cy="81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515" y="6465981"/>
            <a:ext cx="4114800" cy="365125"/>
          </a:xfrm>
        </p:spPr>
        <p:txBody>
          <a:bodyPr/>
          <a:lstStyle/>
          <a:p>
            <a:r>
              <a:rPr lang="en-US" dirty="0" smtClean="0"/>
              <a:t>CEN352, Dr. Nassim Ammour, King Saud University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831950" y="6356350"/>
            <a:ext cx="521849" cy="365125"/>
          </a:xfrm>
        </p:spPr>
        <p:txBody>
          <a:bodyPr/>
          <a:lstStyle/>
          <a:p>
            <a:fld id="{707F886B-644D-4758-9B34-3F41B762DB70}" type="slidenum">
              <a:rPr lang="en-US" smtClean="0"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38515" y="0"/>
            <a:ext cx="4572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18 –contd.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003" y="1117668"/>
            <a:ext cx="430880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input is step unit function: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4811" y="1117668"/>
            <a:ext cx="1882054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55359" y="1860009"/>
            <a:ext cx="3619452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Corresponding z-transform: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8666" y="1852507"/>
            <a:ext cx="2084157" cy="765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17265" y="2603238"/>
            <a:ext cx="1582806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Notice that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350" y="2603238"/>
            <a:ext cx="7031232" cy="5705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451445" y="2753404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</a:rPr>
              <a:t>[Slide </a:t>
            </a:r>
            <a:r>
              <a:rPr lang="en-US" sz="24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27]</a:t>
            </a:r>
            <a:endParaRPr lang="en-US" sz="24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5069" y="3209805"/>
                <a:ext cx="66387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Then the z-transform of the output sequence </a:t>
                </a:r>
                <a14:m>
                  <m:oMath xmlns:m="http://schemas.openxmlformats.org/officeDocument/2006/math"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GB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r>
                  <a:rPr lang="en-GB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69" y="3209805"/>
                <a:ext cx="663874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37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95069" y="4539848"/>
            <a:ext cx="4618829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the partial fraction expansion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3898" y="4522548"/>
            <a:ext cx="4089079" cy="72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67716" y="5265855"/>
            <a:ext cx="6256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the system response is found by using Table: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08093" y="5828601"/>
            <a:ext cx="6294884" cy="52580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182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2740" y="269122"/>
            <a:ext cx="3709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0" u="none" strike="noStrike" baseline="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Z - Transform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59739"/>
            <a:ext cx="118189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400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Z-transform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plays the same role in the analysis of </a:t>
            </a:r>
            <a:r>
              <a:rPr lang="en-GB" sz="2400" i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discrete-time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signals and LTI systems as the </a:t>
            </a:r>
            <a:r>
              <a:rPr lang="en-GB" sz="2400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Laplace transform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does in the </a:t>
            </a:r>
            <a:r>
              <a:rPr lang="en-GB" sz="2400" i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continuous-time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signals and LTI systems.</a:t>
            </a:r>
            <a:endParaRPr lang="en-GB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It offers the techniques for digital filter design and frequency analysis of digital signals.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53379" y="3144558"/>
            <a:ext cx="40498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0" u="none" strike="noStrike" baseline="0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Definition of z-transform: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379" y="698269"/>
            <a:ext cx="2044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Introduction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45786" y="3940558"/>
                <a:ext cx="2513765" cy="847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]∙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786" y="3940558"/>
                <a:ext cx="2513765" cy="84760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3379" y="3738231"/>
                <a:ext cx="5152693" cy="410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z-transform of the discrete-time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b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GB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is given by:</a:t>
                </a: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9" y="3738231"/>
                <a:ext cx="5152693" cy="410882"/>
              </a:xfrm>
              <a:prstGeom prst="rect">
                <a:avLst/>
              </a:prstGeom>
              <a:blipFill rotWithShape="0">
                <a:blip r:embed="rId3"/>
                <a:stretch>
                  <a:fillRect l="-1065" t="-1471" r="-355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969005" y="4085526"/>
            <a:ext cx="20263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Where z is </a:t>
            </a:r>
            <a:endParaRPr lang="en-US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 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complex variable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6667" y="5072332"/>
            <a:ext cx="237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 </a:t>
            </a:r>
            <a:r>
              <a:rPr lang="en-GB" b="1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causal</a:t>
            </a:r>
            <a:r>
              <a:rPr lang="en-GB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sequence: 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5111" y="4833576"/>
            <a:ext cx="4661351" cy="124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26408" y="5441664"/>
                <a:ext cx="21595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08" y="5441664"/>
                <a:ext cx="2159566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026994" y="6063059"/>
            <a:ext cx="10326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All the values of z that make the summation to exist form a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region of </a:t>
            </a:r>
            <a:r>
              <a:rPr lang="en-US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convergence </a:t>
            </a:r>
            <a:r>
              <a:rPr lang="en-GB" dirty="0">
                <a:solidFill>
                  <a:srgbClr val="0070C0"/>
                </a:solidFill>
              </a:rPr>
              <a:t>(</a:t>
            </a:r>
            <a:r>
              <a:rPr lang="en-GB" b="1" i="1" dirty="0">
                <a:solidFill>
                  <a:srgbClr val="0070C0"/>
                </a:solidFill>
              </a:rPr>
              <a:t>ROC</a:t>
            </a:r>
            <a:r>
              <a:rPr lang="en-GB" dirty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3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626280" y="4157931"/>
            <a:ext cx="2030683" cy="530147"/>
            <a:chOff x="1126408" y="4157962"/>
            <a:chExt cx="2030683" cy="530147"/>
          </a:xfrm>
        </p:grpSpPr>
        <p:grpSp>
          <p:nvGrpSpPr>
            <p:cNvPr id="19" name="Group 18"/>
            <p:cNvGrpSpPr/>
            <p:nvPr/>
          </p:nvGrpSpPr>
          <p:grpSpPr>
            <a:xfrm>
              <a:off x="1126408" y="4294580"/>
              <a:ext cx="2030683" cy="393529"/>
              <a:chOff x="1148479" y="4306678"/>
              <a:chExt cx="2030683" cy="3935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>
                    <a:off x="2479099" y="4330875"/>
                    <a:ext cx="70006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79099" y="4330875"/>
                    <a:ext cx="700063" cy="3693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1148479" y="4306678"/>
                    <a:ext cx="66531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8479" y="4306678"/>
                    <a:ext cx="665310" cy="3693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1475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Right Arrow 16"/>
              <p:cNvSpPr/>
              <p:nvPr/>
            </p:nvSpPr>
            <p:spPr>
              <a:xfrm>
                <a:off x="1813789" y="4440085"/>
                <a:ext cx="584060" cy="15091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1851344" y="4157962"/>
              <a:ext cx="3850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 smtClean="0">
                  <a:solidFill>
                    <a:srgbClr val="0070C0"/>
                  </a:solidFill>
                  <a:latin typeface="Blackadder ITC" panose="04020505051007020D02" pitchFamily="82" charset="0"/>
                </a:rPr>
                <a:t>Z</a:t>
              </a:r>
              <a:endParaRPr lang="en-US" i="1" dirty="0">
                <a:solidFill>
                  <a:srgbClr val="0070C0"/>
                </a:solidFill>
                <a:latin typeface="Blackadder ITC" panose="04020505051007020D02" pitchFamily="8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83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6610" y="187235"/>
            <a:ext cx="2675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1 </a:t>
            </a:r>
          </a:p>
        </p:txBody>
      </p:sp>
      <p:sp>
        <p:nvSpPr>
          <p:cNvPr id="3" name="Rectangle 2"/>
          <p:cNvSpPr/>
          <p:nvPr/>
        </p:nvSpPr>
        <p:spPr>
          <a:xfrm>
            <a:off x="336827" y="833566"/>
            <a:ext cx="175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39012" y="1418341"/>
                <a:ext cx="10401437" cy="5878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28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Given the sequence,   </a:t>
                </a:r>
                <a:r>
                  <a:rPr lang="en-GB" sz="2800" dirty="0" smtClean="0">
                    <a:effectLst/>
                    <a:latin typeface="AdvTGROMAN"/>
                    <a:ea typeface="Times New Roman" panose="02020603050405020304" pitchFamily="18" charset="0"/>
                    <a:cs typeface="AdvTGROMAN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GB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</m:t>
                    </m:r>
                    <m:r>
                      <a:rPr lang="en-GB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GB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sz="2800" dirty="0" smtClean="0">
                    <a:solidFill>
                      <a:srgbClr val="000000"/>
                    </a:solidFill>
                    <a:effectLst/>
                    <a:latin typeface="AdvTGROMAN"/>
                    <a:ea typeface="Times New Roman" panose="02020603050405020304" pitchFamily="18" charset="0"/>
                    <a:cs typeface="AdvTGROMAN"/>
                  </a:rPr>
                  <a:t>,</a:t>
                </a:r>
                <a:r>
                  <a:rPr lang="en-GB" sz="2800" dirty="0">
                    <a:solidFill>
                      <a:srgbClr val="000000"/>
                    </a:solidFill>
                    <a:effectLst/>
                    <a:latin typeface="AdvTGROMAN"/>
                    <a:ea typeface="Times New Roman" panose="02020603050405020304" pitchFamily="18" charset="0"/>
                    <a:cs typeface="AdvTGROMAN"/>
                  </a:rPr>
                  <a:t> </a:t>
                </a:r>
                <a:r>
                  <a:rPr lang="en-GB" sz="2800" dirty="0" smtClean="0">
                    <a:solidFill>
                      <a:srgbClr val="000000"/>
                    </a:solidFill>
                    <a:effectLst/>
                    <a:latin typeface="AdvTGROMAN"/>
                    <a:ea typeface="Times New Roman" panose="02020603050405020304" pitchFamily="18" charset="0"/>
                    <a:cs typeface="AdvTGROMAN"/>
                  </a:rPr>
                  <a:t>       </a:t>
                </a:r>
                <a:r>
                  <a:rPr lang="en-GB" sz="28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find </a:t>
                </a:r>
                <a:r>
                  <a:rPr lang="en-GB" sz="2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z-transform of</a:t>
                </a:r>
                <a:r>
                  <a:rPr lang="en-GB" sz="2800" dirty="0">
                    <a:effectLst/>
                    <a:latin typeface="AdvTGROMAN"/>
                    <a:ea typeface="Times New Roman" panose="02020603050405020304" pitchFamily="18" charset="0"/>
                    <a:cs typeface="AdvTGROMAN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12" y="1418341"/>
                <a:ext cx="10401437" cy="587853"/>
              </a:xfrm>
              <a:prstGeom prst="rect">
                <a:avLst/>
              </a:prstGeom>
              <a:blipFill rotWithShape="0">
                <a:blip r:embed="rId2"/>
                <a:stretch>
                  <a:fillRect l="-1231" t="-8333" b="-23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22208" y="2006194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Solution: 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827" y="2661757"/>
            <a:ext cx="501207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the definition of the z-transform: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5127" y="3060815"/>
            <a:ext cx="7074019" cy="92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064142" y="4377098"/>
            <a:ext cx="1356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know,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770" y="4141644"/>
            <a:ext cx="4255935" cy="73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30772" y="5211519"/>
            <a:ext cx="1489895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Therefore,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5254" y="5048617"/>
            <a:ext cx="4051679" cy="131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7402342" y="5337360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When, </a:t>
            </a:r>
          </a:p>
        </p:txBody>
      </p:sp>
      <p:pic>
        <p:nvPicPr>
          <p:cNvPr id="14" name="Picture 13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84691" y="5337360"/>
            <a:ext cx="1928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7943516" y="3964553"/>
            <a:ext cx="3733870" cy="1372807"/>
            <a:chOff x="7943516" y="3964553"/>
            <a:chExt cx="3733870" cy="1372807"/>
          </a:xfrm>
        </p:grpSpPr>
        <p:sp>
          <p:nvSpPr>
            <p:cNvPr id="12" name="Rectangle 11"/>
            <p:cNvSpPr/>
            <p:nvPr/>
          </p:nvSpPr>
          <p:spPr>
            <a:xfrm>
              <a:off x="7943516" y="3964553"/>
              <a:ext cx="3733870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b="1" dirty="0" smtClean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ROC: Region of Convergence </a:t>
              </a:r>
            </a:p>
            <a:p>
              <a:pPr algn="ctr">
                <a:lnSpc>
                  <a:spcPct val="115000"/>
                </a:lnSpc>
              </a:pPr>
              <a:r>
                <a:rPr lang="en-GB" b="1" dirty="0" smtClean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(values of z for the convergence)</a:t>
              </a:r>
              <a:endPara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>
              <a:endCxn id="14" idx="0"/>
            </p:cNvCxnSpPr>
            <p:nvPr/>
          </p:nvCxnSpPr>
          <p:spPr>
            <a:xfrm flipH="1">
              <a:off x="9448967" y="4754412"/>
              <a:ext cx="120346" cy="58294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76986" y="269122"/>
            <a:ext cx="2675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Example 2 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827" y="833566"/>
            <a:ext cx="175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2208" y="2006194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Solution: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2208" y="1481408"/>
                <a:ext cx="1059110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Consider the exponential sequence,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400" dirty="0"/>
                  <a:t>, find the z-transform of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i="1" dirty="0" smtClean="0"/>
                  <a:t>.</a:t>
                </a:r>
                <a:endParaRPr lang="en-US" sz="2400" i="1" dirty="0"/>
              </a:p>
              <a:p>
                <a:r>
                  <a:rPr lang="en-GB" sz="24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08" y="1481408"/>
                <a:ext cx="10591104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921" t="-5882" r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7359" y="3142824"/>
            <a:ext cx="6718893" cy="76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7732" y="2647527"/>
            <a:ext cx="4999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the definition of the z-transform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06" y="3910440"/>
            <a:ext cx="5345694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Since this is a geometric series Therefore,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1856" y="4484613"/>
            <a:ext cx="3295650" cy="112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092244" y="5519294"/>
            <a:ext cx="2946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will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converge for,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7414" y="5412513"/>
            <a:ext cx="2913158" cy="76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8733430" y="4838340"/>
            <a:ext cx="1891783" cy="911787"/>
            <a:chOff x="9348666" y="4243215"/>
            <a:chExt cx="1891783" cy="911787"/>
          </a:xfrm>
        </p:grpSpPr>
        <p:sp>
          <p:nvSpPr>
            <p:cNvPr id="15" name="Rectangle 14"/>
            <p:cNvSpPr/>
            <p:nvPr/>
          </p:nvSpPr>
          <p:spPr>
            <a:xfrm>
              <a:off x="9348666" y="4243215"/>
              <a:ext cx="1891783" cy="72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GB" b="1" dirty="0" smtClean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Region of</a:t>
              </a:r>
              <a:endParaRPr lang="en-US" sz="14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</a:pPr>
              <a:r>
                <a:rPr lang="en-GB" b="1" dirty="0" smtClean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Convergence</a:t>
              </a:r>
              <a:endPara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9571797" y="4916128"/>
              <a:ext cx="186352" cy="2388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20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90052" y="6356350"/>
            <a:ext cx="363747" cy="365125"/>
          </a:xfrm>
        </p:spPr>
        <p:txBody>
          <a:bodyPr/>
          <a:lstStyle/>
          <a:p>
            <a:fld id="{707F886B-644D-4758-9B34-3F41B762DB7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061" y="0"/>
            <a:ext cx="6636992" cy="68127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2669" y="484011"/>
            <a:ext cx="26164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0" u="none" strike="noStrike" baseline="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Z-Transform </a:t>
            </a:r>
          </a:p>
          <a:p>
            <a:pPr algn="ctr"/>
            <a:r>
              <a:rPr lang="en-US" sz="2800" b="1" i="0" u="none" strike="noStrike" baseline="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Table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849" y="3406359"/>
            <a:ext cx="2288939" cy="91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16" y="3641167"/>
            <a:ext cx="11049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4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8321" y="214531"/>
            <a:ext cx="2475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0" u="none" strike="noStrike" baseline="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Example 3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208" y="1227930"/>
            <a:ext cx="731225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the z-transform for each of the following sequences: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208" y="694578"/>
            <a:ext cx="17554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r>
              <a:rPr lang="en-US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2208" y="2298276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Solution: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19550" y="1740793"/>
            <a:ext cx="3702270" cy="461665"/>
            <a:chOff x="583127" y="1904532"/>
            <a:chExt cx="3702270" cy="461665"/>
          </a:xfrm>
        </p:grpSpPr>
        <p:pic>
          <p:nvPicPr>
            <p:cNvPr id="8" name="Picture 7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01831" y="1987116"/>
              <a:ext cx="3283566" cy="379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583127" y="1904532"/>
              <a:ext cx="418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 smtClean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2485" y="1793780"/>
            <a:ext cx="3492963" cy="461665"/>
            <a:chOff x="5016133" y="1945823"/>
            <a:chExt cx="3492963" cy="461665"/>
          </a:xfrm>
        </p:grpSpPr>
        <p:pic>
          <p:nvPicPr>
            <p:cNvPr id="9" name="Picture 8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47661" y="1987116"/>
              <a:ext cx="3061435" cy="374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5016133" y="1945823"/>
              <a:ext cx="4315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b.</a:t>
              </a:r>
              <a:endPara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8337" y="2978869"/>
            <a:ext cx="4938144" cy="151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247170" y="2978869"/>
            <a:ext cx="3483389" cy="530323"/>
            <a:chOff x="201534" y="2955121"/>
            <a:chExt cx="3483389" cy="530323"/>
          </a:xfrm>
        </p:grpSpPr>
        <p:sp>
          <p:nvSpPr>
            <p:cNvPr id="14" name="Rectangle 13"/>
            <p:cNvSpPr/>
            <p:nvPr/>
          </p:nvSpPr>
          <p:spPr>
            <a:xfrm>
              <a:off x="499564" y="2968379"/>
              <a:ext cx="3185359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From </a:t>
              </a:r>
              <a:r>
                <a:rPr lang="en-GB" sz="2400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line</a:t>
              </a:r>
              <a:r>
                <a:rPr lang="en-GB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GB" sz="2400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</a:t>
              </a:r>
              <a:r>
                <a:rPr lang="en-GB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in the </a:t>
              </a:r>
              <a:r>
                <a:rPr lang="en-GB" sz="2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Table:</a:t>
              </a: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1534" y="2955121"/>
              <a:ext cx="418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 smtClean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7170" y="4728040"/>
            <a:ext cx="3791430" cy="517065"/>
            <a:chOff x="247170" y="4542304"/>
            <a:chExt cx="3791430" cy="517065"/>
          </a:xfrm>
        </p:grpSpPr>
        <p:sp>
          <p:nvSpPr>
            <p:cNvPr id="17" name="Rectangle 16"/>
            <p:cNvSpPr/>
            <p:nvPr/>
          </p:nvSpPr>
          <p:spPr>
            <a:xfrm>
              <a:off x="247170" y="4575254"/>
              <a:ext cx="4315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b="1" dirty="0" smtClean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7749" y="4542304"/>
              <a:ext cx="3340851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From </a:t>
              </a:r>
              <a:r>
                <a:rPr lang="en-GB" sz="2400" dirty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line </a:t>
              </a:r>
              <a:r>
                <a:rPr lang="en-GB" sz="2400" dirty="0" smtClean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14 </a:t>
              </a:r>
              <a:r>
                <a:rPr lang="en-GB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 the </a:t>
              </a:r>
              <a:r>
                <a:rPr lang="en-GB" sz="2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Table:</a:t>
              </a: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7651" y="4650925"/>
            <a:ext cx="6123579" cy="158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76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67398" y="132645"/>
            <a:ext cx="6593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Z-Transform Properties (1)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4934" y="1169874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Linearity:</a:t>
            </a:r>
            <a:endParaRPr lang="en-US" sz="28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398" y="1169874"/>
            <a:ext cx="5288945" cy="67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3555" y="1745853"/>
                <a:ext cx="107811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GB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GB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GB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GB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GB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denote the sampled sequences</a:t>
                </a:r>
                <a:r>
                  <a:rPr lang="en-GB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GB" sz="2400" b="1" i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en-GB" sz="24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and </a:t>
                </a:r>
                <a:r>
                  <a:rPr lang="en-GB" sz="2400" b="1" i="1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en-GB" sz="24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are the arbitrary</a:t>
                </a:r>
                <a:r>
                  <a:rPr lang="en-GB" sz="2400" dirty="0" smtClean="0">
                    <a:effectLst/>
                    <a:latin typeface="AdvPSA88A"/>
                    <a:ea typeface="Times New Roman" panose="02020603050405020304" pitchFamily="18" charset="0"/>
                    <a:cs typeface="AdvPSA88A"/>
                  </a:rPr>
                  <a:t> </a:t>
                </a:r>
                <a:r>
                  <a:rPr lang="en-GB" sz="2400" dirty="0" smtClean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constants.</a:t>
                </a: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55" y="1745853"/>
                <a:ext cx="10781157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73555" y="2398361"/>
            <a:ext cx="171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192" y="2882007"/>
            <a:ext cx="1795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Problem:</a:t>
            </a:r>
            <a:r>
              <a:rPr lang="en-US" sz="32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502192" y="3840139"/>
            <a:ext cx="1770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</a:rPr>
              <a:t>Solution: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192" y="3405227"/>
            <a:ext cx="3051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Find the z-transform of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69186" y="3358849"/>
            <a:ext cx="2922381" cy="60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90265" y="4364844"/>
            <a:ext cx="5184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Applying the linearity of the z-transform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7009" y="4255400"/>
            <a:ext cx="3889328" cy="60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90265" y="5322976"/>
            <a:ext cx="312656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Using z-transform Table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516827" y="4872355"/>
            <a:ext cx="3125776" cy="1528786"/>
            <a:chOff x="4203510" y="4875744"/>
            <a:chExt cx="3125776" cy="1528786"/>
          </a:xfrm>
        </p:grpSpPr>
        <p:pic>
          <p:nvPicPr>
            <p:cNvPr id="18" name="Picture 17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58126" y="5580879"/>
              <a:ext cx="1909123" cy="823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04116" y="4875744"/>
              <a:ext cx="1815508" cy="709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AutoShape 18"/>
            <p:cNvSpPr>
              <a:spLocks/>
            </p:cNvSpPr>
            <p:nvPr/>
          </p:nvSpPr>
          <p:spPr bwMode="auto">
            <a:xfrm>
              <a:off x="4203510" y="5145322"/>
              <a:ext cx="152981" cy="980195"/>
            </a:xfrm>
            <a:prstGeom prst="leftBrace">
              <a:avLst>
                <a:gd name="adj1" fmla="val 79167"/>
                <a:gd name="adj2" fmla="val 50000"/>
              </a:avLst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12607" y="5073045"/>
              <a:ext cx="742511" cy="410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dirty="0" smtClean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Line 3</a:t>
              </a:r>
              <a:endPara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6775" y="5787263"/>
              <a:ext cx="742511" cy="392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dirty="0" smtClean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Line 6</a:t>
              </a:r>
              <a:endPara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861418" y="5289577"/>
            <a:ext cx="254095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Therefore, we </a:t>
            </a:r>
            <a:r>
              <a:rPr lang="en-GB" sz="2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get, 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39321" y="5205707"/>
            <a:ext cx="2583051" cy="74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76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CEN352, Dr. Nassim Ammour, King Saud University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886B-644D-4758-9B34-3F41B762DB70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4633" y="1126700"/>
            <a:ext cx="2372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Shift Theorem: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398" y="132645"/>
            <a:ext cx="6593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Z-Transform Properties </a:t>
            </a:r>
            <a:r>
              <a:rPr lang="en-US" sz="36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(2) </a:t>
            </a:r>
            <a:endParaRPr lang="en-US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3639" y="1126700"/>
            <a:ext cx="2995399" cy="60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71723" y="1997644"/>
            <a:ext cx="1995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Verification: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869046" y="954223"/>
            <a:ext cx="2783647" cy="707886"/>
            <a:chOff x="7366224" y="942034"/>
            <a:chExt cx="2783647" cy="707886"/>
          </a:xfrm>
        </p:grpSpPr>
        <p:sp>
          <p:nvSpPr>
            <p:cNvPr id="10" name="Rectangle 9"/>
            <p:cNvSpPr/>
            <p:nvPr/>
          </p:nvSpPr>
          <p:spPr>
            <a:xfrm>
              <a:off x="8066287" y="942034"/>
              <a:ext cx="14027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0070C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Z-Transform</a:t>
              </a:r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366224" y="1242356"/>
              <a:ext cx="2783647" cy="407564"/>
              <a:chOff x="7366224" y="1242356"/>
              <a:chExt cx="2783647" cy="4075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9398511" y="1280588"/>
                    <a:ext cx="75136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GB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𝑋</m:t>
                        </m:r>
                        <m:d>
                          <m:dPr>
                            <m:ctrlPr>
                              <a:rPr lang="en-GB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a14:m>
                    <a:r>
                      <a:rPr lang="en-GB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98511" y="1280588"/>
                    <a:ext cx="75136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ight Arrow 8"/>
              <p:cNvSpPr/>
              <p:nvPr/>
            </p:nvSpPr>
            <p:spPr>
              <a:xfrm>
                <a:off x="8153400" y="1326755"/>
                <a:ext cx="1107470" cy="2308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7366224" y="1242356"/>
                    <a:ext cx="70006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GB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6224" y="1242356"/>
                    <a:ext cx="700063" cy="3693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14" name="Picture 1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8297" y="1867584"/>
            <a:ext cx="7301482" cy="135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187087" y="3261675"/>
            <a:ext cx="9795113" cy="571936"/>
            <a:chOff x="187087" y="3261675"/>
            <a:chExt cx="9795113" cy="571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187087" y="3357949"/>
                  <a:ext cx="458734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4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Since </a:t>
                  </a:r>
                  <a14:m>
                    <m:oMath xmlns:m="http://schemas.openxmlformats.org/officeDocument/2006/math">
                      <m: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GB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a14:m>
                  <a:r>
                    <a:rPr lang="en-GB" sz="24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is assumed to be </a:t>
                  </a:r>
                  <a:r>
                    <a:rPr lang="en-GB" sz="2400" dirty="0" smtClean="0">
                      <a:solidFill>
                        <a:srgbClr val="000000"/>
                      </a:solidFill>
                      <a:latin typeface="Calibri" panose="020F050202020403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causal:</a:t>
                  </a:r>
                  <a:endPara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087" y="3357949"/>
                  <a:ext cx="4587346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128" t="-10526" r="-106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15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74433" y="3261675"/>
              <a:ext cx="5207767" cy="571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9"/>
          <p:cNvGrpSpPr/>
          <p:nvPr/>
        </p:nvGrpSpPr>
        <p:grpSpPr>
          <a:xfrm>
            <a:off x="1122483" y="4014304"/>
            <a:ext cx="8087474" cy="526484"/>
            <a:chOff x="1122483" y="4014304"/>
            <a:chExt cx="8087474" cy="526484"/>
          </a:xfrm>
        </p:grpSpPr>
        <p:sp>
          <p:nvSpPr>
            <p:cNvPr id="18" name="Rectangle 17"/>
            <p:cNvSpPr/>
            <p:nvPr/>
          </p:nvSpPr>
          <p:spPr>
            <a:xfrm>
              <a:off x="1122483" y="4014304"/>
              <a:ext cx="2351156" cy="5170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Then we </a:t>
              </a:r>
              <a:r>
                <a:rPr lang="en-GB" sz="2400" dirty="0" smtClean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achieve,</a:t>
              </a:r>
              <a:endPara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468574" y="4028301"/>
              <a:ext cx="5741383" cy="512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46667" y="4787691"/>
                <a:ext cx="4762714" cy="51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GB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Factoring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p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  <m:r>
                      <a:rPr lang="en-GB" sz="24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from Equation we </a:t>
                </a:r>
                <a:r>
                  <a:rPr lang="en-GB" sz="2400" dirty="0" smtClean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get,</a:t>
                </a:r>
                <a:endPara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67" y="4787691"/>
                <a:ext cx="4762714" cy="517065"/>
              </a:xfrm>
              <a:prstGeom prst="rect">
                <a:avLst/>
              </a:prstGeom>
              <a:blipFill rotWithShape="0">
                <a:blip r:embed="rId9"/>
                <a:stretch>
                  <a:fillRect l="-1918" t="-3529" r="-1151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1671" y="5390090"/>
            <a:ext cx="7122021" cy="53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3468574" y="1126700"/>
            <a:ext cx="3000464" cy="600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51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1331</Words>
  <Application>Microsoft Office PowerPoint</Application>
  <PresentationFormat>Widescreen</PresentationFormat>
  <Paragraphs>322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AdvPSA88A</vt:lpstr>
      <vt:lpstr>AdvTGBOLD</vt:lpstr>
      <vt:lpstr>AdvTGLIGHT</vt:lpstr>
      <vt:lpstr>AdvTGROMAN</vt:lpstr>
      <vt:lpstr>Arial</vt:lpstr>
      <vt:lpstr>Blackadder ITC</vt:lpstr>
      <vt:lpstr>Calibri</vt:lpstr>
      <vt:lpstr>Calibri Light</vt:lpstr>
      <vt:lpstr>Cambria Math</vt:lpstr>
      <vt:lpstr>Comic Sans MS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nassim ammour</dc:creator>
  <cp:lastModifiedBy>nassim ammour</cp:lastModifiedBy>
  <cp:revision>59</cp:revision>
  <dcterms:created xsi:type="dcterms:W3CDTF">2016-02-23T05:28:13Z</dcterms:created>
  <dcterms:modified xsi:type="dcterms:W3CDTF">2016-10-30T07:08:51Z</dcterms:modified>
</cp:coreProperties>
</file>