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4"/>
  </p:sldMasterIdLst>
  <p:notesMasterIdLst>
    <p:notesMasterId r:id="rId36"/>
  </p:notesMasterIdLst>
  <p:handoutMasterIdLst>
    <p:handoutMasterId r:id="rId37"/>
  </p:handoutMasterIdLst>
  <p:sldIdLst>
    <p:sldId id="256" r:id="rId5"/>
    <p:sldId id="344" r:id="rId6"/>
    <p:sldId id="312" r:id="rId7"/>
    <p:sldId id="307" r:id="rId8"/>
    <p:sldId id="342" r:id="rId9"/>
    <p:sldId id="343" r:id="rId10"/>
    <p:sldId id="308" r:id="rId11"/>
    <p:sldId id="309" r:id="rId12"/>
    <p:sldId id="310" r:id="rId13"/>
    <p:sldId id="313" r:id="rId14"/>
    <p:sldId id="347" r:id="rId15"/>
    <p:sldId id="314" r:id="rId16"/>
    <p:sldId id="315" r:id="rId17"/>
    <p:sldId id="316" r:id="rId18"/>
    <p:sldId id="318" r:id="rId19"/>
    <p:sldId id="317" r:id="rId20"/>
    <p:sldId id="319" r:id="rId21"/>
    <p:sldId id="320" r:id="rId22"/>
    <p:sldId id="321" r:id="rId23"/>
    <p:sldId id="322" r:id="rId24"/>
    <p:sldId id="324" r:id="rId25"/>
    <p:sldId id="325" r:id="rId26"/>
    <p:sldId id="326" r:id="rId27"/>
    <p:sldId id="328" r:id="rId28"/>
    <p:sldId id="330" r:id="rId29"/>
    <p:sldId id="346" r:id="rId30"/>
    <p:sldId id="331" r:id="rId31"/>
    <p:sldId id="333" r:id="rId32"/>
    <p:sldId id="334" r:id="rId33"/>
    <p:sldId id="336" r:id="rId34"/>
    <p:sldId id="337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w"/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w"/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w"/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w"/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w"/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912"/>
    <a:srgbClr val="BA2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718" autoAdjust="0"/>
  </p:normalViewPr>
  <p:slideViewPr>
    <p:cSldViewPr>
      <p:cViewPr>
        <p:scale>
          <a:sx n="94" d="100"/>
          <a:sy n="94" d="100"/>
        </p:scale>
        <p:origin x="-88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147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 typeface="Wingdings" pitchFamily="2" charset="2"/>
              <a:buBlip>
                <a:blip r:embed="rId2"/>
              </a:buBlip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 typeface="Wingdings" pitchFamily="2" charset="2"/>
              <a:buBlip>
                <a:blip r:embed="rId2"/>
              </a:buBlip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 typeface="Wingdings" pitchFamily="2" charset="2"/>
              <a:buBlip>
                <a:blip r:embed="rId2"/>
              </a:buBlip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 typeface="Wingdings" pitchFamily="2" charset="2"/>
              <a:buBlip>
                <a:blip r:embed="rId2"/>
              </a:buBlip>
              <a:defRPr sz="1200" smtClean="0"/>
            </a:lvl1pPr>
          </a:lstStyle>
          <a:p>
            <a:pPr>
              <a:defRPr/>
            </a:pPr>
            <a:fld id="{CAEB3BB4-85AD-488E-9622-BDAD46AD378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54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fld id="{4E2C75AC-E3C5-4E1C-9A93-7CF863C4243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457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59E465-26F9-4F45-B236-10A09D9C77CE}" type="slidenum">
              <a:rPr lang="ar-SA"/>
              <a:pPr/>
              <a:t>1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E8112E-C2BF-4DD4-B9BE-237096EA057F}" type="slidenum">
              <a:rPr lang="ar-SA"/>
              <a:pPr/>
              <a:t>14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7AA53B-BA3D-4F3A-AC7E-0D75F4CA83E5}" type="slidenum">
              <a:rPr lang="ar-SA"/>
              <a:pPr/>
              <a:t>15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871149-2EEA-441F-BC28-F713575067DF}" type="slidenum">
              <a:rPr lang="ar-SA"/>
              <a:pPr/>
              <a:t>16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E9320C-DE80-4B8B-AF95-9758F1CDFEE1}" type="slidenum">
              <a:rPr lang="ar-SA"/>
              <a:pPr/>
              <a:t>17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E2F1AF-35F7-4A4A-879B-6697AA14B3DC}" type="slidenum">
              <a:rPr lang="ar-SA"/>
              <a:pPr/>
              <a:t>18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5B314B-ED0D-48C6-9154-45E711F3E10A}" type="slidenum">
              <a:rPr lang="ar-SA"/>
              <a:pPr/>
              <a:t>19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EE3801-C7EF-47B6-8F58-91FDEEF4CDEE}" type="slidenum">
              <a:rPr lang="ar-SA"/>
              <a:pPr/>
              <a:t>20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CC54E8-A320-43BE-A64E-0739AA9DF31A}" type="slidenum">
              <a:rPr lang="ar-SA"/>
              <a:pPr/>
              <a:t>21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E8C6C2-6558-49D4-B7AA-891C5F7C565D}" type="slidenum">
              <a:rPr lang="ar-SA"/>
              <a:pPr/>
              <a:t>22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BBD25B-26D8-426C-AA52-EE0A0F8CA2AF}" type="slidenum">
              <a:rPr lang="ar-SA"/>
              <a:pPr/>
              <a:t>23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CCA6AE-EB5A-40E4-92E1-EB986DFFC4A2}" type="slidenum">
              <a:rPr lang="ar-SA"/>
              <a:pPr/>
              <a:t>3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D8D481-7207-4199-B99F-C7043C222C29}" type="slidenum">
              <a:rPr lang="ar-SA"/>
              <a:pPr/>
              <a:t>24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CCB48A-B0D9-4B18-A09A-672F7E9E9A42}" type="slidenum">
              <a:rPr lang="ar-SA"/>
              <a:pPr/>
              <a:t>25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0D1078-7DFE-4889-AA8A-41FC9BA4372F}" type="slidenum">
              <a:rPr lang="ar-SA"/>
              <a:pPr/>
              <a:t>27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1A891F-B31F-485E-9D10-005015937849}" type="slidenum">
              <a:rPr lang="ar-SA"/>
              <a:pPr/>
              <a:t>28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6F6CE2-EDB4-4D44-8A01-827478F58369}" type="slidenum">
              <a:rPr lang="ar-SA"/>
              <a:pPr/>
              <a:t>29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75D06F-850D-4814-A037-07218EE8E076}" type="slidenum">
              <a:rPr lang="ar-SA"/>
              <a:pPr/>
              <a:t>30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8B4C8F-DFED-40CB-8BC9-79F38B7162A8}" type="slidenum">
              <a:rPr lang="ar-SA"/>
              <a:pPr/>
              <a:t>31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99F1C1-AF25-4010-A3EA-94523D1276FB}" type="slidenum">
              <a:rPr lang="ar-SA"/>
              <a:pPr/>
              <a:t>4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EB4BAF-804C-49DF-85A8-5D694AFA76FF}" type="slidenum">
              <a:rPr lang="ar-SA"/>
              <a:pPr/>
              <a:t>7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97910B-EF3A-4A1A-8197-B30E32D04FE0}" type="slidenum">
              <a:rPr lang="ar-SA"/>
              <a:pPr/>
              <a:t>8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539749-1402-4F38-9F0E-CA11ED7C60B7}" type="slidenum">
              <a:rPr lang="ar-SA"/>
              <a:pPr/>
              <a:t>9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DF810F-F86D-4C52-8652-898C2DC956A3}" type="slidenum">
              <a:rPr lang="ar-SA"/>
              <a:pPr/>
              <a:t>10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3BB7B0-F4C2-4E94-A4A3-4A268BF47A6F}" type="slidenum">
              <a:rPr lang="ar-SA"/>
              <a:pPr/>
              <a:t>12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6FC55C-8F43-45F0-9F7E-E5A151D4518F}" type="slidenum">
              <a:rPr lang="ar-SA"/>
              <a:pPr/>
              <a:t>13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564C893-0872-44C8-9195-3316EFF521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F2D0D-C4AD-4A66-AA70-C55A4AE148EC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889A8-7B30-4473-BDAF-1F89BA7A8E7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A4DDD3-DB0F-416E-957B-7791887D7B2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569E8679-E35B-40CD-B533-CEF40B930ACC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864160-C244-4FEC-BFEE-ACE5CB7FA01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C55A5-30D8-4146-9AD9-8D0EE9A4BE0A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432BF-502A-4AA2-AAC7-D1F12B50E5E2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D50F77-BEF8-4ADC-B823-F3871330F8C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22F62F-7F2F-4B56-A722-B6A8E6A5D9FB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FE0F3F64-B272-4E11-922B-F7640BA3645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FE1BC4CD-71C7-4B97-8B7E-269071061C9A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bldLvl="3" autoUpdateAnimBg="0"/>
    </p:bldLst>
  </p:timing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505200"/>
            <a:ext cx="70866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 smtClean="0"/>
              <a:t>Chapter 2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3600" b="1" dirty="0" smtClean="0"/>
              <a:t>Succeeding as a Systems Analyst</a:t>
            </a:r>
          </a:p>
        </p:txBody>
      </p:sp>
      <p:sp>
        <p:nvSpPr>
          <p:cNvPr id="4098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14400" y="0"/>
            <a:ext cx="7467600" cy="2971800"/>
          </a:xfrm>
          <a:noFill/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b="1" dirty="0" smtClean="0">
                <a:solidFill>
                  <a:schemeClr val="tx1"/>
                </a:solidFill>
              </a:rPr>
              <a:t>Modern Systems Analysis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and Design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Third Edition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600"/>
              <a:t>2.1</a:t>
            </a: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685800"/>
          </a:xfrm>
        </p:spPr>
        <p:txBody>
          <a:bodyPr/>
          <a:lstStyle/>
          <a:p>
            <a:r>
              <a:rPr lang="en-US" sz="2800" b="1" smtClean="0"/>
              <a:t>Systems Thinking</a:t>
            </a:r>
          </a:p>
        </p:txBody>
      </p:sp>
      <p:sp>
        <p:nvSpPr>
          <p:cNvPr id="1597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685800" y="1676400"/>
            <a:ext cx="7772400" cy="4114800"/>
          </a:xfrm>
        </p:spPr>
        <p:txBody>
          <a:bodyPr rtlCol="0">
            <a:normAutofit/>
          </a:bodyPr>
          <a:lstStyle/>
          <a:p>
            <a:pPr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/>
              <a:t>Applying Systems Thinking to Information Systems</a:t>
            </a:r>
          </a:p>
          <a:p>
            <a:pPr lvl="1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200" dirty="0" smtClean="0"/>
              <a:t>Information systems are subsystems in larger organizational systems</a:t>
            </a:r>
          </a:p>
          <a:p>
            <a:pPr lvl="2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dirty="0" smtClean="0"/>
              <a:t>Taking input from, and returning output to, their organizational environments</a:t>
            </a:r>
          </a:p>
          <a:p>
            <a:pPr lvl="1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200" dirty="0" smtClean="0"/>
              <a:t>Data flow diagrams represent information systems as systems (clearly illustrate)</a:t>
            </a:r>
          </a:p>
          <a:p>
            <a:pPr lvl="2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dirty="0" smtClean="0"/>
              <a:t>Inputs</a:t>
            </a:r>
          </a:p>
          <a:p>
            <a:pPr lvl="2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dirty="0" smtClean="0"/>
              <a:t>Outputs</a:t>
            </a:r>
          </a:p>
          <a:p>
            <a:pPr lvl="2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dirty="0" smtClean="0"/>
              <a:t>System boundaries</a:t>
            </a:r>
          </a:p>
          <a:p>
            <a:pPr lvl="2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dirty="0" smtClean="0"/>
              <a:t>Environment</a:t>
            </a:r>
          </a:p>
          <a:p>
            <a:pPr lvl="2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dirty="0" smtClean="0"/>
              <a:t>Subsystems</a:t>
            </a:r>
          </a:p>
          <a:p>
            <a:pPr lvl="2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dirty="0" smtClean="0"/>
              <a:t>Interrelationships</a:t>
            </a:r>
          </a:p>
        </p:txBody>
      </p:sp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600"/>
              <a:t>2.</a:t>
            </a:r>
            <a:fld id="{3A72CA5F-E8E8-49A3-98B1-5DA578781651}" type="slidenum">
              <a:rPr lang="ar-SA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10</a:t>
            </a:fld>
            <a:endParaRPr lang="en-US" sz="16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9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9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9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9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9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9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build="p" bldLvl="3" autoUpdateAnimBg="0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5" descr="C:\Users\Huda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79388"/>
            <a:ext cx="7696200" cy="6515981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762000"/>
          </a:xfrm>
        </p:spPr>
        <p:txBody>
          <a:bodyPr/>
          <a:lstStyle/>
          <a:p>
            <a:r>
              <a:rPr lang="en-US" sz="2800" b="1" smtClean="0"/>
              <a:t>Organizational Knowledge</a:t>
            </a:r>
          </a:p>
        </p:txBody>
      </p:sp>
      <p:sp>
        <p:nvSpPr>
          <p:cNvPr id="1607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838200" y="1752600"/>
            <a:ext cx="7772400" cy="41148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200" dirty="0" smtClean="0"/>
              <a:t>Understanding of how organizations work</a:t>
            </a:r>
          </a:p>
          <a:p>
            <a:pPr algn="l" rtl="0">
              <a:lnSpc>
                <a:spcPct val="90000"/>
              </a:lnSpc>
            </a:pPr>
            <a:r>
              <a:rPr lang="en-US" sz="2200" dirty="0" smtClean="0"/>
              <a:t>Knowledge of specific functions and procedures of organization and department</a:t>
            </a:r>
          </a:p>
          <a:p>
            <a:pPr algn="l" rtl="0">
              <a:lnSpc>
                <a:spcPct val="90000"/>
              </a:lnSpc>
            </a:pPr>
            <a:r>
              <a:rPr lang="en-US" sz="2200" dirty="0" smtClean="0"/>
              <a:t>How work officially gets done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How departments operates, its purpose, its relationships with other departments, its relationships with customers and suppliers</a:t>
            </a:r>
          </a:p>
          <a:p>
            <a:pPr algn="l" rtl="0">
              <a:lnSpc>
                <a:spcPct val="90000"/>
              </a:lnSpc>
            </a:pPr>
            <a:r>
              <a:rPr lang="en-US" sz="2200" dirty="0" smtClean="0"/>
              <a:t>Internal policies</a:t>
            </a:r>
          </a:p>
          <a:p>
            <a:pPr algn="l" rtl="0">
              <a:lnSpc>
                <a:spcPct val="90000"/>
              </a:lnSpc>
            </a:pPr>
            <a:r>
              <a:rPr lang="en-US" sz="2200" dirty="0" smtClean="0"/>
              <a:t>Competitive and Regulatory Environment</a:t>
            </a:r>
          </a:p>
          <a:p>
            <a:pPr algn="l" rtl="0">
              <a:lnSpc>
                <a:spcPct val="90000"/>
              </a:lnSpc>
            </a:pPr>
            <a:r>
              <a:rPr lang="en-US" sz="2200" dirty="0" smtClean="0"/>
              <a:t>Organizational Strategies and Tactics</a:t>
            </a:r>
          </a:p>
          <a:p>
            <a:pPr algn="l" rtl="0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600"/>
              <a:t>2.</a:t>
            </a:r>
            <a:fld id="{CCACA205-F7B9-481E-9C0C-FA96A01AD1BB}" type="slidenum">
              <a:rPr lang="ar-SA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12</a:t>
            </a:fld>
            <a:endParaRPr lang="en-US" sz="16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0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0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build="p" bldLvl="3" autoUpdateAnimBg="0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2800" b="1" smtClean="0"/>
              <a:t>Problem Identification</a:t>
            </a:r>
          </a:p>
        </p:txBody>
      </p:sp>
      <p:sp>
        <p:nvSpPr>
          <p:cNvPr id="161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838200" y="1752600"/>
            <a:ext cx="7772400" cy="4114800"/>
          </a:xfrm>
        </p:spPr>
        <p:txBody>
          <a:bodyPr/>
          <a:lstStyle/>
          <a:p>
            <a:pPr algn="l" rtl="0"/>
            <a:r>
              <a:rPr lang="en-US" sz="2200" dirty="0" smtClean="0"/>
              <a:t>Problem: Difference between an existing situation and a desired situation</a:t>
            </a:r>
          </a:p>
          <a:p>
            <a:pPr algn="l" rtl="0"/>
            <a:r>
              <a:rPr lang="en-US" sz="2200" dirty="0" smtClean="0"/>
              <a:t>Problem solving:  the process of finding a way to reduce differences</a:t>
            </a:r>
          </a:p>
          <a:p>
            <a:pPr lvl="1" algn="l" rtl="0"/>
            <a:r>
              <a:rPr lang="en-US" sz="2200" dirty="0" smtClean="0"/>
              <a:t>Identification is process of defining differences</a:t>
            </a:r>
          </a:p>
          <a:p>
            <a:pPr algn="l" rtl="0"/>
            <a:r>
              <a:rPr lang="en-US" sz="2200" dirty="0" smtClean="0"/>
              <a:t>Differences are defined by comparing the current situation to the output of a model that predicts what the output should be</a:t>
            </a:r>
          </a:p>
          <a:p>
            <a:pPr algn="l" rtl="0">
              <a:buFont typeface="Wingdings" pitchFamily="2" charset="2"/>
              <a:buNone/>
            </a:pPr>
            <a:endParaRPr lang="en-US" sz="2800" dirty="0" smtClean="0"/>
          </a:p>
        </p:txBody>
      </p:sp>
      <p:sp>
        <p:nvSpPr>
          <p:cNvPr id="161796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600"/>
              <a:t>2.</a:t>
            </a:r>
            <a:fld id="{06DB0DB5-4DDA-4B49-89E6-4844149A6EFF}" type="slidenum">
              <a:rPr lang="ar-SA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13</a:t>
            </a:fld>
            <a:endParaRPr lang="en-US" sz="16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 build="p" bldLvl="3" autoUpdateAnimBg="0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685800"/>
          </a:xfrm>
        </p:spPr>
        <p:txBody>
          <a:bodyPr/>
          <a:lstStyle/>
          <a:p>
            <a:r>
              <a:rPr lang="en-US" sz="2800" b="1" smtClean="0"/>
              <a:t>Problem Analyzing and Solving</a:t>
            </a:r>
          </a:p>
        </p:txBody>
      </p:sp>
      <p:sp>
        <p:nvSpPr>
          <p:cNvPr id="1628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400" dirty="0" smtClean="0"/>
              <a:t>Must analyze the problem and determine how to solve it</a:t>
            </a:r>
          </a:p>
          <a:p>
            <a:pPr algn="l" rtl="0">
              <a:lnSpc>
                <a:spcPct val="90000"/>
              </a:lnSpc>
            </a:pPr>
            <a:r>
              <a:rPr lang="en-US" sz="2400" dirty="0" smtClean="0"/>
              <a:t>Four Phases</a:t>
            </a:r>
          </a:p>
          <a:p>
            <a:pPr lvl="1" algn="l" rtl="0">
              <a:lnSpc>
                <a:spcPct val="90000"/>
              </a:lnSpc>
            </a:pPr>
            <a:r>
              <a:rPr lang="en-US" sz="2200" dirty="0" smtClean="0"/>
              <a:t>Intelligence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All relevant information is collected</a:t>
            </a:r>
          </a:p>
          <a:p>
            <a:pPr lvl="1" algn="l" rtl="0">
              <a:lnSpc>
                <a:spcPct val="90000"/>
              </a:lnSpc>
            </a:pPr>
            <a:r>
              <a:rPr lang="en-US" sz="2200" dirty="0" smtClean="0"/>
              <a:t>Design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Alternatives are formulated</a:t>
            </a:r>
          </a:p>
          <a:p>
            <a:pPr lvl="1" algn="l" rtl="0">
              <a:lnSpc>
                <a:spcPct val="90000"/>
              </a:lnSpc>
            </a:pPr>
            <a:r>
              <a:rPr lang="en-US" sz="2200" dirty="0" smtClean="0"/>
              <a:t>Choice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Best alternative solution is chosen</a:t>
            </a:r>
          </a:p>
          <a:p>
            <a:pPr lvl="1" algn="l" rtl="0">
              <a:lnSpc>
                <a:spcPct val="90000"/>
              </a:lnSpc>
            </a:pPr>
            <a:r>
              <a:rPr lang="en-US" sz="2200" dirty="0" smtClean="0"/>
              <a:t>Implementation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Solution is put into practice</a:t>
            </a:r>
          </a:p>
        </p:txBody>
      </p:sp>
      <p:sp>
        <p:nvSpPr>
          <p:cNvPr id="162820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600"/>
              <a:t>2.</a:t>
            </a:r>
            <a:fld id="{8F5BBD21-0ACE-4207-9AB7-7CA23CAD3FA3}" type="slidenum">
              <a:rPr lang="ar-SA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14</a:t>
            </a:fld>
            <a:endParaRPr lang="en-US" sz="16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2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2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2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2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build="p" bldLvl="3" autoUpdateAnimBg="0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609600"/>
          </a:xfrm>
        </p:spPr>
        <p:txBody>
          <a:bodyPr/>
          <a:lstStyle/>
          <a:p>
            <a:r>
              <a:rPr lang="en-US" sz="2800" b="1" smtClean="0"/>
              <a:t>Technical Skills for Systems Analysis</a:t>
            </a:r>
          </a:p>
        </p:txBody>
      </p:sp>
      <p:sp>
        <p:nvSpPr>
          <p:cNvPr id="19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200" dirty="0" smtClean="0"/>
              <a:t>Constant re-education is necessary as technology changes rapidly</a:t>
            </a:r>
          </a:p>
          <a:p>
            <a:pPr algn="l" rtl="0">
              <a:lnSpc>
                <a:spcPct val="90000"/>
              </a:lnSpc>
            </a:pPr>
            <a:r>
              <a:rPr lang="en-US" sz="2200" dirty="0" smtClean="0"/>
              <a:t>Activities to keep skills up-to-date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Trade publications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Professional societies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Attend classes or teach at a local college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Attend courses sponsored by organization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Conferences and trade shows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Browse Websites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Participate in new groups and conferences</a:t>
            </a:r>
          </a:p>
          <a:p>
            <a:pPr algn="l" rtl="0">
              <a:lnSpc>
                <a:spcPct val="90000"/>
              </a:lnSpc>
            </a:pPr>
            <a:endParaRPr lang="en-US" sz="2000" dirty="0" smtClean="0"/>
          </a:p>
          <a:p>
            <a:pPr algn="l" rtl="0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600"/>
              <a:t>2.</a:t>
            </a:r>
            <a:fld id="{72DF8E70-8DD9-4B9E-B677-9A7C9308C312}" type="slidenum">
              <a:rPr lang="ar-SA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15</a:t>
            </a:fld>
            <a:endParaRPr lang="en-US" sz="1600"/>
          </a:p>
        </p:txBody>
      </p:sp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609600"/>
          </a:xfrm>
        </p:spPr>
        <p:txBody>
          <a:bodyPr/>
          <a:lstStyle/>
          <a:p>
            <a:r>
              <a:rPr lang="en-US" sz="2800" b="1" smtClean="0"/>
              <a:t>Technical Skills for Systems Analysis</a:t>
            </a:r>
          </a:p>
        </p:txBody>
      </p:sp>
      <p:sp>
        <p:nvSpPr>
          <p:cNvPr id="1638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838200" y="1600200"/>
            <a:ext cx="7772400" cy="41148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200" dirty="0" smtClean="0"/>
              <a:t>Understanding of a wide variety of technologies is required (requires continuous learning)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Microcomputers, workstations, minicomputers and mainframe computers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Programming languages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Operating systems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Database and file management systems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Data communication standards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Systems development tools and environments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Web development languages and tools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Decision support system generators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/>
          </a:p>
        </p:txBody>
      </p:sp>
      <p:sp>
        <p:nvSpPr>
          <p:cNvPr id="163844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600"/>
              <a:t>2.</a:t>
            </a:r>
            <a:fld id="{F7B58CB0-91E7-457C-9FDD-277B2D6E2DEE}" type="slidenum">
              <a:rPr lang="ar-SA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16</a:t>
            </a:fld>
            <a:endParaRPr lang="en-US" sz="16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3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3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3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3" grpId="0" build="p" bldLvl="3" autoUpdateAnimBg="0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609600"/>
          </a:xfrm>
        </p:spPr>
        <p:txBody>
          <a:bodyPr>
            <a:normAutofit/>
          </a:bodyPr>
          <a:lstStyle/>
          <a:p>
            <a:r>
              <a:rPr lang="en-US" sz="2800" b="1" smtClean="0"/>
              <a:t>Management Skills for Systems Analysis</a:t>
            </a:r>
          </a:p>
        </p:txBody>
      </p:sp>
      <p:sp>
        <p:nvSpPr>
          <p:cNvPr id="1658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838200" y="1600200"/>
            <a:ext cx="7772400" cy="4114800"/>
          </a:xfrm>
        </p:spPr>
        <p:txBody>
          <a:bodyPr/>
          <a:lstStyle/>
          <a:p>
            <a:pPr algn="l" rtl="0"/>
            <a:r>
              <a:rPr lang="en-US" sz="2200" dirty="0" smtClean="0"/>
              <a:t>Know how to manage your work and use organizational resources in the most productive way</a:t>
            </a:r>
          </a:p>
          <a:p>
            <a:pPr algn="l" rtl="0"/>
            <a:r>
              <a:rPr lang="en-US" sz="2200" dirty="0" smtClean="0"/>
              <a:t>Four categories</a:t>
            </a:r>
          </a:p>
          <a:p>
            <a:pPr lvl="1" algn="l" rtl="0"/>
            <a:r>
              <a:rPr lang="en-US" sz="2000" dirty="0" smtClean="0"/>
              <a:t>Resource Management</a:t>
            </a:r>
          </a:p>
          <a:p>
            <a:pPr lvl="1" algn="l" rtl="0"/>
            <a:r>
              <a:rPr lang="en-US" sz="2000" dirty="0" smtClean="0"/>
              <a:t>Project Management</a:t>
            </a:r>
          </a:p>
          <a:p>
            <a:pPr lvl="1" algn="l" rtl="0"/>
            <a:r>
              <a:rPr lang="en-US" sz="2000" dirty="0" smtClean="0"/>
              <a:t>Risk Management</a:t>
            </a:r>
          </a:p>
          <a:p>
            <a:pPr lvl="1" algn="l" rtl="0"/>
            <a:r>
              <a:rPr lang="en-US" sz="2000" dirty="0" smtClean="0"/>
              <a:t>Change Management</a:t>
            </a:r>
          </a:p>
          <a:p>
            <a:pPr lvl="1" algn="l" rtl="0"/>
            <a:endParaRPr lang="en-US" dirty="0" smtClean="0"/>
          </a:p>
        </p:txBody>
      </p:sp>
      <p:sp>
        <p:nvSpPr>
          <p:cNvPr id="165892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600"/>
              <a:t>2.</a:t>
            </a:r>
            <a:fld id="{BF8B0FD3-8B30-479C-85CC-9C5B61BB5936}" type="slidenum">
              <a:rPr lang="ar-SA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17</a:t>
            </a:fld>
            <a:endParaRPr lang="en-US" sz="16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 bldLvl="3" autoUpdateAnimBg="0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2800" b="1" smtClean="0"/>
              <a:t>Resource Management</a:t>
            </a:r>
          </a:p>
        </p:txBody>
      </p:sp>
      <p:sp>
        <p:nvSpPr>
          <p:cNvPr id="1669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838200" y="1752600"/>
            <a:ext cx="7772400" cy="41148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200" dirty="0" smtClean="0"/>
              <a:t>Systems analyst needs to know how to get the most out of the resources of an organization, including team members</a:t>
            </a:r>
          </a:p>
          <a:p>
            <a:pPr algn="l" rtl="0">
              <a:lnSpc>
                <a:spcPct val="90000"/>
              </a:lnSpc>
            </a:pPr>
            <a:r>
              <a:rPr lang="en-US" sz="2200" dirty="0" smtClean="0"/>
              <a:t>Includes the following capabilities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Predicting resource usage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Tracking resource consumption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Effective use of resources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Evaluation of resource quality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Securing resources from abusive use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Relinquishing resources when no longer needed</a:t>
            </a:r>
          </a:p>
        </p:txBody>
      </p:sp>
      <p:sp>
        <p:nvSpPr>
          <p:cNvPr id="166916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600"/>
              <a:t>2.</a:t>
            </a:r>
            <a:fld id="{8C4D06A7-D112-45AF-981F-A871A4C165DA}" type="slidenum">
              <a:rPr lang="ar-SA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18</a:t>
            </a:fld>
            <a:endParaRPr lang="en-US" sz="16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6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6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build="p" bldLvl="3" autoUpdateAnimBg="0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685800"/>
          </a:xfrm>
        </p:spPr>
        <p:txBody>
          <a:bodyPr/>
          <a:lstStyle/>
          <a:p>
            <a:r>
              <a:rPr lang="en-US" sz="2800" b="1" smtClean="0"/>
              <a:t>Project Management</a:t>
            </a:r>
          </a:p>
        </p:txBody>
      </p:sp>
      <p:sp>
        <p:nvSpPr>
          <p:cNvPr id="1679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838200" y="1752600"/>
            <a:ext cx="7772400" cy="41148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200" dirty="0" smtClean="0"/>
              <a:t>Two Goals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Prevent projects from coming in late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Prevent projects from going over budget</a:t>
            </a:r>
          </a:p>
          <a:p>
            <a:pPr algn="l" rtl="0">
              <a:lnSpc>
                <a:spcPct val="90000"/>
              </a:lnSpc>
            </a:pPr>
            <a:r>
              <a:rPr lang="en-US" sz="2200" dirty="0" smtClean="0"/>
              <a:t>Assists management in keeping track of project’s progress</a:t>
            </a:r>
          </a:p>
          <a:p>
            <a:pPr algn="l" rtl="0">
              <a:lnSpc>
                <a:spcPct val="90000"/>
              </a:lnSpc>
            </a:pPr>
            <a:r>
              <a:rPr lang="en-US" sz="2200" dirty="0" smtClean="0"/>
              <a:t>Consists of several steps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Decomposing project into independent tasks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Determining relationships between tasks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Assigning resources and personnel to tasks</a:t>
            </a:r>
          </a:p>
          <a:p>
            <a:pPr lvl="1" algn="l" rtl="0">
              <a:lnSpc>
                <a:spcPct val="90000"/>
              </a:lnSpc>
              <a:buNone/>
            </a:pPr>
            <a:endParaRPr lang="en-US" sz="2400" dirty="0" smtClean="0"/>
          </a:p>
        </p:txBody>
      </p:sp>
      <p:sp>
        <p:nvSpPr>
          <p:cNvPr id="167940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600"/>
              <a:t>2.</a:t>
            </a:r>
            <a:fld id="{021AA715-F629-4E8D-A6BC-EE8EC9B53DB5}" type="slidenum">
              <a:rPr lang="ar-SA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19</a:t>
            </a:fld>
            <a:endParaRPr lang="en-US" sz="16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 build="p" bldLvl="3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smtClean="0"/>
              <a:t>Relationship between systems analyst’s skills and the SDLC cycle</a:t>
            </a:r>
          </a:p>
        </p:txBody>
      </p:sp>
      <p:pic>
        <p:nvPicPr>
          <p:cNvPr id="5123" name="Picture 10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981200"/>
            <a:ext cx="6629400" cy="407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609600"/>
          </a:xfrm>
        </p:spPr>
        <p:txBody>
          <a:bodyPr/>
          <a:lstStyle/>
          <a:p>
            <a:r>
              <a:rPr lang="en-US" sz="2800" b="1" smtClean="0"/>
              <a:t>Risk Management</a:t>
            </a:r>
          </a:p>
        </p:txBody>
      </p:sp>
      <p:sp>
        <p:nvSpPr>
          <p:cNvPr id="1689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838200" y="1676400"/>
            <a:ext cx="7772400" cy="1981200"/>
          </a:xfrm>
        </p:spPr>
        <p:txBody>
          <a:bodyPr>
            <a:normAutofit/>
          </a:bodyPr>
          <a:lstStyle/>
          <a:p>
            <a:pPr algn="l" rtl="0"/>
            <a:r>
              <a:rPr lang="en-US" sz="2200" dirty="0" smtClean="0"/>
              <a:t>Ability to anticipate what might go wrong in a project</a:t>
            </a:r>
          </a:p>
          <a:p>
            <a:pPr algn="l" rtl="0"/>
            <a:r>
              <a:rPr lang="en-US" sz="2200" dirty="0" smtClean="0"/>
              <a:t>Minimize risk and/or minimize damage that might result</a:t>
            </a:r>
          </a:p>
          <a:p>
            <a:pPr algn="l" rtl="0"/>
            <a:r>
              <a:rPr lang="en-US" sz="2200" dirty="0" smtClean="0"/>
              <a:t>Placement of resources</a:t>
            </a:r>
          </a:p>
          <a:p>
            <a:pPr algn="l" rtl="0"/>
            <a:r>
              <a:rPr lang="en-US" sz="2200" dirty="0" smtClean="0"/>
              <a:t>Prioritization of activities to achieve greatest gain</a:t>
            </a:r>
          </a:p>
        </p:txBody>
      </p:sp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/>
              <a:t>2.</a:t>
            </a:r>
            <a:fld id="{AE2B6BDE-82B7-4F71-8641-32F52E892EF1}" type="slidenum">
              <a:rPr lang="ar-SA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20</a:t>
            </a:fld>
            <a:endParaRPr lang="en-US" sz="1600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09600" y="3810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800" b="1">
                <a:solidFill>
                  <a:schemeClr val="tx2"/>
                </a:solidFill>
              </a:rPr>
              <a:t>Change Management</a:t>
            </a:r>
          </a:p>
        </p:txBody>
      </p:sp>
      <p:sp>
        <p:nvSpPr>
          <p:cNvPr id="168966" name="Rectangle 6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838200" y="4648200"/>
            <a:ext cx="7772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Wingdings" pitchFamily="2" charset="2"/>
              <a:buBlip>
                <a:blip r:embed="rId3"/>
              </a:buBlip>
            </a:pPr>
            <a:r>
              <a:rPr lang="en-US" sz="2200" dirty="0"/>
              <a:t>Ability to assist people in making transition to new system</a:t>
            </a:r>
          </a:p>
          <a:p>
            <a:pPr marL="342900" indent="-342900">
              <a:buFont typeface="Wingdings" pitchFamily="2" charset="2"/>
              <a:buBlip>
                <a:blip r:embed="rId3"/>
              </a:buBlip>
            </a:pPr>
            <a:r>
              <a:rPr lang="en-US" sz="2200" dirty="0"/>
              <a:t>Ability to deal with technical issues related to change</a:t>
            </a:r>
          </a:p>
          <a:p>
            <a:pPr marL="742950" lvl="1" indent="-285750"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000" dirty="0"/>
              <a:t>Obsolescence</a:t>
            </a:r>
          </a:p>
          <a:p>
            <a:pPr marL="742950" lvl="1" indent="-285750"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000" dirty="0"/>
              <a:t>Reusability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8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8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8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8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8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8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8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8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 bldLvl="3" autoUpdateAnimBg="0" advAuto="0"/>
      <p:bldP spid="168966" grpId="0" build="p" bldLvl="3" autoUpdateAnimBg="0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609600"/>
          </a:xfrm>
        </p:spPr>
        <p:txBody>
          <a:bodyPr>
            <a:normAutofit/>
          </a:bodyPr>
          <a:lstStyle/>
          <a:p>
            <a:r>
              <a:rPr lang="en-US" sz="2800" b="1" smtClean="0"/>
              <a:t>Interpersonal Skills for Systems Analysis</a:t>
            </a:r>
          </a:p>
        </p:txBody>
      </p:sp>
      <p:sp>
        <p:nvSpPr>
          <p:cNvPr id="256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algn="l" rtl="0"/>
            <a:r>
              <a:rPr lang="en-US" sz="2200" dirty="0" smtClean="0"/>
              <a:t>Mastery of interpersonal skills is paramount to success as a Systems Analyst</a:t>
            </a:r>
          </a:p>
          <a:p>
            <a:pPr algn="l" rtl="0"/>
            <a:r>
              <a:rPr lang="en-US" sz="2200" dirty="0" smtClean="0"/>
              <a:t>Four types of skills:</a:t>
            </a:r>
          </a:p>
          <a:p>
            <a:pPr lvl="1" algn="l" rtl="0"/>
            <a:r>
              <a:rPr lang="en-US" sz="2000" dirty="0" smtClean="0"/>
              <a:t>Communication skills</a:t>
            </a:r>
          </a:p>
          <a:p>
            <a:pPr lvl="1" algn="l" rtl="0"/>
            <a:r>
              <a:rPr lang="en-US" sz="2000" dirty="0" smtClean="0"/>
              <a:t>Working alone and with a team</a:t>
            </a:r>
          </a:p>
          <a:p>
            <a:pPr lvl="1" algn="l" rtl="0"/>
            <a:r>
              <a:rPr lang="en-US" sz="2000" dirty="0" smtClean="0"/>
              <a:t>Facilitating groups</a:t>
            </a:r>
          </a:p>
          <a:p>
            <a:pPr lvl="1" algn="l" rtl="0"/>
            <a:r>
              <a:rPr lang="en-US" sz="2000" dirty="0" smtClean="0"/>
              <a:t>Managing expectations</a:t>
            </a:r>
          </a:p>
        </p:txBody>
      </p:sp>
      <p:sp>
        <p:nvSpPr>
          <p:cNvPr id="171012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/>
              <a:t>2.</a:t>
            </a:r>
            <a:fld id="{3BAF475A-DCBE-4A0C-BDFE-132CF1402DCA}" type="slidenum">
              <a:rPr lang="ar-SA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21</a:t>
            </a:fld>
            <a:endParaRPr lang="en-US" sz="1600"/>
          </a:p>
        </p:txBody>
      </p:sp>
    </p:spTree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685800"/>
          </a:xfrm>
        </p:spPr>
        <p:txBody>
          <a:bodyPr/>
          <a:lstStyle/>
          <a:p>
            <a:r>
              <a:rPr lang="en-US" sz="2800" b="1" smtClean="0"/>
              <a:t>Communication Skills</a:t>
            </a:r>
          </a:p>
        </p:txBody>
      </p:sp>
      <p:sp>
        <p:nvSpPr>
          <p:cNvPr id="1720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838200" y="1752600"/>
            <a:ext cx="7772400" cy="32766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200" dirty="0" smtClean="0"/>
              <a:t>Effective communication helps to establish and maintain good working relationships with clients and colleagues</a:t>
            </a:r>
          </a:p>
          <a:p>
            <a:pPr algn="l" rtl="0">
              <a:lnSpc>
                <a:spcPct val="90000"/>
              </a:lnSpc>
            </a:pPr>
            <a:r>
              <a:rPr lang="en-US" sz="2200" dirty="0" smtClean="0"/>
              <a:t>Clearly and Effectively communicate with others</a:t>
            </a:r>
          </a:p>
          <a:p>
            <a:pPr algn="l" rtl="0">
              <a:lnSpc>
                <a:spcPct val="90000"/>
              </a:lnSpc>
            </a:pPr>
            <a:r>
              <a:rPr lang="en-US" sz="2200" dirty="0" smtClean="0"/>
              <a:t>Three types used by Systems Analyst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Interviewing and Listening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Questionnaires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Written and Oral Presentations</a:t>
            </a:r>
          </a:p>
          <a:p>
            <a:pPr algn="l" rtl="0">
              <a:lnSpc>
                <a:spcPct val="90000"/>
              </a:lnSpc>
            </a:pPr>
            <a:r>
              <a:rPr lang="en-US" sz="2200" dirty="0" smtClean="0"/>
              <a:t>Skills improve with experience</a:t>
            </a:r>
            <a:r>
              <a:rPr lang="en-US" sz="2800" dirty="0" smtClean="0"/>
              <a:t>	</a:t>
            </a:r>
          </a:p>
        </p:txBody>
      </p:sp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/>
              <a:t>2.</a:t>
            </a:r>
            <a:fld id="{C92A1558-D1DB-45B2-A49F-D6DDE5D2BF2A}" type="slidenum">
              <a:rPr lang="ar-SA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22</a:t>
            </a:fld>
            <a:endParaRPr lang="en-US" sz="16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2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2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2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2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2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2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 build="p" bldLvl="3" autoUpdateAnimBg="0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685800"/>
          </a:xfrm>
        </p:spPr>
        <p:txBody>
          <a:bodyPr/>
          <a:lstStyle/>
          <a:p>
            <a:r>
              <a:rPr lang="en-US" sz="2800" b="1" smtClean="0"/>
              <a:t>Interviewing and Listening</a:t>
            </a:r>
          </a:p>
        </p:txBody>
      </p:sp>
      <p:sp>
        <p:nvSpPr>
          <p:cNvPr id="1730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8153400" cy="4114800"/>
          </a:xfrm>
        </p:spPr>
        <p:txBody>
          <a:bodyPr/>
          <a:lstStyle/>
          <a:p>
            <a:pPr algn="l" rtl="0"/>
            <a:r>
              <a:rPr lang="en-US" sz="2000" dirty="0" smtClean="0"/>
              <a:t>Means to gather information about a project</a:t>
            </a:r>
          </a:p>
          <a:p>
            <a:pPr algn="l" rtl="0"/>
            <a:r>
              <a:rPr lang="en-US" sz="2000" dirty="0" smtClean="0"/>
              <a:t>Listening to answers is just as important as asking questions</a:t>
            </a:r>
          </a:p>
          <a:p>
            <a:pPr algn="l" rtl="0"/>
            <a:r>
              <a:rPr lang="en-US" sz="2000" dirty="0" smtClean="0"/>
              <a:t>Effective listening leads to understanding of problem and generates additional questions</a:t>
            </a:r>
          </a:p>
          <a:p>
            <a:pPr algn="l" rtl="0"/>
            <a:r>
              <a:rPr lang="en-US" sz="2000" dirty="0" smtClean="0"/>
              <a:t>Expensive and time-consuming</a:t>
            </a:r>
          </a:p>
        </p:txBody>
      </p:sp>
      <p:sp>
        <p:nvSpPr>
          <p:cNvPr id="173060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/>
              <a:t>2.</a:t>
            </a:r>
            <a:fld id="{E07522A1-259B-41F6-A8FF-8E9E368351FC}" type="slidenum">
              <a:rPr lang="ar-SA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23</a:t>
            </a:fld>
            <a:endParaRPr lang="en-US" sz="1600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609600" y="35814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800" b="1">
                <a:solidFill>
                  <a:schemeClr val="tx2"/>
                </a:solidFill>
              </a:rPr>
              <a:t>Questionnaires</a:t>
            </a:r>
          </a:p>
        </p:txBody>
      </p:sp>
      <p:sp>
        <p:nvSpPr>
          <p:cNvPr id="27654" name="Rectangle 6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838200" y="4191000"/>
            <a:ext cx="7772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Wingdings" pitchFamily="2" charset="2"/>
              <a:buBlip>
                <a:blip r:embed="rId3"/>
              </a:buBlip>
            </a:pPr>
            <a:r>
              <a:rPr lang="en-US" sz="2200" dirty="0"/>
              <a:t>Advantages</a:t>
            </a:r>
            <a:r>
              <a:rPr lang="en-US" dirty="0"/>
              <a:t>:</a:t>
            </a:r>
          </a:p>
          <a:p>
            <a:pPr marL="742950" lvl="1" indent="-285750"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000" dirty="0"/>
              <a:t>Less costly than interviews</a:t>
            </a:r>
          </a:p>
          <a:p>
            <a:pPr marL="742950" lvl="1" indent="-285750"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000" dirty="0"/>
              <a:t>Results are less biased due to standardization</a:t>
            </a:r>
          </a:p>
          <a:p>
            <a:pPr marL="342900" indent="-342900">
              <a:buFont typeface="Wingdings" pitchFamily="2" charset="2"/>
              <a:buBlip>
                <a:blip r:embed="rId3"/>
              </a:buBlip>
            </a:pPr>
            <a:r>
              <a:rPr lang="en-US" sz="2200" dirty="0"/>
              <a:t>Disadvantages</a:t>
            </a:r>
          </a:p>
          <a:p>
            <a:pPr marL="742950" lvl="1" indent="-285750"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000" dirty="0"/>
              <a:t>Less effective than interviews due to lack of follow-up</a:t>
            </a:r>
            <a:endParaRPr lang="en-US" sz="28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 build="p" bldLvl="3" autoUpdateAnimBg="0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609600"/>
          </a:xfrm>
        </p:spPr>
        <p:txBody>
          <a:bodyPr/>
          <a:lstStyle/>
          <a:p>
            <a:r>
              <a:rPr lang="en-US" sz="2800" b="1" smtClean="0"/>
              <a:t>Written and Oral Presentations</a:t>
            </a:r>
          </a:p>
        </p:txBody>
      </p:sp>
      <p:sp>
        <p:nvSpPr>
          <p:cNvPr id="286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838200" y="1752600"/>
            <a:ext cx="7772400" cy="41148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200" dirty="0" smtClean="0"/>
              <a:t>Used to document progress of project and communicate this to others</a:t>
            </a:r>
          </a:p>
          <a:p>
            <a:pPr algn="l" rtl="0">
              <a:lnSpc>
                <a:spcPct val="90000"/>
              </a:lnSpc>
            </a:pPr>
            <a:r>
              <a:rPr lang="en-US" sz="2200" dirty="0" smtClean="0"/>
              <a:t>Communication takes several forms: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Meeting agenda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Meeting minutes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Interview summaries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Project schedules and descriptions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Memoranda requesting information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Requests for proposals from vendors and contractors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Oral presentations</a:t>
            </a:r>
          </a:p>
        </p:txBody>
      </p:sp>
      <p:sp>
        <p:nvSpPr>
          <p:cNvPr id="175108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/>
              <a:t>2.</a:t>
            </a:r>
            <a:fld id="{58A00C9B-D4C5-4693-9F6D-7E982C5B61E7}" type="slidenum">
              <a:rPr lang="ar-SA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24</a:t>
            </a:fld>
            <a:endParaRPr lang="en-US" sz="1600"/>
          </a:p>
        </p:txBody>
      </p:sp>
    </p:spTree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685800"/>
          </a:xfrm>
        </p:spPr>
        <p:txBody>
          <a:bodyPr/>
          <a:lstStyle/>
          <a:p>
            <a:r>
              <a:rPr lang="en-US" sz="2800" b="1" smtClean="0"/>
              <a:t>Working Alone and with a Team</a:t>
            </a:r>
          </a:p>
        </p:txBody>
      </p:sp>
      <p:sp>
        <p:nvSpPr>
          <p:cNvPr id="296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609600" y="1828800"/>
            <a:ext cx="8077200" cy="41148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200" dirty="0" smtClean="0"/>
              <a:t>Working alone on aspects of project involves managing: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Time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Commitments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Deadlines</a:t>
            </a:r>
          </a:p>
          <a:p>
            <a:pPr algn="l" rtl="0">
              <a:lnSpc>
                <a:spcPct val="90000"/>
              </a:lnSpc>
            </a:pPr>
            <a:r>
              <a:rPr lang="en-US" sz="2200" dirty="0" smtClean="0"/>
              <a:t>Team work involves establishing standards of cooperation and coordination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Know when to trust judgment of others and when to question it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Understand strengths and weakness of team members</a:t>
            </a:r>
          </a:p>
          <a:p>
            <a:pPr algn="l" rtl="0">
              <a:lnSpc>
                <a:spcPct val="90000"/>
              </a:lnSpc>
            </a:pPr>
            <a:r>
              <a:rPr lang="en-US" sz="2200" dirty="0" smtClean="0"/>
              <a:t>Table 2-2 presents characteristics of a high-performance team</a:t>
            </a:r>
          </a:p>
        </p:txBody>
      </p:sp>
      <p:sp>
        <p:nvSpPr>
          <p:cNvPr id="177156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/>
              <a:t>2.</a:t>
            </a:r>
            <a:fld id="{0E61A9C9-1653-40CB-88E4-4A44D7CB9C74}" type="slidenum">
              <a:rPr lang="ar-SA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25</a:t>
            </a:fld>
            <a:endParaRPr lang="en-US" sz="1600"/>
          </a:p>
        </p:txBody>
      </p:sp>
    </p:spTree>
  </p:cSld>
  <p:clrMapOvr>
    <a:masterClrMapping/>
  </p:clrMapOvr>
  <p:transition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7772400" cy="4572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smtClean="0"/>
              <a:t>Characteristics of High-Performance Team</a:t>
            </a: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828800"/>
            <a:ext cx="7696200" cy="376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905000" y="5867400"/>
            <a:ext cx="51657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600"/>
              <a:t>Must have motivation and a vision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685800"/>
          </a:xfrm>
        </p:spPr>
        <p:txBody>
          <a:bodyPr/>
          <a:lstStyle/>
          <a:p>
            <a:r>
              <a:rPr lang="en-US" sz="2800" b="1" smtClean="0"/>
              <a:t>Facilitating Groups</a:t>
            </a:r>
          </a:p>
        </p:txBody>
      </p:sp>
      <p:sp>
        <p:nvSpPr>
          <p:cNvPr id="1781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838200" y="1600200"/>
            <a:ext cx="7772400" cy="4114800"/>
          </a:xfrm>
        </p:spPr>
        <p:txBody>
          <a:bodyPr/>
          <a:lstStyle/>
          <a:p>
            <a:pPr algn="l" rtl="0"/>
            <a:r>
              <a:rPr lang="en-US" sz="2000" dirty="0" smtClean="0"/>
              <a:t>Involves guiding a group without being a part of the group</a:t>
            </a:r>
          </a:p>
          <a:p>
            <a:pPr algn="l" rtl="0"/>
            <a:r>
              <a:rPr lang="en-US" sz="2000" dirty="0" smtClean="0"/>
              <a:t>Must work to keep the effort on track</a:t>
            </a:r>
          </a:p>
          <a:p>
            <a:pPr algn="l" rtl="0"/>
            <a:r>
              <a:rPr lang="en-US" sz="2000" dirty="0" smtClean="0"/>
              <a:t>Useful skill for sessions such as Joint Application Development (JAD)</a:t>
            </a:r>
          </a:p>
        </p:txBody>
      </p:sp>
      <p:sp>
        <p:nvSpPr>
          <p:cNvPr id="178180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/>
              <a:t>2.</a:t>
            </a:r>
            <a:fld id="{A91948F3-EA79-4332-8DDD-3393F9A03CA9}" type="slidenum">
              <a:rPr lang="ar-SA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27</a:t>
            </a:fld>
            <a:endParaRPr lang="en-US" sz="1600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609600" y="30480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800" b="1">
                <a:solidFill>
                  <a:schemeClr val="tx2"/>
                </a:solidFill>
              </a:rPr>
              <a:t>Managing Expectations</a:t>
            </a:r>
          </a:p>
        </p:txBody>
      </p:sp>
      <p:sp>
        <p:nvSpPr>
          <p:cNvPr id="178182" name="Rectangle 6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838200" y="3733800"/>
            <a:ext cx="7772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Wingdings" pitchFamily="2" charset="2"/>
              <a:buBlip>
                <a:blip r:embed="rId3"/>
              </a:buBlip>
            </a:pPr>
            <a:r>
              <a:rPr lang="en-US" sz="2200" dirty="0"/>
              <a:t>Managing expectations is directly related to successful system implementation</a:t>
            </a:r>
          </a:p>
          <a:p>
            <a:pPr marL="342900" indent="-342900">
              <a:buFont typeface="Wingdings" pitchFamily="2" charset="2"/>
              <a:buBlip>
                <a:blip r:embed="rId3"/>
              </a:buBlip>
            </a:pPr>
            <a:r>
              <a:rPr lang="en-US" sz="2200" dirty="0"/>
              <a:t>Skills for successful expectation management</a:t>
            </a:r>
          </a:p>
          <a:p>
            <a:pPr marL="742950" lvl="1" indent="-285750"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000" dirty="0"/>
              <a:t>Understanding of technology and workflows</a:t>
            </a:r>
          </a:p>
          <a:p>
            <a:pPr marL="742950" lvl="1" indent="-285750"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000" dirty="0"/>
              <a:t>Ability to communicate a realistic picture of new system to users</a:t>
            </a:r>
          </a:p>
          <a:p>
            <a:pPr marL="742950" lvl="1" indent="-285750"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000" dirty="0"/>
              <a:t>Effective education of management and users throughout systems development life cycle</a:t>
            </a:r>
          </a:p>
          <a:p>
            <a:pPr marL="742950" lvl="1" indent="-285750">
              <a:buClr>
                <a:schemeClr val="tx1"/>
              </a:buClr>
              <a:buSzPct val="60000"/>
              <a:buFont typeface="Wingdings" pitchFamily="2" charset="2"/>
              <a:buChar char="n"/>
            </a:pPr>
            <a:endParaRPr lang="en-US" sz="28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8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8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8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8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8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8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8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8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8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8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 build="p" bldLvl="3" autoUpdateAnimBg="0" advAuto="0"/>
      <p:bldP spid="178182" grpId="0" build="p" bldLvl="3" autoUpdateAnimBg="0" advAuto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609600"/>
          </a:xfrm>
        </p:spPr>
        <p:txBody>
          <a:bodyPr/>
          <a:lstStyle/>
          <a:p>
            <a:r>
              <a:rPr lang="en-US" sz="2800" b="1" smtClean="0"/>
              <a:t>Systems Analysis as a Profession</a:t>
            </a:r>
          </a:p>
        </p:txBody>
      </p:sp>
      <p:sp>
        <p:nvSpPr>
          <p:cNvPr id="1802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685800" y="1752600"/>
            <a:ext cx="7772400" cy="4114800"/>
          </a:xfrm>
        </p:spPr>
        <p:txBody>
          <a:bodyPr rtlCol="0">
            <a:normAutofit/>
          </a:bodyPr>
          <a:lstStyle/>
          <a:p>
            <a:pPr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200" dirty="0" smtClean="0"/>
              <a:t>Standards have been established for education, training, certification and practice</a:t>
            </a:r>
          </a:p>
          <a:p>
            <a:pPr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200" dirty="0" smtClean="0"/>
              <a:t>Standard ways of analyzing, designing, and implementing systems</a:t>
            </a:r>
          </a:p>
          <a:p>
            <a:pPr lvl="1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200" dirty="0" smtClean="0"/>
              <a:t>Society for Information Management</a:t>
            </a:r>
          </a:p>
          <a:p>
            <a:pPr lvl="1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200" dirty="0" smtClean="0"/>
              <a:t>Association of Information Technology Professionals</a:t>
            </a:r>
          </a:p>
          <a:p>
            <a:pPr lvl="1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200" dirty="0" smtClean="0"/>
              <a:t>Association for Computing Machinery (ACM)</a:t>
            </a:r>
          </a:p>
          <a:p>
            <a:pPr lvl="1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200" dirty="0" smtClean="0"/>
              <a:t>Certified Computing Professional (CCP) exam</a:t>
            </a:r>
          </a:p>
          <a:p>
            <a:pPr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200" dirty="0" smtClean="0"/>
              <a:t>Several aspects:</a:t>
            </a:r>
          </a:p>
          <a:p>
            <a:pPr lvl="1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200" dirty="0" smtClean="0"/>
              <a:t>Standards of Practice</a:t>
            </a:r>
          </a:p>
          <a:p>
            <a:pPr lvl="1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200" dirty="0" smtClean="0"/>
              <a:t>Ethics</a:t>
            </a:r>
          </a:p>
          <a:p>
            <a:pPr lvl="1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200" dirty="0" smtClean="0"/>
              <a:t>Career Paths</a:t>
            </a:r>
          </a:p>
        </p:txBody>
      </p:sp>
      <p:sp>
        <p:nvSpPr>
          <p:cNvPr id="180228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/>
              <a:t>2.</a:t>
            </a:r>
            <a:fld id="{2DBCDAB4-55F6-414C-B68F-E051B64B7A4B}" type="slidenum">
              <a:rPr lang="ar-SA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28</a:t>
            </a:fld>
            <a:endParaRPr lang="en-US" sz="1600"/>
          </a:p>
        </p:txBody>
      </p:sp>
    </p:spTree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144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2800" b="1" smtClean="0"/>
              <a:t>Standards of Practice</a:t>
            </a:r>
          </a:p>
        </p:txBody>
      </p:sp>
      <p:sp>
        <p:nvSpPr>
          <p:cNvPr id="1812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838200" y="1600200"/>
            <a:ext cx="7772400" cy="48006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200" dirty="0" smtClean="0"/>
              <a:t>Endorsed Development Methodology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Specific procedures and techniques to be used during development process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Promote consistency and reliability across all of an organization’s development projects</a:t>
            </a:r>
          </a:p>
          <a:p>
            <a:pPr algn="l" rtl="0">
              <a:lnSpc>
                <a:spcPct val="90000"/>
              </a:lnSpc>
            </a:pPr>
            <a:r>
              <a:rPr lang="en-US" sz="2200" dirty="0" smtClean="0"/>
              <a:t>Approved Development Platforms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Organizations standardize around a specific platform, sometimes tied to development methodology</a:t>
            </a:r>
          </a:p>
          <a:p>
            <a:pPr algn="l" rtl="0">
              <a:lnSpc>
                <a:spcPct val="90000"/>
              </a:lnSpc>
            </a:pPr>
            <a:r>
              <a:rPr lang="en-US" sz="2200" dirty="0" smtClean="0"/>
              <a:t>Standardization of Roles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Roles are becoming better defined across organizations</a:t>
            </a:r>
          </a:p>
          <a:p>
            <a:pPr algn="l" rtl="0">
              <a:lnSpc>
                <a:spcPct val="90000"/>
              </a:lnSpc>
            </a:pPr>
            <a:r>
              <a:rPr lang="en-US" sz="2200" dirty="0" smtClean="0"/>
              <a:t>Development of a Common Language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Common programming languages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Common modeling languages, such as Unified Modeling Language (UML)</a:t>
            </a:r>
          </a:p>
          <a:p>
            <a:pPr lvl="1" algn="l" rtl="0"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181252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/>
              <a:t>2.</a:t>
            </a:r>
            <a:fld id="{3A5103CA-50C1-4B80-A145-8F7D739B1712}" type="slidenum">
              <a:rPr lang="ar-SA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29</a:t>
            </a:fld>
            <a:endParaRPr lang="en-US" sz="16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1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1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1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1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1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1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1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1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 build="p" bldLvl="3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609600"/>
          </a:xfrm>
        </p:spPr>
        <p:txBody>
          <a:bodyPr/>
          <a:lstStyle/>
          <a:p>
            <a:r>
              <a:rPr lang="en-US" sz="2800" b="1" smtClean="0"/>
              <a:t>Analytical Skills for Systems Analysis</a:t>
            </a:r>
          </a:p>
        </p:txBody>
      </p:sp>
      <p:sp>
        <p:nvSpPr>
          <p:cNvPr id="1576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609600" y="1524000"/>
            <a:ext cx="7772400" cy="2057400"/>
          </a:xfrm>
        </p:spPr>
        <p:txBody>
          <a:bodyPr/>
          <a:lstStyle/>
          <a:p>
            <a:pPr algn="l" rtl="0"/>
            <a:r>
              <a:rPr lang="en-US" sz="2400" dirty="0" smtClean="0"/>
              <a:t>Four Sets of Analytical Skills</a:t>
            </a:r>
          </a:p>
          <a:p>
            <a:pPr lvl="1" algn="l" rtl="0"/>
            <a:r>
              <a:rPr lang="en-US" sz="2000" dirty="0" smtClean="0"/>
              <a:t>Systems Thinking</a:t>
            </a:r>
          </a:p>
          <a:p>
            <a:pPr lvl="1" algn="l" rtl="0"/>
            <a:r>
              <a:rPr lang="en-US" sz="2000" dirty="0" smtClean="0"/>
              <a:t>Organizational Knowledge</a:t>
            </a:r>
          </a:p>
          <a:p>
            <a:pPr lvl="1" algn="l" rtl="0"/>
            <a:r>
              <a:rPr lang="en-US" sz="2000" dirty="0" smtClean="0"/>
              <a:t>Problem Identification</a:t>
            </a:r>
          </a:p>
          <a:p>
            <a:pPr lvl="1" algn="l" rtl="0"/>
            <a:r>
              <a:rPr lang="en-US" sz="2000" dirty="0" smtClean="0"/>
              <a:t>Problem Analyzing and Solving</a:t>
            </a:r>
            <a:endParaRPr lang="en-US" dirty="0" smtClean="0"/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600"/>
              <a:t>2.</a:t>
            </a:r>
            <a:fld id="{33ADF152-5E55-42B1-B7C1-66917E2D48E9}" type="slidenum">
              <a:rPr lang="ar-SA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3</a:t>
            </a:fld>
            <a:endParaRPr lang="en-US" sz="1600"/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609600" y="3892550"/>
            <a:ext cx="8305800" cy="237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US" sz="2400" b="1" dirty="0"/>
              <a:t>System</a:t>
            </a:r>
          </a:p>
          <a:p>
            <a:pPr lvl="1"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800" dirty="0"/>
              <a:t>  </a:t>
            </a:r>
            <a:r>
              <a:rPr lang="en-US" sz="2000" dirty="0"/>
              <a:t>A </a:t>
            </a:r>
            <a:r>
              <a:rPr lang="en-US" sz="2000" b="1" dirty="0"/>
              <a:t>system</a:t>
            </a:r>
            <a:r>
              <a:rPr lang="en-US" sz="2000" dirty="0"/>
              <a:t> is an interrelated set of components, with an  identifiable boundary, working together for a purpose</a:t>
            </a:r>
          </a:p>
          <a:p>
            <a:pPr lvl="1"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000" dirty="0"/>
              <a:t>  A system has nine characteristics</a:t>
            </a:r>
          </a:p>
          <a:p>
            <a:pPr lvl="1"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000" dirty="0"/>
              <a:t>  A system exists within an </a:t>
            </a:r>
            <a:r>
              <a:rPr lang="en-US" sz="2000" b="1" dirty="0"/>
              <a:t>environment</a:t>
            </a:r>
          </a:p>
          <a:p>
            <a:pPr lvl="1"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000" dirty="0"/>
              <a:t>  A boundary separates a system from its environment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685800" y="36576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800" b="1">
                <a:solidFill>
                  <a:schemeClr val="tx2"/>
                </a:solidFill>
              </a:rPr>
              <a:t>Systems Thinking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build="p" bldLvl="3" autoUpdateAnimBg="0" advAuto="0"/>
      <p:bldP spid="157701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2400" b="1" smtClean="0"/>
              <a:t>Ethics</a:t>
            </a:r>
          </a:p>
        </p:txBody>
      </p:sp>
      <p:sp>
        <p:nvSpPr>
          <p:cNvPr id="348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000" dirty="0" smtClean="0"/>
              <a:t>Professional Ethics</a:t>
            </a:r>
          </a:p>
          <a:p>
            <a:pPr algn="l" rtl="0">
              <a:lnSpc>
                <a:spcPct val="90000"/>
              </a:lnSpc>
            </a:pPr>
            <a:r>
              <a:rPr lang="en-US" sz="2000" dirty="0" smtClean="0"/>
              <a:t>Business Ethics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Stockholder approach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Any action taken by a business is acceptable as long as it is legal and maximizes stockholder profit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Stakeholder approach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Any action that violates rights of stakeholder must be rejected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Social Contract approach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Any action that is deceptive, can dehumanize employees or that could discriminate is rejected</a:t>
            </a:r>
          </a:p>
        </p:txBody>
      </p:sp>
      <p:sp>
        <p:nvSpPr>
          <p:cNvPr id="183301" name="Text Box 5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/>
              <a:t>2.</a:t>
            </a:r>
            <a:fld id="{ECA37FC7-13B4-4D7C-AFD0-EC1BFA1CC39A}" type="slidenum">
              <a:rPr lang="ar-SA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30</a:t>
            </a:fld>
            <a:endParaRPr lang="en-US" sz="1600"/>
          </a:p>
        </p:txBody>
      </p:sp>
    </p:spTree>
  </p:cSld>
  <p:clrMapOvr>
    <a:masterClrMapping/>
  </p:clrMapOvr>
  <p:transition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2800" b="1" smtClean="0"/>
              <a:t>Career Paths</a:t>
            </a:r>
          </a:p>
        </p:txBody>
      </p:sp>
      <p:sp>
        <p:nvSpPr>
          <p:cNvPr id="358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sz="2200" dirty="0" smtClean="0"/>
              <a:t>Consulting</a:t>
            </a:r>
          </a:p>
          <a:p>
            <a:pPr algn="l" rtl="0"/>
            <a:r>
              <a:rPr lang="en-US" sz="2200" dirty="0" smtClean="0"/>
              <a:t>Information Systems within a large corporation</a:t>
            </a:r>
          </a:p>
          <a:p>
            <a:pPr algn="l" rtl="0"/>
            <a:r>
              <a:rPr lang="en-US" sz="2200" dirty="0" smtClean="0"/>
              <a:t>Software vendors</a:t>
            </a:r>
          </a:p>
          <a:p>
            <a:pPr algn="l" rtl="0"/>
            <a:r>
              <a:rPr lang="en-US" sz="2200" dirty="0" smtClean="0"/>
              <a:t>Other opportunities outside of systems analysis</a:t>
            </a:r>
          </a:p>
        </p:txBody>
      </p:sp>
      <p:sp>
        <p:nvSpPr>
          <p:cNvPr id="184324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/>
              <a:t>2.</a:t>
            </a:r>
            <a:fld id="{B3B9E33A-47A3-4610-97BA-4E3F17AACC0D}" type="slidenum">
              <a:rPr lang="ar-SA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31</a:t>
            </a:fld>
            <a:endParaRPr lang="en-US" sz="1600"/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7772400" cy="4572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smtClean="0"/>
              <a:t>Systems Thinking</a:t>
            </a:r>
          </a:p>
        </p:txBody>
      </p:sp>
      <p:sp>
        <p:nvSpPr>
          <p:cNvPr id="1515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838200" y="1524000"/>
            <a:ext cx="8153400" cy="4114800"/>
          </a:xfrm>
        </p:spPr>
        <p:txBody>
          <a:bodyPr rtlCol="0">
            <a:normAutofit fontScale="92500" lnSpcReduction="10000"/>
          </a:bodyPr>
          <a:lstStyle/>
          <a:p>
            <a:pPr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600" b="1" dirty="0" smtClean="0"/>
              <a:t>Characteristics of a System</a:t>
            </a:r>
            <a:r>
              <a:rPr lang="en-US" sz="2800" dirty="0" smtClean="0"/>
              <a:t> </a:t>
            </a:r>
          </a:p>
          <a:p>
            <a:pPr lvl="1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b="1" i="1" dirty="0" smtClean="0"/>
              <a:t>Components</a:t>
            </a:r>
          </a:p>
          <a:p>
            <a:pPr lvl="2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dirty="0" smtClean="0"/>
              <a:t>An irreducible part or aggregation of parts that make up a system, also called a </a:t>
            </a:r>
            <a:r>
              <a:rPr lang="en-US" sz="2000" b="1" dirty="0" smtClean="0"/>
              <a:t>subsystem</a:t>
            </a:r>
          </a:p>
          <a:p>
            <a:pPr lvl="1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b="1" i="1" dirty="0" smtClean="0"/>
              <a:t>Interrelated Components</a:t>
            </a:r>
          </a:p>
          <a:p>
            <a:pPr lvl="2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dirty="0" smtClean="0"/>
              <a:t>Dependence of one subsystem on one or more subsystems</a:t>
            </a:r>
          </a:p>
          <a:p>
            <a:pPr lvl="1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b="1" i="1" dirty="0" smtClean="0"/>
              <a:t>A Boundary</a:t>
            </a:r>
          </a:p>
          <a:p>
            <a:pPr lvl="2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dirty="0" smtClean="0"/>
              <a:t>The line that marks the inside and outside of a system and that separates the system from its environment</a:t>
            </a:r>
          </a:p>
          <a:p>
            <a:pPr lvl="1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b="1" i="1" dirty="0" smtClean="0"/>
              <a:t>A Purpose</a:t>
            </a:r>
          </a:p>
          <a:p>
            <a:pPr lvl="2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dirty="0" smtClean="0"/>
              <a:t>The overall goal or function of a system</a:t>
            </a:r>
          </a:p>
          <a:p>
            <a:pPr lvl="1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b="1" i="1" dirty="0" smtClean="0"/>
              <a:t>An Environment</a:t>
            </a:r>
          </a:p>
          <a:p>
            <a:pPr lvl="2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dirty="0" smtClean="0"/>
              <a:t>Everything outside the system’s boundary that interacts with the system</a:t>
            </a:r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600"/>
              <a:t>2.</a:t>
            </a:r>
            <a:fld id="{48019398-063B-4CCC-AE66-EC41AD008EEB}" type="slidenum">
              <a:rPr lang="ar-SA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4</a:t>
            </a:fld>
            <a:endParaRPr lang="en-US" sz="16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1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1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1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1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1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1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build="p" bldLvl="3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4267200" cy="609600"/>
          </a:xfrm>
        </p:spPr>
        <p:txBody>
          <a:bodyPr/>
          <a:lstStyle/>
          <a:p>
            <a:r>
              <a:rPr lang="en-US" sz="2800" b="1" smtClean="0"/>
              <a:t>Systems Thinking</a:t>
            </a:r>
          </a:p>
        </p:txBody>
      </p:sp>
      <p:sp>
        <p:nvSpPr>
          <p:cNvPr id="227331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304800" y="1600200"/>
            <a:ext cx="8077200" cy="4114800"/>
          </a:xfrm>
        </p:spPr>
        <p:txBody>
          <a:bodyPr>
            <a:normAutofit/>
          </a:bodyPr>
          <a:lstStyle/>
          <a:p>
            <a:pPr lvl="1" algn="l" rtl="0">
              <a:lnSpc>
                <a:spcPct val="90000"/>
              </a:lnSpc>
            </a:pPr>
            <a:r>
              <a:rPr lang="en-US" sz="2400" b="1" i="1" dirty="0" smtClean="0"/>
              <a:t>Interfaces</a:t>
            </a:r>
          </a:p>
          <a:p>
            <a:pPr lvl="2" algn="l" rtl="0">
              <a:lnSpc>
                <a:spcPct val="90000"/>
              </a:lnSpc>
            </a:pPr>
            <a:r>
              <a:rPr lang="en-US" sz="2000" i="1" dirty="0" smtClean="0"/>
              <a:t>Point of contact</a:t>
            </a:r>
            <a:r>
              <a:rPr lang="en-US" sz="2000" dirty="0" smtClean="0"/>
              <a:t> at which the system meets its environment or where subsystems meet each other</a:t>
            </a:r>
          </a:p>
          <a:p>
            <a:pPr lvl="1" algn="l" rtl="0">
              <a:lnSpc>
                <a:spcPct val="90000"/>
              </a:lnSpc>
            </a:pPr>
            <a:r>
              <a:rPr lang="en-US" sz="2400" b="1" i="1" dirty="0" smtClean="0"/>
              <a:t>Input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Whatever a system </a:t>
            </a:r>
            <a:r>
              <a:rPr lang="en-US" sz="2000" i="1" dirty="0" smtClean="0"/>
              <a:t>takes</a:t>
            </a:r>
            <a:r>
              <a:rPr lang="en-US" sz="2000" dirty="0" smtClean="0"/>
              <a:t> from its environment in order to fulfill its purpose</a:t>
            </a:r>
          </a:p>
          <a:p>
            <a:pPr lvl="1" algn="l" rtl="0">
              <a:lnSpc>
                <a:spcPct val="90000"/>
              </a:lnSpc>
            </a:pPr>
            <a:r>
              <a:rPr lang="en-US" sz="2400" b="1" i="1" dirty="0" smtClean="0"/>
              <a:t>Output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Whatever a system </a:t>
            </a:r>
            <a:r>
              <a:rPr lang="en-US" sz="2000" i="1" dirty="0" smtClean="0"/>
              <a:t>returns</a:t>
            </a:r>
            <a:r>
              <a:rPr lang="en-US" sz="2000" dirty="0" smtClean="0"/>
              <a:t> to its environment in order to fulfill its purpose</a:t>
            </a:r>
          </a:p>
          <a:p>
            <a:pPr lvl="1" algn="l" rtl="0">
              <a:lnSpc>
                <a:spcPct val="90000"/>
              </a:lnSpc>
            </a:pPr>
            <a:r>
              <a:rPr lang="en-US" sz="2400" b="1" i="1" dirty="0" smtClean="0"/>
              <a:t>Constraints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Limits to what it can do and how it can achieve its purpose within an environment (capacity, speed or capabilities)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7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7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build="p" bldLvl="3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685800"/>
          </a:xfrm>
        </p:spPr>
        <p:txBody>
          <a:bodyPr/>
          <a:lstStyle/>
          <a:p>
            <a:r>
              <a:rPr lang="en-US" sz="2800" b="1" smtClean="0"/>
              <a:t>Systems Thinking</a:t>
            </a:r>
          </a:p>
        </p:txBody>
      </p:sp>
      <p:sp>
        <p:nvSpPr>
          <p:cNvPr id="228355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838200" y="1524000"/>
            <a:ext cx="7772400" cy="4114800"/>
          </a:xfrm>
        </p:spPr>
        <p:txBody>
          <a:bodyPr/>
          <a:lstStyle/>
          <a:p>
            <a:pPr algn="l" rtl="0"/>
            <a:r>
              <a:rPr lang="en-US" sz="2400" b="1" dirty="0" smtClean="0"/>
              <a:t>Important System Concepts</a:t>
            </a:r>
            <a:r>
              <a:rPr lang="en-US" sz="2800" dirty="0" smtClean="0"/>
              <a:t> </a:t>
            </a:r>
          </a:p>
          <a:p>
            <a:pPr lvl="1" algn="l" rtl="0"/>
            <a:r>
              <a:rPr lang="en-US" sz="2200" b="1" i="1" dirty="0" smtClean="0"/>
              <a:t>Open Systems</a:t>
            </a:r>
          </a:p>
          <a:p>
            <a:pPr lvl="2" algn="l" rtl="0"/>
            <a:r>
              <a:rPr lang="en-US" sz="2000" dirty="0" smtClean="0"/>
              <a:t>Interact freely with their environments, taking in input and returning output</a:t>
            </a:r>
          </a:p>
          <a:p>
            <a:pPr lvl="2" algn="l" rtl="0"/>
            <a:r>
              <a:rPr lang="en-US" sz="2000" dirty="0" smtClean="0"/>
              <a:t>As environment changes, systems much adapt to changes or suffer consequences</a:t>
            </a:r>
          </a:p>
          <a:p>
            <a:pPr lvl="1" algn="l" rtl="0"/>
            <a:r>
              <a:rPr lang="en-US" sz="2200" b="1" i="1" dirty="0" smtClean="0"/>
              <a:t>Closed Systems</a:t>
            </a:r>
          </a:p>
          <a:p>
            <a:pPr lvl="2" algn="l" rtl="0"/>
            <a:r>
              <a:rPr lang="en-US" sz="2000" dirty="0" smtClean="0"/>
              <a:t>Does not interact with environments</a:t>
            </a:r>
          </a:p>
          <a:p>
            <a:pPr lvl="2" algn="l" rtl="0"/>
            <a:r>
              <a:rPr lang="en-US" sz="2000" dirty="0" smtClean="0"/>
              <a:t>Adaptability are not issues for closed systems</a:t>
            </a:r>
          </a:p>
          <a:p>
            <a:pPr algn="l" rtl="0"/>
            <a:r>
              <a:rPr lang="en-US" sz="2400" dirty="0" smtClean="0"/>
              <a:t>Business Information Systems are </a:t>
            </a:r>
            <a:r>
              <a:rPr lang="en-US" sz="2400" u="sng" dirty="0" smtClean="0"/>
              <a:t>open</a:t>
            </a:r>
            <a:r>
              <a:rPr lang="en-US" sz="2400" dirty="0" smtClean="0"/>
              <a:t> Systems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build="p" bldLvl="3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685800"/>
          </a:xfrm>
        </p:spPr>
        <p:txBody>
          <a:bodyPr/>
          <a:lstStyle/>
          <a:p>
            <a:r>
              <a:rPr lang="en-US" sz="2800" b="1" smtClean="0"/>
              <a:t>Systems Thinking</a:t>
            </a:r>
          </a:p>
        </p:txBody>
      </p:sp>
      <p:sp>
        <p:nvSpPr>
          <p:cNvPr id="1536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838200" y="1600200"/>
            <a:ext cx="7772400" cy="4419600"/>
          </a:xfrm>
        </p:spPr>
        <p:txBody>
          <a:bodyPr/>
          <a:lstStyle/>
          <a:p>
            <a:pPr algn="l" rtl="0"/>
            <a:r>
              <a:rPr lang="en-US" sz="2400" b="1" dirty="0" smtClean="0"/>
              <a:t>Important System Concepts</a:t>
            </a:r>
            <a:r>
              <a:rPr lang="en-US" sz="2400" dirty="0" smtClean="0"/>
              <a:t> (Continued)</a:t>
            </a:r>
          </a:p>
          <a:p>
            <a:pPr lvl="1" algn="l" rtl="0"/>
            <a:r>
              <a:rPr lang="en-US" sz="2200" b="1" i="1" dirty="0" smtClean="0"/>
              <a:t>Decomposition</a:t>
            </a:r>
          </a:p>
          <a:p>
            <a:pPr lvl="2" algn="l" rtl="0"/>
            <a:r>
              <a:rPr lang="en-US" sz="2000" dirty="0" smtClean="0"/>
              <a:t>The process of breaking down a system into smaller components which can be further broken down</a:t>
            </a:r>
          </a:p>
          <a:p>
            <a:pPr lvl="2" algn="l" rtl="0"/>
            <a:r>
              <a:rPr lang="en-US" sz="2200" dirty="0" smtClean="0"/>
              <a:t>Allows the systems analyst to:</a:t>
            </a:r>
          </a:p>
          <a:p>
            <a:pPr lvl="3" algn="l" rtl="0"/>
            <a:r>
              <a:rPr lang="en-US" dirty="0" smtClean="0"/>
              <a:t>Break a system into small, manageable subsystems</a:t>
            </a:r>
          </a:p>
          <a:p>
            <a:pPr lvl="3" algn="l" rtl="0"/>
            <a:r>
              <a:rPr lang="en-US" dirty="0" smtClean="0"/>
              <a:t>Focus on one area at a time</a:t>
            </a:r>
          </a:p>
          <a:p>
            <a:pPr lvl="3" algn="l" rtl="0"/>
            <a:r>
              <a:rPr lang="en-US" dirty="0" smtClean="0"/>
              <a:t>Concentrate on component relating to one group of users</a:t>
            </a:r>
          </a:p>
          <a:p>
            <a:pPr lvl="3" algn="l" rtl="0"/>
            <a:r>
              <a:rPr lang="en-US" dirty="0" smtClean="0"/>
              <a:t>Build different components at independent times</a:t>
            </a:r>
          </a:p>
        </p:txBody>
      </p:sp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600"/>
              <a:t>2.</a:t>
            </a:r>
            <a:fld id="{D2579361-AB4F-42D8-96B0-7B7F6649194A}" type="slidenum">
              <a:rPr lang="ar-SA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7</a:t>
            </a:fld>
            <a:endParaRPr lang="en-US" sz="16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build="p" bldLvl="3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2800" b="1" smtClean="0"/>
              <a:t>Systems Thinking</a:t>
            </a:r>
          </a:p>
        </p:txBody>
      </p:sp>
      <p:sp>
        <p:nvSpPr>
          <p:cNvPr id="154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838200" y="1600200"/>
            <a:ext cx="7772400" cy="4419600"/>
          </a:xfrm>
        </p:spPr>
        <p:txBody>
          <a:bodyPr/>
          <a:lstStyle/>
          <a:p>
            <a:pPr algn="l" rtl="0">
              <a:lnSpc>
                <a:spcPct val="80000"/>
              </a:lnSpc>
            </a:pPr>
            <a:r>
              <a:rPr lang="en-US" sz="2400" b="1" dirty="0" smtClean="0"/>
              <a:t>Important System Concepts</a:t>
            </a:r>
            <a:r>
              <a:rPr lang="en-US" sz="2400" dirty="0" smtClean="0"/>
              <a:t>  (Continued)</a:t>
            </a:r>
          </a:p>
          <a:p>
            <a:pPr lvl="1" algn="l" rtl="0">
              <a:lnSpc>
                <a:spcPct val="80000"/>
              </a:lnSpc>
            </a:pPr>
            <a:r>
              <a:rPr lang="en-US" sz="2200" b="1" i="1" dirty="0" smtClean="0"/>
              <a:t>Modularity</a:t>
            </a:r>
          </a:p>
          <a:p>
            <a:pPr lvl="2" algn="l" rtl="0">
              <a:lnSpc>
                <a:spcPct val="80000"/>
              </a:lnSpc>
            </a:pPr>
            <a:r>
              <a:rPr lang="en-US" sz="2000" dirty="0" smtClean="0"/>
              <a:t>Process of dividing a system into modules of a relatively </a:t>
            </a:r>
            <a:r>
              <a:rPr lang="en-US" sz="2000" i="1" dirty="0" smtClean="0"/>
              <a:t>uniform size</a:t>
            </a:r>
          </a:p>
          <a:p>
            <a:pPr lvl="2" algn="l" rtl="0">
              <a:lnSpc>
                <a:spcPct val="80000"/>
              </a:lnSpc>
            </a:pPr>
            <a:r>
              <a:rPr lang="en-US" sz="2000" dirty="0" smtClean="0"/>
              <a:t>Direct result of decomposition</a:t>
            </a:r>
            <a:endParaRPr lang="en-US" sz="2000" i="1" dirty="0" smtClean="0"/>
          </a:p>
          <a:p>
            <a:pPr lvl="2" algn="l" rtl="0">
              <a:lnSpc>
                <a:spcPct val="80000"/>
              </a:lnSpc>
            </a:pPr>
            <a:r>
              <a:rPr lang="en-US" sz="2000" dirty="0" smtClean="0"/>
              <a:t>Modules simplify system design</a:t>
            </a:r>
          </a:p>
          <a:p>
            <a:pPr lvl="1" algn="l" rtl="0">
              <a:lnSpc>
                <a:spcPct val="80000"/>
              </a:lnSpc>
            </a:pPr>
            <a:r>
              <a:rPr lang="en-US" sz="2200" b="1" i="1" dirty="0" smtClean="0"/>
              <a:t>Coupling</a:t>
            </a:r>
          </a:p>
          <a:p>
            <a:pPr lvl="2" algn="l" rtl="0">
              <a:lnSpc>
                <a:spcPct val="80000"/>
              </a:lnSpc>
            </a:pPr>
            <a:r>
              <a:rPr lang="en-US" sz="2000" dirty="0" smtClean="0"/>
              <a:t>The extent to which the subsystems depend on each other</a:t>
            </a:r>
          </a:p>
          <a:p>
            <a:pPr lvl="2" algn="l" rtl="0">
              <a:lnSpc>
                <a:spcPct val="80000"/>
              </a:lnSpc>
            </a:pPr>
            <a:r>
              <a:rPr lang="en-US" sz="2000" dirty="0" smtClean="0"/>
              <a:t>Subsystems should be as independent as possible else</a:t>
            </a:r>
          </a:p>
          <a:p>
            <a:pPr lvl="2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	failure of one subsystem fails the entire system.</a:t>
            </a:r>
          </a:p>
          <a:p>
            <a:pPr lvl="1" algn="l" rtl="0">
              <a:lnSpc>
                <a:spcPct val="80000"/>
              </a:lnSpc>
            </a:pPr>
            <a:r>
              <a:rPr lang="en-US" sz="2200" b="1" i="1" dirty="0" smtClean="0"/>
              <a:t>Cohesion</a:t>
            </a:r>
          </a:p>
          <a:p>
            <a:pPr lvl="2" algn="l" rtl="0">
              <a:lnSpc>
                <a:spcPct val="80000"/>
              </a:lnSpc>
            </a:pPr>
            <a:r>
              <a:rPr lang="en-US" sz="2000" dirty="0" smtClean="0"/>
              <a:t>Extent to which a system or a subsystem performs a single function</a:t>
            </a:r>
          </a:p>
        </p:txBody>
      </p:sp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600"/>
              <a:t>2.</a:t>
            </a:r>
            <a:fld id="{B44C51E5-D389-45E5-B8E9-2294F42C0CB0}" type="slidenum">
              <a:rPr lang="ar-SA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8</a:t>
            </a:fld>
            <a:endParaRPr lang="en-US" sz="16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4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4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4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4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4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4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4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4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 bldLvl="3" autoUpdateAnimBg="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2800" b="1" smtClean="0"/>
              <a:t>Systems Thinking</a:t>
            </a:r>
          </a:p>
        </p:txBody>
      </p:sp>
      <p:sp>
        <p:nvSpPr>
          <p:cNvPr id="155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685800" y="1905000"/>
            <a:ext cx="8153400" cy="4114800"/>
          </a:xfrm>
        </p:spPr>
        <p:txBody>
          <a:bodyPr/>
          <a:lstStyle/>
          <a:p>
            <a:pPr algn="l" rtl="0"/>
            <a:r>
              <a:rPr lang="en-US" sz="2400" b="1" dirty="0" smtClean="0"/>
              <a:t>Important System Concepts</a:t>
            </a:r>
            <a:r>
              <a:rPr lang="en-US" sz="2400" dirty="0" smtClean="0"/>
              <a:t> (Continued)</a:t>
            </a:r>
          </a:p>
          <a:p>
            <a:pPr lvl="1" algn="l" rtl="0"/>
            <a:r>
              <a:rPr lang="en-US" sz="2200" b="1" i="1" dirty="0" smtClean="0"/>
              <a:t>Logical System Description</a:t>
            </a:r>
          </a:p>
          <a:p>
            <a:pPr lvl="2" algn="l" rtl="0"/>
            <a:r>
              <a:rPr lang="en-US" sz="2000" dirty="0" smtClean="0"/>
              <a:t>Portrays the purpose and function of the system</a:t>
            </a:r>
          </a:p>
          <a:p>
            <a:pPr lvl="2" algn="l" rtl="0"/>
            <a:r>
              <a:rPr lang="en-US" sz="2000" dirty="0" smtClean="0"/>
              <a:t>Does not tie the description to a specific physical implementation</a:t>
            </a:r>
          </a:p>
          <a:p>
            <a:pPr lvl="1" algn="l" rtl="0"/>
            <a:r>
              <a:rPr lang="en-US" sz="2200" b="1" i="1" dirty="0" smtClean="0"/>
              <a:t>Physical System Description</a:t>
            </a:r>
          </a:p>
          <a:p>
            <a:pPr lvl="2" algn="l" rtl="0"/>
            <a:r>
              <a:rPr lang="en-US" sz="2000" dirty="0" smtClean="0"/>
              <a:t>Focuses on how the system will be materially constructed</a:t>
            </a:r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600"/>
              <a:t>2.</a:t>
            </a:r>
            <a:fld id="{32F815A2-1E99-4BE1-89C9-1801AD48B7EF}" type="slidenum">
              <a:rPr lang="ar-SA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9</a:t>
            </a:fld>
            <a:endParaRPr lang="en-US" sz="16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build="p" bldLvl="3" autoUpdateAnimBg="0" advAuto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425E47888B0E4A9BC12FCFB3CE40D5" ma:contentTypeVersion="1" ma:contentTypeDescription="Create a new document." ma:contentTypeScope="" ma:versionID="856910d60f8d2d2c0a1b375843aa0dd1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463F029-9337-4F1A-B2BD-626A053E4F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1373A59-6A41-4D15-90AB-3291E3B635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A8B0B20-5442-4307-B745-D351B6DF9D50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sharepoint/v3"/>
    <ds:schemaRef ds:uri="http://purl.org/dc/terms/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5109</TotalTime>
  <Words>1494</Words>
  <Application>Microsoft Office PowerPoint</Application>
  <PresentationFormat>عرض على الشاشة (3:4)‏</PresentationFormat>
  <Paragraphs>309</Paragraphs>
  <Slides>31</Slides>
  <Notes>26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31</vt:i4>
      </vt:variant>
    </vt:vector>
  </HeadingPairs>
  <TitlesOfParts>
    <vt:vector size="32" baseType="lpstr">
      <vt:lpstr>Equity</vt:lpstr>
      <vt:lpstr>Modern Systems Analysis and Design Third Edition  </vt:lpstr>
      <vt:lpstr>Relationship between systems analyst’s skills and the SDLC cycle</vt:lpstr>
      <vt:lpstr>Analytical Skills for Systems Analysis</vt:lpstr>
      <vt:lpstr>Systems Thinking</vt:lpstr>
      <vt:lpstr>Systems Thinking</vt:lpstr>
      <vt:lpstr>Systems Thinking</vt:lpstr>
      <vt:lpstr>Systems Thinking</vt:lpstr>
      <vt:lpstr>Systems Thinking</vt:lpstr>
      <vt:lpstr>Systems Thinking</vt:lpstr>
      <vt:lpstr>Systems Thinking</vt:lpstr>
      <vt:lpstr>عرض تقديمي في PowerPoint</vt:lpstr>
      <vt:lpstr>Organizational Knowledge</vt:lpstr>
      <vt:lpstr>Problem Identification</vt:lpstr>
      <vt:lpstr>Problem Analyzing and Solving</vt:lpstr>
      <vt:lpstr>Technical Skills for Systems Analysis</vt:lpstr>
      <vt:lpstr>Technical Skills for Systems Analysis</vt:lpstr>
      <vt:lpstr>Management Skills for Systems Analysis</vt:lpstr>
      <vt:lpstr>Resource Management</vt:lpstr>
      <vt:lpstr>Project Management</vt:lpstr>
      <vt:lpstr>Risk Management</vt:lpstr>
      <vt:lpstr>Interpersonal Skills for Systems Analysis</vt:lpstr>
      <vt:lpstr>Communication Skills</vt:lpstr>
      <vt:lpstr>Interviewing and Listening</vt:lpstr>
      <vt:lpstr>Written and Oral Presentations</vt:lpstr>
      <vt:lpstr>Working Alone and with a Team</vt:lpstr>
      <vt:lpstr>Characteristics of High-Performance Team</vt:lpstr>
      <vt:lpstr>Facilitating Groups</vt:lpstr>
      <vt:lpstr>Systems Analysis as a Profession</vt:lpstr>
      <vt:lpstr>Standards of Practice</vt:lpstr>
      <vt:lpstr>Ethics</vt:lpstr>
      <vt:lpstr>Career Paths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 Systems Analysis and Design  Joey F. George  Jeffrey A. Hoffer  Joseph S. Valacich</dc:title>
  <dc:creator>John Russo</dc:creator>
  <cp:lastModifiedBy>user-8</cp:lastModifiedBy>
  <cp:revision>143</cp:revision>
  <cp:lastPrinted>1601-01-01T00:00:00Z</cp:lastPrinted>
  <dcterms:created xsi:type="dcterms:W3CDTF">2000-04-11T00:26:26Z</dcterms:created>
  <dcterms:modified xsi:type="dcterms:W3CDTF">2019-01-20T07:48:01Z</dcterms:modified>
</cp:coreProperties>
</file>