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handoutMasterIdLst>
    <p:handoutMasterId r:id="rId69"/>
  </p:handoutMasterIdLst>
  <p:sldIdLst>
    <p:sldId id="377" r:id="rId2"/>
    <p:sldId id="378" r:id="rId3"/>
    <p:sldId id="379" r:id="rId4"/>
    <p:sldId id="380" r:id="rId5"/>
    <p:sldId id="381" r:id="rId6"/>
    <p:sldId id="382" r:id="rId7"/>
    <p:sldId id="383" r:id="rId8"/>
    <p:sldId id="384" r:id="rId9"/>
    <p:sldId id="385" r:id="rId10"/>
    <p:sldId id="386" r:id="rId11"/>
    <p:sldId id="387" r:id="rId12"/>
    <p:sldId id="388" r:id="rId13"/>
    <p:sldId id="389" r:id="rId14"/>
    <p:sldId id="390" r:id="rId15"/>
    <p:sldId id="391" r:id="rId16"/>
    <p:sldId id="392" r:id="rId17"/>
    <p:sldId id="393" r:id="rId18"/>
    <p:sldId id="394" r:id="rId19"/>
    <p:sldId id="395" r:id="rId20"/>
    <p:sldId id="396" r:id="rId21"/>
    <p:sldId id="397" r:id="rId22"/>
    <p:sldId id="398" r:id="rId23"/>
    <p:sldId id="399" r:id="rId24"/>
    <p:sldId id="400" r:id="rId25"/>
    <p:sldId id="401" r:id="rId26"/>
    <p:sldId id="402" r:id="rId27"/>
    <p:sldId id="403" r:id="rId28"/>
    <p:sldId id="404" r:id="rId29"/>
    <p:sldId id="405" r:id="rId30"/>
    <p:sldId id="406" r:id="rId31"/>
    <p:sldId id="407" r:id="rId32"/>
    <p:sldId id="408" r:id="rId33"/>
    <p:sldId id="409" r:id="rId34"/>
    <p:sldId id="410" r:id="rId35"/>
    <p:sldId id="411" r:id="rId36"/>
    <p:sldId id="412" r:id="rId37"/>
    <p:sldId id="413" r:id="rId38"/>
    <p:sldId id="414" r:id="rId39"/>
    <p:sldId id="415" r:id="rId40"/>
    <p:sldId id="416" r:id="rId41"/>
    <p:sldId id="417" r:id="rId42"/>
    <p:sldId id="418" r:id="rId43"/>
    <p:sldId id="419" r:id="rId44"/>
    <p:sldId id="420" r:id="rId45"/>
    <p:sldId id="421" r:id="rId46"/>
    <p:sldId id="422" r:id="rId47"/>
    <p:sldId id="423" r:id="rId48"/>
    <p:sldId id="424" r:id="rId49"/>
    <p:sldId id="425" r:id="rId50"/>
    <p:sldId id="426" r:id="rId51"/>
    <p:sldId id="427" r:id="rId52"/>
    <p:sldId id="428" r:id="rId53"/>
    <p:sldId id="429" r:id="rId54"/>
    <p:sldId id="430" r:id="rId55"/>
    <p:sldId id="431" r:id="rId56"/>
    <p:sldId id="432" r:id="rId57"/>
    <p:sldId id="433" r:id="rId58"/>
    <p:sldId id="434" r:id="rId59"/>
    <p:sldId id="435" r:id="rId60"/>
    <p:sldId id="436" r:id="rId61"/>
    <p:sldId id="437" r:id="rId62"/>
    <p:sldId id="438" r:id="rId63"/>
    <p:sldId id="439" r:id="rId64"/>
    <p:sldId id="440" r:id="rId65"/>
    <p:sldId id="441" r:id="rId66"/>
    <p:sldId id="442" r:id="rId6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 Mohanapriya" initials="DM" lastIdx="1" clrIdx="0">
    <p:extLst>
      <p:ext uri="{19B8F6BF-5375-455C-9EA6-DF929625EA0E}">
        <p15:presenceInfo xmlns:p15="http://schemas.microsoft.com/office/powerpoint/2012/main" userId="S-1-5-21-617317731-1927854996-104450171-11949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a:srgbClr val="99008C"/>
    <a:srgbClr val="001581"/>
    <a:srgbClr val="82007C"/>
    <a:srgbClr val="96008F"/>
    <a:srgbClr val="595375"/>
    <a:srgbClr val="6B638B"/>
    <a:srgbClr val="000000"/>
    <a:srgbClr val="FDB940"/>
    <a:srgbClr val="D4EA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474" autoAdjust="0"/>
    <p:restoredTop sz="96203" autoAdjust="0"/>
  </p:normalViewPr>
  <p:slideViewPr>
    <p:cSldViewPr>
      <p:cViewPr varScale="1">
        <p:scale>
          <a:sx n="42" d="100"/>
          <a:sy n="42" d="100"/>
        </p:scale>
        <p:origin x="1687" y="62"/>
      </p:cViewPr>
      <p:guideLst>
        <p:guide orient="horz" pos="2160"/>
        <p:guide pos="2880"/>
      </p:guideLst>
    </p:cSldViewPr>
  </p:slideViewPr>
  <p:outlineViewPr>
    <p:cViewPr>
      <p:scale>
        <a:sx n="33" d="100"/>
        <a:sy n="33" d="100"/>
      </p:scale>
      <p:origin x="0" y="-11946"/>
    </p:cViewPr>
  </p:outlineViewPr>
  <p:notesTextViewPr>
    <p:cViewPr>
      <p:scale>
        <a:sx n="1" d="1"/>
        <a:sy n="1" d="1"/>
      </p:scale>
      <p:origin x="0" y="0"/>
    </p:cViewPr>
  </p:notesTextViewPr>
  <p:notesViewPr>
    <p:cSldViewPr>
      <p:cViewPr varScale="1">
        <p:scale>
          <a:sx n="54" d="100"/>
          <a:sy n="54" d="100"/>
        </p:scale>
        <p:origin x="179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t>9/13/2020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t>9/13/2020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a:t>
            </a:fld>
            <a:endParaRPr lang="en-US" dirty="0"/>
          </a:p>
        </p:txBody>
      </p:sp>
    </p:spTree>
    <p:extLst>
      <p:ext uri="{BB962C8B-B14F-4D97-AF65-F5344CB8AC3E}">
        <p14:creationId xmlns:p14="http://schemas.microsoft.com/office/powerpoint/2010/main" val="1279581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2</a:t>
            </a:fld>
            <a:endParaRPr lang="en-US" dirty="0"/>
          </a:p>
        </p:txBody>
      </p:sp>
    </p:spTree>
    <p:extLst>
      <p:ext uri="{BB962C8B-B14F-4D97-AF65-F5344CB8AC3E}">
        <p14:creationId xmlns:p14="http://schemas.microsoft.com/office/powerpoint/2010/main" val="34912782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3D6722-9B4D-4E29-B226-C325925A8118}" type="slidenum">
              <a:rPr kumimoji="0" lang="en-US"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4912782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3D6722-9B4D-4E29-B226-C325925A8118}" type="slidenum">
              <a:rPr kumimoji="0" lang="en-US"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4912782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9/13/2020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pic>
        <p:nvPicPr>
          <p:cNvPr id="8" name="Picture 7"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97400" y="6434394"/>
            <a:ext cx="918000" cy="279915"/>
          </a:xfrm>
          <a:prstGeom prst="rect">
            <a:avLst/>
          </a:prstGeom>
        </p:spPr>
      </p:pic>
      <p:sp>
        <p:nvSpPr>
          <p:cNvPr id="9" name="TextBox 8"/>
          <p:cNvSpPr txBox="1"/>
          <p:nvPr userDrawn="1"/>
        </p:nvSpPr>
        <p:spPr>
          <a:xfrm>
            <a:off x="95799" y="6438054"/>
            <a:ext cx="7162800" cy="276999"/>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panose="020B0604030504040204" pitchFamily="34" charset="0"/>
                <a:ea typeface="Verdana" panose="020B0604030504040204" pitchFamily="34" charset="0"/>
                <a:cs typeface="Verdana" panose="020B0604030504040204" pitchFamily="34" charset="0"/>
              </a:rPr>
              <a:t>Copyright © </a:t>
            </a:r>
            <a:r>
              <a:rPr lang="en-US" altLang="en-US" sz="1200" dirty="0">
                <a:latin typeface="Verdana" panose="020B0604030504040204" pitchFamily="34" charset="0"/>
                <a:ea typeface="Verdana" panose="020B0604030504040204" pitchFamily="34" charset="0"/>
                <a:cs typeface="Verdana" panose="020B0604030504040204" pitchFamily="34" charset="0"/>
              </a:rPr>
              <a:t>2018, 2014, 2012</a:t>
            </a:r>
            <a:r>
              <a:rPr lang="en-US" altLang="en-US" sz="1200" b="0" dirty="0">
                <a:latin typeface="Verdana" panose="020B0604030504040204" pitchFamily="34" charset="0"/>
                <a:ea typeface="Verdana" panose="020B0604030504040204" pitchFamily="34" charset="0"/>
                <a:cs typeface="Verdana" panose="020B0604030504040204" pitchFamily="34" charset="0"/>
              </a:rPr>
              <a:t> Pearson Education, Inc. All Rights Reserved</a:t>
            </a:r>
          </a:p>
        </p:txBody>
      </p:sp>
    </p:spTree>
    <p:extLst>
      <p:ext uri="{BB962C8B-B14F-4D97-AF65-F5344CB8AC3E}">
        <p14:creationId xmlns:p14="http://schemas.microsoft.com/office/powerpoint/2010/main" val="887980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9/13/2020</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7" name="Picture 6"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97400" y="6434394"/>
            <a:ext cx="918000" cy="279915"/>
          </a:xfrm>
          <a:prstGeom prst="rect">
            <a:avLst/>
          </a:prstGeom>
        </p:spPr>
      </p:pic>
      <p:sp>
        <p:nvSpPr>
          <p:cNvPr id="11" name="TextBox 10"/>
          <p:cNvSpPr txBox="1"/>
          <p:nvPr userDrawn="1"/>
        </p:nvSpPr>
        <p:spPr>
          <a:xfrm>
            <a:off x="95799" y="6438054"/>
            <a:ext cx="7162800" cy="276999"/>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panose="020B0604030504040204" pitchFamily="34" charset="0"/>
                <a:ea typeface="Verdana" panose="020B0604030504040204" pitchFamily="34" charset="0"/>
                <a:cs typeface="Verdana" panose="020B0604030504040204" pitchFamily="34" charset="0"/>
              </a:rPr>
              <a:t>Copyright © </a:t>
            </a:r>
            <a:r>
              <a:rPr lang="en-US" altLang="en-US" sz="1200" dirty="0">
                <a:latin typeface="Verdana" panose="020B0604030504040204" pitchFamily="34" charset="0"/>
                <a:ea typeface="Verdana" panose="020B0604030504040204" pitchFamily="34" charset="0"/>
                <a:cs typeface="Verdana" panose="020B0604030504040204" pitchFamily="34" charset="0"/>
              </a:rPr>
              <a:t>2018, 2014, 2012</a:t>
            </a:r>
            <a:r>
              <a:rPr lang="en-US" altLang="en-US" sz="1200" b="0" dirty="0">
                <a:latin typeface="Verdana" panose="020B0604030504040204" pitchFamily="34" charset="0"/>
                <a:ea typeface="Verdana" panose="020B0604030504040204" pitchFamily="34" charset="0"/>
                <a:cs typeface="Verdana" panose="020B0604030504040204" pitchFamily="34" charset="0"/>
              </a:rPr>
              <a:t> Pearson Education, Inc. All Rights Reserved</a:t>
            </a:r>
          </a:p>
        </p:txBody>
      </p:sp>
    </p:spTree>
    <p:extLst>
      <p:ext uri="{BB962C8B-B14F-4D97-AF65-F5344CB8AC3E}">
        <p14:creationId xmlns:p14="http://schemas.microsoft.com/office/powerpoint/2010/main" val="3711136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9/13/2020</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grpSp>
        <p:nvGrpSpPr>
          <p:cNvPr id="2" name="Group 4"/>
          <p:cNvGrpSpPr>
            <a:grpSpLocks noChangeAspect="1"/>
          </p:cNvGrpSpPr>
          <p:nvPr userDrawn="1"/>
        </p:nvGrpSpPr>
        <p:grpSpPr bwMode="auto">
          <a:xfrm>
            <a:off x="57755" y="6407126"/>
            <a:ext cx="1611690" cy="417560"/>
            <a:chOff x="21" y="4059"/>
            <a:chExt cx="1046" cy="271"/>
          </a:xfrm>
        </p:grpSpPr>
        <p:sp>
          <p:nvSpPr>
            <p:cNvPr id="3" name="AutoShape 3"/>
            <p:cNvSpPr>
              <a:spLocks noChangeAspect="1" noChangeArrowheads="1" noTextEdit="1"/>
            </p:cNvSpPr>
            <p:nvPr userDrawn="1"/>
          </p:nvSpPr>
          <p:spPr bwMode="auto">
            <a:xfrm>
              <a:off x="21" y="4059"/>
              <a:ext cx="1046" cy="27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solidFill>
                  <a:schemeClr val="tx1">
                    <a:alpha val="0"/>
                  </a:schemeClr>
                </a:solidFill>
              </a:endParaRPr>
            </a:p>
          </p:txBody>
        </p:sp>
        <p:sp>
          <p:nvSpPr>
            <p:cNvPr id="6" name="Freeform 5"/>
            <p:cNvSpPr>
              <a:spLocks noEditPoints="1"/>
            </p:cNvSpPr>
            <p:nvPr userDrawn="1"/>
          </p:nvSpPr>
          <p:spPr bwMode="auto">
            <a:xfrm>
              <a:off x="125" y="4168"/>
              <a:ext cx="838" cy="51"/>
            </a:xfrm>
            <a:custGeom>
              <a:avLst/>
              <a:gdLst>
                <a:gd name="T0" fmla="*/ 1055 w 21137"/>
                <a:gd name="T1" fmla="*/ 1285 h 1300"/>
                <a:gd name="T2" fmla="*/ 0 w 21137"/>
                <a:gd name="T3" fmla="*/ 1285 h 1300"/>
                <a:gd name="T4" fmla="*/ 417 w 21137"/>
                <a:gd name="T5" fmla="*/ 748 h 1300"/>
                <a:gd name="T6" fmla="*/ 1860 w 21137"/>
                <a:gd name="T7" fmla="*/ 1119 h 1300"/>
                <a:gd name="T8" fmla="*/ 1678 w 21137"/>
                <a:gd name="T9" fmla="*/ 16 h 1300"/>
                <a:gd name="T10" fmla="*/ 4021 w 21137"/>
                <a:gd name="T11" fmla="*/ 1290 h 1300"/>
                <a:gd name="T12" fmla="*/ 2636 w 21137"/>
                <a:gd name="T13" fmla="*/ 16 h 1300"/>
                <a:gd name="T14" fmla="*/ 3693 w 21137"/>
                <a:gd name="T15" fmla="*/ 16 h 1300"/>
                <a:gd name="T16" fmla="*/ 5470 w 21137"/>
                <a:gd name="T17" fmla="*/ 9 h 1300"/>
                <a:gd name="T18" fmla="*/ 5143 w 21137"/>
                <a:gd name="T19" fmla="*/ 909 h 1300"/>
                <a:gd name="T20" fmla="*/ 5610 w 21137"/>
                <a:gd name="T21" fmla="*/ 748 h 1300"/>
                <a:gd name="T22" fmla="*/ 7109 w 21137"/>
                <a:gd name="T23" fmla="*/ 16 h 1300"/>
                <a:gd name="T24" fmla="*/ 6675 w 21137"/>
                <a:gd name="T25" fmla="*/ 1285 h 1300"/>
                <a:gd name="T26" fmla="*/ 6765 w 21137"/>
                <a:gd name="T27" fmla="*/ 453 h 1300"/>
                <a:gd name="T28" fmla="*/ 7796 w 21137"/>
                <a:gd name="T29" fmla="*/ 514 h 1300"/>
                <a:gd name="T30" fmla="*/ 8407 w 21137"/>
                <a:gd name="T31" fmla="*/ 89 h 1300"/>
                <a:gd name="T32" fmla="*/ 7908 w 21137"/>
                <a:gd name="T33" fmla="*/ 309 h 1300"/>
                <a:gd name="T34" fmla="*/ 8457 w 21137"/>
                <a:gd name="T35" fmla="*/ 956 h 1300"/>
                <a:gd name="T36" fmla="*/ 7746 w 21137"/>
                <a:gd name="T37" fmla="*/ 953 h 1300"/>
                <a:gd name="T38" fmla="*/ 8119 w 21137"/>
                <a:gd name="T39" fmla="*/ 754 h 1300"/>
                <a:gd name="T40" fmla="*/ 10671 w 21137"/>
                <a:gd name="T41" fmla="*/ 1119 h 1300"/>
                <a:gd name="T42" fmla="*/ 11202 w 21137"/>
                <a:gd name="T43" fmla="*/ 16 h 1300"/>
                <a:gd name="T44" fmla="*/ 11383 w 21137"/>
                <a:gd name="T45" fmla="*/ 565 h 1300"/>
                <a:gd name="T46" fmla="*/ 11383 w 21137"/>
                <a:gd name="T47" fmla="*/ 1122 h 1300"/>
                <a:gd name="T48" fmla="*/ 11202 w 21137"/>
                <a:gd name="T49" fmla="*/ 16 h 1300"/>
                <a:gd name="T50" fmla="*/ 13458 w 21137"/>
                <a:gd name="T51" fmla="*/ 1285 h 1300"/>
                <a:gd name="T52" fmla="*/ 12402 w 21137"/>
                <a:gd name="T53" fmla="*/ 1285 h 1300"/>
                <a:gd name="T54" fmla="*/ 12819 w 21137"/>
                <a:gd name="T55" fmla="*/ 748 h 1300"/>
                <a:gd name="T56" fmla="*/ 14478 w 21137"/>
                <a:gd name="T57" fmla="*/ 16 h 1300"/>
                <a:gd name="T58" fmla="*/ 14682 w 21137"/>
                <a:gd name="T59" fmla="*/ 682 h 1300"/>
                <a:gd name="T60" fmla="*/ 15138 w 21137"/>
                <a:gd name="T61" fmla="*/ 1285 h 1300"/>
                <a:gd name="T62" fmla="*/ 14820 w 21137"/>
                <a:gd name="T63" fmla="*/ 1136 h 1300"/>
                <a:gd name="T64" fmla="*/ 14516 w 21137"/>
                <a:gd name="T65" fmla="*/ 754 h 1300"/>
                <a:gd name="T66" fmla="*/ 14160 w 21137"/>
                <a:gd name="T67" fmla="*/ 1285 h 1300"/>
                <a:gd name="T68" fmla="*/ 14411 w 21137"/>
                <a:gd name="T69" fmla="*/ 572 h 1300"/>
                <a:gd name="T70" fmla="*/ 14677 w 21137"/>
                <a:gd name="T71" fmla="*/ 260 h 1300"/>
                <a:gd name="T72" fmla="*/ 16830 w 21137"/>
                <a:gd name="T73" fmla="*/ 16 h 1300"/>
                <a:gd name="T74" fmla="*/ 15827 w 21137"/>
                <a:gd name="T75" fmla="*/ 1285 h 1300"/>
                <a:gd name="T76" fmla="*/ 16658 w 21137"/>
                <a:gd name="T77" fmla="*/ 1002 h 1300"/>
                <a:gd name="T78" fmla="*/ 17658 w 21137"/>
                <a:gd name="T79" fmla="*/ 1285 h 1300"/>
                <a:gd name="T80" fmla="*/ 19493 w 21137"/>
                <a:gd name="T81" fmla="*/ 16 h 1300"/>
                <a:gd name="T82" fmla="*/ 18488 w 21137"/>
                <a:gd name="T83" fmla="*/ 1285 h 1300"/>
                <a:gd name="T84" fmla="*/ 19320 w 21137"/>
                <a:gd name="T85" fmla="*/ 1002 h 1300"/>
                <a:gd name="T86" fmla="*/ 21137 w 21137"/>
                <a:gd name="T87" fmla="*/ 1198 h 1300"/>
                <a:gd name="T88" fmla="*/ 20176 w 21137"/>
                <a:gd name="T89" fmla="*/ 189 h 1300"/>
                <a:gd name="T90" fmla="*/ 21112 w 21137"/>
                <a:gd name="T91" fmla="*/ 293 h 1300"/>
                <a:gd name="T92" fmla="*/ 20311 w 21137"/>
                <a:gd name="T93" fmla="*/ 1004 h 1300"/>
                <a:gd name="T94" fmla="*/ 20956 w 21137"/>
                <a:gd name="T95" fmla="*/ 821 h 1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137" h="1300">
                  <a:moveTo>
                    <a:pt x="545" y="9"/>
                  </a:moveTo>
                  <a:cubicBezTo>
                    <a:pt x="672" y="9"/>
                    <a:pt x="672" y="9"/>
                    <a:pt x="672" y="9"/>
                  </a:cubicBezTo>
                  <a:cubicBezTo>
                    <a:pt x="1241" y="1285"/>
                    <a:pt x="1241" y="1285"/>
                    <a:pt x="1241" y="1285"/>
                  </a:cubicBezTo>
                  <a:cubicBezTo>
                    <a:pt x="1055" y="1285"/>
                    <a:pt x="1055" y="1285"/>
                    <a:pt x="1055" y="1285"/>
                  </a:cubicBezTo>
                  <a:cubicBezTo>
                    <a:pt x="886" y="909"/>
                    <a:pt x="886" y="909"/>
                    <a:pt x="886" y="909"/>
                  </a:cubicBezTo>
                  <a:cubicBezTo>
                    <a:pt x="345" y="909"/>
                    <a:pt x="345" y="909"/>
                    <a:pt x="345" y="909"/>
                  </a:cubicBezTo>
                  <a:cubicBezTo>
                    <a:pt x="186" y="1285"/>
                    <a:pt x="186" y="1285"/>
                    <a:pt x="186" y="1285"/>
                  </a:cubicBezTo>
                  <a:cubicBezTo>
                    <a:pt x="0" y="1285"/>
                    <a:pt x="0" y="1285"/>
                    <a:pt x="0" y="1285"/>
                  </a:cubicBezTo>
                  <a:lnTo>
                    <a:pt x="545" y="9"/>
                  </a:lnTo>
                  <a:close/>
                  <a:moveTo>
                    <a:pt x="812" y="748"/>
                  </a:moveTo>
                  <a:cubicBezTo>
                    <a:pt x="607" y="287"/>
                    <a:pt x="607" y="287"/>
                    <a:pt x="607" y="287"/>
                  </a:cubicBezTo>
                  <a:cubicBezTo>
                    <a:pt x="417" y="748"/>
                    <a:pt x="417" y="748"/>
                    <a:pt x="417" y="748"/>
                  </a:cubicBezTo>
                  <a:lnTo>
                    <a:pt x="812" y="748"/>
                  </a:lnTo>
                  <a:close/>
                  <a:moveTo>
                    <a:pt x="1678" y="16"/>
                  </a:moveTo>
                  <a:cubicBezTo>
                    <a:pt x="1860" y="16"/>
                    <a:pt x="1860" y="16"/>
                    <a:pt x="1860" y="16"/>
                  </a:cubicBezTo>
                  <a:cubicBezTo>
                    <a:pt x="1860" y="1119"/>
                    <a:pt x="1860" y="1119"/>
                    <a:pt x="1860" y="1119"/>
                  </a:cubicBezTo>
                  <a:cubicBezTo>
                    <a:pt x="2431" y="1119"/>
                    <a:pt x="2431" y="1119"/>
                    <a:pt x="2431" y="1119"/>
                  </a:cubicBezTo>
                  <a:cubicBezTo>
                    <a:pt x="2431" y="1285"/>
                    <a:pt x="2431" y="1285"/>
                    <a:pt x="2431" y="1285"/>
                  </a:cubicBezTo>
                  <a:cubicBezTo>
                    <a:pt x="1678" y="1285"/>
                    <a:pt x="1678" y="1285"/>
                    <a:pt x="1678" y="1285"/>
                  </a:cubicBezTo>
                  <a:lnTo>
                    <a:pt x="1678" y="16"/>
                  </a:lnTo>
                  <a:close/>
                  <a:moveTo>
                    <a:pt x="4392" y="16"/>
                  </a:moveTo>
                  <a:cubicBezTo>
                    <a:pt x="4573" y="16"/>
                    <a:pt x="4573" y="16"/>
                    <a:pt x="4573" y="16"/>
                  </a:cubicBezTo>
                  <a:cubicBezTo>
                    <a:pt x="4061" y="1290"/>
                    <a:pt x="4061" y="1290"/>
                    <a:pt x="4061" y="1290"/>
                  </a:cubicBezTo>
                  <a:cubicBezTo>
                    <a:pt x="4021" y="1290"/>
                    <a:pt x="4021" y="1290"/>
                    <a:pt x="4021" y="1290"/>
                  </a:cubicBezTo>
                  <a:cubicBezTo>
                    <a:pt x="3606" y="258"/>
                    <a:pt x="3606" y="258"/>
                    <a:pt x="3606" y="258"/>
                  </a:cubicBezTo>
                  <a:cubicBezTo>
                    <a:pt x="3187" y="1290"/>
                    <a:pt x="3187" y="1290"/>
                    <a:pt x="3187" y="1290"/>
                  </a:cubicBezTo>
                  <a:cubicBezTo>
                    <a:pt x="3147" y="1290"/>
                    <a:pt x="3147" y="1290"/>
                    <a:pt x="3147" y="1290"/>
                  </a:cubicBezTo>
                  <a:cubicBezTo>
                    <a:pt x="2636" y="16"/>
                    <a:pt x="2636" y="16"/>
                    <a:pt x="2636" y="16"/>
                  </a:cubicBezTo>
                  <a:cubicBezTo>
                    <a:pt x="2819" y="16"/>
                    <a:pt x="2819" y="16"/>
                    <a:pt x="2819" y="16"/>
                  </a:cubicBezTo>
                  <a:cubicBezTo>
                    <a:pt x="3168" y="891"/>
                    <a:pt x="3168" y="891"/>
                    <a:pt x="3168" y="891"/>
                  </a:cubicBezTo>
                  <a:cubicBezTo>
                    <a:pt x="3521" y="16"/>
                    <a:pt x="3521" y="16"/>
                    <a:pt x="3521" y="16"/>
                  </a:cubicBezTo>
                  <a:cubicBezTo>
                    <a:pt x="3693" y="16"/>
                    <a:pt x="3693" y="16"/>
                    <a:pt x="3693" y="16"/>
                  </a:cubicBezTo>
                  <a:cubicBezTo>
                    <a:pt x="4047" y="891"/>
                    <a:pt x="4047" y="891"/>
                    <a:pt x="4047" y="891"/>
                  </a:cubicBezTo>
                  <a:lnTo>
                    <a:pt x="4392" y="16"/>
                  </a:lnTo>
                  <a:close/>
                  <a:moveTo>
                    <a:pt x="5343" y="9"/>
                  </a:moveTo>
                  <a:cubicBezTo>
                    <a:pt x="5470" y="9"/>
                    <a:pt x="5470" y="9"/>
                    <a:pt x="5470" y="9"/>
                  </a:cubicBezTo>
                  <a:cubicBezTo>
                    <a:pt x="6039" y="1285"/>
                    <a:pt x="6039" y="1285"/>
                    <a:pt x="6039" y="1285"/>
                  </a:cubicBezTo>
                  <a:cubicBezTo>
                    <a:pt x="5853" y="1285"/>
                    <a:pt x="5853" y="1285"/>
                    <a:pt x="5853" y="1285"/>
                  </a:cubicBezTo>
                  <a:cubicBezTo>
                    <a:pt x="5685" y="909"/>
                    <a:pt x="5685" y="909"/>
                    <a:pt x="5685" y="909"/>
                  </a:cubicBezTo>
                  <a:cubicBezTo>
                    <a:pt x="5143" y="909"/>
                    <a:pt x="5143" y="909"/>
                    <a:pt x="5143" y="909"/>
                  </a:cubicBezTo>
                  <a:cubicBezTo>
                    <a:pt x="4984" y="1285"/>
                    <a:pt x="4984" y="1285"/>
                    <a:pt x="4984" y="1285"/>
                  </a:cubicBezTo>
                  <a:cubicBezTo>
                    <a:pt x="4798" y="1285"/>
                    <a:pt x="4798" y="1285"/>
                    <a:pt x="4798" y="1285"/>
                  </a:cubicBezTo>
                  <a:lnTo>
                    <a:pt x="5343" y="9"/>
                  </a:lnTo>
                  <a:close/>
                  <a:moveTo>
                    <a:pt x="5610" y="748"/>
                  </a:moveTo>
                  <a:cubicBezTo>
                    <a:pt x="5405" y="287"/>
                    <a:pt x="5405" y="287"/>
                    <a:pt x="5405" y="287"/>
                  </a:cubicBezTo>
                  <a:cubicBezTo>
                    <a:pt x="5215" y="748"/>
                    <a:pt x="5215" y="748"/>
                    <a:pt x="5215" y="748"/>
                  </a:cubicBezTo>
                  <a:lnTo>
                    <a:pt x="5610" y="748"/>
                  </a:lnTo>
                  <a:close/>
                  <a:moveTo>
                    <a:pt x="7109" y="16"/>
                  </a:moveTo>
                  <a:cubicBezTo>
                    <a:pt x="7330" y="16"/>
                    <a:pt x="7330" y="16"/>
                    <a:pt x="7330" y="16"/>
                  </a:cubicBezTo>
                  <a:cubicBezTo>
                    <a:pt x="6861" y="614"/>
                    <a:pt x="6861" y="614"/>
                    <a:pt x="6861" y="614"/>
                  </a:cubicBezTo>
                  <a:cubicBezTo>
                    <a:pt x="6861" y="1285"/>
                    <a:pt x="6861" y="1285"/>
                    <a:pt x="6861" y="1285"/>
                  </a:cubicBezTo>
                  <a:cubicBezTo>
                    <a:pt x="6675" y="1285"/>
                    <a:pt x="6675" y="1285"/>
                    <a:pt x="6675" y="1285"/>
                  </a:cubicBezTo>
                  <a:cubicBezTo>
                    <a:pt x="6675" y="614"/>
                    <a:pt x="6675" y="614"/>
                    <a:pt x="6675" y="614"/>
                  </a:cubicBezTo>
                  <a:cubicBezTo>
                    <a:pt x="6206" y="16"/>
                    <a:pt x="6206" y="16"/>
                    <a:pt x="6206" y="16"/>
                  </a:cubicBezTo>
                  <a:cubicBezTo>
                    <a:pt x="6426" y="16"/>
                    <a:pt x="6426" y="16"/>
                    <a:pt x="6426" y="16"/>
                  </a:cubicBezTo>
                  <a:cubicBezTo>
                    <a:pt x="6765" y="453"/>
                    <a:pt x="6765" y="453"/>
                    <a:pt x="6765" y="453"/>
                  </a:cubicBezTo>
                  <a:lnTo>
                    <a:pt x="7109" y="16"/>
                  </a:lnTo>
                  <a:close/>
                  <a:moveTo>
                    <a:pt x="8119" y="754"/>
                  </a:moveTo>
                  <a:cubicBezTo>
                    <a:pt x="7981" y="670"/>
                    <a:pt x="7981" y="670"/>
                    <a:pt x="7981" y="670"/>
                  </a:cubicBezTo>
                  <a:cubicBezTo>
                    <a:pt x="7894" y="617"/>
                    <a:pt x="7833" y="565"/>
                    <a:pt x="7796" y="514"/>
                  </a:cubicBezTo>
                  <a:cubicBezTo>
                    <a:pt x="7759" y="463"/>
                    <a:pt x="7741" y="404"/>
                    <a:pt x="7741" y="337"/>
                  </a:cubicBezTo>
                  <a:cubicBezTo>
                    <a:pt x="7741" y="236"/>
                    <a:pt x="7776" y="157"/>
                    <a:pt x="7845" y="93"/>
                  </a:cubicBezTo>
                  <a:cubicBezTo>
                    <a:pt x="7914" y="31"/>
                    <a:pt x="8005" y="0"/>
                    <a:pt x="8115" y="0"/>
                  </a:cubicBezTo>
                  <a:cubicBezTo>
                    <a:pt x="8221" y="0"/>
                    <a:pt x="8318" y="30"/>
                    <a:pt x="8407" y="89"/>
                  </a:cubicBezTo>
                  <a:cubicBezTo>
                    <a:pt x="8407" y="295"/>
                    <a:pt x="8407" y="295"/>
                    <a:pt x="8407" y="295"/>
                  </a:cubicBezTo>
                  <a:cubicBezTo>
                    <a:pt x="8315" y="208"/>
                    <a:pt x="8217" y="164"/>
                    <a:pt x="8112" y="164"/>
                  </a:cubicBezTo>
                  <a:cubicBezTo>
                    <a:pt x="8052" y="164"/>
                    <a:pt x="8004" y="177"/>
                    <a:pt x="7965" y="204"/>
                  </a:cubicBezTo>
                  <a:cubicBezTo>
                    <a:pt x="7927" y="232"/>
                    <a:pt x="7908" y="267"/>
                    <a:pt x="7908" y="309"/>
                  </a:cubicBezTo>
                  <a:cubicBezTo>
                    <a:pt x="7908" y="348"/>
                    <a:pt x="7922" y="384"/>
                    <a:pt x="7950" y="416"/>
                  </a:cubicBezTo>
                  <a:cubicBezTo>
                    <a:pt x="7979" y="450"/>
                    <a:pt x="8023" y="485"/>
                    <a:pt x="8086" y="521"/>
                  </a:cubicBezTo>
                  <a:cubicBezTo>
                    <a:pt x="8224" y="603"/>
                    <a:pt x="8224" y="603"/>
                    <a:pt x="8224" y="603"/>
                  </a:cubicBezTo>
                  <a:cubicBezTo>
                    <a:pt x="8379" y="696"/>
                    <a:pt x="8457" y="813"/>
                    <a:pt x="8457" y="956"/>
                  </a:cubicBezTo>
                  <a:cubicBezTo>
                    <a:pt x="8457" y="1057"/>
                    <a:pt x="8423" y="1141"/>
                    <a:pt x="8355" y="1204"/>
                  </a:cubicBezTo>
                  <a:cubicBezTo>
                    <a:pt x="8287" y="1268"/>
                    <a:pt x="8198" y="1300"/>
                    <a:pt x="8089" y="1300"/>
                  </a:cubicBezTo>
                  <a:cubicBezTo>
                    <a:pt x="7964" y="1300"/>
                    <a:pt x="7849" y="1261"/>
                    <a:pt x="7746" y="1185"/>
                  </a:cubicBezTo>
                  <a:cubicBezTo>
                    <a:pt x="7746" y="953"/>
                    <a:pt x="7746" y="953"/>
                    <a:pt x="7746" y="953"/>
                  </a:cubicBezTo>
                  <a:cubicBezTo>
                    <a:pt x="7845" y="1077"/>
                    <a:pt x="7958" y="1140"/>
                    <a:pt x="8087" y="1140"/>
                  </a:cubicBezTo>
                  <a:cubicBezTo>
                    <a:pt x="8144" y="1140"/>
                    <a:pt x="8192" y="1124"/>
                    <a:pt x="8229" y="1092"/>
                  </a:cubicBezTo>
                  <a:cubicBezTo>
                    <a:pt x="8267" y="1061"/>
                    <a:pt x="8286" y="1021"/>
                    <a:pt x="8286" y="973"/>
                  </a:cubicBezTo>
                  <a:cubicBezTo>
                    <a:pt x="8286" y="896"/>
                    <a:pt x="8230" y="823"/>
                    <a:pt x="8119" y="754"/>
                  </a:cubicBezTo>
                  <a:moveTo>
                    <a:pt x="9917" y="16"/>
                  </a:moveTo>
                  <a:cubicBezTo>
                    <a:pt x="10099" y="16"/>
                    <a:pt x="10099" y="16"/>
                    <a:pt x="10099" y="16"/>
                  </a:cubicBezTo>
                  <a:cubicBezTo>
                    <a:pt x="10099" y="1119"/>
                    <a:pt x="10099" y="1119"/>
                    <a:pt x="10099" y="1119"/>
                  </a:cubicBezTo>
                  <a:cubicBezTo>
                    <a:pt x="10671" y="1119"/>
                    <a:pt x="10671" y="1119"/>
                    <a:pt x="10671" y="1119"/>
                  </a:cubicBezTo>
                  <a:cubicBezTo>
                    <a:pt x="10671" y="1285"/>
                    <a:pt x="10671" y="1285"/>
                    <a:pt x="10671" y="1285"/>
                  </a:cubicBezTo>
                  <a:cubicBezTo>
                    <a:pt x="9917" y="1285"/>
                    <a:pt x="9917" y="1285"/>
                    <a:pt x="9917" y="1285"/>
                  </a:cubicBezTo>
                  <a:lnTo>
                    <a:pt x="9917" y="16"/>
                  </a:lnTo>
                  <a:close/>
                  <a:moveTo>
                    <a:pt x="11202" y="16"/>
                  </a:moveTo>
                  <a:cubicBezTo>
                    <a:pt x="11921" y="16"/>
                    <a:pt x="11921" y="16"/>
                    <a:pt x="11921" y="16"/>
                  </a:cubicBezTo>
                  <a:cubicBezTo>
                    <a:pt x="11921" y="177"/>
                    <a:pt x="11921" y="177"/>
                    <a:pt x="11921" y="177"/>
                  </a:cubicBezTo>
                  <a:cubicBezTo>
                    <a:pt x="11383" y="177"/>
                    <a:pt x="11383" y="177"/>
                    <a:pt x="11383" y="177"/>
                  </a:cubicBezTo>
                  <a:cubicBezTo>
                    <a:pt x="11383" y="565"/>
                    <a:pt x="11383" y="565"/>
                    <a:pt x="11383" y="565"/>
                  </a:cubicBezTo>
                  <a:cubicBezTo>
                    <a:pt x="11903" y="565"/>
                    <a:pt x="11903" y="565"/>
                    <a:pt x="11903" y="565"/>
                  </a:cubicBezTo>
                  <a:cubicBezTo>
                    <a:pt x="11903" y="727"/>
                    <a:pt x="11903" y="727"/>
                    <a:pt x="11903" y="727"/>
                  </a:cubicBezTo>
                  <a:cubicBezTo>
                    <a:pt x="11383" y="727"/>
                    <a:pt x="11383" y="727"/>
                    <a:pt x="11383" y="727"/>
                  </a:cubicBezTo>
                  <a:cubicBezTo>
                    <a:pt x="11383" y="1122"/>
                    <a:pt x="11383" y="1122"/>
                    <a:pt x="11383" y="1122"/>
                  </a:cubicBezTo>
                  <a:cubicBezTo>
                    <a:pt x="11939" y="1122"/>
                    <a:pt x="11939" y="1122"/>
                    <a:pt x="11939" y="1122"/>
                  </a:cubicBezTo>
                  <a:cubicBezTo>
                    <a:pt x="11939" y="1283"/>
                    <a:pt x="11939" y="1283"/>
                    <a:pt x="11939" y="1283"/>
                  </a:cubicBezTo>
                  <a:cubicBezTo>
                    <a:pt x="11202" y="1283"/>
                    <a:pt x="11202" y="1283"/>
                    <a:pt x="11202" y="1283"/>
                  </a:cubicBezTo>
                  <a:lnTo>
                    <a:pt x="11202" y="16"/>
                  </a:lnTo>
                  <a:close/>
                  <a:moveTo>
                    <a:pt x="12946" y="9"/>
                  </a:moveTo>
                  <a:cubicBezTo>
                    <a:pt x="13075" y="9"/>
                    <a:pt x="13075" y="9"/>
                    <a:pt x="13075" y="9"/>
                  </a:cubicBezTo>
                  <a:cubicBezTo>
                    <a:pt x="13643" y="1285"/>
                    <a:pt x="13643" y="1285"/>
                    <a:pt x="13643" y="1285"/>
                  </a:cubicBezTo>
                  <a:cubicBezTo>
                    <a:pt x="13458" y="1285"/>
                    <a:pt x="13458" y="1285"/>
                    <a:pt x="13458" y="1285"/>
                  </a:cubicBezTo>
                  <a:cubicBezTo>
                    <a:pt x="13288" y="909"/>
                    <a:pt x="13288" y="909"/>
                    <a:pt x="13288" y="909"/>
                  </a:cubicBezTo>
                  <a:cubicBezTo>
                    <a:pt x="12746" y="909"/>
                    <a:pt x="12746" y="909"/>
                    <a:pt x="12746" y="909"/>
                  </a:cubicBezTo>
                  <a:cubicBezTo>
                    <a:pt x="12588" y="1285"/>
                    <a:pt x="12588" y="1285"/>
                    <a:pt x="12588" y="1285"/>
                  </a:cubicBezTo>
                  <a:cubicBezTo>
                    <a:pt x="12402" y="1285"/>
                    <a:pt x="12402" y="1285"/>
                    <a:pt x="12402" y="1285"/>
                  </a:cubicBezTo>
                  <a:lnTo>
                    <a:pt x="12946" y="9"/>
                  </a:lnTo>
                  <a:close/>
                  <a:moveTo>
                    <a:pt x="13214" y="748"/>
                  </a:moveTo>
                  <a:cubicBezTo>
                    <a:pt x="13009" y="287"/>
                    <a:pt x="13009" y="287"/>
                    <a:pt x="13009" y="287"/>
                  </a:cubicBezTo>
                  <a:cubicBezTo>
                    <a:pt x="12819" y="748"/>
                    <a:pt x="12819" y="748"/>
                    <a:pt x="12819" y="748"/>
                  </a:cubicBezTo>
                  <a:lnTo>
                    <a:pt x="13214" y="748"/>
                  </a:lnTo>
                  <a:close/>
                  <a:moveTo>
                    <a:pt x="14160" y="1285"/>
                  </a:moveTo>
                  <a:cubicBezTo>
                    <a:pt x="14160" y="16"/>
                    <a:pt x="14160" y="16"/>
                    <a:pt x="14160" y="16"/>
                  </a:cubicBezTo>
                  <a:cubicBezTo>
                    <a:pt x="14478" y="16"/>
                    <a:pt x="14478" y="16"/>
                    <a:pt x="14478" y="16"/>
                  </a:cubicBezTo>
                  <a:cubicBezTo>
                    <a:pt x="14606" y="16"/>
                    <a:pt x="14708" y="48"/>
                    <a:pt x="14784" y="112"/>
                  </a:cubicBezTo>
                  <a:cubicBezTo>
                    <a:pt x="14859" y="175"/>
                    <a:pt x="14896" y="261"/>
                    <a:pt x="14896" y="369"/>
                  </a:cubicBezTo>
                  <a:cubicBezTo>
                    <a:pt x="14896" y="444"/>
                    <a:pt x="14878" y="507"/>
                    <a:pt x="14841" y="560"/>
                  </a:cubicBezTo>
                  <a:cubicBezTo>
                    <a:pt x="14804" y="616"/>
                    <a:pt x="14751" y="655"/>
                    <a:pt x="14682" y="682"/>
                  </a:cubicBezTo>
                  <a:cubicBezTo>
                    <a:pt x="14723" y="708"/>
                    <a:pt x="14762" y="745"/>
                    <a:pt x="14801" y="791"/>
                  </a:cubicBezTo>
                  <a:cubicBezTo>
                    <a:pt x="14840" y="837"/>
                    <a:pt x="14895" y="917"/>
                    <a:pt x="14964" y="1031"/>
                  </a:cubicBezTo>
                  <a:cubicBezTo>
                    <a:pt x="15008" y="1103"/>
                    <a:pt x="15045" y="1158"/>
                    <a:pt x="15071" y="1195"/>
                  </a:cubicBezTo>
                  <a:cubicBezTo>
                    <a:pt x="15138" y="1285"/>
                    <a:pt x="15138" y="1285"/>
                    <a:pt x="15138" y="1285"/>
                  </a:cubicBezTo>
                  <a:cubicBezTo>
                    <a:pt x="14922" y="1285"/>
                    <a:pt x="14922" y="1285"/>
                    <a:pt x="14922" y="1285"/>
                  </a:cubicBezTo>
                  <a:cubicBezTo>
                    <a:pt x="14867" y="1201"/>
                    <a:pt x="14867" y="1201"/>
                    <a:pt x="14867" y="1201"/>
                  </a:cubicBezTo>
                  <a:cubicBezTo>
                    <a:pt x="14865" y="1199"/>
                    <a:pt x="14861" y="1193"/>
                    <a:pt x="14856" y="1186"/>
                  </a:cubicBezTo>
                  <a:cubicBezTo>
                    <a:pt x="14820" y="1136"/>
                    <a:pt x="14820" y="1136"/>
                    <a:pt x="14820" y="1136"/>
                  </a:cubicBezTo>
                  <a:cubicBezTo>
                    <a:pt x="14764" y="1043"/>
                    <a:pt x="14764" y="1043"/>
                    <a:pt x="14764" y="1043"/>
                  </a:cubicBezTo>
                  <a:cubicBezTo>
                    <a:pt x="14704" y="944"/>
                    <a:pt x="14704" y="944"/>
                    <a:pt x="14704" y="944"/>
                  </a:cubicBezTo>
                  <a:cubicBezTo>
                    <a:pt x="14666" y="893"/>
                    <a:pt x="14631" y="851"/>
                    <a:pt x="14600" y="820"/>
                  </a:cubicBezTo>
                  <a:cubicBezTo>
                    <a:pt x="14569" y="788"/>
                    <a:pt x="14541" y="767"/>
                    <a:pt x="14516" y="754"/>
                  </a:cubicBezTo>
                  <a:cubicBezTo>
                    <a:pt x="14490" y="740"/>
                    <a:pt x="14449" y="733"/>
                    <a:pt x="14389" y="733"/>
                  </a:cubicBezTo>
                  <a:cubicBezTo>
                    <a:pt x="14342" y="733"/>
                    <a:pt x="14342" y="733"/>
                    <a:pt x="14342" y="733"/>
                  </a:cubicBezTo>
                  <a:cubicBezTo>
                    <a:pt x="14342" y="1285"/>
                    <a:pt x="14342" y="1285"/>
                    <a:pt x="14342" y="1285"/>
                  </a:cubicBezTo>
                  <a:lnTo>
                    <a:pt x="14160" y="1285"/>
                  </a:lnTo>
                  <a:close/>
                  <a:moveTo>
                    <a:pt x="14396" y="170"/>
                  </a:moveTo>
                  <a:cubicBezTo>
                    <a:pt x="14342" y="170"/>
                    <a:pt x="14342" y="170"/>
                    <a:pt x="14342" y="170"/>
                  </a:cubicBezTo>
                  <a:cubicBezTo>
                    <a:pt x="14342" y="572"/>
                    <a:pt x="14342" y="572"/>
                    <a:pt x="14342" y="572"/>
                  </a:cubicBezTo>
                  <a:cubicBezTo>
                    <a:pt x="14411" y="572"/>
                    <a:pt x="14411" y="572"/>
                    <a:pt x="14411" y="572"/>
                  </a:cubicBezTo>
                  <a:cubicBezTo>
                    <a:pt x="14503" y="572"/>
                    <a:pt x="14566" y="564"/>
                    <a:pt x="14600" y="548"/>
                  </a:cubicBezTo>
                  <a:cubicBezTo>
                    <a:pt x="14634" y="531"/>
                    <a:pt x="14661" y="508"/>
                    <a:pt x="14680" y="476"/>
                  </a:cubicBezTo>
                  <a:cubicBezTo>
                    <a:pt x="14699" y="445"/>
                    <a:pt x="14709" y="408"/>
                    <a:pt x="14709" y="368"/>
                  </a:cubicBezTo>
                  <a:cubicBezTo>
                    <a:pt x="14709" y="327"/>
                    <a:pt x="14698" y="292"/>
                    <a:pt x="14677" y="260"/>
                  </a:cubicBezTo>
                  <a:cubicBezTo>
                    <a:pt x="14655" y="227"/>
                    <a:pt x="14626" y="204"/>
                    <a:pt x="14587" y="191"/>
                  </a:cubicBezTo>
                  <a:cubicBezTo>
                    <a:pt x="14548" y="177"/>
                    <a:pt x="14485" y="170"/>
                    <a:pt x="14396" y="170"/>
                  </a:cubicBezTo>
                  <a:moveTo>
                    <a:pt x="16658" y="16"/>
                  </a:moveTo>
                  <a:cubicBezTo>
                    <a:pt x="16830" y="16"/>
                    <a:pt x="16830" y="16"/>
                    <a:pt x="16830" y="16"/>
                  </a:cubicBezTo>
                  <a:cubicBezTo>
                    <a:pt x="16830" y="1285"/>
                    <a:pt x="16830" y="1285"/>
                    <a:pt x="16830" y="1285"/>
                  </a:cubicBezTo>
                  <a:cubicBezTo>
                    <a:pt x="16675" y="1285"/>
                    <a:pt x="16675" y="1285"/>
                    <a:pt x="16675" y="1285"/>
                  </a:cubicBezTo>
                  <a:cubicBezTo>
                    <a:pt x="15827" y="308"/>
                    <a:pt x="15827" y="308"/>
                    <a:pt x="15827" y="308"/>
                  </a:cubicBezTo>
                  <a:cubicBezTo>
                    <a:pt x="15827" y="1285"/>
                    <a:pt x="15827" y="1285"/>
                    <a:pt x="15827" y="1285"/>
                  </a:cubicBezTo>
                  <a:cubicBezTo>
                    <a:pt x="15656" y="1285"/>
                    <a:pt x="15656" y="1285"/>
                    <a:pt x="15656" y="1285"/>
                  </a:cubicBezTo>
                  <a:cubicBezTo>
                    <a:pt x="15656" y="16"/>
                    <a:pt x="15656" y="16"/>
                    <a:pt x="15656" y="16"/>
                  </a:cubicBezTo>
                  <a:cubicBezTo>
                    <a:pt x="15803" y="16"/>
                    <a:pt x="15803" y="16"/>
                    <a:pt x="15803" y="16"/>
                  </a:cubicBezTo>
                  <a:cubicBezTo>
                    <a:pt x="16658" y="1002"/>
                    <a:pt x="16658" y="1002"/>
                    <a:pt x="16658" y="1002"/>
                  </a:cubicBezTo>
                  <a:lnTo>
                    <a:pt x="16658" y="16"/>
                  </a:lnTo>
                  <a:close/>
                  <a:moveTo>
                    <a:pt x="17477" y="16"/>
                  </a:moveTo>
                  <a:cubicBezTo>
                    <a:pt x="17658" y="16"/>
                    <a:pt x="17658" y="16"/>
                    <a:pt x="17658" y="16"/>
                  </a:cubicBezTo>
                  <a:cubicBezTo>
                    <a:pt x="17658" y="1285"/>
                    <a:pt x="17658" y="1285"/>
                    <a:pt x="17658" y="1285"/>
                  </a:cubicBezTo>
                  <a:cubicBezTo>
                    <a:pt x="17477" y="1285"/>
                    <a:pt x="17477" y="1285"/>
                    <a:pt x="17477" y="1285"/>
                  </a:cubicBezTo>
                  <a:lnTo>
                    <a:pt x="17477" y="16"/>
                  </a:lnTo>
                  <a:close/>
                  <a:moveTo>
                    <a:pt x="19320" y="16"/>
                  </a:moveTo>
                  <a:cubicBezTo>
                    <a:pt x="19493" y="16"/>
                    <a:pt x="19493" y="16"/>
                    <a:pt x="19493" y="16"/>
                  </a:cubicBezTo>
                  <a:cubicBezTo>
                    <a:pt x="19493" y="1285"/>
                    <a:pt x="19493" y="1285"/>
                    <a:pt x="19493" y="1285"/>
                  </a:cubicBezTo>
                  <a:cubicBezTo>
                    <a:pt x="19337" y="1285"/>
                    <a:pt x="19337" y="1285"/>
                    <a:pt x="19337" y="1285"/>
                  </a:cubicBezTo>
                  <a:cubicBezTo>
                    <a:pt x="18488" y="308"/>
                    <a:pt x="18488" y="308"/>
                    <a:pt x="18488" y="308"/>
                  </a:cubicBezTo>
                  <a:cubicBezTo>
                    <a:pt x="18488" y="1285"/>
                    <a:pt x="18488" y="1285"/>
                    <a:pt x="18488" y="1285"/>
                  </a:cubicBezTo>
                  <a:cubicBezTo>
                    <a:pt x="18317" y="1285"/>
                    <a:pt x="18317" y="1285"/>
                    <a:pt x="18317" y="1285"/>
                  </a:cubicBezTo>
                  <a:cubicBezTo>
                    <a:pt x="18317" y="16"/>
                    <a:pt x="18317" y="16"/>
                    <a:pt x="18317" y="16"/>
                  </a:cubicBezTo>
                  <a:cubicBezTo>
                    <a:pt x="18464" y="16"/>
                    <a:pt x="18464" y="16"/>
                    <a:pt x="18464" y="16"/>
                  </a:cubicBezTo>
                  <a:cubicBezTo>
                    <a:pt x="19320" y="1002"/>
                    <a:pt x="19320" y="1002"/>
                    <a:pt x="19320" y="1002"/>
                  </a:cubicBezTo>
                  <a:lnTo>
                    <a:pt x="19320" y="16"/>
                  </a:lnTo>
                  <a:close/>
                  <a:moveTo>
                    <a:pt x="20712" y="659"/>
                  </a:moveTo>
                  <a:cubicBezTo>
                    <a:pt x="21137" y="659"/>
                    <a:pt x="21137" y="659"/>
                    <a:pt x="21137" y="659"/>
                  </a:cubicBezTo>
                  <a:cubicBezTo>
                    <a:pt x="21137" y="1198"/>
                    <a:pt x="21137" y="1198"/>
                    <a:pt x="21137" y="1198"/>
                  </a:cubicBezTo>
                  <a:cubicBezTo>
                    <a:pt x="20981" y="1266"/>
                    <a:pt x="20826" y="1300"/>
                    <a:pt x="20673" y="1300"/>
                  </a:cubicBezTo>
                  <a:cubicBezTo>
                    <a:pt x="20463" y="1300"/>
                    <a:pt x="20294" y="1239"/>
                    <a:pt x="20169" y="1115"/>
                  </a:cubicBezTo>
                  <a:cubicBezTo>
                    <a:pt x="20043" y="994"/>
                    <a:pt x="19980" y="842"/>
                    <a:pt x="19980" y="662"/>
                  </a:cubicBezTo>
                  <a:cubicBezTo>
                    <a:pt x="19980" y="473"/>
                    <a:pt x="20045" y="314"/>
                    <a:pt x="20176" y="189"/>
                  </a:cubicBezTo>
                  <a:cubicBezTo>
                    <a:pt x="20306" y="63"/>
                    <a:pt x="20469" y="0"/>
                    <a:pt x="20666" y="0"/>
                  </a:cubicBezTo>
                  <a:cubicBezTo>
                    <a:pt x="20736" y="0"/>
                    <a:pt x="20804" y="8"/>
                    <a:pt x="20869" y="22"/>
                  </a:cubicBezTo>
                  <a:cubicBezTo>
                    <a:pt x="20933" y="39"/>
                    <a:pt x="21014" y="66"/>
                    <a:pt x="21112" y="109"/>
                  </a:cubicBezTo>
                  <a:cubicBezTo>
                    <a:pt x="21112" y="293"/>
                    <a:pt x="21112" y="293"/>
                    <a:pt x="21112" y="293"/>
                  </a:cubicBezTo>
                  <a:cubicBezTo>
                    <a:pt x="20961" y="205"/>
                    <a:pt x="20811" y="161"/>
                    <a:pt x="20661" y="161"/>
                  </a:cubicBezTo>
                  <a:cubicBezTo>
                    <a:pt x="20523" y="161"/>
                    <a:pt x="20407" y="209"/>
                    <a:pt x="20311" y="303"/>
                  </a:cubicBezTo>
                  <a:cubicBezTo>
                    <a:pt x="20215" y="397"/>
                    <a:pt x="20169" y="514"/>
                    <a:pt x="20169" y="651"/>
                  </a:cubicBezTo>
                  <a:cubicBezTo>
                    <a:pt x="20169" y="795"/>
                    <a:pt x="20215" y="913"/>
                    <a:pt x="20311" y="1004"/>
                  </a:cubicBezTo>
                  <a:cubicBezTo>
                    <a:pt x="20407" y="1096"/>
                    <a:pt x="20528" y="1142"/>
                    <a:pt x="20678" y="1142"/>
                  </a:cubicBezTo>
                  <a:cubicBezTo>
                    <a:pt x="20750" y="1142"/>
                    <a:pt x="20838" y="1125"/>
                    <a:pt x="20939" y="1092"/>
                  </a:cubicBezTo>
                  <a:cubicBezTo>
                    <a:pt x="20956" y="1087"/>
                    <a:pt x="20956" y="1087"/>
                    <a:pt x="20956" y="1087"/>
                  </a:cubicBezTo>
                  <a:cubicBezTo>
                    <a:pt x="20956" y="821"/>
                    <a:pt x="20956" y="821"/>
                    <a:pt x="20956" y="821"/>
                  </a:cubicBezTo>
                  <a:cubicBezTo>
                    <a:pt x="20712" y="821"/>
                    <a:pt x="20712" y="821"/>
                    <a:pt x="20712" y="821"/>
                  </a:cubicBezTo>
                  <a:lnTo>
                    <a:pt x="20712" y="65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solidFill>
                  <a:schemeClr val="tx1">
                    <a:alpha val="0"/>
                  </a:schemeClr>
                </a:solidFill>
              </a:endParaRPr>
            </a:p>
          </p:txBody>
        </p:sp>
      </p:grpSp>
      <p:sp>
        <p:nvSpPr>
          <p:cNvPr id="18" name="Text Placeholder 17"/>
          <p:cNvSpPr>
            <a:spLocks noGrp="1"/>
          </p:cNvSpPr>
          <p:nvPr>
            <p:ph type="body" sz="quarter" idx="16" hasCustomPrompt="1"/>
          </p:nvPr>
        </p:nvSpPr>
        <p:spPr>
          <a:xfrm>
            <a:off x="1752600" y="6529254"/>
            <a:ext cx="5867400" cy="187537"/>
          </a:xfrm>
        </p:spPr>
        <p:txBody>
          <a:bodyPr/>
          <a:lstStyle>
            <a:lvl1pPr marL="0" indent="0">
              <a:buNone/>
              <a:defRPr sz="1200" baseline="0"/>
            </a:lvl1pPr>
          </a:lstStyle>
          <a:p>
            <a:pPr lvl="0"/>
            <a:r>
              <a:rPr lang="en-US" dirty="0"/>
              <a:t>Click to add copyright line</a:t>
            </a:r>
            <a:endParaRPr lang="en-IN" dirty="0"/>
          </a:p>
        </p:txBody>
      </p:sp>
      <p:pic>
        <p:nvPicPr>
          <p:cNvPr id="15" name="Picture 14"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97400" y="6434394"/>
            <a:ext cx="918000" cy="279915"/>
          </a:xfrm>
          <a:prstGeom prst="rect">
            <a:avLst/>
          </a:prstGeom>
        </p:spPr>
      </p:pic>
    </p:spTree>
    <p:extLst>
      <p:ext uri="{BB962C8B-B14F-4D97-AF65-F5344CB8AC3E}">
        <p14:creationId xmlns:p14="http://schemas.microsoft.com/office/powerpoint/2010/main" val="2981062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Footer Placeholder 2"/>
          <p:cNvSpPr>
            <a:spLocks noGrp="1"/>
          </p:cNvSpPr>
          <p:nvPr>
            <p:ph type="ftr" sz="quarter" idx="10"/>
          </p:nvPr>
        </p:nvSpPr>
        <p:spPr>
          <a:xfrm>
            <a:off x="93969" y="6172200"/>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9/13/2020</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9/13/2020</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9/13/2020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75200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9/13/2020</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97400" y="6434394"/>
            <a:ext cx="918000" cy="279915"/>
          </a:xfrm>
          <a:prstGeom prst="rect">
            <a:avLst/>
          </a:prstGeom>
        </p:spPr>
      </p:pic>
      <p:sp>
        <p:nvSpPr>
          <p:cNvPr id="13" name="TextBox 12"/>
          <p:cNvSpPr txBox="1"/>
          <p:nvPr userDrawn="1"/>
        </p:nvSpPr>
        <p:spPr>
          <a:xfrm>
            <a:off x="95799" y="6438054"/>
            <a:ext cx="7162800" cy="276999"/>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panose="020B0604030504040204" pitchFamily="34" charset="0"/>
                <a:ea typeface="Verdana" panose="020B0604030504040204" pitchFamily="34" charset="0"/>
                <a:cs typeface="Verdana" panose="020B0604030504040204" pitchFamily="34" charset="0"/>
              </a:rPr>
              <a:t>Copyright © </a:t>
            </a:r>
            <a:r>
              <a:rPr lang="en-US" altLang="en-US" sz="1200" dirty="0">
                <a:latin typeface="Verdana" panose="020B0604030504040204" pitchFamily="34" charset="0"/>
                <a:ea typeface="Verdana" panose="020B0604030504040204" pitchFamily="34" charset="0"/>
                <a:cs typeface="Verdana" panose="020B0604030504040204" pitchFamily="34" charset="0"/>
              </a:rPr>
              <a:t>2018, 2014, 2012</a:t>
            </a:r>
            <a:r>
              <a:rPr lang="en-US" altLang="en-US" sz="1200" b="0" dirty="0">
                <a:latin typeface="Verdana" panose="020B0604030504040204" pitchFamily="34" charset="0"/>
                <a:ea typeface="Verdana" panose="020B0604030504040204" pitchFamily="34" charset="0"/>
                <a:cs typeface="Verdana" panose="020B0604030504040204" pitchFamily="34" charset="0"/>
              </a:rPr>
              <a:t> Pearson Education, Inc. All Rights Reserved</a:t>
            </a:r>
          </a:p>
        </p:txBody>
      </p:sp>
    </p:spTree>
    <p:extLst>
      <p:ext uri="{BB962C8B-B14F-4D97-AF65-F5344CB8AC3E}">
        <p14:creationId xmlns:p14="http://schemas.microsoft.com/office/powerpoint/2010/main" val="2203796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9/13/2020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154799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9/13/2020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754704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9" name="Footer Placeholder 3"/>
          <p:cNvSpPr>
            <a:spLocks noGrp="1"/>
          </p:cNvSpPr>
          <p:nvPr>
            <p:ph type="ftr" sz="quarter" idx="11"/>
          </p:nvPr>
        </p:nvSpPr>
        <p:spPr>
          <a:xfrm>
            <a:off x="93969" y="6172200"/>
            <a:ext cx="8595360" cy="235463"/>
          </a:xfr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t>9/13/2020</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1855126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9/13/2020</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pic>
        <p:nvPicPr>
          <p:cNvPr id="7" name="Picture 6" descr="Pearson Logo"/>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7997400" y="6434394"/>
            <a:ext cx="918000" cy="279915"/>
          </a:xfrm>
          <a:prstGeom prst="rect">
            <a:avLst/>
          </a:prstGeom>
        </p:spPr>
      </p:pic>
      <p:sp>
        <p:nvSpPr>
          <p:cNvPr id="8" name="TextBox 7"/>
          <p:cNvSpPr txBox="1"/>
          <p:nvPr userDrawn="1"/>
        </p:nvSpPr>
        <p:spPr>
          <a:xfrm>
            <a:off x="95799" y="6438054"/>
            <a:ext cx="7162800" cy="276999"/>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panose="020B0604030504040204" pitchFamily="34" charset="0"/>
                <a:ea typeface="Verdana" panose="020B0604030504040204" pitchFamily="34" charset="0"/>
                <a:cs typeface="Verdana" panose="020B0604030504040204" pitchFamily="34" charset="0"/>
              </a:rPr>
              <a:t>Copyright © </a:t>
            </a:r>
            <a:r>
              <a:rPr lang="en-US" altLang="en-US" sz="1200" dirty="0">
                <a:latin typeface="Verdana" panose="020B0604030504040204" pitchFamily="34" charset="0"/>
                <a:ea typeface="Verdana" panose="020B0604030504040204" pitchFamily="34" charset="0"/>
                <a:cs typeface="Verdana" panose="020B0604030504040204" pitchFamily="34" charset="0"/>
              </a:rPr>
              <a:t>2018, 2014, 2012</a:t>
            </a:r>
            <a:r>
              <a:rPr lang="en-US" altLang="en-US" sz="1200" b="0" dirty="0">
                <a:latin typeface="Verdana" panose="020B0604030504040204" pitchFamily="34" charset="0"/>
                <a:ea typeface="Verdana" panose="020B0604030504040204" pitchFamily="34" charset="0"/>
                <a:cs typeface="Verdana" panose="020B0604030504040204" pitchFamily="34" charset="0"/>
              </a:rPr>
              <a:t> Pearson Education, Inc. All Rights Reserved</a:t>
            </a:r>
          </a:p>
        </p:txBody>
      </p:sp>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51" r:id="rId8"/>
    <p:sldLayoutId id="2147483654" r:id="rId9"/>
    <p:sldLayoutId id="2147483655" r:id="rId10"/>
  </p:sldLayoutIdLst>
  <p:txStyles>
    <p:title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599"/>
            <a:ext cx="8382000" cy="806267"/>
          </a:xfrm>
        </p:spPr>
        <p:txBody>
          <a:bodyPr anchor="b"/>
          <a:lstStyle/>
          <a:p>
            <a:r>
              <a:rPr lang="en-IN" sz="3600" dirty="0">
                <a:latin typeface="+mj-lt"/>
              </a:rPr>
              <a:t>Biostatistics for the Biological and Health Sciences </a:t>
            </a:r>
          </a:p>
        </p:txBody>
      </p:sp>
      <p:sp>
        <p:nvSpPr>
          <p:cNvPr id="4" name="Text Placeholder 3"/>
          <p:cNvSpPr>
            <a:spLocks noGrp="1"/>
          </p:cNvSpPr>
          <p:nvPr>
            <p:ph type="body" sz="quarter" idx="14"/>
          </p:nvPr>
        </p:nvSpPr>
        <p:spPr/>
        <p:txBody>
          <a:bodyPr/>
          <a:lstStyle/>
          <a:p>
            <a:pPr algn="ctr"/>
            <a:r>
              <a:rPr lang="en-IN" sz="4000" b="1" dirty="0"/>
              <a:t>Chapter 1</a:t>
            </a:r>
            <a:endParaRPr lang="en-IN" sz="4000" dirty="0"/>
          </a:p>
        </p:txBody>
      </p:sp>
      <p:sp>
        <p:nvSpPr>
          <p:cNvPr id="5" name="Text Placeholder 4"/>
          <p:cNvSpPr>
            <a:spLocks noGrp="1"/>
          </p:cNvSpPr>
          <p:nvPr>
            <p:ph type="body" sz="quarter" idx="15"/>
          </p:nvPr>
        </p:nvSpPr>
        <p:spPr>
          <a:xfrm>
            <a:off x="5029200" y="3322637"/>
            <a:ext cx="3657600" cy="2925763"/>
          </a:xfrm>
        </p:spPr>
        <p:txBody>
          <a:bodyPr/>
          <a:lstStyle/>
          <a:p>
            <a:pPr algn="ctr"/>
            <a:r>
              <a:rPr lang="en-US" altLang="en-US" sz="3600" dirty="0"/>
              <a:t>Introduction to Statistics</a:t>
            </a:r>
            <a:endParaRPr lang="en-US" sz="3600" dirty="0">
              <a:cs typeface="Arial" panose="020B0604020202020204" pitchFamily="34" charset="0"/>
            </a:endParaRPr>
          </a:p>
        </p:txBody>
      </p:sp>
      <p:sp>
        <p:nvSpPr>
          <p:cNvPr id="6" name="Text Placeholder 5"/>
          <p:cNvSpPr>
            <a:spLocks noGrp="1"/>
          </p:cNvSpPr>
          <p:nvPr>
            <p:ph type="body" sz="quarter" idx="16"/>
          </p:nvPr>
        </p:nvSpPr>
        <p:spPr>
          <a:xfrm>
            <a:off x="1828800" y="6508934"/>
            <a:ext cx="5867400" cy="187537"/>
          </a:xfrm>
        </p:spPr>
        <p:txBody>
          <a:bodyPr/>
          <a:lstStyle/>
          <a:p>
            <a:pPr>
              <a:spcBef>
                <a:spcPts val="0"/>
              </a:spcBef>
              <a:buClrTx/>
              <a:defRPr/>
            </a:pPr>
            <a:r>
              <a:rPr lang="en-US" altLang="en-US" dirty="0">
                <a:latin typeface="Verdana" panose="020B0604030504040204" pitchFamily="34" charset="0"/>
                <a:ea typeface="Verdana" panose="020B0604030504040204" pitchFamily="34" charset="0"/>
                <a:cs typeface="Verdana" panose="020B0604030504040204" pitchFamily="34" charset="0"/>
              </a:rPr>
              <a:t>Copyright © 2018, 2014, 2012 Pearson Education, Inc. All Rights Reserved</a:t>
            </a:r>
          </a:p>
        </p:txBody>
      </p:sp>
      <p:pic>
        <p:nvPicPr>
          <p:cNvPr id="9" name="صورة 8">
            <a:extLst>
              <a:ext uri="{FF2B5EF4-FFF2-40B4-BE49-F238E27FC236}">
                <a16:creationId xmlns:a16="http://schemas.microsoft.com/office/drawing/2014/main" id="{E1EB0878-5612-4784-A3D3-3C9BD359269F}"/>
              </a:ext>
            </a:extLst>
          </p:cNvPr>
          <p:cNvPicPr>
            <a:picLocks noChangeAspect="1"/>
          </p:cNvPicPr>
          <p:nvPr/>
        </p:nvPicPr>
        <p:blipFill>
          <a:blip r:embed="rId3"/>
          <a:stretch>
            <a:fillRect/>
          </a:stretch>
        </p:blipFill>
        <p:spPr>
          <a:xfrm>
            <a:off x="449179" y="1327484"/>
            <a:ext cx="3581401" cy="4568800"/>
          </a:xfrm>
          <a:prstGeom prst="rect">
            <a:avLst/>
          </a:prstGeom>
        </p:spPr>
      </p:pic>
    </p:spTree>
    <p:extLst>
      <p:ext uri="{BB962C8B-B14F-4D97-AF65-F5344CB8AC3E}">
        <p14:creationId xmlns:p14="http://schemas.microsoft.com/office/powerpoint/2010/main" val="26455564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700"/>
            <a:ext cx="8229600" cy="1097280"/>
          </a:xfrm>
        </p:spPr>
        <p:txBody>
          <a:bodyPr/>
          <a:lstStyle/>
          <a:p>
            <a:r>
              <a:rPr lang="en-US" altLang="en-US" sz="3600" dirty="0">
                <a:latin typeface="+mj-lt"/>
              </a:rPr>
              <a:t>Statistical and Critical Thinking</a:t>
            </a:r>
            <a:endParaRPr lang="en-IN" sz="2000" b="0" dirty="0">
              <a:latin typeface="+mj-lt"/>
            </a:endParaRPr>
          </a:p>
        </p:txBody>
      </p:sp>
      <p:pic>
        <p:nvPicPr>
          <p:cNvPr id="5" name="Picture 1" descr="The process of statistical and critical thinking has three stages. We prepare, we analyze, and we conclude. Stage 1: prepare. We first determine the context by asking two questions: What do the data represent? What is the goal of the study? We then consider the source of the data. Are the data from a source with a special interest, so that there is pressure to obtain results that are favorable to the source? Once we understand the context and source of the data, we can look at the sampling method: Were the data collected in a way that is unbiased, or were the data collected in a way that is biased? For example, a biased procedure might rely on respondents who have volunteered to participate. Stage 2: analyze. The first step in analysis is graphing the data. We then explore the data by asking several questions. Are there any numbers that are very far away from almost all the other data? We call such numbers outliers. What important statistics summarize the data? Examples of important statistics include the mean and standard deviation described in Chapter 3. How are the data distributed? Are there missing data? Did many selected subjects refuse to respond? Once we have graphed and explored the data, we can apply statistical methods, using technology to obtain results. Stage 3: conclude. During the conclusion stage, we determine significance by asking two questions: Do the results have statistical significance? Do the results have practical significance?"/>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447800"/>
            <a:ext cx="5253182" cy="4942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3305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latin typeface="+mj-lt"/>
              </a:rPr>
              <a:t>Prepare </a:t>
            </a:r>
            <a:r>
              <a:rPr lang="en-US" altLang="en-US" sz="2000" b="0" dirty="0">
                <a:latin typeface="+mj-lt"/>
              </a:rPr>
              <a:t>(1 of 2)</a:t>
            </a:r>
            <a:endParaRPr lang="en-IN" sz="2000" b="0" dirty="0">
              <a:latin typeface="+mj-lt"/>
            </a:endParaRPr>
          </a:p>
        </p:txBody>
      </p:sp>
      <p:sp>
        <p:nvSpPr>
          <p:cNvPr id="3" name="Content Placeholder 2"/>
          <p:cNvSpPr>
            <a:spLocks noGrp="1"/>
          </p:cNvSpPr>
          <p:nvPr>
            <p:ph idx="1"/>
          </p:nvPr>
        </p:nvSpPr>
        <p:spPr>
          <a:xfrm>
            <a:off x="457200" y="1600201"/>
            <a:ext cx="8229600" cy="381000"/>
          </a:xfrm>
        </p:spPr>
        <p:txBody>
          <a:bodyPr/>
          <a:lstStyle/>
          <a:p>
            <a:pPr marL="0" indent="0">
              <a:buNone/>
              <a:defRPr/>
            </a:pPr>
            <a:r>
              <a:rPr lang="en-US" sz="2300" dirty="0"/>
              <a:t>Pleasure Boats and Manatee Fatalities from Boat Encounters</a:t>
            </a:r>
          </a:p>
        </p:txBody>
      </p:sp>
      <p:graphicFrame>
        <p:nvGraphicFramePr>
          <p:cNvPr id="6" name="Table 5" descr="A table. For each number of pleasure boats in tens of thousands, the table provides the number of manatee fatalities as follows: 99, 92; 99, 73; 97, 90; 95, 97; 90, 83; 90, 88; 87, 81; 90, 73; 90, 68."/>
          <p:cNvGraphicFramePr>
            <a:graphicFrameLocks noGrp="1"/>
          </p:cNvGraphicFramePr>
          <p:nvPr>
            <p:extLst>
              <p:ext uri="{D42A27DB-BD31-4B8C-83A1-F6EECF244321}">
                <p14:modId xmlns:p14="http://schemas.microsoft.com/office/powerpoint/2010/main" val="2178478557"/>
              </p:ext>
            </p:extLst>
          </p:nvPr>
        </p:nvGraphicFramePr>
        <p:xfrm>
          <a:off x="457200" y="2077720"/>
          <a:ext cx="8001000" cy="741680"/>
        </p:xfrm>
        <a:graphic>
          <a:graphicData uri="http://schemas.openxmlformats.org/drawingml/2006/table">
            <a:tbl>
              <a:tblPr firstRow="1" bandRow="1">
                <a:tableStyleId>{3B4B98B0-60AC-42C2-AFA5-B58CD77FA1E5}</a:tableStyleId>
              </a:tblPr>
              <a:tblGrid>
                <a:gridCol w="37338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533400">
                  <a:extLst>
                    <a:ext uri="{9D8B030D-6E8A-4147-A177-3AD203B41FA5}">
                      <a16:colId xmlns:a16="http://schemas.microsoft.com/office/drawing/2014/main" val="20002"/>
                    </a:ext>
                  </a:extLst>
                </a:gridCol>
                <a:gridCol w="533400">
                  <a:extLst>
                    <a:ext uri="{9D8B030D-6E8A-4147-A177-3AD203B41FA5}">
                      <a16:colId xmlns:a16="http://schemas.microsoft.com/office/drawing/2014/main" val="20003"/>
                    </a:ext>
                  </a:extLst>
                </a:gridCol>
                <a:gridCol w="457200">
                  <a:extLst>
                    <a:ext uri="{9D8B030D-6E8A-4147-A177-3AD203B41FA5}">
                      <a16:colId xmlns:a16="http://schemas.microsoft.com/office/drawing/2014/main" val="20004"/>
                    </a:ext>
                  </a:extLst>
                </a:gridCol>
                <a:gridCol w="457200">
                  <a:extLst>
                    <a:ext uri="{9D8B030D-6E8A-4147-A177-3AD203B41FA5}">
                      <a16:colId xmlns:a16="http://schemas.microsoft.com/office/drawing/2014/main" val="20005"/>
                    </a:ext>
                  </a:extLst>
                </a:gridCol>
                <a:gridCol w="457200">
                  <a:extLst>
                    <a:ext uri="{9D8B030D-6E8A-4147-A177-3AD203B41FA5}">
                      <a16:colId xmlns:a16="http://schemas.microsoft.com/office/drawing/2014/main" val="20006"/>
                    </a:ext>
                  </a:extLst>
                </a:gridCol>
                <a:gridCol w="457200">
                  <a:extLst>
                    <a:ext uri="{9D8B030D-6E8A-4147-A177-3AD203B41FA5}">
                      <a16:colId xmlns:a16="http://schemas.microsoft.com/office/drawing/2014/main" val="20007"/>
                    </a:ext>
                  </a:extLst>
                </a:gridCol>
                <a:gridCol w="457200">
                  <a:extLst>
                    <a:ext uri="{9D8B030D-6E8A-4147-A177-3AD203B41FA5}">
                      <a16:colId xmlns:a16="http://schemas.microsoft.com/office/drawing/2014/main" val="20008"/>
                    </a:ext>
                  </a:extLst>
                </a:gridCol>
                <a:gridCol w="457200">
                  <a:extLst>
                    <a:ext uri="{9D8B030D-6E8A-4147-A177-3AD203B41FA5}">
                      <a16:colId xmlns:a16="http://schemas.microsoft.com/office/drawing/2014/main" val="20009"/>
                    </a:ext>
                  </a:extLst>
                </a:gridCol>
              </a:tblGrid>
              <a:tr h="370840">
                <a:tc>
                  <a:txBody>
                    <a:bodyPr/>
                    <a:lstStyle/>
                    <a:p>
                      <a:r>
                        <a:rPr lang="en-IN" b="0" dirty="0"/>
                        <a:t>Pleasure Boats (ten of thousands)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b="0" dirty="0"/>
                        <a:t>99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b="0" dirty="0"/>
                        <a:t>99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b="0" dirty="0"/>
                        <a:t>97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b="0" dirty="0"/>
                        <a:t>95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b="0" dirty="0"/>
                        <a:t>90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b="0" dirty="0"/>
                        <a:t>90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b="0" dirty="0"/>
                        <a:t>87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b="0" dirty="0"/>
                        <a:t>90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b="0" dirty="0"/>
                        <a:t>90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r>
                        <a:rPr lang="en-IN" b="0" dirty="0"/>
                        <a:t>Manatee</a:t>
                      </a:r>
                      <a:r>
                        <a:rPr lang="en-IN" b="0" baseline="0" dirty="0"/>
                        <a:t> Fatalities</a:t>
                      </a:r>
                      <a:endParaRPr lang="en-IN"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b="0" dirty="0"/>
                        <a:t>92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b="0" dirty="0"/>
                        <a:t>73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b="0" dirty="0"/>
                        <a:t>90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b="0" dirty="0"/>
                        <a:t>97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b="0" dirty="0"/>
                        <a:t>83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b="0" dirty="0"/>
                        <a:t>88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b="0" dirty="0"/>
                        <a:t>81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b="0" dirty="0"/>
                        <a:t>73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b="0" dirty="0"/>
                        <a:t>68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4" name="Content Placeholder 3"/>
          <p:cNvSpPr>
            <a:spLocks noGrp="1"/>
          </p:cNvSpPr>
          <p:nvPr>
            <p:ph idx="13"/>
          </p:nvPr>
        </p:nvSpPr>
        <p:spPr>
          <a:xfrm>
            <a:off x="457200" y="2895600"/>
            <a:ext cx="8229600" cy="3429000"/>
          </a:xfrm>
        </p:spPr>
        <p:txBody>
          <a:bodyPr/>
          <a:lstStyle/>
          <a:p>
            <a:r>
              <a:rPr lang="en-US" sz="2600" b="1" dirty="0"/>
              <a:t>Context</a:t>
            </a:r>
            <a:r>
              <a:rPr lang="en-US" sz="2600" b="1" dirty="0">
                <a:solidFill>
                  <a:schemeClr val="accent6"/>
                </a:solidFill>
              </a:rPr>
              <a:t> </a:t>
            </a:r>
          </a:p>
          <a:p>
            <a:pPr lvl="1"/>
            <a:r>
              <a:rPr lang="en-US" sz="2200" dirty="0"/>
              <a:t>The table includes the number of registered pleasure boats in Florida (tens of thousands) and the number of manatee fatalities from encounters with boats in Florida for each of several recent years.</a:t>
            </a:r>
          </a:p>
          <a:p>
            <a:pPr lvl="1"/>
            <a:r>
              <a:rPr lang="en-US" sz="2200" dirty="0"/>
              <a:t>The format of the table suggests the following goal: Determine whether there is a </a:t>
            </a:r>
            <a:r>
              <a:rPr lang="en-US" sz="2200" b="1" dirty="0"/>
              <a:t>relationship</a:t>
            </a:r>
            <a:r>
              <a:rPr lang="en-US" sz="2200" i="1" dirty="0"/>
              <a:t> </a:t>
            </a:r>
            <a:r>
              <a:rPr lang="en-US" sz="2200" dirty="0"/>
              <a:t>between numbers of boats and numbers of manatee deaths from boats.</a:t>
            </a:r>
            <a:endParaRPr lang="en-IN" sz="2200" dirty="0"/>
          </a:p>
        </p:txBody>
      </p:sp>
    </p:spTree>
    <p:extLst>
      <p:ext uri="{BB962C8B-B14F-4D97-AF65-F5344CB8AC3E}">
        <p14:creationId xmlns:p14="http://schemas.microsoft.com/office/powerpoint/2010/main" val="29239030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latin typeface="+mj-lt"/>
              </a:rPr>
              <a:t>Prepare </a:t>
            </a:r>
            <a:r>
              <a:rPr lang="en-US" altLang="en-US" sz="2000" b="0" dirty="0">
                <a:latin typeface="+mj-lt"/>
              </a:rPr>
              <a:t>(2 of 2)</a:t>
            </a:r>
            <a:endParaRPr lang="en-IN" sz="2000" b="0" dirty="0">
              <a:latin typeface="+mj-lt"/>
            </a:endParaRPr>
          </a:p>
        </p:txBody>
      </p:sp>
      <p:sp>
        <p:nvSpPr>
          <p:cNvPr id="3" name="Content Placeholder 2"/>
          <p:cNvSpPr>
            <a:spLocks noGrp="1"/>
          </p:cNvSpPr>
          <p:nvPr>
            <p:ph idx="1"/>
          </p:nvPr>
        </p:nvSpPr>
        <p:spPr>
          <a:xfrm>
            <a:off x="457200" y="1600201"/>
            <a:ext cx="8001000" cy="381000"/>
          </a:xfrm>
        </p:spPr>
        <p:txBody>
          <a:bodyPr/>
          <a:lstStyle/>
          <a:p>
            <a:pPr marL="0" indent="0">
              <a:buNone/>
              <a:defRPr/>
            </a:pPr>
            <a:r>
              <a:rPr lang="en-US" sz="2300" dirty="0"/>
              <a:t>Pleasure Boats and Manatee Fatalities from Boat Encounters</a:t>
            </a:r>
          </a:p>
        </p:txBody>
      </p:sp>
      <p:graphicFrame>
        <p:nvGraphicFramePr>
          <p:cNvPr id="7" name="Table 6" descr="The table for manatee fatalities by number of boats from slide 11."/>
          <p:cNvGraphicFramePr>
            <a:graphicFrameLocks noGrp="1"/>
          </p:cNvGraphicFramePr>
          <p:nvPr>
            <p:extLst>
              <p:ext uri="{D42A27DB-BD31-4B8C-83A1-F6EECF244321}">
                <p14:modId xmlns:p14="http://schemas.microsoft.com/office/powerpoint/2010/main" val="3852761890"/>
              </p:ext>
            </p:extLst>
          </p:nvPr>
        </p:nvGraphicFramePr>
        <p:xfrm>
          <a:off x="457200" y="2077720"/>
          <a:ext cx="8001000" cy="741680"/>
        </p:xfrm>
        <a:graphic>
          <a:graphicData uri="http://schemas.openxmlformats.org/drawingml/2006/table">
            <a:tbl>
              <a:tblPr firstRow="1" bandRow="1">
                <a:tableStyleId>{3B4B98B0-60AC-42C2-AFA5-B58CD77FA1E5}</a:tableStyleId>
              </a:tblPr>
              <a:tblGrid>
                <a:gridCol w="37338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533400">
                  <a:extLst>
                    <a:ext uri="{9D8B030D-6E8A-4147-A177-3AD203B41FA5}">
                      <a16:colId xmlns:a16="http://schemas.microsoft.com/office/drawing/2014/main" val="20002"/>
                    </a:ext>
                  </a:extLst>
                </a:gridCol>
                <a:gridCol w="533400">
                  <a:extLst>
                    <a:ext uri="{9D8B030D-6E8A-4147-A177-3AD203B41FA5}">
                      <a16:colId xmlns:a16="http://schemas.microsoft.com/office/drawing/2014/main" val="20003"/>
                    </a:ext>
                  </a:extLst>
                </a:gridCol>
                <a:gridCol w="457200">
                  <a:extLst>
                    <a:ext uri="{9D8B030D-6E8A-4147-A177-3AD203B41FA5}">
                      <a16:colId xmlns:a16="http://schemas.microsoft.com/office/drawing/2014/main" val="20004"/>
                    </a:ext>
                  </a:extLst>
                </a:gridCol>
                <a:gridCol w="457200">
                  <a:extLst>
                    <a:ext uri="{9D8B030D-6E8A-4147-A177-3AD203B41FA5}">
                      <a16:colId xmlns:a16="http://schemas.microsoft.com/office/drawing/2014/main" val="20005"/>
                    </a:ext>
                  </a:extLst>
                </a:gridCol>
                <a:gridCol w="457200">
                  <a:extLst>
                    <a:ext uri="{9D8B030D-6E8A-4147-A177-3AD203B41FA5}">
                      <a16:colId xmlns:a16="http://schemas.microsoft.com/office/drawing/2014/main" val="20006"/>
                    </a:ext>
                  </a:extLst>
                </a:gridCol>
                <a:gridCol w="457200">
                  <a:extLst>
                    <a:ext uri="{9D8B030D-6E8A-4147-A177-3AD203B41FA5}">
                      <a16:colId xmlns:a16="http://schemas.microsoft.com/office/drawing/2014/main" val="20007"/>
                    </a:ext>
                  </a:extLst>
                </a:gridCol>
                <a:gridCol w="457200">
                  <a:extLst>
                    <a:ext uri="{9D8B030D-6E8A-4147-A177-3AD203B41FA5}">
                      <a16:colId xmlns:a16="http://schemas.microsoft.com/office/drawing/2014/main" val="20008"/>
                    </a:ext>
                  </a:extLst>
                </a:gridCol>
                <a:gridCol w="457200">
                  <a:extLst>
                    <a:ext uri="{9D8B030D-6E8A-4147-A177-3AD203B41FA5}">
                      <a16:colId xmlns:a16="http://schemas.microsoft.com/office/drawing/2014/main" val="20009"/>
                    </a:ext>
                  </a:extLst>
                </a:gridCol>
              </a:tblGrid>
              <a:tr h="370840">
                <a:tc>
                  <a:txBody>
                    <a:bodyPr/>
                    <a:lstStyle/>
                    <a:p>
                      <a:r>
                        <a:rPr lang="en-IN" b="0" dirty="0"/>
                        <a:t>Pleasure Boats (ten of thousands)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b="0" dirty="0"/>
                        <a:t>99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b="0" dirty="0"/>
                        <a:t>99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b="0" dirty="0"/>
                        <a:t>97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b="0" dirty="0"/>
                        <a:t>95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b="0" dirty="0"/>
                        <a:t>90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b="0" dirty="0"/>
                        <a:t>90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b="0" dirty="0"/>
                        <a:t>87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b="0" dirty="0"/>
                        <a:t>90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b="0" dirty="0"/>
                        <a:t>90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r>
                        <a:rPr lang="en-IN" b="0" dirty="0"/>
                        <a:t>Manatee</a:t>
                      </a:r>
                      <a:r>
                        <a:rPr lang="en-IN" b="0" baseline="0" dirty="0"/>
                        <a:t> Fatalities</a:t>
                      </a:r>
                      <a:endParaRPr lang="en-IN"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b="0" dirty="0"/>
                        <a:t>92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b="0" dirty="0"/>
                        <a:t>73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b="0" dirty="0"/>
                        <a:t>90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b="0" dirty="0"/>
                        <a:t>97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b="0" dirty="0"/>
                        <a:t>83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b="0" dirty="0"/>
                        <a:t>88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b="0" dirty="0"/>
                        <a:t>81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b="0" dirty="0"/>
                        <a:t>73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b="0" dirty="0"/>
                        <a:t>68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4" name="Content Placeholder 3"/>
          <p:cNvSpPr>
            <a:spLocks noGrp="1"/>
          </p:cNvSpPr>
          <p:nvPr>
            <p:ph idx="13"/>
          </p:nvPr>
        </p:nvSpPr>
        <p:spPr>
          <a:xfrm>
            <a:off x="457200" y="2895600"/>
            <a:ext cx="8534400" cy="3429000"/>
          </a:xfrm>
        </p:spPr>
        <p:txBody>
          <a:bodyPr/>
          <a:lstStyle/>
          <a:p>
            <a:r>
              <a:rPr lang="en-US" sz="2600" b="1" dirty="0"/>
              <a:t>Source of the Data </a:t>
            </a:r>
          </a:p>
          <a:p>
            <a:pPr lvl="1"/>
            <a:r>
              <a:rPr lang="en-US" sz="2200" dirty="0"/>
              <a:t>The data in the table are from the Florida Department of Highway Safety and Motor Vehicles and the Florida Marine Research Institute. The sources certainly appear to be reputable.</a:t>
            </a:r>
          </a:p>
          <a:p>
            <a:r>
              <a:rPr lang="en-US" sz="2600" b="1" kern="0" dirty="0"/>
              <a:t>Sampling Method </a:t>
            </a:r>
          </a:p>
          <a:p>
            <a:pPr lvl="1"/>
            <a:r>
              <a:rPr lang="en-US" sz="2200" kern="0" dirty="0"/>
              <a:t>The data were obtained from official government records known to be reliable. The sampling method appears to be sound.</a:t>
            </a:r>
          </a:p>
        </p:txBody>
      </p:sp>
    </p:spTree>
    <p:extLst>
      <p:ext uri="{BB962C8B-B14F-4D97-AF65-F5344CB8AC3E}">
        <p14:creationId xmlns:p14="http://schemas.microsoft.com/office/powerpoint/2010/main" val="31903545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700"/>
            <a:ext cx="8229600" cy="1097280"/>
          </a:xfrm>
        </p:spPr>
        <p:txBody>
          <a:bodyPr/>
          <a:lstStyle/>
          <a:p>
            <a:r>
              <a:rPr lang="en-US" altLang="en-US" sz="3600" dirty="0">
                <a:latin typeface="+mj-lt"/>
              </a:rPr>
              <a:t>Voluntary Response Sample </a:t>
            </a:r>
            <a:r>
              <a:rPr lang="en-US" altLang="en-US" sz="2000" b="0" dirty="0">
                <a:latin typeface="+mj-lt"/>
              </a:rPr>
              <a:t>(1 of 2)</a:t>
            </a:r>
            <a:endParaRPr lang="en-IN" sz="2000" b="0" dirty="0">
              <a:latin typeface="+mj-lt"/>
            </a:endParaRPr>
          </a:p>
        </p:txBody>
      </p:sp>
      <p:sp>
        <p:nvSpPr>
          <p:cNvPr id="3" name="Content Placeholder 2"/>
          <p:cNvSpPr>
            <a:spLocks noGrp="1"/>
          </p:cNvSpPr>
          <p:nvPr>
            <p:ph idx="1"/>
          </p:nvPr>
        </p:nvSpPr>
        <p:spPr>
          <a:xfrm>
            <a:off x="457200" y="1600200"/>
            <a:ext cx="8382000" cy="4525963"/>
          </a:xfrm>
        </p:spPr>
        <p:txBody>
          <a:bodyPr/>
          <a:lstStyle/>
          <a:p>
            <a:pPr marL="255600" indent="-255600">
              <a:buSzPct val="100000"/>
              <a:defRPr/>
            </a:pPr>
            <a:r>
              <a:rPr lang="en-US" altLang="en-US" sz="2800" dirty="0"/>
              <a:t>Voluntary Response Sample</a:t>
            </a:r>
          </a:p>
          <a:p>
            <a:pPr marL="706641" lvl="1" indent="-255600">
              <a:buSzPct val="100000"/>
              <a:defRPr/>
            </a:pPr>
            <a:r>
              <a:rPr lang="en-US" altLang="en-US" sz="2600" b="1" dirty="0"/>
              <a:t>Voluntary Response Sample</a:t>
            </a:r>
            <a:r>
              <a:rPr lang="en-US" altLang="en-US" sz="2600" dirty="0"/>
              <a:t> or </a:t>
            </a:r>
            <a:r>
              <a:rPr lang="en-US" altLang="en-US" sz="2600" b="1" dirty="0"/>
              <a:t>Self-Selected Sample </a:t>
            </a:r>
            <a:r>
              <a:rPr lang="en-US" altLang="en-US" sz="2600" dirty="0"/>
              <a:t>is one in which the respondents themselves decide whether to be included.</a:t>
            </a:r>
          </a:p>
        </p:txBody>
      </p:sp>
    </p:spTree>
    <p:extLst>
      <p:ext uri="{BB962C8B-B14F-4D97-AF65-F5344CB8AC3E}">
        <p14:creationId xmlns:p14="http://schemas.microsoft.com/office/powerpoint/2010/main" val="8131039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700"/>
            <a:ext cx="8229600" cy="1097280"/>
          </a:xfrm>
        </p:spPr>
        <p:txBody>
          <a:bodyPr/>
          <a:lstStyle/>
          <a:p>
            <a:r>
              <a:rPr lang="en-US" altLang="en-US" sz="3600" dirty="0">
                <a:latin typeface="+mj-lt"/>
              </a:rPr>
              <a:t>Voluntary Response Sample </a:t>
            </a:r>
            <a:r>
              <a:rPr lang="en-US" altLang="en-US" sz="2000" b="0" dirty="0">
                <a:latin typeface="+mj-lt"/>
              </a:rPr>
              <a:t>(2 of 2)</a:t>
            </a:r>
            <a:endParaRPr lang="en-IN" sz="2000" b="0" dirty="0">
              <a:latin typeface="+mj-lt"/>
            </a:endParaRPr>
          </a:p>
        </p:txBody>
      </p:sp>
      <p:sp>
        <p:nvSpPr>
          <p:cNvPr id="3" name="Content Placeholder 2"/>
          <p:cNvSpPr>
            <a:spLocks noGrp="1"/>
          </p:cNvSpPr>
          <p:nvPr>
            <p:ph idx="1"/>
          </p:nvPr>
        </p:nvSpPr>
        <p:spPr>
          <a:xfrm>
            <a:off x="457200" y="1600200"/>
            <a:ext cx="8382000" cy="4800600"/>
          </a:xfrm>
        </p:spPr>
        <p:txBody>
          <a:bodyPr/>
          <a:lstStyle/>
          <a:p>
            <a:pPr marL="0" indent="0">
              <a:buSzPct val="100000"/>
              <a:buNone/>
              <a:defRPr/>
            </a:pPr>
            <a:r>
              <a:rPr lang="en-US" altLang="en-US" sz="2600" dirty="0"/>
              <a:t>The following types of polls are common examples of voluntary response samples. By their very nature, all are seriously flawed because we should not make conclusions about a population on the basis of samples with a strong possibility of bias:</a:t>
            </a:r>
          </a:p>
          <a:p>
            <a:pPr marL="255600" indent="-255600">
              <a:buSzPct val="100000"/>
              <a:defRPr/>
            </a:pPr>
            <a:r>
              <a:rPr lang="en-US" sz="2400" kern="0" dirty="0"/>
              <a:t>Internet polls, in which people online can decide whether to respond</a:t>
            </a:r>
          </a:p>
          <a:p>
            <a:pPr marL="255600" indent="-255600">
              <a:spcBef>
                <a:spcPts val="600"/>
              </a:spcBef>
              <a:buSzPct val="100000"/>
              <a:defRPr/>
            </a:pPr>
            <a:r>
              <a:rPr lang="en-US" sz="2400" kern="0" dirty="0"/>
              <a:t>Mail-in polls, in which people can decide whether to reply</a:t>
            </a:r>
          </a:p>
          <a:p>
            <a:pPr marL="255600" indent="-255600">
              <a:spcBef>
                <a:spcPts val="600"/>
              </a:spcBef>
              <a:buSzPct val="100000"/>
              <a:defRPr/>
            </a:pPr>
            <a:r>
              <a:rPr lang="en-US" sz="2400" kern="0" dirty="0"/>
              <a:t>Telephone call-in polls, in which newspaper, radio, or television announcements ask that you voluntarily call a special number to register your opinion</a:t>
            </a:r>
            <a:endParaRPr lang="en-US" altLang="en-US" sz="2400" dirty="0"/>
          </a:p>
        </p:txBody>
      </p:sp>
    </p:spTree>
    <p:extLst>
      <p:ext uri="{BB962C8B-B14F-4D97-AF65-F5344CB8AC3E}">
        <p14:creationId xmlns:p14="http://schemas.microsoft.com/office/powerpoint/2010/main" val="37675732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700"/>
            <a:ext cx="8229600" cy="1097280"/>
          </a:xfrm>
        </p:spPr>
        <p:txBody>
          <a:bodyPr/>
          <a:lstStyle/>
          <a:p>
            <a:pPr>
              <a:lnSpc>
                <a:spcPct val="90000"/>
              </a:lnSpc>
            </a:pPr>
            <a:r>
              <a:rPr lang="en-US" altLang="en-US" sz="3600" dirty="0">
                <a:latin typeface="+mj-lt"/>
              </a:rPr>
              <a:t>Example: Voluntary Response Sample </a:t>
            </a:r>
            <a:r>
              <a:rPr lang="en-US" altLang="en-US" sz="2000" b="0" dirty="0">
                <a:latin typeface="+mj-lt"/>
              </a:rPr>
              <a:t>(1 of 2)</a:t>
            </a:r>
          </a:p>
        </p:txBody>
      </p:sp>
      <p:sp>
        <p:nvSpPr>
          <p:cNvPr id="3" name="Content Placeholder 2"/>
          <p:cNvSpPr>
            <a:spLocks noGrp="1"/>
          </p:cNvSpPr>
          <p:nvPr>
            <p:ph idx="1"/>
          </p:nvPr>
        </p:nvSpPr>
        <p:spPr>
          <a:xfrm>
            <a:off x="457200" y="1600200"/>
            <a:ext cx="8382000" cy="4800600"/>
          </a:xfrm>
        </p:spPr>
        <p:txBody>
          <a:bodyPr/>
          <a:lstStyle/>
          <a:p>
            <a:pPr marL="0" indent="0">
              <a:buClr>
                <a:schemeClr val="accent2">
                  <a:lumMod val="75000"/>
                </a:schemeClr>
              </a:buClr>
              <a:buNone/>
              <a:defRPr/>
            </a:pPr>
            <a:r>
              <a:rPr lang="en-US" altLang="en-US" sz="2600" b="1" dirty="0"/>
              <a:t>Nightline</a:t>
            </a:r>
            <a:r>
              <a:rPr lang="en-US" altLang="en-US" sz="2600" i="1" dirty="0"/>
              <a:t> </a:t>
            </a:r>
            <a:r>
              <a:rPr lang="en-US" altLang="en-US" sz="2600" dirty="0"/>
              <a:t>asked viewers to call with their opinion about whether the UN headquarters should remain in the United States. Viewers then decided themselves whether to call with their opinions, and 67% of 186,000 respondents said that the UN should be moved out of the United States.</a:t>
            </a:r>
          </a:p>
          <a:p>
            <a:pPr marL="0" indent="0">
              <a:buClr>
                <a:schemeClr val="accent2">
                  <a:lumMod val="75000"/>
                </a:schemeClr>
              </a:buClr>
              <a:buNone/>
              <a:defRPr/>
            </a:pPr>
            <a:r>
              <a:rPr lang="en-US" altLang="en-US" sz="2600" dirty="0"/>
              <a:t>In a separate, independent survey, 500 respondents were randomly selected and surveyed, and 38% of this group wanted the UN to move out of the United States.</a:t>
            </a:r>
          </a:p>
        </p:txBody>
      </p:sp>
    </p:spTree>
    <p:extLst>
      <p:ext uri="{BB962C8B-B14F-4D97-AF65-F5344CB8AC3E}">
        <p14:creationId xmlns:p14="http://schemas.microsoft.com/office/powerpoint/2010/main" val="39681776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700"/>
            <a:ext cx="8229600" cy="1097280"/>
          </a:xfrm>
        </p:spPr>
        <p:txBody>
          <a:bodyPr/>
          <a:lstStyle/>
          <a:p>
            <a:pPr>
              <a:lnSpc>
                <a:spcPct val="90000"/>
              </a:lnSpc>
            </a:pPr>
            <a:r>
              <a:rPr lang="en-US" altLang="en-US" sz="3600" dirty="0">
                <a:latin typeface="+mj-lt"/>
              </a:rPr>
              <a:t>Example: Voluntary Response Sample </a:t>
            </a:r>
            <a:r>
              <a:rPr lang="en-US" altLang="en-US" sz="2000" b="0" dirty="0">
                <a:latin typeface="+mj-lt"/>
              </a:rPr>
              <a:t>(2 of 2)</a:t>
            </a:r>
          </a:p>
        </p:txBody>
      </p:sp>
      <p:sp>
        <p:nvSpPr>
          <p:cNvPr id="3" name="Content Placeholder 2"/>
          <p:cNvSpPr>
            <a:spLocks noGrp="1"/>
          </p:cNvSpPr>
          <p:nvPr>
            <p:ph idx="1"/>
          </p:nvPr>
        </p:nvSpPr>
        <p:spPr>
          <a:xfrm>
            <a:off x="457200" y="1600200"/>
            <a:ext cx="8382000" cy="4800600"/>
          </a:xfrm>
        </p:spPr>
        <p:txBody>
          <a:bodyPr/>
          <a:lstStyle/>
          <a:p>
            <a:pPr marL="0" indent="0">
              <a:buClr>
                <a:schemeClr val="accent2">
                  <a:lumMod val="75000"/>
                </a:schemeClr>
              </a:buClr>
              <a:buNone/>
              <a:defRPr/>
            </a:pPr>
            <a:r>
              <a:rPr lang="en-US" altLang="en-US" sz="2600" dirty="0"/>
              <a:t>The two polls produced dramatically different results. Even though the </a:t>
            </a:r>
            <a:r>
              <a:rPr lang="en-US" altLang="en-US" sz="2600" b="1" dirty="0"/>
              <a:t>Nightline</a:t>
            </a:r>
            <a:r>
              <a:rPr lang="en-US" altLang="en-US" sz="2600" i="1" dirty="0"/>
              <a:t> </a:t>
            </a:r>
            <a:r>
              <a:rPr lang="en-US" altLang="en-US" sz="2600" dirty="0"/>
              <a:t>poll involved 186,000 volunteer respondents, the much smaller poll of 500 randomly selected respondents is more likely to provide better results because of the far superior sampling method.</a:t>
            </a:r>
          </a:p>
        </p:txBody>
      </p:sp>
    </p:spTree>
    <p:extLst>
      <p:ext uri="{BB962C8B-B14F-4D97-AF65-F5344CB8AC3E}">
        <p14:creationId xmlns:p14="http://schemas.microsoft.com/office/powerpoint/2010/main" val="725257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700"/>
            <a:ext cx="8229600" cy="1097280"/>
          </a:xfrm>
        </p:spPr>
        <p:txBody>
          <a:bodyPr/>
          <a:lstStyle/>
          <a:p>
            <a:pPr>
              <a:lnSpc>
                <a:spcPct val="90000"/>
              </a:lnSpc>
            </a:pPr>
            <a:r>
              <a:rPr lang="en-US" altLang="en-US" sz="3600" dirty="0">
                <a:latin typeface="+mj-lt"/>
              </a:rPr>
              <a:t>Analyze</a:t>
            </a:r>
            <a:endParaRPr lang="en-US" altLang="en-US" sz="2000" b="0" dirty="0">
              <a:latin typeface="+mj-lt"/>
            </a:endParaRPr>
          </a:p>
        </p:txBody>
      </p:sp>
      <p:sp>
        <p:nvSpPr>
          <p:cNvPr id="3" name="Content Placeholder 2"/>
          <p:cNvSpPr>
            <a:spLocks noGrp="1"/>
          </p:cNvSpPr>
          <p:nvPr>
            <p:ph idx="1"/>
          </p:nvPr>
        </p:nvSpPr>
        <p:spPr>
          <a:xfrm>
            <a:off x="457200" y="1600200"/>
            <a:ext cx="8382000" cy="4800600"/>
          </a:xfrm>
        </p:spPr>
        <p:txBody>
          <a:bodyPr/>
          <a:lstStyle/>
          <a:p>
            <a:pPr marL="0" indent="0">
              <a:buClr>
                <a:schemeClr val="accent2">
                  <a:lumMod val="75000"/>
                </a:schemeClr>
              </a:buClr>
              <a:buFontTx/>
              <a:buNone/>
              <a:defRPr/>
            </a:pPr>
            <a:r>
              <a:rPr lang="en-US" sz="2600" dirty="0"/>
              <a:t>After</a:t>
            </a:r>
            <a:r>
              <a:rPr lang="en-US" sz="2600" b="1" dirty="0"/>
              <a:t> </a:t>
            </a:r>
            <a:r>
              <a:rPr lang="en-US" sz="2600" dirty="0"/>
              <a:t>completing our preparation by considering the context, source, and sampling method, we begin to </a:t>
            </a:r>
            <a:r>
              <a:rPr lang="en-US" sz="2600" b="1" dirty="0"/>
              <a:t>analyze</a:t>
            </a:r>
            <a:r>
              <a:rPr lang="en-US" sz="2600" i="1" dirty="0"/>
              <a:t> </a:t>
            </a:r>
            <a:r>
              <a:rPr lang="en-US" sz="2600" dirty="0"/>
              <a:t>the data.</a:t>
            </a:r>
          </a:p>
          <a:p>
            <a:pPr marL="255600" indent="-255600">
              <a:buSzPct val="100000"/>
              <a:defRPr/>
            </a:pPr>
            <a:r>
              <a:rPr lang="en-US" sz="2600" b="1" kern="0" dirty="0"/>
              <a:t>Graph and Explore </a:t>
            </a:r>
          </a:p>
          <a:p>
            <a:pPr marL="706641" lvl="1" indent="-255600">
              <a:buSzPct val="100000"/>
              <a:defRPr/>
            </a:pPr>
            <a:r>
              <a:rPr lang="en-US" sz="2400" kern="0" dirty="0"/>
              <a:t>An analysis should begin with appropriate graphs and explorations of the data. </a:t>
            </a:r>
          </a:p>
          <a:p>
            <a:pPr marL="255600" indent="-255600">
              <a:buSzPct val="100000"/>
              <a:defRPr/>
            </a:pPr>
            <a:r>
              <a:rPr lang="en-US" sz="2600" b="1" kern="0" dirty="0"/>
              <a:t>Apply Statistical Methods </a:t>
            </a:r>
          </a:p>
          <a:p>
            <a:pPr marL="706641" lvl="1" indent="-255600">
              <a:buSzPct val="100000"/>
              <a:defRPr/>
            </a:pPr>
            <a:r>
              <a:rPr lang="en-US" sz="2400" kern="0" dirty="0"/>
              <a:t>A good statistical analysis </a:t>
            </a:r>
            <a:r>
              <a:rPr lang="en-US" sz="2400" b="1" kern="0" dirty="0"/>
              <a:t>does not</a:t>
            </a:r>
            <a:r>
              <a:rPr lang="en-US" sz="2400" i="1" kern="0" dirty="0"/>
              <a:t> </a:t>
            </a:r>
            <a:r>
              <a:rPr lang="en-US" sz="2400" kern="0" dirty="0"/>
              <a:t>require strong computational skills. A good statistical analysis </a:t>
            </a:r>
            <a:r>
              <a:rPr lang="en-US" sz="2400" b="1" kern="0" dirty="0"/>
              <a:t>does</a:t>
            </a:r>
            <a:r>
              <a:rPr lang="en-US" sz="2400" i="1" kern="0" dirty="0"/>
              <a:t> </a:t>
            </a:r>
            <a:r>
              <a:rPr lang="en-US" sz="2400" kern="0" dirty="0"/>
              <a:t>require using common sense and paying careful attention to sound statistical methods.</a:t>
            </a:r>
          </a:p>
        </p:txBody>
      </p:sp>
    </p:spTree>
    <p:extLst>
      <p:ext uri="{BB962C8B-B14F-4D97-AF65-F5344CB8AC3E}">
        <p14:creationId xmlns:p14="http://schemas.microsoft.com/office/powerpoint/2010/main" val="2892394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700"/>
            <a:ext cx="8229600" cy="1097280"/>
          </a:xfrm>
        </p:spPr>
        <p:txBody>
          <a:bodyPr/>
          <a:lstStyle/>
          <a:p>
            <a:pPr>
              <a:lnSpc>
                <a:spcPct val="90000"/>
              </a:lnSpc>
            </a:pPr>
            <a:r>
              <a:rPr lang="en-US" altLang="en-US" sz="3600" dirty="0">
                <a:latin typeface="+mj-lt"/>
              </a:rPr>
              <a:t>Conclude </a:t>
            </a:r>
            <a:r>
              <a:rPr lang="en-US" altLang="en-US" sz="2000" b="0" dirty="0">
                <a:latin typeface="+mj-lt"/>
              </a:rPr>
              <a:t>(1 of 2)</a:t>
            </a:r>
          </a:p>
        </p:txBody>
      </p:sp>
      <p:sp>
        <p:nvSpPr>
          <p:cNvPr id="3" name="Content Placeholder 2"/>
          <p:cNvSpPr>
            <a:spLocks noGrp="1"/>
          </p:cNvSpPr>
          <p:nvPr>
            <p:ph idx="1"/>
          </p:nvPr>
        </p:nvSpPr>
        <p:spPr>
          <a:xfrm>
            <a:off x="457200" y="1600200"/>
            <a:ext cx="8382000" cy="4724400"/>
          </a:xfrm>
        </p:spPr>
        <p:txBody>
          <a:bodyPr/>
          <a:lstStyle/>
          <a:p>
            <a:pPr marL="0" indent="0">
              <a:buNone/>
              <a:defRPr/>
            </a:pPr>
            <a:r>
              <a:rPr lang="en-US" sz="2400" dirty="0"/>
              <a:t>The final step in our statistical process involves conclusions, and we should develop an ability to distinguish between statistical significance and practical significance.</a:t>
            </a:r>
          </a:p>
          <a:p>
            <a:pPr marL="255600" indent="-255600">
              <a:buSzPct val="100000"/>
              <a:defRPr/>
            </a:pPr>
            <a:r>
              <a:rPr lang="en-US" sz="2600" b="1" dirty="0"/>
              <a:t>Statistical Significance </a:t>
            </a:r>
          </a:p>
          <a:p>
            <a:pPr marL="706641" lvl="1" indent="-255600">
              <a:buSzPct val="100000"/>
              <a:defRPr/>
            </a:pPr>
            <a:r>
              <a:rPr lang="en-US" sz="2400" b="1" dirty="0"/>
              <a:t>Statistical significance</a:t>
            </a:r>
            <a:r>
              <a:rPr lang="en-US" sz="2400" i="1" dirty="0"/>
              <a:t> </a:t>
            </a:r>
            <a:r>
              <a:rPr lang="en-US" sz="2400" dirty="0"/>
              <a:t>is achieved in a study if the likelihood of an event occurring by chance is 5% or less.</a:t>
            </a:r>
          </a:p>
          <a:p>
            <a:pPr marL="1279728" lvl="2" indent="-255600">
              <a:buSzPct val="100000"/>
              <a:defRPr/>
            </a:pPr>
            <a:r>
              <a:rPr lang="en-US" sz="2200" dirty="0"/>
              <a:t>Getting 98 girls in 100 random births </a:t>
            </a:r>
            <a:r>
              <a:rPr lang="en-US" sz="2200" i="1" dirty="0"/>
              <a:t>is </a:t>
            </a:r>
            <a:r>
              <a:rPr lang="en-US" sz="2200" dirty="0"/>
              <a:t>statistically significant because such an extreme outcome is not likely to result from random chance.</a:t>
            </a:r>
          </a:p>
          <a:p>
            <a:pPr marL="1279728" lvl="2" indent="-255600">
              <a:buSzPct val="100000"/>
              <a:defRPr/>
            </a:pPr>
            <a:r>
              <a:rPr lang="en-US" sz="2200" dirty="0"/>
              <a:t>Getting 52 girls in 100 births </a:t>
            </a:r>
            <a:r>
              <a:rPr lang="en-US" sz="2200" i="1" dirty="0"/>
              <a:t>is not </a:t>
            </a:r>
            <a:r>
              <a:rPr lang="en-US" sz="2200" dirty="0"/>
              <a:t>statistically significant because that event could easily occur with random chance.</a:t>
            </a:r>
          </a:p>
        </p:txBody>
      </p:sp>
    </p:spTree>
    <p:extLst>
      <p:ext uri="{BB962C8B-B14F-4D97-AF65-F5344CB8AC3E}">
        <p14:creationId xmlns:p14="http://schemas.microsoft.com/office/powerpoint/2010/main" val="7142654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700"/>
            <a:ext cx="8229600" cy="1097280"/>
          </a:xfrm>
        </p:spPr>
        <p:txBody>
          <a:bodyPr/>
          <a:lstStyle/>
          <a:p>
            <a:pPr>
              <a:lnSpc>
                <a:spcPct val="90000"/>
              </a:lnSpc>
            </a:pPr>
            <a:r>
              <a:rPr lang="en-US" altLang="en-US" sz="3600" dirty="0">
                <a:latin typeface="+mj-lt"/>
              </a:rPr>
              <a:t>Conclude </a:t>
            </a:r>
            <a:r>
              <a:rPr lang="en-US" altLang="en-US" sz="2000" b="0" dirty="0">
                <a:latin typeface="+mj-lt"/>
              </a:rPr>
              <a:t>(2 of 2)</a:t>
            </a:r>
          </a:p>
        </p:txBody>
      </p:sp>
      <p:sp>
        <p:nvSpPr>
          <p:cNvPr id="3" name="Content Placeholder 2"/>
          <p:cNvSpPr>
            <a:spLocks noGrp="1"/>
          </p:cNvSpPr>
          <p:nvPr>
            <p:ph idx="1"/>
          </p:nvPr>
        </p:nvSpPr>
        <p:spPr>
          <a:xfrm>
            <a:off x="457200" y="1600200"/>
            <a:ext cx="8382000" cy="4724400"/>
          </a:xfrm>
        </p:spPr>
        <p:txBody>
          <a:bodyPr/>
          <a:lstStyle/>
          <a:p>
            <a:pPr marL="255600" indent="-255600">
              <a:buSzPct val="100000"/>
              <a:defRPr/>
            </a:pPr>
            <a:r>
              <a:rPr lang="en-US" sz="2600" b="1" dirty="0"/>
              <a:t>Practical Significance </a:t>
            </a:r>
          </a:p>
          <a:p>
            <a:pPr marL="706641" lvl="1" indent="-255600">
              <a:buSzPct val="100000"/>
              <a:defRPr/>
            </a:pPr>
            <a:r>
              <a:rPr lang="en-US" sz="2400" dirty="0"/>
              <a:t>It is possible that some treatment or finding is effective, but common sense might suggest that the treatment or finding does not make enough of a difference to justify its use or to be practical.</a:t>
            </a:r>
          </a:p>
        </p:txBody>
      </p:sp>
    </p:spTree>
    <p:extLst>
      <p:ext uri="{BB962C8B-B14F-4D97-AF65-F5344CB8AC3E}">
        <p14:creationId xmlns:p14="http://schemas.microsoft.com/office/powerpoint/2010/main" val="216384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700"/>
            <a:ext cx="8229600" cy="1097280"/>
          </a:xfrm>
        </p:spPr>
        <p:txBody>
          <a:bodyPr/>
          <a:lstStyle/>
          <a:p>
            <a:r>
              <a:rPr lang="en-US" altLang="en-US" sz="3600" dirty="0">
                <a:latin typeface="+mj-lt"/>
              </a:rPr>
              <a:t>Introduction to Statistics</a:t>
            </a:r>
            <a:endParaRPr lang="en-IN" dirty="0">
              <a:latin typeface="+mj-lt"/>
            </a:endParaRPr>
          </a:p>
        </p:txBody>
      </p:sp>
      <p:sp>
        <p:nvSpPr>
          <p:cNvPr id="3" name="Content Placeholder 2"/>
          <p:cNvSpPr>
            <a:spLocks noGrp="1"/>
          </p:cNvSpPr>
          <p:nvPr>
            <p:ph idx="1"/>
          </p:nvPr>
        </p:nvSpPr>
        <p:spPr/>
        <p:txBody>
          <a:bodyPr/>
          <a:lstStyle/>
          <a:p>
            <a:pPr marL="0" indent="0">
              <a:spcBef>
                <a:spcPct val="50000"/>
              </a:spcBef>
              <a:buNone/>
              <a:defRPr/>
            </a:pPr>
            <a:r>
              <a:rPr lang="en-US" sz="2600" b="1" dirty="0"/>
              <a:t>1-1 Statistical and Critical Thinking</a:t>
            </a:r>
          </a:p>
          <a:p>
            <a:pPr marL="0" indent="0">
              <a:spcBef>
                <a:spcPct val="50000"/>
              </a:spcBef>
              <a:buNone/>
              <a:defRPr/>
            </a:pPr>
            <a:r>
              <a:rPr lang="en-US" sz="2600" dirty="0"/>
              <a:t>1-2 Types of Data</a:t>
            </a:r>
          </a:p>
          <a:p>
            <a:pPr marL="0" indent="0">
              <a:spcBef>
                <a:spcPct val="50000"/>
              </a:spcBef>
              <a:buNone/>
              <a:defRPr/>
            </a:pPr>
            <a:r>
              <a:rPr lang="en-US" sz="2600" dirty="0"/>
              <a:t>1-3 Collecting Sample Data</a:t>
            </a:r>
            <a:endParaRPr lang="en-US" altLang="en-US" sz="2600" dirty="0"/>
          </a:p>
        </p:txBody>
      </p:sp>
    </p:spTree>
    <p:extLst>
      <p:ext uri="{BB962C8B-B14F-4D97-AF65-F5344CB8AC3E}">
        <p14:creationId xmlns:p14="http://schemas.microsoft.com/office/powerpoint/2010/main" val="7800338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700"/>
            <a:ext cx="8229600" cy="1097280"/>
          </a:xfrm>
        </p:spPr>
        <p:txBody>
          <a:bodyPr/>
          <a:lstStyle/>
          <a:p>
            <a:pPr>
              <a:lnSpc>
                <a:spcPct val="90000"/>
              </a:lnSpc>
            </a:pPr>
            <a:r>
              <a:rPr lang="en-US" altLang="en-US" sz="3600" dirty="0">
                <a:latin typeface="+mj-lt"/>
              </a:rPr>
              <a:t>Example Statistical Significance Versus Practical Significance </a:t>
            </a:r>
            <a:r>
              <a:rPr lang="en-US" altLang="en-US" sz="2000" b="0" dirty="0">
                <a:latin typeface="+mj-lt"/>
              </a:rPr>
              <a:t>(1 of 2)</a:t>
            </a:r>
          </a:p>
        </p:txBody>
      </p:sp>
      <p:sp>
        <p:nvSpPr>
          <p:cNvPr id="3" name="Content Placeholder 2"/>
          <p:cNvSpPr>
            <a:spLocks noGrp="1"/>
          </p:cNvSpPr>
          <p:nvPr>
            <p:ph idx="1"/>
          </p:nvPr>
        </p:nvSpPr>
        <p:spPr>
          <a:xfrm>
            <a:off x="457200" y="1600200"/>
            <a:ext cx="8382000" cy="4724400"/>
          </a:xfrm>
        </p:spPr>
        <p:txBody>
          <a:bodyPr/>
          <a:lstStyle/>
          <a:p>
            <a:pPr marL="0" indent="0">
              <a:buClr>
                <a:schemeClr val="accent2"/>
              </a:buClr>
              <a:buNone/>
            </a:pPr>
            <a:r>
              <a:rPr lang="en-US" altLang="en-US" sz="2400" dirty="0"/>
              <a:t>ProCare Industries once supplied a product named Gender Choice that supposedly increased the chance of a couple having a baby with the gender that they desired. In the absence of any evidence of its effectiveness, the product was banned by the Food and Drug Administration (FDA) as a “gross deception of the consumer.”</a:t>
            </a:r>
          </a:p>
          <a:p>
            <a:pPr marL="255600" indent="-255600">
              <a:buSzPct val="100000"/>
            </a:pPr>
            <a:r>
              <a:rPr lang="en-US" altLang="en-US" sz="2200" dirty="0"/>
              <a:t>Suppose that the product was tested with 10,000 couples who wanted to have baby girls, and the results consist of 5200 baby girls born in the 10,000 births. This result is statistically significant because the likelihood of it happening due to chance is only 0.003%, so chance doesn’t seem like a feasible explanation.</a:t>
            </a:r>
          </a:p>
        </p:txBody>
      </p:sp>
    </p:spTree>
    <p:extLst>
      <p:ext uri="{BB962C8B-B14F-4D97-AF65-F5344CB8AC3E}">
        <p14:creationId xmlns:p14="http://schemas.microsoft.com/office/powerpoint/2010/main" val="32371262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700"/>
            <a:ext cx="8229600" cy="1097280"/>
          </a:xfrm>
        </p:spPr>
        <p:txBody>
          <a:bodyPr/>
          <a:lstStyle/>
          <a:p>
            <a:pPr>
              <a:lnSpc>
                <a:spcPct val="90000"/>
              </a:lnSpc>
            </a:pPr>
            <a:r>
              <a:rPr lang="en-US" altLang="en-US" sz="3600" dirty="0">
                <a:latin typeface="+mj-lt"/>
              </a:rPr>
              <a:t>Example Statistical Significance Versus Practical Significance </a:t>
            </a:r>
            <a:r>
              <a:rPr lang="en-US" altLang="en-US" sz="2000" b="0" dirty="0">
                <a:latin typeface="+mj-lt"/>
              </a:rPr>
              <a:t>(2 of 2)</a:t>
            </a:r>
          </a:p>
        </p:txBody>
      </p:sp>
      <p:sp>
        <p:nvSpPr>
          <p:cNvPr id="3" name="Content Placeholder 2"/>
          <p:cNvSpPr>
            <a:spLocks noGrp="1"/>
          </p:cNvSpPr>
          <p:nvPr>
            <p:ph idx="1"/>
          </p:nvPr>
        </p:nvSpPr>
        <p:spPr>
          <a:xfrm>
            <a:off x="457200" y="1600200"/>
            <a:ext cx="8382000" cy="4724400"/>
          </a:xfrm>
        </p:spPr>
        <p:txBody>
          <a:bodyPr/>
          <a:lstStyle/>
          <a:p>
            <a:pPr marL="255600" indent="-255600">
              <a:buSzPct val="100000"/>
            </a:pPr>
            <a:r>
              <a:rPr lang="en-US" altLang="en-US" sz="2200" dirty="0"/>
              <a:t>That 52% rate of girls is statistically significant, but it lacks practical significance because 52% is only slightly above 50%. Couples would not want to spend the time and money to increase the likelihood of a girl from 50% to 52%. (</a:t>
            </a:r>
            <a:r>
              <a:rPr lang="en-US" altLang="en-US" sz="2200" b="1" dirty="0"/>
              <a:t>Note</a:t>
            </a:r>
            <a:r>
              <a:rPr lang="en-US" altLang="en-US" sz="2200" dirty="0"/>
              <a:t>: In reality, the likelihood of a baby being a girl is about 48.8%, not 50%.)</a:t>
            </a:r>
          </a:p>
        </p:txBody>
      </p:sp>
    </p:spTree>
    <p:extLst>
      <p:ext uri="{BB962C8B-B14F-4D97-AF65-F5344CB8AC3E}">
        <p14:creationId xmlns:p14="http://schemas.microsoft.com/office/powerpoint/2010/main" val="6695645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700"/>
            <a:ext cx="8229600" cy="1097280"/>
          </a:xfrm>
        </p:spPr>
        <p:txBody>
          <a:bodyPr/>
          <a:lstStyle/>
          <a:p>
            <a:pPr>
              <a:lnSpc>
                <a:spcPct val="90000"/>
              </a:lnSpc>
            </a:pPr>
            <a:r>
              <a:rPr lang="en-US" altLang="en-US" sz="3600" dirty="0">
                <a:latin typeface="+mj-lt"/>
              </a:rPr>
              <a:t>Analyzing Data: Potential Pitfalls </a:t>
            </a:r>
            <a:r>
              <a:rPr lang="en-US" altLang="en-US" sz="2000" b="0" dirty="0">
                <a:latin typeface="+mj-lt"/>
              </a:rPr>
              <a:t>(1 of 2)</a:t>
            </a:r>
          </a:p>
        </p:txBody>
      </p:sp>
      <p:sp>
        <p:nvSpPr>
          <p:cNvPr id="3" name="Content Placeholder 2"/>
          <p:cNvSpPr>
            <a:spLocks noGrp="1"/>
          </p:cNvSpPr>
          <p:nvPr>
            <p:ph idx="1"/>
          </p:nvPr>
        </p:nvSpPr>
        <p:spPr>
          <a:xfrm>
            <a:off x="457200" y="1600200"/>
            <a:ext cx="8305800" cy="4724400"/>
          </a:xfrm>
        </p:spPr>
        <p:txBody>
          <a:bodyPr/>
          <a:lstStyle/>
          <a:p>
            <a:pPr marL="255600" indent="-255600">
              <a:buSzPct val="100000"/>
              <a:defRPr/>
            </a:pPr>
            <a:r>
              <a:rPr lang="en-US" sz="2400" b="1" dirty="0"/>
              <a:t>Misleading Conclusions</a:t>
            </a:r>
            <a:r>
              <a:rPr lang="en-US" sz="2400" b="1" dirty="0">
                <a:solidFill>
                  <a:schemeClr val="accent2">
                    <a:lumMod val="75000"/>
                  </a:schemeClr>
                </a:solidFill>
              </a:rPr>
              <a:t> </a:t>
            </a:r>
          </a:p>
          <a:p>
            <a:pPr marL="706641" lvl="1" indent="-255600">
              <a:buSzPct val="100000"/>
              <a:defRPr/>
            </a:pPr>
            <a:r>
              <a:rPr lang="en-US" sz="2200" dirty="0"/>
              <a:t>When forming a conclusion based on a statistical analysis, we should make statements that are clear even to those who have no understanding of statistics and its terminology.</a:t>
            </a:r>
          </a:p>
          <a:p>
            <a:pPr marL="255600" indent="-255600">
              <a:buSzPct val="100000"/>
              <a:defRPr/>
            </a:pPr>
            <a:r>
              <a:rPr lang="en-US" sz="2400" b="1" kern="0" dirty="0"/>
              <a:t>Sample Data Reported Instead of Measured </a:t>
            </a:r>
          </a:p>
          <a:p>
            <a:pPr marL="706641" lvl="1" indent="-255600">
              <a:buSzPct val="100000"/>
              <a:defRPr/>
            </a:pPr>
            <a:r>
              <a:rPr lang="en-US" sz="2200" kern="0" dirty="0"/>
              <a:t>When collecting data from people, it is better to take measurements yourself instead of asking subjects to </a:t>
            </a:r>
            <a:r>
              <a:rPr lang="en-US" sz="2200" b="1" kern="0" dirty="0"/>
              <a:t>report </a:t>
            </a:r>
            <a:r>
              <a:rPr lang="en-US" sz="2200" kern="0" dirty="0"/>
              <a:t>results.</a:t>
            </a:r>
          </a:p>
          <a:p>
            <a:pPr marL="255600" indent="-255600">
              <a:buSzPct val="100000"/>
              <a:defRPr/>
            </a:pPr>
            <a:r>
              <a:rPr lang="en-US" sz="2400" b="1" kern="0" dirty="0"/>
              <a:t>Loaded Questions</a:t>
            </a:r>
            <a:r>
              <a:rPr lang="en-US" sz="2400" b="1" kern="0" dirty="0">
                <a:solidFill>
                  <a:schemeClr val="accent2">
                    <a:lumMod val="75000"/>
                  </a:schemeClr>
                </a:solidFill>
              </a:rPr>
              <a:t> </a:t>
            </a:r>
          </a:p>
          <a:p>
            <a:pPr marL="706641" lvl="1" indent="-255600">
              <a:buSzPct val="100000"/>
              <a:defRPr/>
            </a:pPr>
            <a:r>
              <a:rPr lang="en-US" sz="2200" kern="0" dirty="0"/>
              <a:t>If survey results are not worded carefully, the results of a study can be misleading.</a:t>
            </a:r>
          </a:p>
        </p:txBody>
      </p:sp>
    </p:spTree>
    <p:extLst>
      <p:ext uri="{BB962C8B-B14F-4D97-AF65-F5344CB8AC3E}">
        <p14:creationId xmlns:p14="http://schemas.microsoft.com/office/powerpoint/2010/main" val="16065037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700"/>
            <a:ext cx="8229600" cy="1097280"/>
          </a:xfrm>
        </p:spPr>
        <p:txBody>
          <a:bodyPr/>
          <a:lstStyle/>
          <a:p>
            <a:pPr>
              <a:lnSpc>
                <a:spcPct val="90000"/>
              </a:lnSpc>
            </a:pPr>
            <a:r>
              <a:rPr lang="en-US" altLang="en-US" sz="3600" dirty="0">
                <a:latin typeface="+mj-lt"/>
              </a:rPr>
              <a:t>Analyzing Data: Potential Pitfalls </a:t>
            </a:r>
            <a:r>
              <a:rPr lang="en-US" altLang="en-US" sz="2000" b="0" dirty="0">
                <a:latin typeface="+mj-lt"/>
              </a:rPr>
              <a:t>(2 of 2)</a:t>
            </a:r>
          </a:p>
        </p:txBody>
      </p:sp>
      <p:sp>
        <p:nvSpPr>
          <p:cNvPr id="3" name="Content Placeholder 2"/>
          <p:cNvSpPr>
            <a:spLocks noGrp="1"/>
          </p:cNvSpPr>
          <p:nvPr>
            <p:ph idx="1"/>
          </p:nvPr>
        </p:nvSpPr>
        <p:spPr>
          <a:xfrm>
            <a:off x="457200" y="1600200"/>
            <a:ext cx="8382000" cy="4724400"/>
          </a:xfrm>
        </p:spPr>
        <p:txBody>
          <a:bodyPr/>
          <a:lstStyle/>
          <a:p>
            <a:pPr marL="255600" indent="-255600">
              <a:buSzPct val="100000"/>
              <a:defRPr/>
            </a:pPr>
            <a:r>
              <a:rPr lang="en-US" sz="2400" b="1" dirty="0"/>
              <a:t>Order of Questions </a:t>
            </a:r>
          </a:p>
          <a:p>
            <a:pPr marL="706641" lvl="1" indent="-255600">
              <a:buSzPct val="100000"/>
              <a:defRPr/>
            </a:pPr>
            <a:r>
              <a:rPr lang="en-US" sz="2200" dirty="0"/>
              <a:t>Sometimes survey questions are unintentionally loaded by the order of the items being considered.</a:t>
            </a:r>
          </a:p>
          <a:p>
            <a:pPr marL="255600" indent="-255600">
              <a:buSzPct val="100000"/>
              <a:defRPr/>
            </a:pPr>
            <a:r>
              <a:rPr lang="en-US" sz="2400" b="1" kern="0" dirty="0"/>
              <a:t>Nonresponse</a:t>
            </a:r>
            <a:r>
              <a:rPr lang="en-US" sz="2400" kern="0" dirty="0"/>
              <a:t> </a:t>
            </a:r>
          </a:p>
          <a:p>
            <a:pPr marL="706641" lvl="1" indent="-255600">
              <a:buSzPct val="100000"/>
              <a:defRPr/>
            </a:pPr>
            <a:r>
              <a:rPr lang="en-US" sz="2200" kern="0" dirty="0"/>
              <a:t>A nonresponse occurs when someone either refuses to respond or is unavailable.</a:t>
            </a:r>
          </a:p>
          <a:p>
            <a:pPr marL="255600" indent="-255600">
              <a:buSzPct val="100000"/>
              <a:defRPr/>
            </a:pPr>
            <a:r>
              <a:rPr lang="en-US" sz="2400" b="1" kern="0" dirty="0"/>
              <a:t>Percentages</a:t>
            </a:r>
            <a:r>
              <a:rPr lang="en-US" sz="2400" kern="0" dirty="0"/>
              <a:t> </a:t>
            </a:r>
          </a:p>
          <a:p>
            <a:pPr marL="706641" lvl="1" indent="-255600">
              <a:buSzPct val="100000"/>
              <a:defRPr/>
            </a:pPr>
            <a:r>
              <a:rPr lang="en-US" sz="2200" kern="0" dirty="0"/>
              <a:t>Some studies cite misleading percentages. Note that 100% of some quantity is </a:t>
            </a:r>
            <a:r>
              <a:rPr lang="en-US" sz="2200" b="1" kern="0" dirty="0"/>
              <a:t>all </a:t>
            </a:r>
            <a:r>
              <a:rPr lang="en-US" sz="2200" kern="0" dirty="0"/>
              <a:t>of it, but if there are references made to percentages that exceed 100%, such references are often not justified.</a:t>
            </a:r>
          </a:p>
        </p:txBody>
      </p:sp>
    </p:spTree>
    <p:extLst>
      <p:ext uri="{BB962C8B-B14F-4D97-AF65-F5344CB8AC3E}">
        <p14:creationId xmlns:p14="http://schemas.microsoft.com/office/powerpoint/2010/main" val="40834889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700"/>
            <a:ext cx="8229600" cy="1097280"/>
          </a:xfrm>
        </p:spPr>
        <p:txBody>
          <a:bodyPr/>
          <a:lstStyle/>
          <a:p>
            <a:r>
              <a:rPr lang="en-US" altLang="en-US" sz="3600" dirty="0">
                <a:latin typeface="+mj-lt"/>
              </a:rPr>
              <a:t>Introduction to Statistics</a:t>
            </a:r>
            <a:endParaRPr lang="en-IN" dirty="0">
              <a:latin typeface="+mj-lt"/>
            </a:endParaRPr>
          </a:p>
        </p:txBody>
      </p:sp>
      <p:sp>
        <p:nvSpPr>
          <p:cNvPr id="3" name="Content Placeholder 2"/>
          <p:cNvSpPr>
            <a:spLocks noGrp="1"/>
          </p:cNvSpPr>
          <p:nvPr>
            <p:ph idx="1"/>
          </p:nvPr>
        </p:nvSpPr>
        <p:spPr/>
        <p:txBody>
          <a:bodyPr/>
          <a:lstStyle/>
          <a:p>
            <a:pPr marL="0" indent="0">
              <a:spcBef>
                <a:spcPct val="50000"/>
              </a:spcBef>
              <a:buNone/>
              <a:defRPr/>
            </a:pPr>
            <a:r>
              <a:rPr lang="en-US" sz="2600" dirty="0"/>
              <a:t>1-1 Statistical and Critical Thinking</a:t>
            </a:r>
          </a:p>
          <a:p>
            <a:pPr marL="0" indent="0">
              <a:spcBef>
                <a:spcPct val="50000"/>
              </a:spcBef>
              <a:buNone/>
              <a:defRPr/>
            </a:pPr>
            <a:r>
              <a:rPr lang="en-US" sz="2600" b="1" dirty="0"/>
              <a:t>1-2 Types of Data</a:t>
            </a:r>
          </a:p>
          <a:p>
            <a:pPr marL="0" indent="0">
              <a:spcBef>
                <a:spcPct val="50000"/>
              </a:spcBef>
              <a:buNone/>
              <a:defRPr/>
            </a:pPr>
            <a:r>
              <a:rPr lang="en-US" sz="2600" dirty="0"/>
              <a:t>1-3 Collecting Sample Data</a:t>
            </a:r>
            <a:endParaRPr lang="en-US" altLang="en-US" sz="2600" dirty="0"/>
          </a:p>
        </p:txBody>
      </p:sp>
    </p:spTree>
    <p:extLst>
      <p:ext uri="{BB962C8B-B14F-4D97-AF65-F5344CB8AC3E}">
        <p14:creationId xmlns:p14="http://schemas.microsoft.com/office/powerpoint/2010/main" val="23161912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700"/>
            <a:ext cx="8229600" cy="1097280"/>
          </a:xfrm>
        </p:spPr>
        <p:txBody>
          <a:bodyPr/>
          <a:lstStyle/>
          <a:p>
            <a:r>
              <a:rPr lang="en-US" altLang="en-US" sz="3600" dirty="0">
                <a:latin typeface="+mj-lt"/>
              </a:rPr>
              <a:t>Key Concept</a:t>
            </a:r>
            <a:endParaRPr lang="en-IN" dirty="0">
              <a:latin typeface="+mj-lt"/>
            </a:endParaRPr>
          </a:p>
        </p:txBody>
      </p:sp>
      <p:sp>
        <p:nvSpPr>
          <p:cNvPr id="3" name="Content Placeholder 2"/>
          <p:cNvSpPr>
            <a:spLocks noGrp="1"/>
          </p:cNvSpPr>
          <p:nvPr>
            <p:ph idx="1"/>
          </p:nvPr>
        </p:nvSpPr>
        <p:spPr>
          <a:xfrm>
            <a:off x="457200" y="1600200"/>
            <a:ext cx="8229600" cy="4525963"/>
          </a:xfrm>
        </p:spPr>
        <p:txBody>
          <a:bodyPr/>
          <a:lstStyle/>
          <a:p>
            <a:pPr marL="0" indent="0">
              <a:buFontTx/>
              <a:buNone/>
            </a:pPr>
            <a:r>
              <a:rPr lang="en-US" altLang="en-US" sz="2600" dirty="0"/>
              <a:t>A major use of statistics is to collect and use sample data to make conclusions about populations.</a:t>
            </a:r>
          </a:p>
        </p:txBody>
      </p:sp>
    </p:spTree>
    <p:extLst>
      <p:ext uri="{BB962C8B-B14F-4D97-AF65-F5344CB8AC3E}">
        <p14:creationId xmlns:p14="http://schemas.microsoft.com/office/powerpoint/2010/main" val="23598060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700"/>
            <a:ext cx="8229600" cy="1097280"/>
          </a:xfrm>
        </p:spPr>
        <p:txBody>
          <a:bodyPr/>
          <a:lstStyle/>
          <a:p>
            <a:r>
              <a:rPr lang="en-US" altLang="en-US" sz="3600" dirty="0">
                <a:latin typeface="+mj-lt"/>
              </a:rPr>
              <a:t>Parameter</a:t>
            </a:r>
            <a:endParaRPr lang="en-IN" sz="2000" b="0" dirty="0">
              <a:latin typeface="+mj-lt"/>
            </a:endParaRPr>
          </a:p>
        </p:txBody>
      </p:sp>
      <p:sp>
        <p:nvSpPr>
          <p:cNvPr id="3" name="Content Placeholder 2"/>
          <p:cNvSpPr>
            <a:spLocks noGrp="1"/>
          </p:cNvSpPr>
          <p:nvPr>
            <p:ph idx="1"/>
          </p:nvPr>
        </p:nvSpPr>
        <p:spPr>
          <a:xfrm>
            <a:off x="457200" y="1600200"/>
            <a:ext cx="8229600" cy="4525963"/>
          </a:xfrm>
        </p:spPr>
        <p:txBody>
          <a:bodyPr/>
          <a:lstStyle/>
          <a:p>
            <a:pPr marL="256032" indent="-256032">
              <a:buSzPct val="100000"/>
              <a:defRPr/>
            </a:pPr>
            <a:r>
              <a:rPr lang="en-US" altLang="en-US" sz="2800" dirty="0"/>
              <a:t>Parameter</a:t>
            </a:r>
            <a:r>
              <a:rPr lang="en-US" altLang="en-US" sz="2400" dirty="0"/>
              <a:t> </a:t>
            </a:r>
            <a:endParaRPr lang="en-US" altLang="en-US" sz="2800" dirty="0"/>
          </a:p>
          <a:p>
            <a:pPr marL="707073" lvl="1" indent="-256032">
              <a:buSzPct val="100000"/>
              <a:defRPr/>
            </a:pPr>
            <a:r>
              <a:rPr lang="en-US" altLang="en-US" sz="2600" dirty="0"/>
              <a:t>a numerical measurement describing some characteristic of a </a:t>
            </a:r>
            <a:r>
              <a:rPr lang="en-US" altLang="en-US" sz="2600" b="1" dirty="0"/>
              <a:t>population</a:t>
            </a:r>
          </a:p>
        </p:txBody>
      </p:sp>
    </p:spTree>
    <p:extLst>
      <p:ext uri="{BB962C8B-B14F-4D97-AF65-F5344CB8AC3E}">
        <p14:creationId xmlns:p14="http://schemas.microsoft.com/office/powerpoint/2010/main" val="22438861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700"/>
            <a:ext cx="8229600" cy="1097280"/>
          </a:xfrm>
        </p:spPr>
        <p:txBody>
          <a:bodyPr/>
          <a:lstStyle/>
          <a:p>
            <a:r>
              <a:rPr lang="en-US" altLang="en-US" sz="3600" dirty="0">
                <a:latin typeface="+mj-lt"/>
              </a:rPr>
              <a:t>Statistic</a:t>
            </a:r>
            <a:endParaRPr lang="en-IN" sz="2000" b="0" dirty="0">
              <a:latin typeface="+mj-lt"/>
            </a:endParaRPr>
          </a:p>
        </p:txBody>
      </p:sp>
      <p:sp>
        <p:nvSpPr>
          <p:cNvPr id="3" name="Content Placeholder 2"/>
          <p:cNvSpPr>
            <a:spLocks noGrp="1"/>
          </p:cNvSpPr>
          <p:nvPr>
            <p:ph idx="1"/>
          </p:nvPr>
        </p:nvSpPr>
        <p:spPr>
          <a:xfrm>
            <a:off x="457200" y="1600200"/>
            <a:ext cx="8229600" cy="4525963"/>
          </a:xfrm>
        </p:spPr>
        <p:txBody>
          <a:bodyPr/>
          <a:lstStyle/>
          <a:p>
            <a:pPr marL="256032" indent="-256032">
              <a:buSzPct val="100000"/>
              <a:defRPr/>
            </a:pPr>
            <a:r>
              <a:rPr lang="en-US" altLang="en-US" sz="2800" dirty="0"/>
              <a:t>Statistic</a:t>
            </a:r>
          </a:p>
          <a:p>
            <a:pPr marL="707073" lvl="1" indent="-256032">
              <a:buSzPct val="100000"/>
              <a:defRPr/>
            </a:pPr>
            <a:r>
              <a:rPr lang="en-US" altLang="en-US" sz="2600" dirty="0"/>
              <a:t>a numerical measurement describing some characteristic of a </a:t>
            </a:r>
            <a:r>
              <a:rPr lang="en-US" altLang="en-US" sz="2600" b="1" dirty="0"/>
              <a:t>sample</a:t>
            </a:r>
          </a:p>
        </p:txBody>
      </p:sp>
    </p:spTree>
    <p:extLst>
      <p:ext uri="{BB962C8B-B14F-4D97-AF65-F5344CB8AC3E}">
        <p14:creationId xmlns:p14="http://schemas.microsoft.com/office/powerpoint/2010/main" val="14743324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700"/>
            <a:ext cx="8229600" cy="1097280"/>
          </a:xfrm>
        </p:spPr>
        <p:txBody>
          <a:bodyPr/>
          <a:lstStyle/>
          <a:p>
            <a:r>
              <a:rPr lang="en-US" altLang="en-US" sz="3600" dirty="0">
                <a:latin typeface="+mj-lt"/>
              </a:rPr>
              <a:t>Quantitative Data</a:t>
            </a:r>
            <a:endParaRPr lang="en-IN" sz="2000" dirty="0">
              <a:latin typeface="+mj-lt"/>
            </a:endParaRPr>
          </a:p>
        </p:txBody>
      </p:sp>
      <p:sp>
        <p:nvSpPr>
          <p:cNvPr id="3" name="Content Placeholder 2"/>
          <p:cNvSpPr>
            <a:spLocks noGrp="1"/>
          </p:cNvSpPr>
          <p:nvPr>
            <p:ph idx="1"/>
          </p:nvPr>
        </p:nvSpPr>
        <p:spPr>
          <a:xfrm>
            <a:off x="457200" y="1600200"/>
            <a:ext cx="8229600" cy="4525963"/>
          </a:xfrm>
        </p:spPr>
        <p:txBody>
          <a:bodyPr/>
          <a:lstStyle/>
          <a:p>
            <a:pPr marL="255600" indent="-255600">
              <a:buSzPct val="100000"/>
              <a:defRPr/>
            </a:pPr>
            <a:r>
              <a:rPr lang="en-US" altLang="en-US" sz="2800" dirty="0"/>
              <a:t>Quantitative (or numerical) data </a:t>
            </a:r>
          </a:p>
          <a:p>
            <a:pPr marL="706641" lvl="1" indent="-255600">
              <a:buSzPct val="100000"/>
              <a:defRPr/>
            </a:pPr>
            <a:r>
              <a:rPr lang="en-US" altLang="en-US" sz="2600" dirty="0"/>
              <a:t>consists of </a:t>
            </a:r>
            <a:r>
              <a:rPr lang="en-US" altLang="en-US" sz="2600" b="1" dirty="0"/>
              <a:t>numbers</a:t>
            </a:r>
            <a:r>
              <a:rPr lang="en-US" altLang="en-US" sz="2600" dirty="0"/>
              <a:t> representing counts or measurements.</a:t>
            </a:r>
          </a:p>
          <a:p>
            <a:pPr marL="0" indent="0">
              <a:spcBef>
                <a:spcPts val="2500"/>
              </a:spcBef>
              <a:buNone/>
            </a:pPr>
            <a:r>
              <a:rPr lang="en-US" altLang="en-US" sz="2600" dirty="0"/>
              <a:t>Example: The weights of supermodels</a:t>
            </a:r>
          </a:p>
          <a:p>
            <a:pPr marL="0" indent="0">
              <a:buNone/>
            </a:pPr>
            <a:r>
              <a:rPr lang="en-US" altLang="en-US" sz="2600" dirty="0"/>
              <a:t>Example: The ages of respondents</a:t>
            </a:r>
          </a:p>
        </p:txBody>
      </p:sp>
    </p:spTree>
    <p:extLst>
      <p:ext uri="{BB962C8B-B14F-4D97-AF65-F5344CB8AC3E}">
        <p14:creationId xmlns:p14="http://schemas.microsoft.com/office/powerpoint/2010/main" val="10128509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700"/>
            <a:ext cx="8229600" cy="1097280"/>
          </a:xfrm>
        </p:spPr>
        <p:txBody>
          <a:bodyPr/>
          <a:lstStyle/>
          <a:p>
            <a:pPr>
              <a:lnSpc>
                <a:spcPct val="90000"/>
              </a:lnSpc>
            </a:pPr>
            <a:r>
              <a:rPr lang="en-US" altLang="en-US" sz="3600" dirty="0">
                <a:latin typeface="+mj-lt"/>
              </a:rPr>
              <a:t>Categorical Data</a:t>
            </a:r>
          </a:p>
        </p:txBody>
      </p:sp>
      <p:sp>
        <p:nvSpPr>
          <p:cNvPr id="3" name="Content Placeholder 2"/>
          <p:cNvSpPr>
            <a:spLocks noGrp="1"/>
          </p:cNvSpPr>
          <p:nvPr>
            <p:ph idx="1"/>
          </p:nvPr>
        </p:nvSpPr>
        <p:spPr>
          <a:xfrm>
            <a:off x="457200" y="1600200"/>
            <a:ext cx="8229600" cy="4525963"/>
          </a:xfrm>
        </p:spPr>
        <p:txBody>
          <a:bodyPr/>
          <a:lstStyle/>
          <a:p>
            <a:pPr marL="255600" indent="-255600">
              <a:buSzPct val="100000"/>
              <a:defRPr/>
            </a:pPr>
            <a:r>
              <a:rPr lang="en-US" altLang="en-US" sz="2800" dirty="0"/>
              <a:t>Categorical (or qualitative or attribute) data</a:t>
            </a:r>
          </a:p>
          <a:p>
            <a:pPr marL="706641" lvl="1" indent="-255600">
              <a:buSzPct val="100000"/>
              <a:defRPr/>
            </a:pPr>
            <a:r>
              <a:rPr lang="en-US" altLang="en-US" sz="2600" dirty="0"/>
              <a:t>consists of names or labels (not numbers that represent counts or measurements).</a:t>
            </a:r>
          </a:p>
          <a:p>
            <a:pPr marL="0" indent="0">
              <a:spcBef>
                <a:spcPts val="2500"/>
              </a:spcBef>
              <a:buNone/>
            </a:pPr>
            <a:r>
              <a:rPr lang="en-US" altLang="en-US" sz="2600" dirty="0"/>
              <a:t>Example: The gender (male/female) of professional athletes</a:t>
            </a:r>
          </a:p>
          <a:p>
            <a:pPr marL="0" indent="0">
              <a:buNone/>
            </a:pPr>
            <a:r>
              <a:rPr lang="en-US" altLang="en-US" sz="2600" dirty="0"/>
              <a:t>Example: Shirt numbers on professional athletes uniforms - substitutes for names</a:t>
            </a:r>
          </a:p>
        </p:txBody>
      </p:sp>
    </p:spTree>
    <p:extLst>
      <p:ext uri="{BB962C8B-B14F-4D97-AF65-F5344CB8AC3E}">
        <p14:creationId xmlns:p14="http://schemas.microsoft.com/office/powerpoint/2010/main" val="33034807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700"/>
            <a:ext cx="8229600" cy="1097280"/>
          </a:xfrm>
        </p:spPr>
        <p:txBody>
          <a:bodyPr/>
          <a:lstStyle/>
          <a:p>
            <a:r>
              <a:rPr lang="en-US" altLang="en-US" sz="3600" dirty="0">
                <a:latin typeface="+mj-lt"/>
              </a:rPr>
              <a:t>Key Concept</a:t>
            </a:r>
            <a:endParaRPr lang="en-IN" dirty="0">
              <a:latin typeface="+mj-lt"/>
            </a:endParaRPr>
          </a:p>
        </p:txBody>
      </p:sp>
      <p:sp>
        <p:nvSpPr>
          <p:cNvPr id="3" name="Content Placeholder 2"/>
          <p:cNvSpPr>
            <a:spLocks noGrp="1"/>
          </p:cNvSpPr>
          <p:nvPr>
            <p:ph idx="1"/>
          </p:nvPr>
        </p:nvSpPr>
        <p:spPr>
          <a:xfrm>
            <a:off x="457200" y="1600200"/>
            <a:ext cx="8382000" cy="4525963"/>
          </a:xfrm>
        </p:spPr>
        <p:txBody>
          <a:bodyPr/>
          <a:lstStyle/>
          <a:p>
            <a:pPr marL="0" indent="0">
              <a:buFontTx/>
              <a:buNone/>
            </a:pPr>
            <a:r>
              <a:rPr lang="en-US" altLang="en-US" sz="2600" dirty="0"/>
              <a:t>The process involved in conducting a statistical study consists of “prepare, analyze, and conclude.” </a:t>
            </a:r>
          </a:p>
          <a:p>
            <a:pPr marL="0" indent="0">
              <a:buFontTx/>
              <a:buNone/>
            </a:pPr>
            <a:r>
              <a:rPr lang="en-US" altLang="en-US" sz="2600" dirty="0"/>
              <a:t>Statistical thinking involves critical thinking and the ability to make sense of results. Statistical thinking demands so much more than the ability to execute complicated calculations.</a:t>
            </a:r>
          </a:p>
        </p:txBody>
      </p:sp>
    </p:spTree>
    <p:extLst>
      <p:ext uri="{BB962C8B-B14F-4D97-AF65-F5344CB8AC3E}">
        <p14:creationId xmlns:p14="http://schemas.microsoft.com/office/powerpoint/2010/main" val="13663221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700"/>
            <a:ext cx="8229600" cy="1097280"/>
          </a:xfrm>
        </p:spPr>
        <p:txBody>
          <a:bodyPr/>
          <a:lstStyle/>
          <a:p>
            <a:pPr>
              <a:lnSpc>
                <a:spcPct val="90000"/>
              </a:lnSpc>
            </a:pPr>
            <a:r>
              <a:rPr lang="en-US" altLang="en-US" sz="3600" dirty="0">
                <a:latin typeface="+mj-lt"/>
              </a:rPr>
              <a:t>Working with Quantitative Data</a:t>
            </a:r>
          </a:p>
        </p:txBody>
      </p:sp>
      <p:sp>
        <p:nvSpPr>
          <p:cNvPr id="3" name="Content Placeholder 2"/>
          <p:cNvSpPr>
            <a:spLocks noGrp="1"/>
          </p:cNvSpPr>
          <p:nvPr>
            <p:ph idx="1"/>
          </p:nvPr>
        </p:nvSpPr>
        <p:spPr>
          <a:xfrm>
            <a:off x="457200" y="1600200"/>
            <a:ext cx="8229600" cy="4525963"/>
          </a:xfrm>
        </p:spPr>
        <p:txBody>
          <a:bodyPr/>
          <a:lstStyle/>
          <a:p>
            <a:pPr marL="0" indent="0">
              <a:buSzPct val="100000"/>
              <a:buNone/>
              <a:defRPr/>
            </a:pPr>
            <a:r>
              <a:rPr lang="en-US" altLang="en-US" sz="2600" dirty="0"/>
              <a:t>Quantitative data can be further described by distinguishing between </a:t>
            </a:r>
            <a:r>
              <a:rPr lang="en-US" altLang="en-US" sz="2600" b="1" dirty="0">
                <a:solidFill>
                  <a:schemeClr val="tx2"/>
                </a:solidFill>
              </a:rPr>
              <a:t>discrete</a:t>
            </a:r>
            <a:r>
              <a:rPr lang="en-US" altLang="en-US" sz="2600" dirty="0">
                <a:solidFill>
                  <a:schemeClr val="tx2"/>
                </a:solidFill>
              </a:rPr>
              <a:t> and </a:t>
            </a:r>
            <a:r>
              <a:rPr lang="en-US" altLang="en-US" sz="2600" b="1" dirty="0">
                <a:solidFill>
                  <a:schemeClr val="tx2"/>
                </a:solidFill>
              </a:rPr>
              <a:t>continuous</a:t>
            </a:r>
            <a:r>
              <a:rPr lang="en-US" altLang="en-US" sz="2600" dirty="0">
                <a:solidFill>
                  <a:schemeClr val="tx2"/>
                </a:solidFill>
              </a:rPr>
              <a:t> </a:t>
            </a:r>
            <a:r>
              <a:rPr lang="en-US" altLang="en-US" sz="2600" dirty="0"/>
              <a:t>types.</a:t>
            </a:r>
          </a:p>
        </p:txBody>
      </p:sp>
    </p:spTree>
    <p:extLst>
      <p:ext uri="{BB962C8B-B14F-4D97-AF65-F5344CB8AC3E}">
        <p14:creationId xmlns:p14="http://schemas.microsoft.com/office/powerpoint/2010/main" val="22524880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700"/>
            <a:ext cx="8229600" cy="1097280"/>
          </a:xfrm>
        </p:spPr>
        <p:txBody>
          <a:bodyPr/>
          <a:lstStyle/>
          <a:p>
            <a:pPr>
              <a:lnSpc>
                <a:spcPct val="90000"/>
              </a:lnSpc>
            </a:pPr>
            <a:r>
              <a:rPr lang="en-US" altLang="en-US" sz="3600" dirty="0">
                <a:latin typeface="+mj-lt"/>
              </a:rPr>
              <a:t>Discrete Data</a:t>
            </a:r>
          </a:p>
        </p:txBody>
      </p:sp>
      <p:sp>
        <p:nvSpPr>
          <p:cNvPr id="3" name="Content Placeholder 2"/>
          <p:cNvSpPr>
            <a:spLocks noGrp="1"/>
          </p:cNvSpPr>
          <p:nvPr>
            <p:ph idx="1"/>
          </p:nvPr>
        </p:nvSpPr>
        <p:spPr>
          <a:xfrm>
            <a:off x="457200" y="1600200"/>
            <a:ext cx="8229600" cy="4525963"/>
          </a:xfrm>
        </p:spPr>
        <p:txBody>
          <a:bodyPr/>
          <a:lstStyle/>
          <a:p>
            <a:pPr marL="255600" indent="-255600">
              <a:buSzPct val="100000"/>
              <a:defRPr/>
            </a:pPr>
            <a:r>
              <a:rPr lang="en-US" altLang="en-US" sz="2800" dirty="0"/>
              <a:t>Discrete data </a:t>
            </a:r>
          </a:p>
          <a:p>
            <a:pPr marL="706641" lvl="1" indent="-255600">
              <a:buSzPct val="100000"/>
              <a:defRPr/>
            </a:pPr>
            <a:r>
              <a:rPr lang="en-US" altLang="en-US" sz="2600" dirty="0">
                <a:cs typeface="Arial" panose="020B0604020202020204" pitchFamily="34" charset="0"/>
              </a:rPr>
              <a:t>result when the data values are quantitative and the number of values is finite, or “countable.”</a:t>
            </a:r>
          </a:p>
          <a:p>
            <a:pPr marL="0" lvl="1" indent="0">
              <a:spcBef>
                <a:spcPts val="2500"/>
              </a:spcBef>
              <a:buSzPct val="100000"/>
              <a:buNone/>
              <a:defRPr/>
            </a:pPr>
            <a:r>
              <a:rPr lang="en-US" altLang="en-US" sz="2400" kern="0" dirty="0">
                <a:cs typeface="Arial" panose="020B0604020202020204" pitchFamily="34" charset="0"/>
              </a:rPr>
              <a:t>Example: The number of tosses of a coin before getting tails</a:t>
            </a:r>
            <a:endParaRPr lang="en-US" altLang="en-US" sz="2600" dirty="0">
              <a:cs typeface="Arial" panose="020B0604020202020204" pitchFamily="34" charset="0"/>
            </a:endParaRPr>
          </a:p>
        </p:txBody>
      </p:sp>
    </p:spTree>
    <p:extLst>
      <p:ext uri="{BB962C8B-B14F-4D97-AF65-F5344CB8AC3E}">
        <p14:creationId xmlns:p14="http://schemas.microsoft.com/office/powerpoint/2010/main" val="23986325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700"/>
            <a:ext cx="8229600" cy="1097280"/>
          </a:xfrm>
        </p:spPr>
        <p:txBody>
          <a:bodyPr/>
          <a:lstStyle/>
          <a:p>
            <a:pPr>
              <a:lnSpc>
                <a:spcPct val="90000"/>
              </a:lnSpc>
            </a:pPr>
            <a:r>
              <a:rPr lang="en-US" altLang="en-US" sz="3600" dirty="0">
                <a:latin typeface="+mj-lt"/>
              </a:rPr>
              <a:t>Continuous Data</a:t>
            </a:r>
          </a:p>
        </p:txBody>
      </p:sp>
      <p:sp>
        <p:nvSpPr>
          <p:cNvPr id="3" name="Content Placeholder 2"/>
          <p:cNvSpPr>
            <a:spLocks noGrp="1"/>
          </p:cNvSpPr>
          <p:nvPr>
            <p:ph idx="1"/>
          </p:nvPr>
        </p:nvSpPr>
        <p:spPr>
          <a:xfrm>
            <a:off x="457200" y="1600200"/>
            <a:ext cx="8229600" cy="4525963"/>
          </a:xfrm>
        </p:spPr>
        <p:txBody>
          <a:bodyPr/>
          <a:lstStyle/>
          <a:p>
            <a:pPr marL="255600" indent="-255600">
              <a:buSzPct val="100000"/>
              <a:defRPr/>
            </a:pPr>
            <a:r>
              <a:rPr lang="en-US" altLang="en-US" sz="2800" dirty="0"/>
              <a:t>Continuous (numerical) data</a:t>
            </a:r>
          </a:p>
          <a:p>
            <a:pPr marL="706641" lvl="1" indent="-255600">
              <a:buSzPct val="100000"/>
              <a:defRPr/>
            </a:pPr>
            <a:r>
              <a:rPr lang="en-US" altLang="en-US" sz="2600" dirty="0"/>
              <a:t>result from infinitely many possible quantitative values, where the collection of values is not countable.</a:t>
            </a:r>
            <a:endParaRPr lang="en-US" altLang="en-US" sz="2600" dirty="0">
              <a:solidFill>
                <a:schemeClr val="accent2">
                  <a:lumMod val="75000"/>
                </a:schemeClr>
              </a:solidFill>
            </a:endParaRPr>
          </a:p>
          <a:p>
            <a:pPr marL="0" indent="0">
              <a:spcBef>
                <a:spcPts val="2500"/>
              </a:spcBef>
              <a:buNone/>
              <a:defRPr/>
            </a:pPr>
            <a:r>
              <a:rPr lang="en-US" altLang="en-US" sz="2600" dirty="0"/>
              <a:t>Example: The lengths of distances from 0 cm to 12 cm</a:t>
            </a:r>
          </a:p>
        </p:txBody>
      </p:sp>
    </p:spTree>
    <p:extLst>
      <p:ext uri="{BB962C8B-B14F-4D97-AF65-F5344CB8AC3E}">
        <p14:creationId xmlns:p14="http://schemas.microsoft.com/office/powerpoint/2010/main" val="13002037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700"/>
            <a:ext cx="8229600" cy="1097280"/>
          </a:xfrm>
        </p:spPr>
        <p:txBody>
          <a:bodyPr/>
          <a:lstStyle/>
          <a:p>
            <a:pPr>
              <a:lnSpc>
                <a:spcPct val="90000"/>
              </a:lnSpc>
            </a:pPr>
            <a:r>
              <a:rPr lang="en-US" altLang="en-US" sz="3600" dirty="0">
                <a:latin typeface="+mj-lt"/>
              </a:rPr>
              <a:t>Levels of Measurement</a:t>
            </a:r>
          </a:p>
        </p:txBody>
      </p:sp>
      <p:sp>
        <p:nvSpPr>
          <p:cNvPr id="3" name="Content Placeholder 2"/>
          <p:cNvSpPr>
            <a:spLocks noGrp="1"/>
          </p:cNvSpPr>
          <p:nvPr>
            <p:ph idx="1"/>
          </p:nvPr>
        </p:nvSpPr>
        <p:spPr>
          <a:xfrm>
            <a:off x="457200" y="1600200"/>
            <a:ext cx="8229600" cy="4525963"/>
          </a:xfrm>
        </p:spPr>
        <p:txBody>
          <a:bodyPr/>
          <a:lstStyle/>
          <a:p>
            <a:pPr marL="255600" indent="-255600">
              <a:buSzPct val="100000"/>
              <a:defRPr/>
            </a:pPr>
            <a:r>
              <a:rPr lang="en-US" altLang="en-US" sz="2600" dirty="0"/>
              <a:t>Another way of classifying data is to use four levels of measurement: nominal, ordinal, interval, and ratio.</a:t>
            </a:r>
          </a:p>
        </p:txBody>
      </p:sp>
    </p:spTree>
    <p:extLst>
      <p:ext uri="{BB962C8B-B14F-4D97-AF65-F5344CB8AC3E}">
        <p14:creationId xmlns:p14="http://schemas.microsoft.com/office/powerpoint/2010/main" val="1835012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700"/>
            <a:ext cx="8229600" cy="1097280"/>
          </a:xfrm>
        </p:spPr>
        <p:txBody>
          <a:bodyPr/>
          <a:lstStyle/>
          <a:p>
            <a:pPr>
              <a:lnSpc>
                <a:spcPct val="90000"/>
              </a:lnSpc>
            </a:pPr>
            <a:r>
              <a:rPr lang="en-US" altLang="en-US" sz="3600" dirty="0">
                <a:latin typeface="+mj-lt"/>
              </a:rPr>
              <a:t>Nominal Level</a:t>
            </a:r>
          </a:p>
        </p:txBody>
      </p:sp>
      <p:sp>
        <p:nvSpPr>
          <p:cNvPr id="3" name="Content Placeholder 2"/>
          <p:cNvSpPr>
            <a:spLocks noGrp="1"/>
          </p:cNvSpPr>
          <p:nvPr>
            <p:ph idx="1"/>
          </p:nvPr>
        </p:nvSpPr>
        <p:spPr>
          <a:xfrm>
            <a:off x="457200" y="1600200"/>
            <a:ext cx="8229600" cy="4525963"/>
          </a:xfrm>
        </p:spPr>
        <p:txBody>
          <a:bodyPr/>
          <a:lstStyle/>
          <a:p>
            <a:pPr marL="255600" indent="-255600">
              <a:buSzPct val="100000"/>
              <a:defRPr/>
            </a:pPr>
            <a:r>
              <a:rPr lang="en-US" altLang="en-US" sz="2600" kern="0" dirty="0"/>
              <a:t>Nominal level of measurement</a:t>
            </a:r>
          </a:p>
          <a:p>
            <a:pPr marL="706641" lvl="1" indent="-255600">
              <a:buSzPct val="100000"/>
              <a:defRPr/>
            </a:pPr>
            <a:r>
              <a:rPr lang="en-US" altLang="en-US" sz="2400" kern="0" dirty="0"/>
              <a:t>characterized by data that consist of names, labels, or categories only, and the data cannot be arranged in some order (such as low to high).</a:t>
            </a:r>
          </a:p>
          <a:p>
            <a:pPr marL="457200" indent="-457200">
              <a:spcBef>
                <a:spcPts val="2500"/>
              </a:spcBef>
              <a:buNone/>
              <a:defRPr/>
            </a:pPr>
            <a:r>
              <a:rPr lang="en-US" altLang="en-US" sz="2400" dirty="0"/>
              <a:t>Example: Survey responses of </a:t>
            </a:r>
            <a:r>
              <a:rPr lang="en-US" altLang="en-US" sz="2400" b="1" dirty="0"/>
              <a:t>yes, no,</a:t>
            </a:r>
            <a:r>
              <a:rPr lang="en-US" altLang="en-US" sz="2400" dirty="0"/>
              <a:t> and </a:t>
            </a:r>
            <a:r>
              <a:rPr lang="en-US" altLang="en-US" sz="2400" b="1" dirty="0"/>
              <a:t>undecided</a:t>
            </a:r>
            <a:endParaRPr lang="en-US" altLang="en-US" sz="2600" b="1" dirty="0"/>
          </a:p>
        </p:txBody>
      </p:sp>
    </p:spTree>
    <p:extLst>
      <p:ext uri="{BB962C8B-B14F-4D97-AF65-F5344CB8AC3E}">
        <p14:creationId xmlns:p14="http://schemas.microsoft.com/office/powerpoint/2010/main" val="10065677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700"/>
            <a:ext cx="8229600" cy="1097280"/>
          </a:xfrm>
        </p:spPr>
        <p:txBody>
          <a:bodyPr/>
          <a:lstStyle/>
          <a:p>
            <a:pPr>
              <a:lnSpc>
                <a:spcPct val="90000"/>
              </a:lnSpc>
            </a:pPr>
            <a:r>
              <a:rPr lang="en-US" altLang="en-US" sz="3600" dirty="0">
                <a:latin typeface="+mj-lt"/>
              </a:rPr>
              <a:t>Ordinal Level</a:t>
            </a:r>
          </a:p>
        </p:txBody>
      </p:sp>
      <p:sp>
        <p:nvSpPr>
          <p:cNvPr id="3" name="Content Placeholder 2"/>
          <p:cNvSpPr>
            <a:spLocks noGrp="1"/>
          </p:cNvSpPr>
          <p:nvPr>
            <p:ph idx="1"/>
          </p:nvPr>
        </p:nvSpPr>
        <p:spPr>
          <a:xfrm>
            <a:off x="457200" y="1600200"/>
            <a:ext cx="8305800" cy="4525963"/>
          </a:xfrm>
        </p:spPr>
        <p:txBody>
          <a:bodyPr/>
          <a:lstStyle/>
          <a:p>
            <a:pPr marL="255600" indent="-255600">
              <a:buSzPct val="100000"/>
              <a:defRPr/>
            </a:pPr>
            <a:r>
              <a:rPr lang="en-US" altLang="en-US" sz="2600" dirty="0"/>
              <a:t>Ordinal level of measurement</a:t>
            </a:r>
          </a:p>
          <a:p>
            <a:pPr marL="706641" lvl="1" indent="-255600">
              <a:buSzPct val="100000"/>
              <a:defRPr/>
            </a:pPr>
            <a:r>
              <a:rPr lang="en-US" altLang="en-US" sz="2400" dirty="0"/>
              <a:t>involves data that can be arranged in some order, but differences (obtained by subtraction) between data values either cannot be determined or are meaningless.</a:t>
            </a:r>
          </a:p>
          <a:p>
            <a:pPr>
              <a:spcBef>
                <a:spcPts val="2500"/>
              </a:spcBef>
              <a:buNone/>
              <a:defRPr/>
            </a:pPr>
            <a:r>
              <a:rPr lang="en-US" altLang="en-US" sz="2400" kern="0" dirty="0"/>
              <a:t>Example: Course grades A, B, C, D, or F</a:t>
            </a:r>
          </a:p>
        </p:txBody>
      </p:sp>
    </p:spTree>
    <p:extLst>
      <p:ext uri="{BB962C8B-B14F-4D97-AF65-F5344CB8AC3E}">
        <p14:creationId xmlns:p14="http://schemas.microsoft.com/office/powerpoint/2010/main" val="21972020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700"/>
            <a:ext cx="8229600" cy="1097280"/>
          </a:xfrm>
        </p:spPr>
        <p:txBody>
          <a:bodyPr/>
          <a:lstStyle/>
          <a:p>
            <a:pPr>
              <a:lnSpc>
                <a:spcPct val="90000"/>
              </a:lnSpc>
            </a:pPr>
            <a:r>
              <a:rPr lang="en-US" altLang="en-US" sz="3600" dirty="0">
                <a:latin typeface="+mj-lt"/>
              </a:rPr>
              <a:t>Interval Level</a:t>
            </a:r>
          </a:p>
        </p:txBody>
      </p:sp>
      <p:sp>
        <p:nvSpPr>
          <p:cNvPr id="3" name="Content Placeholder 2"/>
          <p:cNvSpPr>
            <a:spLocks noGrp="1"/>
          </p:cNvSpPr>
          <p:nvPr>
            <p:ph idx="1"/>
          </p:nvPr>
        </p:nvSpPr>
        <p:spPr>
          <a:xfrm>
            <a:off x="457200" y="1600200"/>
            <a:ext cx="8229600" cy="4525963"/>
          </a:xfrm>
        </p:spPr>
        <p:txBody>
          <a:bodyPr/>
          <a:lstStyle/>
          <a:p>
            <a:pPr marL="255600" indent="-255600">
              <a:buSzPct val="100000"/>
              <a:defRPr/>
            </a:pPr>
            <a:r>
              <a:rPr lang="en-US" altLang="en-US" sz="2600" dirty="0"/>
              <a:t>Interval level of measurement</a:t>
            </a:r>
          </a:p>
          <a:p>
            <a:pPr marL="706641" lvl="1" indent="-255600">
              <a:buSzPct val="100000"/>
              <a:defRPr/>
            </a:pPr>
            <a:r>
              <a:rPr lang="en-US" altLang="en-US" sz="2400" dirty="0"/>
              <a:t>involves data that can be arranged in order, and the differences between data values can be found and are meaningful. However, there is no </a:t>
            </a:r>
            <a:r>
              <a:rPr lang="en-US" altLang="en-US" sz="2400" b="1" dirty="0"/>
              <a:t>natural</a:t>
            </a:r>
            <a:r>
              <a:rPr lang="en-US" altLang="en-US" sz="2400" dirty="0"/>
              <a:t> zero starting point at which none of the quantity is present.</a:t>
            </a:r>
          </a:p>
          <a:p>
            <a:pPr marL="0" lvl="1" indent="0">
              <a:spcBef>
                <a:spcPts val="2500"/>
              </a:spcBef>
              <a:buSzPct val="100000"/>
              <a:buNone/>
              <a:defRPr/>
            </a:pPr>
            <a:r>
              <a:rPr lang="en-US" altLang="en-US" sz="2400" kern="0" dirty="0"/>
              <a:t>Example: Years 1000, 2000, 1776, and 1492</a:t>
            </a:r>
          </a:p>
        </p:txBody>
      </p:sp>
    </p:spTree>
    <p:extLst>
      <p:ext uri="{BB962C8B-B14F-4D97-AF65-F5344CB8AC3E}">
        <p14:creationId xmlns:p14="http://schemas.microsoft.com/office/powerpoint/2010/main" val="21042893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700"/>
            <a:ext cx="8229600" cy="1097280"/>
          </a:xfrm>
        </p:spPr>
        <p:txBody>
          <a:bodyPr/>
          <a:lstStyle/>
          <a:p>
            <a:pPr>
              <a:lnSpc>
                <a:spcPct val="90000"/>
              </a:lnSpc>
            </a:pPr>
            <a:r>
              <a:rPr lang="en-US" altLang="en-US" sz="3600" dirty="0">
                <a:latin typeface="+mj-lt"/>
              </a:rPr>
              <a:t>Ratio Level</a:t>
            </a:r>
          </a:p>
        </p:txBody>
      </p:sp>
      <p:sp>
        <p:nvSpPr>
          <p:cNvPr id="3" name="Content Placeholder 2"/>
          <p:cNvSpPr>
            <a:spLocks noGrp="1"/>
          </p:cNvSpPr>
          <p:nvPr>
            <p:ph idx="1"/>
          </p:nvPr>
        </p:nvSpPr>
        <p:spPr>
          <a:xfrm>
            <a:off x="457200" y="1600200"/>
            <a:ext cx="8229600" cy="4525963"/>
          </a:xfrm>
        </p:spPr>
        <p:txBody>
          <a:bodyPr/>
          <a:lstStyle/>
          <a:p>
            <a:pPr marL="255600" indent="-255600">
              <a:buSzPct val="100000"/>
              <a:defRPr/>
            </a:pPr>
            <a:r>
              <a:rPr lang="en-US" altLang="en-US" sz="2600" dirty="0"/>
              <a:t>Ratio level of measurement</a:t>
            </a:r>
          </a:p>
          <a:p>
            <a:pPr marL="706641" lvl="1" indent="-255600">
              <a:buSzPct val="100000"/>
              <a:defRPr/>
            </a:pPr>
            <a:r>
              <a:rPr lang="en-US" altLang="en-US" sz="2400" dirty="0"/>
              <a:t>data can be arranged in order, differences can be found and are meaningful, and there is a natural zero starting point (where zero indicates that none of the quantity is present). Differences and ratios are both meaningful.</a:t>
            </a:r>
          </a:p>
          <a:p>
            <a:pPr>
              <a:spcBef>
                <a:spcPts val="2500"/>
              </a:spcBef>
              <a:buNone/>
              <a:defRPr/>
            </a:pPr>
            <a:r>
              <a:rPr lang="en-US" altLang="en-US" sz="2400" kern="0" dirty="0"/>
              <a:t>Example: Class times of 50 minutes and 100 minutes</a:t>
            </a:r>
          </a:p>
        </p:txBody>
      </p:sp>
    </p:spTree>
    <p:extLst>
      <p:ext uri="{BB962C8B-B14F-4D97-AF65-F5344CB8AC3E}">
        <p14:creationId xmlns:p14="http://schemas.microsoft.com/office/powerpoint/2010/main" val="39857097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700"/>
            <a:ext cx="8229600" cy="1097280"/>
          </a:xfrm>
        </p:spPr>
        <p:txBody>
          <a:bodyPr/>
          <a:lstStyle/>
          <a:p>
            <a:pPr>
              <a:lnSpc>
                <a:spcPct val="90000"/>
              </a:lnSpc>
            </a:pPr>
            <a:r>
              <a:rPr lang="en-US" altLang="en-US" sz="3600" dirty="0">
                <a:latin typeface="+mj-lt"/>
              </a:rPr>
              <a:t>Summary - Levels of Measurement</a:t>
            </a:r>
          </a:p>
        </p:txBody>
      </p:sp>
      <p:sp>
        <p:nvSpPr>
          <p:cNvPr id="3" name="Content Placeholder 2"/>
          <p:cNvSpPr>
            <a:spLocks noGrp="1"/>
          </p:cNvSpPr>
          <p:nvPr>
            <p:ph idx="1"/>
          </p:nvPr>
        </p:nvSpPr>
        <p:spPr>
          <a:xfrm>
            <a:off x="457200" y="1600200"/>
            <a:ext cx="8229600" cy="4525963"/>
          </a:xfrm>
        </p:spPr>
        <p:txBody>
          <a:bodyPr/>
          <a:lstStyle/>
          <a:p>
            <a:pPr marL="255600" indent="-255600">
              <a:buSzPct val="100000"/>
              <a:defRPr/>
            </a:pPr>
            <a:r>
              <a:rPr lang="en-US" sz="2600" b="1" dirty="0"/>
              <a:t>Nominal</a:t>
            </a:r>
            <a:r>
              <a:rPr lang="en-US" sz="2600" dirty="0"/>
              <a:t> - categories only</a:t>
            </a:r>
          </a:p>
          <a:p>
            <a:pPr marL="255600" indent="-255600">
              <a:buSzPct val="100000"/>
              <a:defRPr/>
            </a:pPr>
            <a:r>
              <a:rPr lang="en-US" sz="2600" b="1" dirty="0"/>
              <a:t>Ordinal</a:t>
            </a:r>
            <a:r>
              <a:rPr lang="en-US" sz="2600" dirty="0"/>
              <a:t> - categories with some order</a:t>
            </a:r>
          </a:p>
          <a:p>
            <a:pPr marL="255600" indent="-255600">
              <a:buSzPct val="100000"/>
              <a:defRPr/>
            </a:pPr>
            <a:r>
              <a:rPr lang="en-US" sz="2600" b="1" dirty="0"/>
              <a:t>Interval</a:t>
            </a:r>
            <a:r>
              <a:rPr lang="en-US" sz="2600" dirty="0"/>
              <a:t> - differences but no natural zero point</a:t>
            </a:r>
          </a:p>
          <a:p>
            <a:pPr marL="255600" indent="-255600">
              <a:buSzPct val="100000"/>
              <a:defRPr/>
            </a:pPr>
            <a:r>
              <a:rPr lang="en-US" sz="2600" b="1" dirty="0"/>
              <a:t>Ratio</a:t>
            </a:r>
            <a:r>
              <a:rPr lang="en-US" sz="2600" dirty="0">
                <a:effectLst>
                  <a:outerShdw blurRad="38100" dist="38100" dir="2700000" algn="tl">
                    <a:srgbClr val="C0C0C0"/>
                  </a:outerShdw>
                </a:effectLst>
              </a:rPr>
              <a:t> </a:t>
            </a:r>
            <a:r>
              <a:rPr lang="en-US" sz="2600" dirty="0"/>
              <a:t>- differences </a:t>
            </a:r>
            <a:r>
              <a:rPr lang="en-US" sz="2600" u="sng" dirty="0"/>
              <a:t>and</a:t>
            </a:r>
            <a:r>
              <a:rPr lang="en-US" sz="2600" dirty="0"/>
              <a:t> a natural zero point</a:t>
            </a:r>
          </a:p>
        </p:txBody>
      </p:sp>
    </p:spTree>
    <p:extLst>
      <p:ext uri="{BB962C8B-B14F-4D97-AF65-F5344CB8AC3E}">
        <p14:creationId xmlns:p14="http://schemas.microsoft.com/office/powerpoint/2010/main" val="12044040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700"/>
            <a:ext cx="8229600" cy="1097280"/>
          </a:xfrm>
        </p:spPr>
        <p:txBody>
          <a:bodyPr/>
          <a:lstStyle/>
          <a:p>
            <a:pPr>
              <a:lnSpc>
                <a:spcPct val="90000"/>
              </a:lnSpc>
            </a:pPr>
            <a:r>
              <a:rPr lang="en-US" altLang="en-US" sz="3600" dirty="0">
                <a:latin typeface="+mj-lt"/>
              </a:rPr>
              <a:t>Big Data</a:t>
            </a:r>
          </a:p>
        </p:txBody>
      </p:sp>
      <p:sp>
        <p:nvSpPr>
          <p:cNvPr id="3" name="Content Placeholder 2"/>
          <p:cNvSpPr>
            <a:spLocks noGrp="1"/>
          </p:cNvSpPr>
          <p:nvPr>
            <p:ph idx="1"/>
          </p:nvPr>
        </p:nvSpPr>
        <p:spPr>
          <a:xfrm>
            <a:off x="457200" y="1600200"/>
            <a:ext cx="8229600" cy="4525963"/>
          </a:xfrm>
        </p:spPr>
        <p:txBody>
          <a:bodyPr/>
          <a:lstStyle/>
          <a:p>
            <a:pPr marL="255600" indent="-255600">
              <a:buSzPct val="100000"/>
              <a:defRPr/>
            </a:pPr>
            <a:r>
              <a:rPr lang="en-US" sz="2600" dirty="0"/>
              <a:t>Big data</a:t>
            </a:r>
          </a:p>
          <a:p>
            <a:pPr marL="706641" lvl="1" indent="-255600">
              <a:buSzPct val="100000"/>
              <a:defRPr/>
            </a:pPr>
            <a:r>
              <a:rPr lang="en-US" sz="2400" dirty="0"/>
              <a:t>refers to data sets so large and so complex that their analysis is beyond the capabilities of traditional software tools. Analysis of big data may require software simultaneously running in parallel on many different computers.</a:t>
            </a:r>
          </a:p>
          <a:p>
            <a:pPr marL="255600" indent="-255600">
              <a:buSzPct val="100000"/>
              <a:defRPr/>
            </a:pPr>
            <a:r>
              <a:rPr lang="en-US" sz="2600" kern="0" dirty="0"/>
              <a:t>Data science</a:t>
            </a:r>
          </a:p>
          <a:p>
            <a:pPr marL="706641" lvl="1" indent="-255600">
              <a:buSzPct val="100000"/>
              <a:defRPr/>
            </a:pPr>
            <a:r>
              <a:rPr lang="en-US" sz="2400" kern="0" dirty="0"/>
              <a:t>involves applications of statistics, computer science, and software engineering, along with some other relevant fields (such as sociology or finance).</a:t>
            </a:r>
          </a:p>
        </p:txBody>
      </p:sp>
    </p:spTree>
    <p:extLst>
      <p:ext uri="{BB962C8B-B14F-4D97-AF65-F5344CB8AC3E}">
        <p14:creationId xmlns:p14="http://schemas.microsoft.com/office/powerpoint/2010/main" val="7144913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700"/>
            <a:ext cx="8229600" cy="1097280"/>
          </a:xfrm>
        </p:spPr>
        <p:txBody>
          <a:bodyPr/>
          <a:lstStyle/>
          <a:p>
            <a:r>
              <a:rPr lang="en-US" altLang="en-US" sz="3600" dirty="0">
                <a:latin typeface="+mj-lt"/>
              </a:rPr>
              <a:t>Data</a:t>
            </a:r>
            <a:endParaRPr lang="en-IN" sz="2000" b="0" dirty="0">
              <a:latin typeface="+mj-lt"/>
            </a:endParaRPr>
          </a:p>
        </p:txBody>
      </p:sp>
      <p:sp>
        <p:nvSpPr>
          <p:cNvPr id="3" name="Content Placeholder 2"/>
          <p:cNvSpPr>
            <a:spLocks noGrp="1"/>
          </p:cNvSpPr>
          <p:nvPr>
            <p:ph idx="1"/>
          </p:nvPr>
        </p:nvSpPr>
        <p:spPr>
          <a:xfrm>
            <a:off x="457200" y="1600200"/>
            <a:ext cx="8382000" cy="4525963"/>
          </a:xfrm>
        </p:spPr>
        <p:txBody>
          <a:bodyPr/>
          <a:lstStyle/>
          <a:p>
            <a:pPr marL="256032" indent="-256032">
              <a:lnSpc>
                <a:spcPct val="120000"/>
              </a:lnSpc>
              <a:buSzPct val="100000"/>
              <a:defRPr/>
            </a:pPr>
            <a:r>
              <a:rPr lang="en-US" altLang="en-US" sz="2800" dirty="0"/>
              <a:t>Data</a:t>
            </a:r>
          </a:p>
          <a:p>
            <a:pPr marL="707073" lvl="1" indent="-256032">
              <a:buSzPct val="100000"/>
              <a:defRPr/>
            </a:pPr>
            <a:r>
              <a:rPr lang="en-US" altLang="en-US" sz="2600" dirty="0"/>
              <a:t>Collections of observations, such as measurements, genders, or survey responses</a:t>
            </a:r>
          </a:p>
        </p:txBody>
      </p:sp>
    </p:spTree>
    <p:extLst>
      <p:ext uri="{BB962C8B-B14F-4D97-AF65-F5344CB8AC3E}">
        <p14:creationId xmlns:p14="http://schemas.microsoft.com/office/powerpoint/2010/main" val="33774218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700"/>
            <a:ext cx="8229600" cy="1097280"/>
          </a:xfrm>
        </p:spPr>
        <p:txBody>
          <a:bodyPr/>
          <a:lstStyle/>
          <a:p>
            <a:pPr>
              <a:lnSpc>
                <a:spcPct val="90000"/>
              </a:lnSpc>
            </a:pPr>
            <a:r>
              <a:rPr lang="en-US" altLang="en-US" sz="3600" dirty="0">
                <a:latin typeface="+mj-lt"/>
              </a:rPr>
              <a:t>Missing Data</a:t>
            </a:r>
          </a:p>
        </p:txBody>
      </p:sp>
      <p:sp>
        <p:nvSpPr>
          <p:cNvPr id="3" name="Content Placeholder 2"/>
          <p:cNvSpPr>
            <a:spLocks noGrp="1"/>
          </p:cNvSpPr>
          <p:nvPr>
            <p:ph idx="1"/>
          </p:nvPr>
        </p:nvSpPr>
        <p:spPr>
          <a:xfrm>
            <a:off x="457200" y="1600200"/>
            <a:ext cx="8229600" cy="4525963"/>
          </a:xfrm>
        </p:spPr>
        <p:txBody>
          <a:bodyPr/>
          <a:lstStyle/>
          <a:p>
            <a:pPr marL="255600" indent="-255600">
              <a:buSzPct val="100000"/>
              <a:defRPr/>
            </a:pPr>
            <a:r>
              <a:rPr lang="en-US" sz="2600" dirty="0"/>
              <a:t>A data value is </a:t>
            </a:r>
            <a:r>
              <a:rPr lang="en-US" sz="2600" b="1" dirty="0"/>
              <a:t>missing completely at random</a:t>
            </a:r>
            <a:r>
              <a:rPr lang="en-US" sz="2600" b="1" dirty="0">
                <a:solidFill>
                  <a:schemeClr val="accent6">
                    <a:lumMod val="20000"/>
                    <a:lumOff val="80000"/>
                  </a:schemeClr>
                </a:solidFill>
              </a:rPr>
              <a:t> </a:t>
            </a:r>
            <a:r>
              <a:rPr lang="en-US" sz="2600" dirty="0"/>
              <a:t>if the likelihood of its being missing is independent of its value or any of the other values in the data set. That is, any data value is just as likely to be missing as any other data value.</a:t>
            </a:r>
          </a:p>
          <a:p>
            <a:pPr marL="255600" indent="-255600">
              <a:buSzPct val="100000"/>
              <a:defRPr/>
            </a:pPr>
            <a:r>
              <a:rPr lang="en-US" sz="2600" kern="0" dirty="0"/>
              <a:t>A data value is </a:t>
            </a:r>
            <a:r>
              <a:rPr lang="en-US" sz="2600" b="1" kern="0" dirty="0"/>
              <a:t>missing not at random</a:t>
            </a:r>
            <a:r>
              <a:rPr lang="en-US" sz="2600" b="1" kern="0" dirty="0">
                <a:solidFill>
                  <a:schemeClr val="accent2">
                    <a:lumMod val="75000"/>
                  </a:schemeClr>
                </a:solidFill>
              </a:rPr>
              <a:t> </a:t>
            </a:r>
            <a:r>
              <a:rPr lang="en-US" sz="2600" kern="0" dirty="0"/>
              <a:t>if the missing value is related to the reason that it is missing.</a:t>
            </a:r>
          </a:p>
        </p:txBody>
      </p:sp>
    </p:spTree>
    <p:extLst>
      <p:ext uri="{BB962C8B-B14F-4D97-AF65-F5344CB8AC3E}">
        <p14:creationId xmlns:p14="http://schemas.microsoft.com/office/powerpoint/2010/main" val="39477093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700"/>
            <a:ext cx="8229600" cy="1097280"/>
          </a:xfrm>
        </p:spPr>
        <p:txBody>
          <a:bodyPr/>
          <a:lstStyle/>
          <a:p>
            <a:pPr>
              <a:lnSpc>
                <a:spcPct val="90000"/>
              </a:lnSpc>
            </a:pPr>
            <a:r>
              <a:rPr lang="en-US" altLang="en-US" sz="3600" dirty="0">
                <a:latin typeface="+mj-lt"/>
              </a:rPr>
              <a:t>Correcting for Missing Data</a:t>
            </a:r>
          </a:p>
        </p:txBody>
      </p:sp>
      <p:sp>
        <p:nvSpPr>
          <p:cNvPr id="3" name="Content Placeholder 2"/>
          <p:cNvSpPr>
            <a:spLocks noGrp="1"/>
          </p:cNvSpPr>
          <p:nvPr>
            <p:ph idx="1"/>
          </p:nvPr>
        </p:nvSpPr>
        <p:spPr>
          <a:xfrm>
            <a:off x="457200" y="1600200"/>
            <a:ext cx="8229600" cy="4525963"/>
          </a:xfrm>
        </p:spPr>
        <p:txBody>
          <a:bodyPr/>
          <a:lstStyle/>
          <a:p>
            <a:pPr marL="442800" indent="-442800">
              <a:buSzPct val="100000"/>
              <a:buFontTx/>
              <a:buAutoNum type="arabicPeriod"/>
            </a:pPr>
            <a:r>
              <a:rPr lang="en-US" altLang="en-US" sz="2600" b="1" dirty="0"/>
              <a:t>Delete Cases: </a:t>
            </a:r>
            <a:r>
              <a:rPr lang="en-US" altLang="en-US" sz="2600" dirty="0"/>
              <a:t>One very common method for dealing with missing data is to delete all subjects having any missing values.</a:t>
            </a:r>
          </a:p>
          <a:p>
            <a:pPr marL="442800" indent="-442800">
              <a:buSzPct val="100000"/>
              <a:buFontTx/>
              <a:buAutoNum type="arabicPeriod"/>
            </a:pPr>
            <a:r>
              <a:rPr lang="en-US" sz="2600" b="1" kern="0" dirty="0"/>
              <a:t>Impute Missing Values: </a:t>
            </a:r>
            <a:r>
              <a:rPr lang="en-US" sz="2600" kern="0" dirty="0"/>
              <a:t>We “impute” missing data values when we substitute values for them.</a:t>
            </a:r>
          </a:p>
        </p:txBody>
      </p:sp>
    </p:spTree>
    <p:extLst>
      <p:ext uri="{BB962C8B-B14F-4D97-AF65-F5344CB8AC3E}">
        <p14:creationId xmlns:p14="http://schemas.microsoft.com/office/powerpoint/2010/main" val="17658160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700"/>
            <a:ext cx="8229600" cy="1097280"/>
          </a:xfrm>
        </p:spPr>
        <p:txBody>
          <a:bodyPr/>
          <a:lstStyle/>
          <a:p>
            <a:r>
              <a:rPr lang="en-US" altLang="en-US" sz="3600" dirty="0">
                <a:latin typeface="+mj-lt"/>
              </a:rPr>
              <a:t>Introduction to Statistics</a:t>
            </a:r>
            <a:endParaRPr lang="en-IN" dirty="0">
              <a:latin typeface="+mj-lt"/>
            </a:endParaRPr>
          </a:p>
        </p:txBody>
      </p:sp>
      <p:sp>
        <p:nvSpPr>
          <p:cNvPr id="3" name="Content Placeholder 2"/>
          <p:cNvSpPr>
            <a:spLocks noGrp="1"/>
          </p:cNvSpPr>
          <p:nvPr>
            <p:ph idx="1"/>
          </p:nvPr>
        </p:nvSpPr>
        <p:spPr/>
        <p:txBody>
          <a:bodyPr/>
          <a:lstStyle/>
          <a:p>
            <a:pPr marL="0" indent="0">
              <a:spcBef>
                <a:spcPct val="50000"/>
              </a:spcBef>
              <a:buNone/>
              <a:defRPr/>
            </a:pPr>
            <a:r>
              <a:rPr lang="en-US" sz="2600" dirty="0"/>
              <a:t>1-1 Statistical and Critical Thinking</a:t>
            </a:r>
          </a:p>
          <a:p>
            <a:pPr marL="0" indent="0">
              <a:spcBef>
                <a:spcPct val="50000"/>
              </a:spcBef>
              <a:buNone/>
              <a:defRPr/>
            </a:pPr>
            <a:r>
              <a:rPr lang="en-US" sz="2600" dirty="0"/>
              <a:t>1-2 Types of Data</a:t>
            </a:r>
          </a:p>
          <a:p>
            <a:pPr marL="0" indent="0">
              <a:spcBef>
                <a:spcPct val="50000"/>
              </a:spcBef>
              <a:buNone/>
              <a:defRPr/>
            </a:pPr>
            <a:r>
              <a:rPr lang="en-US" sz="2600" b="1" dirty="0"/>
              <a:t>1-3 Collecting Sample Data</a:t>
            </a:r>
            <a:endParaRPr lang="en-US" altLang="en-US" sz="2600" b="1" dirty="0"/>
          </a:p>
        </p:txBody>
      </p:sp>
    </p:spTree>
    <p:extLst>
      <p:ext uri="{BB962C8B-B14F-4D97-AF65-F5344CB8AC3E}">
        <p14:creationId xmlns:p14="http://schemas.microsoft.com/office/powerpoint/2010/main" val="24519078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700"/>
            <a:ext cx="8229600" cy="1097280"/>
          </a:xfrm>
        </p:spPr>
        <p:txBody>
          <a:bodyPr/>
          <a:lstStyle/>
          <a:p>
            <a:r>
              <a:rPr lang="en-US" altLang="en-US" sz="3600" dirty="0">
                <a:latin typeface="+mj-lt"/>
              </a:rPr>
              <a:t>Key Concept</a:t>
            </a:r>
            <a:endParaRPr lang="en-IN" dirty="0">
              <a:latin typeface="+mj-lt"/>
            </a:endParaRPr>
          </a:p>
        </p:txBody>
      </p:sp>
      <p:sp>
        <p:nvSpPr>
          <p:cNvPr id="3" name="Content Placeholder 2"/>
          <p:cNvSpPr>
            <a:spLocks noGrp="1"/>
          </p:cNvSpPr>
          <p:nvPr>
            <p:ph idx="1"/>
          </p:nvPr>
        </p:nvSpPr>
        <p:spPr>
          <a:xfrm>
            <a:off x="457200" y="1600200"/>
            <a:ext cx="8229600" cy="4525963"/>
          </a:xfrm>
        </p:spPr>
        <p:txBody>
          <a:bodyPr/>
          <a:lstStyle/>
          <a:p>
            <a:pPr marL="0" indent="0">
              <a:spcBef>
                <a:spcPct val="50000"/>
              </a:spcBef>
              <a:buClr>
                <a:schemeClr val="accent2">
                  <a:lumMod val="75000"/>
                </a:schemeClr>
              </a:buClr>
              <a:buNone/>
              <a:defRPr/>
            </a:pPr>
            <a:r>
              <a:rPr lang="en-US" altLang="en-US" sz="2600" dirty="0"/>
              <a:t>The method used to collect sample data influences the quality of the statistical analysis.</a:t>
            </a:r>
          </a:p>
          <a:p>
            <a:pPr marL="0" indent="0">
              <a:spcBef>
                <a:spcPct val="50000"/>
              </a:spcBef>
              <a:buClr>
                <a:schemeClr val="accent2">
                  <a:lumMod val="75000"/>
                </a:schemeClr>
              </a:buClr>
              <a:buNone/>
              <a:defRPr/>
            </a:pPr>
            <a:r>
              <a:rPr lang="en-US" altLang="en-US" sz="2600" dirty="0"/>
              <a:t>Of particular importance is the </a:t>
            </a:r>
            <a:r>
              <a:rPr lang="en-US" altLang="en-US" sz="2600" b="1" dirty="0"/>
              <a:t>simple random sample</a:t>
            </a:r>
            <a:r>
              <a:rPr lang="en-US" altLang="en-US" sz="2600" dirty="0"/>
              <a:t>.</a:t>
            </a:r>
          </a:p>
          <a:p>
            <a:pPr marL="0" indent="0">
              <a:spcBef>
                <a:spcPct val="50000"/>
              </a:spcBef>
              <a:buClr>
                <a:schemeClr val="accent2">
                  <a:lumMod val="75000"/>
                </a:schemeClr>
              </a:buClr>
              <a:buNone/>
              <a:defRPr/>
            </a:pPr>
            <a:r>
              <a:rPr lang="en-US" altLang="en-US" sz="2600" dirty="0"/>
              <a:t>If sample data are not collected in an appropriate way, the data may be so utterly useless that no amount of statistical torturing can salvage them.</a:t>
            </a:r>
          </a:p>
        </p:txBody>
      </p:sp>
    </p:spTree>
    <p:extLst>
      <p:ext uri="{BB962C8B-B14F-4D97-AF65-F5344CB8AC3E}">
        <p14:creationId xmlns:p14="http://schemas.microsoft.com/office/powerpoint/2010/main" val="2468164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700"/>
            <a:ext cx="8229600" cy="1097280"/>
          </a:xfrm>
        </p:spPr>
        <p:txBody>
          <a:bodyPr/>
          <a:lstStyle/>
          <a:p>
            <a:r>
              <a:rPr lang="en-US" altLang="en-US" sz="3600" dirty="0">
                <a:latin typeface="+mj-lt"/>
              </a:rPr>
              <a:t>The Gold Standard</a:t>
            </a:r>
            <a:endParaRPr lang="en-IN" sz="2000" dirty="0">
              <a:latin typeface="+mj-lt"/>
            </a:endParaRPr>
          </a:p>
        </p:txBody>
      </p:sp>
      <p:sp>
        <p:nvSpPr>
          <p:cNvPr id="3" name="Content Placeholder 2"/>
          <p:cNvSpPr>
            <a:spLocks noGrp="1"/>
          </p:cNvSpPr>
          <p:nvPr>
            <p:ph idx="1"/>
          </p:nvPr>
        </p:nvSpPr>
        <p:spPr>
          <a:xfrm>
            <a:off x="457200" y="1600200"/>
            <a:ext cx="7696200" cy="4525963"/>
          </a:xfrm>
        </p:spPr>
        <p:txBody>
          <a:bodyPr/>
          <a:lstStyle/>
          <a:p>
            <a:pPr marL="0" indent="0">
              <a:buNone/>
            </a:pPr>
            <a:r>
              <a:rPr lang="en-US" altLang="en-US" sz="2600" dirty="0"/>
              <a:t>Randomization with placebo/treatment groups is sometimes called the “gold standard” because it is so effective. (A placebo such as a sugar pill has no medicinal effect.)</a:t>
            </a:r>
          </a:p>
        </p:txBody>
      </p:sp>
      <p:pic>
        <p:nvPicPr>
          <p:cNvPr id="4" name="صورة 3">
            <a:extLst>
              <a:ext uri="{FF2B5EF4-FFF2-40B4-BE49-F238E27FC236}">
                <a16:creationId xmlns:a16="http://schemas.microsoft.com/office/drawing/2014/main" id="{C45E85FF-A5D9-4C86-AFB4-3D13186E8F11}"/>
              </a:ext>
            </a:extLst>
          </p:cNvPr>
          <p:cNvPicPr>
            <a:picLocks noChangeAspect="1"/>
          </p:cNvPicPr>
          <p:nvPr/>
        </p:nvPicPr>
        <p:blipFill>
          <a:blip r:embed="rId2"/>
          <a:stretch>
            <a:fillRect/>
          </a:stretch>
        </p:blipFill>
        <p:spPr>
          <a:xfrm>
            <a:off x="3200400" y="2938453"/>
            <a:ext cx="5656251" cy="3664847"/>
          </a:xfrm>
          <a:prstGeom prst="rect">
            <a:avLst/>
          </a:prstGeom>
        </p:spPr>
      </p:pic>
    </p:spTree>
    <p:extLst>
      <p:ext uri="{BB962C8B-B14F-4D97-AF65-F5344CB8AC3E}">
        <p14:creationId xmlns:p14="http://schemas.microsoft.com/office/powerpoint/2010/main" val="12619730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700"/>
            <a:ext cx="8229600" cy="1097280"/>
          </a:xfrm>
        </p:spPr>
        <p:txBody>
          <a:bodyPr/>
          <a:lstStyle/>
          <a:p>
            <a:r>
              <a:rPr lang="en-US" altLang="en-US" sz="3600" dirty="0">
                <a:latin typeface="+mj-lt"/>
              </a:rPr>
              <a:t>Basics of Collecting Data</a:t>
            </a:r>
            <a:endParaRPr lang="en-IN" sz="2000" dirty="0">
              <a:latin typeface="+mj-lt"/>
            </a:endParaRPr>
          </a:p>
        </p:txBody>
      </p:sp>
      <p:sp>
        <p:nvSpPr>
          <p:cNvPr id="3" name="Content Placeholder 2"/>
          <p:cNvSpPr>
            <a:spLocks noGrp="1"/>
          </p:cNvSpPr>
          <p:nvPr>
            <p:ph idx="1"/>
          </p:nvPr>
        </p:nvSpPr>
        <p:spPr>
          <a:xfrm>
            <a:off x="457200" y="1600200"/>
            <a:ext cx="8229600" cy="4525963"/>
          </a:xfrm>
        </p:spPr>
        <p:txBody>
          <a:bodyPr/>
          <a:lstStyle/>
          <a:p>
            <a:pPr marL="0">
              <a:buClr>
                <a:schemeClr val="accent2"/>
              </a:buClr>
              <a:buFont typeface="Wingdings" panose="05000000000000000000" pitchFamily="2" charset="2"/>
              <a:buNone/>
            </a:pPr>
            <a:r>
              <a:rPr lang="en-US" altLang="en-US" sz="2600" dirty="0"/>
              <a:t>Statistical methods are driven by the data that we collect. We typically obtain data from two distinct sources: </a:t>
            </a:r>
            <a:r>
              <a:rPr lang="en-US" altLang="en-US" sz="2600" b="1" dirty="0"/>
              <a:t>observational studies</a:t>
            </a:r>
            <a:r>
              <a:rPr lang="en-US" altLang="en-US" sz="2600" i="1" dirty="0"/>
              <a:t> </a:t>
            </a:r>
            <a:r>
              <a:rPr lang="en-US" altLang="en-US" sz="2600" dirty="0"/>
              <a:t>and</a:t>
            </a:r>
            <a:r>
              <a:rPr lang="en-US" altLang="en-US" sz="2600" i="1" dirty="0"/>
              <a:t> </a:t>
            </a:r>
            <a:r>
              <a:rPr lang="en-US" altLang="en-US" sz="2600" b="1" dirty="0"/>
              <a:t>experiments</a:t>
            </a:r>
            <a:r>
              <a:rPr lang="en-US" altLang="en-US" sz="2600" dirty="0"/>
              <a:t>.</a:t>
            </a:r>
          </a:p>
        </p:txBody>
      </p:sp>
    </p:spTree>
    <p:extLst>
      <p:ext uri="{BB962C8B-B14F-4D97-AF65-F5344CB8AC3E}">
        <p14:creationId xmlns:p14="http://schemas.microsoft.com/office/powerpoint/2010/main" val="29924536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700"/>
            <a:ext cx="8229600" cy="1097280"/>
          </a:xfrm>
        </p:spPr>
        <p:txBody>
          <a:bodyPr/>
          <a:lstStyle/>
          <a:p>
            <a:pPr>
              <a:lnSpc>
                <a:spcPct val="90000"/>
              </a:lnSpc>
            </a:pPr>
            <a:r>
              <a:rPr lang="en-US" altLang="en-US" sz="3600" dirty="0">
                <a:latin typeface="+mj-lt"/>
              </a:rPr>
              <a:t>Experiment</a:t>
            </a:r>
          </a:p>
        </p:txBody>
      </p:sp>
      <p:sp>
        <p:nvSpPr>
          <p:cNvPr id="3" name="Content Placeholder 2"/>
          <p:cNvSpPr>
            <a:spLocks noGrp="1"/>
          </p:cNvSpPr>
          <p:nvPr>
            <p:ph idx="1"/>
          </p:nvPr>
        </p:nvSpPr>
        <p:spPr>
          <a:xfrm>
            <a:off x="457200" y="1600200"/>
            <a:ext cx="8458200" cy="4525963"/>
          </a:xfrm>
        </p:spPr>
        <p:txBody>
          <a:bodyPr/>
          <a:lstStyle/>
          <a:p>
            <a:pPr marL="255600" indent="-255600">
              <a:buSzPct val="100000"/>
              <a:defRPr/>
            </a:pPr>
            <a:r>
              <a:rPr lang="en-US" altLang="en-US" sz="2600" dirty="0"/>
              <a:t>Experiment</a:t>
            </a:r>
          </a:p>
          <a:p>
            <a:pPr marL="706641" lvl="1" indent="-255600">
              <a:buSzPct val="100000"/>
              <a:defRPr/>
            </a:pPr>
            <a:r>
              <a:rPr lang="en-US" altLang="en-US" sz="2400" dirty="0"/>
              <a:t>apply some </a:t>
            </a:r>
            <a:r>
              <a:rPr lang="en-US" altLang="en-US" sz="2400" b="1" dirty="0"/>
              <a:t>treatment</a:t>
            </a:r>
            <a:r>
              <a:rPr lang="en-US" altLang="en-US" sz="2400" i="1" dirty="0"/>
              <a:t> </a:t>
            </a:r>
            <a:r>
              <a:rPr lang="en-US" altLang="en-US" sz="2400" dirty="0"/>
              <a:t>and then proceed to observe its effects on the individuals. (The individuals in experiments are called experimental units, and they are often called subjects when they are people.)</a:t>
            </a:r>
            <a:endParaRPr lang="en-US" altLang="en-US" sz="2600" dirty="0"/>
          </a:p>
        </p:txBody>
      </p:sp>
    </p:spTree>
    <p:extLst>
      <p:ext uri="{BB962C8B-B14F-4D97-AF65-F5344CB8AC3E}">
        <p14:creationId xmlns:p14="http://schemas.microsoft.com/office/powerpoint/2010/main" val="6478704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700"/>
            <a:ext cx="8229600" cy="1097280"/>
          </a:xfrm>
        </p:spPr>
        <p:txBody>
          <a:bodyPr/>
          <a:lstStyle/>
          <a:p>
            <a:pPr>
              <a:lnSpc>
                <a:spcPct val="90000"/>
              </a:lnSpc>
            </a:pPr>
            <a:r>
              <a:rPr lang="en-US" altLang="en-US" sz="3600" dirty="0">
                <a:latin typeface="+mj-lt"/>
              </a:rPr>
              <a:t>Observational Study</a:t>
            </a:r>
          </a:p>
        </p:txBody>
      </p:sp>
      <p:sp>
        <p:nvSpPr>
          <p:cNvPr id="3" name="Content Placeholder 2"/>
          <p:cNvSpPr>
            <a:spLocks noGrp="1"/>
          </p:cNvSpPr>
          <p:nvPr>
            <p:ph idx="1"/>
          </p:nvPr>
        </p:nvSpPr>
        <p:spPr>
          <a:xfrm>
            <a:off x="457200" y="1600200"/>
            <a:ext cx="8229600" cy="4525963"/>
          </a:xfrm>
        </p:spPr>
        <p:txBody>
          <a:bodyPr/>
          <a:lstStyle/>
          <a:p>
            <a:pPr marL="255600" indent="-255600">
              <a:buSzPct val="100000"/>
              <a:defRPr/>
            </a:pPr>
            <a:r>
              <a:rPr lang="en-US" altLang="en-US" sz="2600" dirty="0"/>
              <a:t>Observational study</a:t>
            </a:r>
          </a:p>
          <a:p>
            <a:pPr marL="706641" lvl="1" indent="-255600">
              <a:buSzPct val="100000"/>
              <a:defRPr/>
            </a:pPr>
            <a:r>
              <a:rPr lang="en-US" altLang="en-US" sz="2400" dirty="0"/>
              <a:t>observing and measuring specific characteristics without attempting to </a:t>
            </a:r>
            <a:r>
              <a:rPr lang="en-US" altLang="en-US" sz="2400" b="1" dirty="0"/>
              <a:t>modify</a:t>
            </a:r>
            <a:r>
              <a:rPr lang="en-US" altLang="en-US" sz="2400" dirty="0"/>
              <a:t> the individuals being studied</a:t>
            </a:r>
            <a:endParaRPr lang="en-US" altLang="en-US" sz="2600" dirty="0"/>
          </a:p>
        </p:txBody>
      </p:sp>
    </p:spTree>
    <p:extLst>
      <p:ext uri="{BB962C8B-B14F-4D97-AF65-F5344CB8AC3E}">
        <p14:creationId xmlns:p14="http://schemas.microsoft.com/office/powerpoint/2010/main" val="34068368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700"/>
            <a:ext cx="7696200" cy="1097280"/>
          </a:xfrm>
        </p:spPr>
        <p:txBody>
          <a:bodyPr/>
          <a:lstStyle/>
          <a:p>
            <a:pPr>
              <a:lnSpc>
                <a:spcPct val="90000"/>
              </a:lnSpc>
            </a:pPr>
            <a:r>
              <a:rPr lang="en-US" altLang="en-US" sz="3600" dirty="0">
                <a:latin typeface="+mj-lt"/>
              </a:rPr>
              <a:t>Example: Ice Cream and Drownings </a:t>
            </a:r>
            <a:r>
              <a:rPr lang="en-US" altLang="en-US" sz="2000" b="0" dirty="0">
                <a:latin typeface="+mj-lt"/>
              </a:rPr>
              <a:t>(1 of 2)</a:t>
            </a:r>
          </a:p>
        </p:txBody>
      </p:sp>
      <p:sp>
        <p:nvSpPr>
          <p:cNvPr id="3" name="Content Placeholder 2"/>
          <p:cNvSpPr>
            <a:spLocks noGrp="1"/>
          </p:cNvSpPr>
          <p:nvPr>
            <p:ph idx="1"/>
          </p:nvPr>
        </p:nvSpPr>
        <p:spPr>
          <a:xfrm>
            <a:off x="457200" y="1600200"/>
            <a:ext cx="8229600" cy="4525963"/>
          </a:xfrm>
        </p:spPr>
        <p:txBody>
          <a:bodyPr/>
          <a:lstStyle/>
          <a:p>
            <a:pPr marL="255600" indent="-255600">
              <a:buSzPct val="100000"/>
              <a:defRPr/>
            </a:pPr>
            <a:r>
              <a:rPr lang="en-US" sz="2600" dirty="0"/>
              <a:t>Observational Study:</a:t>
            </a:r>
          </a:p>
          <a:p>
            <a:pPr marL="284163" lvl="4" indent="0">
              <a:buClr>
                <a:schemeClr val="accent6"/>
              </a:buClr>
              <a:buNone/>
              <a:defRPr/>
            </a:pPr>
            <a:r>
              <a:rPr lang="en-US" sz="2400" dirty="0"/>
              <a:t>Observe past data to conclude that ice cream causes drownings (based on data showing that increases in ice cream sales are associated with increases in drownings). The mistake is to miss the lurking variable of temperature and the failure to see that as the temperature increases, ice cream sales increase and drownings increase because more people swim.</a:t>
            </a:r>
            <a:endParaRPr lang="en-US" altLang="en-US" sz="2600" dirty="0"/>
          </a:p>
        </p:txBody>
      </p:sp>
    </p:spTree>
    <p:extLst>
      <p:ext uri="{BB962C8B-B14F-4D97-AF65-F5344CB8AC3E}">
        <p14:creationId xmlns:p14="http://schemas.microsoft.com/office/powerpoint/2010/main" val="8276436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700"/>
            <a:ext cx="7696200" cy="1097280"/>
          </a:xfrm>
        </p:spPr>
        <p:txBody>
          <a:bodyPr/>
          <a:lstStyle/>
          <a:p>
            <a:pPr>
              <a:lnSpc>
                <a:spcPct val="90000"/>
              </a:lnSpc>
            </a:pPr>
            <a:r>
              <a:rPr lang="en-US" altLang="en-US" sz="3600" dirty="0">
                <a:latin typeface="+mj-lt"/>
              </a:rPr>
              <a:t>Example: Ice Cream and Drownings </a:t>
            </a:r>
            <a:r>
              <a:rPr lang="en-US" altLang="en-US" sz="2000" b="0" dirty="0">
                <a:latin typeface="+mj-lt"/>
              </a:rPr>
              <a:t>(2 of 2)</a:t>
            </a:r>
          </a:p>
        </p:txBody>
      </p:sp>
      <p:sp>
        <p:nvSpPr>
          <p:cNvPr id="3" name="Content Placeholder 2"/>
          <p:cNvSpPr>
            <a:spLocks noGrp="1"/>
          </p:cNvSpPr>
          <p:nvPr>
            <p:ph idx="1"/>
          </p:nvPr>
        </p:nvSpPr>
        <p:spPr>
          <a:xfrm>
            <a:off x="457200" y="1600200"/>
            <a:ext cx="8153400" cy="4525963"/>
          </a:xfrm>
        </p:spPr>
        <p:txBody>
          <a:bodyPr/>
          <a:lstStyle/>
          <a:p>
            <a:pPr marL="255600" indent="-255600">
              <a:buSzPct val="100000"/>
              <a:defRPr/>
            </a:pPr>
            <a:r>
              <a:rPr lang="en-US" sz="2600" dirty="0"/>
              <a:t>Experiment:</a:t>
            </a:r>
          </a:p>
          <a:p>
            <a:pPr marL="734400" lvl="1" indent="-284400">
              <a:buSzPct val="100000"/>
              <a:defRPr/>
            </a:pPr>
            <a:r>
              <a:rPr lang="en-US" sz="2400" dirty="0"/>
              <a:t>Conduct an </a:t>
            </a:r>
            <a:r>
              <a:rPr lang="en-US" sz="2400" b="1" dirty="0"/>
              <a:t>experiment</a:t>
            </a:r>
            <a:r>
              <a:rPr lang="en-US" sz="2400" i="1" dirty="0"/>
              <a:t> </a:t>
            </a:r>
            <a:r>
              <a:rPr lang="en-US" sz="2400" dirty="0"/>
              <a:t>with one group treated with ice cream while another group gets no ice cream. We would see that the rate of drowning victims is about the same in both groups, so ice cream consumption has no effect on drownings.</a:t>
            </a:r>
          </a:p>
          <a:p>
            <a:pPr marL="734400" lvl="1" indent="-284400">
              <a:buSzPct val="100000"/>
              <a:defRPr/>
            </a:pPr>
            <a:r>
              <a:rPr lang="en-US" sz="2400" dirty="0"/>
              <a:t>Here, the experiment is clearly better than the observational study.</a:t>
            </a:r>
            <a:endParaRPr lang="en-US" altLang="en-US" sz="3200" dirty="0"/>
          </a:p>
        </p:txBody>
      </p:sp>
    </p:spTree>
    <p:extLst>
      <p:ext uri="{BB962C8B-B14F-4D97-AF65-F5344CB8AC3E}">
        <p14:creationId xmlns:p14="http://schemas.microsoft.com/office/powerpoint/2010/main" val="12531066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700"/>
            <a:ext cx="8229600" cy="1097280"/>
          </a:xfrm>
        </p:spPr>
        <p:txBody>
          <a:bodyPr/>
          <a:lstStyle/>
          <a:p>
            <a:r>
              <a:rPr lang="en-US" altLang="en-US" sz="3600" dirty="0">
                <a:latin typeface="+mj-lt"/>
              </a:rPr>
              <a:t>Statistics</a:t>
            </a:r>
            <a:endParaRPr lang="en-IN" sz="2000" b="0" dirty="0">
              <a:latin typeface="+mj-lt"/>
            </a:endParaRPr>
          </a:p>
        </p:txBody>
      </p:sp>
      <p:sp>
        <p:nvSpPr>
          <p:cNvPr id="3" name="Content Placeholder 2"/>
          <p:cNvSpPr>
            <a:spLocks noGrp="1"/>
          </p:cNvSpPr>
          <p:nvPr>
            <p:ph idx="1"/>
          </p:nvPr>
        </p:nvSpPr>
        <p:spPr>
          <a:xfrm>
            <a:off x="457200" y="1600200"/>
            <a:ext cx="8229600" cy="4525963"/>
          </a:xfrm>
        </p:spPr>
        <p:txBody>
          <a:bodyPr/>
          <a:lstStyle/>
          <a:p>
            <a:pPr marL="256032" indent="-256032">
              <a:lnSpc>
                <a:spcPct val="120000"/>
              </a:lnSpc>
              <a:buSzPct val="100000"/>
              <a:defRPr/>
            </a:pPr>
            <a:r>
              <a:rPr lang="en-US" altLang="en-US" sz="2800" dirty="0"/>
              <a:t>Statistics</a:t>
            </a:r>
          </a:p>
          <a:p>
            <a:pPr marL="707073" lvl="1" indent="-256032">
              <a:buSzPct val="100000"/>
              <a:defRPr/>
            </a:pPr>
            <a:r>
              <a:rPr lang="en-US" altLang="en-US" sz="2600" dirty="0"/>
              <a:t>The science of planning studies and experiments, obtaining data, and organizing, summarizing, presenting, analyzing, and interpreting those data and then drawing conclusions based on them.</a:t>
            </a:r>
          </a:p>
        </p:txBody>
      </p:sp>
    </p:spTree>
    <p:extLst>
      <p:ext uri="{BB962C8B-B14F-4D97-AF65-F5344CB8AC3E}">
        <p14:creationId xmlns:p14="http://schemas.microsoft.com/office/powerpoint/2010/main" val="22695780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700"/>
            <a:ext cx="7696200" cy="1097280"/>
          </a:xfrm>
        </p:spPr>
        <p:txBody>
          <a:bodyPr/>
          <a:lstStyle/>
          <a:p>
            <a:pPr>
              <a:lnSpc>
                <a:spcPct val="90000"/>
              </a:lnSpc>
            </a:pPr>
            <a:r>
              <a:rPr lang="en-US" altLang="en-US" sz="3600" dirty="0">
                <a:latin typeface="+mj-lt"/>
              </a:rPr>
              <a:t>Design of Experiments </a:t>
            </a:r>
            <a:r>
              <a:rPr lang="en-US" altLang="en-US" sz="2000" b="0" dirty="0">
                <a:latin typeface="+mj-lt"/>
              </a:rPr>
              <a:t>(1 of 4)</a:t>
            </a:r>
          </a:p>
        </p:txBody>
      </p:sp>
      <p:sp>
        <p:nvSpPr>
          <p:cNvPr id="3" name="Content Placeholder 2"/>
          <p:cNvSpPr>
            <a:spLocks noGrp="1"/>
          </p:cNvSpPr>
          <p:nvPr>
            <p:ph idx="1"/>
          </p:nvPr>
        </p:nvSpPr>
        <p:spPr>
          <a:xfrm>
            <a:off x="457200" y="1600200"/>
            <a:ext cx="8305800" cy="4525963"/>
          </a:xfrm>
        </p:spPr>
        <p:txBody>
          <a:bodyPr/>
          <a:lstStyle/>
          <a:p>
            <a:pPr marL="255600" indent="-255600">
              <a:buSzPct val="100000"/>
              <a:defRPr/>
            </a:pPr>
            <a:r>
              <a:rPr lang="en-US" altLang="en-US" sz="2600" dirty="0"/>
              <a:t>Replication</a:t>
            </a:r>
          </a:p>
          <a:p>
            <a:pPr marL="734400" lvl="1" indent="-284400">
              <a:buSzPct val="100000"/>
              <a:defRPr/>
            </a:pPr>
            <a:r>
              <a:rPr lang="en-US" altLang="en-US" sz="2400" dirty="0"/>
              <a:t>Replication</a:t>
            </a:r>
            <a:r>
              <a:rPr lang="en-US" altLang="en-US" sz="2400" dirty="0">
                <a:solidFill>
                  <a:schemeClr val="hlink"/>
                </a:solidFill>
              </a:rPr>
              <a:t> </a:t>
            </a:r>
            <a:r>
              <a:rPr lang="en-US" altLang="en-US" sz="2400" dirty="0"/>
              <a:t>is the repetition of an experiment on more than one individual. </a:t>
            </a:r>
          </a:p>
          <a:p>
            <a:pPr marL="734400" lvl="1" indent="-284400">
              <a:buSzPct val="100000"/>
              <a:defRPr/>
            </a:pPr>
            <a:r>
              <a:rPr lang="en-US" altLang="en-US" sz="2400" dirty="0"/>
              <a:t>Good use of replication requires sample sizes that are large enough so that we can see effects of treatments.</a:t>
            </a:r>
          </a:p>
        </p:txBody>
      </p:sp>
    </p:spTree>
    <p:extLst>
      <p:ext uri="{BB962C8B-B14F-4D97-AF65-F5344CB8AC3E}">
        <p14:creationId xmlns:p14="http://schemas.microsoft.com/office/powerpoint/2010/main" val="213529223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700"/>
            <a:ext cx="7696200" cy="1097280"/>
          </a:xfrm>
        </p:spPr>
        <p:txBody>
          <a:bodyPr/>
          <a:lstStyle/>
          <a:p>
            <a:pPr>
              <a:lnSpc>
                <a:spcPct val="90000"/>
              </a:lnSpc>
            </a:pPr>
            <a:r>
              <a:rPr lang="en-US" altLang="en-US" sz="3600" dirty="0">
                <a:latin typeface="+mj-lt"/>
              </a:rPr>
              <a:t>Design of Experiments </a:t>
            </a:r>
            <a:r>
              <a:rPr lang="en-US" altLang="en-US" sz="2000" b="0" dirty="0">
                <a:latin typeface="+mj-lt"/>
              </a:rPr>
              <a:t>(2 of 4)</a:t>
            </a:r>
          </a:p>
        </p:txBody>
      </p:sp>
      <p:sp>
        <p:nvSpPr>
          <p:cNvPr id="3" name="Content Placeholder 2"/>
          <p:cNvSpPr>
            <a:spLocks noGrp="1"/>
          </p:cNvSpPr>
          <p:nvPr>
            <p:ph idx="1"/>
          </p:nvPr>
        </p:nvSpPr>
        <p:spPr>
          <a:xfrm>
            <a:off x="457200" y="1600200"/>
            <a:ext cx="8305800" cy="4525963"/>
          </a:xfrm>
        </p:spPr>
        <p:txBody>
          <a:bodyPr/>
          <a:lstStyle/>
          <a:p>
            <a:pPr marL="255600" indent="-255600">
              <a:buSzPct val="100000"/>
              <a:defRPr/>
            </a:pPr>
            <a:r>
              <a:rPr lang="en-US" altLang="en-US" sz="2600" dirty="0"/>
              <a:t>Blinding</a:t>
            </a:r>
          </a:p>
          <a:p>
            <a:pPr marL="734400" lvl="1" indent="-284400">
              <a:buSzPct val="100000"/>
              <a:defRPr/>
            </a:pPr>
            <a:r>
              <a:rPr lang="en-US" altLang="en-US" sz="2400" dirty="0"/>
              <a:t>Blinding is a technique in which the subject doesn’t know whether he or she is receiving a treatment or a placebo.</a:t>
            </a:r>
          </a:p>
          <a:p>
            <a:pPr marL="734400" lvl="1" indent="-284400">
              <a:buSzPct val="100000"/>
              <a:defRPr/>
            </a:pPr>
            <a:r>
              <a:rPr lang="en-US" altLang="en-US" sz="2400" dirty="0"/>
              <a:t>Blinding is a way to get around the placebo effect, which occurs when an untreated subject reports an improvement in symptoms.</a:t>
            </a:r>
          </a:p>
        </p:txBody>
      </p:sp>
    </p:spTree>
    <p:extLst>
      <p:ext uri="{BB962C8B-B14F-4D97-AF65-F5344CB8AC3E}">
        <p14:creationId xmlns:p14="http://schemas.microsoft.com/office/powerpoint/2010/main" val="6448480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700"/>
            <a:ext cx="7696200" cy="1097280"/>
          </a:xfrm>
        </p:spPr>
        <p:txBody>
          <a:bodyPr/>
          <a:lstStyle/>
          <a:p>
            <a:pPr>
              <a:lnSpc>
                <a:spcPct val="90000"/>
              </a:lnSpc>
            </a:pPr>
            <a:r>
              <a:rPr lang="en-US" altLang="en-US" sz="3600" dirty="0">
                <a:latin typeface="+mj-lt"/>
              </a:rPr>
              <a:t>Design of Experiments </a:t>
            </a:r>
            <a:r>
              <a:rPr lang="en-US" altLang="en-US" sz="2000" b="0" dirty="0">
                <a:latin typeface="+mj-lt"/>
              </a:rPr>
              <a:t>(3 of 4)</a:t>
            </a:r>
          </a:p>
        </p:txBody>
      </p:sp>
      <p:sp>
        <p:nvSpPr>
          <p:cNvPr id="3" name="Content Placeholder 2"/>
          <p:cNvSpPr>
            <a:spLocks noGrp="1"/>
          </p:cNvSpPr>
          <p:nvPr>
            <p:ph idx="1"/>
          </p:nvPr>
        </p:nvSpPr>
        <p:spPr>
          <a:xfrm>
            <a:off x="457200" y="1600200"/>
            <a:ext cx="8305800" cy="4525963"/>
          </a:xfrm>
        </p:spPr>
        <p:txBody>
          <a:bodyPr/>
          <a:lstStyle/>
          <a:p>
            <a:pPr marL="255600" indent="-255600">
              <a:buSzPct val="100000"/>
              <a:defRPr/>
            </a:pPr>
            <a:r>
              <a:rPr lang="en-US" altLang="en-US" sz="2600" dirty="0"/>
              <a:t>Double-Blind</a:t>
            </a:r>
          </a:p>
          <a:p>
            <a:pPr marL="734400" lvl="1" indent="-284400">
              <a:buSzPct val="100000"/>
              <a:defRPr/>
            </a:pPr>
            <a:r>
              <a:rPr lang="en-US" altLang="en-US" sz="2400" dirty="0"/>
              <a:t>Blinding occurs at two levels:</a:t>
            </a:r>
          </a:p>
          <a:p>
            <a:pPr marL="1267200" lvl="1" indent="-392400">
              <a:buSzPct val="100000"/>
              <a:buFont typeface="+mj-lt"/>
              <a:buAutoNum type="arabicPeriod"/>
              <a:defRPr/>
            </a:pPr>
            <a:r>
              <a:rPr lang="en-US" altLang="en-US" sz="2200" dirty="0"/>
              <a:t>The subject doesn’t know whether he or she is receiving the treatment or a placebo.</a:t>
            </a:r>
          </a:p>
          <a:p>
            <a:pPr marL="1267200" lvl="1" indent="-392400">
              <a:buSzPct val="100000"/>
              <a:buFont typeface="+mj-lt"/>
              <a:buAutoNum type="arabicPeriod"/>
              <a:defRPr/>
            </a:pPr>
            <a:r>
              <a:rPr lang="en-US" altLang="en-US" sz="2200" dirty="0"/>
              <a:t>The experimenter does not know whether he or she is administering the treatment or placebo.</a:t>
            </a:r>
          </a:p>
        </p:txBody>
      </p:sp>
    </p:spTree>
    <p:extLst>
      <p:ext uri="{BB962C8B-B14F-4D97-AF65-F5344CB8AC3E}">
        <p14:creationId xmlns:p14="http://schemas.microsoft.com/office/powerpoint/2010/main" val="264564188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700"/>
            <a:ext cx="7696200" cy="1097280"/>
          </a:xfrm>
        </p:spPr>
        <p:txBody>
          <a:bodyPr/>
          <a:lstStyle/>
          <a:p>
            <a:pPr>
              <a:lnSpc>
                <a:spcPct val="90000"/>
              </a:lnSpc>
            </a:pPr>
            <a:r>
              <a:rPr lang="en-US" altLang="en-US" sz="3600" dirty="0">
                <a:latin typeface="+mj-lt"/>
              </a:rPr>
              <a:t>Design of Experiments </a:t>
            </a:r>
            <a:r>
              <a:rPr lang="en-US" altLang="en-US" sz="2000" b="0" dirty="0">
                <a:latin typeface="+mj-lt"/>
              </a:rPr>
              <a:t>(4 of 4)</a:t>
            </a:r>
          </a:p>
        </p:txBody>
      </p:sp>
      <p:sp>
        <p:nvSpPr>
          <p:cNvPr id="3" name="Content Placeholder 2"/>
          <p:cNvSpPr>
            <a:spLocks noGrp="1"/>
          </p:cNvSpPr>
          <p:nvPr>
            <p:ph idx="1"/>
          </p:nvPr>
        </p:nvSpPr>
        <p:spPr>
          <a:xfrm>
            <a:off x="457200" y="1600200"/>
            <a:ext cx="8305800" cy="4525963"/>
          </a:xfrm>
        </p:spPr>
        <p:txBody>
          <a:bodyPr/>
          <a:lstStyle/>
          <a:p>
            <a:pPr marL="255600" indent="-255600">
              <a:buSzPct val="100000"/>
              <a:defRPr/>
            </a:pPr>
            <a:r>
              <a:rPr lang="en-US" altLang="en-US" sz="2600" dirty="0"/>
              <a:t>Randomization</a:t>
            </a:r>
          </a:p>
          <a:p>
            <a:pPr marL="734400" lvl="1" indent="-284400">
              <a:buSzPct val="100000"/>
              <a:defRPr/>
            </a:pPr>
            <a:r>
              <a:rPr lang="en-US" altLang="en-US" sz="2400" dirty="0"/>
              <a:t>Randomization is used when subjects are assigned to different groups through a process of random selection. The logic is to use chance as a way to create two groups that are similar.</a:t>
            </a:r>
          </a:p>
        </p:txBody>
      </p:sp>
    </p:spTree>
    <p:extLst>
      <p:ext uri="{BB962C8B-B14F-4D97-AF65-F5344CB8AC3E}">
        <p14:creationId xmlns:p14="http://schemas.microsoft.com/office/powerpoint/2010/main" val="123117967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700"/>
            <a:ext cx="7696200" cy="1097280"/>
          </a:xfrm>
        </p:spPr>
        <p:txBody>
          <a:bodyPr/>
          <a:lstStyle/>
          <a:p>
            <a:pPr>
              <a:lnSpc>
                <a:spcPct val="90000"/>
              </a:lnSpc>
            </a:pPr>
            <a:r>
              <a:rPr lang="en-US" altLang="en-US" sz="3600" dirty="0">
                <a:latin typeface="+mj-lt"/>
              </a:rPr>
              <a:t>Simple Random Sample</a:t>
            </a:r>
            <a:endParaRPr lang="en-US" altLang="en-US" sz="2000" dirty="0">
              <a:latin typeface="+mj-lt"/>
            </a:endParaRPr>
          </a:p>
        </p:txBody>
      </p:sp>
      <p:sp>
        <p:nvSpPr>
          <p:cNvPr id="3" name="Content Placeholder 2"/>
          <p:cNvSpPr>
            <a:spLocks noGrp="1"/>
          </p:cNvSpPr>
          <p:nvPr>
            <p:ph idx="1"/>
          </p:nvPr>
        </p:nvSpPr>
        <p:spPr>
          <a:xfrm>
            <a:off x="457200" y="1600200"/>
            <a:ext cx="8305800" cy="4525963"/>
          </a:xfrm>
        </p:spPr>
        <p:txBody>
          <a:bodyPr/>
          <a:lstStyle/>
          <a:p>
            <a:pPr marL="255600" indent="-255600">
              <a:buSzPct val="100000"/>
              <a:defRPr/>
            </a:pPr>
            <a:r>
              <a:rPr lang="en-US" sz="2600" dirty="0"/>
              <a:t>Simple Random Sample</a:t>
            </a:r>
            <a:endParaRPr lang="en-US" altLang="en-US" sz="2600" dirty="0"/>
          </a:p>
          <a:p>
            <a:pPr marL="734400" lvl="1" indent="-284400">
              <a:buSzPct val="100000"/>
              <a:defRPr/>
            </a:pPr>
            <a:r>
              <a:rPr lang="en-US" sz="2400" dirty="0"/>
              <a:t>A sample of </a:t>
            </a:r>
            <a:r>
              <a:rPr lang="en-US" sz="2400" i="1" dirty="0"/>
              <a:t>n</a:t>
            </a:r>
            <a:r>
              <a:rPr lang="en-US" sz="2400" dirty="0"/>
              <a:t> subjects is selected in such a way that every possible </a:t>
            </a:r>
            <a:r>
              <a:rPr lang="en-US" sz="2400" b="1" dirty="0"/>
              <a:t>sample of the same size</a:t>
            </a:r>
            <a:r>
              <a:rPr lang="en-US" sz="2400" i="1" dirty="0"/>
              <a:t> n</a:t>
            </a:r>
            <a:r>
              <a:rPr lang="en-US" sz="2400" dirty="0"/>
              <a:t> has the same chance of being chosen.</a:t>
            </a:r>
          </a:p>
          <a:p>
            <a:pPr marL="734400" lvl="1" indent="-284400">
              <a:buSzPct val="100000"/>
              <a:defRPr/>
            </a:pPr>
            <a:r>
              <a:rPr lang="en-US" altLang="en-US" sz="2400" dirty="0"/>
              <a:t>A simple random sample is often called a random sample, but strictly speaking, a </a:t>
            </a:r>
            <a:r>
              <a:rPr lang="en-US" altLang="en-US" sz="2400" b="1" dirty="0"/>
              <a:t>random sample</a:t>
            </a:r>
            <a:r>
              <a:rPr lang="en-US" altLang="en-US" sz="2400" i="1" dirty="0"/>
              <a:t> </a:t>
            </a:r>
            <a:r>
              <a:rPr lang="en-US" altLang="en-US" sz="2400" dirty="0"/>
              <a:t>has the weaker requirement that all members of the population have the same chance of being selected.</a:t>
            </a:r>
          </a:p>
        </p:txBody>
      </p:sp>
    </p:spTree>
    <p:extLst>
      <p:ext uri="{BB962C8B-B14F-4D97-AF65-F5344CB8AC3E}">
        <p14:creationId xmlns:p14="http://schemas.microsoft.com/office/powerpoint/2010/main" val="273576679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700"/>
            <a:ext cx="7696200" cy="1097280"/>
          </a:xfrm>
        </p:spPr>
        <p:txBody>
          <a:bodyPr/>
          <a:lstStyle/>
          <a:p>
            <a:pPr>
              <a:lnSpc>
                <a:spcPct val="90000"/>
              </a:lnSpc>
            </a:pPr>
            <a:r>
              <a:rPr lang="en-US" altLang="en-US" sz="3600" dirty="0">
                <a:latin typeface="+mj-lt"/>
              </a:rPr>
              <a:t>Systematic Sampling</a:t>
            </a:r>
            <a:endParaRPr lang="en-US" altLang="en-US" sz="2000" dirty="0">
              <a:latin typeface="+mj-lt"/>
            </a:endParaRPr>
          </a:p>
        </p:txBody>
      </p:sp>
      <p:sp>
        <p:nvSpPr>
          <p:cNvPr id="3" name="Content Placeholder 2"/>
          <p:cNvSpPr>
            <a:spLocks noGrp="1"/>
          </p:cNvSpPr>
          <p:nvPr>
            <p:ph idx="1"/>
          </p:nvPr>
        </p:nvSpPr>
        <p:spPr>
          <a:xfrm>
            <a:off x="457200" y="1600201"/>
            <a:ext cx="8305800" cy="838200"/>
          </a:xfrm>
        </p:spPr>
        <p:txBody>
          <a:bodyPr/>
          <a:lstStyle/>
          <a:p>
            <a:pPr marL="255600" indent="-255600">
              <a:buSzPct val="100000"/>
            </a:pPr>
            <a:r>
              <a:rPr lang="en-US" altLang="en-US" sz="2400" dirty="0"/>
              <a:t>Select some starting point and then select every </a:t>
            </a:r>
            <a:r>
              <a:rPr lang="en-US" altLang="en-US" sz="2400" i="1" dirty="0"/>
              <a:t>k</a:t>
            </a:r>
            <a:r>
              <a:rPr lang="en-US" altLang="en-US" sz="2400" dirty="0"/>
              <a:t>th element in the population.</a:t>
            </a:r>
          </a:p>
        </p:txBody>
      </p:sp>
      <p:pic>
        <p:nvPicPr>
          <p:cNvPr id="4" name="Picture 1" descr="A row of six cars. The third and sixth cars in the row are selected."/>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667000"/>
            <a:ext cx="5970588"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40415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700"/>
            <a:ext cx="7696200" cy="1097280"/>
          </a:xfrm>
        </p:spPr>
        <p:txBody>
          <a:bodyPr/>
          <a:lstStyle/>
          <a:p>
            <a:pPr>
              <a:lnSpc>
                <a:spcPct val="90000"/>
              </a:lnSpc>
            </a:pPr>
            <a:r>
              <a:rPr lang="en-US" altLang="en-US" sz="3600" dirty="0">
                <a:latin typeface="+mj-lt"/>
              </a:rPr>
              <a:t>Convenience Sampling</a:t>
            </a:r>
          </a:p>
        </p:txBody>
      </p:sp>
      <p:sp>
        <p:nvSpPr>
          <p:cNvPr id="3" name="Content Placeholder 2"/>
          <p:cNvSpPr>
            <a:spLocks noGrp="1"/>
          </p:cNvSpPr>
          <p:nvPr>
            <p:ph idx="1"/>
          </p:nvPr>
        </p:nvSpPr>
        <p:spPr>
          <a:xfrm>
            <a:off x="457200" y="1600201"/>
            <a:ext cx="8305800" cy="533399"/>
          </a:xfrm>
        </p:spPr>
        <p:txBody>
          <a:bodyPr/>
          <a:lstStyle/>
          <a:p>
            <a:pPr marL="255600" indent="-255600">
              <a:buSzPct val="100000"/>
            </a:pPr>
            <a:r>
              <a:rPr lang="en-US" altLang="en-US" sz="2600" dirty="0"/>
              <a:t>Use data that are very easy to get.</a:t>
            </a:r>
          </a:p>
        </p:txBody>
      </p:sp>
      <p:pic>
        <p:nvPicPr>
          <p:cNvPr id="5" name="Picture 1" descr="An interviewer fills out a survey questionnaire."/>
          <p:cNvPicPr>
            <a:picLocks noChangeAspect="1"/>
          </p:cNvPicPr>
          <p:nvPr/>
        </p:nvPicPr>
        <p:blipFill>
          <a:blip r:embed="rId2">
            <a:extLst>
              <a:ext uri="{28A0092B-C50C-407E-A947-70E740481C1C}">
                <a14:useLocalDpi xmlns:a14="http://schemas.microsoft.com/office/drawing/2010/main" val="0"/>
              </a:ext>
            </a:extLst>
          </a:blip>
          <a:srcRect t="5452"/>
          <a:stretch>
            <a:fillRect/>
          </a:stretch>
        </p:blipFill>
        <p:spPr bwMode="auto">
          <a:xfrm>
            <a:off x="2057400" y="2286000"/>
            <a:ext cx="4402846" cy="2796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656649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700"/>
            <a:ext cx="7696200" cy="1097280"/>
          </a:xfrm>
        </p:spPr>
        <p:txBody>
          <a:bodyPr/>
          <a:lstStyle/>
          <a:p>
            <a:pPr>
              <a:lnSpc>
                <a:spcPct val="90000"/>
              </a:lnSpc>
            </a:pPr>
            <a:r>
              <a:rPr lang="en-US" altLang="en-US" sz="3600" dirty="0">
                <a:latin typeface="+mj-lt"/>
              </a:rPr>
              <a:t>Stratified Sampling</a:t>
            </a:r>
          </a:p>
        </p:txBody>
      </p:sp>
      <p:sp>
        <p:nvSpPr>
          <p:cNvPr id="3" name="Content Placeholder 2"/>
          <p:cNvSpPr>
            <a:spLocks noGrp="1"/>
          </p:cNvSpPr>
          <p:nvPr>
            <p:ph idx="1"/>
          </p:nvPr>
        </p:nvSpPr>
        <p:spPr>
          <a:xfrm>
            <a:off x="457200" y="1600201"/>
            <a:ext cx="8305800" cy="1447799"/>
          </a:xfrm>
        </p:spPr>
        <p:txBody>
          <a:bodyPr/>
          <a:lstStyle/>
          <a:p>
            <a:pPr marL="0" indent="0">
              <a:lnSpc>
                <a:spcPct val="90000"/>
              </a:lnSpc>
              <a:buNone/>
            </a:pPr>
            <a:r>
              <a:rPr lang="en-US" altLang="en-US" sz="2600" dirty="0"/>
              <a:t>Subdivide the population into at least two different subgroups (or strata) so that the subjects within the same subgroup share the same characteristics. Then draw a sample from each subgroup (or stratum).</a:t>
            </a:r>
          </a:p>
        </p:txBody>
      </p:sp>
      <p:pic>
        <p:nvPicPr>
          <p:cNvPr id="7" name="Picture 1" descr="The population is divided into a subgroup of 8 men and a subgroup of 8 women. Three individuals are selected from each subgroup."/>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3352800"/>
            <a:ext cx="4724400" cy="265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15017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700"/>
            <a:ext cx="7696200" cy="1097280"/>
          </a:xfrm>
        </p:spPr>
        <p:txBody>
          <a:bodyPr/>
          <a:lstStyle/>
          <a:p>
            <a:pPr>
              <a:lnSpc>
                <a:spcPct val="90000"/>
              </a:lnSpc>
            </a:pPr>
            <a:r>
              <a:rPr lang="en-US" altLang="en-US" sz="3600" dirty="0">
                <a:latin typeface="+mj-lt"/>
              </a:rPr>
              <a:t>Cluster Sampling</a:t>
            </a:r>
          </a:p>
        </p:txBody>
      </p:sp>
      <p:sp>
        <p:nvSpPr>
          <p:cNvPr id="3" name="Content Placeholder 2"/>
          <p:cNvSpPr>
            <a:spLocks noGrp="1"/>
          </p:cNvSpPr>
          <p:nvPr>
            <p:ph idx="1"/>
          </p:nvPr>
        </p:nvSpPr>
        <p:spPr>
          <a:xfrm>
            <a:off x="457200" y="1600201"/>
            <a:ext cx="8305800" cy="1219199"/>
          </a:xfrm>
        </p:spPr>
        <p:txBody>
          <a:bodyPr/>
          <a:lstStyle/>
          <a:p>
            <a:pPr marL="0" indent="0">
              <a:lnSpc>
                <a:spcPct val="90000"/>
              </a:lnSpc>
              <a:buNone/>
            </a:pPr>
            <a:r>
              <a:rPr lang="en-US" altLang="en-US" sz="2600" dirty="0"/>
              <a:t>Divide the population area into sections (or clusters), then randomly select some of those clusters, and choose </a:t>
            </a:r>
            <a:r>
              <a:rPr lang="en-US" altLang="en-US" sz="2600" b="1" dirty="0"/>
              <a:t>all</a:t>
            </a:r>
            <a:r>
              <a:rPr lang="en-US" altLang="en-US" sz="2600" dirty="0"/>
              <a:t> the members from those selected clusters.</a:t>
            </a:r>
          </a:p>
        </p:txBody>
      </p:sp>
      <p:pic>
        <p:nvPicPr>
          <p:cNvPr id="5" name="Picture 1" descr="The population area is an urban neighborhood. The neighborhood is divided into blocks, or clusters. Certain blocks are selected for inclusion in the study."/>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3200400"/>
            <a:ext cx="5305425"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886786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700"/>
            <a:ext cx="7696200" cy="1097280"/>
          </a:xfrm>
        </p:spPr>
        <p:txBody>
          <a:bodyPr/>
          <a:lstStyle/>
          <a:p>
            <a:pPr>
              <a:lnSpc>
                <a:spcPct val="90000"/>
              </a:lnSpc>
            </a:pPr>
            <a:r>
              <a:rPr lang="en-US" altLang="en-US" sz="3600" dirty="0">
                <a:latin typeface="+mj-lt"/>
              </a:rPr>
              <a:t>Multistage Sampling</a:t>
            </a:r>
            <a:endParaRPr lang="en-US" altLang="en-US" sz="2400" dirty="0">
              <a:latin typeface="+mj-lt"/>
            </a:endParaRPr>
          </a:p>
        </p:txBody>
      </p:sp>
      <p:sp>
        <p:nvSpPr>
          <p:cNvPr id="3" name="Content Placeholder 2"/>
          <p:cNvSpPr>
            <a:spLocks noGrp="1"/>
          </p:cNvSpPr>
          <p:nvPr>
            <p:ph idx="1"/>
          </p:nvPr>
        </p:nvSpPr>
        <p:spPr>
          <a:xfrm>
            <a:off x="457200" y="1600201"/>
            <a:ext cx="8305800" cy="2133599"/>
          </a:xfrm>
        </p:spPr>
        <p:txBody>
          <a:bodyPr/>
          <a:lstStyle/>
          <a:p>
            <a:pPr marL="0" indent="0">
              <a:lnSpc>
                <a:spcPct val="90000"/>
              </a:lnSpc>
              <a:buNone/>
            </a:pPr>
            <a:r>
              <a:rPr lang="en-US" altLang="en-US" sz="2600" dirty="0"/>
              <a:t>Collect data by using some combination of the basic sampling methods.</a:t>
            </a:r>
          </a:p>
          <a:p>
            <a:pPr marL="0" indent="0">
              <a:lnSpc>
                <a:spcPct val="90000"/>
              </a:lnSpc>
              <a:buNone/>
            </a:pPr>
            <a:r>
              <a:rPr lang="en-US" altLang="en-US" sz="2600" dirty="0"/>
              <a:t>In a multistage sample design, pollsters select a sample in different stages, and each stage might use different methods of sampling.</a:t>
            </a:r>
          </a:p>
        </p:txBody>
      </p:sp>
    </p:spTree>
    <p:extLst>
      <p:ext uri="{BB962C8B-B14F-4D97-AF65-F5344CB8AC3E}">
        <p14:creationId xmlns:p14="http://schemas.microsoft.com/office/powerpoint/2010/main" val="13721627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700"/>
            <a:ext cx="8229600" cy="1097280"/>
          </a:xfrm>
        </p:spPr>
        <p:txBody>
          <a:bodyPr/>
          <a:lstStyle/>
          <a:p>
            <a:r>
              <a:rPr lang="en-US" altLang="en-US" sz="3600" dirty="0">
                <a:latin typeface="+mj-lt"/>
              </a:rPr>
              <a:t>Population</a:t>
            </a:r>
            <a:endParaRPr lang="en-IN" sz="2000" b="0" dirty="0">
              <a:latin typeface="+mj-lt"/>
            </a:endParaRPr>
          </a:p>
        </p:txBody>
      </p:sp>
      <p:sp>
        <p:nvSpPr>
          <p:cNvPr id="3" name="Content Placeholder 2"/>
          <p:cNvSpPr>
            <a:spLocks noGrp="1"/>
          </p:cNvSpPr>
          <p:nvPr>
            <p:ph idx="1"/>
          </p:nvPr>
        </p:nvSpPr>
        <p:spPr>
          <a:xfrm>
            <a:off x="457200" y="1600200"/>
            <a:ext cx="8229600" cy="4525963"/>
          </a:xfrm>
        </p:spPr>
        <p:txBody>
          <a:bodyPr/>
          <a:lstStyle/>
          <a:p>
            <a:pPr marL="256032" indent="-256032">
              <a:lnSpc>
                <a:spcPct val="120000"/>
              </a:lnSpc>
              <a:buSzPct val="100000"/>
              <a:defRPr/>
            </a:pPr>
            <a:r>
              <a:rPr lang="en-US" altLang="en-US" sz="2800" dirty="0"/>
              <a:t>Population</a:t>
            </a:r>
          </a:p>
          <a:p>
            <a:pPr marL="707073" lvl="1" indent="-256032">
              <a:buSzPct val="100000"/>
              <a:defRPr/>
            </a:pPr>
            <a:r>
              <a:rPr lang="en-US" altLang="en-US" sz="2600" dirty="0"/>
              <a:t>The complete collection of </a:t>
            </a:r>
            <a:r>
              <a:rPr lang="en-US" altLang="en-US" sz="2600" b="1" dirty="0"/>
              <a:t>all</a:t>
            </a:r>
            <a:r>
              <a:rPr lang="en-US" altLang="en-US" sz="2600" dirty="0"/>
              <a:t> measurements or data that are being considered. Typically, a population is the complete collection of data that we would like to make inferences about.</a:t>
            </a:r>
          </a:p>
        </p:txBody>
      </p:sp>
    </p:spTree>
    <p:extLst>
      <p:ext uri="{BB962C8B-B14F-4D97-AF65-F5344CB8AC3E}">
        <p14:creationId xmlns:p14="http://schemas.microsoft.com/office/powerpoint/2010/main" val="84918209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700"/>
            <a:ext cx="7696200" cy="1097280"/>
          </a:xfrm>
        </p:spPr>
        <p:txBody>
          <a:bodyPr/>
          <a:lstStyle/>
          <a:p>
            <a:pPr>
              <a:lnSpc>
                <a:spcPct val="90000"/>
              </a:lnSpc>
            </a:pPr>
            <a:r>
              <a:rPr lang="en-US" altLang="en-US" sz="3600" dirty="0">
                <a:latin typeface="+mj-lt"/>
              </a:rPr>
              <a:t>Observational Studies</a:t>
            </a:r>
          </a:p>
        </p:txBody>
      </p:sp>
      <p:sp>
        <p:nvSpPr>
          <p:cNvPr id="3" name="Content Placeholder 2"/>
          <p:cNvSpPr>
            <a:spLocks noGrp="1"/>
          </p:cNvSpPr>
          <p:nvPr>
            <p:ph idx="1"/>
          </p:nvPr>
        </p:nvSpPr>
        <p:spPr>
          <a:xfrm>
            <a:off x="457200" y="1600201"/>
            <a:ext cx="8305800" cy="2133599"/>
          </a:xfrm>
        </p:spPr>
        <p:txBody>
          <a:bodyPr/>
          <a:lstStyle/>
          <a:p>
            <a:pPr>
              <a:lnSpc>
                <a:spcPct val="90000"/>
              </a:lnSpc>
              <a:spcBef>
                <a:spcPct val="30000"/>
              </a:spcBef>
              <a:buClr>
                <a:schemeClr val="accent2"/>
              </a:buClr>
              <a:buFont typeface="Wingdings" panose="05000000000000000000" pitchFamily="2" charset="2"/>
              <a:buNone/>
            </a:pPr>
            <a:r>
              <a:rPr lang="en-US" altLang="en-US" sz="2600" dirty="0"/>
              <a:t>Observe and measure, but do not modify.</a:t>
            </a:r>
          </a:p>
        </p:txBody>
      </p:sp>
    </p:spTree>
    <p:extLst>
      <p:ext uri="{BB962C8B-B14F-4D97-AF65-F5344CB8AC3E}">
        <p14:creationId xmlns:p14="http://schemas.microsoft.com/office/powerpoint/2010/main" val="82870902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700"/>
            <a:ext cx="7696200" cy="1097280"/>
          </a:xfrm>
        </p:spPr>
        <p:txBody>
          <a:bodyPr/>
          <a:lstStyle/>
          <a:p>
            <a:pPr>
              <a:lnSpc>
                <a:spcPct val="90000"/>
              </a:lnSpc>
            </a:pPr>
            <a:r>
              <a:rPr lang="en-US" altLang="en-US" sz="3600" dirty="0">
                <a:latin typeface="+mj-lt"/>
              </a:rPr>
              <a:t>Types of Observational Studies</a:t>
            </a:r>
          </a:p>
        </p:txBody>
      </p:sp>
      <p:sp>
        <p:nvSpPr>
          <p:cNvPr id="3" name="Content Placeholder 2"/>
          <p:cNvSpPr>
            <a:spLocks noGrp="1"/>
          </p:cNvSpPr>
          <p:nvPr>
            <p:ph idx="1"/>
          </p:nvPr>
        </p:nvSpPr>
        <p:spPr>
          <a:xfrm>
            <a:off x="457200" y="1600201"/>
            <a:ext cx="8305800" cy="4648199"/>
          </a:xfrm>
        </p:spPr>
        <p:txBody>
          <a:bodyPr/>
          <a:lstStyle/>
          <a:p>
            <a:pPr marL="255600" indent="-255600">
              <a:buSzPct val="100000"/>
              <a:defRPr/>
            </a:pPr>
            <a:r>
              <a:rPr lang="en-US" altLang="en-US" sz="2600" dirty="0"/>
              <a:t>Cross-sectional study</a:t>
            </a:r>
          </a:p>
          <a:p>
            <a:pPr marL="734400" lvl="1" indent="-284400">
              <a:buSzPct val="100000"/>
              <a:defRPr/>
            </a:pPr>
            <a:r>
              <a:rPr lang="en-US" altLang="en-US" sz="2400" dirty="0"/>
              <a:t>Data are observed, measured, and collected at one point in time, not over a period of time.</a:t>
            </a:r>
          </a:p>
          <a:p>
            <a:pPr marL="255600" indent="-255600">
              <a:buSzPct val="100000"/>
              <a:defRPr/>
            </a:pPr>
            <a:r>
              <a:rPr lang="en-US" altLang="en-US" sz="2600" dirty="0"/>
              <a:t>Retrospective (or case control) study</a:t>
            </a:r>
          </a:p>
          <a:p>
            <a:pPr marL="734400" lvl="1" indent="-284400">
              <a:buSzPct val="100000"/>
              <a:defRPr/>
            </a:pPr>
            <a:r>
              <a:rPr lang="en-US" altLang="en-US" sz="2400" dirty="0"/>
              <a:t>Data are collected from a past time period by going back in time (through examination of records, interviews, and so on).</a:t>
            </a:r>
          </a:p>
          <a:p>
            <a:pPr marL="255600" indent="-255600">
              <a:buSzPct val="100000"/>
              <a:defRPr/>
            </a:pPr>
            <a:r>
              <a:rPr lang="en-US" altLang="en-US" sz="2600" dirty="0"/>
              <a:t>Prospective (or longitudinal or cohort) study</a:t>
            </a:r>
          </a:p>
          <a:p>
            <a:pPr marL="734400" lvl="1" indent="-284400">
              <a:buSzPct val="100000"/>
              <a:defRPr/>
            </a:pPr>
            <a:r>
              <a:rPr lang="en-US" altLang="en-US" sz="2400" dirty="0"/>
              <a:t>Data are collected in the future from groups sharing common factors (called </a:t>
            </a:r>
            <a:r>
              <a:rPr lang="en-US" altLang="en-US" sz="2400" b="1" dirty="0"/>
              <a:t>cohorts</a:t>
            </a:r>
            <a:r>
              <a:rPr lang="en-US" altLang="en-US" sz="2400" dirty="0"/>
              <a:t>).</a:t>
            </a:r>
          </a:p>
        </p:txBody>
      </p:sp>
    </p:spTree>
    <p:extLst>
      <p:ext uri="{BB962C8B-B14F-4D97-AF65-F5344CB8AC3E}">
        <p14:creationId xmlns:p14="http://schemas.microsoft.com/office/powerpoint/2010/main" val="407582951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700"/>
            <a:ext cx="7696200" cy="1097280"/>
          </a:xfrm>
        </p:spPr>
        <p:txBody>
          <a:bodyPr/>
          <a:lstStyle/>
          <a:p>
            <a:pPr>
              <a:lnSpc>
                <a:spcPct val="90000"/>
              </a:lnSpc>
            </a:pPr>
            <a:r>
              <a:rPr lang="en-US" altLang="en-US" sz="3600" dirty="0">
                <a:latin typeface="+mj-lt"/>
              </a:rPr>
              <a:t>Confounding</a:t>
            </a:r>
          </a:p>
        </p:txBody>
      </p:sp>
      <p:sp>
        <p:nvSpPr>
          <p:cNvPr id="3" name="Content Placeholder 2"/>
          <p:cNvSpPr>
            <a:spLocks noGrp="1"/>
          </p:cNvSpPr>
          <p:nvPr>
            <p:ph idx="1"/>
          </p:nvPr>
        </p:nvSpPr>
        <p:spPr>
          <a:xfrm>
            <a:off x="457200" y="1600201"/>
            <a:ext cx="8305800" cy="4648199"/>
          </a:xfrm>
        </p:spPr>
        <p:txBody>
          <a:bodyPr/>
          <a:lstStyle/>
          <a:p>
            <a:pPr marL="255600" indent="-255600">
              <a:buSzPct val="100000"/>
              <a:defRPr/>
            </a:pPr>
            <a:r>
              <a:rPr lang="en-US" altLang="en-US" sz="2600" dirty="0"/>
              <a:t>Confounding</a:t>
            </a:r>
          </a:p>
          <a:p>
            <a:pPr marL="734400" lvl="1" indent="-284400">
              <a:buSzPct val="100000"/>
              <a:defRPr/>
            </a:pPr>
            <a:r>
              <a:rPr lang="en-US" altLang="en-US" sz="2400" dirty="0"/>
              <a:t>occurs in an experiment when the experimenter is not able to distinguish between the effects of different factors.</a:t>
            </a:r>
          </a:p>
          <a:p>
            <a:pPr marL="734400" lvl="1" indent="-284400">
              <a:buSzPct val="100000"/>
              <a:defRPr/>
            </a:pPr>
            <a:r>
              <a:rPr lang="en-US" altLang="en-US" sz="2400" dirty="0"/>
              <a:t>Try to plan the experiment so that confounding does not occur.</a:t>
            </a:r>
          </a:p>
        </p:txBody>
      </p:sp>
    </p:spTree>
    <p:extLst>
      <p:ext uri="{BB962C8B-B14F-4D97-AF65-F5344CB8AC3E}">
        <p14:creationId xmlns:p14="http://schemas.microsoft.com/office/powerpoint/2010/main" val="292414477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700"/>
            <a:ext cx="8001000" cy="1097280"/>
          </a:xfrm>
        </p:spPr>
        <p:txBody>
          <a:bodyPr/>
          <a:lstStyle/>
          <a:p>
            <a:pPr>
              <a:lnSpc>
                <a:spcPct val="90000"/>
              </a:lnSpc>
            </a:pPr>
            <a:r>
              <a:rPr lang="en-US" altLang="en-US" sz="3600" dirty="0">
                <a:latin typeface="+mj-lt"/>
              </a:rPr>
              <a:t>Controlling Effects of Variables </a:t>
            </a:r>
            <a:r>
              <a:rPr lang="en-US" altLang="en-US" sz="2000" b="0" dirty="0">
                <a:latin typeface="+mj-lt"/>
              </a:rPr>
              <a:t>(1 of 2)</a:t>
            </a:r>
          </a:p>
        </p:txBody>
      </p:sp>
      <p:sp>
        <p:nvSpPr>
          <p:cNvPr id="3" name="Content Placeholder 2"/>
          <p:cNvSpPr>
            <a:spLocks noGrp="1"/>
          </p:cNvSpPr>
          <p:nvPr>
            <p:ph idx="1"/>
          </p:nvPr>
        </p:nvSpPr>
        <p:spPr>
          <a:xfrm>
            <a:off x="457200" y="1600201"/>
            <a:ext cx="8305800" cy="4648199"/>
          </a:xfrm>
        </p:spPr>
        <p:txBody>
          <a:bodyPr/>
          <a:lstStyle/>
          <a:p>
            <a:pPr marL="255600" indent="-255600">
              <a:buSzPct val="100000"/>
              <a:defRPr/>
            </a:pPr>
            <a:r>
              <a:rPr lang="en-US" altLang="en-US" sz="2600" dirty="0"/>
              <a:t>Completely Randomized Experimental Design</a:t>
            </a:r>
          </a:p>
          <a:p>
            <a:pPr marL="734400" lvl="1" indent="-284400">
              <a:buSzPct val="100000"/>
              <a:defRPr/>
            </a:pPr>
            <a:r>
              <a:rPr lang="en-US" altLang="en-US" sz="2400" dirty="0"/>
              <a:t>Assign subjects to different treatment groups through a process of </a:t>
            </a:r>
            <a:r>
              <a:rPr lang="en-US" altLang="en-US" sz="2400" b="1" dirty="0"/>
              <a:t>random selection</a:t>
            </a:r>
            <a:r>
              <a:rPr lang="en-US" altLang="en-US" sz="2400" dirty="0"/>
              <a:t>.</a:t>
            </a:r>
          </a:p>
          <a:p>
            <a:pPr marL="255600" lvl="1" indent="-255600">
              <a:spcBef>
                <a:spcPts val="1500"/>
              </a:spcBef>
              <a:buSzPct val="100000"/>
              <a:buFont typeface="Arial" panose="020B0604020202020204" pitchFamily="34" charset="0"/>
              <a:buChar char="•"/>
              <a:defRPr/>
            </a:pPr>
            <a:r>
              <a:rPr lang="en-US" altLang="en-US" sz="2600" dirty="0"/>
              <a:t>Randomized Block Design</a:t>
            </a:r>
            <a:endParaRPr lang="en-US" altLang="en-US" sz="2600" dirty="0">
              <a:solidFill>
                <a:schemeClr val="hlink"/>
              </a:solidFill>
            </a:endParaRPr>
          </a:p>
          <a:p>
            <a:pPr marL="734400" lvl="2" indent="-284400">
              <a:buSzPct val="100000"/>
              <a:buFont typeface="Arial" panose="020B0604020202020204" pitchFamily="34" charset="0"/>
              <a:buChar char="‒"/>
              <a:defRPr/>
            </a:pPr>
            <a:r>
              <a:rPr lang="en-US" altLang="en-US" sz="2400" dirty="0"/>
              <a:t>A block is a group of subjects that are similar, but blocks differ in ways that might affect the outcome of the experiment.</a:t>
            </a:r>
          </a:p>
        </p:txBody>
      </p:sp>
    </p:spTree>
    <p:extLst>
      <p:ext uri="{BB962C8B-B14F-4D97-AF65-F5344CB8AC3E}">
        <p14:creationId xmlns:p14="http://schemas.microsoft.com/office/powerpoint/2010/main" val="221548365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700"/>
            <a:ext cx="8001000" cy="1097280"/>
          </a:xfrm>
        </p:spPr>
        <p:txBody>
          <a:bodyPr/>
          <a:lstStyle/>
          <a:p>
            <a:pPr>
              <a:lnSpc>
                <a:spcPct val="90000"/>
              </a:lnSpc>
            </a:pPr>
            <a:r>
              <a:rPr lang="en-US" altLang="en-US" sz="3600" dirty="0">
                <a:latin typeface="+mj-lt"/>
              </a:rPr>
              <a:t>Controlling Effects of Variables </a:t>
            </a:r>
            <a:r>
              <a:rPr lang="en-US" altLang="en-US" sz="2000" b="0" dirty="0">
                <a:latin typeface="+mj-lt"/>
              </a:rPr>
              <a:t>(2 of 2)</a:t>
            </a:r>
          </a:p>
        </p:txBody>
      </p:sp>
      <p:sp>
        <p:nvSpPr>
          <p:cNvPr id="3" name="Content Placeholder 2"/>
          <p:cNvSpPr>
            <a:spLocks noGrp="1"/>
          </p:cNvSpPr>
          <p:nvPr>
            <p:ph idx="1"/>
          </p:nvPr>
        </p:nvSpPr>
        <p:spPr>
          <a:xfrm>
            <a:off x="457200" y="1600201"/>
            <a:ext cx="8305800" cy="4648199"/>
          </a:xfrm>
        </p:spPr>
        <p:txBody>
          <a:bodyPr/>
          <a:lstStyle/>
          <a:p>
            <a:pPr marL="255600" indent="-255600">
              <a:buSzPct val="100000"/>
              <a:defRPr/>
            </a:pPr>
            <a:r>
              <a:rPr lang="en-US" altLang="en-US" sz="2600" dirty="0"/>
              <a:t>Matched Pairs Design</a:t>
            </a:r>
          </a:p>
          <a:p>
            <a:pPr marL="734400" lvl="1" indent="-284400">
              <a:buSzPct val="100000"/>
              <a:defRPr/>
            </a:pPr>
            <a:r>
              <a:rPr lang="en-US" altLang="en-US" sz="2400" dirty="0"/>
              <a:t>Compare two treatment groups by using subjects matched in pairs that are somehow related or have similar characteristics.</a:t>
            </a:r>
          </a:p>
          <a:p>
            <a:pPr marL="255600" lvl="1" indent="-255600">
              <a:spcBef>
                <a:spcPts val="1500"/>
              </a:spcBef>
              <a:buSzPct val="100000"/>
              <a:buFont typeface="Arial" panose="020B0604020202020204" pitchFamily="34" charset="0"/>
              <a:buChar char="•"/>
              <a:defRPr/>
            </a:pPr>
            <a:r>
              <a:rPr lang="en-US" altLang="en-US" sz="2600" dirty="0"/>
              <a:t>Rigorously Controlled Design</a:t>
            </a:r>
          </a:p>
          <a:p>
            <a:pPr marL="734400" lvl="2" indent="-284400">
              <a:buSzPct val="100000"/>
              <a:buFont typeface="Arial" panose="020B0604020202020204" pitchFamily="34" charset="0"/>
              <a:buChar char="‒"/>
              <a:defRPr/>
            </a:pPr>
            <a:r>
              <a:rPr lang="en-US" altLang="en-US" sz="2400" dirty="0"/>
              <a:t>Carefully</a:t>
            </a:r>
            <a:r>
              <a:rPr lang="en-US" altLang="en-US" sz="2400" dirty="0">
                <a:solidFill>
                  <a:schemeClr val="hlink"/>
                </a:solidFill>
              </a:rPr>
              <a:t> </a:t>
            </a:r>
            <a:r>
              <a:rPr lang="en-US" altLang="en-US" sz="2400" dirty="0"/>
              <a:t>assign subjects to different treatment groups, so that those given each treatment are similar in ways that are important to the experiment.</a:t>
            </a:r>
          </a:p>
        </p:txBody>
      </p:sp>
    </p:spTree>
    <p:extLst>
      <p:ext uri="{BB962C8B-B14F-4D97-AF65-F5344CB8AC3E}">
        <p14:creationId xmlns:p14="http://schemas.microsoft.com/office/powerpoint/2010/main" val="247089992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700"/>
            <a:ext cx="8001000" cy="1097280"/>
          </a:xfrm>
        </p:spPr>
        <p:txBody>
          <a:bodyPr/>
          <a:lstStyle/>
          <a:p>
            <a:pPr>
              <a:lnSpc>
                <a:spcPct val="90000"/>
              </a:lnSpc>
            </a:pPr>
            <a:r>
              <a:rPr lang="en-US" altLang="en-US" sz="3600" dirty="0">
                <a:latin typeface="+mj-lt"/>
              </a:rPr>
              <a:t>Sampling Errors </a:t>
            </a:r>
            <a:r>
              <a:rPr lang="en-US" altLang="en-US" sz="2000" b="0" dirty="0">
                <a:latin typeface="+mj-lt"/>
              </a:rPr>
              <a:t>(1 of 2)</a:t>
            </a:r>
          </a:p>
        </p:txBody>
      </p:sp>
      <p:sp>
        <p:nvSpPr>
          <p:cNvPr id="3" name="Content Placeholder 2"/>
          <p:cNvSpPr>
            <a:spLocks noGrp="1"/>
          </p:cNvSpPr>
          <p:nvPr>
            <p:ph idx="1"/>
          </p:nvPr>
        </p:nvSpPr>
        <p:spPr>
          <a:xfrm>
            <a:off x="457200" y="1600201"/>
            <a:ext cx="8305800" cy="4648199"/>
          </a:xfrm>
        </p:spPr>
        <p:txBody>
          <a:bodyPr/>
          <a:lstStyle/>
          <a:p>
            <a:pPr marL="255600" indent="-255600">
              <a:buSzPct val="100000"/>
              <a:defRPr/>
            </a:pPr>
            <a:r>
              <a:rPr lang="en-US" altLang="en-US" sz="2600" dirty="0"/>
              <a:t>No matter how well you plan and execute the sample collection process, there is likely to be some error in the results.</a:t>
            </a:r>
          </a:p>
          <a:p>
            <a:pPr marL="255600" indent="-255600">
              <a:buSzPct val="100000"/>
              <a:defRPr/>
            </a:pPr>
            <a:r>
              <a:rPr lang="en-US" altLang="en-US" sz="2600" dirty="0"/>
              <a:t>Sampling error (or random sampling error)</a:t>
            </a:r>
          </a:p>
          <a:p>
            <a:pPr marL="734400" lvl="1" indent="-284400">
              <a:buSzPct val="100000"/>
              <a:defRPr/>
            </a:pPr>
            <a:r>
              <a:rPr lang="en-US" sz="2400" dirty="0"/>
              <a:t>occurs when the sample has been selected with a random method, but there is a discrepancy between a sample result and the true population result; such an error results from chance sample fluctuations.</a:t>
            </a:r>
            <a:endParaRPr lang="en-US" altLang="en-US" sz="2400" dirty="0"/>
          </a:p>
        </p:txBody>
      </p:sp>
    </p:spTree>
    <p:extLst>
      <p:ext uri="{BB962C8B-B14F-4D97-AF65-F5344CB8AC3E}">
        <p14:creationId xmlns:p14="http://schemas.microsoft.com/office/powerpoint/2010/main" val="49546992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700"/>
            <a:ext cx="8001000" cy="1097280"/>
          </a:xfrm>
        </p:spPr>
        <p:txBody>
          <a:bodyPr/>
          <a:lstStyle/>
          <a:p>
            <a:pPr>
              <a:lnSpc>
                <a:spcPct val="90000"/>
              </a:lnSpc>
            </a:pPr>
            <a:r>
              <a:rPr lang="en-US" altLang="en-US" sz="3600" dirty="0">
                <a:latin typeface="+mj-lt"/>
              </a:rPr>
              <a:t>Sampling Errors </a:t>
            </a:r>
            <a:r>
              <a:rPr lang="en-US" altLang="en-US" sz="2000" b="0" dirty="0">
                <a:latin typeface="+mj-lt"/>
              </a:rPr>
              <a:t>(2 of 2)</a:t>
            </a:r>
          </a:p>
        </p:txBody>
      </p:sp>
      <p:sp>
        <p:nvSpPr>
          <p:cNvPr id="3" name="Content Placeholder 2"/>
          <p:cNvSpPr>
            <a:spLocks noGrp="1"/>
          </p:cNvSpPr>
          <p:nvPr>
            <p:ph idx="1"/>
          </p:nvPr>
        </p:nvSpPr>
        <p:spPr>
          <a:xfrm>
            <a:off x="457200" y="1600201"/>
            <a:ext cx="8305800" cy="4648199"/>
          </a:xfrm>
        </p:spPr>
        <p:txBody>
          <a:bodyPr/>
          <a:lstStyle/>
          <a:p>
            <a:pPr marL="255600" indent="-255600">
              <a:buSzPct val="100000"/>
              <a:defRPr/>
            </a:pPr>
            <a:r>
              <a:rPr lang="en-US" altLang="en-US" sz="2600" kern="0" dirty="0"/>
              <a:t>Nonsampling error</a:t>
            </a:r>
            <a:endParaRPr lang="en-US" altLang="en-US" sz="2600" dirty="0"/>
          </a:p>
          <a:p>
            <a:pPr marL="734400" lvl="1" indent="-284400">
              <a:buSzPct val="100000"/>
              <a:defRPr/>
            </a:pPr>
            <a:r>
              <a:rPr lang="en-US" sz="2400" dirty="0"/>
              <a:t>Nonsampling is the result of human error, including such factors as wrong data entries, computing errors, questions with biased wording, false data provided by respondents, forming biased conclusions, or applying statistical methods that are not appropriate for the circumstances.</a:t>
            </a:r>
          </a:p>
          <a:p>
            <a:pPr marL="255600" indent="-255600">
              <a:buSzPct val="100000"/>
              <a:defRPr/>
            </a:pPr>
            <a:r>
              <a:rPr lang="en-US" altLang="en-US" sz="2600" dirty="0"/>
              <a:t>Nonrandom sampling error</a:t>
            </a:r>
          </a:p>
          <a:p>
            <a:pPr marL="734400" lvl="1" indent="-284400">
              <a:buSzPct val="100000"/>
              <a:defRPr/>
            </a:pPr>
            <a:r>
              <a:rPr lang="en-US" altLang="en-US" sz="2400" dirty="0"/>
              <a:t>Nonrandom sampling error is the </a:t>
            </a:r>
            <a:r>
              <a:rPr lang="en-US" altLang="en-US" sz="2400" dirty="0">
                <a:cs typeface="Arial" panose="020B0604020202020204" pitchFamily="34" charset="0"/>
              </a:rPr>
              <a:t>result of using a sampling method that is not random, such as using a convenience sample or a voluntary response sample.</a:t>
            </a:r>
            <a:endParaRPr lang="en-US" altLang="en-US" sz="2400" dirty="0"/>
          </a:p>
        </p:txBody>
      </p:sp>
    </p:spTree>
    <p:extLst>
      <p:ext uri="{BB962C8B-B14F-4D97-AF65-F5344CB8AC3E}">
        <p14:creationId xmlns:p14="http://schemas.microsoft.com/office/powerpoint/2010/main" val="25684988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700"/>
            <a:ext cx="8229600" cy="1097280"/>
          </a:xfrm>
        </p:spPr>
        <p:txBody>
          <a:bodyPr/>
          <a:lstStyle/>
          <a:p>
            <a:r>
              <a:rPr lang="en-US" altLang="en-US" sz="3600" dirty="0">
                <a:latin typeface="+mj-lt"/>
              </a:rPr>
              <a:t>Census versus Sample</a:t>
            </a:r>
            <a:endParaRPr lang="en-IN" sz="2000" b="0" dirty="0">
              <a:latin typeface="+mj-lt"/>
            </a:endParaRPr>
          </a:p>
        </p:txBody>
      </p:sp>
      <p:sp>
        <p:nvSpPr>
          <p:cNvPr id="3" name="Content Placeholder 2"/>
          <p:cNvSpPr>
            <a:spLocks noGrp="1"/>
          </p:cNvSpPr>
          <p:nvPr>
            <p:ph idx="1"/>
          </p:nvPr>
        </p:nvSpPr>
        <p:spPr>
          <a:xfrm>
            <a:off x="457200" y="1600200"/>
            <a:ext cx="8229600" cy="4525963"/>
          </a:xfrm>
        </p:spPr>
        <p:txBody>
          <a:bodyPr/>
          <a:lstStyle/>
          <a:p>
            <a:pPr marL="256032" indent="-256032">
              <a:lnSpc>
                <a:spcPct val="120000"/>
              </a:lnSpc>
              <a:buSzPct val="100000"/>
              <a:defRPr/>
            </a:pPr>
            <a:r>
              <a:rPr lang="en-US" altLang="en-US" sz="2800" dirty="0"/>
              <a:t>Census</a:t>
            </a:r>
          </a:p>
          <a:p>
            <a:pPr marL="707073" lvl="1" indent="-256032">
              <a:buSzPct val="100000"/>
              <a:defRPr/>
            </a:pPr>
            <a:r>
              <a:rPr lang="en-US" altLang="en-US" sz="2600" dirty="0"/>
              <a:t>The collection of data from </a:t>
            </a:r>
            <a:r>
              <a:rPr lang="en-US" altLang="en-US" sz="2600" b="1" dirty="0"/>
              <a:t>every</a:t>
            </a:r>
            <a:r>
              <a:rPr lang="en-US" altLang="en-US" sz="2600" dirty="0"/>
              <a:t> member of a population</a:t>
            </a:r>
          </a:p>
          <a:p>
            <a:pPr marL="256032" indent="-256032">
              <a:lnSpc>
                <a:spcPct val="120000"/>
              </a:lnSpc>
              <a:buSzPct val="100000"/>
              <a:defRPr/>
            </a:pPr>
            <a:r>
              <a:rPr lang="en-US" altLang="en-US" sz="2800" dirty="0"/>
              <a:t>Sample</a:t>
            </a:r>
          </a:p>
          <a:p>
            <a:pPr marL="707073" lvl="1" indent="-256032">
              <a:buSzPct val="100000"/>
              <a:defRPr/>
            </a:pPr>
            <a:r>
              <a:rPr lang="en-US" altLang="en-US" sz="2600" dirty="0"/>
              <a:t>A </a:t>
            </a:r>
            <a:r>
              <a:rPr lang="en-US" altLang="en-US" sz="2600" b="1" dirty="0"/>
              <a:t>subcollection</a:t>
            </a:r>
            <a:r>
              <a:rPr lang="en-US" altLang="en-US" sz="2600" dirty="0"/>
              <a:t> of members selected from a population</a:t>
            </a:r>
          </a:p>
        </p:txBody>
      </p:sp>
    </p:spTree>
    <p:extLst>
      <p:ext uri="{BB962C8B-B14F-4D97-AF65-F5344CB8AC3E}">
        <p14:creationId xmlns:p14="http://schemas.microsoft.com/office/powerpoint/2010/main" val="4874554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700"/>
            <a:ext cx="8229600" cy="1097280"/>
          </a:xfrm>
        </p:spPr>
        <p:txBody>
          <a:bodyPr/>
          <a:lstStyle/>
          <a:p>
            <a:r>
              <a:rPr lang="en-US" altLang="en-US" sz="3600" dirty="0">
                <a:latin typeface="+mj-lt"/>
              </a:rPr>
              <a:t>Example: Residential Carbon Monoxide Detectors </a:t>
            </a:r>
            <a:r>
              <a:rPr lang="en-US" altLang="en-US" sz="2000" b="0" dirty="0">
                <a:latin typeface="+mj-lt"/>
              </a:rPr>
              <a:t>(1 of 2)</a:t>
            </a:r>
            <a:endParaRPr lang="en-IN" sz="2000" b="0" dirty="0">
              <a:latin typeface="+mj-lt"/>
            </a:endParaRPr>
          </a:p>
        </p:txBody>
      </p:sp>
      <p:sp>
        <p:nvSpPr>
          <p:cNvPr id="3" name="Content Placeholder 2"/>
          <p:cNvSpPr>
            <a:spLocks noGrp="1"/>
          </p:cNvSpPr>
          <p:nvPr>
            <p:ph idx="1"/>
          </p:nvPr>
        </p:nvSpPr>
        <p:spPr>
          <a:xfrm>
            <a:off x="457200" y="1600200"/>
            <a:ext cx="8229600" cy="4525963"/>
          </a:xfrm>
        </p:spPr>
        <p:txBody>
          <a:bodyPr/>
          <a:lstStyle/>
          <a:p>
            <a:pPr marL="0" indent="0">
              <a:buSzPct val="100000"/>
              <a:buNone/>
              <a:defRPr/>
            </a:pPr>
            <a:r>
              <a:rPr lang="en-US" altLang="en-US" sz="2600" dirty="0"/>
              <a:t>In the journal article “Residential Carbon Monoxide Detector Failure Rates in the United States”, it was stated that there are 38 million carbon monoxide detectors installed in the United States. When 30 of them were randomly selected and tested, it was found that 12 of them failed to provide an alarm in hazardous carbon monoxide conditions.</a:t>
            </a:r>
          </a:p>
        </p:txBody>
      </p:sp>
    </p:spTree>
    <p:extLst>
      <p:ext uri="{BB962C8B-B14F-4D97-AF65-F5344CB8AC3E}">
        <p14:creationId xmlns:p14="http://schemas.microsoft.com/office/powerpoint/2010/main" val="32021082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700"/>
            <a:ext cx="8229600" cy="1097280"/>
          </a:xfrm>
        </p:spPr>
        <p:txBody>
          <a:bodyPr/>
          <a:lstStyle/>
          <a:p>
            <a:r>
              <a:rPr lang="en-US" altLang="en-US" sz="3600" dirty="0">
                <a:latin typeface="+mj-lt"/>
              </a:rPr>
              <a:t>Example: Residential Carbon Monoxide Detectors </a:t>
            </a:r>
            <a:r>
              <a:rPr lang="en-US" altLang="en-US" sz="2000" b="0" dirty="0">
                <a:latin typeface="+mj-lt"/>
              </a:rPr>
              <a:t>(2 of 2)</a:t>
            </a:r>
            <a:endParaRPr lang="en-IN" sz="2000" b="0" dirty="0">
              <a:latin typeface="+mj-lt"/>
            </a:endParaRPr>
          </a:p>
        </p:txBody>
      </p:sp>
      <p:sp>
        <p:nvSpPr>
          <p:cNvPr id="3" name="Content Placeholder 2"/>
          <p:cNvSpPr>
            <a:spLocks noGrp="1"/>
          </p:cNvSpPr>
          <p:nvPr>
            <p:ph idx="1"/>
          </p:nvPr>
        </p:nvSpPr>
        <p:spPr>
          <a:xfrm>
            <a:off x="457200" y="1600200"/>
            <a:ext cx="8229600" cy="4525963"/>
          </a:xfrm>
        </p:spPr>
        <p:txBody>
          <a:bodyPr/>
          <a:lstStyle/>
          <a:p>
            <a:pPr marL="0" indent="0">
              <a:spcAft>
                <a:spcPts val="600"/>
              </a:spcAft>
              <a:buClr>
                <a:schemeClr val="accent2"/>
              </a:buClr>
              <a:buNone/>
              <a:defRPr/>
            </a:pPr>
            <a:r>
              <a:rPr lang="en-US" sz="2600" dirty="0"/>
              <a:t>In this case, the population and sample are as follows:</a:t>
            </a:r>
            <a:endParaRPr lang="en-US" altLang="en-US" sz="2600" dirty="0"/>
          </a:p>
          <a:p>
            <a:pPr marL="255600" indent="-255600">
              <a:spcAft>
                <a:spcPts val="600"/>
              </a:spcAft>
              <a:buClr>
                <a:schemeClr val="accent2"/>
              </a:buClr>
              <a:buSzPct val="100000"/>
              <a:defRPr/>
            </a:pPr>
            <a:r>
              <a:rPr lang="en-US" altLang="en-US" sz="2400" b="1" dirty="0"/>
              <a:t>Population:</a:t>
            </a:r>
            <a:r>
              <a:rPr lang="en-US" altLang="en-US" sz="2400" dirty="0"/>
              <a:t> All 38 million carbon monoxide detectors in the United States  </a:t>
            </a:r>
          </a:p>
          <a:p>
            <a:pPr marL="255600" indent="-255600">
              <a:spcAft>
                <a:spcPts val="600"/>
              </a:spcAft>
              <a:buClr>
                <a:schemeClr val="accent2"/>
              </a:buClr>
              <a:buSzPct val="100000"/>
              <a:defRPr/>
            </a:pPr>
            <a:r>
              <a:rPr lang="en-US" altLang="en-US" sz="2400" b="1" dirty="0"/>
              <a:t>Sample:</a:t>
            </a:r>
            <a:r>
              <a:rPr lang="en-US" altLang="en-US" sz="2400" dirty="0"/>
              <a:t> The 30 carbon monoxide detectors that were selected and tested</a:t>
            </a:r>
          </a:p>
          <a:p>
            <a:pPr marL="0" indent="0">
              <a:spcAft>
                <a:spcPts val="600"/>
              </a:spcAft>
              <a:buClr>
                <a:schemeClr val="accent2"/>
              </a:buClr>
              <a:buNone/>
              <a:defRPr/>
            </a:pPr>
            <a:r>
              <a:rPr lang="en-US" altLang="en-US" sz="2600" dirty="0"/>
              <a:t>The objective is to use the sample data as a basis for drawing a conclusion about the population of all carbon monoxide detectors, and methods of statistics are helpful in drawing such conclusions.</a:t>
            </a:r>
          </a:p>
        </p:txBody>
      </p:sp>
    </p:spTree>
    <p:extLst>
      <p:ext uri="{BB962C8B-B14F-4D97-AF65-F5344CB8AC3E}">
        <p14:creationId xmlns:p14="http://schemas.microsoft.com/office/powerpoint/2010/main" val="2940238033"/>
      </p:ext>
    </p:extLst>
  </p:cSld>
  <p:clrMapOvr>
    <a:masterClrMapping/>
  </p:clrMapOvr>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4520</TotalTime>
  <Words>3224</Words>
  <Application>Microsoft Office PowerPoint</Application>
  <PresentationFormat>عرض على الشاشة (4:3)</PresentationFormat>
  <Paragraphs>289</Paragraphs>
  <Slides>66</Slides>
  <Notes>4</Notes>
  <HiddenSlides>0</HiddenSlides>
  <MMClips>0</MMClips>
  <ScaleCrop>false</ScaleCrop>
  <HeadingPairs>
    <vt:vector size="6" baseType="variant">
      <vt:variant>
        <vt:lpstr>الخطوط المستخدمة</vt:lpstr>
      </vt:variant>
      <vt:variant>
        <vt:i4>4</vt:i4>
      </vt:variant>
      <vt:variant>
        <vt:lpstr>نسق</vt:lpstr>
      </vt:variant>
      <vt:variant>
        <vt:i4>1</vt:i4>
      </vt:variant>
      <vt:variant>
        <vt:lpstr>عناوين الشرائح</vt:lpstr>
      </vt:variant>
      <vt:variant>
        <vt:i4>66</vt:i4>
      </vt:variant>
    </vt:vector>
  </HeadingPairs>
  <TitlesOfParts>
    <vt:vector size="71" baseType="lpstr">
      <vt:lpstr>Arial</vt:lpstr>
      <vt:lpstr>Times New Roman</vt:lpstr>
      <vt:lpstr>Verdana</vt:lpstr>
      <vt:lpstr>Wingdings</vt:lpstr>
      <vt:lpstr>508 Lecture</vt:lpstr>
      <vt:lpstr>Biostatistics for the Biological and Health Sciences </vt:lpstr>
      <vt:lpstr>Introduction to Statistics</vt:lpstr>
      <vt:lpstr>Key Concept</vt:lpstr>
      <vt:lpstr>Data</vt:lpstr>
      <vt:lpstr>Statistics</vt:lpstr>
      <vt:lpstr>Population</vt:lpstr>
      <vt:lpstr>Census versus Sample</vt:lpstr>
      <vt:lpstr>Example: Residential Carbon Monoxide Detectors (1 of 2)</vt:lpstr>
      <vt:lpstr>Example: Residential Carbon Monoxide Detectors (2 of 2)</vt:lpstr>
      <vt:lpstr>Statistical and Critical Thinking</vt:lpstr>
      <vt:lpstr>Prepare (1 of 2)</vt:lpstr>
      <vt:lpstr>Prepare (2 of 2)</vt:lpstr>
      <vt:lpstr>Voluntary Response Sample (1 of 2)</vt:lpstr>
      <vt:lpstr>Voluntary Response Sample (2 of 2)</vt:lpstr>
      <vt:lpstr>Example: Voluntary Response Sample (1 of 2)</vt:lpstr>
      <vt:lpstr>Example: Voluntary Response Sample (2 of 2)</vt:lpstr>
      <vt:lpstr>Analyze</vt:lpstr>
      <vt:lpstr>Conclude (1 of 2)</vt:lpstr>
      <vt:lpstr>Conclude (2 of 2)</vt:lpstr>
      <vt:lpstr>Example Statistical Significance Versus Practical Significance (1 of 2)</vt:lpstr>
      <vt:lpstr>Example Statistical Significance Versus Practical Significance (2 of 2)</vt:lpstr>
      <vt:lpstr>Analyzing Data: Potential Pitfalls (1 of 2)</vt:lpstr>
      <vt:lpstr>Analyzing Data: Potential Pitfalls (2 of 2)</vt:lpstr>
      <vt:lpstr>Introduction to Statistics</vt:lpstr>
      <vt:lpstr>Key Concept</vt:lpstr>
      <vt:lpstr>Parameter</vt:lpstr>
      <vt:lpstr>Statistic</vt:lpstr>
      <vt:lpstr>Quantitative Data</vt:lpstr>
      <vt:lpstr>Categorical Data</vt:lpstr>
      <vt:lpstr>Working with Quantitative Data</vt:lpstr>
      <vt:lpstr>Discrete Data</vt:lpstr>
      <vt:lpstr>Continuous Data</vt:lpstr>
      <vt:lpstr>Levels of Measurement</vt:lpstr>
      <vt:lpstr>Nominal Level</vt:lpstr>
      <vt:lpstr>Ordinal Level</vt:lpstr>
      <vt:lpstr>Interval Level</vt:lpstr>
      <vt:lpstr>Ratio Level</vt:lpstr>
      <vt:lpstr>Summary - Levels of Measurement</vt:lpstr>
      <vt:lpstr>Big Data</vt:lpstr>
      <vt:lpstr>Missing Data</vt:lpstr>
      <vt:lpstr>Correcting for Missing Data</vt:lpstr>
      <vt:lpstr>Introduction to Statistics</vt:lpstr>
      <vt:lpstr>Key Concept</vt:lpstr>
      <vt:lpstr>The Gold Standard</vt:lpstr>
      <vt:lpstr>Basics of Collecting Data</vt:lpstr>
      <vt:lpstr>Experiment</vt:lpstr>
      <vt:lpstr>Observational Study</vt:lpstr>
      <vt:lpstr>Example: Ice Cream and Drownings (1 of 2)</vt:lpstr>
      <vt:lpstr>Example: Ice Cream and Drownings (2 of 2)</vt:lpstr>
      <vt:lpstr>Design of Experiments (1 of 4)</vt:lpstr>
      <vt:lpstr>Design of Experiments (2 of 4)</vt:lpstr>
      <vt:lpstr>Design of Experiments (3 of 4)</vt:lpstr>
      <vt:lpstr>Design of Experiments (4 of 4)</vt:lpstr>
      <vt:lpstr>Simple Random Sample</vt:lpstr>
      <vt:lpstr>Systematic Sampling</vt:lpstr>
      <vt:lpstr>Convenience Sampling</vt:lpstr>
      <vt:lpstr>Stratified Sampling</vt:lpstr>
      <vt:lpstr>Cluster Sampling</vt:lpstr>
      <vt:lpstr>Multistage Sampling</vt:lpstr>
      <vt:lpstr>Observational Studies</vt:lpstr>
      <vt:lpstr>Types of Observational Studies</vt:lpstr>
      <vt:lpstr>Confounding</vt:lpstr>
      <vt:lpstr>Controlling Effects of Variables (1 of 2)</vt:lpstr>
      <vt:lpstr>Controlling Effects of Variables (2 of 2)</vt:lpstr>
      <vt:lpstr>Sampling Errors (1 of 2)</vt:lpstr>
      <vt:lpstr>Sampling Errors (2 of 2)</vt:lpstr>
    </vt:vector>
  </TitlesOfParts>
  <Company>SPi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Elementary Statistics, 13e</dc:title>
  <dc:subject>Statistics</dc:subject>
  <dc:creator>Mario F. Triola</dc:creator>
  <cp:lastModifiedBy>fuad awwad</cp:lastModifiedBy>
  <cp:revision>1179</cp:revision>
  <dcterms:created xsi:type="dcterms:W3CDTF">2014-07-14T20:04:21Z</dcterms:created>
  <dcterms:modified xsi:type="dcterms:W3CDTF">2020-09-13T13:04:24Z</dcterms:modified>
</cp:coreProperties>
</file>