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60" r:id="rId7"/>
    <p:sldId id="261" r:id="rId8"/>
    <p:sldId id="262" r:id="rId9"/>
    <p:sldId id="268" r:id="rId10"/>
    <p:sldId id="269" r:id="rId11"/>
    <p:sldId id="270" r:id="rId12"/>
    <p:sldId id="266" r:id="rId13"/>
    <p:sldId id="263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1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5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4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9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8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1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3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2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5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3813-2378-4507-8BD4-09D06E5BDEF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C9FF-3C29-4844-BC42-7C7BE44C7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Autofit/>
          </a:bodyPr>
          <a:lstStyle/>
          <a:p>
            <a:r>
              <a:rPr lang="en-US" sz="5400" dirty="0" smtClean="0"/>
              <a:t>Chapter 1</a:t>
            </a:r>
            <a:br>
              <a:rPr lang="en-US" sz="5400" dirty="0" smtClean="0"/>
            </a:br>
            <a:r>
              <a:rPr lang="en-US" sz="5400" dirty="0" smtClean="0"/>
              <a:t>Language History and Change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07100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Middle </a:t>
            </a:r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Norman French/ William the conqueror 1100/ law &amp; civilization/ (court- prison – tax)</a:t>
            </a:r>
          </a:p>
          <a:p>
            <a:pPr lvl="1"/>
            <a:r>
              <a:rPr lang="en-US" dirty="0" smtClean="0"/>
              <a:t>peasants </a:t>
            </a:r>
            <a:r>
              <a:rPr lang="en-US" dirty="0"/>
              <a:t>remained </a:t>
            </a:r>
            <a:r>
              <a:rPr lang="en-US" dirty="0" smtClean="0"/>
              <a:t>English (sheep- cow)</a:t>
            </a:r>
          </a:p>
          <a:p>
            <a:pPr lvl="1"/>
            <a:r>
              <a:rPr lang="en-US" dirty="0" smtClean="0"/>
              <a:t>French ‘prestige’ language (mutton- beef)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81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/>
              <a:t>Modern </a:t>
            </a:r>
            <a:r>
              <a:rPr lang="en-US" dirty="0" smtClean="0"/>
              <a:t>English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1500/ introduction of printing</a:t>
            </a:r>
          </a:p>
          <a:p>
            <a:pPr lvl="1"/>
            <a:r>
              <a:rPr lang="en-US" dirty="0" smtClean="0"/>
              <a:t>Standardized </a:t>
            </a:r>
            <a:r>
              <a:rPr lang="en-US" dirty="0" smtClean="0"/>
              <a:t>pronunciation, </a:t>
            </a:r>
            <a:r>
              <a:rPr lang="en-US" dirty="0" smtClean="0"/>
              <a:t>spelling and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1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Influences from the outside.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E.g. ‘borrowed words’ from other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99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1/ Sound changes</a:t>
            </a:r>
          </a:p>
          <a:p>
            <a:pPr lvl="1"/>
            <a:r>
              <a:rPr lang="en-US" dirty="0" smtClean="0"/>
              <a:t>Sound loss e.g. dropping /h/ (</a:t>
            </a:r>
            <a:r>
              <a:rPr lang="en-US" dirty="0" err="1" smtClean="0"/>
              <a:t>hlud</a:t>
            </a:r>
            <a:r>
              <a:rPr lang="en-US" dirty="0" smtClean="0"/>
              <a:t> –loud)</a:t>
            </a:r>
          </a:p>
          <a:p>
            <a:pPr lvl="1"/>
            <a:r>
              <a:rPr lang="en-US" dirty="0" smtClean="0"/>
              <a:t>Silent letters (knee)</a:t>
            </a:r>
          </a:p>
          <a:p>
            <a:pPr lvl="1"/>
            <a:r>
              <a:rPr lang="en-US" dirty="0" smtClean="0"/>
              <a:t>Reversal in position (</a:t>
            </a:r>
            <a:r>
              <a:rPr lang="en-US" dirty="0" err="1" smtClean="0"/>
              <a:t>frist</a:t>
            </a:r>
            <a:r>
              <a:rPr lang="en-US" dirty="0" smtClean="0"/>
              <a:t>/ first)</a:t>
            </a:r>
          </a:p>
          <a:p>
            <a:r>
              <a:rPr lang="en-US" u="sng" dirty="0" smtClean="0"/>
              <a:t>2/ Syntactic changes</a:t>
            </a:r>
          </a:p>
          <a:p>
            <a:pPr lvl="1"/>
            <a:r>
              <a:rPr lang="en-US" dirty="0" smtClean="0"/>
              <a:t>Differences in structure/ word order</a:t>
            </a:r>
          </a:p>
          <a:p>
            <a:pPr lvl="1"/>
            <a:r>
              <a:rPr lang="en-US" dirty="0" smtClean="0"/>
              <a:t>S – V – O  (e.g. ‘</a:t>
            </a:r>
            <a:r>
              <a:rPr lang="en-US" dirty="0" err="1" smtClean="0"/>
              <a:t>ferde</a:t>
            </a:r>
            <a:r>
              <a:rPr lang="en-US" dirty="0" smtClean="0"/>
              <a:t> he’ / ‘he travelled’)</a:t>
            </a:r>
          </a:p>
          <a:p>
            <a:r>
              <a:rPr lang="en-US" u="sng" dirty="0" smtClean="0"/>
              <a:t>3/ Semantic changes</a:t>
            </a:r>
          </a:p>
          <a:p>
            <a:pPr lvl="1"/>
            <a:r>
              <a:rPr lang="en-US" dirty="0" smtClean="0"/>
              <a:t>Some words ceased to be used (e.g. ‘</a:t>
            </a:r>
            <a:r>
              <a:rPr lang="en-US" dirty="0" err="1" smtClean="0"/>
              <a:t>foin</a:t>
            </a:r>
            <a:r>
              <a:rPr lang="en-US" dirty="0" smtClean="0"/>
              <a:t>’)</a:t>
            </a:r>
          </a:p>
          <a:p>
            <a:pPr lvl="1"/>
            <a:r>
              <a:rPr lang="en-US" dirty="0" smtClean="0"/>
              <a:t>Broadening (e.g. holy day/ dog)</a:t>
            </a:r>
          </a:p>
          <a:p>
            <a:pPr lvl="1"/>
            <a:r>
              <a:rPr lang="en-US" dirty="0" smtClean="0"/>
              <a:t>Narrowing (e.g. mete/ wife)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9479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Diachronic &amp; Synchronic changes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Changes happened gradually.</a:t>
            </a:r>
          </a:p>
          <a:p>
            <a:r>
              <a:rPr lang="en-US" dirty="0" smtClean="0"/>
              <a:t>Main cause of change was ‘ </a:t>
            </a:r>
            <a:r>
              <a:rPr lang="en-US" smtClean="0"/>
              <a:t>cultural transmission.’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Diachronic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Variations in language viewed from a </a:t>
            </a:r>
            <a:r>
              <a:rPr lang="en-US" u="sng" dirty="0"/>
              <a:t>historical</a:t>
            </a:r>
            <a:r>
              <a:rPr lang="en-US" dirty="0"/>
              <a:t> perspective / change through time.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Synchronic:</a:t>
            </a:r>
          </a:p>
          <a:p>
            <a:pPr lvl="1"/>
            <a:r>
              <a:rPr lang="en-US" dirty="0"/>
              <a:t>Variations </a:t>
            </a:r>
            <a:r>
              <a:rPr lang="en-US" dirty="0" smtClean="0"/>
              <a:t>in language in different </a:t>
            </a:r>
            <a:r>
              <a:rPr lang="en-US" u="sng" dirty="0" smtClean="0"/>
              <a:t>places</a:t>
            </a:r>
            <a:r>
              <a:rPr lang="en-US" dirty="0" smtClean="0"/>
              <a:t> and among different </a:t>
            </a:r>
            <a:r>
              <a:rPr lang="en-US" u="sng" dirty="0" smtClean="0"/>
              <a:t>groups</a:t>
            </a:r>
            <a:r>
              <a:rPr lang="en-US" dirty="0" smtClean="0"/>
              <a:t> at the </a:t>
            </a:r>
            <a:r>
              <a:rPr lang="en-US" u="sng" dirty="0" smtClean="0"/>
              <a:t>same time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688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	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Faeder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ure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bu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be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eart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on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heofonum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  	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si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bin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nama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gehalgod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   	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Tobecume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bin rice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   	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Gewurpe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bin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willa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on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eoroan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swa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swa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on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     	</a:t>
            </a:r>
            <a:r>
              <a:rPr lang="en-US" i="1" dirty="0" err="1" smtClean="0">
                <a:solidFill>
                  <a:schemeClr val="accent1"/>
                </a:solidFill>
                <a:latin typeface="Baskerville Old Face" pitchFamily="18" charset="0"/>
              </a:rPr>
              <a:t>heofonum</a:t>
            </a:r>
            <a:r>
              <a:rPr lang="en-US" i="1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			The Lord’s Prayer (circa 1000)		</a:t>
            </a:r>
            <a:endParaRPr lang="en-US" dirty="0">
              <a:solidFill>
                <a:schemeClr val="accent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73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Philology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study of language history and change.</a:t>
            </a:r>
          </a:p>
          <a:p>
            <a:pPr lvl="1"/>
            <a:r>
              <a:rPr lang="en-US" dirty="0" smtClean="0"/>
              <a:t>Investigating </a:t>
            </a:r>
            <a:r>
              <a:rPr lang="en-US" dirty="0" smtClean="0"/>
              <a:t>the features of older languages, and the way in which they developed into modern languages.</a:t>
            </a:r>
          </a:p>
          <a:p>
            <a:pPr lvl="1"/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</a:p>
          <a:p>
            <a:pPr lvl="1"/>
            <a:r>
              <a:rPr lang="en-US" dirty="0" smtClean="0"/>
              <a:t>Family trees / to show how languages were related.</a:t>
            </a:r>
          </a:p>
        </p:txBody>
      </p:sp>
    </p:spTree>
    <p:extLst>
      <p:ext uri="{BB962C8B-B14F-4D97-AF65-F5344CB8AC3E}">
        <p14:creationId xmlns:p14="http://schemas.microsoft.com/office/powerpoint/2010/main" val="368364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Sir William Jones (18</a:t>
            </a:r>
            <a:r>
              <a:rPr lang="en-US" baseline="30000" dirty="0" smtClean="0"/>
              <a:t>th</a:t>
            </a:r>
            <a:r>
              <a:rPr lang="en-US" dirty="0" smtClean="0"/>
              <a:t> c.)</a:t>
            </a:r>
          </a:p>
          <a:p>
            <a:pPr lvl="1"/>
            <a:r>
              <a:rPr lang="en-US" dirty="0" smtClean="0"/>
              <a:t>A number of languages from very </a:t>
            </a:r>
            <a:r>
              <a:rPr lang="en-US" dirty="0"/>
              <a:t>d</a:t>
            </a:r>
            <a:r>
              <a:rPr lang="en-US" dirty="0" smtClean="0"/>
              <a:t>ifferent geographical areas must have some common ancestor.</a:t>
            </a:r>
          </a:p>
          <a:p>
            <a:pPr lvl="1"/>
            <a:r>
              <a:rPr lang="en-US" dirty="0" smtClean="0"/>
              <a:t>Similar features (e.g. roots of verbs- forms of </a:t>
            </a:r>
            <a:r>
              <a:rPr lang="en-US" smtClean="0"/>
              <a:t>grammar…)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Around 30 language families</a:t>
            </a:r>
          </a:p>
          <a:p>
            <a:pPr lvl="1"/>
            <a:r>
              <a:rPr lang="en-US" dirty="0"/>
              <a:t>Almost 7,000 languages in the </a:t>
            </a:r>
            <a:r>
              <a:rPr lang="en-US" dirty="0" smtClean="0"/>
              <a:t>world</a:t>
            </a:r>
          </a:p>
          <a:p>
            <a:pPr lvl="2"/>
            <a:r>
              <a:rPr lang="en-US" dirty="0" smtClean="0"/>
              <a:t>Chinese</a:t>
            </a:r>
            <a:r>
              <a:rPr lang="en-US" dirty="0"/>
              <a:t>/ the most native speakers (1 b.) </a:t>
            </a:r>
          </a:p>
          <a:p>
            <a:pPr lvl="2"/>
            <a:r>
              <a:rPr lang="en-US" dirty="0"/>
              <a:t>English (350 m.) native speakers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Proto-Indo </a:t>
            </a:r>
            <a:r>
              <a:rPr lang="en-US" dirty="0" smtClean="0"/>
              <a:t>European</a:t>
            </a:r>
          </a:p>
          <a:p>
            <a:pPr lvl="2"/>
            <a:r>
              <a:rPr lang="en-US" dirty="0"/>
              <a:t>Great-great grandmother</a:t>
            </a:r>
          </a:p>
          <a:p>
            <a:pPr lvl="2"/>
            <a:r>
              <a:rPr lang="en-US" dirty="0"/>
              <a:t>With the largest population and distribution in the world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235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-11710" t="-18198" r="-4293" b="15786"/>
          <a:stretch/>
        </p:blipFill>
        <p:spPr bwMode="auto">
          <a:xfrm rot="10740000">
            <a:off x="-382617" y="13526"/>
            <a:ext cx="9526669" cy="808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0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2511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connections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800" dirty="0" smtClean="0"/>
              <a:t>The Indo-European languages share similar linguistic features (pronunciation-meaning- grammatical structure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Evidence of related languages.</a:t>
            </a:r>
            <a:endParaRPr lang="en-US" sz="2800" dirty="0" smtClean="0"/>
          </a:p>
          <a:p>
            <a:r>
              <a:rPr lang="en-US" sz="2800" dirty="0" smtClean="0"/>
              <a:t>e.g.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257338"/>
              </p:ext>
            </p:extLst>
          </p:nvPr>
        </p:nvGraphicFramePr>
        <p:xfrm>
          <a:off x="990600" y="4114800"/>
          <a:ext cx="67817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828"/>
                <a:gridCol w="968828"/>
                <a:gridCol w="968828"/>
                <a:gridCol w="968828"/>
                <a:gridCol w="968828"/>
                <a:gridCol w="968828"/>
                <a:gridCol w="9688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</a:t>
                      </a:r>
                    </a:p>
                    <a:p>
                      <a:r>
                        <a:rPr lang="en-US" dirty="0" smtClean="0"/>
                        <a:t>Slavic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Sanskrit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Gothic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brathair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bhratar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bruder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phrater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fadar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wasser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09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Cognate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cognate of a word in one language  is a word in another language that gas a similar </a:t>
            </a:r>
            <a:r>
              <a:rPr lang="en-US" u="sng" dirty="0" smtClean="0"/>
              <a:t>form</a:t>
            </a:r>
            <a:r>
              <a:rPr lang="en-US" dirty="0" smtClean="0"/>
              <a:t> and a similar </a:t>
            </a:r>
            <a:r>
              <a:rPr lang="en-US" u="sng" dirty="0" smtClean="0"/>
              <a:t>meaning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 </a:t>
            </a:r>
          </a:p>
          <a:p>
            <a:pPr lvl="2"/>
            <a:r>
              <a:rPr lang="en-US" dirty="0" smtClean="0"/>
              <a:t>English: mother/ father/ friend</a:t>
            </a:r>
          </a:p>
          <a:p>
            <a:pPr lvl="2"/>
            <a:r>
              <a:rPr lang="en-US" dirty="0" smtClean="0"/>
              <a:t>German: mutter/ </a:t>
            </a:r>
            <a:r>
              <a:rPr lang="en-US" dirty="0" err="1" smtClean="0"/>
              <a:t>vater</a:t>
            </a:r>
            <a:r>
              <a:rPr lang="en-US" dirty="0" smtClean="0"/>
              <a:t>/ </a:t>
            </a:r>
            <a:r>
              <a:rPr lang="en-US" dirty="0" err="1" smtClean="0"/>
              <a:t>freund</a:t>
            </a:r>
            <a:endParaRPr lang="en-US" dirty="0" smtClean="0"/>
          </a:p>
          <a:p>
            <a:pPr lvl="2"/>
            <a:r>
              <a:rPr lang="en-US" dirty="0"/>
              <a:t>Good evidence of a common </a:t>
            </a:r>
            <a:r>
              <a:rPr lang="en-US" dirty="0" smtClean="0"/>
              <a:t>ancestor/in this example:  </a:t>
            </a:r>
            <a:r>
              <a:rPr lang="en-US" dirty="0"/>
              <a:t>the ‘Germanic’ branch of the Indo-European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38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of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English: before 1100</a:t>
            </a:r>
          </a:p>
          <a:p>
            <a:r>
              <a:rPr lang="en-US" dirty="0" smtClean="0"/>
              <a:t>Middle English: 1100 to 1500</a:t>
            </a:r>
          </a:p>
          <a:p>
            <a:r>
              <a:rPr lang="en-US" dirty="0" smtClean="0"/>
              <a:t>Early Modern English: 1500 to 1700</a:t>
            </a:r>
          </a:p>
          <a:p>
            <a:r>
              <a:rPr lang="en-US" dirty="0" smtClean="0"/>
              <a:t>Modern (present-day English): after 1700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1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English</a:t>
            </a:r>
          </a:p>
          <a:p>
            <a:pPr lvl="1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c./ Anglo-Saxons/ Germanic (child- wife)</a:t>
            </a:r>
          </a:p>
          <a:p>
            <a:pPr lvl="1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– 8</a:t>
            </a:r>
            <a:r>
              <a:rPr lang="en-US" baseline="30000" dirty="0"/>
              <a:t>th</a:t>
            </a:r>
            <a:r>
              <a:rPr lang="en-US" dirty="0"/>
              <a:t> /Christianity/ Latin (church- angel)</a:t>
            </a:r>
          </a:p>
          <a:p>
            <a:pPr lvl="1"/>
            <a:r>
              <a:rPr lang="en-US" dirty="0"/>
              <a:t> 8</a:t>
            </a:r>
            <a:r>
              <a:rPr lang="en-US" baseline="30000" dirty="0"/>
              <a:t>th</a:t>
            </a:r>
            <a:r>
              <a:rPr lang="en-US" dirty="0"/>
              <a:t> – 10</a:t>
            </a:r>
            <a:r>
              <a:rPr lang="en-US" baseline="30000" dirty="0"/>
              <a:t>th</a:t>
            </a:r>
            <a:r>
              <a:rPr lang="en-US" dirty="0"/>
              <a:t> / Vikings/ Old Norse (law- leg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6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497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1 Language History and Change</vt:lpstr>
      <vt:lpstr>PowerPoint Presentation</vt:lpstr>
      <vt:lpstr>PowerPoint Presentation</vt:lpstr>
      <vt:lpstr>PowerPoint Presentation</vt:lpstr>
      <vt:lpstr>PowerPoint Presentation</vt:lpstr>
      <vt:lpstr>Family connections </vt:lpstr>
      <vt:lpstr>Cognates</vt:lpstr>
      <vt:lpstr>The History of English</vt:lpstr>
      <vt:lpstr>PowerPoint Presentation</vt:lpstr>
      <vt:lpstr>PowerPoint Presentation</vt:lpstr>
      <vt:lpstr>PowerPoint Presentation</vt:lpstr>
      <vt:lpstr>External Changes</vt:lpstr>
      <vt:lpstr>Internal Changes</vt:lpstr>
      <vt:lpstr>Diachronic &amp; Synchronic changes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14</cp:revision>
  <dcterms:created xsi:type="dcterms:W3CDTF">2014-02-02T08:04:16Z</dcterms:created>
  <dcterms:modified xsi:type="dcterms:W3CDTF">2014-02-13T08:49:31Z</dcterms:modified>
</cp:coreProperties>
</file>