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handoutMasterIdLst>
    <p:handoutMasterId r:id="rId111"/>
  </p:handoutMasterIdLst>
  <p:sldIdLst>
    <p:sldId id="418" r:id="rId2"/>
    <p:sldId id="378" r:id="rId3"/>
    <p:sldId id="379" r:id="rId4"/>
    <p:sldId id="380" r:id="rId5"/>
    <p:sldId id="381" r:id="rId6"/>
    <p:sldId id="382" r:id="rId7"/>
    <p:sldId id="383" r:id="rId8"/>
    <p:sldId id="417"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19" r:id="rId42"/>
    <p:sldId id="420" r:id="rId43"/>
    <p:sldId id="421" r:id="rId44"/>
    <p:sldId id="422" r:id="rId45"/>
    <p:sldId id="423" r:id="rId46"/>
    <p:sldId id="424" r:id="rId47"/>
    <p:sldId id="384" r:id="rId48"/>
    <p:sldId id="425" r:id="rId49"/>
    <p:sldId id="426" r:id="rId50"/>
    <p:sldId id="427" r:id="rId51"/>
    <p:sldId id="428" r:id="rId52"/>
    <p:sldId id="429" r:id="rId53"/>
    <p:sldId id="430" r:id="rId54"/>
    <p:sldId id="431" r:id="rId55"/>
    <p:sldId id="432" r:id="rId56"/>
    <p:sldId id="433" r:id="rId57"/>
    <p:sldId id="434" r:id="rId58"/>
    <p:sldId id="435" r:id="rId59"/>
    <p:sldId id="436" r:id="rId60"/>
    <p:sldId id="437" r:id="rId61"/>
    <p:sldId id="438" r:id="rId62"/>
    <p:sldId id="439" r:id="rId63"/>
    <p:sldId id="440" r:id="rId64"/>
    <p:sldId id="441" r:id="rId65"/>
    <p:sldId id="442" r:id="rId66"/>
    <p:sldId id="443" r:id="rId67"/>
    <p:sldId id="444" r:id="rId68"/>
    <p:sldId id="445" r:id="rId69"/>
    <p:sldId id="446" r:id="rId70"/>
    <p:sldId id="447" r:id="rId71"/>
    <p:sldId id="448" r:id="rId72"/>
    <p:sldId id="449" r:id="rId73"/>
    <p:sldId id="450" r:id="rId74"/>
    <p:sldId id="451" r:id="rId75"/>
    <p:sldId id="452" r:id="rId76"/>
    <p:sldId id="453" r:id="rId77"/>
    <p:sldId id="454" r:id="rId78"/>
    <p:sldId id="455" r:id="rId79"/>
    <p:sldId id="456" r:id="rId80"/>
    <p:sldId id="457" r:id="rId81"/>
    <p:sldId id="458" r:id="rId82"/>
    <p:sldId id="459" r:id="rId83"/>
    <p:sldId id="460" r:id="rId84"/>
    <p:sldId id="461" r:id="rId85"/>
    <p:sldId id="462" r:id="rId86"/>
    <p:sldId id="463" r:id="rId87"/>
    <p:sldId id="464" r:id="rId88"/>
    <p:sldId id="465" r:id="rId89"/>
    <p:sldId id="466" r:id="rId90"/>
    <p:sldId id="467" r:id="rId91"/>
    <p:sldId id="468" r:id="rId92"/>
    <p:sldId id="469" r:id="rId93"/>
    <p:sldId id="470" r:id="rId94"/>
    <p:sldId id="471" r:id="rId95"/>
    <p:sldId id="472" r:id="rId96"/>
    <p:sldId id="473" r:id="rId97"/>
    <p:sldId id="474" r:id="rId98"/>
    <p:sldId id="475" r:id="rId99"/>
    <p:sldId id="476" r:id="rId100"/>
    <p:sldId id="477" r:id="rId101"/>
    <p:sldId id="478" r:id="rId102"/>
    <p:sldId id="479" r:id="rId103"/>
    <p:sldId id="480" r:id="rId104"/>
    <p:sldId id="481" r:id="rId105"/>
    <p:sldId id="482" r:id="rId106"/>
    <p:sldId id="483" r:id="rId107"/>
    <p:sldId id="484" r:id="rId108"/>
    <p:sldId id="485"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0" autoAdjust="0"/>
    <p:restoredTop sz="96292" autoAdjust="0"/>
  </p:normalViewPr>
  <p:slideViewPr>
    <p:cSldViewPr>
      <p:cViewPr varScale="1">
        <p:scale>
          <a:sx n="46" d="100"/>
          <a:sy n="46" d="100"/>
        </p:scale>
        <p:origin x="775" y="7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9/13/2020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9/13/2020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795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9127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91278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2018, 2014, 2012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2018, 2014, 2012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183151"/>
            <a:ext cx="8229600" cy="8554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DF6EFB-3F44-496C-A842-1E0B3D3B975A}" type="datetimeFigureOut">
              <a:rPr kumimoji="0" lang="en-US"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9/13/2020</a:t>
            </a:fld>
            <a:endParaRPr kumimoji="0" lang="en-US"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B2350-5261-4F5C-9DF5-EF0D264FC8D2}" type="slidenum">
              <a:rPr kumimoji="0" lang="en-US"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Content Placeholder 9"/>
          <p:cNvSpPr>
            <a:spLocks noGrp="1"/>
          </p:cNvSpPr>
          <p:nvPr>
            <p:ph sz="quarter" idx="14"/>
          </p:nvPr>
        </p:nvSpPr>
        <p:spPr>
          <a:xfrm>
            <a:off x="457200" y="4876800"/>
            <a:ext cx="82296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79743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573551"/>
            <a:ext cx="8229600" cy="6268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DF6EFB-3F44-496C-A842-1E0B3D3B975A}" type="datetimeFigureOut">
              <a:rPr kumimoji="0" lang="en-US"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9/13/2020</a:t>
            </a:fld>
            <a:endParaRPr kumimoji="0" lang="en-US"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B2350-5261-4F5C-9DF5-EF0D264FC8D2}" type="slidenum">
              <a:rPr kumimoji="0" lang="en-US"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Content Placeholder 2"/>
          <p:cNvSpPr>
            <a:spLocks noGrp="1"/>
          </p:cNvSpPr>
          <p:nvPr>
            <p:ph idx="14"/>
          </p:nvPr>
        </p:nvSpPr>
        <p:spPr>
          <a:xfrm>
            <a:off x="474132" y="3403286"/>
            <a:ext cx="8229600" cy="6268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74130" y="4478553"/>
            <a:ext cx="8229600" cy="6268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80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2018, 2014, 2012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9/13/2020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9/13/2020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2018, 2014, 2012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2.bin"/><Relationship Id="rId4" Type="http://schemas.openxmlformats.org/officeDocument/2006/relationships/image" Target="../media/image27.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7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382000" cy="806267"/>
          </a:xfrm>
        </p:spPr>
        <p:txBody>
          <a:bodyPr anchor="b"/>
          <a:lstStyle/>
          <a:p>
            <a:r>
              <a:rPr lang="en-IN" sz="3600" dirty="0">
                <a:latin typeface="+mj-lt"/>
              </a:rPr>
              <a:t>Biostatistics for the Biological and Health Sciences </a:t>
            </a:r>
          </a:p>
        </p:txBody>
      </p:sp>
      <p:sp>
        <p:nvSpPr>
          <p:cNvPr id="4" name="Text Placeholder 3"/>
          <p:cNvSpPr>
            <a:spLocks noGrp="1"/>
          </p:cNvSpPr>
          <p:nvPr>
            <p:ph type="body" sz="quarter" idx="14"/>
          </p:nvPr>
        </p:nvSpPr>
        <p:spPr/>
        <p:txBody>
          <a:bodyPr/>
          <a:lstStyle/>
          <a:p>
            <a:pPr algn="ctr"/>
            <a:r>
              <a:rPr lang="en-IN" sz="4000" b="1" dirty="0"/>
              <a:t>Chapter 3</a:t>
            </a:r>
            <a:endParaRPr lang="en-IN" sz="4000" dirty="0"/>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2018, 2014, 2012 Pearson Education, Inc. All Rights Reserved</a:t>
            </a:r>
          </a:p>
        </p:txBody>
      </p:sp>
      <p:pic>
        <p:nvPicPr>
          <p:cNvPr id="9" name="صورة 8">
            <a:extLst>
              <a:ext uri="{FF2B5EF4-FFF2-40B4-BE49-F238E27FC236}">
                <a16:creationId xmlns:a16="http://schemas.microsoft.com/office/drawing/2014/main" id="{E1EB0878-5612-4784-A3D3-3C9BD359269F}"/>
              </a:ext>
            </a:extLst>
          </p:cNvPr>
          <p:cNvPicPr>
            <a:picLocks noChangeAspect="1"/>
          </p:cNvPicPr>
          <p:nvPr/>
        </p:nvPicPr>
        <p:blipFill>
          <a:blip r:embed="rId3"/>
          <a:stretch>
            <a:fillRect/>
          </a:stretch>
        </p:blipFill>
        <p:spPr>
          <a:xfrm>
            <a:off x="449179" y="1327484"/>
            <a:ext cx="3581401" cy="4568800"/>
          </a:xfrm>
          <a:prstGeom prst="rect">
            <a:avLst/>
          </a:prstGeom>
        </p:spPr>
      </p:pic>
      <p:sp>
        <p:nvSpPr>
          <p:cNvPr id="8" name="Text Placeholder 4">
            <a:extLst>
              <a:ext uri="{FF2B5EF4-FFF2-40B4-BE49-F238E27FC236}">
                <a16:creationId xmlns:a16="http://schemas.microsoft.com/office/drawing/2014/main" id="{4608DD20-DCB3-4B72-9C77-B46217B765E9}"/>
              </a:ext>
            </a:extLst>
          </p:cNvPr>
          <p:cNvSpPr txBox="1">
            <a:spLocks/>
          </p:cNvSpPr>
          <p:nvPr/>
        </p:nvSpPr>
        <p:spPr>
          <a:xfrm>
            <a:off x="5029200" y="3322637"/>
            <a:ext cx="3657600" cy="1782763"/>
          </a:xfrm>
          <a:prstGeom prst="rect">
            <a:avLst/>
          </a:prstGeom>
        </p:spPr>
        <p:txBody>
          <a:bodyPr vert="horz" lIns="0" tIns="0" rIns="0" bIns="0" rtlCol="0">
            <a:noAutofit/>
          </a:bodyPr>
          <a:lstStyle>
            <a:lvl1pPr marL="0" indent="0" algn="l" defTabSz="914400" rtl="0" eaLnBrk="1" latinLnBrk="0" hangingPunct="1">
              <a:spcBef>
                <a:spcPts val="0"/>
              </a:spcBef>
              <a:buClr>
                <a:srgbClr val="007FA3"/>
              </a:buClr>
              <a:buFont typeface="Arial" panose="020B0604020202020204" pitchFamily="34" charset="0"/>
              <a:buNone/>
              <a:defRPr sz="2200" kern="1200">
                <a:solidFill>
                  <a:schemeClr val="tx1"/>
                </a:solidFill>
                <a:latin typeface="+mn-lt"/>
                <a:ea typeface="+mn-ea"/>
                <a:cs typeface="+mn-cs"/>
              </a:defRPr>
            </a:lvl1pPr>
            <a:lvl2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2pPr>
            <a:lvl3pPr marL="0" indent="0" algn="l" defTabSz="914400" rtl="0" eaLnBrk="1" latinLnBrk="0" hangingPunct="1">
              <a:spcBef>
                <a:spcPts val="0"/>
              </a:spcBef>
              <a:buClr>
                <a:srgbClr val="007FA3"/>
              </a:buClr>
              <a:buFont typeface="Wingdings" panose="05000000000000000000" pitchFamily="2" charset="2"/>
              <a:buNone/>
              <a:defRPr sz="1600" kern="1200">
                <a:solidFill>
                  <a:schemeClr val="tx1"/>
                </a:solidFill>
                <a:latin typeface="+mn-lt"/>
                <a:ea typeface="+mn-ea"/>
                <a:cs typeface="+mn-cs"/>
              </a:defRPr>
            </a:lvl3pPr>
            <a:lvl4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5pPr>
            <a:lvl6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9pPr>
          </a:lstStyle>
          <a:p>
            <a:pPr algn="ctr"/>
            <a:r>
              <a:rPr lang="en-US" altLang="en-US" sz="3600"/>
              <a:t>Describing, Exploring, and Comparing Data</a:t>
            </a:r>
            <a:endParaRPr lang="en-US" sz="3600" dirty="0">
              <a:cs typeface="Arial" panose="020B0604020202020204" pitchFamily="34" charset="0"/>
            </a:endParaRPr>
          </a:p>
        </p:txBody>
      </p:sp>
    </p:spTree>
    <p:extLst>
      <p:ext uri="{BB962C8B-B14F-4D97-AF65-F5344CB8AC3E}">
        <p14:creationId xmlns:p14="http://schemas.microsoft.com/office/powerpoint/2010/main" val="222500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Mean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077200" cy="2133600"/>
          </a:xfrm>
        </p:spPr>
        <p:txBody>
          <a:bodyPr/>
          <a:lstStyle/>
          <a:p>
            <a:pPr marL="0" indent="0">
              <a:buNone/>
            </a:pPr>
            <a:r>
              <a:rPr lang="en-US" sz="2600" dirty="0"/>
              <a:t>Data Set 32 “Airport Data Speeds” in Appendix B includes measures of data speeds of smartphones from four different carriers. Find the mean of the first five data speeds for Verizon: 38.5, 55.6, 22.4, 14.1, and 23.1 (all in megabits per second, or Mbps).</a:t>
            </a:r>
            <a:endParaRPr lang="en-IN" sz="2600" dirty="0"/>
          </a:p>
        </p:txBody>
      </p:sp>
    </p:spTree>
    <p:extLst>
      <p:ext uri="{BB962C8B-B14F-4D97-AF65-F5344CB8AC3E}">
        <p14:creationId xmlns:p14="http://schemas.microsoft.com/office/powerpoint/2010/main" val="50589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Finding a 5-Number Summary </a:t>
            </a:r>
            <a:r>
              <a:rPr lang="en-US" sz="2000" b="0" dirty="0">
                <a:latin typeface="+mj-lt"/>
              </a:rPr>
              <a:t>(2 of 3)</a:t>
            </a:r>
            <a:endParaRPr lang="en-IN" sz="2000" b="0" dirty="0">
              <a:latin typeface="+mj-lt"/>
            </a:endParaRPr>
          </a:p>
        </p:txBody>
      </p:sp>
      <p:sp>
        <p:nvSpPr>
          <p:cNvPr id="3" name="Content Placeholder 2"/>
          <p:cNvSpPr>
            <a:spLocks noGrp="1"/>
          </p:cNvSpPr>
          <p:nvPr>
            <p:ph idx="1"/>
          </p:nvPr>
        </p:nvSpPr>
        <p:spPr>
          <a:xfrm>
            <a:off x="457200" y="1600201"/>
            <a:ext cx="8077200" cy="1676399"/>
          </a:xfrm>
        </p:spPr>
        <p:txBody>
          <a:bodyPr/>
          <a:lstStyle/>
          <a:p>
            <a:pPr marL="0" indent="0">
              <a:spcBef>
                <a:spcPts val="600"/>
              </a:spcBef>
              <a:buNone/>
            </a:pPr>
            <a:r>
              <a:rPr lang="en-US" sz="2600" dirty="0"/>
              <a:t>Solution</a:t>
            </a:r>
          </a:p>
          <a:p>
            <a:pPr marL="0" indent="0">
              <a:spcBef>
                <a:spcPts val="600"/>
              </a:spcBef>
              <a:buNone/>
            </a:pPr>
            <a:r>
              <a:rPr lang="en-US" sz="2600" dirty="0"/>
              <a:t>Because the Verizon airport data speeds are sorted, it is easy to see that the minimum is 0.8 Mbps and the maximum is 77.8 Mbps.</a:t>
            </a:r>
            <a:endParaRPr lang="en-IN" sz="2600" dirty="0"/>
          </a:p>
        </p:txBody>
      </p:sp>
      <p:pic>
        <p:nvPicPr>
          <p:cNvPr id="7" name="Picture 6" descr="A data set has 50 numbers ordered from lowest to highest. The lowest value, 0.8, and the highest value, 77.8, are circl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41" y="3505200"/>
            <a:ext cx="6920505" cy="1926683"/>
          </a:xfrm>
          <a:prstGeom prst="rect">
            <a:avLst/>
          </a:prstGeom>
        </p:spPr>
      </p:pic>
    </p:spTree>
    <p:extLst>
      <p:ext uri="{BB962C8B-B14F-4D97-AF65-F5344CB8AC3E}">
        <p14:creationId xmlns:p14="http://schemas.microsoft.com/office/powerpoint/2010/main" val="495204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Finding a 5-Number Summary </a:t>
            </a:r>
            <a:r>
              <a:rPr 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600201"/>
            <a:ext cx="8077200" cy="1600200"/>
          </a:xfrm>
        </p:spPr>
        <p:txBody>
          <a:bodyPr/>
          <a:lstStyle/>
          <a:p>
            <a:pPr marL="0" indent="0">
              <a:spcBef>
                <a:spcPts val="600"/>
              </a:spcBef>
              <a:buNone/>
            </a:pPr>
            <a:r>
              <a:rPr lang="en-US" sz="2600" dirty="0"/>
              <a:t>Solution</a:t>
            </a:r>
          </a:p>
          <a:p>
            <a:pPr marL="0" indent="0">
              <a:spcBef>
                <a:spcPts val="600"/>
              </a:spcBef>
              <a:buNone/>
            </a:pPr>
            <a:r>
              <a:rPr lang="en-US" sz="2400" dirty="0"/>
              <a:t>The value of the first quartile is </a:t>
            </a:r>
            <a:r>
              <a:rPr lang="en-US" sz="2400" i="1" dirty="0"/>
              <a:t>Q</a:t>
            </a:r>
            <a:r>
              <a:rPr lang="en-US" sz="2400" baseline="-25000" dirty="0"/>
              <a:t>1</a:t>
            </a:r>
            <a:r>
              <a:rPr lang="en-US" sz="2400" dirty="0"/>
              <a:t> = 7.9 Mbps. The median is equal to </a:t>
            </a:r>
            <a:r>
              <a:rPr lang="en-US" sz="2400" i="1" dirty="0"/>
              <a:t>Q</a:t>
            </a:r>
            <a:r>
              <a:rPr lang="en-US" sz="2400" baseline="-25000" dirty="0"/>
              <a:t>2</a:t>
            </a:r>
            <a:r>
              <a:rPr lang="en-US" sz="2400" dirty="0"/>
              <a:t>, and it is 13.9 Mbps. Also, we can find that </a:t>
            </a:r>
            <a:br>
              <a:rPr lang="en-US" sz="2400" dirty="0"/>
            </a:br>
            <a:r>
              <a:rPr lang="en-US" sz="2400" i="1" dirty="0"/>
              <a:t>Q</a:t>
            </a:r>
            <a:r>
              <a:rPr lang="en-US" sz="2400" baseline="-25000" dirty="0"/>
              <a:t>3</a:t>
            </a:r>
            <a:r>
              <a:rPr lang="en-US" sz="2400" dirty="0"/>
              <a:t> = 21.5 Mbps by using the same procedure for finding </a:t>
            </a:r>
            <a:r>
              <a:rPr lang="en-US" sz="2400" i="1" dirty="0"/>
              <a:t>P</a:t>
            </a:r>
            <a:r>
              <a:rPr lang="en-US" sz="2400" baseline="-25000" dirty="0"/>
              <a:t>75.</a:t>
            </a:r>
            <a:endParaRPr lang="en-IN" sz="2400" dirty="0"/>
          </a:p>
        </p:txBody>
      </p:sp>
      <p:pic>
        <p:nvPicPr>
          <p:cNvPr id="10" name="Picture 9" descr="A data set has 50 numbers ordered from lowest to highest. Four numbers are circled: thirteenth value = 7.9, twenty-fifth value = 13.7, twenty-sixth value = 14.1, thirty-eighth value = 2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193" y="3429000"/>
            <a:ext cx="6203013" cy="1670345"/>
          </a:xfrm>
          <a:prstGeom prst="rect">
            <a:avLst/>
          </a:prstGeom>
        </p:spPr>
      </p:pic>
      <p:sp>
        <p:nvSpPr>
          <p:cNvPr id="6" name="Content Placeholder 5"/>
          <p:cNvSpPr>
            <a:spLocks noGrp="1"/>
          </p:cNvSpPr>
          <p:nvPr>
            <p:ph idx="13"/>
          </p:nvPr>
        </p:nvSpPr>
        <p:spPr>
          <a:xfrm>
            <a:off x="457200" y="5334000"/>
            <a:ext cx="8229600" cy="685800"/>
          </a:xfrm>
        </p:spPr>
        <p:txBody>
          <a:bodyPr/>
          <a:lstStyle/>
          <a:p>
            <a:pPr marL="0" indent="0">
              <a:buNone/>
            </a:pPr>
            <a:r>
              <a:rPr lang="en-US" sz="2400" kern="0" dirty="0"/>
              <a:t>The 5-number summary is therefore 0.8, 7.9, 13.9, 21.5, and 77.8 (all in units of Mbps).</a:t>
            </a:r>
            <a:endParaRPr lang="en-IN" sz="2400" dirty="0"/>
          </a:p>
        </p:txBody>
      </p:sp>
    </p:spTree>
    <p:extLst>
      <p:ext uri="{BB962C8B-B14F-4D97-AF65-F5344CB8AC3E}">
        <p14:creationId xmlns:p14="http://schemas.microsoft.com/office/powerpoint/2010/main" val="9553058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sz="3600" dirty="0">
                <a:latin typeface="+mj-lt"/>
              </a:rPr>
              <a:t>Boxplot (or Box-and-Whisker Diagram)</a:t>
            </a:r>
            <a:endParaRPr lang="en-IN" sz="3600" dirty="0">
              <a:latin typeface="+mj-lt"/>
            </a:endParaRPr>
          </a:p>
        </p:txBody>
      </p:sp>
      <p:sp>
        <p:nvSpPr>
          <p:cNvPr id="3" name="Content Placeholder 2"/>
          <p:cNvSpPr>
            <a:spLocks noGrp="1"/>
          </p:cNvSpPr>
          <p:nvPr>
            <p:ph idx="1"/>
          </p:nvPr>
        </p:nvSpPr>
        <p:spPr>
          <a:xfrm>
            <a:off x="457200" y="1600201"/>
            <a:ext cx="8229600" cy="2590799"/>
          </a:xfrm>
        </p:spPr>
        <p:txBody>
          <a:bodyPr/>
          <a:lstStyle/>
          <a:p>
            <a:pPr>
              <a:buClr>
                <a:schemeClr val="bg2"/>
              </a:buClr>
            </a:pPr>
            <a:r>
              <a:rPr lang="en-US" sz="2800" dirty="0"/>
              <a:t>Boxplot (or Box-and-Whisker Diagram)</a:t>
            </a:r>
          </a:p>
          <a:p>
            <a:pPr marL="741600" lvl="1" indent="-284400"/>
            <a:r>
              <a:rPr lang="en-US" sz="2600" dirty="0"/>
              <a:t>A </a:t>
            </a:r>
            <a:r>
              <a:rPr lang="en-US" sz="2600" b="1" dirty="0"/>
              <a:t>boxplot </a:t>
            </a:r>
            <a:r>
              <a:rPr lang="en-US" sz="2600" dirty="0"/>
              <a:t>(or </a:t>
            </a:r>
            <a:r>
              <a:rPr lang="en-US" sz="2600" b="1" dirty="0"/>
              <a:t>box-and-whisker diagram</a:t>
            </a:r>
            <a:r>
              <a:rPr lang="en-US" sz="2600" dirty="0"/>
              <a:t>) is a graph of a data set that consists of a line extending from the minimum value to the maximum value, and a box with lines drawn at the first quartile </a:t>
            </a:r>
            <a:r>
              <a:rPr lang="en-US" sz="2600" i="1" dirty="0"/>
              <a:t>Q</a:t>
            </a:r>
            <a:r>
              <a:rPr lang="en-US" sz="2600" baseline="-25000" dirty="0"/>
              <a:t>1</a:t>
            </a:r>
            <a:r>
              <a:rPr lang="en-US" sz="2600" dirty="0"/>
              <a:t>, the median, and the third quartile </a:t>
            </a:r>
            <a:r>
              <a:rPr lang="en-US" sz="2600" i="1" dirty="0"/>
              <a:t>Q</a:t>
            </a:r>
            <a:r>
              <a:rPr lang="en-US" sz="2600" baseline="-25000" dirty="0"/>
              <a:t>3</a:t>
            </a:r>
            <a:r>
              <a:rPr lang="en-US" sz="2600" dirty="0"/>
              <a:t>.</a:t>
            </a:r>
          </a:p>
        </p:txBody>
      </p:sp>
    </p:spTree>
    <p:extLst>
      <p:ext uri="{BB962C8B-B14F-4D97-AF65-F5344CB8AC3E}">
        <p14:creationId xmlns:p14="http://schemas.microsoft.com/office/powerpoint/2010/main" val="22922308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Procedure for Constructing a Boxplot</a:t>
            </a:r>
            <a:endParaRPr lang="en-IN" sz="3600" dirty="0">
              <a:latin typeface="+mj-lt"/>
            </a:endParaRPr>
          </a:p>
        </p:txBody>
      </p:sp>
      <p:sp>
        <p:nvSpPr>
          <p:cNvPr id="3" name="Content Placeholder 2"/>
          <p:cNvSpPr>
            <a:spLocks noGrp="1"/>
          </p:cNvSpPr>
          <p:nvPr>
            <p:ph idx="1"/>
          </p:nvPr>
        </p:nvSpPr>
        <p:spPr>
          <a:xfrm>
            <a:off x="457200" y="1600201"/>
            <a:ext cx="8382000" cy="3581399"/>
          </a:xfrm>
        </p:spPr>
        <p:txBody>
          <a:bodyPr/>
          <a:lstStyle/>
          <a:p>
            <a:pPr marL="442800" indent="-442800">
              <a:buFont typeface="+mj-lt"/>
              <a:buAutoNum type="arabicPeriod"/>
            </a:pPr>
            <a:r>
              <a:rPr lang="en-US" sz="2600" dirty="0"/>
              <a:t>Find the 5-number summary (minimum value, </a:t>
            </a:r>
            <a:r>
              <a:rPr lang="en-US" sz="2600" i="1" dirty="0"/>
              <a:t>Q</a:t>
            </a:r>
            <a:r>
              <a:rPr lang="en-US" sz="2600" baseline="-25000" dirty="0"/>
              <a:t>1</a:t>
            </a:r>
            <a:r>
              <a:rPr lang="en-US" sz="2600" dirty="0"/>
              <a:t>, </a:t>
            </a:r>
            <a:r>
              <a:rPr lang="en-US" sz="2600" i="1" dirty="0"/>
              <a:t>Q</a:t>
            </a:r>
            <a:r>
              <a:rPr lang="en-US" sz="2600" baseline="-25000" dirty="0"/>
              <a:t>2</a:t>
            </a:r>
            <a:r>
              <a:rPr lang="en-US" sz="2600" dirty="0"/>
              <a:t>, </a:t>
            </a:r>
            <a:r>
              <a:rPr lang="en-US" sz="2600" i="1" dirty="0"/>
              <a:t>Q</a:t>
            </a:r>
            <a:r>
              <a:rPr lang="en-US" sz="2600" baseline="-25000" dirty="0"/>
              <a:t>3</a:t>
            </a:r>
            <a:r>
              <a:rPr lang="en-US" sz="2600" dirty="0"/>
              <a:t>, maximum value).</a:t>
            </a:r>
          </a:p>
          <a:p>
            <a:pPr marL="442800" indent="-442800">
              <a:buFont typeface="+mj-lt"/>
              <a:buAutoNum type="arabicPeriod"/>
            </a:pPr>
            <a:r>
              <a:rPr lang="en-US" sz="2600" kern="0" dirty="0"/>
              <a:t>Construct a line segment extending from the minimum data value to the maximum data value.</a:t>
            </a:r>
          </a:p>
          <a:p>
            <a:pPr marL="442800" indent="-442800">
              <a:buFont typeface="+mj-lt"/>
              <a:buAutoNum type="arabicPeriod"/>
            </a:pPr>
            <a:r>
              <a:rPr lang="en-US" sz="2600" kern="0" dirty="0"/>
              <a:t>Construct a box (rectangle) extending from </a:t>
            </a:r>
            <a:r>
              <a:rPr lang="en-US" sz="2600" i="1" kern="0" dirty="0"/>
              <a:t>Q</a:t>
            </a:r>
            <a:r>
              <a:rPr lang="en-US" sz="2600" kern="0" baseline="-25000" dirty="0"/>
              <a:t>1</a:t>
            </a:r>
            <a:r>
              <a:rPr lang="en-US" sz="2600" kern="0" dirty="0"/>
              <a:t> to </a:t>
            </a:r>
            <a:r>
              <a:rPr lang="en-US" sz="2600" i="1" kern="0" dirty="0"/>
              <a:t>Q</a:t>
            </a:r>
            <a:r>
              <a:rPr lang="en-US" sz="2600" kern="0" baseline="-25000" dirty="0"/>
              <a:t>3</a:t>
            </a:r>
            <a:r>
              <a:rPr lang="en-US" sz="2600" kern="0" dirty="0"/>
              <a:t>, and draw a line in the box at the value of </a:t>
            </a:r>
            <a:r>
              <a:rPr lang="en-US" sz="2600" i="1" kern="0" dirty="0"/>
              <a:t>Q</a:t>
            </a:r>
            <a:r>
              <a:rPr lang="en-US" sz="2600" kern="0" baseline="-25000" dirty="0"/>
              <a:t>2</a:t>
            </a:r>
            <a:r>
              <a:rPr lang="en-US" sz="2600" kern="0" dirty="0"/>
              <a:t> (median).</a:t>
            </a:r>
            <a:endParaRPr lang="en-IN" sz="2600" b="1" dirty="0"/>
          </a:p>
        </p:txBody>
      </p:sp>
    </p:spTree>
    <p:extLst>
      <p:ext uri="{BB962C8B-B14F-4D97-AF65-F5344CB8AC3E}">
        <p14:creationId xmlns:p14="http://schemas.microsoft.com/office/powerpoint/2010/main" val="37022764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Constructing a Boxplot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838199"/>
          </a:xfrm>
        </p:spPr>
        <p:txBody>
          <a:bodyPr/>
          <a:lstStyle/>
          <a:p>
            <a:pPr marL="0" indent="0">
              <a:buNone/>
            </a:pPr>
            <a:r>
              <a:rPr lang="en-US" sz="2600" dirty="0"/>
              <a:t>Use the Verizon airport data speeds to construct a boxplot.</a:t>
            </a:r>
            <a:endParaRPr lang="en-IN" sz="2600" dirty="0"/>
          </a:p>
        </p:txBody>
      </p:sp>
      <p:graphicFrame>
        <p:nvGraphicFramePr>
          <p:cNvPr id="4" name="Table 3" descr="The table of airport data speeds from slide 16."/>
          <p:cNvGraphicFramePr>
            <a:graphicFrameLocks noGrp="1"/>
          </p:cNvGraphicFramePr>
          <p:nvPr/>
        </p:nvGraphicFramePr>
        <p:xfrm>
          <a:off x="1066800" y="2565400"/>
          <a:ext cx="6934200" cy="1854200"/>
        </p:xfrm>
        <a:graphic>
          <a:graphicData uri="http://schemas.openxmlformats.org/drawingml/2006/table">
            <a:tbl>
              <a:tblPr firstRow="1" bandRow="1">
                <a:tableStyleId>{3B4B98B0-60AC-42C2-AFA5-B58CD77FA1E5}</a:tableStyleId>
              </a:tblPr>
              <a:tblGrid>
                <a:gridCol w="762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370840">
                <a:tc>
                  <a:txBody>
                    <a:bodyPr/>
                    <a:lstStyle/>
                    <a:p>
                      <a:pPr algn="ctr"/>
                      <a:r>
                        <a:rPr lang="en-IN" b="0" dirty="0">
                          <a:solidFill>
                            <a:schemeClr val="tx1"/>
                          </a:solidFill>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IN" b="0" dirty="0">
                          <a:solidFill>
                            <a:schemeClr val="tx1"/>
                          </a:solidFill>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IN" b="0" dirty="0">
                          <a:solidFill>
                            <a:schemeClr val="tx1"/>
                          </a:solidFill>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IN" b="0" dirty="0">
                          <a:solidFill>
                            <a:schemeClr val="tx1"/>
                          </a:solidFill>
                        </a:rPr>
                        <a:t>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IN" b="0" dirty="0">
                          <a:solidFill>
                            <a:schemeClr val="tx1"/>
                          </a:solidFill>
                        </a:rPr>
                        <a:t>23.1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55.6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54418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Constructing a Boxplot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2057399"/>
          </a:xfrm>
        </p:spPr>
        <p:txBody>
          <a:bodyPr/>
          <a:lstStyle/>
          <a:p>
            <a:pPr marL="0" indent="0">
              <a:spcBef>
                <a:spcPts val="600"/>
              </a:spcBef>
              <a:buNone/>
            </a:pPr>
            <a:r>
              <a:rPr lang="en-US" sz="2600" dirty="0"/>
              <a:t>Solution</a:t>
            </a:r>
          </a:p>
          <a:p>
            <a:pPr marL="0" indent="0">
              <a:spcBef>
                <a:spcPts val="600"/>
              </a:spcBef>
              <a:buNone/>
            </a:pPr>
            <a:r>
              <a:rPr lang="en-US" sz="2600" dirty="0"/>
              <a:t>The boxplot uses the 5-number summary found in the previous example: 0.8, 7.9, 13.9, 21.5, and 77.8 (all in units of Mbps). Below is the boxplot representing the Verizon airport data speeds.</a:t>
            </a:r>
            <a:endParaRPr lang="en-IN" sz="2600" dirty="0"/>
          </a:p>
        </p:txBody>
      </p:sp>
      <p:pic>
        <p:nvPicPr>
          <p:cNvPr id="5" name="Picture 4" descr="A box plot has a horizontal line segment from minimum 0.8 to maximum 77.8. The line segment bisects a horizontal box with a left end at Q sub 1 = 7.9 and a right end at Q sub 3 = 21.5. The box is divided by a vertical line segment at Q sub 2 = 1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584" y="3885559"/>
            <a:ext cx="6665487" cy="2147336"/>
          </a:xfrm>
          <a:prstGeom prst="rect">
            <a:avLst/>
          </a:prstGeom>
        </p:spPr>
      </p:pic>
    </p:spTree>
    <p:extLst>
      <p:ext uri="{BB962C8B-B14F-4D97-AF65-F5344CB8AC3E}">
        <p14:creationId xmlns:p14="http://schemas.microsoft.com/office/powerpoint/2010/main" val="5657595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Skewness</a:t>
            </a:r>
            <a:endParaRPr lang="en-IN" sz="3600" dirty="0">
              <a:latin typeface="+mj-lt"/>
            </a:endParaRPr>
          </a:p>
        </p:txBody>
      </p:sp>
      <p:sp>
        <p:nvSpPr>
          <p:cNvPr id="3" name="Content Placeholder 2"/>
          <p:cNvSpPr>
            <a:spLocks noGrp="1"/>
          </p:cNvSpPr>
          <p:nvPr>
            <p:ph idx="1"/>
          </p:nvPr>
        </p:nvSpPr>
        <p:spPr>
          <a:xfrm>
            <a:off x="457200" y="1600201"/>
            <a:ext cx="8305800" cy="1752599"/>
          </a:xfrm>
        </p:spPr>
        <p:txBody>
          <a:bodyPr/>
          <a:lstStyle/>
          <a:p>
            <a:r>
              <a:rPr lang="en-US" sz="2800" dirty="0"/>
              <a:t>Skewness</a:t>
            </a:r>
          </a:p>
          <a:p>
            <a:pPr lvl="1"/>
            <a:r>
              <a:rPr lang="en-US" sz="2600" dirty="0"/>
              <a:t>A boxplot can often be used to identify skewness. A distribution of data is </a:t>
            </a:r>
            <a:r>
              <a:rPr lang="en-US" sz="2600" b="1" dirty="0"/>
              <a:t>skewed </a:t>
            </a:r>
            <a:r>
              <a:rPr lang="en-US" sz="2600" dirty="0"/>
              <a:t>if it is not symmetric and extends more to one side than to the other.</a:t>
            </a:r>
          </a:p>
        </p:txBody>
      </p:sp>
    </p:spTree>
    <p:extLst>
      <p:ext uri="{BB962C8B-B14F-4D97-AF65-F5344CB8AC3E}">
        <p14:creationId xmlns:p14="http://schemas.microsoft.com/office/powerpoint/2010/main" val="6262916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Identifying Outliers for Modified Boxplots</a:t>
            </a:r>
            <a:endParaRPr lang="en-IN" sz="3600" dirty="0">
              <a:latin typeface="+mj-lt"/>
            </a:endParaRPr>
          </a:p>
        </p:txBody>
      </p:sp>
      <p:sp>
        <p:nvSpPr>
          <p:cNvPr id="3" name="Content Placeholder 2"/>
          <p:cNvSpPr>
            <a:spLocks noGrp="1"/>
          </p:cNvSpPr>
          <p:nvPr>
            <p:ph idx="1"/>
          </p:nvPr>
        </p:nvSpPr>
        <p:spPr>
          <a:xfrm>
            <a:off x="457200" y="1600201"/>
            <a:ext cx="8458200" cy="3352799"/>
          </a:xfrm>
        </p:spPr>
        <p:txBody>
          <a:bodyPr/>
          <a:lstStyle/>
          <a:p>
            <a:pPr marL="442800" indent="-442800">
              <a:spcBef>
                <a:spcPts val="600"/>
              </a:spcBef>
              <a:buFont typeface="+mj-lt"/>
              <a:buAutoNum type="arabicPeriod"/>
            </a:pPr>
            <a:r>
              <a:rPr lang="en-US" sz="2400" dirty="0"/>
              <a:t>Find the quartiles </a:t>
            </a:r>
            <a:r>
              <a:rPr lang="en-US" sz="2400" i="1" dirty="0"/>
              <a:t>Q</a:t>
            </a:r>
            <a:r>
              <a:rPr lang="en-US" sz="2400" baseline="-25000" dirty="0"/>
              <a:t>1</a:t>
            </a:r>
            <a:r>
              <a:rPr lang="en-US" sz="2400" dirty="0"/>
              <a:t>, </a:t>
            </a:r>
            <a:r>
              <a:rPr lang="en-US" sz="2400" i="1" dirty="0"/>
              <a:t>Q</a:t>
            </a:r>
            <a:r>
              <a:rPr lang="en-US" sz="2400" baseline="-25000" dirty="0"/>
              <a:t>2</a:t>
            </a:r>
            <a:r>
              <a:rPr lang="en-US" sz="2400" dirty="0"/>
              <a:t>, and </a:t>
            </a:r>
            <a:r>
              <a:rPr lang="en-US" sz="2400" i="1" dirty="0"/>
              <a:t>Q</a:t>
            </a:r>
            <a:r>
              <a:rPr lang="en-US" sz="2400" baseline="-25000" dirty="0"/>
              <a:t>3</a:t>
            </a:r>
            <a:r>
              <a:rPr lang="en-US" sz="2400" dirty="0"/>
              <a:t>.</a:t>
            </a:r>
          </a:p>
          <a:p>
            <a:pPr marL="442800" indent="-442800">
              <a:spcBef>
                <a:spcPts val="600"/>
              </a:spcBef>
              <a:buFont typeface="+mj-lt"/>
              <a:buAutoNum type="arabicPeriod"/>
            </a:pPr>
            <a:r>
              <a:rPr lang="en-US" sz="2400" dirty="0"/>
              <a:t>Find the interquartile range (IQR), where IQR = </a:t>
            </a:r>
            <a:r>
              <a:rPr lang="en-US" sz="2400" i="1" dirty="0"/>
              <a:t>Q</a:t>
            </a:r>
            <a:r>
              <a:rPr lang="en-US" sz="2400" baseline="-25000" dirty="0"/>
              <a:t>3</a:t>
            </a:r>
            <a:r>
              <a:rPr lang="en-US" sz="2400" dirty="0"/>
              <a:t> − </a:t>
            </a:r>
            <a:r>
              <a:rPr lang="en-US" sz="2400" i="1" dirty="0"/>
              <a:t>Q</a:t>
            </a:r>
            <a:r>
              <a:rPr lang="en-US" sz="2400" baseline="-25000" dirty="0"/>
              <a:t>1</a:t>
            </a:r>
            <a:r>
              <a:rPr lang="en-US" sz="2400" dirty="0"/>
              <a:t>.</a:t>
            </a:r>
          </a:p>
          <a:p>
            <a:pPr marL="442800" indent="-442800">
              <a:spcBef>
                <a:spcPts val="600"/>
              </a:spcBef>
              <a:buFont typeface="+mj-lt"/>
              <a:buAutoNum type="arabicPeriod"/>
            </a:pPr>
            <a:r>
              <a:rPr lang="en-US" sz="2400" dirty="0"/>
              <a:t>Evaluate 1.5 </a:t>
            </a:r>
            <a:r>
              <a:rPr lang="en-US" sz="2400" dirty="0">
                <a:cs typeface="Arial" panose="020B0604020202020204" pitchFamily="34" charset="0"/>
              </a:rPr>
              <a:t>×</a:t>
            </a:r>
            <a:r>
              <a:rPr lang="en-US" sz="2400" dirty="0"/>
              <a:t> IQR.</a:t>
            </a:r>
          </a:p>
          <a:p>
            <a:pPr marL="442800" indent="-442800">
              <a:spcBef>
                <a:spcPts val="600"/>
              </a:spcBef>
              <a:buFont typeface="+mj-lt"/>
              <a:buAutoNum type="arabicPeriod"/>
            </a:pPr>
            <a:r>
              <a:rPr lang="en-US" sz="2400" dirty="0"/>
              <a:t>In a modified boxplot, a data value is an </a:t>
            </a:r>
            <a:r>
              <a:rPr lang="en-US" sz="2400" b="1" dirty="0"/>
              <a:t>outlier</a:t>
            </a:r>
            <a:r>
              <a:rPr lang="en-US" sz="2400" i="1" dirty="0"/>
              <a:t> </a:t>
            </a:r>
            <a:r>
              <a:rPr lang="en-US" sz="2400" dirty="0"/>
              <a:t>if it is above </a:t>
            </a:r>
            <a:r>
              <a:rPr lang="en-US" sz="2400" i="1" dirty="0"/>
              <a:t>Q</a:t>
            </a:r>
            <a:r>
              <a:rPr lang="en-US" sz="2400" baseline="-25000" dirty="0"/>
              <a:t>3</a:t>
            </a:r>
            <a:r>
              <a:rPr lang="en-US" sz="2400" dirty="0"/>
              <a:t>, by an amount greater than 1.5 </a:t>
            </a:r>
            <a:r>
              <a:rPr lang="en-US" sz="2400" dirty="0">
                <a:cs typeface="Arial" panose="020B0604020202020204" pitchFamily="34" charset="0"/>
              </a:rPr>
              <a:t>×</a:t>
            </a:r>
            <a:r>
              <a:rPr lang="en-US" sz="2400" dirty="0"/>
              <a:t> IQR or below </a:t>
            </a:r>
            <a:r>
              <a:rPr lang="en-US" sz="2400" i="1" dirty="0"/>
              <a:t>Q</a:t>
            </a:r>
            <a:r>
              <a:rPr lang="en-US" sz="2400" baseline="-25000" dirty="0"/>
              <a:t>1</a:t>
            </a:r>
            <a:r>
              <a:rPr lang="en-US" sz="2400" dirty="0"/>
              <a:t>, by an amount greater than 1.5 </a:t>
            </a:r>
            <a:r>
              <a:rPr lang="en-US" sz="2400" dirty="0">
                <a:cs typeface="Arial" panose="020B0604020202020204" pitchFamily="34" charset="0"/>
              </a:rPr>
              <a:t>×</a:t>
            </a:r>
            <a:r>
              <a:rPr lang="en-US" sz="2400" dirty="0"/>
              <a:t> IQR.</a:t>
            </a:r>
            <a:endParaRPr lang="en-IN" sz="2400" dirty="0"/>
          </a:p>
        </p:txBody>
      </p:sp>
    </p:spTree>
    <p:extLst>
      <p:ext uri="{BB962C8B-B14F-4D97-AF65-F5344CB8AC3E}">
        <p14:creationId xmlns:p14="http://schemas.microsoft.com/office/powerpoint/2010/main" val="14283346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Modified Boxplots</a:t>
            </a:r>
            <a:endParaRPr lang="en-IN" sz="3600" dirty="0">
              <a:latin typeface="+mj-lt"/>
            </a:endParaRPr>
          </a:p>
        </p:txBody>
      </p:sp>
      <p:sp>
        <p:nvSpPr>
          <p:cNvPr id="3" name="Content Placeholder 2"/>
          <p:cNvSpPr>
            <a:spLocks noGrp="1"/>
          </p:cNvSpPr>
          <p:nvPr>
            <p:ph idx="1"/>
          </p:nvPr>
        </p:nvSpPr>
        <p:spPr>
          <a:xfrm>
            <a:off x="457200" y="1600201"/>
            <a:ext cx="8229600" cy="3505200"/>
          </a:xfrm>
        </p:spPr>
        <p:txBody>
          <a:bodyPr/>
          <a:lstStyle/>
          <a:p>
            <a:pPr>
              <a:buClr>
                <a:schemeClr val="bg2"/>
              </a:buClr>
            </a:pPr>
            <a:r>
              <a:rPr lang="en-US" sz="2800" dirty="0"/>
              <a:t>Modified Boxplots</a:t>
            </a:r>
          </a:p>
          <a:p>
            <a:pPr marL="741600" lvl="1" indent="-284400"/>
            <a:r>
              <a:rPr lang="en-US" sz="2600" dirty="0"/>
              <a:t>A </a:t>
            </a:r>
            <a:r>
              <a:rPr lang="en-US" sz="2600" b="1" dirty="0"/>
              <a:t>modified boxplot </a:t>
            </a:r>
            <a:r>
              <a:rPr lang="en-US" sz="2600" dirty="0"/>
              <a:t>is a regular boxplot constructed with these modifications: </a:t>
            </a:r>
          </a:p>
          <a:p>
            <a:pPr marL="1166400" lvl="1" indent="-442800">
              <a:buFont typeface="+mj-lt"/>
              <a:buAutoNum type="arabicPeriod"/>
            </a:pPr>
            <a:r>
              <a:rPr lang="en-US" sz="2400" dirty="0"/>
              <a:t>A special symbol (such as an asterisk or point) is used to identify outliers as defined above, and </a:t>
            </a:r>
          </a:p>
          <a:p>
            <a:pPr marL="1166400" lvl="1" indent="-442800">
              <a:buFont typeface="+mj-lt"/>
              <a:buAutoNum type="arabicPeriod"/>
            </a:pPr>
            <a:r>
              <a:rPr lang="en-US" sz="2400" dirty="0"/>
              <a:t>the solid horizontal line extends only as far as the minimum data value that is not an outlier and the maximum data value that is not an outlier.</a:t>
            </a:r>
            <a:endParaRPr lang="en-IN" sz="2400" dirty="0"/>
          </a:p>
        </p:txBody>
      </p:sp>
    </p:spTree>
    <p:extLst>
      <p:ext uri="{BB962C8B-B14F-4D97-AF65-F5344CB8AC3E}">
        <p14:creationId xmlns:p14="http://schemas.microsoft.com/office/powerpoint/2010/main" val="31292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Mean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0"/>
            <a:ext cx="1219200" cy="457199"/>
          </a:xfrm>
        </p:spPr>
        <p:txBody>
          <a:bodyPr/>
          <a:lstStyle/>
          <a:p>
            <a:pPr marL="0" indent="0">
              <a:buNone/>
            </a:pPr>
            <a:r>
              <a:rPr lang="en-US" sz="2600" dirty="0"/>
              <a:t>Solution</a:t>
            </a:r>
            <a:endParaRPr lang="en-IN" sz="2600" dirty="0"/>
          </a:p>
        </p:txBody>
      </p:sp>
      <p:pic>
        <p:nvPicPr>
          <p:cNvPr id="4" name="Picture 3" descr="x-bar = the sum of x, divided by n = 38.5 + 55.6 + 22.4 + 14.1 + 23.1, divided by 5 = 153.7 divided by 5 = 30.74 megabits per seco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153" y="2198600"/>
            <a:ext cx="5342959" cy="2390460"/>
          </a:xfrm>
          <a:prstGeom prst="rect">
            <a:avLst/>
          </a:prstGeom>
        </p:spPr>
      </p:pic>
    </p:spTree>
    <p:extLst>
      <p:ext uri="{BB962C8B-B14F-4D97-AF65-F5344CB8AC3E}">
        <p14:creationId xmlns:p14="http://schemas.microsoft.com/office/powerpoint/2010/main" val="113511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Mean</a:t>
            </a:r>
            <a:endParaRPr lang="en-IN" sz="3600" dirty="0">
              <a:latin typeface="+mj-lt"/>
            </a:endParaRPr>
          </a:p>
        </p:txBody>
      </p:sp>
      <p:sp>
        <p:nvSpPr>
          <p:cNvPr id="3" name="Content Placeholder 2"/>
          <p:cNvSpPr>
            <a:spLocks noGrp="1"/>
          </p:cNvSpPr>
          <p:nvPr>
            <p:ph idx="1"/>
          </p:nvPr>
        </p:nvSpPr>
        <p:spPr>
          <a:xfrm>
            <a:off x="457200" y="1600201"/>
            <a:ext cx="7772400" cy="3810000"/>
          </a:xfrm>
        </p:spPr>
        <p:txBody>
          <a:bodyPr/>
          <a:lstStyle/>
          <a:p>
            <a:pPr>
              <a:buClr>
                <a:schemeClr val="bg2"/>
              </a:buClr>
            </a:pPr>
            <a:r>
              <a:rPr lang="en-US" sz="2800" dirty="0"/>
              <a:t>Caution</a:t>
            </a:r>
          </a:p>
          <a:p>
            <a:pPr lvl="1">
              <a:buClr>
                <a:schemeClr val="bg2"/>
              </a:buClr>
            </a:pPr>
            <a:r>
              <a:rPr lang="en-US" sz="2600" dirty="0"/>
              <a:t>Never use the term </a:t>
            </a:r>
            <a:r>
              <a:rPr lang="en-US" sz="2600" b="1" dirty="0"/>
              <a:t>average</a:t>
            </a:r>
            <a:r>
              <a:rPr lang="en-US" sz="2600" i="1" dirty="0"/>
              <a:t> </a:t>
            </a:r>
            <a:r>
              <a:rPr lang="en-US" sz="2600" dirty="0"/>
              <a:t>when referring to a measure of center. The word </a:t>
            </a:r>
            <a:r>
              <a:rPr lang="en-US" sz="2600" b="1" dirty="0"/>
              <a:t>average</a:t>
            </a:r>
            <a:r>
              <a:rPr lang="en-US" sz="2600" i="1" dirty="0"/>
              <a:t> </a:t>
            </a:r>
            <a:r>
              <a:rPr lang="en-US" sz="2600" dirty="0"/>
              <a:t>is often used for the mean, but it is sometimes used for other measures of center. </a:t>
            </a:r>
          </a:p>
          <a:p>
            <a:r>
              <a:rPr lang="en-US" sz="2600" dirty="0"/>
              <a:t>The term </a:t>
            </a:r>
            <a:r>
              <a:rPr lang="en-US" sz="2600" b="1" dirty="0"/>
              <a:t>average</a:t>
            </a:r>
            <a:r>
              <a:rPr lang="en-US" sz="2600" i="1" dirty="0"/>
              <a:t> </a:t>
            </a:r>
            <a:r>
              <a:rPr lang="en-US" sz="2600" dirty="0"/>
              <a:t>is not used by statisticians. </a:t>
            </a:r>
          </a:p>
          <a:p>
            <a:r>
              <a:rPr lang="en-US" sz="2600" dirty="0"/>
              <a:t>The term </a:t>
            </a:r>
            <a:r>
              <a:rPr lang="en-US" sz="2600" b="1" dirty="0"/>
              <a:t>average</a:t>
            </a:r>
            <a:r>
              <a:rPr lang="en-US" sz="2600" i="1" dirty="0"/>
              <a:t> </a:t>
            </a:r>
            <a:r>
              <a:rPr lang="en-US" sz="2600" dirty="0"/>
              <a:t>is not used by the statistics community or professional journals.</a:t>
            </a:r>
          </a:p>
        </p:txBody>
      </p:sp>
    </p:spTree>
    <p:extLst>
      <p:ext uri="{BB962C8B-B14F-4D97-AF65-F5344CB8AC3E}">
        <p14:creationId xmlns:p14="http://schemas.microsoft.com/office/powerpoint/2010/main" val="98108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Median</a:t>
            </a:r>
            <a:endParaRPr lang="en-IN" sz="3600" dirty="0">
              <a:latin typeface="+mj-lt"/>
            </a:endParaRPr>
          </a:p>
        </p:txBody>
      </p:sp>
      <p:sp>
        <p:nvSpPr>
          <p:cNvPr id="3" name="Content Placeholder 2"/>
          <p:cNvSpPr>
            <a:spLocks noGrp="1"/>
          </p:cNvSpPr>
          <p:nvPr>
            <p:ph idx="1"/>
          </p:nvPr>
        </p:nvSpPr>
        <p:spPr>
          <a:xfrm>
            <a:off x="457200" y="1600201"/>
            <a:ext cx="8077200" cy="2209800"/>
          </a:xfrm>
        </p:spPr>
        <p:txBody>
          <a:bodyPr/>
          <a:lstStyle/>
          <a:p>
            <a:pPr>
              <a:buClr>
                <a:schemeClr val="bg2"/>
              </a:buClr>
            </a:pPr>
            <a:r>
              <a:rPr lang="en-US" sz="2800" dirty="0"/>
              <a:t>Median</a:t>
            </a:r>
          </a:p>
          <a:p>
            <a:pPr lvl="1">
              <a:buClr>
                <a:schemeClr val="bg2"/>
              </a:buClr>
            </a:pPr>
            <a:r>
              <a:rPr lang="en-US" sz="2600" dirty="0"/>
              <a:t>The </a:t>
            </a:r>
            <a:r>
              <a:rPr lang="en-US" sz="2600" b="1" dirty="0"/>
              <a:t>median </a:t>
            </a:r>
            <a:r>
              <a:rPr lang="en-US" sz="2600" dirty="0"/>
              <a:t>of a data set is the measure of center that is the </a:t>
            </a:r>
            <a:r>
              <a:rPr lang="en-US" sz="2600" b="1" dirty="0"/>
              <a:t>middle value</a:t>
            </a:r>
            <a:r>
              <a:rPr lang="en-US" sz="2600" i="1" dirty="0"/>
              <a:t> </a:t>
            </a:r>
            <a:r>
              <a:rPr lang="en-US" sz="2600" dirty="0"/>
              <a:t>when the original data values are arranged in order of increasing (or decreasing) magnitude.</a:t>
            </a:r>
          </a:p>
        </p:txBody>
      </p:sp>
    </p:spTree>
    <p:extLst>
      <p:ext uri="{BB962C8B-B14F-4D97-AF65-F5344CB8AC3E}">
        <p14:creationId xmlns:p14="http://schemas.microsoft.com/office/powerpoint/2010/main" val="59273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Important Properties of the Median</a:t>
            </a:r>
            <a:endParaRPr lang="en-IN" sz="3600" dirty="0">
              <a:latin typeface="+mj-lt"/>
            </a:endParaRPr>
          </a:p>
        </p:txBody>
      </p:sp>
      <p:sp>
        <p:nvSpPr>
          <p:cNvPr id="3" name="Content Placeholder 2"/>
          <p:cNvSpPr>
            <a:spLocks noGrp="1"/>
          </p:cNvSpPr>
          <p:nvPr>
            <p:ph idx="1"/>
          </p:nvPr>
        </p:nvSpPr>
        <p:spPr>
          <a:xfrm>
            <a:off x="457200" y="1600201"/>
            <a:ext cx="8001000" cy="2667000"/>
          </a:xfrm>
        </p:spPr>
        <p:txBody>
          <a:bodyPr/>
          <a:lstStyle/>
          <a:p>
            <a:pPr>
              <a:buClr>
                <a:schemeClr val="bg2"/>
              </a:buClr>
            </a:pPr>
            <a:r>
              <a:rPr lang="en-US" sz="2600" dirty="0"/>
              <a:t>The median does not change by large amounts when we include just a few extreme values, so the median is a </a:t>
            </a:r>
            <a:r>
              <a:rPr lang="en-US" sz="2600" b="1" dirty="0"/>
              <a:t>resistant</a:t>
            </a:r>
            <a:r>
              <a:rPr lang="en-US" sz="2600" i="1" dirty="0"/>
              <a:t> </a:t>
            </a:r>
            <a:r>
              <a:rPr lang="en-US" sz="2600" dirty="0"/>
              <a:t>measure of center.</a:t>
            </a:r>
          </a:p>
          <a:p>
            <a:pPr>
              <a:buClr>
                <a:schemeClr val="bg2"/>
              </a:buClr>
            </a:pPr>
            <a:r>
              <a:rPr lang="en-US" sz="2600" dirty="0"/>
              <a:t>The median does not directly use every data value. (For example, if the largest value is changed to a much larger value, the median does not change.)</a:t>
            </a:r>
            <a:endParaRPr lang="en-IN" sz="2600" dirty="0"/>
          </a:p>
        </p:txBody>
      </p:sp>
    </p:spTree>
    <p:extLst>
      <p:ext uri="{BB962C8B-B14F-4D97-AF65-F5344CB8AC3E}">
        <p14:creationId xmlns:p14="http://schemas.microsoft.com/office/powerpoint/2010/main" val="3918883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Calculation and Notation of the Median</a:t>
            </a:r>
            <a:endParaRPr lang="en-IN" sz="3600" dirty="0">
              <a:latin typeface="+mj-lt"/>
            </a:endParaRPr>
          </a:p>
        </p:txBody>
      </p:sp>
      <p:pic>
        <p:nvPicPr>
          <p:cNvPr id="5" name="Picture 4" descr="The median of a sample is sometimes denoted by x-tilde (pronounced “x-tilde”) or M or M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61" y="1600200"/>
            <a:ext cx="7798198" cy="722054"/>
          </a:xfrm>
          <a:prstGeom prst="rect">
            <a:avLst/>
          </a:prstGeom>
        </p:spPr>
      </p:pic>
      <p:sp>
        <p:nvSpPr>
          <p:cNvPr id="3" name="Content Placeholder 2"/>
          <p:cNvSpPr>
            <a:spLocks noGrp="1"/>
          </p:cNvSpPr>
          <p:nvPr>
            <p:ph idx="1"/>
          </p:nvPr>
        </p:nvSpPr>
        <p:spPr>
          <a:xfrm>
            <a:off x="457200" y="2461683"/>
            <a:ext cx="8229600" cy="2971800"/>
          </a:xfrm>
        </p:spPr>
        <p:txBody>
          <a:bodyPr/>
          <a:lstStyle/>
          <a:p>
            <a:pPr marL="0" indent="0">
              <a:buFontTx/>
              <a:buNone/>
            </a:pPr>
            <a:r>
              <a:rPr lang="en-US" sz="2600" kern="0" dirty="0"/>
              <a:t>To find the median, first </a:t>
            </a:r>
            <a:r>
              <a:rPr lang="en-US" sz="2600" b="1" kern="0" dirty="0"/>
              <a:t>sort</a:t>
            </a:r>
            <a:r>
              <a:rPr lang="en-US" sz="2600" i="1" kern="0" dirty="0"/>
              <a:t> </a:t>
            </a:r>
            <a:r>
              <a:rPr lang="en-US" sz="2600" kern="0" dirty="0"/>
              <a:t>the values (arrange them in order) and then follow one of these two procedures:</a:t>
            </a:r>
          </a:p>
          <a:p>
            <a:pPr marL="514350" indent="-514350">
              <a:buFont typeface="+mj-lt"/>
              <a:buAutoNum type="arabicPeriod"/>
            </a:pPr>
            <a:r>
              <a:rPr lang="en-US" sz="2400" kern="0" dirty="0"/>
              <a:t>If the number of data values is </a:t>
            </a:r>
            <a:r>
              <a:rPr lang="en-US" sz="2400" b="1" kern="0" dirty="0"/>
              <a:t>odd</a:t>
            </a:r>
            <a:r>
              <a:rPr lang="en-US" sz="2400" kern="0" dirty="0"/>
              <a:t>, the median is the number located in the exact middle of the sorted list.</a:t>
            </a:r>
          </a:p>
          <a:p>
            <a:pPr marL="514350" indent="-514350">
              <a:buFont typeface="+mj-lt"/>
              <a:buAutoNum type="arabicPeriod"/>
            </a:pPr>
            <a:r>
              <a:rPr lang="en-US" sz="2400" kern="0" dirty="0"/>
              <a:t>If the number of data values is </a:t>
            </a:r>
            <a:r>
              <a:rPr lang="en-US" sz="2400" b="1" kern="0" dirty="0"/>
              <a:t>even,</a:t>
            </a:r>
            <a:r>
              <a:rPr lang="en-US" sz="2400" kern="0" dirty="0"/>
              <a:t> the median is found by computing the mean of the two middle numbers in the sorted list.</a:t>
            </a:r>
          </a:p>
        </p:txBody>
      </p:sp>
    </p:spTree>
    <p:extLst>
      <p:ext uri="{BB962C8B-B14F-4D97-AF65-F5344CB8AC3E}">
        <p14:creationId xmlns:p14="http://schemas.microsoft.com/office/powerpoint/2010/main" val="349737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Median with an Odd Number of Data Values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1371600"/>
          </a:xfrm>
        </p:spPr>
        <p:txBody>
          <a:bodyPr/>
          <a:lstStyle/>
          <a:p>
            <a:pPr marL="0" indent="0">
              <a:buNone/>
            </a:pPr>
            <a:r>
              <a:rPr lang="en-US" sz="2600" dirty="0"/>
              <a:t>Find the median of the first five data speeds for Verizon: 38.5, 55.6, 22.4, 14.1, and 23.1 (all in megabits per second, or Mbps).</a:t>
            </a:r>
            <a:endParaRPr lang="en-IN" sz="2600" dirty="0"/>
          </a:p>
        </p:txBody>
      </p:sp>
    </p:spTree>
    <p:extLst>
      <p:ext uri="{BB962C8B-B14F-4D97-AF65-F5344CB8AC3E}">
        <p14:creationId xmlns:p14="http://schemas.microsoft.com/office/powerpoint/2010/main" val="499383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Median with an Odd Number of Data Values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1295400"/>
          </a:xfrm>
        </p:spPr>
        <p:txBody>
          <a:bodyPr/>
          <a:lstStyle/>
          <a:p>
            <a:pPr marL="0" indent="0">
              <a:spcBef>
                <a:spcPts val="600"/>
              </a:spcBef>
              <a:buNone/>
            </a:pPr>
            <a:r>
              <a:rPr lang="en-US" sz="2600" dirty="0"/>
              <a:t>Solution</a:t>
            </a:r>
          </a:p>
          <a:p>
            <a:pPr marL="0" indent="0">
              <a:spcBef>
                <a:spcPts val="600"/>
              </a:spcBef>
              <a:buNone/>
            </a:pPr>
            <a:r>
              <a:rPr lang="en-US" sz="2600" dirty="0"/>
              <a:t>First sort the data values by arranging them in ascending order, as shown below:</a:t>
            </a:r>
          </a:p>
        </p:txBody>
      </p:sp>
      <p:pic>
        <p:nvPicPr>
          <p:cNvPr id="6" name="Picture 5" descr="A set of five numbers: 14.1, 22.4, 23.1, 38.5, 55.6. 23.1 is circl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528" y="3014405"/>
            <a:ext cx="3842422" cy="723683"/>
          </a:xfrm>
          <a:prstGeom prst="rect">
            <a:avLst/>
          </a:prstGeom>
        </p:spPr>
      </p:pic>
      <p:sp>
        <p:nvSpPr>
          <p:cNvPr id="4" name="Content Placeholder 3"/>
          <p:cNvSpPr>
            <a:spLocks noGrp="1"/>
          </p:cNvSpPr>
          <p:nvPr>
            <p:ph idx="13"/>
          </p:nvPr>
        </p:nvSpPr>
        <p:spPr>
          <a:xfrm>
            <a:off x="457200" y="3918439"/>
            <a:ext cx="8229600" cy="1676400"/>
          </a:xfrm>
        </p:spPr>
        <p:txBody>
          <a:bodyPr/>
          <a:lstStyle/>
          <a:p>
            <a:pPr marL="0" indent="0">
              <a:buFontTx/>
              <a:buNone/>
            </a:pPr>
            <a:r>
              <a:rPr lang="en-US" sz="2600" kern="0" dirty="0"/>
              <a:t>Because there are 5 data values, the number of data values is an odd number (5), so the median is the number located in the exact middle of the sorted list, which is 23.1 Mbps</a:t>
            </a:r>
            <a:r>
              <a:rPr lang="en-US" sz="2600" b="1" kern="0" dirty="0">
                <a:solidFill>
                  <a:schemeClr val="accent2">
                    <a:lumMod val="75000"/>
                  </a:schemeClr>
                </a:solidFill>
              </a:rPr>
              <a:t>.</a:t>
            </a:r>
            <a:endParaRPr lang="en-IN" sz="2600" dirty="0"/>
          </a:p>
        </p:txBody>
      </p:sp>
    </p:spTree>
    <p:extLst>
      <p:ext uri="{BB962C8B-B14F-4D97-AF65-F5344CB8AC3E}">
        <p14:creationId xmlns:p14="http://schemas.microsoft.com/office/powerpoint/2010/main" val="187721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Median with an Even Number of Data Values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077200" cy="1676400"/>
          </a:xfrm>
        </p:spPr>
        <p:txBody>
          <a:bodyPr/>
          <a:lstStyle/>
          <a:p>
            <a:pPr marL="0" indent="0">
              <a:buNone/>
            </a:pPr>
            <a:r>
              <a:rPr lang="en-US" sz="2600" dirty="0"/>
              <a:t>Repeat of the previous example after including the sixth data speed of 24.5 Mbps. That is, find the median of these data speeds: 38.5, 55.6, 22.4, 14.1, 23.1, 24.5 (all in Mbps).</a:t>
            </a:r>
            <a:endParaRPr lang="en-IN" sz="2600" dirty="0"/>
          </a:p>
        </p:txBody>
      </p:sp>
    </p:spTree>
    <p:extLst>
      <p:ext uri="{BB962C8B-B14F-4D97-AF65-F5344CB8AC3E}">
        <p14:creationId xmlns:p14="http://schemas.microsoft.com/office/powerpoint/2010/main" val="4000173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Median with an Even Number of Data Values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2819400"/>
          </a:xfrm>
        </p:spPr>
        <p:txBody>
          <a:bodyPr/>
          <a:lstStyle/>
          <a:p>
            <a:pPr marL="0" indent="0">
              <a:spcBef>
                <a:spcPts val="600"/>
              </a:spcBef>
              <a:buFontTx/>
              <a:buNone/>
            </a:pPr>
            <a:r>
              <a:rPr lang="en-US" sz="2600" kern="0" dirty="0"/>
              <a:t>Solution</a:t>
            </a:r>
          </a:p>
          <a:p>
            <a:pPr marL="0" indent="0">
              <a:spcBef>
                <a:spcPts val="600"/>
              </a:spcBef>
              <a:buFontTx/>
              <a:buNone/>
            </a:pPr>
            <a:r>
              <a:rPr lang="en-US" sz="2600" kern="0" dirty="0"/>
              <a:t>First arrange the values in ascending order:</a:t>
            </a:r>
          </a:p>
          <a:p>
            <a:pPr marL="0" indent="0">
              <a:spcBef>
                <a:spcPts val="600"/>
              </a:spcBef>
              <a:buFontTx/>
              <a:buNone/>
            </a:pPr>
            <a:r>
              <a:rPr lang="en-US" sz="2600" kern="0" dirty="0"/>
              <a:t>	14.1  22.4  23.1  24.5  38.5  55.6</a:t>
            </a:r>
          </a:p>
          <a:p>
            <a:pPr marL="0" indent="0">
              <a:buNone/>
            </a:pPr>
            <a:r>
              <a:rPr lang="en-US" sz="2600" dirty="0"/>
              <a:t>Because the number of data values is an even number (6), the median is found by computing the mean of the two middle numbers, which are 23.1 and 24.5.</a:t>
            </a:r>
            <a:endParaRPr lang="en-US" sz="2600" kern="0" dirty="0"/>
          </a:p>
        </p:txBody>
      </p:sp>
      <p:pic>
        <p:nvPicPr>
          <p:cNvPr id="5" name="Picture 4" descr="The median = 23.1 + 24.5, divided by 2 = 47.6 divided by 2 =23.8 megabits per seco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707150"/>
            <a:ext cx="5960973" cy="666446"/>
          </a:xfrm>
          <a:prstGeom prst="rect">
            <a:avLst/>
          </a:prstGeom>
        </p:spPr>
      </p:pic>
    </p:spTree>
    <p:extLst>
      <p:ext uri="{BB962C8B-B14F-4D97-AF65-F5344CB8AC3E}">
        <p14:creationId xmlns:p14="http://schemas.microsoft.com/office/powerpoint/2010/main" val="88687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Describing, Exploring, and Comparing Data</a:t>
            </a:r>
            <a:endParaRPr lang="en-IN" sz="3600" dirty="0">
              <a:latin typeface="+mj-lt"/>
            </a:endParaRPr>
          </a:p>
        </p:txBody>
      </p:sp>
      <p:sp>
        <p:nvSpPr>
          <p:cNvPr id="3" name="Content Placeholder 2"/>
          <p:cNvSpPr>
            <a:spLocks noGrp="1"/>
          </p:cNvSpPr>
          <p:nvPr>
            <p:ph idx="1"/>
          </p:nvPr>
        </p:nvSpPr>
        <p:spPr>
          <a:xfrm>
            <a:off x="457200" y="1600201"/>
            <a:ext cx="8229600" cy="1676400"/>
          </a:xfrm>
        </p:spPr>
        <p:txBody>
          <a:bodyPr/>
          <a:lstStyle/>
          <a:p>
            <a:pPr marL="255600" indent="-255600">
              <a:buNone/>
            </a:pPr>
            <a:r>
              <a:rPr lang="en-US" sz="2600" b="1" dirty="0"/>
              <a:t>3-1 Measures of Center</a:t>
            </a:r>
          </a:p>
          <a:p>
            <a:pPr marL="255600" indent="-255600">
              <a:buNone/>
            </a:pPr>
            <a:r>
              <a:rPr lang="en-US" sz="2600" dirty="0"/>
              <a:t>3-2 Measures of Variation</a:t>
            </a:r>
          </a:p>
          <a:p>
            <a:pPr marL="255600" indent="-255600">
              <a:buNone/>
            </a:pPr>
            <a:r>
              <a:rPr lang="en-US" sz="2600" dirty="0"/>
              <a:t>3-3 Measures of Relative Standing and Boxplots</a:t>
            </a:r>
          </a:p>
        </p:txBody>
      </p:sp>
    </p:spTree>
    <p:extLst>
      <p:ext uri="{BB962C8B-B14F-4D97-AF65-F5344CB8AC3E}">
        <p14:creationId xmlns:p14="http://schemas.microsoft.com/office/powerpoint/2010/main" val="78003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Mode</a:t>
            </a:r>
            <a:endParaRPr lang="en-IN" sz="3600" dirty="0">
              <a:latin typeface="+mj-lt"/>
            </a:endParaRPr>
          </a:p>
        </p:txBody>
      </p:sp>
      <p:sp>
        <p:nvSpPr>
          <p:cNvPr id="3" name="Content Placeholder 2"/>
          <p:cNvSpPr>
            <a:spLocks noGrp="1"/>
          </p:cNvSpPr>
          <p:nvPr>
            <p:ph idx="1"/>
          </p:nvPr>
        </p:nvSpPr>
        <p:spPr>
          <a:xfrm>
            <a:off x="457200" y="1600201"/>
            <a:ext cx="8229600" cy="1371600"/>
          </a:xfrm>
        </p:spPr>
        <p:txBody>
          <a:bodyPr/>
          <a:lstStyle/>
          <a:p>
            <a:pPr>
              <a:buClr>
                <a:schemeClr val="bg2"/>
              </a:buClr>
            </a:pPr>
            <a:r>
              <a:rPr lang="en-US" sz="2800" dirty="0"/>
              <a:t>Mode</a:t>
            </a:r>
          </a:p>
          <a:p>
            <a:pPr lvl="1">
              <a:buClr>
                <a:schemeClr val="bg2"/>
              </a:buClr>
            </a:pPr>
            <a:r>
              <a:rPr lang="en-US" sz="2600" dirty="0"/>
              <a:t>The </a:t>
            </a:r>
            <a:r>
              <a:rPr lang="en-US" sz="2600" b="1" dirty="0"/>
              <a:t>mode </a:t>
            </a:r>
            <a:r>
              <a:rPr lang="en-US" sz="2600" dirty="0"/>
              <a:t>of a data set is the value(s) that occur(s) with the greatest frequency.</a:t>
            </a:r>
            <a:endParaRPr lang="en-IN" sz="2600" dirty="0"/>
          </a:p>
        </p:txBody>
      </p:sp>
    </p:spTree>
    <p:extLst>
      <p:ext uri="{BB962C8B-B14F-4D97-AF65-F5344CB8AC3E}">
        <p14:creationId xmlns:p14="http://schemas.microsoft.com/office/powerpoint/2010/main" val="3518682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Important Properties of the Mode</a:t>
            </a:r>
            <a:endParaRPr lang="en-IN" sz="3600" dirty="0">
              <a:latin typeface="+mj-lt"/>
            </a:endParaRPr>
          </a:p>
        </p:txBody>
      </p:sp>
      <p:sp>
        <p:nvSpPr>
          <p:cNvPr id="3" name="Content Placeholder 2"/>
          <p:cNvSpPr>
            <a:spLocks noGrp="1"/>
          </p:cNvSpPr>
          <p:nvPr>
            <p:ph idx="1"/>
          </p:nvPr>
        </p:nvSpPr>
        <p:spPr>
          <a:xfrm>
            <a:off x="457200" y="1600201"/>
            <a:ext cx="8077200" cy="1371600"/>
          </a:xfrm>
        </p:spPr>
        <p:txBody>
          <a:bodyPr/>
          <a:lstStyle/>
          <a:p>
            <a:pPr>
              <a:buClr>
                <a:schemeClr val="bg2"/>
              </a:buClr>
            </a:pPr>
            <a:r>
              <a:rPr lang="en-US" sz="2600" dirty="0"/>
              <a:t>The mode can be found with qualitative data.</a:t>
            </a:r>
          </a:p>
          <a:p>
            <a:pPr>
              <a:buClr>
                <a:schemeClr val="bg2"/>
              </a:buClr>
            </a:pPr>
            <a:r>
              <a:rPr lang="en-US" sz="2600" dirty="0"/>
              <a:t>A data set can have no mode or one mode or multiple modes.</a:t>
            </a:r>
            <a:endParaRPr lang="en-IN" sz="2600" dirty="0"/>
          </a:p>
        </p:txBody>
      </p:sp>
    </p:spTree>
    <p:extLst>
      <p:ext uri="{BB962C8B-B14F-4D97-AF65-F5344CB8AC3E}">
        <p14:creationId xmlns:p14="http://schemas.microsoft.com/office/powerpoint/2010/main" val="3902462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Finding the Mode</a:t>
            </a:r>
            <a:endParaRPr lang="en-IN" sz="3600" dirty="0">
              <a:latin typeface="+mj-lt"/>
            </a:endParaRPr>
          </a:p>
        </p:txBody>
      </p:sp>
      <p:sp>
        <p:nvSpPr>
          <p:cNvPr id="3" name="Content Placeholder 2"/>
          <p:cNvSpPr>
            <a:spLocks noGrp="1"/>
          </p:cNvSpPr>
          <p:nvPr>
            <p:ph idx="1"/>
          </p:nvPr>
        </p:nvSpPr>
        <p:spPr>
          <a:xfrm>
            <a:off x="457200" y="1600200"/>
            <a:ext cx="8153400" cy="4525963"/>
          </a:xfrm>
        </p:spPr>
        <p:txBody>
          <a:bodyPr/>
          <a:lstStyle/>
          <a:p>
            <a:pPr marL="0" indent="0">
              <a:buNone/>
            </a:pPr>
            <a:r>
              <a:rPr lang="en-US" sz="2600" dirty="0"/>
              <a:t>A data set can have one mode, more than one mode, or no mode.</a:t>
            </a:r>
          </a:p>
          <a:p>
            <a:pPr>
              <a:buClr>
                <a:schemeClr val="bg2"/>
              </a:buClr>
            </a:pPr>
            <a:r>
              <a:rPr lang="en-US" sz="2600" dirty="0"/>
              <a:t>When two data values occur with the same greatest frequency, each one is a mode and the data set is said to be </a:t>
            </a:r>
            <a:r>
              <a:rPr lang="en-US" sz="2600" b="1" dirty="0"/>
              <a:t>bimodal</a:t>
            </a:r>
            <a:r>
              <a:rPr lang="en-US" sz="2600" dirty="0"/>
              <a:t>.</a:t>
            </a:r>
          </a:p>
          <a:p>
            <a:pPr>
              <a:buClr>
                <a:schemeClr val="bg2"/>
              </a:buClr>
            </a:pPr>
            <a:r>
              <a:rPr lang="en-US" sz="2600" dirty="0"/>
              <a:t>When more than two data values occur with the same greatest frequency, each is a mode and the data set is said to be </a:t>
            </a:r>
            <a:r>
              <a:rPr lang="en-US" sz="2600" b="1" dirty="0"/>
              <a:t>multimodal</a:t>
            </a:r>
            <a:r>
              <a:rPr lang="en-US" sz="2600" dirty="0"/>
              <a:t>.</a:t>
            </a:r>
          </a:p>
          <a:p>
            <a:pPr>
              <a:buClr>
                <a:schemeClr val="bg2"/>
              </a:buClr>
            </a:pPr>
            <a:r>
              <a:rPr lang="en-US" sz="2600" dirty="0"/>
              <a:t>When no data value is repeated, we say that there is </a:t>
            </a:r>
            <a:r>
              <a:rPr lang="en-US" sz="2600" b="1" dirty="0"/>
              <a:t>no mode</a:t>
            </a:r>
            <a:r>
              <a:rPr lang="en-US" sz="2600" dirty="0"/>
              <a:t>.</a:t>
            </a:r>
            <a:endParaRPr lang="en-IN" sz="2600" dirty="0"/>
          </a:p>
        </p:txBody>
      </p:sp>
    </p:spTree>
    <p:extLst>
      <p:ext uri="{BB962C8B-B14F-4D97-AF65-F5344CB8AC3E}">
        <p14:creationId xmlns:p14="http://schemas.microsoft.com/office/powerpoint/2010/main" val="342685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Mode</a:t>
            </a:r>
            <a:endParaRPr lang="en-IN" sz="3600" dirty="0">
              <a:latin typeface="+mj-lt"/>
            </a:endParaRPr>
          </a:p>
        </p:txBody>
      </p:sp>
      <p:sp>
        <p:nvSpPr>
          <p:cNvPr id="3" name="Content Placeholder 2"/>
          <p:cNvSpPr>
            <a:spLocks noGrp="1"/>
          </p:cNvSpPr>
          <p:nvPr>
            <p:ph idx="1"/>
          </p:nvPr>
        </p:nvSpPr>
        <p:spPr>
          <a:xfrm>
            <a:off x="457200" y="1600201"/>
            <a:ext cx="8229600" cy="457200"/>
          </a:xfrm>
        </p:spPr>
        <p:txBody>
          <a:bodyPr/>
          <a:lstStyle/>
          <a:p>
            <a:pPr marL="0" indent="0">
              <a:buNone/>
            </a:pPr>
            <a:r>
              <a:rPr lang="en-US" sz="2600" dirty="0"/>
              <a:t>Find the mode of these Sprint data speeds (in Mbps):	</a:t>
            </a:r>
            <a:endParaRPr lang="en-IN" sz="2600" dirty="0"/>
          </a:p>
        </p:txBody>
      </p:sp>
      <p:pic>
        <p:nvPicPr>
          <p:cNvPr id="9" name="Picture 8" descr="A set of seven numbers: 0.2, 0.3, 0.3, 0.3, 0.6, 0.6, 1.2. Each 0.3 is circl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598" y="2280764"/>
            <a:ext cx="5256738" cy="608346"/>
          </a:xfrm>
          <a:prstGeom prst="rect">
            <a:avLst/>
          </a:prstGeom>
        </p:spPr>
      </p:pic>
      <p:sp>
        <p:nvSpPr>
          <p:cNvPr id="10" name="Content Placeholder 9"/>
          <p:cNvSpPr>
            <a:spLocks noGrp="1"/>
          </p:cNvSpPr>
          <p:nvPr>
            <p:ph idx="13"/>
          </p:nvPr>
        </p:nvSpPr>
        <p:spPr>
          <a:xfrm>
            <a:off x="457200" y="3091963"/>
            <a:ext cx="8229600" cy="1327637"/>
          </a:xfrm>
        </p:spPr>
        <p:txBody>
          <a:bodyPr/>
          <a:lstStyle/>
          <a:p>
            <a:pPr marL="0" indent="0">
              <a:spcBef>
                <a:spcPts val="600"/>
              </a:spcBef>
              <a:buFontTx/>
              <a:buNone/>
            </a:pPr>
            <a:r>
              <a:rPr lang="en-US" sz="2600" kern="0" dirty="0"/>
              <a:t>Solution</a:t>
            </a:r>
          </a:p>
          <a:p>
            <a:pPr marL="0" indent="0">
              <a:spcBef>
                <a:spcPts val="600"/>
              </a:spcBef>
              <a:buFontTx/>
              <a:buNone/>
            </a:pPr>
            <a:r>
              <a:rPr lang="en-US" sz="2600" kern="0" dirty="0"/>
              <a:t>The mode is 0.3 Mbps, because it is the data speed occurring most often (three times).</a:t>
            </a:r>
            <a:endParaRPr lang="en-IN" sz="2600" dirty="0"/>
          </a:p>
        </p:txBody>
      </p:sp>
    </p:spTree>
    <p:extLst>
      <p:ext uri="{BB962C8B-B14F-4D97-AF65-F5344CB8AC3E}">
        <p14:creationId xmlns:p14="http://schemas.microsoft.com/office/powerpoint/2010/main" val="2831117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Other Mode Examples</a:t>
            </a:r>
            <a:endParaRPr lang="en-IN" sz="3600" dirty="0">
              <a:latin typeface="+mj-lt"/>
            </a:endParaRPr>
          </a:p>
        </p:txBody>
      </p:sp>
      <p:sp>
        <p:nvSpPr>
          <p:cNvPr id="3" name="Content Placeholder 2"/>
          <p:cNvSpPr>
            <a:spLocks noGrp="1"/>
          </p:cNvSpPr>
          <p:nvPr>
            <p:ph idx="1"/>
          </p:nvPr>
        </p:nvSpPr>
        <p:spPr>
          <a:xfrm>
            <a:off x="457200" y="1600201"/>
            <a:ext cx="8229600" cy="1828800"/>
          </a:xfrm>
        </p:spPr>
        <p:txBody>
          <a:bodyPr/>
          <a:lstStyle/>
          <a:p>
            <a:pPr marL="0" indent="0">
              <a:buNone/>
            </a:pPr>
            <a:r>
              <a:rPr lang="en-US" sz="2600" b="1" dirty="0"/>
              <a:t>Two modes: </a:t>
            </a:r>
            <a:r>
              <a:rPr lang="en-US" sz="2600" dirty="0"/>
              <a:t>The data speeds (Mbps) of 0.3, 0.3, 0.6, 4.0, and 4.0 have two modes: 0.3 Mbps and 4.0 Mbps.</a:t>
            </a:r>
          </a:p>
          <a:p>
            <a:pPr marL="0" indent="0">
              <a:buFontTx/>
              <a:buNone/>
            </a:pPr>
            <a:r>
              <a:rPr lang="en-US" sz="2600" b="1" kern="0" dirty="0"/>
              <a:t>No mode: </a:t>
            </a:r>
            <a:r>
              <a:rPr lang="en-US" sz="2600" kern="0" dirty="0"/>
              <a:t>The data speeds (Mbps) of 0.3, 1.1, 2.4, 4.0, and 5.0 have no mode because no value is repeated.</a:t>
            </a:r>
            <a:endParaRPr lang="en-IN" sz="2600" dirty="0"/>
          </a:p>
        </p:txBody>
      </p:sp>
    </p:spTree>
    <p:extLst>
      <p:ext uri="{BB962C8B-B14F-4D97-AF65-F5344CB8AC3E}">
        <p14:creationId xmlns:p14="http://schemas.microsoft.com/office/powerpoint/2010/main" val="2263658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Midrange</a:t>
            </a:r>
            <a:endParaRPr lang="en-IN" sz="3600" dirty="0">
              <a:latin typeface="+mj-lt"/>
            </a:endParaRPr>
          </a:p>
        </p:txBody>
      </p:sp>
      <p:sp>
        <p:nvSpPr>
          <p:cNvPr id="3" name="Content Placeholder 2"/>
          <p:cNvSpPr>
            <a:spLocks noGrp="1"/>
          </p:cNvSpPr>
          <p:nvPr>
            <p:ph idx="1"/>
          </p:nvPr>
        </p:nvSpPr>
        <p:spPr>
          <a:xfrm>
            <a:off x="457200" y="1600201"/>
            <a:ext cx="8229600" cy="2971800"/>
          </a:xfrm>
        </p:spPr>
        <p:txBody>
          <a:bodyPr/>
          <a:lstStyle/>
          <a:p>
            <a:pPr>
              <a:buClr>
                <a:schemeClr val="bg2"/>
              </a:buClr>
            </a:pPr>
            <a:r>
              <a:rPr lang="en-US" sz="2800" dirty="0"/>
              <a:t>Midrange</a:t>
            </a:r>
          </a:p>
          <a:p>
            <a:pPr lvl="1">
              <a:buClr>
                <a:schemeClr val="bg2"/>
              </a:buClr>
            </a:pPr>
            <a:r>
              <a:rPr lang="en-US" sz="2600" dirty="0"/>
              <a:t>The </a:t>
            </a:r>
            <a:r>
              <a:rPr lang="en-US" sz="2600" b="1" dirty="0"/>
              <a:t>midrange </a:t>
            </a:r>
            <a:r>
              <a:rPr lang="en-US" sz="2600" dirty="0"/>
              <a:t>of a data set is the measure of center that is the value midway between the maximum and minimum values in the original data set. </a:t>
            </a:r>
            <a:r>
              <a:rPr lang="en-US" sz="2600" kern="0" dirty="0"/>
              <a:t>It is found by adding the maximum data value to the minimum data value and then dividing the sum by 2, as in the following formula:</a:t>
            </a:r>
            <a:endParaRPr lang="en-IN" dirty="0"/>
          </a:p>
        </p:txBody>
      </p:sp>
      <p:pic>
        <p:nvPicPr>
          <p:cNvPr id="4" name="Picture 3" descr="The midrange = the maximum data value + the minimum data value, divided by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87" y="4953000"/>
            <a:ext cx="7557025" cy="587769"/>
          </a:xfrm>
          <a:prstGeom prst="rect">
            <a:avLst/>
          </a:prstGeom>
        </p:spPr>
      </p:pic>
    </p:spTree>
    <p:extLst>
      <p:ext uri="{BB962C8B-B14F-4D97-AF65-F5344CB8AC3E}">
        <p14:creationId xmlns:p14="http://schemas.microsoft.com/office/powerpoint/2010/main" val="260947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sz="3600" dirty="0">
                <a:latin typeface="+mj-lt"/>
              </a:rPr>
              <a:t>Important Properties of the Midrange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1371600"/>
          </a:xfrm>
        </p:spPr>
        <p:txBody>
          <a:bodyPr/>
          <a:lstStyle/>
          <a:p>
            <a:pPr marL="0" indent="0">
              <a:buNone/>
            </a:pPr>
            <a:r>
              <a:rPr lang="en-US" sz="2600" dirty="0"/>
              <a:t>Because the midrange uses only the maximum and minimum values, it is very sensitive to those extremes so the midrange is not </a:t>
            </a:r>
            <a:r>
              <a:rPr lang="en-US" sz="2600" b="1" dirty="0"/>
              <a:t>resistant.</a:t>
            </a:r>
            <a:endParaRPr lang="en-IN" sz="2600" b="1" dirty="0"/>
          </a:p>
        </p:txBody>
      </p:sp>
    </p:spTree>
    <p:extLst>
      <p:ext uri="{BB962C8B-B14F-4D97-AF65-F5344CB8AC3E}">
        <p14:creationId xmlns:p14="http://schemas.microsoft.com/office/powerpoint/2010/main" val="2336716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r>
              <a:rPr lang="en-US" sz="3600" dirty="0">
                <a:latin typeface="+mj-lt"/>
              </a:rPr>
              <a:t>Important Properties of the Midrange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0"/>
            <a:ext cx="7696200" cy="3962399"/>
          </a:xfrm>
        </p:spPr>
        <p:txBody>
          <a:bodyPr/>
          <a:lstStyle/>
          <a:p>
            <a:pPr>
              <a:buClr>
                <a:schemeClr val="bg2"/>
              </a:buClr>
            </a:pPr>
            <a:r>
              <a:rPr lang="en-US" sz="2600" dirty="0"/>
              <a:t>In practice, the midrange is rarely used, but it has three redeeming features:</a:t>
            </a:r>
          </a:p>
          <a:p>
            <a:pPr marL="857250" lvl="1" indent="-457200">
              <a:buFont typeface="+mj-lt"/>
              <a:buAutoNum type="arabicPeriod"/>
            </a:pPr>
            <a:r>
              <a:rPr lang="en-US" sz="2400" dirty="0"/>
              <a:t>The midrange is very easy to compute.</a:t>
            </a:r>
          </a:p>
          <a:p>
            <a:pPr marL="857250" lvl="1" indent="-457200">
              <a:buFont typeface="+mj-lt"/>
              <a:buAutoNum type="arabicPeriod"/>
            </a:pPr>
            <a:r>
              <a:rPr lang="en-US" sz="2400" dirty="0"/>
              <a:t>The midrange helps reinforce the very important point that there are several different ways to define the center of a data set.</a:t>
            </a:r>
          </a:p>
          <a:p>
            <a:pPr marL="857250" lvl="1" indent="-457200">
              <a:buFont typeface="+mj-lt"/>
              <a:buAutoNum type="arabicPeriod"/>
            </a:pPr>
            <a:r>
              <a:rPr lang="en-US" sz="2400" dirty="0"/>
              <a:t>The value of the midrange is sometimes used incorrectly for the median, so confusion can be reduced by clearly defining the midrange along with the median.</a:t>
            </a:r>
            <a:endParaRPr lang="en-IN" sz="2400" dirty="0"/>
          </a:p>
        </p:txBody>
      </p:sp>
    </p:spTree>
    <p:extLst>
      <p:ext uri="{BB962C8B-B14F-4D97-AF65-F5344CB8AC3E}">
        <p14:creationId xmlns:p14="http://schemas.microsoft.com/office/powerpoint/2010/main" val="4234695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Midrange</a:t>
            </a:r>
            <a:endParaRPr lang="en-IN" sz="3600" dirty="0">
              <a:latin typeface="+mj-lt"/>
            </a:endParaRPr>
          </a:p>
        </p:txBody>
      </p:sp>
      <p:sp>
        <p:nvSpPr>
          <p:cNvPr id="3" name="Content Placeholder 2"/>
          <p:cNvSpPr>
            <a:spLocks noGrp="1"/>
          </p:cNvSpPr>
          <p:nvPr>
            <p:ph idx="1"/>
          </p:nvPr>
        </p:nvSpPr>
        <p:spPr>
          <a:xfrm>
            <a:off x="457200" y="1600201"/>
            <a:ext cx="8229600" cy="1828800"/>
          </a:xfrm>
        </p:spPr>
        <p:txBody>
          <a:bodyPr/>
          <a:lstStyle/>
          <a:p>
            <a:pPr marL="0" indent="0">
              <a:spcBef>
                <a:spcPts val="600"/>
              </a:spcBef>
              <a:buNone/>
            </a:pPr>
            <a:r>
              <a:rPr lang="en-US" sz="2600" dirty="0"/>
              <a:t>Find the midrange of these Verizon data speeds: 38.5, 55.6, 22.4, 14.1, and 23.1 (all in Mbps)</a:t>
            </a:r>
          </a:p>
          <a:p>
            <a:pPr marL="0" indent="0">
              <a:spcBef>
                <a:spcPts val="600"/>
              </a:spcBef>
              <a:buFontTx/>
              <a:buNone/>
            </a:pPr>
            <a:r>
              <a:rPr lang="en-US" sz="2600" kern="0" dirty="0"/>
              <a:t>Solution</a:t>
            </a:r>
          </a:p>
          <a:p>
            <a:pPr marL="0" indent="0">
              <a:spcBef>
                <a:spcPts val="600"/>
              </a:spcBef>
              <a:buFontTx/>
              <a:buNone/>
            </a:pPr>
            <a:r>
              <a:rPr lang="en-US" sz="2600" kern="0" dirty="0"/>
              <a:t>The midrange is found as follows:</a:t>
            </a:r>
            <a:endParaRPr lang="en-IN" sz="2600" dirty="0"/>
          </a:p>
        </p:txBody>
      </p:sp>
      <p:pic>
        <p:nvPicPr>
          <p:cNvPr id="5" name="Picture 4" descr="The midrange = the maximum data value + the minimum data value, divided by 2 = 55.6 + 14.1, divided by 2 = 34.85 megabits per seco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678806"/>
            <a:ext cx="7557025" cy="1973782"/>
          </a:xfrm>
          <a:prstGeom prst="rect">
            <a:avLst/>
          </a:prstGeom>
        </p:spPr>
      </p:pic>
    </p:spTree>
    <p:extLst>
      <p:ext uri="{BB962C8B-B14F-4D97-AF65-F5344CB8AC3E}">
        <p14:creationId xmlns:p14="http://schemas.microsoft.com/office/powerpoint/2010/main" val="3929994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Round-Off Rules for Measures of Center</a:t>
            </a:r>
            <a:endParaRPr lang="en-IN" sz="3600" dirty="0">
              <a:latin typeface="+mj-lt"/>
            </a:endParaRPr>
          </a:p>
        </p:txBody>
      </p:sp>
      <p:sp>
        <p:nvSpPr>
          <p:cNvPr id="3" name="Content Placeholder 2"/>
          <p:cNvSpPr>
            <a:spLocks noGrp="1"/>
          </p:cNvSpPr>
          <p:nvPr>
            <p:ph idx="1"/>
          </p:nvPr>
        </p:nvSpPr>
        <p:spPr>
          <a:xfrm>
            <a:off x="457200" y="1600201"/>
            <a:ext cx="8229600" cy="2590800"/>
          </a:xfrm>
        </p:spPr>
        <p:txBody>
          <a:bodyPr/>
          <a:lstStyle/>
          <a:p>
            <a:r>
              <a:rPr lang="en-US" sz="2600" dirty="0"/>
              <a:t>For the mean, median, and midrange, carry one more decimal place than is present in the original set of values.</a:t>
            </a:r>
          </a:p>
          <a:p>
            <a:r>
              <a:rPr lang="en-US" sz="2600" dirty="0"/>
              <a:t>For the mode, leave the value as is without rounding (because values of the mode are the same as some of the original data values).</a:t>
            </a:r>
            <a:endParaRPr lang="en-IN" sz="2600" dirty="0"/>
          </a:p>
        </p:txBody>
      </p:sp>
    </p:spTree>
    <p:extLst>
      <p:ext uri="{BB962C8B-B14F-4D97-AF65-F5344CB8AC3E}">
        <p14:creationId xmlns:p14="http://schemas.microsoft.com/office/powerpoint/2010/main" val="155635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Key Concept</a:t>
            </a:r>
            <a:endParaRPr lang="en-IN" sz="3600" dirty="0">
              <a:latin typeface="+mj-lt"/>
            </a:endParaRPr>
          </a:p>
        </p:txBody>
      </p:sp>
      <p:sp>
        <p:nvSpPr>
          <p:cNvPr id="3" name="Content Placeholder 2"/>
          <p:cNvSpPr>
            <a:spLocks noGrp="1"/>
          </p:cNvSpPr>
          <p:nvPr>
            <p:ph idx="1"/>
          </p:nvPr>
        </p:nvSpPr>
        <p:spPr>
          <a:xfrm>
            <a:off x="457200" y="1600201"/>
            <a:ext cx="8458200" cy="2057399"/>
          </a:xfrm>
        </p:spPr>
        <p:txBody>
          <a:bodyPr/>
          <a:lstStyle/>
          <a:p>
            <a:pPr marL="0" indent="0">
              <a:buNone/>
            </a:pPr>
            <a:r>
              <a:rPr lang="en-US" sz="2600" dirty="0"/>
              <a:t>The focus of this section is to obtain a value that measures the </a:t>
            </a:r>
            <a:r>
              <a:rPr lang="en-US" sz="2600" b="1" dirty="0"/>
              <a:t>center</a:t>
            </a:r>
            <a:r>
              <a:rPr lang="en-US" sz="2600" i="1" dirty="0"/>
              <a:t> </a:t>
            </a:r>
            <a:r>
              <a:rPr lang="en-US" sz="2600" dirty="0"/>
              <a:t>of a data set. In particular, we present measures of center, including </a:t>
            </a:r>
            <a:r>
              <a:rPr lang="en-US" sz="2600" b="1" dirty="0"/>
              <a:t>mean</a:t>
            </a:r>
            <a:r>
              <a:rPr lang="en-US" sz="2600" i="1" dirty="0"/>
              <a:t> </a:t>
            </a:r>
            <a:r>
              <a:rPr lang="en-US" sz="2600" dirty="0"/>
              <a:t>and </a:t>
            </a:r>
            <a:r>
              <a:rPr lang="en-US" sz="2600" b="1" dirty="0"/>
              <a:t>median</a:t>
            </a:r>
            <a:r>
              <a:rPr lang="en-US" sz="2600" dirty="0"/>
              <a:t>. Our objective here is not only to find the value of each measure of center, but also to interpret those values.</a:t>
            </a:r>
            <a:endParaRPr lang="en-IN" sz="2600" dirty="0"/>
          </a:p>
        </p:txBody>
      </p:sp>
    </p:spTree>
    <p:extLst>
      <p:ext uri="{BB962C8B-B14F-4D97-AF65-F5344CB8AC3E}">
        <p14:creationId xmlns:p14="http://schemas.microsoft.com/office/powerpoint/2010/main" val="1807067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Critical Thinking</a:t>
            </a:r>
            <a:endParaRPr lang="en-IN" sz="3600" dirty="0">
              <a:latin typeface="+mj-lt"/>
            </a:endParaRPr>
          </a:p>
        </p:txBody>
      </p:sp>
      <p:sp>
        <p:nvSpPr>
          <p:cNvPr id="3" name="Content Placeholder 2"/>
          <p:cNvSpPr>
            <a:spLocks noGrp="1"/>
          </p:cNvSpPr>
          <p:nvPr>
            <p:ph idx="1"/>
          </p:nvPr>
        </p:nvSpPr>
        <p:spPr>
          <a:xfrm>
            <a:off x="457200" y="1600201"/>
            <a:ext cx="8229600" cy="2209800"/>
          </a:xfrm>
        </p:spPr>
        <p:txBody>
          <a:bodyPr/>
          <a:lstStyle/>
          <a:p>
            <a:r>
              <a:rPr lang="en-US" sz="2600" dirty="0"/>
              <a:t>We can always calculate measures of center from a sample of numbers, but we should always think about whether it makes sense to do that. </a:t>
            </a:r>
          </a:p>
          <a:p>
            <a:r>
              <a:rPr lang="en-US" sz="2600" kern="0" dirty="0"/>
              <a:t>We should also think about the sampling method used to collect the data. </a:t>
            </a:r>
            <a:endParaRPr lang="en-IN" sz="2600" dirty="0"/>
          </a:p>
        </p:txBody>
      </p:sp>
    </p:spTree>
    <p:extLst>
      <p:ext uri="{BB962C8B-B14F-4D97-AF65-F5344CB8AC3E}">
        <p14:creationId xmlns:p14="http://schemas.microsoft.com/office/powerpoint/2010/main" val="2638810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Critical Thinking and Measures of Center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2895599"/>
          </a:xfrm>
        </p:spPr>
        <p:txBody>
          <a:bodyPr/>
          <a:lstStyle/>
          <a:p>
            <a:pPr marL="0" indent="0">
              <a:buNone/>
            </a:pPr>
            <a:r>
              <a:rPr lang="en-US" sz="2600" dirty="0"/>
              <a:t>See each of the following illustrating situations in which the mean and median are </a:t>
            </a:r>
            <a:r>
              <a:rPr lang="en-US" sz="2600" b="1" dirty="0"/>
              <a:t>not</a:t>
            </a:r>
            <a:r>
              <a:rPr lang="en-US" sz="2600" i="1" dirty="0"/>
              <a:t> </a:t>
            </a:r>
            <a:r>
              <a:rPr lang="en-US" sz="2600" dirty="0"/>
              <a:t>meaningful statistics.</a:t>
            </a:r>
          </a:p>
          <a:p>
            <a:pPr marL="0" indent="0">
              <a:buClr>
                <a:schemeClr val="tx1"/>
              </a:buClr>
              <a:buNone/>
            </a:pPr>
            <a:r>
              <a:rPr lang="en-US" sz="2400" dirty="0"/>
              <a:t>a. Zip codes of the Gateway Arch in St. Louis, White House, Air Force division of the Pentagon, Empire State Building, and Statue of Liberty: 63102, 20500, 20330, 10118, 10004. The zip codes don’t measure or count anything. The numbers are just labels for geographic locations.</a:t>
            </a:r>
            <a:endParaRPr lang="en-IN" sz="2400" dirty="0"/>
          </a:p>
        </p:txBody>
      </p:sp>
    </p:spTree>
    <p:extLst>
      <p:ext uri="{BB962C8B-B14F-4D97-AF65-F5344CB8AC3E}">
        <p14:creationId xmlns:p14="http://schemas.microsoft.com/office/powerpoint/2010/main" val="3358238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Critical Thinking and Measures of Center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2667000"/>
          </a:xfrm>
        </p:spPr>
        <p:txBody>
          <a:bodyPr/>
          <a:lstStyle/>
          <a:p>
            <a:pPr marL="0" indent="0">
              <a:buNone/>
            </a:pPr>
            <a:r>
              <a:rPr lang="en-US" sz="2600" dirty="0"/>
              <a:t>See each of the following illustrating situations in which the mean and median are </a:t>
            </a:r>
            <a:r>
              <a:rPr lang="en-US" sz="2600" b="1" dirty="0"/>
              <a:t>not</a:t>
            </a:r>
            <a:r>
              <a:rPr lang="en-US" sz="2600" i="1" dirty="0"/>
              <a:t> </a:t>
            </a:r>
            <a:r>
              <a:rPr lang="en-US" sz="2600" dirty="0"/>
              <a:t>meaningful statistics.</a:t>
            </a:r>
          </a:p>
          <a:p>
            <a:pPr marL="0" indent="0">
              <a:buClrTx/>
              <a:buNone/>
            </a:pPr>
            <a:r>
              <a:rPr lang="en-US" sz="2400" kern="0" dirty="0"/>
              <a:t>b. Ranks of selected national universities of Harvard, Yale, Duke, Dartmouth, and Brown (from </a:t>
            </a:r>
            <a:r>
              <a:rPr lang="en-US" sz="2400" b="1" kern="0" dirty="0"/>
              <a:t>U.S. News &amp; World Report</a:t>
            </a:r>
            <a:r>
              <a:rPr lang="en-US" sz="2400" kern="0" dirty="0"/>
              <a:t>): 2, 3, 7, 10, 14. </a:t>
            </a:r>
            <a:r>
              <a:rPr lang="en-US" sz="2400" dirty="0"/>
              <a:t>The ranks reflect an ordering, but they don’t measure or count anything.</a:t>
            </a:r>
            <a:endParaRPr lang="en-IN" sz="2400" dirty="0"/>
          </a:p>
        </p:txBody>
      </p:sp>
    </p:spTree>
    <p:extLst>
      <p:ext uri="{BB962C8B-B14F-4D97-AF65-F5344CB8AC3E}">
        <p14:creationId xmlns:p14="http://schemas.microsoft.com/office/powerpoint/2010/main" val="3385201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Calculating the Mean from a Frequency Distribution</a:t>
            </a:r>
            <a:endParaRPr lang="en-IN" sz="3600" dirty="0">
              <a:latin typeface="+mj-lt"/>
            </a:endParaRPr>
          </a:p>
        </p:txBody>
      </p:sp>
      <p:sp>
        <p:nvSpPr>
          <p:cNvPr id="3" name="Content Placeholder 2"/>
          <p:cNvSpPr>
            <a:spLocks noGrp="1"/>
          </p:cNvSpPr>
          <p:nvPr>
            <p:ph idx="1"/>
          </p:nvPr>
        </p:nvSpPr>
        <p:spPr>
          <a:xfrm>
            <a:off x="457200" y="1600201"/>
            <a:ext cx="8229600" cy="1295400"/>
          </a:xfrm>
        </p:spPr>
        <p:txBody>
          <a:bodyPr/>
          <a:lstStyle/>
          <a:p>
            <a:r>
              <a:rPr lang="en-US" sz="2800" dirty="0"/>
              <a:t>Mean from a Frequency Distribution</a:t>
            </a:r>
          </a:p>
          <a:p>
            <a:pPr lvl="1"/>
            <a:r>
              <a:rPr lang="en-US" sz="2600" kern="0" dirty="0"/>
              <a:t>First multiply each frequency and class midpoint; then add the products.</a:t>
            </a:r>
          </a:p>
        </p:txBody>
      </p:sp>
      <p:pic>
        <p:nvPicPr>
          <p:cNvPr id="4" name="Picture 3" descr="x-bar = the sum of, f times x, divided by the sum of f, where the sum of frequencies f = n. x-bar is an approxim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851" y="3081535"/>
            <a:ext cx="5728377" cy="2048944"/>
          </a:xfrm>
          <a:prstGeom prst="rect">
            <a:avLst/>
          </a:prstGeom>
        </p:spPr>
      </p:pic>
    </p:spTree>
    <p:extLst>
      <p:ext uri="{BB962C8B-B14F-4D97-AF65-F5344CB8AC3E}">
        <p14:creationId xmlns:p14="http://schemas.microsoft.com/office/powerpoint/2010/main" val="360701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Computing the Mean from a Frequency Distribution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077200" cy="1600200"/>
          </a:xfrm>
        </p:spPr>
        <p:txBody>
          <a:bodyPr/>
          <a:lstStyle/>
          <a:p>
            <a:pPr marL="0" indent="0">
              <a:buNone/>
            </a:pPr>
            <a:r>
              <a:rPr lang="en-US" sz="2600" dirty="0"/>
              <a:t>The first two columns of the table shown here are the same as the frequency distribution of Table 2-2 from Chapter 2. Use the frequency distribution in the first two columns to find the mean.</a:t>
            </a:r>
            <a:endParaRPr lang="en-IN" sz="2600" dirty="0"/>
          </a:p>
        </p:txBody>
      </p:sp>
      <p:graphicFrame>
        <p:nvGraphicFramePr>
          <p:cNvPr id="4" name="Table 3" descr="A table has 6 rows and 4 columns. The columns have the following headings from left to right. Time, seconds, Frequency, f, Class midpoint, x, f times x. The row entries are as follows. Row 1. Time, seconds, 75 to 124. Frequency, f, 11. Class midpoint, x, 99.5. f times x, 1094.5. Row 2. Time, seconds, 125 to 174. Frequency, f, 24. Class midpoint, x, 149.5. f times x, 3588.0. Row 3. Time, seconds, 175 to 224. Frequency, f, 10. Class midpoint, x, 199.5. f times x, 1995.0. Row 4. Time, seconds, 225 to 274. Frequency, f, 3. Class midpoint, x, 249.5. f times x, 748.5. Row 5. Time, seconds, 275 to 324. Frequency, f, 2. Class midpoint, x, 299.5. f times x, 599.0. Row 6. Time, seconds, totals. Frequency, f, sigma f = 50. Class midpoint, x, blank. f times x, sigma left parenthesis f time x right parenthesis = 8025.0.&#10;"/>
          <p:cNvGraphicFramePr>
            <a:graphicFrameLocks noGrp="1"/>
          </p:cNvGraphicFramePr>
          <p:nvPr>
            <p:extLst>
              <p:ext uri="{D42A27DB-BD31-4B8C-83A1-F6EECF244321}">
                <p14:modId xmlns:p14="http://schemas.microsoft.com/office/powerpoint/2010/main" val="2336497317"/>
              </p:ext>
            </p:extLst>
          </p:nvPr>
        </p:nvGraphicFramePr>
        <p:xfrm>
          <a:off x="688729" y="3366478"/>
          <a:ext cx="7414848" cy="2595880"/>
        </p:xfrm>
        <a:graphic>
          <a:graphicData uri="http://schemas.openxmlformats.org/drawingml/2006/table">
            <a:tbl>
              <a:tblPr firstRow="1" bandRow="1">
                <a:tableStyleId>{3B4B98B0-60AC-42C2-AFA5-B58CD77FA1E5}</a:tableStyleId>
              </a:tblPr>
              <a:tblGrid>
                <a:gridCol w="1905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928448">
                  <a:extLst>
                    <a:ext uri="{9D8B030D-6E8A-4147-A177-3AD203B41FA5}">
                      <a16:colId xmlns:a16="http://schemas.microsoft.com/office/drawing/2014/main" val="20003"/>
                    </a:ext>
                  </a:extLst>
                </a:gridCol>
              </a:tblGrid>
              <a:tr h="370840">
                <a:tc>
                  <a:txBody>
                    <a:bodyPr/>
                    <a:lstStyle/>
                    <a:p>
                      <a:pPr algn="ctr"/>
                      <a:r>
                        <a:rPr lang="en-IN" dirty="0">
                          <a:solidFill>
                            <a:schemeClr val="tx1"/>
                          </a:solidFill>
                          <a:latin typeface="+mn-lt"/>
                        </a:rPr>
                        <a:t>Time (seconds)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Frequency </a:t>
                      </a:r>
                      <a:r>
                        <a:rPr lang="en-IN" i="1" dirty="0">
                          <a:solidFill>
                            <a:schemeClr val="tx1"/>
                          </a:solidFill>
                          <a:latin typeface="+mn-lt"/>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Class Midpoint </a:t>
                      </a:r>
                      <a:r>
                        <a:rPr lang="en-IN" i="1" dirty="0">
                          <a:solidFill>
                            <a:schemeClr val="tx1"/>
                          </a:solidFill>
                          <a:latin typeface="+mn-lt"/>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i="1" dirty="0">
                          <a:solidFill>
                            <a:schemeClr val="tx1"/>
                          </a:solidFill>
                          <a:latin typeface="+mn-lt"/>
                        </a:rPr>
                        <a:t>f</a:t>
                      </a:r>
                      <a:r>
                        <a:rPr lang="en-IN" dirty="0">
                          <a:solidFill>
                            <a:schemeClr val="tx1"/>
                          </a:solidFill>
                          <a:latin typeface="+mn-lt"/>
                        </a:rPr>
                        <a:t> </a:t>
                      </a:r>
                      <a:r>
                        <a:rPr lang="en-IN" dirty="0">
                          <a:solidFill>
                            <a:schemeClr val="tx1"/>
                          </a:solidFill>
                          <a:latin typeface="+mn-lt"/>
                          <a:cs typeface="Arial" panose="020B0604020202020204" pitchFamily="34" charset="0"/>
                        </a:rPr>
                        <a:t>· </a:t>
                      </a:r>
                      <a:r>
                        <a:rPr lang="en-IN" i="1" dirty="0">
                          <a:solidFill>
                            <a:schemeClr val="tx1"/>
                          </a:solidFill>
                          <a:latin typeface="+mn-lt"/>
                          <a:cs typeface="Arial" panose="020B0604020202020204" pitchFamily="34" charset="0"/>
                        </a:rPr>
                        <a:t>x</a:t>
                      </a:r>
                      <a:endParaRPr lang="en-IN" i="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IN" dirty="0">
                          <a:solidFill>
                            <a:schemeClr val="tx1"/>
                          </a:solidFill>
                          <a:latin typeface="+mn-lt"/>
                        </a:rPr>
                        <a:t>75</a:t>
                      </a:r>
                      <a:r>
                        <a:rPr lang="en-IN" baseline="0" dirty="0">
                          <a:solidFill>
                            <a:schemeClr val="tx1"/>
                          </a:solidFill>
                          <a:latin typeface="+mn-lt"/>
                        </a:rPr>
                        <a:t> – 124 </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99.5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1094.5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IN" dirty="0">
                          <a:solidFill>
                            <a:schemeClr val="tx1"/>
                          </a:solidFill>
                          <a:latin typeface="+mn-lt"/>
                        </a:rPr>
                        <a:t>125 – 174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149.5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3588.0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IN" dirty="0">
                          <a:solidFill>
                            <a:schemeClr val="tx1"/>
                          </a:solidFill>
                          <a:latin typeface="+mn-lt"/>
                        </a:rPr>
                        <a:t>175 – 224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199.5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1995.0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IN" dirty="0">
                          <a:solidFill>
                            <a:schemeClr val="tx1"/>
                          </a:solidFill>
                          <a:latin typeface="+mn-lt"/>
                        </a:rPr>
                        <a:t>225 – 274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249.5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748.5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IN" dirty="0">
                          <a:solidFill>
                            <a:schemeClr val="tx1"/>
                          </a:solidFill>
                          <a:latin typeface="+mn-lt"/>
                        </a:rPr>
                        <a:t>275 – 324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299.5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tx1"/>
                          </a:solidFill>
                          <a:latin typeface="+mn-lt"/>
                        </a:rPr>
                        <a:t>599.0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pPr algn="ctr"/>
                      <a:r>
                        <a:rPr lang="en-IN" b="1" dirty="0">
                          <a:solidFill>
                            <a:schemeClr val="tx1"/>
                          </a:solidFill>
                          <a:latin typeface="+mn-lt"/>
                        </a:rPr>
                        <a:t>Totals: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1" dirty="0">
                          <a:solidFill>
                            <a:schemeClr val="tx1"/>
                          </a:solidFill>
                          <a:latin typeface="Arial" panose="020B0604020202020204" pitchFamily="34" charset="0"/>
                          <a:cs typeface="Arial" panose="020B0604020202020204" pitchFamily="34" charset="0"/>
                        </a:rPr>
                        <a:t>∑</a:t>
                      </a:r>
                      <a:r>
                        <a:rPr lang="en-IN" b="1" i="1" dirty="0">
                          <a:solidFill>
                            <a:schemeClr val="tx1"/>
                          </a:solidFill>
                          <a:latin typeface="+mn-lt"/>
                        </a:rPr>
                        <a:t>f</a:t>
                      </a:r>
                      <a:r>
                        <a:rPr lang="en-IN" b="1" dirty="0">
                          <a:solidFill>
                            <a:schemeClr val="tx1"/>
                          </a:solidFill>
                          <a:latin typeface="+mn-lt"/>
                        </a:rPr>
                        <a:t> =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1" dirty="0">
                          <a:solidFill>
                            <a:schemeClr val="bg1"/>
                          </a:solidFill>
                          <a:latin typeface="+mn-lt"/>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b="1" dirty="0">
                          <a:solidFill>
                            <a:schemeClr val="tx1"/>
                          </a:solidFill>
                          <a:latin typeface="Arial" panose="020B0604020202020204" pitchFamily="34" charset="0"/>
                          <a:cs typeface="Arial" panose="020B0604020202020204" pitchFamily="34" charset="0"/>
                        </a:rPr>
                        <a:t>∑</a:t>
                      </a:r>
                      <a:r>
                        <a:rPr lang="en-IN" b="1" dirty="0">
                          <a:solidFill>
                            <a:schemeClr val="tx1"/>
                          </a:solidFill>
                          <a:latin typeface="+mn-lt"/>
                        </a:rPr>
                        <a:t>(</a:t>
                      </a:r>
                      <a:r>
                        <a:rPr lang="en-IN" b="1" i="1" dirty="0">
                          <a:solidFill>
                            <a:schemeClr val="tx1"/>
                          </a:solidFill>
                          <a:latin typeface="+mn-lt"/>
                        </a:rPr>
                        <a:t>f</a:t>
                      </a:r>
                      <a:r>
                        <a:rPr lang="en-IN" b="1" dirty="0">
                          <a:solidFill>
                            <a:schemeClr val="tx1"/>
                          </a:solidFill>
                          <a:latin typeface="+mn-lt"/>
                        </a:rPr>
                        <a:t> </a:t>
                      </a:r>
                      <a:r>
                        <a:rPr lang="en-IN" b="1" dirty="0">
                          <a:solidFill>
                            <a:schemeClr val="tx1"/>
                          </a:solidFill>
                          <a:latin typeface="+mn-lt"/>
                          <a:cs typeface="Arial" panose="020B0604020202020204" pitchFamily="34" charset="0"/>
                        </a:rPr>
                        <a:t>· </a:t>
                      </a:r>
                      <a:r>
                        <a:rPr lang="en-IN" b="1" i="1" dirty="0">
                          <a:solidFill>
                            <a:schemeClr val="tx1"/>
                          </a:solidFill>
                          <a:latin typeface="+mn-lt"/>
                          <a:cs typeface="Arial" panose="020B0604020202020204" pitchFamily="34" charset="0"/>
                        </a:rPr>
                        <a:t>x</a:t>
                      </a:r>
                      <a:r>
                        <a:rPr lang="en-IN" b="1" dirty="0">
                          <a:solidFill>
                            <a:schemeClr val="tx1"/>
                          </a:solidFill>
                          <a:latin typeface="+mn-lt"/>
                          <a:cs typeface="Arial" panose="020B0604020202020204" pitchFamily="34" charset="0"/>
                        </a:rPr>
                        <a:t>) = 8025.0</a:t>
                      </a:r>
                      <a:endParaRPr lang="en-IN"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57234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Computing the Mean from a Frequency Distribution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2057400"/>
          </a:xfrm>
        </p:spPr>
        <p:txBody>
          <a:bodyPr/>
          <a:lstStyle/>
          <a:p>
            <a:pPr marL="0" indent="0">
              <a:spcBef>
                <a:spcPts val="600"/>
              </a:spcBef>
              <a:buNone/>
            </a:pPr>
            <a:r>
              <a:rPr lang="en-US" sz="2600" dirty="0"/>
              <a:t>Solution</a:t>
            </a:r>
          </a:p>
          <a:p>
            <a:pPr marL="0" indent="0">
              <a:spcBef>
                <a:spcPts val="600"/>
              </a:spcBef>
              <a:buNone/>
            </a:pPr>
            <a:r>
              <a:rPr lang="en-US" sz="2400" dirty="0"/>
              <a:t>When working with data summarized in a frequency distribution, we make calculations possible by pretending that all sample values in each class are equal to the class midpoint.</a:t>
            </a:r>
            <a:endParaRPr lang="en-IN" sz="2400" dirty="0"/>
          </a:p>
        </p:txBody>
      </p:sp>
      <p:pic>
        <p:nvPicPr>
          <p:cNvPr id="4" name="Picture 3" descr="x-bar = sum of, f times x, divided by sum of f = 8025.0 divided by 50 = 160.5 secon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360" y="3830669"/>
            <a:ext cx="4816759" cy="779277"/>
          </a:xfrm>
          <a:prstGeom prst="rect">
            <a:avLst/>
          </a:prstGeom>
        </p:spPr>
      </p:pic>
      <p:sp>
        <p:nvSpPr>
          <p:cNvPr id="5" name="Content Placeholder 4"/>
          <p:cNvSpPr>
            <a:spLocks noGrp="1"/>
          </p:cNvSpPr>
          <p:nvPr>
            <p:ph idx="13"/>
          </p:nvPr>
        </p:nvSpPr>
        <p:spPr>
          <a:xfrm>
            <a:off x="457200" y="4800600"/>
            <a:ext cx="8229600" cy="1325563"/>
          </a:xfrm>
        </p:spPr>
        <p:txBody>
          <a:bodyPr/>
          <a:lstStyle/>
          <a:p>
            <a:pPr marL="0" indent="0">
              <a:buNone/>
            </a:pPr>
            <a:r>
              <a:rPr lang="en-US" sz="2400" dirty="0"/>
              <a:t>The result of </a:t>
            </a:r>
            <a:r>
              <a:rPr lang="en-US" sz="2400" i="1" dirty="0"/>
              <a:t>x </a:t>
            </a:r>
            <a:r>
              <a:rPr lang="en-US" sz="2400" dirty="0"/>
              <a:t>= 160.5 seconds is an </a:t>
            </a:r>
            <a:r>
              <a:rPr lang="en-US" sz="2400" b="1" dirty="0"/>
              <a:t>approximation</a:t>
            </a:r>
            <a:r>
              <a:rPr lang="en-US" sz="2400" i="1" dirty="0"/>
              <a:t> </a:t>
            </a:r>
            <a:r>
              <a:rPr lang="en-US" sz="2400" dirty="0"/>
              <a:t>because it is based on the use of class midpoint values instead of the original list of service times.</a:t>
            </a:r>
            <a:endParaRPr lang="en-IN" sz="2400" dirty="0"/>
          </a:p>
        </p:txBody>
      </p:sp>
    </p:spTree>
    <p:extLst>
      <p:ext uri="{BB962C8B-B14F-4D97-AF65-F5344CB8AC3E}">
        <p14:creationId xmlns:p14="http://schemas.microsoft.com/office/powerpoint/2010/main" val="2387533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Calculating a Weighted Mean</a:t>
            </a:r>
            <a:endParaRPr lang="en-IN" sz="3600" dirty="0">
              <a:latin typeface="+mj-lt"/>
            </a:endParaRPr>
          </a:p>
        </p:txBody>
      </p:sp>
      <p:sp>
        <p:nvSpPr>
          <p:cNvPr id="3" name="Content Placeholder 2"/>
          <p:cNvSpPr>
            <a:spLocks noGrp="1"/>
          </p:cNvSpPr>
          <p:nvPr>
            <p:ph idx="1"/>
          </p:nvPr>
        </p:nvSpPr>
        <p:spPr>
          <a:xfrm>
            <a:off x="457200" y="1600201"/>
            <a:ext cx="8229600" cy="1371600"/>
          </a:xfrm>
        </p:spPr>
        <p:txBody>
          <a:bodyPr/>
          <a:lstStyle/>
          <a:p>
            <a:pPr>
              <a:buClr>
                <a:schemeClr val="bg2"/>
              </a:buClr>
            </a:pPr>
            <a:r>
              <a:rPr lang="en-US" sz="2800" dirty="0"/>
              <a:t>Weighted Mean</a:t>
            </a:r>
          </a:p>
          <a:p>
            <a:pPr lvl="1">
              <a:buClr>
                <a:schemeClr val="bg2"/>
              </a:buClr>
            </a:pPr>
            <a:r>
              <a:rPr lang="en-US" sz="2600" dirty="0"/>
              <a:t>When different </a:t>
            </a:r>
            <a:r>
              <a:rPr lang="en-US" sz="2600" i="1" dirty="0"/>
              <a:t>x </a:t>
            </a:r>
            <a:r>
              <a:rPr lang="en-US" sz="2600" dirty="0"/>
              <a:t>data values are assigned different weights </a:t>
            </a:r>
            <a:r>
              <a:rPr lang="en-US" sz="2600" i="1" dirty="0"/>
              <a:t>w</a:t>
            </a:r>
            <a:r>
              <a:rPr lang="en-US" sz="2600" dirty="0"/>
              <a:t>, we can compute a weighted mean.</a:t>
            </a:r>
            <a:endParaRPr lang="en-IN" sz="2600" dirty="0"/>
          </a:p>
        </p:txBody>
      </p:sp>
      <p:pic>
        <p:nvPicPr>
          <p:cNvPr id="5" name="Picture 4" descr="x-bar = sum of, w times x, divided by sum of 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27" y="3251492"/>
            <a:ext cx="1621639" cy="694988"/>
          </a:xfrm>
          <a:prstGeom prst="rect">
            <a:avLst/>
          </a:prstGeom>
        </p:spPr>
      </p:pic>
    </p:spTree>
    <p:extLst>
      <p:ext uri="{BB962C8B-B14F-4D97-AF65-F5344CB8AC3E}">
        <p14:creationId xmlns:p14="http://schemas.microsoft.com/office/powerpoint/2010/main" val="4181760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Computing Grade-Point Average </a:t>
            </a:r>
            <a:r>
              <a:rPr lang="en-US" sz="2000" b="0" dirty="0">
                <a:latin typeface="+mj-lt"/>
              </a:rPr>
              <a:t>(1 of 4)</a:t>
            </a:r>
            <a:endParaRPr lang="en-IN" sz="2000" b="0" dirty="0">
              <a:latin typeface="+mj-lt"/>
            </a:endParaRPr>
          </a:p>
        </p:txBody>
      </p:sp>
      <p:sp>
        <p:nvSpPr>
          <p:cNvPr id="3" name="Content Placeholder 2"/>
          <p:cNvSpPr>
            <a:spLocks noGrp="1"/>
          </p:cNvSpPr>
          <p:nvPr>
            <p:ph idx="1"/>
          </p:nvPr>
        </p:nvSpPr>
        <p:spPr>
          <a:xfrm>
            <a:off x="457200" y="1600201"/>
            <a:ext cx="8305800" cy="3048000"/>
          </a:xfrm>
        </p:spPr>
        <p:txBody>
          <a:bodyPr/>
          <a:lstStyle/>
          <a:p>
            <a:pPr marL="0" indent="0">
              <a:buNone/>
            </a:pPr>
            <a:r>
              <a:rPr lang="en-US" sz="2600" dirty="0"/>
              <a:t>In her first semester of college, a student of the author took five courses. Her final grades, along with the number of credits for each course, were A (3 credits), A (4 credits), B (3 credits), C (3 credits), and F (1 credit). </a:t>
            </a:r>
          </a:p>
          <a:p>
            <a:pPr marL="0" indent="0">
              <a:buNone/>
            </a:pPr>
            <a:r>
              <a:rPr lang="en-US" sz="2600" dirty="0"/>
              <a:t>The grading system assigns quality points to letter grades as follows: A = 4; B = 3; C = 2; D = 1; F = 0. Compute her grade-point average.</a:t>
            </a:r>
            <a:endParaRPr lang="en-IN" sz="2600" dirty="0"/>
          </a:p>
        </p:txBody>
      </p:sp>
    </p:spTree>
    <p:extLst>
      <p:ext uri="{BB962C8B-B14F-4D97-AF65-F5344CB8AC3E}">
        <p14:creationId xmlns:p14="http://schemas.microsoft.com/office/powerpoint/2010/main" val="3438306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Computing Grade-Point Average </a:t>
            </a:r>
            <a:r>
              <a:rPr lang="en-US" sz="2000" b="0" dirty="0">
                <a:latin typeface="+mj-lt"/>
              </a:rPr>
              <a:t>(2 of 4)</a:t>
            </a:r>
            <a:endParaRPr lang="en-IN" sz="2000" b="0" dirty="0">
              <a:latin typeface="+mj-lt"/>
            </a:endParaRPr>
          </a:p>
        </p:txBody>
      </p:sp>
      <p:sp>
        <p:nvSpPr>
          <p:cNvPr id="3" name="Content Placeholder 2"/>
          <p:cNvSpPr>
            <a:spLocks noGrp="1"/>
          </p:cNvSpPr>
          <p:nvPr>
            <p:ph idx="1"/>
          </p:nvPr>
        </p:nvSpPr>
        <p:spPr>
          <a:xfrm>
            <a:off x="457200" y="1600201"/>
            <a:ext cx="8229600" cy="1904999"/>
          </a:xfrm>
        </p:spPr>
        <p:txBody>
          <a:bodyPr/>
          <a:lstStyle/>
          <a:p>
            <a:pPr marL="0" indent="0">
              <a:spcBef>
                <a:spcPts val="1200"/>
              </a:spcBef>
              <a:buNone/>
            </a:pPr>
            <a:r>
              <a:rPr lang="en-US" sz="2600" dirty="0"/>
              <a:t>Solution</a:t>
            </a:r>
          </a:p>
          <a:p>
            <a:pPr>
              <a:spcBef>
                <a:spcPts val="1200"/>
              </a:spcBef>
            </a:pPr>
            <a:r>
              <a:rPr lang="en-US" sz="2400" dirty="0"/>
              <a:t>Use the numbers of credits as weights: </a:t>
            </a:r>
            <a:r>
              <a:rPr lang="en-US" sz="2400" i="1" dirty="0"/>
              <a:t>w </a:t>
            </a:r>
            <a:r>
              <a:rPr lang="en-US" sz="2400" dirty="0"/>
              <a:t>= 3, 4, 3, 3, 1. </a:t>
            </a:r>
          </a:p>
          <a:p>
            <a:pPr>
              <a:spcBef>
                <a:spcPts val="1200"/>
              </a:spcBef>
            </a:pPr>
            <a:r>
              <a:rPr lang="en-US" sz="2400" dirty="0"/>
              <a:t>Replace the letter grades of A, A, B, C, and F with the corresponding quality points: </a:t>
            </a:r>
            <a:r>
              <a:rPr lang="en-US" sz="2400" i="1" dirty="0"/>
              <a:t>x </a:t>
            </a:r>
            <a:r>
              <a:rPr lang="en-US" sz="2400" dirty="0"/>
              <a:t>= 4, 4, 3, 2, 0.</a:t>
            </a:r>
            <a:endParaRPr lang="en-IN" sz="2400" dirty="0"/>
          </a:p>
        </p:txBody>
      </p:sp>
    </p:spTree>
    <p:extLst>
      <p:ext uri="{BB962C8B-B14F-4D97-AF65-F5344CB8AC3E}">
        <p14:creationId xmlns:p14="http://schemas.microsoft.com/office/powerpoint/2010/main" val="2621119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Computing Grade-Point Average </a:t>
            </a:r>
            <a:r>
              <a:rPr lang="en-US" sz="2000" b="0" dirty="0">
                <a:latin typeface="+mj-lt"/>
              </a:rPr>
              <a:t>(3 of 4)</a:t>
            </a:r>
            <a:endParaRPr lang="en-IN" sz="2000" b="0" dirty="0">
              <a:latin typeface="+mj-lt"/>
            </a:endParaRPr>
          </a:p>
        </p:txBody>
      </p:sp>
      <p:sp>
        <p:nvSpPr>
          <p:cNvPr id="3" name="Content Placeholder 2"/>
          <p:cNvSpPr>
            <a:spLocks noGrp="1"/>
          </p:cNvSpPr>
          <p:nvPr>
            <p:ph idx="1"/>
          </p:nvPr>
        </p:nvSpPr>
        <p:spPr>
          <a:xfrm>
            <a:off x="457200" y="1600201"/>
            <a:ext cx="1219200" cy="457200"/>
          </a:xfrm>
        </p:spPr>
        <p:txBody>
          <a:bodyPr/>
          <a:lstStyle/>
          <a:p>
            <a:pPr marL="0" indent="0">
              <a:buNone/>
            </a:pPr>
            <a:r>
              <a:rPr lang="en-US" sz="2600" dirty="0"/>
              <a:t>Solution</a:t>
            </a:r>
            <a:endParaRPr lang="en-IN" sz="2600" dirty="0"/>
          </a:p>
        </p:txBody>
      </p:sp>
      <p:pic>
        <p:nvPicPr>
          <p:cNvPr id="4" name="Picture 3" descr="x-bar = sum of, w times x, divided by sum of w = 3 times 4, + 4 times 4, + 3 times 3, + 3 times 2, + 1 times 0, divided by sum, 3 + 4 + 3 + 3 + 1 = 43 divided by 14 = 3.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68" y="2244940"/>
            <a:ext cx="5396389" cy="2878075"/>
          </a:xfrm>
          <a:prstGeom prst="rect">
            <a:avLst/>
          </a:prstGeom>
        </p:spPr>
      </p:pic>
    </p:spTree>
    <p:extLst>
      <p:ext uri="{BB962C8B-B14F-4D97-AF65-F5344CB8AC3E}">
        <p14:creationId xmlns:p14="http://schemas.microsoft.com/office/powerpoint/2010/main" val="428866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Measure of Center</a:t>
            </a:r>
            <a:endParaRPr lang="en-IN" sz="3600" dirty="0">
              <a:latin typeface="+mj-lt"/>
            </a:endParaRPr>
          </a:p>
        </p:txBody>
      </p:sp>
      <p:sp>
        <p:nvSpPr>
          <p:cNvPr id="3" name="Content Placeholder 2"/>
          <p:cNvSpPr>
            <a:spLocks noGrp="1"/>
          </p:cNvSpPr>
          <p:nvPr>
            <p:ph idx="1"/>
          </p:nvPr>
        </p:nvSpPr>
        <p:spPr>
          <a:xfrm>
            <a:off x="457200" y="1600201"/>
            <a:ext cx="8229600" cy="1447800"/>
          </a:xfrm>
        </p:spPr>
        <p:txBody>
          <a:bodyPr/>
          <a:lstStyle/>
          <a:p>
            <a:pPr>
              <a:spcBef>
                <a:spcPts val="600"/>
              </a:spcBef>
              <a:buClr>
                <a:schemeClr val="bg2"/>
              </a:buClr>
            </a:pPr>
            <a:r>
              <a:rPr lang="en-US" sz="2800" dirty="0"/>
              <a:t>Measure of Center</a:t>
            </a:r>
          </a:p>
          <a:p>
            <a:pPr lvl="1">
              <a:buClr>
                <a:schemeClr val="bg2"/>
              </a:buClr>
            </a:pPr>
            <a:r>
              <a:rPr lang="en-US" sz="2600" dirty="0"/>
              <a:t>A </a:t>
            </a:r>
            <a:r>
              <a:rPr lang="en-US" sz="2600" b="1" dirty="0"/>
              <a:t>measure of center </a:t>
            </a:r>
            <a:r>
              <a:rPr lang="en-US" sz="2600" dirty="0"/>
              <a:t>is a value at the center or middle of a data set.</a:t>
            </a:r>
            <a:endParaRPr lang="en-IN" sz="2600" dirty="0"/>
          </a:p>
        </p:txBody>
      </p:sp>
    </p:spTree>
    <p:extLst>
      <p:ext uri="{BB962C8B-B14F-4D97-AF65-F5344CB8AC3E}">
        <p14:creationId xmlns:p14="http://schemas.microsoft.com/office/powerpoint/2010/main" val="554498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Computing Grade-Point Average </a:t>
            </a:r>
            <a:r>
              <a:rPr lang="en-US" sz="2000" b="0" dirty="0">
                <a:latin typeface="+mj-lt"/>
              </a:rPr>
              <a:t>(4 of 4)</a:t>
            </a:r>
            <a:endParaRPr lang="en-IN" sz="2000" b="0" dirty="0">
              <a:latin typeface="+mj-lt"/>
            </a:endParaRPr>
          </a:p>
        </p:txBody>
      </p:sp>
      <p:sp>
        <p:nvSpPr>
          <p:cNvPr id="3" name="Content Placeholder 2"/>
          <p:cNvSpPr>
            <a:spLocks noGrp="1"/>
          </p:cNvSpPr>
          <p:nvPr>
            <p:ph idx="1"/>
          </p:nvPr>
        </p:nvSpPr>
        <p:spPr>
          <a:xfrm>
            <a:off x="457200" y="1600201"/>
            <a:ext cx="8077200" cy="2133599"/>
          </a:xfrm>
        </p:spPr>
        <p:txBody>
          <a:bodyPr/>
          <a:lstStyle/>
          <a:p>
            <a:pPr marL="0" indent="0">
              <a:spcBef>
                <a:spcPts val="1200"/>
              </a:spcBef>
              <a:buNone/>
            </a:pPr>
            <a:r>
              <a:rPr lang="en-US" sz="2600" dirty="0"/>
              <a:t>Solution</a:t>
            </a:r>
          </a:p>
          <a:p>
            <a:pPr marL="0" indent="0">
              <a:spcBef>
                <a:spcPts val="1200"/>
              </a:spcBef>
              <a:buNone/>
            </a:pPr>
            <a:r>
              <a:rPr lang="en-US" sz="2400" kern="0" dirty="0"/>
              <a:t>The result is a first-semester grade-point average of 3.07. (In using the preceding round-off rule, the result should be rounded to 3.1, but it is common to round grade-point averages to two decimal places.)</a:t>
            </a:r>
            <a:endParaRPr lang="en-IN" sz="2400" dirty="0"/>
          </a:p>
        </p:txBody>
      </p:sp>
    </p:spTree>
    <p:extLst>
      <p:ext uri="{BB962C8B-B14F-4D97-AF65-F5344CB8AC3E}">
        <p14:creationId xmlns:p14="http://schemas.microsoft.com/office/powerpoint/2010/main" val="530397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Describing, Exploring, and Comparing Data</a:t>
            </a:r>
            <a:endParaRPr lang="en-IN" sz="3600" dirty="0">
              <a:latin typeface="+mj-lt"/>
            </a:endParaRPr>
          </a:p>
        </p:txBody>
      </p:sp>
      <p:sp>
        <p:nvSpPr>
          <p:cNvPr id="3" name="Content Placeholder 2"/>
          <p:cNvSpPr>
            <a:spLocks noGrp="1"/>
          </p:cNvSpPr>
          <p:nvPr>
            <p:ph idx="1"/>
          </p:nvPr>
        </p:nvSpPr>
        <p:spPr>
          <a:xfrm>
            <a:off x="457200" y="1600201"/>
            <a:ext cx="8229600" cy="1676400"/>
          </a:xfrm>
        </p:spPr>
        <p:txBody>
          <a:bodyPr/>
          <a:lstStyle/>
          <a:p>
            <a:pPr marL="255600" indent="-255600">
              <a:buNone/>
            </a:pPr>
            <a:r>
              <a:rPr lang="en-US" sz="2600" dirty="0"/>
              <a:t>3-1 Measures of Center</a:t>
            </a:r>
          </a:p>
          <a:p>
            <a:pPr marL="255600" indent="-255600">
              <a:buNone/>
            </a:pPr>
            <a:r>
              <a:rPr lang="en-US" sz="2600" b="1" dirty="0"/>
              <a:t>3-2 Measures of Variation</a:t>
            </a:r>
          </a:p>
          <a:p>
            <a:pPr marL="255600" indent="-255600">
              <a:buNone/>
            </a:pPr>
            <a:r>
              <a:rPr lang="en-US" sz="2600" dirty="0"/>
              <a:t>3-3 Measures of Relative Standing and Boxplots</a:t>
            </a:r>
          </a:p>
        </p:txBody>
      </p:sp>
    </p:spTree>
    <p:extLst>
      <p:ext uri="{BB962C8B-B14F-4D97-AF65-F5344CB8AC3E}">
        <p14:creationId xmlns:p14="http://schemas.microsoft.com/office/powerpoint/2010/main" val="1345885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Key Concept</a:t>
            </a:r>
            <a:endParaRPr lang="en-IN" sz="3600" dirty="0">
              <a:latin typeface="+mj-lt"/>
            </a:endParaRPr>
          </a:p>
        </p:txBody>
      </p:sp>
      <p:sp>
        <p:nvSpPr>
          <p:cNvPr id="3" name="Content Placeholder 2"/>
          <p:cNvSpPr>
            <a:spLocks noGrp="1"/>
          </p:cNvSpPr>
          <p:nvPr>
            <p:ph idx="1"/>
          </p:nvPr>
        </p:nvSpPr>
        <p:spPr>
          <a:xfrm>
            <a:off x="457200" y="1600201"/>
            <a:ext cx="8229600" cy="3048000"/>
          </a:xfrm>
        </p:spPr>
        <p:txBody>
          <a:bodyPr/>
          <a:lstStyle/>
          <a:p>
            <a:pPr marL="0" indent="0">
              <a:buNone/>
            </a:pPr>
            <a:r>
              <a:rPr lang="en-US" sz="2600" dirty="0"/>
              <a:t>Variation is the single most important topic in statistics, so this is the single most important section in this book. This section presents three important measures of variation: </a:t>
            </a:r>
            <a:r>
              <a:rPr lang="en-US" sz="2600" b="1" dirty="0"/>
              <a:t>range, standard deviation,</a:t>
            </a:r>
            <a:r>
              <a:rPr lang="en-US" sz="2600" i="1" dirty="0"/>
              <a:t> </a:t>
            </a:r>
            <a:r>
              <a:rPr lang="en-US" sz="2600" dirty="0"/>
              <a:t>and </a:t>
            </a:r>
            <a:r>
              <a:rPr lang="en-US" sz="2600" b="1" dirty="0"/>
              <a:t>variance.</a:t>
            </a:r>
            <a:r>
              <a:rPr lang="en-US" sz="2600" i="1" dirty="0"/>
              <a:t> </a:t>
            </a:r>
          </a:p>
          <a:p>
            <a:pPr marL="0" indent="0">
              <a:buNone/>
            </a:pPr>
            <a:r>
              <a:rPr lang="en-US" sz="2600" kern="0" dirty="0"/>
              <a:t>These statistics are numbers, but our focus is not just computing those numbers but developing the ability to </a:t>
            </a:r>
            <a:r>
              <a:rPr lang="en-US" sz="2600" b="1" kern="0" dirty="0"/>
              <a:t>interpret</a:t>
            </a:r>
            <a:r>
              <a:rPr lang="en-US" sz="2600" i="1" kern="0" dirty="0"/>
              <a:t> </a:t>
            </a:r>
            <a:r>
              <a:rPr lang="en-US" sz="2600" kern="0" dirty="0"/>
              <a:t>and </a:t>
            </a:r>
            <a:r>
              <a:rPr lang="en-US" sz="2600" b="1" kern="0" dirty="0"/>
              <a:t>understand</a:t>
            </a:r>
            <a:r>
              <a:rPr lang="en-US" sz="2600" i="1" kern="0" dirty="0"/>
              <a:t> </a:t>
            </a:r>
            <a:r>
              <a:rPr lang="en-US" sz="2600" kern="0" dirty="0"/>
              <a:t>them. </a:t>
            </a:r>
            <a:endParaRPr lang="en-IN" sz="2600" dirty="0"/>
          </a:p>
        </p:txBody>
      </p:sp>
    </p:spTree>
    <p:extLst>
      <p:ext uri="{BB962C8B-B14F-4D97-AF65-F5344CB8AC3E}">
        <p14:creationId xmlns:p14="http://schemas.microsoft.com/office/powerpoint/2010/main" val="2788395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Round-off Rule for Measures of Variation</a:t>
            </a:r>
            <a:endParaRPr lang="en-IN" sz="3600" dirty="0">
              <a:latin typeface="+mj-lt"/>
            </a:endParaRPr>
          </a:p>
        </p:txBody>
      </p:sp>
      <p:sp>
        <p:nvSpPr>
          <p:cNvPr id="3" name="Content Placeholder 2"/>
          <p:cNvSpPr>
            <a:spLocks noGrp="1"/>
          </p:cNvSpPr>
          <p:nvPr>
            <p:ph idx="1"/>
          </p:nvPr>
        </p:nvSpPr>
        <p:spPr>
          <a:xfrm>
            <a:off x="457200" y="1600201"/>
            <a:ext cx="8229600" cy="1752600"/>
          </a:xfrm>
        </p:spPr>
        <p:txBody>
          <a:bodyPr/>
          <a:lstStyle/>
          <a:p>
            <a:pPr>
              <a:buClr>
                <a:schemeClr val="bg2"/>
              </a:buClr>
            </a:pPr>
            <a:r>
              <a:rPr lang="en-US" sz="2800" dirty="0"/>
              <a:t>Round-off Rule for Measures of Variation</a:t>
            </a:r>
          </a:p>
          <a:p>
            <a:pPr lvl="1">
              <a:buClr>
                <a:schemeClr val="bg2"/>
              </a:buClr>
            </a:pPr>
            <a:r>
              <a:rPr lang="en-US" sz="2600" dirty="0"/>
              <a:t>When rounding the value of a measure of variation, carry one more decimal place than is present in the original set of data.</a:t>
            </a:r>
          </a:p>
        </p:txBody>
      </p:sp>
    </p:spTree>
    <p:extLst>
      <p:ext uri="{BB962C8B-B14F-4D97-AF65-F5344CB8AC3E}">
        <p14:creationId xmlns:p14="http://schemas.microsoft.com/office/powerpoint/2010/main" val="700019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Range</a:t>
            </a:r>
            <a:endParaRPr lang="en-IN" sz="3600" dirty="0">
              <a:latin typeface="+mj-lt"/>
            </a:endParaRPr>
          </a:p>
        </p:txBody>
      </p:sp>
      <p:sp>
        <p:nvSpPr>
          <p:cNvPr id="3" name="Content Placeholder 2"/>
          <p:cNvSpPr>
            <a:spLocks noGrp="1"/>
          </p:cNvSpPr>
          <p:nvPr>
            <p:ph idx="1"/>
          </p:nvPr>
        </p:nvSpPr>
        <p:spPr>
          <a:xfrm>
            <a:off x="457200" y="1600201"/>
            <a:ext cx="8229600" cy="2362200"/>
          </a:xfrm>
        </p:spPr>
        <p:txBody>
          <a:bodyPr/>
          <a:lstStyle/>
          <a:p>
            <a:pPr>
              <a:buClr>
                <a:schemeClr val="bg2"/>
              </a:buClr>
            </a:pPr>
            <a:r>
              <a:rPr lang="en-US" sz="2800" dirty="0"/>
              <a:t>Range</a:t>
            </a:r>
          </a:p>
          <a:p>
            <a:pPr lvl="1">
              <a:buClr>
                <a:schemeClr val="bg2"/>
              </a:buClr>
            </a:pPr>
            <a:r>
              <a:rPr lang="en-US" sz="2600" dirty="0"/>
              <a:t>The </a:t>
            </a:r>
            <a:r>
              <a:rPr lang="en-US" sz="2600" b="1" dirty="0"/>
              <a:t>range </a:t>
            </a:r>
            <a:r>
              <a:rPr lang="en-US" sz="2600" dirty="0"/>
              <a:t>of a set of data values is the difference between the maximum data value and the minimum data value.</a:t>
            </a:r>
          </a:p>
          <a:p>
            <a:pPr marL="0" indent="0" algn="ctr">
              <a:buNone/>
            </a:pPr>
            <a:r>
              <a:rPr lang="en-US" sz="2600" b="1" dirty="0"/>
              <a:t>Range </a:t>
            </a:r>
            <a:r>
              <a:rPr lang="en-US" sz="2600" dirty="0"/>
              <a:t>= (maximum data value) </a:t>
            </a:r>
            <a:r>
              <a:rPr lang="en-US" sz="2600" dirty="0">
                <a:latin typeface="Arial" panose="020B0604020202020204" pitchFamily="34" charset="0"/>
                <a:cs typeface="Arial" panose="020B0604020202020204" pitchFamily="34" charset="0"/>
              </a:rPr>
              <a:t>−</a:t>
            </a:r>
            <a:r>
              <a:rPr lang="en-US" sz="2600" dirty="0"/>
              <a:t> (minimum data value)</a:t>
            </a:r>
          </a:p>
        </p:txBody>
      </p:sp>
    </p:spTree>
    <p:extLst>
      <p:ext uri="{BB962C8B-B14F-4D97-AF65-F5344CB8AC3E}">
        <p14:creationId xmlns:p14="http://schemas.microsoft.com/office/powerpoint/2010/main" val="2804493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Important Property of Range</a:t>
            </a:r>
            <a:endParaRPr lang="en-IN" sz="3600" dirty="0">
              <a:latin typeface="+mj-lt"/>
            </a:endParaRPr>
          </a:p>
        </p:txBody>
      </p:sp>
      <p:sp>
        <p:nvSpPr>
          <p:cNvPr id="3" name="Content Placeholder 2"/>
          <p:cNvSpPr>
            <a:spLocks noGrp="1"/>
          </p:cNvSpPr>
          <p:nvPr>
            <p:ph idx="1"/>
          </p:nvPr>
        </p:nvSpPr>
        <p:spPr>
          <a:xfrm>
            <a:off x="457200" y="1600201"/>
            <a:ext cx="8229600" cy="2971800"/>
          </a:xfrm>
        </p:spPr>
        <p:txBody>
          <a:bodyPr/>
          <a:lstStyle/>
          <a:p>
            <a:pPr>
              <a:buClr>
                <a:schemeClr val="bg2"/>
              </a:buClr>
            </a:pPr>
            <a:r>
              <a:rPr lang="en-US" sz="2600" dirty="0"/>
              <a:t>The range uses only the maximum and the minimum data values, so it is very sensitive to extreme values. The range is not </a:t>
            </a:r>
            <a:r>
              <a:rPr lang="en-US" sz="2600" b="1" dirty="0"/>
              <a:t>resistant.</a:t>
            </a:r>
          </a:p>
          <a:p>
            <a:pPr>
              <a:buClr>
                <a:schemeClr val="bg2"/>
              </a:buClr>
            </a:pPr>
            <a:r>
              <a:rPr lang="en-US" sz="2600" dirty="0"/>
              <a:t>Because the range uses only the maximum and minimum values, it does not take every value into account and therefore does not truly reflect the variation among all of the data values.</a:t>
            </a:r>
            <a:endParaRPr lang="en-IN" sz="2600" dirty="0"/>
          </a:p>
        </p:txBody>
      </p:sp>
    </p:spTree>
    <p:extLst>
      <p:ext uri="{BB962C8B-B14F-4D97-AF65-F5344CB8AC3E}">
        <p14:creationId xmlns:p14="http://schemas.microsoft.com/office/powerpoint/2010/main" val="634606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Range</a:t>
            </a:r>
            <a:endParaRPr lang="en-IN" sz="3600" dirty="0">
              <a:latin typeface="+mj-lt"/>
            </a:endParaRPr>
          </a:p>
        </p:txBody>
      </p:sp>
      <p:sp>
        <p:nvSpPr>
          <p:cNvPr id="3" name="Content Placeholder 2"/>
          <p:cNvSpPr>
            <a:spLocks noGrp="1"/>
          </p:cNvSpPr>
          <p:nvPr>
            <p:ph idx="1"/>
          </p:nvPr>
        </p:nvSpPr>
        <p:spPr>
          <a:xfrm>
            <a:off x="457200" y="1600201"/>
            <a:ext cx="8229600" cy="2286000"/>
          </a:xfrm>
        </p:spPr>
        <p:txBody>
          <a:bodyPr/>
          <a:lstStyle/>
          <a:p>
            <a:pPr marL="0" indent="0">
              <a:spcBef>
                <a:spcPts val="600"/>
              </a:spcBef>
              <a:buNone/>
            </a:pPr>
            <a:r>
              <a:rPr lang="en-US" sz="2600" dirty="0"/>
              <a:t>Find the range of these Verizon data speeds (Mbps): 38.5, 55.6, 22.4, 14.1, 23.1.</a:t>
            </a:r>
          </a:p>
          <a:p>
            <a:pPr marL="0" indent="0">
              <a:spcBef>
                <a:spcPts val="600"/>
              </a:spcBef>
              <a:buFontTx/>
              <a:buNone/>
            </a:pPr>
            <a:r>
              <a:rPr lang="en-US" sz="2600" kern="0" dirty="0"/>
              <a:t>Solution</a:t>
            </a:r>
          </a:p>
          <a:p>
            <a:pPr marL="0" indent="0">
              <a:spcBef>
                <a:spcPts val="600"/>
              </a:spcBef>
              <a:buFontTx/>
              <a:buNone/>
            </a:pPr>
            <a:r>
              <a:rPr lang="en-US" sz="2600" kern="0" dirty="0"/>
              <a:t>Range = (maximum value) − (minimum value) </a:t>
            </a:r>
          </a:p>
          <a:p>
            <a:pPr marL="0" indent="1089025">
              <a:spcBef>
                <a:spcPts val="600"/>
              </a:spcBef>
              <a:buFontTx/>
              <a:buNone/>
            </a:pPr>
            <a:r>
              <a:rPr lang="en-US" sz="2600" kern="0" dirty="0"/>
              <a:t>= 55.6 </a:t>
            </a:r>
            <a:r>
              <a:rPr lang="en-US" sz="2600" dirty="0">
                <a:cs typeface="Arial" panose="020B0604020202020204" pitchFamily="34" charset="0"/>
              </a:rPr>
              <a:t>−</a:t>
            </a:r>
            <a:r>
              <a:rPr lang="en-US" sz="2600" kern="0" dirty="0"/>
              <a:t> 14.1 = 41.50 Mbps</a:t>
            </a:r>
            <a:endParaRPr lang="en-IN" sz="2600" dirty="0"/>
          </a:p>
        </p:txBody>
      </p:sp>
    </p:spTree>
    <p:extLst>
      <p:ext uri="{BB962C8B-B14F-4D97-AF65-F5344CB8AC3E}">
        <p14:creationId xmlns:p14="http://schemas.microsoft.com/office/powerpoint/2010/main" val="3357916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Standard Deviation of a Sample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3352799"/>
          </a:xfrm>
        </p:spPr>
        <p:txBody>
          <a:bodyPr/>
          <a:lstStyle/>
          <a:p>
            <a:pPr>
              <a:buClr>
                <a:schemeClr val="bg2"/>
              </a:buClr>
            </a:pPr>
            <a:r>
              <a:rPr lang="en-US" sz="2800" dirty="0"/>
              <a:t>Standard Deviation</a:t>
            </a:r>
          </a:p>
          <a:p>
            <a:pPr lvl="1">
              <a:buClr>
                <a:schemeClr val="bg2"/>
              </a:buClr>
            </a:pPr>
            <a:r>
              <a:rPr lang="en-US" sz="2600" dirty="0"/>
              <a:t>The </a:t>
            </a:r>
            <a:r>
              <a:rPr lang="en-US" sz="2600" b="1" dirty="0"/>
              <a:t>standard deviation </a:t>
            </a:r>
            <a:r>
              <a:rPr lang="en-US" sz="2600" dirty="0"/>
              <a:t>of a set of sample values, denoted by </a:t>
            </a:r>
            <a:r>
              <a:rPr lang="en-US" sz="2600" i="1" dirty="0">
                <a:cs typeface="Arial" panose="020B0604020202020204" pitchFamily="34" charset="0"/>
              </a:rPr>
              <a:t>s</a:t>
            </a:r>
            <a:r>
              <a:rPr lang="en-US" sz="2600" dirty="0"/>
              <a:t>,</a:t>
            </a:r>
            <a:r>
              <a:rPr lang="en-US" sz="2600" i="1" dirty="0"/>
              <a:t> </a:t>
            </a:r>
            <a:r>
              <a:rPr lang="en-US" sz="2600" dirty="0"/>
              <a:t>is a measure of how much data values deviate away from the mean.</a:t>
            </a:r>
          </a:p>
          <a:p>
            <a:pPr marL="0" indent="0">
              <a:buNone/>
            </a:pPr>
            <a:r>
              <a:rPr lang="en-US" sz="2600" b="1" dirty="0"/>
              <a:t>Notation</a:t>
            </a:r>
          </a:p>
          <a:p>
            <a:pPr marL="0" indent="0">
              <a:buNone/>
            </a:pPr>
            <a:r>
              <a:rPr lang="en-US" sz="2400" i="1" dirty="0">
                <a:cs typeface="Arial" panose="020B0604020202020204" pitchFamily="34" charset="0"/>
              </a:rPr>
              <a:t>s</a:t>
            </a:r>
            <a:r>
              <a:rPr lang="en-US" sz="2400" i="1" dirty="0"/>
              <a:t> </a:t>
            </a:r>
            <a:r>
              <a:rPr lang="en-US" sz="2400" dirty="0"/>
              <a:t>= </a:t>
            </a:r>
            <a:r>
              <a:rPr lang="en-US" sz="2400" b="1" dirty="0"/>
              <a:t>sample</a:t>
            </a:r>
            <a:r>
              <a:rPr lang="en-US" sz="2400" dirty="0"/>
              <a:t> standard deviation</a:t>
            </a:r>
          </a:p>
          <a:p>
            <a:pPr marL="0" indent="0">
              <a:buNone/>
            </a:pPr>
            <a:r>
              <a:rPr lang="el-GR" sz="2400" i="1" dirty="0">
                <a:cs typeface="Arial" panose="020B0604020202020204" pitchFamily="34" charset="0"/>
              </a:rPr>
              <a:t>σ</a:t>
            </a:r>
            <a:r>
              <a:rPr lang="en-US" sz="2400" dirty="0"/>
              <a:t> = </a:t>
            </a:r>
            <a:r>
              <a:rPr lang="en-US" sz="2400" b="1" dirty="0"/>
              <a:t>population</a:t>
            </a:r>
            <a:r>
              <a:rPr lang="en-US" sz="2400" dirty="0"/>
              <a:t> standard deviation</a:t>
            </a:r>
            <a:endParaRPr lang="en-US" sz="2400" i="1" dirty="0"/>
          </a:p>
        </p:txBody>
      </p:sp>
    </p:spTree>
    <p:extLst>
      <p:ext uri="{BB962C8B-B14F-4D97-AF65-F5344CB8AC3E}">
        <p14:creationId xmlns:p14="http://schemas.microsoft.com/office/powerpoint/2010/main" val="3086950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Standard Deviation of a Sample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3429000" cy="457199"/>
          </a:xfrm>
        </p:spPr>
        <p:txBody>
          <a:bodyPr/>
          <a:lstStyle/>
          <a:p>
            <a:pPr>
              <a:buClr>
                <a:schemeClr val="bg2"/>
              </a:buClr>
            </a:pPr>
            <a:r>
              <a:rPr lang="en-US" sz="2800" dirty="0"/>
              <a:t>Standard Deviation</a:t>
            </a:r>
          </a:p>
        </p:txBody>
      </p:sp>
      <p:sp>
        <p:nvSpPr>
          <p:cNvPr id="5" name="Content Placeholder 4"/>
          <p:cNvSpPr>
            <a:spLocks noGrp="1"/>
          </p:cNvSpPr>
          <p:nvPr>
            <p:ph idx="13"/>
          </p:nvPr>
        </p:nvSpPr>
        <p:spPr>
          <a:xfrm>
            <a:off x="457200" y="2344949"/>
            <a:ext cx="4038600" cy="398251"/>
          </a:xfrm>
        </p:spPr>
        <p:txBody>
          <a:bodyPr/>
          <a:lstStyle/>
          <a:p>
            <a:pPr marL="0" indent="0">
              <a:buNone/>
            </a:pPr>
            <a:r>
              <a:rPr lang="en-US" sz="2600" dirty="0"/>
              <a:t>sample standard deviation</a:t>
            </a:r>
            <a:endParaRPr lang="en-IN" sz="2600" dirty="0"/>
          </a:p>
        </p:txBody>
      </p:sp>
      <p:pic>
        <p:nvPicPr>
          <p:cNvPr id="8" name="Picture 7" descr="s = the square root of, the sum of expression, x minus x-bar, squared, divided by expression n minu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063" y="2967296"/>
            <a:ext cx="1945428" cy="923409"/>
          </a:xfrm>
          <a:prstGeom prst="rect">
            <a:avLst/>
          </a:prstGeom>
        </p:spPr>
      </p:pic>
      <p:sp>
        <p:nvSpPr>
          <p:cNvPr id="6" name="Content Placeholder 5"/>
          <p:cNvSpPr>
            <a:spLocks noGrp="1"/>
          </p:cNvSpPr>
          <p:nvPr>
            <p:ph sz="quarter" idx="14"/>
          </p:nvPr>
        </p:nvSpPr>
        <p:spPr>
          <a:xfrm>
            <a:off x="457200" y="4038600"/>
            <a:ext cx="8229600" cy="838200"/>
          </a:xfrm>
        </p:spPr>
        <p:txBody>
          <a:bodyPr/>
          <a:lstStyle/>
          <a:p>
            <a:pPr marL="0" indent="0">
              <a:buNone/>
            </a:pPr>
            <a:r>
              <a:rPr lang="en-US" sz="2600" dirty="0"/>
              <a:t>Shortcut formula for sample standard deviation (used by calculators and software)</a:t>
            </a:r>
            <a:endParaRPr lang="en-IN" sz="2600" dirty="0"/>
          </a:p>
        </p:txBody>
      </p:sp>
      <p:pic>
        <p:nvPicPr>
          <p:cNvPr id="9" name="Picture 8" descr="s = the square root of, n times the sum of x squared, minus, the sum of x, squared, all divided by expression n times, n minus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813" y="5092315"/>
            <a:ext cx="2759576" cy="975522"/>
          </a:xfrm>
          <a:prstGeom prst="rect">
            <a:avLst/>
          </a:prstGeom>
        </p:spPr>
      </p:pic>
    </p:spTree>
    <p:extLst>
      <p:ext uri="{BB962C8B-B14F-4D97-AF65-F5344CB8AC3E}">
        <p14:creationId xmlns:p14="http://schemas.microsoft.com/office/powerpoint/2010/main" val="667414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Important Properties of Standard Deviation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7543800" cy="3200400"/>
          </a:xfrm>
        </p:spPr>
        <p:txBody>
          <a:bodyPr/>
          <a:lstStyle/>
          <a:p>
            <a:pPr>
              <a:buClr>
                <a:schemeClr val="bg2"/>
              </a:buClr>
            </a:pPr>
            <a:r>
              <a:rPr lang="en-US" sz="2600" dirty="0"/>
              <a:t>The standard deviation is a measure of how much data values deviate away from the </a:t>
            </a:r>
            <a:r>
              <a:rPr lang="en-US" sz="2600" b="1" dirty="0"/>
              <a:t>mean</a:t>
            </a:r>
            <a:r>
              <a:rPr lang="en-US" sz="2600" dirty="0"/>
              <a:t>.</a:t>
            </a:r>
          </a:p>
          <a:p>
            <a:pPr>
              <a:buClr>
                <a:schemeClr val="bg2"/>
              </a:buClr>
            </a:pPr>
            <a:r>
              <a:rPr lang="en-US" sz="2600" dirty="0"/>
              <a:t>The value of the standard deviation </a:t>
            </a:r>
            <a:r>
              <a:rPr lang="en-US" sz="2600" i="1" dirty="0"/>
              <a:t>s </a:t>
            </a:r>
            <a:r>
              <a:rPr lang="en-US" sz="2600" dirty="0"/>
              <a:t>is never negative. It is zero only when all of the data values are exactly the same.</a:t>
            </a:r>
          </a:p>
          <a:p>
            <a:pPr>
              <a:buClr>
                <a:schemeClr val="bg2"/>
              </a:buClr>
            </a:pPr>
            <a:r>
              <a:rPr lang="en-US" sz="2600" dirty="0"/>
              <a:t>Larger values of </a:t>
            </a:r>
            <a:r>
              <a:rPr lang="en-US" sz="2600" i="1" dirty="0"/>
              <a:t>s </a:t>
            </a:r>
            <a:r>
              <a:rPr lang="en-US" sz="2600" dirty="0"/>
              <a:t>indicate greater amounts of variation.</a:t>
            </a:r>
            <a:endParaRPr lang="en-IN" sz="2600" dirty="0"/>
          </a:p>
        </p:txBody>
      </p:sp>
    </p:spTree>
    <p:extLst>
      <p:ext uri="{BB962C8B-B14F-4D97-AF65-F5344CB8AC3E}">
        <p14:creationId xmlns:p14="http://schemas.microsoft.com/office/powerpoint/2010/main" val="340359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Mean (or Arithmetic Mean)</a:t>
            </a:r>
            <a:endParaRPr lang="en-IN" sz="3600" dirty="0">
              <a:latin typeface="+mj-lt"/>
            </a:endParaRPr>
          </a:p>
        </p:txBody>
      </p:sp>
      <p:sp>
        <p:nvSpPr>
          <p:cNvPr id="3" name="Content Placeholder 2"/>
          <p:cNvSpPr>
            <a:spLocks noGrp="1"/>
          </p:cNvSpPr>
          <p:nvPr>
            <p:ph idx="1"/>
          </p:nvPr>
        </p:nvSpPr>
        <p:spPr>
          <a:xfrm>
            <a:off x="457200" y="1600201"/>
            <a:ext cx="8229600" cy="2133600"/>
          </a:xfrm>
        </p:spPr>
        <p:txBody>
          <a:bodyPr/>
          <a:lstStyle/>
          <a:p>
            <a:pPr>
              <a:buClr>
                <a:schemeClr val="bg2"/>
              </a:buClr>
            </a:pPr>
            <a:r>
              <a:rPr lang="en-US" sz="2800" dirty="0"/>
              <a:t>Mean (or Arithmetic Mean)</a:t>
            </a:r>
          </a:p>
          <a:p>
            <a:pPr lvl="1">
              <a:buClr>
                <a:schemeClr val="bg2"/>
              </a:buClr>
            </a:pPr>
            <a:r>
              <a:rPr lang="en-US" sz="2600" dirty="0"/>
              <a:t>The </a:t>
            </a:r>
            <a:r>
              <a:rPr lang="en-US" sz="2600" b="1" dirty="0"/>
              <a:t>mean </a:t>
            </a:r>
            <a:r>
              <a:rPr lang="en-US" sz="2600" dirty="0"/>
              <a:t>(or </a:t>
            </a:r>
            <a:r>
              <a:rPr lang="en-US" sz="2600" b="1" dirty="0"/>
              <a:t>arithmetic mean</a:t>
            </a:r>
            <a:r>
              <a:rPr lang="en-US" sz="2600" dirty="0"/>
              <a:t>) of a set of data is the measure of center found by adding all of the data values and dividing the total by the number of data values.</a:t>
            </a:r>
            <a:endParaRPr lang="en-IN" sz="2600" dirty="0"/>
          </a:p>
        </p:txBody>
      </p:sp>
    </p:spTree>
    <p:extLst>
      <p:ext uri="{BB962C8B-B14F-4D97-AF65-F5344CB8AC3E}">
        <p14:creationId xmlns:p14="http://schemas.microsoft.com/office/powerpoint/2010/main" val="692589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Important Properties of Standard Deviation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3962399"/>
          </a:xfrm>
        </p:spPr>
        <p:txBody>
          <a:bodyPr/>
          <a:lstStyle/>
          <a:p>
            <a:pPr>
              <a:buClr>
                <a:schemeClr val="bg2"/>
              </a:buClr>
            </a:pPr>
            <a:r>
              <a:rPr lang="en-US" sz="2600" dirty="0"/>
              <a:t>The standard deviation </a:t>
            </a:r>
            <a:r>
              <a:rPr lang="en-US" sz="2600" i="1" dirty="0">
                <a:cs typeface="Arial" panose="020B0604020202020204" pitchFamily="34" charset="0"/>
              </a:rPr>
              <a:t>s</a:t>
            </a:r>
            <a:r>
              <a:rPr lang="en-US" sz="2600" i="1" dirty="0"/>
              <a:t> </a:t>
            </a:r>
            <a:r>
              <a:rPr lang="en-US" sz="2600" dirty="0"/>
              <a:t>can increase dramatically with one or more outliers.</a:t>
            </a:r>
          </a:p>
          <a:p>
            <a:pPr>
              <a:buClr>
                <a:schemeClr val="bg2"/>
              </a:buClr>
            </a:pPr>
            <a:r>
              <a:rPr lang="en-US" sz="2600" dirty="0"/>
              <a:t>The units of the standard deviation </a:t>
            </a:r>
            <a:r>
              <a:rPr lang="en-US" sz="2600" i="1" dirty="0">
                <a:cs typeface="Arial" panose="020B0604020202020204" pitchFamily="34" charset="0"/>
              </a:rPr>
              <a:t>s</a:t>
            </a:r>
            <a:r>
              <a:rPr lang="en-US" sz="2600" i="1" dirty="0"/>
              <a:t> </a:t>
            </a:r>
            <a:r>
              <a:rPr lang="en-US" sz="2600" dirty="0"/>
              <a:t>(such as minutes, feet, pounds) are the same as the units of the original data values.</a:t>
            </a:r>
          </a:p>
          <a:p>
            <a:pPr>
              <a:buClr>
                <a:schemeClr val="bg2"/>
              </a:buClr>
            </a:pPr>
            <a:r>
              <a:rPr lang="en-US" sz="2600" dirty="0"/>
              <a:t>The sample standard deviation </a:t>
            </a:r>
            <a:r>
              <a:rPr lang="en-US" sz="2600" i="1" dirty="0">
                <a:cs typeface="Arial" panose="020B0604020202020204" pitchFamily="34" charset="0"/>
              </a:rPr>
              <a:t>s</a:t>
            </a:r>
            <a:r>
              <a:rPr lang="en-US" sz="2600" i="1" dirty="0"/>
              <a:t> </a:t>
            </a:r>
            <a:r>
              <a:rPr lang="en-US" sz="2600" dirty="0"/>
              <a:t>is a </a:t>
            </a:r>
            <a:r>
              <a:rPr lang="en-US" sz="2600" b="1" dirty="0"/>
              <a:t>biased estimator </a:t>
            </a:r>
            <a:r>
              <a:rPr lang="en-US" sz="2600" dirty="0"/>
              <a:t>of the population standard deviation </a:t>
            </a:r>
            <a:r>
              <a:rPr lang="el-GR" sz="2600" i="1" dirty="0">
                <a:cs typeface="Arial" panose="020B0604020202020204" pitchFamily="34" charset="0"/>
              </a:rPr>
              <a:t>σ</a:t>
            </a:r>
            <a:r>
              <a:rPr lang="en-US" sz="2600" dirty="0"/>
              <a:t>, which means that values of the sample standard deviation </a:t>
            </a:r>
            <a:r>
              <a:rPr lang="en-US" sz="2600" i="1" dirty="0">
                <a:cs typeface="Arial" panose="020B0604020202020204" pitchFamily="34" charset="0"/>
              </a:rPr>
              <a:t>s</a:t>
            </a:r>
            <a:r>
              <a:rPr lang="en-US" sz="2600" i="1" dirty="0"/>
              <a:t> </a:t>
            </a:r>
            <a:r>
              <a:rPr lang="en-US" sz="2600" dirty="0"/>
              <a:t>do not center around the value of </a:t>
            </a:r>
            <a:r>
              <a:rPr lang="el-GR" sz="2600" i="1" dirty="0">
                <a:cs typeface="Arial" panose="020B0604020202020204" pitchFamily="34" charset="0"/>
              </a:rPr>
              <a:t>σ</a:t>
            </a:r>
            <a:r>
              <a:rPr lang="en-US" sz="2600" dirty="0"/>
              <a:t>.</a:t>
            </a:r>
          </a:p>
        </p:txBody>
      </p:sp>
    </p:spTree>
    <p:extLst>
      <p:ext uri="{BB962C8B-B14F-4D97-AF65-F5344CB8AC3E}">
        <p14:creationId xmlns:p14="http://schemas.microsoft.com/office/powerpoint/2010/main" val="576684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Calculating Standard Deviation</a:t>
            </a:r>
            <a:endParaRPr lang="en-IN" sz="3600" dirty="0">
              <a:latin typeface="+mj-lt"/>
            </a:endParaRPr>
          </a:p>
        </p:txBody>
      </p:sp>
      <p:sp>
        <p:nvSpPr>
          <p:cNvPr id="3" name="Content Placeholder 2"/>
          <p:cNvSpPr>
            <a:spLocks noGrp="1"/>
          </p:cNvSpPr>
          <p:nvPr>
            <p:ph idx="1"/>
          </p:nvPr>
        </p:nvSpPr>
        <p:spPr>
          <a:xfrm>
            <a:off x="457200" y="1521071"/>
            <a:ext cx="8229600" cy="1526929"/>
          </a:xfrm>
        </p:spPr>
        <p:txBody>
          <a:bodyPr/>
          <a:lstStyle/>
          <a:p>
            <a:pPr marL="0" indent="0">
              <a:spcBef>
                <a:spcPts val="600"/>
              </a:spcBef>
              <a:buNone/>
            </a:pPr>
            <a:r>
              <a:rPr lang="en-US" sz="2400" dirty="0"/>
              <a:t>Use sample standard deviation formula to find the standard deviation of these Verizon data speed times (in Mbps): 38.5, 55.6, 22.4, 14.1, 23.1.</a:t>
            </a:r>
          </a:p>
          <a:p>
            <a:pPr marL="0" indent="0">
              <a:spcBef>
                <a:spcPts val="600"/>
              </a:spcBef>
              <a:buNone/>
            </a:pPr>
            <a:r>
              <a:rPr lang="en-US" sz="2400" kern="0" dirty="0"/>
              <a:t>Solution</a:t>
            </a:r>
            <a:endParaRPr lang="en-IN" sz="2400" dirty="0"/>
          </a:p>
        </p:txBody>
      </p:sp>
      <p:pic>
        <p:nvPicPr>
          <p:cNvPr id="12" name="Picture 4" descr="x-bar = 30.7. The sum of expression, x minus x-bar, squared, = 1083.0520. n minus 1 = 4. s = the square root of, the sum of expression, x minus x-bar, squared, divided by expression n minus 1, = the square root of, 1083.0520 divided by 4, = the square root of 270.7630, = 16.45 megabits per seco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23" y="3137698"/>
            <a:ext cx="4869112" cy="3237875"/>
          </a:xfrm>
          <a:prstGeom prst="rect">
            <a:avLst/>
          </a:prstGeom>
        </p:spPr>
      </p:pic>
    </p:spTree>
    <p:extLst>
      <p:ext uri="{BB962C8B-B14F-4D97-AF65-F5344CB8AC3E}">
        <p14:creationId xmlns:p14="http://schemas.microsoft.com/office/powerpoint/2010/main" val="1143470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Calculating Standard Deviation Using Shortcut Formula</a:t>
            </a:r>
            <a:endParaRPr lang="en-IN" sz="3600" dirty="0">
              <a:latin typeface="+mj-lt"/>
            </a:endParaRPr>
          </a:p>
        </p:txBody>
      </p:sp>
      <p:sp>
        <p:nvSpPr>
          <p:cNvPr id="3" name="Content Placeholder 2"/>
          <p:cNvSpPr>
            <a:spLocks noGrp="1"/>
          </p:cNvSpPr>
          <p:nvPr>
            <p:ph idx="1"/>
          </p:nvPr>
        </p:nvSpPr>
        <p:spPr>
          <a:xfrm>
            <a:off x="457200" y="1600201"/>
            <a:ext cx="8229600" cy="1371600"/>
          </a:xfrm>
        </p:spPr>
        <p:txBody>
          <a:bodyPr/>
          <a:lstStyle/>
          <a:p>
            <a:pPr marL="0" indent="0">
              <a:buNone/>
            </a:pPr>
            <a:r>
              <a:rPr lang="en-US" sz="2600" dirty="0"/>
              <a:t>Find the standard deviation of the Verizon data speeds (Mbps) of 38.5, 55.6, 22.4, 14.1, 23.1</a:t>
            </a:r>
          </a:p>
          <a:p>
            <a:pPr marL="0" indent="0">
              <a:buNone/>
            </a:pPr>
            <a:r>
              <a:rPr lang="en-US" sz="2600" kern="0" dirty="0"/>
              <a:t>Solution</a:t>
            </a:r>
            <a:endParaRPr lang="en-IN" sz="2600" dirty="0"/>
          </a:p>
        </p:txBody>
      </p:sp>
      <p:pic>
        <p:nvPicPr>
          <p:cNvPr id="8" name="Picture 7" descr="s = the square root of, n times the sum of x squared, minus, the sum of x, squared, all divided by expression n times, n minus 1, = the square root of, 5 times 5807.79 minus 153.7 squared, all divided by expression 5 times, 5 minus 1, = the square root of, 5415.26 divided by 20 = 16.45 megabits per seco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502" y="3041313"/>
            <a:ext cx="3325503" cy="3342733"/>
          </a:xfrm>
          <a:prstGeom prst="rect">
            <a:avLst/>
          </a:prstGeom>
        </p:spPr>
      </p:pic>
    </p:spTree>
    <p:extLst>
      <p:ext uri="{BB962C8B-B14F-4D97-AF65-F5344CB8AC3E}">
        <p14:creationId xmlns:p14="http://schemas.microsoft.com/office/powerpoint/2010/main" val="467620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Range Rule of Thumb for Understanding Standard Deviation</a:t>
            </a:r>
            <a:endParaRPr lang="en-IN" sz="3600" dirty="0">
              <a:latin typeface="+mj-lt"/>
            </a:endParaRPr>
          </a:p>
        </p:txBody>
      </p:sp>
      <p:sp>
        <p:nvSpPr>
          <p:cNvPr id="3" name="Content Placeholder 2"/>
          <p:cNvSpPr>
            <a:spLocks noGrp="1"/>
          </p:cNvSpPr>
          <p:nvPr>
            <p:ph idx="1"/>
          </p:nvPr>
        </p:nvSpPr>
        <p:spPr>
          <a:xfrm>
            <a:off x="457200" y="1600201"/>
            <a:ext cx="8229600" cy="2514600"/>
          </a:xfrm>
        </p:spPr>
        <p:txBody>
          <a:bodyPr/>
          <a:lstStyle/>
          <a:p>
            <a:pPr>
              <a:buClr>
                <a:schemeClr val="bg2"/>
              </a:buClr>
            </a:pPr>
            <a:r>
              <a:rPr lang="en-US" sz="2800" dirty="0"/>
              <a:t>Range Rule of Thumb</a:t>
            </a:r>
          </a:p>
          <a:p>
            <a:pPr lvl="1">
              <a:buClr>
                <a:schemeClr val="bg2"/>
              </a:buClr>
            </a:pPr>
            <a:r>
              <a:rPr lang="en-US" sz="2600" dirty="0"/>
              <a:t>The </a:t>
            </a:r>
            <a:r>
              <a:rPr lang="en-US" sz="2600" b="1" dirty="0"/>
              <a:t>range rule of thumb</a:t>
            </a:r>
            <a:r>
              <a:rPr lang="en-US" sz="2600" b="1" i="1" dirty="0"/>
              <a:t> </a:t>
            </a:r>
            <a:r>
              <a:rPr lang="en-US" sz="2600" dirty="0"/>
              <a:t>is a crude but simple tool for understanding and interpreting standard deviation. The vast majority (such as 95%) of sample values lie within 2 standard deviations of the mean.</a:t>
            </a:r>
          </a:p>
        </p:txBody>
      </p:sp>
    </p:spTree>
    <p:extLst>
      <p:ext uri="{BB962C8B-B14F-4D97-AF65-F5344CB8AC3E}">
        <p14:creationId xmlns:p14="http://schemas.microsoft.com/office/powerpoint/2010/main" val="3608082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Range Rule of Thumb for Identifying Significant Values</a:t>
            </a:r>
            <a:endParaRPr lang="en-IN" sz="3600" dirty="0">
              <a:latin typeface="+mj-lt"/>
            </a:endParaRPr>
          </a:p>
        </p:txBody>
      </p:sp>
      <p:sp>
        <p:nvSpPr>
          <p:cNvPr id="3" name="Content Placeholder 2"/>
          <p:cNvSpPr>
            <a:spLocks noGrp="1"/>
          </p:cNvSpPr>
          <p:nvPr>
            <p:ph idx="1"/>
          </p:nvPr>
        </p:nvSpPr>
        <p:spPr>
          <a:xfrm>
            <a:off x="457200" y="1600201"/>
            <a:ext cx="7924800" cy="2057400"/>
          </a:xfrm>
        </p:spPr>
        <p:txBody>
          <a:bodyPr/>
          <a:lstStyle/>
          <a:p>
            <a:pPr>
              <a:buClr>
                <a:schemeClr val="bg2"/>
              </a:buClr>
            </a:pPr>
            <a:r>
              <a:rPr lang="en-US" sz="2600" b="1" dirty="0"/>
              <a:t>Significantly low</a:t>
            </a:r>
            <a:r>
              <a:rPr lang="en-US" sz="2600" b="1" i="1" dirty="0"/>
              <a:t> </a:t>
            </a:r>
            <a:r>
              <a:rPr lang="en-US" sz="2600" dirty="0"/>
              <a:t>values are </a:t>
            </a:r>
            <a:r>
              <a:rPr lang="en-US" sz="2600" i="1" dirty="0">
                <a:latin typeface="Arial" panose="020B0604020202020204" pitchFamily="34" charset="0"/>
                <a:cs typeface="Arial" panose="020B0604020202020204" pitchFamily="34" charset="0"/>
              </a:rPr>
              <a:t>µ </a:t>
            </a:r>
            <a:r>
              <a:rPr lang="en-US" sz="2600" dirty="0">
                <a:cs typeface="Arial" panose="020B0604020202020204" pitchFamily="34" charset="0"/>
              </a:rPr>
              <a:t>−</a:t>
            </a:r>
            <a:r>
              <a:rPr lang="en-US" sz="2600" dirty="0"/>
              <a:t> 2</a:t>
            </a:r>
            <a:r>
              <a:rPr lang="el-GR" sz="2600" i="1" dirty="0">
                <a:cs typeface="Arial" panose="020B0604020202020204" pitchFamily="34" charset="0"/>
              </a:rPr>
              <a:t>σ</a:t>
            </a:r>
            <a:r>
              <a:rPr lang="en-US" sz="2600" dirty="0"/>
              <a:t> or lower.</a:t>
            </a:r>
          </a:p>
          <a:p>
            <a:pPr>
              <a:buClr>
                <a:schemeClr val="bg2"/>
              </a:buClr>
            </a:pPr>
            <a:r>
              <a:rPr lang="en-US" sz="2600" b="1" dirty="0"/>
              <a:t>Significantly high</a:t>
            </a:r>
            <a:r>
              <a:rPr lang="en-US" sz="2600" b="1" i="1" dirty="0"/>
              <a:t> </a:t>
            </a:r>
            <a:r>
              <a:rPr lang="en-US" sz="2600" dirty="0"/>
              <a:t>values are </a:t>
            </a:r>
            <a:r>
              <a:rPr lang="en-US" sz="2600" i="1" dirty="0">
                <a:latin typeface="Arial" panose="020B0604020202020204" pitchFamily="34" charset="0"/>
                <a:cs typeface="Arial" panose="020B0604020202020204" pitchFamily="34" charset="0"/>
              </a:rPr>
              <a:t>µ</a:t>
            </a:r>
            <a:r>
              <a:rPr lang="en-US" sz="2600" dirty="0"/>
              <a:t> + 2</a:t>
            </a:r>
            <a:r>
              <a:rPr lang="el-GR" sz="2600" i="1" dirty="0">
                <a:cs typeface="Arial" panose="020B0604020202020204" pitchFamily="34" charset="0"/>
              </a:rPr>
              <a:t>σ</a:t>
            </a:r>
            <a:r>
              <a:rPr lang="en-US" sz="2600" dirty="0"/>
              <a:t> or higher.</a:t>
            </a:r>
          </a:p>
          <a:p>
            <a:pPr>
              <a:buClr>
                <a:schemeClr val="bg2"/>
              </a:buClr>
            </a:pPr>
            <a:r>
              <a:rPr lang="en-US" sz="2600" b="1" dirty="0"/>
              <a:t>Values not significant</a:t>
            </a:r>
            <a:r>
              <a:rPr lang="en-US" sz="2600" dirty="0"/>
              <a:t> are between (</a:t>
            </a:r>
            <a:r>
              <a:rPr lang="en-US" sz="2600" i="1" dirty="0">
                <a:latin typeface="Arial" panose="020B0604020202020204" pitchFamily="34" charset="0"/>
                <a:cs typeface="Arial" panose="020B0604020202020204" pitchFamily="34" charset="0"/>
              </a:rPr>
              <a:t>µ</a:t>
            </a:r>
            <a:r>
              <a:rPr lang="en-US" sz="2600" dirty="0"/>
              <a:t> </a:t>
            </a:r>
            <a:r>
              <a:rPr lang="en-US" sz="2600" dirty="0">
                <a:cs typeface="Arial" panose="020B0604020202020204" pitchFamily="34" charset="0"/>
              </a:rPr>
              <a:t>−</a:t>
            </a:r>
            <a:r>
              <a:rPr lang="en-US" sz="2600" dirty="0"/>
              <a:t> 2</a:t>
            </a:r>
            <a:r>
              <a:rPr lang="el-GR" sz="2600" i="1" dirty="0">
                <a:cs typeface="Arial" panose="020B0604020202020204" pitchFamily="34" charset="0"/>
              </a:rPr>
              <a:t>σ</a:t>
            </a:r>
            <a:r>
              <a:rPr lang="en-US" sz="2600" i="1" dirty="0">
                <a:ea typeface="Cambria Math" panose="02040503050406030204" pitchFamily="18" charset="0"/>
                <a:sym typeface="Symbol" panose="05050102010706020507" pitchFamily="18" charset="2"/>
              </a:rPr>
              <a:t> </a:t>
            </a:r>
            <a:r>
              <a:rPr lang="en-US" sz="2600" dirty="0">
                <a:sym typeface="Symbol" panose="05050102010706020507" pitchFamily="18" charset="2"/>
              </a:rPr>
              <a:t>)</a:t>
            </a:r>
            <a:r>
              <a:rPr lang="en-US" sz="2600" dirty="0"/>
              <a:t> and (</a:t>
            </a:r>
            <a:r>
              <a:rPr lang="en-US" sz="2600" i="1" dirty="0">
                <a:latin typeface="Arial" panose="020B0604020202020204" pitchFamily="34" charset="0"/>
                <a:cs typeface="Arial" panose="020B0604020202020204" pitchFamily="34" charset="0"/>
              </a:rPr>
              <a:t>µ</a:t>
            </a:r>
            <a:r>
              <a:rPr lang="en-US" sz="2600" dirty="0"/>
              <a:t> + 2</a:t>
            </a:r>
            <a:r>
              <a:rPr lang="el-GR" sz="2600" i="1" dirty="0">
                <a:cs typeface="Arial" panose="020B0604020202020204" pitchFamily="34" charset="0"/>
              </a:rPr>
              <a:t>σ</a:t>
            </a:r>
            <a:r>
              <a:rPr lang="en-US" sz="2600" dirty="0">
                <a:sym typeface="Symbol" panose="05050102010706020507" pitchFamily="18" charset="2"/>
              </a:rPr>
              <a:t>).</a:t>
            </a:r>
            <a:endParaRPr lang="en-IN" sz="2600" dirty="0"/>
          </a:p>
        </p:txBody>
      </p:sp>
      <p:pic>
        <p:nvPicPr>
          <p:cNvPr id="4" name="Picture 3" descr="Significantly low values are mu minus 2 sigma or lower. Significantly high values are mu + 2 sigma or higher. Values are not significant if they are between mu minus 2 sigma to mu + 2 sig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962735"/>
            <a:ext cx="5991225" cy="1514475"/>
          </a:xfrm>
          <a:prstGeom prst="rect">
            <a:avLst/>
          </a:prstGeom>
        </p:spPr>
      </p:pic>
    </p:spTree>
    <p:extLst>
      <p:ext uri="{BB962C8B-B14F-4D97-AF65-F5344CB8AC3E}">
        <p14:creationId xmlns:p14="http://schemas.microsoft.com/office/powerpoint/2010/main" val="2489069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Range Rule of Thumb for Estimating a Value of the Standard Deviation </a:t>
            </a:r>
            <a:r>
              <a:rPr lang="en-US" sz="3600" i="1" dirty="0">
                <a:latin typeface="+mj-lt"/>
                <a:ea typeface="Cambria Math" panose="02040503050406030204" pitchFamily="18" charset="0"/>
              </a:rPr>
              <a:t>s</a:t>
            </a:r>
            <a:endParaRPr lang="en-IN" sz="3600" dirty="0">
              <a:latin typeface="+mj-lt"/>
            </a:endParaRPr>
          </a:p>
        </p:txBody>
      </p:sp>
      <p:sp>
        <p:nvSpPr>
          <p:cNvPr id="3" name="Content Placeholder 2"/>
          <p:cNvSpPr>
            <a:spLocks noGrp="1"/>
          </p:cNvSpPr>
          <p:nvPr>
            <p:ph idx="1"/>
          </p:nvPr>
        </p:nvSpPr>
        <p:spPr>
          <a:xfrm>
            <a:off x="457200" y="1600201"/>
            <a:ext cx="8229600" cy="1752600"/>
          </a:xfrm>
        </p:spPr>
        <p:txBody>
          <a:bodyPr/>
          <a:lstStyle/>
          <a:p>
            <a:pPr>
              <a:buClr>
                <a:schemeClr val="bg2"/>
              </a:buClr>
            </a:pPr>
            <a:r>
              <a:rPr lang="en-US" sz="2800" dirty="0"/>
              <a:t>Range Rule of Thumb for Estimating a Value of the Standard Deviation</a:t>
            </a:r>
            <a:endParaRPr lang="en-US" sz="2800" i="1" dirty="0"/>
          </a:p>
          <a:p>
            <a:pPr marL="857250" lvl="1" indent="-457200"/>
            <a:r>
              <a:rPr lang="en-US" sz="2600" dirty="0"/>
              <a:t>To roughly estimate the standard deviation from a collection of known sample data, use</a:t>
            </a:r>
          </a:p>
        </p:txBody>
      </p:sp>
      <p:pic>
        <p:nvPicPr>
          <p:cNvPr id="5" name="Picture 4" descr="s is approximately equal to the range divided by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623417"/>
            <a:ext cx="1458630" cy="673869"/>
          </a:xfrm>
          <a:prstGeom prst="rect">
            <a:avLst/>
          </a:prstGeom>
        </p:spPr>
      </p:pic>
    </p:spTree>
    <p:extLst>
      <p:ext uri="{BB962C8B-B14F-4D97-AF65-F5344CB8AC3E}">
        <p14:creationId xmlns:p14="http://schemas.microsoft.com/office/powerpoint/2010/main" val="3346803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Standard Deviation of a Population</a:t>
            </a:r>
            <a:endParaRPr lang="en-IN" sz="3600" dirty="0">
              <a:latin typeface="+mj-lt"/>
            </a:endParaRPr>
          </a:p>
        </p:txBody>
      </p:sp>
      <p:sp>
        <p:nvSpPr>
          <p:cNvPr id="3" name="Content Placeholder 2"/>
          <p:cNvSpPr>
            <a:spLocks noGrp="1"/>
          </p:cNvSpPr>
          <p:nvPr>
            <p:ph idx="1"/>
          </p:nvPr>
        </p:nvSpPr>
        <p:spPr>
          <a:xfrm>
            <a:off x="457200" y="1600201"/>
            <a:ext cx="8229600" cy="2057400"/>
          </a:xfrm>
        </p:spPr>
        <p:txBody>
          <a:bodyPr/>
          <a:lstStyle/>
          <a:p>
            <a:pPr>
              <a:buClr>
                <a:schemeClr val="bg2"/>
              </a:buClr>
            </a:pPr>
            <a:r>
              <a:rPr lang="en-US" sz="2800" dirty="0"/>
              <a:t>Standard Deviation of a Population</a:t>
            </a:r>
          </a:p>
          <a:p>
            <a:pPr marL="741600" lvl="1" indent="-284400"/>
            <a:r>
              <a:rPr lang="en-US" sz="2600" dirty="0"/>
              <a:t>A different formula is used to calculate the standard deviation </a:t>
            </a:r>
            <a:r>
              <a:rPr lang="el-GR" sz="2600" i="1" dirty="0">
                <a:cs typeface="Arial" panose="020B0604020202020204" pitchFamily="34" charset="0"/>
              </a:rPr>
              <a:t>σ</a:t>
            </a:r>
            <a:r>
              <a:rPr lang="en-US" sz="2600" dirty="0"/>
              <a:t> of a </a:t>
            </a:r>
            <a:r>
              <a:rPr lang="en-US" sz="2600" b="1" dirty="0"/>
              <a:t>population</a:t>
            </a:r>
            <a:r>
              <a:rPr lang="en-US" sz="2600" dirty="0"/>
              <a:t>: Instead of dividing by </a:t>
            </a:r>
            <a:r>
              <a:rPr lang="en-US" sz="2600" i="1" dirty="0"/>
              <a:t>n </a:t>
            </a:r>
            <a:r>
              <a:rPr lang="en-US" sz="2600" dirty="0">
                <a:cs typeface="Arial" panose="020B0604020202020204" pitchFamily="34" charset="0"/>
              </a:rPr>
              <a:t>−</a:t>
            </a:r>
            <a:r>
              <a:rPr lang="en-US" sz="2600" dirty="0"/>
              <a:t> 1 for a </a:t>
            </a:r>
            <a:r>
              <a:rPr lang="en-US" sz="2600" b="1" dirty="0"/>
              <a:t>sample</a:t>
            </a:r>
            <a:r>
              <a:rPr lang="en-US" sz="2600" dirty="0"/>
              <a:t>, we divide by the population size </a:t>
            </a:r>
            <a:r>
              <a:rPr lang="en-US" sz="2600" i="1" dirty="0"/>
              <a:t>N</a:t>
            </a:r>
            <a:r>
              <a:rPr lang="en-US" sz="2600" dirty="0"/>
              <a:t>.</a:t>
            </a:r>
          </a:p>
        </p:txBody>
      </p:sp>
      <p:pic>
        <p:nvPicPr>
          <p:cNvPr id="4" name="Picture 3" descr="The population standard deviation sigma = the square root of, the sum of expression, x minus mu, squared, divided by upper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962083"/>
            <a:ext cx="6390970" cy="884012"/>
          </a:xfrm>
          <a:prstGeom prst="rect">
            <a:avLst/>
          </a:prstGeom>
        </p:spPr>
      </p:pic>
    </p:spTree>
    <p:extLst>
      <p:ext uri="{BB962C8B-B14F-4D97-AF65-F5344CB8AC3E}">
        <p14:creationId xmlns:p14="http://schemas.microsoft.com/office/powerpoint/2010/main" val="1926454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Variance of a Sample and a Population</a:t>
            </a:r>
            <a:endParaRPr lang="en-IN" sz="3600" dirty="0">
              <a:latin typeface="+mj-lt"/>
            </a:endParaRPr>
          </a:p>
        </p:txBody>
      </p:sp>
      <p:sp>
        <p:nvSpPr>
          <p:cNvPr id="3" name="Content Placeholder 2"/>
          <p:cNvSpPr>
            <a:spLocks noGrp="1"/>
          </p:cNvSpPr>
          <p:nvPr>
            <p:ph idx="1"/>
          </p:nvPr>
        </p:nvSpPr>
        <p:spPr>
          <a:xfrm>
            <a:off x="457200" y="1600201"/>
            <a:ext cx="8229600" cy="3352800"/>
          </a:xfrm>
        </p:spPr>
        <p:txBody>
          <a:bodyPr/>
          <a:lstStyle/>
          <a:p>
            <a:pPr>
              <a:buClr>
                <a:schemeClr val="bg2"/>
              </a:buClr>
            </a:pPr>
            <a:r>
              <a:rPr lang="en-US" sz="2800" dirty="0"/>
              <a:t>Variance</a:t>
            </a:r>
          </a:p>
          <a:p>
            <a:pPr marL="741600" lvl="1" indent="-284400"/>
            <a:r>
              <a:rPr lang="en-US" sz="2600" dirty="0"/>
              <a:t>The </a:t>
            </a:r>
            <a:r>
              <a:rPr lang="en-US" sz="2600" b="1" dirty="0"/>
              <a:t>variance </a:t>
            </a:r>
            <a:r>
              <a:rPr lang="en-US" sz="2600" dirty="0"/>
              <a:t>of a set of values is a measure of variation equal to the square of the standard deviation.</a:t>
            </a:r>
          </a:p>
          <a:p>
            <a:pPr marL="1257300" lvl="2" indent="-385200"/>
            <a:r>
              <a:rPr lang="en-US" sz="2400" dirty="0"/>
              <a:t>Sample variance: </a:t>
            </a:r>
            <a:r>
              <a:rPr lang="en-US" sz="2400" i="1" dirty="0">
                <a:cs typeface="Arial" panose="020B0604020202020204" pitchFamily="34" charset="0"/>
              </a:rPr>
              <a:t>s</a:t>
            </a:r>
            <a:r>
              <a:rPr lang="en-US" sz="2400" baseline="30000" dirty="0"/>
              <a:t>²</a:t>
            </a:r>
            <a:r>
              <a:rPr lang="en-US" sz="2400" dirty="0"/>
              <a:t> = square of the standard deviation </a:t>
            </a:r>
            <a:r>
              <a:rPr lang="en-US" sz="2400" i="1" dirty="0">
                <a:cs typeface="Arial" panose="020B0604020202020204" pitchFamily="34" charset="0"/>
              </a:rPr>
              <a:t>s</a:t>
            </a:r>
            <a:r>
              <a:rPr lang="en-US" sz="2400" i="1" dirty="0"/>
              <a:t>.</a:t>
            </a:r>
          </a:p>
          <a:p>
            <a:pPr marL="1257300" lvl="2" indent="-385200"/>
            <a:r>
              <a:rPr lang="en-US" sz="2400" dirty="0"/>
              <a:t>Population variance: </a:t>
            </a:r>
            <a:r>
              <a:rPr lang="el-GR" sz="2400" i="1" dirty="0">
                <a:cs typeface="Arial" panose="020B0604020202020204" pitchFamily="34" charset="0"/>
              </a:rPr>
              <a:t>σ</a:t>
            </a:r>
            <a:r>
              <a:rPr lang="en-US" sz="2400" baseline="30000" dirty="0"/>
              <a:t>² </a:t>
            </a:r>
            <a:r>
              <a:rPr lang="en-US" sz="2400" dirty="0"/>
              <a:t>= square of the population standard deviation </a:t>
            </a:r>
            <a:r>
              <a:rPr lang="el-GR" sz="2400" i="1" dirty="0">
                <a:cs typeface="Arial" panose="020B0604020202020204" pitchFamily="34" charset="0"/>
              </a:rPr>
              <a:t>σ</a:t>
            </a:r>
            <a:r>
              <a:rPr lang="en-US" sz="2400" dirty="0"/>
              <a:t>.</a:t>
            </a:r>
          </a:p>
        </p:txBody>
      </p:sp>
    </p:spTree>
    <p:extLst>
      <p:ext uri="{BB962C8B-B14F-4D97-AF65-F5344CB8AC3E}">
        <p14:creationId xmlns:p14="http://schemas.microsoft.com/office/powerpoint/2010/main" val="1194385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Notation Summary</a:t>
            </a:r>
            <a:endParaRPr lang="en-IN" sz="3600" dirty="0">
              <a:latin typeface="+mj-lt"/>
            </a:endParaRPr>
          </a:p>
        </p:txBody>
      </p:sp>
      <p:sp>
        <p:nvSpPr>
          <p:cNvPr id="3" name="Content Placeholder 2"/>
          <p:cNvSpPr>
            <a:spLocks noGrp="1"/>
          </p:cNvSpPr>
          <p:nvPr>
            <p:ph idx="1"/>
          </p:nvPr>
        </p:nvSpPr>
        <p:spPr>
          <a:xfrm>
            <a:off x="457200" y="1600201"/>
            <a:ext cx="8229600" cy="2133600"/>
          </a:xfrm>
        </p:spPr>
        <p:txBody>
          <a:bodyPr/>
          <a:lstStyle/>
          <a:p>
            <a:pPr marL="0" indent="0">
              <a:buNone/>
            </a:pPr>
            <a:r>
              <a:rPr lang="en-US" sz="2600" i="1" dirty="0">
                <a:cs typeface="Arial" panose="020B0604020202020204" pitchFamily="34" charset="0"/>
              </a:rPr>
              <a:t>s</a:t>
            </a:r>
            <a:r>
              <a:rPr lang="en-US" sz="2600" i="1" dirty="0"/>
              <a:t> </a:t>
            </a:r>
            <a:r>
              <a:rPr lang="en-US" sz="2600" dirty="0"/>
              <a:t>= </a:t>
            </a:r>
            <a:r>
              <a:rPr lang="en-US" sz="2600" b="1" dirty="0"/>
              <a:t>sample</a:t>
            </a:r>
            <a:r>
              <a:rPr lang="en-US" sz="2600" i="1" dirty="0"/>
              <a:t> </a:t>
            </a:r>
            <a:r>
              <a:rPr lang="en-US" sz="2600" dirty="0"/>
              <a:t>standard deviation</a:t>
            </a:r>
          </a:p>
          <a:p>
            <a:pPr marL="0" indent="0">
              <a:buNone/>
            </a:pPr>
            <a:r>
              <a:rPr lang="en-US" sz="2600" i="1" dirty="0">
                <a:cs typeface="Arial" panose="020B0604020202020204" pitchFamily="34" charset="0"/>
              </a:rPr>
              <a:t>s</a:t>
            </a:r>
            <a:r>
              <a:rPr lang="en-US" sz="2600" baseline="30000" dirty="0"/>
              <a:t>²</a:t>
            </a:r>
            <a:r>
              <a:rPr lang="en-US" sz="2600" dirty="0"/>
              <a:t> = </a:t>
            </a:r>
            <a:r>
              <a:rPr lang="en-US" sz="2600" b="1" dirty="0"/>
              <a:t>sample</a:t>
            </a:r>
            <a:r>
              <a:rPr lang="en-US" sz="2600" i="1" dirty="0"/>
              <a:t> </a:t>
            </a:r>
            <a:r>
              <a:rPr lang="en-US" sz="2600" dirty="0"/>
              <a:t>variance</a:t>
            </a:r>
          </a:p>
          <a:p>
            <a:pPr marL="0" indent="0">
              <a:buNone/>
            </a:pPr>
            <a:r>
              <a:rPr lang="el-GR" sz="2600" i="1" dirty="0">
                <a:cs typeface="Arial" panose="020B0604020202020204" pitchFamily="34" charset="0"/>
              </a:rPr>
              <a:t>σ</a:t>
            </a:r>
            <a:r>
              <a:rPr lang="en-US" sz="2600" i="1" dirty="0">
                <a:sym typeface="Symbol" panose="05050102010706020507" pitchFamily="18" charset="2"/>
              </a:rPr>
              <a:t>  </a:t>
            </a:r>
            <a:r>
              <a:rPr lang="en-US" sz="2600" dirty="0"/>
              <a:t>= </a:t>
            </a:r>
            <a:r>
              <a:rPr lang="en-US" sz="2600" b="1" dirty="0"/>
              <a:t>population</a:t>
            </a:r>
            <a:r>
              <a:rPr lang="en-US" sz="2600" i="1" dirty="0"/>
              <a:t> </a:t>
            </a:r>
            <a:r>
              <a:rPr lang="en-US" sz="2600" dirty="0"/>
              <a:t>standard deviation</a:t>
            </a:r>
          </a:p>
          <a:p>
            <a:pPr marL="0" indent="0">
              <a:buNone/>
            </a:pPr>
            <a:r>
              <a:rPr lang="el-GR" sz="2600" i="1" dirty="0">
                <a:cs typeface="Arial" panose="020B0604020202020204" pitchFamily="34" charset="0"/>
              </a:rPr>
              <a:t>σ</a:t>
            </a:r>
            <a:r>
              <a:rPr lang="en-US" sz="2600" baseline="30000" dirty="0"/>
              <a:t>²</a:t>
            </a:r>
            <a:r>
              <a:rPr lang="en-US" sz="2600" dirty="0"/>
              <a:t> = </a:t>
            </a:r>
            <a:r>
              <a:rPr lang="en-US" sz="2600" b="1" dirty="0"/>
              <a:t>population </a:t>
            </a:r>
            <a:r>
              <a:rPr lang="en-US" sz="2600" dirty="0"/>
              <a:t>variance</a:t>
            </a:r>
          </a:p>
        </p:txBody>
      </p:sp>
    </p:spTree>
    <p:extLst>
      <p:ext uri="{BB962C8B-B14F-4D97-AF65-F5344CB8AC3E}">
        <p14:creationId xmlns:p14="http://schemas.microsoft.com/office/powerpoint/2010/main" val="2941495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Important Properties of Variance</a:t>
            </a:r>
            <a:endParaRPr lang="en-IN" sz="3600" dirty="0">
              <a:latin typeface="+mj-lt"/>
            </a:endParaRPr>
          </a:p>
        </p:txBody>
      </p:sp>
      <p:sp>
        <p:nvSpPr>
          <p:cNvPr id="3" name="Content Placeholder 2"/>
          <p:cNvSpPr>
            <a:spLocks noGrp="1"/>
          </p:cNvSpPr>
          <p:nvPr>
            <p:ph idx="1"/>
          </p:nvPr>
        </p:nvSpPr>
        <p:spPr>
          <a:xfrm>
            <a:off x="457200" y="1600201"/>
            <a:ext cx="8229600" cy="4038599"/>
          </a:xfrm>
        </p:spPr>
        <p:txBody>
          <a:bodyPr/>
          <a:lstStyle/>
          <a:p>
            <a:pPr>
              <a:spcBef>
                <a:spcPts val="1200"/>
              </a:spcBef>
            </a:pPr>
            <a:r>
              <a:rPr lang="en-US" sz="2600" dirty="0"/>
              <a:t>The units of the variance are the </a:t>
            </a:r>
            <a:r>
              <a:rPr lang="en-US" sz="2600" b="1" dirty="0"/>
              <a:t>squares</a:t>
            </a:r>
            <a:r>
              <a:rPr lang="en-US" sz="2600" i="1" dirty="0"/>
              <a:t> </a:t>
            </a:r>
            <a:r>
              <a:rPr lang="en-US" sz="2600" dirty="0"/>
              <a:t>of the units of the original data values. </a:t>
            </a:r>
          </a:p>
          <a:p>
            <a:pPr>
              <a:spcBef>
                <a:spcPts val="1200"/>
              </a:spcBef>
            </a:pPr>
            <a:r>
              <a:rPr lang="en-US" sz="2600" dirty="0"/>
              <a:t>The value of the variance can increase dramatically with the inclusion of outliers. (The variance is not </a:t>
            </a:r>
            <a:r>
              <a:rPr lang="en-US" sz="2600" b="1" dirty="0"/>
              <a:t>resistant.</a:t>
            </a:r>
            <a:r>
              <a:rPr lang="en-US" sz="2600" dirty="0"/>
              <a:t>)</a:t>
            </a:r>
          </a:p>
          <a:p>
            <a:pPr>
              <a:spcBef>
                <a:spcPts val="1200"/>
              </a:spcBef>
            </a:pPr>
            <a:r>
              <a:rPr lang="en-US" sz="2600" dirty="0"/>
              <a:t>The value of the variance is never negative. It is zero only when all of the data values are the same number.</a:t>
            </a:r>
          </a:p>
          <a:p>
            <a:pPr>
              <a:spcBef>
                <a:spcPts val="1200"/>
              </a:spcBef>
            </a:pPr>
            <a:r>
              <a:rPr lang="en-US" sz="2600" dirty="0"/>
              <a:t>The sample variance </a:t>
            </a:r>
            <a:r>
              <a:rPr lang="en-US" sz="2600" i="1" dirty="0">
                <a:cs typeface="Arial" panose="020B0604020202020204" pitchFamily="34" charset="0"/>
              </a:rPr>
              <a:t>s</a:t>
            </a:r>
            <a:r>
              <a:rPr lang="en-US" sz="2600" baseline="30000" dirty="0"/>
              <a:t>²</a:t>
            </a:r>
            <a:r>
              <a:rPr lang="en-US" sz="2600" dirty="0"/>
              <a:t> is an </a:t>
            </a:r>
            <a:r>
              <a:rPr lang="en-US" sz="2600" b="1" dirty="0"/>
              <a:t>unbiased estimator </a:t>
            </a:r>
            <a:r>
              <a:rPr lang="en-US" sz="2600" dirty="0"/>
              <a:t>of the population variance </a:t>
            </a:r>
            <a:r>
              <a:rPr lang="el-GR" sz="2600" i="1" dirty="0">
                <a:cs typeface="Arial" panose="020B0604020202020204" pitchFamily="34" charset="0"/>
              </a:rPr>
              <a:t>σ</a:t>
            </a:r>
            <a:r>
              <a:rPr lang="en-US" sz="2600" baseline="30000" dirty="0"/>
              <a:t>²</a:t>
            </a:r>
            <a:r>
              <a:rPr lang="en-US" sz="2600" dirty="0"/>
              <a:t>.</a:t>
            </a:r>
          </a:p>
        </p:txBody>
      </p:sp>
    </p:spTree>
    <p:extLst>
      <p:ext uri="{BB962C8B-B14F-4D97-AF65-F5344CB8AC3E}">
        <p14:creationId xmlns:p14="http://schemas.microsoft.com/office/powerpoint/2010/main" val="62063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Important Properties of the Mean</a:t>
            </a:r>
            <a:endParaRPr lang="en-IN" dirty="0">
              <a:latin typeface="+mj-lt"/>
            </a:endParaRPr>
          </a:p>
        </p:txBody>
      </p:sp>
      <p:sp>
        <p:nvSpPr>
          <p:cNvPr id="3" name="Content Placeholder 2"/>
          <p:cNvSpPr>
            <a:spLocks noGrp="1"/>
          </p:cNvSpPr>
          <p:nvPr>
            <p:ph idx="1"/>
          </p:nvPr>
        </p:nvSpPr>
        <p:spPr>
          <a:xfrm>
            <a:off x="457200" y="1600201"/>
            <a:ext cx="8229600" cy="3276600"/>
          </a:xfrm>
        </p:spPr>
        <p:txBody>
          <a:bodyPr/>
          <a:lstStyle/>
          <a:p>
            <a:pPr>
              <a:buClr>
                <a:schemeClr val="bg2"/>
              </a:buClr>
            </a:pPr>
            <a:r>
              <a:rPr lang="en-US" sz="2600" dirty="0"/>
              <a:t>Sample means drawn from the same population tend to vary less than other measures of center.</a:t>
            </a:r>
          </a:p>
          <a:p>
            <a:pPr>
              <a:buClr>
                <a:schemeClr val="bg2"/>
              </a:buClr>
            </a:pPr>
            <a:r>
              <a:rPr lang="en-US" sz="2600" dirty="0"/>
              <a:t>The mean of a data set uses every data value.</a:t>
            </a:r>
          </a:p>
          <a:p>
            <a:pPr>
              <a:buClr>
                <a:schemeClr val="bg2"/>
              </a:buClr>
            </a:pPr>
            <a:r>
              <a:rPr lang="en-US" sz="2600" dirty="0"/>
              <a:t>A disadvantage of the mean is that just one extreme value (outlier) can change the value of the mean substantially. (Using the following definition, we say that the mean is not </a:t>
            </a:r>
            <a:r>
              <a:rPr lang="en-US" sz="2600" b="1" dirty="0"/>
              <a:t>resistant.</a:t>
            </a:r>
            <a:r>
              <a:rPr lang="en-US" sz="2600" dirty="0"/>
              <a:t>)</a:t>
            </a:r>
            <a:endParaRPr lang="en-IN" sz="2600" dirty="0"/>
          </a:p>
        </p:txBody>
      </p:sp>
    </p:spTree>
    <p:extLst>
      <p:ext uri="{BB962C8B-B14F-4D97-AF65-F5344CB8AC3E}">
        <p14:creationId xmlns:p14="http://schemas.microsoft.com/office/powerpoint/2010/main" val="28728464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Why Divide by (</a:t>
            </a:r>
            <a:r>
              <a:rPr lang="en-US" sz="3600" i="1" dirty="0">
                <a:latin typeface="+mj-lt"/>
              </a:rPr>
              <a:t>n</a:t>
            </a:r>
            <a:r>
              <a:rPr lang="en-US" sz="3600" dirty="0">
                <a:latin typeface="+mj-lt"/>
              </a:rPr>
              <a:t> – 1)?</a:t>
            </a:r>
            <a:endParaRPr lang="en-IN" sz="3600" dirty="0">
              <a:latin typeface="+mj-lt"/>
            </a:endParaRPr>
          </a:p>
        </p:txBody>
      </p:sp>
      <p:sp>
        <p:nvSpPr>
          <p:cNvPr id="3" name="Content Placeholder 2"/>
          <p:cNvSpPr>
            <a:spLocks noGrp="1"/>
          </p:cNvSpPr>
          <p:nvPr>
            <p:ph idx="1"/>
          </p:nvPr>
        </p:nvSpPr>
        <p:spPr>
          <a:xfrm>
            <a:off x="457200" y="1600201"/>
            <a:ext cx="8305800" cy="3428999"/>
          </a:xfrm>
        </p:spPr>
        <p:txBody>
          <a:bodyPr/>
          <a:lstStyle/>
          <a:p>
            <a:pPr>
              <a:spcBef>
                <a:spcPts val="1200"/>
              </a:spcBef>
            </a:pPr>
            <a:r>
              <a:rPr lang="en-US" sz="2600" dirty="0"/>
              <a:t>There are only </a:t>
            </a:r>
            <a:r>
              <a:rPr lang="en-US" sz="2600" i="1" dirty="0"/>
              <a:t>n </a:t>
            </a:r>
            <a:r>
              <a:rPr lang="en-US" sz="2600" dirty="0">
                <a:cs typeface="Arial" panose="020B0604020202020204" pitchFamily="34" charset="0"/>
              </a:rPr>
              <a:t>−</a:t>
            </a:r>
            <a:r>
              <a:rPr lang="en-US" sz="2600" dirty="0"/>
              <a:t> 1 values that can assigned without constraint. With a given mean, we can use any numbers for the first </a:t>
            </a:r>
            <a:r>
              <a:rPr lang="en-US" sz="2600" i="1" dirty="0"/>
              <a:t>n </a:t>
            </a:r>
            <a:r>
              <a:rPr lang="en-US" sz="2600" dirty="0">
                <a:cs typeface="Arial" panose="020B0604020202020204" pitchFamily="34" charset="0"/>
              </a:rPr>
              <a:t>−</a:t>
            </a:r>
            <a:r>
              <a:rPr lang="en-US" sz="2600" dirty="0"/>
              <a:t> 1 values, but the last value will then be automatically determined.</a:t>
            </a:r>
          </a:p>
          <a:p>
            <a:pPr>
              <a:spcBef>
                <a:spcPts val="1200"/>
              </a:spcBef>
            </a:pPr>
            <a:r>
              <a:rPr lang="en-US" sz="2600" dirty="0"/>
              <a:t>With division by </a:t>
            </a:r>
            <a:r>
              <a:rPr lang="en-US" sz="2600" i="1" dirty="0"/>
              <a:t>n </a:t>
            </a:r>
            <a:r>
              <a:rPr lang="en-US" sz="2600" dirty="0">
                <a:cs typeface="Arial" panose="020B0604020202020204" pitchFamily="34" charset="0"/>
              </a:rPr>
              <a:t>−</a:t>
            </a:r>
            <a:r>
              <a:rPr lang="en-US" sz="2600" dirty="0"/>
              <a:t> 1, sample variances </a:t>
            </a:r>
            <a:r>
              <a:rPr lang="en-US" sz="2600" i="1" dirty="0">
                <a:cs typeface="Arial" panose="020B0604020202020204" pitchFamily="34" charset="0"/>
              </a:rPr>
              <a:t>s</a:t>
            </a:r>
            <a:r>
              <a:rPr lang="en-US" sz="2600" baseline="30000" dirty="0"/>
              <a:t>²</a:t>
            </a:r>
            <a:r>
              <a:rPr lang="en-US" sz="2600" dirty="0"/>
              <a:t> tend to center around the value of the population variance </a:t>
            </a:r>
            <a:r>
              <a:rPr lang="el-GR" sz="2600" i="1" dirty="0">
                <a:cs typeface="Arial" panose="020B0604020202020204" pitchFamily="34" charset="0"/>
              </a:rPr>
              <a:t>σ</a:t>
            </a:r>
            <a:r>
              <a:rPr lang="en-US" sz="2600" baseline="30000" dirty="0"/>
              <a:t>²</a:t>
            </a:r>
            <a:r>
              <a:rPr lang="en-US" sz="2600" dirty="0"/>
              <a:t>; with division by </a:t>
            </a:r>
            <a:r>
              <a:rPr lang="en-US" sz="2600" i="1" dirty="0"/>
              <a:t>n</a:t>
            </a:r>
            <a:r>
              <a:rPr lang="en-US" sz="2600" dirty="0"/>
              <a:t>, sample variances </a:t>
            </a:r>
            <a:r>
              <a:rPr lang="en-US" sz="2600" i="1" dirty="0">
                <a:cs typeface="Arial" panose="020B0604020202020204" pitchFamily="34" charset="0"/>
              </a:rPr>
              <a:t>s</a:t>
            </a:r>
            <a:r>
              <a:rPr lang="en-US" sz="2600" baseline="30000" dirty="0"/>
              <a:t>²</a:t>
            </a:r>
            <a:r>
              <a:rPr lang="en-US" sz="2600" dirty="0"/>
              <a:t> tend to </a:t>
            </a:r>
            <a:r>
              <a:rPr lang="en-US" sz="2600" b="1" dirty="0"/>
              <a:t>underestimate</a:t>
            </a:r>
            <a:r>
              <a:rPr lang="en-US" sz="2600" i="1" dirty="0"/>
              <a:t> </a:t>
            </a:r>
            <a:r>
              <a:rPr lang="en-US" sz="2600" dirty="0"/>
              <a:t>the value of the population variance </a:t>
            </a:r>
            <a:r>
              <a:rPr lang="el-GR" sz="2600" i="1" dirty="0">
                <a:cs typeface="Arial" panose="020B0604020202020204" pitchFamily="34" charset="0"/>
              </a:rPr>
              <a:t>σ</a:t>
            </a:r>
            <a:r>
              <a:rPr lang="en-US" sz="2600" baseline="30000" dirty="0"/>
              <a:t>²</a:t>
            </a:r>
            <a:r>
              <a:rPr lang="en-US" sz="2600" dirty="0"/>
              <a:t>.</a:t>
            </a:r>
            <a:endParaRPr lang="en-IN" sz="2600" dirty="0"/>
          </a:p>
        </p:txBody>
      </p:sp>
    </p:spTree>
    <p:extLst>
      <p:ext uri="{BB962C8B-B14F-4D97-AF65-F5344CB8AC3E}">
        <p14:creationId xmlns:p14="http://schemas.microsoft.com/office/powerpoint/2010/main" val="415160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Empirical Rule for Data with a Bell-Shaped Distribution</a:t>
            </a:r>
            <a:endParaRPr lang="en-IN" sz="3600" dirty="0">
              <a:latin typeface="+mj-lt"/>
            </a:endParaRPr>
          </a:p>
        </p:txBody>
      </p:sp>
      <p:sp>
        <p:nvSpPr>
          <p:cNvPr id="3" name="Content Placeholder 2"/>
          <p:cNvSpPr>
            <a:spLocks noGrp="1"/>
          </p:cNvSpPr>
          <p:nvPr>
            <p:ph idx="1"/>
          </p:nvPr>
        </p:nvSpPr>
        <p:spPr>
          <a:xfrm>
            <a:off x="457200" y="1600201"/>
            <a:ext cx="8229600" cy="3657600"/>
          </a:xfrm>
        </p:spPr>
        <p:txBody>
          <a:bodyPr/>
          <a:lstStyle/>
          <a:p>
            <a:pPr marL="0" indent="0">
              <a:buNone/>
            </a:pPr>
            <a:r>
              <a:rPr lang="en-US" sz="2600" dirty="0"/>
              <a:t>The </a:t>
            </a:r>
            <a:r>
              <a:rPr lang="en-US" sz="2600" b="1" dirty="0"/>
              <a:t>empirical rule</a:t>
            </a:r>
            <a:r>
              <a:rPr lang="en-US" sz="2600" dirty="0"/>
              <a:t> states that </a:t>
            </a:r>
            <a:r>
              <a:rPr lang="en-US" sz="2600" b="1" dirty="0"/>
              <a:t>for data sets having a distribution that is approximately bell-shaped,</a:t>
            </a:r>
            <a:r>
              <a:rPr lang="en-US" sz="2600" i="1" dirty="0"/>
              <a:t> </a:t>
            </a:r>
            <a:r>
              <a:rPr lang="en-US" sz="2600" dirty="0"/>
              <a:t>the following properties apply.</a:t>
            </a:r>
          </a:p>
          <a:p>
            <a:pPr marL="255600" lvl="1" indent="-255600">
              <a:buFont typeface="Arial" panose="020B0604020202020204" pitchFamily="34" charset="0"/>
              <a:buChar char="•"/>
            </a:pPr>
            <a:r>
              <a:rPr lang="en-US" sz="2400" dirty="0"/>
              <a:t>About 68% of all values fall within 1 standard deviation of the mean.</a:t>
            </a:r>
          </a:p>
          <a:p>
            <a:pPr marL="255600" lvl="1" indent="-255600">
              <a:buFont typeface="Arial" panose="020B0604020202020204" pitchFamily="34" charset="0"/>
              <a:buChar char="•"/>
            </a:pPr>
            <a:r>
              <a:rPr lang="en-US" sz="2400" dirty="0"/>
              <a:t>About 95% of all values fall within 2 standard deviations of the mean.</a:t>
            </a:r>
          </a:p>
          <a:p>
            <a:pPr marL="255600" lvl="1" indent="-255600">
              <a:buFont typeface="Arial" panose="020B0604020202020204" pitchFamily="34" charset="0"/>
              <a:buChar char="•"/>
            </a:pPr>
            <a:r>
              <a:rPr lang="en-US" sz="2400" dirty="0"/>
              <a:t>About 99.7% of all values fall within 3 standard deviations of the mean.</a:t>
            </a:r>
            <a:endParaRPr lang="en-US" sz="2600" dirty="0"/>
          </a:p>
        </p:txBody>
      </p:sp>
    </p:spTree>
    <p:extLst>
      <p:ext uri="{BB962C8B-B14F-4D97-AF65-F5344CB8AC3E}">
        <p14:creationId xmlns:p14="http://schemas.microsoft.com/office/powerpoint/2010/main" val="2009017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The Empirical Rule</a:t>
            </a:r>
            <a:endParaRPr lang="en-IN" sz="3600" dirty="0">
              <a:latin typeface="+mj-lt"/>
            </a:endParaRPr>
          </a:p>
        </p:txBody>
      </p:sp>
      <p:pic>
        <p:nvPicPr>
          <p:cNvPr id="4" name="Picture 3" descr="A normal distribution curve is bell-shaped, with a peak at x-bar. The region under the curve from x-bar minus s to x-bar + s represents 68% of the data within 1 standard deviation of the mean. The region under the curve from x-bar minus 2 s to x-bar + 2 s represents 95% of the data within 2 standard deviations of the mean. The region under the curve from x-bar minus 3 s to x-bar + 3 s represents 99.7% of the data within 3 standard deviations of the mean. The regions under the curve to the left of x-bar minus 3 s, and to the right of x-bar + 3 s, each represent 0.13% of the d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083" y="1600200"/>
            <a:ext cx="6935715" cy="4424935"/>
          </a:xfrm>
          <a:prstGeom prst="rect">
            <a:avLst/>
          </a:prstGeom>
        </p:spPr>
      </p:pic>
    </p:spTree>
    <p:extLst>
      <p:ext uri="{BB962C8B-B14F-4D97-AF65-F5344CB8AC3E}">
        <p14:creationId xmlns:p14="http://schemas.microsoft.com/office/powerpoint/2010/main" val="27178333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The Empirical Rule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1219200"/>
          </a:xfrm>
        </p:spPr>
        <p:txBody>
          <a:bodyPr/>
          <a:lstStyle/>
          <a:p>
            <a:pPr marL="0" indent="0">
              <a:buNone/>
            </a:pPr>
            <a:r>
              <a:rPr lang="en-US" sz="2600" dirty="0"/>
              <a:t>IQ scores have a bell-shaped distribution with a mean of 100 and a standard deviation of 15. What percentage of IQ scores are between 70 and 130?</a:t>
            </a:r>
            <a:endParaRPr lang="en-IN" sz="2600" dirty="0"/>
          </a:p>
        </p:txBody>
      </p:sp>
    </p:spTree>
    <p:extLst>
      <p:ext uri="{BB962C8B-B14F-4D97-AF65-F5344CB8AC3E}">
        <p14:creationId xmlns:p14="http://schemas.microsoft.com/office/powerpoint/2010/main" val="4057134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The Empirical Rule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305800" cy="4038599"/>
          </a:xfrm>
        </p:spPr>
        <p:txBody>
          <a:bodyPr/>
          <a:lstStyle/>
          <a:p>
            <a:pPr marL="0" indent="0">
              <a:spcBef>
                <a:spcPts val="600"/>
              </a:spcBef>
              <a:buNone/>
            </a:pPr>
            <a:r>
              <a:rPr lang="en-US" sz="2600" dirty="0"/>
              <a:t>Solution</a:t>
            </a:r>
          </a:p>
          <a:p>
            <a:pPr marL="0" indent="0">
              <a:spcBef>
                <a:spcPts val="600"/>
              </a:spcBef>
              <a:buNone/>
            </a:pPr>
            <a:r>
              <a:rPr lang="en-US" sz="2600" dirty="0"/>
              <a:t>The key is to recognize that 70 and 130 are each exactly 2 standard deviations away from the mean of 100.</a:t>
            </a:r>
          </a:p>
          <a:p>
            <a:pPr marL="0" indent="0">
              <a:spcBef>
                <a:spcPts val="600"/>
              </a:spcBef>
              <a:buNone/>
            </a:pPr>
            <a:r>
              <a:rPr lang="en-US" sz="2600" kern="0" dirty="0"/>
              <a:t>2 standard deviations = 2</a:t>
            </a:r>
            <a:r>
              <a:rPr lang="en-US" sz="2600" i="1" kern="0" dirty="0">
                <a:latin typeface="Arial" panose="020B0604020202020204" pitchFamily="34" charset="0"/>
                <a:cs typeface="Arial" panose="020B0604020202020204" pitchFamily="34" charset="0"/>
              </a:rPr>
              <a:t>s</a:t>
            </a:r>
            <a:r>
              <a:rPr lang="en-US" sz="2600" i="1" kern="0" dirty="0"/>
              <a:t> </a:t>
            </a:r>
            <a:r>
              <a:rPr lang="en-US" sz="2600" kern="0" dirty="0"/>
              <a:t>= 2(15) = 30</a:t>
            </a:r>
          </a:p>
          <a:p>
            <a:pPr marL="0" indent="0">
              <a:spcBef>
                <a:spcPts val="600"/>
              </a:spcBef>
              <a:buNone/>
            </a:pPr>
            <a:r>
              <a:rPr lang="en-US" sz="2600" kern="0" dirty="0"/>
              <a:t>2 standard deviations from the mean is</a:t>
            </a:r>
          </a:p>
          <a:p>
            <a:pPr marL="0" indent="0" algn="ctr">
              <a:buFontTx/>
              <a:buNone/>
            </a:pPr>
            <a:r>
              <a:rPr lang="en-US" sz="2600" kern="0" dirty="0"/>
              <a:t>  100 </a:t>
            </a:r>
            <a:r>
              <a:rPr lang="en-US" sz="2600" dirty="0">
                <a:latin typeface="Arial" panose="020B0604020202020204" pitchFamily="34" charset="0"/>
                <a:cs typeface="Arial" panose="020B0604020202020204" pitchFamily="34" charset="0"/>
              </a:rPr>
              <a:t>−</a:t>
            </a:r>
            <a:r>
              <a:rPr lang="en-US" sz="2600" kern="0" dirty="0"/>
              <a:t> 30 = 70 </a:t>
            </a:r>
          </a:p>
          <a:p>
            <a:pPr marL="0" indent="0" algn="ctr">
              <a:buFontTx/>
              <a:buNone/>
            </a:pPr>
            <a:r>
              <a:rPr lang="en-US" sz="2600" kern="0" dirty="0"/>
              <a:t>or 100 + 30 = 130</a:t>
            </a:r>
            <a:endParaRPr lang="en-US" sz="2600" dirty="0"/>
          </a:p>
          <a:p>
            <a:pPr marL="0" indent="0">
              <a:spcBef>
                <a:spcPts val="600"/>
              </a:spcBef>
              <a:buNone/>
            </a:pPr>
            <a:r>
              <a:rPr lang="en-US" sz="2600" dirty="0"/>
              <a:t>About 95% of all IQ scores are between 70 and 130.</a:t>
            </a:r>
            <a:endParaRPr lang="en-IN" sz="2600" dirty="0"/>
          </a:p>
        </p:txBody>
      </p:sp>
    </p:spTree>
    <p:extLst>
      <p:ext uri="{BB962C8B-B14F-4D97-AF65-F5344CB8AC3E}">
        <p14:creationId xmlns:p14="http://schemas.microsoft.com/office/powerpoint/2010/main" val="3626597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Chebyshev’s Theorem</a:t>
            </a:r>
            <a:endParaRPr lang="en-IN" sz="3600" dirty="0">
              <a:latin typeface="+mj-lt"/>
            </a:endParaRPr>
          </a:p>
        </p:txBody>
      </p:sp>
      <p:pic>
        <p:nvPicPr>
          <p:cNvPr id="3" name="Picture 2" descr="The proportion of any set of data lying within K standard deviations of the mean is always at least 1 minus 1 over k squared, where K is any positive number greater than 1. For K = 2 and K = 3, we get the following statements. At least three-fourths, or 75%, of all values lie within 2 standard deviations of the mean. At least eight-ninths, or 89%, of all values lie within 3 standard deviations of the me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7557025" cy="3690640"/>
          </a:xfrm>
          <a:prstGeom prst="rect">
            <a:avLst/>
          </a:prstGeom>
        </p:spPr>
      </p:pic>
    </p:spTree>
    <p:extLst>
      <p:ext uri="{BB962C8B-B14F-4D97-AF65-F5344CB8AC3E}">
        <p14:creationId xmlns:p14="http://schemas.microsoft.com/office/powerpoint/2010/main" val="4028940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Chebyshev’s Theorem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1219200"/>
          </a:xfrm>
        </p:spPr>
        <p:txBody>
          <a:bodyPr/>
          <a:lstStyle/>
          <a:p>
            <a:pPr marL="0" indent="0">
              <a:buNone/>
            </a:pPr>
            <a:r>
              <a:rPr lang="en-US" sz="2600" dirty="0"/>
              <a:t>IQ scores have a mean of 100 and a standard deviation of 15. What can we conclude from Chebyshev’s theorem?</a:t>
            </a:r>
            <a:endParaRPr lang="en-IN" sz="2600" dirty="0"/>
          </a:p>
        </p:txBody>
      </p:sp>
    </p:spTree>
    <p:extLst>
      <p:ext uri="{BB962C8B-B14F-4D97-AF65-F5344CB8AC3E}">
        <p14:creationId xmlns:p14="http://schemas.microsoft.com/office/powerpoint/2010/main" val="973801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Chebyshev’s Theorem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0"/>
            <a:ext cx="8229600" cy="1676400"/>
          </a:xfrm>
        </p:spPr>
        <p:txBody>
          <a:bodyPr/>
          <a:lstStyle/>
          <a:p>
            <a:pPr marL="0" indent="0">
              <a:spcBef>
                <a:spcPts val="600"/>
              </a:spcBef>
              <a:buNone/>
            </a:pPr>
            <a:r>
              <a:rPr lang="en-US" sz="2600" dirty="0"/>
              <a:t>Solution</a:t>
            </a:r>
          </a:p>
          <a:p>
            <a:pPr marL="0" indent="0">
              <a:spcBef>
                <a:spcPts val="600"/>
              </a:spcBef>
              <a:buNone/>
            </a:pPr>
            <a:r>
              <a:rPr lang="en-US" sz="2600" dirty="0"/>
              <a:t>Applying Chebyshev’s theorem with a mean of 100 and a standard deviation of 15, we can reach the following conclusions:</a:t>
            </a:r>
          </a:p>
        </p:txBody>
      </p:sp>
      <p:pic>
        <p:nvPicPr>
          <p:cNvPr id="4" name="Picture 3" descr="At least three-fourths, or 75%, of I Q scores are within 2 standard deviations of the mean, between 70 and 130. At least eight-ninths, or 89%, of all I Q scores are within 3 standard deviations of the mean, between 55 and 1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29000"/>
            <a:ext cx="7557025" cy="2414962"/>
          </a:xfrm>
          <a:prstGeom prst="rect">
            <a:avLst/>
          </a:prstGeom>
        </p:spPr>
      </p:pic>
    </p:spTree>
    <p:extLst>
      <p:ext uri="{BB962C8B-B14F-4D97-AF65-F5344CB8AC3E}">
        <p14:creationId xmlns:p14="http://schemas.microsoft.com/office/powerpoint/2010/main" val="23169725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Comparing Variation in Different Samples or Populations</a:t>
            </a:r>
            <a:endParaRPr lang="en-IN" sz="3600" dirty="0">
              <a:latin typeface="+mj-lt"/>
            </a:endParaRPr>
          </a:p>
        </p:txBody>
      </p:sp>
      <p:sp>
        <p:nvSpPr>
          <p:cNvPr id="3" name="Content Placeholder 2"/>
          <p:cNvSpPr>
            <a:spLocks noGrp="1"/>
          </p:cNvSpPr>
          <p:nvPr>
            <p:ph idx="1"/>
          </p:nvPr>
        </p:nvSpPr>
        <p:spPr>
          <a:xfrm>
            <a:off x="457200" y="1600201"/>
            <a:ext cx="8229600" cy="2133599"/>
          </a:xfrm>
        </p:spPr>
        <p:txBody>
          <a:bodyPr/>
          <a:lstStyle/>
          <a:p>
            <a:pPr>
              <a:buClr>
                <a:schemeClr val="bg2"/>
              </a:buClr>
            </a:pPr>
            <a:r>
              <a:rPr lang="en-US" sz="2800" dirty="0"/>
              <a:t>Coefficient of Variation</a:t>
            </a:r>
          </a:p>
          <a:p>
            <a:pPr marL="741600" lvl="1" indent="-284400"/>
            <a:r>
              <a:rPr lang="en-US" sz="2600" dirty="0"/>
              <a:t>The </a:t>
            </a:r>
            <a:r>
              <a:rPr lang="en-US" sz="2600" b="1" dirty="0"/>
              <a:t>coefficient of variation </a:t>
            </a:r>
            <a:r>
              <a:rPr lang="en-US" sz="2600" dirty="0"/>
              <a:t>(or </a:t>
            </a:r>
            <a:r>
              <a:rPr lang="en-US" sz="2600" b="1" dirty="0"/>
              <a:t>CV</a:t>
            </a:r>
            <a:r>
              <a:rPr lang="en-US" sz="2600" dirty="0"/>
              <a:t>) for a set of nonnegative sample or population data, expressed as a percent, describes the standard deviation relative to the mean, and is given by the following:</a:t>
            </a:r>
          </a:p>
        </p:txBody>
      </p:sp>
      <p:pic>
        <p:nvPicPr>
          <p:cNvPr id="5" name="Picture 4" descr="The coefficient of variation for the sample C V = s over x-bar, times 100. The coefficient of variation for the population C V = sigma over mu, times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962400"/>
            <a:ext cx="4780391" cy="1211795"/>
          </a:xfrm>
          <a:prstGeom prst="rect">
            <a:avLst/>
          </a:prstGeom>
        </p:spPr>
      </p:pic>
    </p:spTree>
    <p:extLst>
      <p:ext uri="{BB962C8B-B14F-4D97-AF65-F5344CB8AC3E}">
        <p14:creationId xmlns:p14="http://schemas.microsoft.com/office/powerpoint/2010/main" val="28325909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Round-off Rule for the Coefficient of Variation</a:t>
            </a:r>
            <a:endParaRPr lang="en-IN" sz="3600" dirty="0">
              <a:latin typeface="+mj-lt"/>
            </a:endParaRPr>
          </a:p>
        </p:txBody>
      </p:sp>
      <p:sp>
        <p:nvSpPr>
          <p:cNvPr id="3" name="Content Placeholder 2"/>
          <p:cNvSpPr>
            <a:spLocks noGrp="1"/>
          </p:cNvSpPr>
          <p:nvPr>
            <p:ph idx="1"/>
          </p:nvPr>
        </p:nvSpPr>
        <p:spPr>
          <a:xfrm>
            <a:off x="457200" y="1600201"/>
            <a:ext cx="8229600" cy="914400"/>
          </a:xfrm>
        </p:spPr>
        <p:txBody>
          <a:bodyPr/>
          <a:lstStyle/>
          <a:p>
            <a:pPr marL="0" indent="0">
              <a:buNone/>
            </a:pPr>
            <a:r>
              <a:rPr lang="en-US" sz="2600" dirty="0"/>
              <a:t>Round the coefficient of variation to one decimal place (such as 25.3%).</a:t>
            </a:r>
            <a:endParaRPr lang="en-IN" sz="2600" dirty="0"/>
          </a:p>
        </p:txBody>
      </p:sp>
    </p:spTree>
    <p:extLst>
      <p:ext uri="{BB962C8B-B14F-4D97-AF65-F5344CB8AC3E}">
        <p14:creationId xmlns:p14="http://schemas.microsoft.com/office/powerpoint/2010/main" val="35642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Resistant</a:t>
            </a:r>
            <a:endParaRPr lang="en-IN" sz="3600" dirty="0">
              <a:latin typeface="+mj-lt"/>
            </a:endParaRPr>
          </a:p>
        </p:txBody>
      </p:sp>
      <p:sp>
        <p:nvSpPr>
          <p:cNvPr id="3" name="Content Placeholder 2"/>
          <p:cNvSpPr>
            <a:spLocks noGrp="1"/>
          </p:cNvSpPr>
          <p:nvPr>
            <p:ph idx="1"/>
          </p:nvPr>
        </p:nvSpPr>
        <p:spPr>
          <a:xfrm>
            <a:off x="457200" y="1600201"/>
            <a:ext cx="8229600" cy="1752600"/>
          </a:xfrm>
        </p:spPr>
        <p:txBody>
          <a:bodyPr/>
          <a:lstStyle/>
          <a:p>
            <a:pPr>
              <a:buClr>
                <a:schemeClr val="bg2"/>
              </a:buClr>
            </a:pPr>
            <a:r>
              <a:rPr lang="en-US" sz="2800" dirty="0"/>
              <a:t>Resistant</a:t>
            </a:r>
          </a:p>
          <a:p>
            <a:pPr lvl="1">
              <a:buClr>
                <a:schemeClr val="bg2"/>
              </a:buClr>
            </a:pPr>
            <a:r>
              <a:rPr lang="en-US" sz="2600" dirty="0"/>
              <a:t>A statistic is </a:t>
            </a:r>
            <a:r>
              <a:rPr lang="en-US" sz="2600" b="1" dirty="0"/>
              <a:t>resistant </a:t>
            </a:r>
            <a:r>
              <a:rPr lang="en-US" sz="2600" dirty="0"/>
              <a:t>if the presence of extreme values (outliers) does not cause it to change very much.</a:t>
            </a:r>
            <a:endParaRPr lang="en-US" sz="2600" b="1" dirty="0"/>
          </a:p>
        </p:txBody>
      </p:sp>
    </p:spTree>
    <p:extLst>
      <p:ext uri="{BB962C8B-B14F-4D97-AF65-F5344CB8AC3E}">
        <p14:creationId xmlns:p14="http://schemas.microsoft.com/office/powerpoint/2010/main" val="23844679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Biased and Unbiased Estimators</a:t>
            </a:r>
            <a:endParaRPr lang="en-IN" sz="3600" dirty="0">
              <a:latin typeface="+mj-lt"/>
            </a:endParaRPr>
          </a:p>
        </p:txBody>
      </p:sp>
      <p:sp>
        <p:nvSpPr>
          <p:cNvPr id="3" name="Content Placeholder 2"/>
          <p:cNvSpPr>
            <a:spLocks noGrp="1"/>
          </p:cNvSpPr>
          <p:nvPr>
            <p:ph idx="1"/>
          </p:nvPr>
        </p:nvSpPr>
        <p:spPr>
          <a:xfrm>
            <a:off x="457200" y="1600201"/>
            <a:ext cx="7924800" cy="4190999"/>
          </a:xfrm>
        </p:spPr>
        <p:txBody>
          <a:bodyPr/>
          <a:lstStyle/>
          <a:p>
            <a:pPr>
              <a:buClr>
                <a:schemeClr val="bg2"/>
              </a:buClr>
            </a:pPr>
            <a:r>
              <a:rPr lang="en-US" sz="2600" dirty="0"/>
              <a:t>The sample standard deviation </a:t>
            </a:r>
            <a:r>
              <a:rPr lang="en-US" sz="2600" i="1" dirty="0">
                <a:cs typeface="Arial" panose="020B0604020202020204" pitchFamily="34" charset="0"/>
              </a:rPr>
              <a:t>s</a:t>
            </a:r>
            <a:r>
              <a:rPr lang="en-US" sz="2600" i="1" dirty="0"/>
              <a:t> </a:t>
            </a:r>
            <a:r>
              <a:rPr lang="en-US" sz="2600" dirty="0"/>
              <a:t>is a </a:t>
            </a:r>
            <a:r>
              <a:rPr lang="en-US" sz="2600" b="1" dirty="0"/>
              <a:t>biased estimator </a:t>
            </a:r>
            <a:r>
              <a:rPr lang="en-US" sz="2600" dirty="0"/>
              <a:t>of the population standard deviation </a:t>
            </a:r>
            <a:r>
              <a:rPr lang="en-US" sz="2600" i="1" dirty="0">
                <a:cs typeface="Arial" panose="020B0604020202020204" pitchFamily="34" charset="0"/>
              </a:rPr>
              <a:t>s</a:t>
            </a:r>
            <a:r>
              <a:rPr lang="en-US" sz="2600" dirty="0"/>
              <a:t>, which means that values of the sample standard deviation </a:t>
            </a:r>
            <a:r>
              <a:rPr lang="en-US" sz="2600" i="1" dirty="0">
                <a:cs typeface="Arial" panose="020B0604020202020204" pitchFamily="34" charset="0"/>
              </a:rPr>
              <a:t>s</a:t>
            </a:r>
            <a:r>
              <a:rPr lang="en-US" sz="2600" i="1" dirty="0"/>
              <a:t> </a:t>
            </a:r>
            <a:r>
              <a:rPr lang="en-US" sz="2600" dirty="0"/>
              <a:t>do </a:t>
            </a:r>
            <a:r>
              <a:rPr lang="en-US" sz="2600" b="1" dirty="0"/>
              <a:t>not</a:t>
            </a:r>
            <a:r>
              <a:rPr lang="en-US" sz="2600" i="1" dirty="0"/>
              <a:t> </a:t>
            </a:r>
            <a:r>
              <a:rPr lang="en-US" sz="2600" dirty="0"/>
              <a:t>tend to center around the value of the population standard deviation </a:t>
            </a:r>
            <a:r>
              <a:rPr lang="el-GR" sz="2600" i="1" dirty="0">
                <a:cs typeface="Arial" panose="020B0604020202020204" pitchFamily="34" charset="0"/>
              </a:rPr>
              <a:t>σ</a:t>
            </a:r>
            <a:r>
              <a:rPr lang="en-US" sz="2600" dirty="0"/>
              <a:t>.</a:t>
            </a:r>
          </a:p>
          <a:p>
            <a:pPr>
              <a:buClr>
                <a:schemeClr val="bg2"/>
              </a:buClr>
            </a:pPr>
            <a:r>
              <a:rPr lang="en-US" sz="2600" dirty="0"/>
              <a:t>The sample variance </a:t>
            </a:r>
            <a:r>
              <a:rPr lang="en-US" sz="2600" i="1" dirty="0">
                <a:cs typeface="Arial" panose="020B0604020202020204" pitchFamily="34" charset="0"/>
              </a:rPr>
              <a:t>s</a:t>
            </a:r>
            <a:r>
              <a:rPr lang="en-US" sz="2600" baseline="30000" dirty="0"/>
              <a:t>²</a:t>
            </a:r>
            <a:r>
              <a:rPr lang="en-US" sz="2600" dirty="0"/>
              <a:t> is an </a:t>
            </a:r>
            <a:r>
              <a:rPr lang="en-US" sz="2600" b="1" dirty="0"/>
              <a:t>unbiased estimator </a:t>
            </a:r>
            <a:r>
              <a:rPr lang="en-US" sz="2600" dirty="0"/>
              <a:t>of the population variance </a:t>
            </a:r>
            <a:r>
              <a:rPr lang="el-GR" sz="2600" i="1" dirty="0">
                <a:cs typeface="Arial" panose="020B0604020202020204" pitchFamily="34" charset="0"/>
              </a:rPr>
              <a:t>σ</a:t>
            </a:r>
            <a:r>
              <a:rPr lang="en-US" sz="2600" baseline="30000" dirty="0"/>
              <a:t>²</a:t>
            </a:r>
            <a:r>
              <a:rPr lang="en-US" sz="2600" dirty="0"/>
              <a:t>, which means that values of </a:t>
            </a:r>
            <a:r>
              <a:rPr lang="en-US" sz="2600" i="1" dirty="0">
                <a:cs typeface="Arial" panose="020B0604020202020204" pitchFamily="34" charset="0"/>
              </a:rPr>
              <a:t>s</a:t>
            </a:r>
            <a:r>
              <a:rPr lang="en-US" sz="2600" baseline="30000" dirty="0"/>
              <a:t>²</a:t>
            </a:r>
            <a:r>
              <a:rPr lang="en-US" sz="2600" dirty="0"/>
              <a:t> tend to center around the value of </a:t>
            </a:r>
            <a:r>
              <a:rPr lang="el-GR" sz="2600" i="1" dirty="0">
                <a:cs typeface="Arial" panose="020B0604020202020204" pitchFamily="34" charset="0"/>
              </a:rPr>
              <a:t>σ</a:t>
            </a:r>
            <a:r>
              <a:rPr lang="en-US" sz="2600" baseline="30000" dirty="0"/>
              <a:t>² </a:t>
            </a:r>
            <a:r>
              <a:rPr lang="en-US" sz="2600" dirty="0"/>
              <a:t>instead of systematically tending to overestimate or underestimate </a:t>
            </a:r>
            <a:r>
              <a:rPr lang="el-GR" sz="2600" i="1" dirty="0">
                <a:cs typeface="Arial" panose="020B0604020202020204" pitchFamily="34" charset="0"/>
              </a:rPr>
              <a:t>σ</a:t>
            </a:r>
            <a:r>
              <a:rPr lang="en-US" sz="2600" baseline="30000" dirty="0"/>
              <a:t>²</a:t>
            </a:r>
            <a:r>
              <a:rPr lang="en-US" sz="2600" dirty="0"/>
              <a:t>.</a:t>
            </a:r>
          </a:p>
        </p:txBody>
      </p:sp>
    </p:spTree>
    <p:extLst>
      <p:ext uri="{BB962C8B-B14F-4D97-AF65-F5344CB8AC3E}">
        <p14:creationId xmlns:p14="http://schemas.microsoft.com/office/powerpoint/2010/main" val="3271439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Describing, Exploring, and Comparing Data</a:t>
            </a:r>
            <a:endParaRPr lang="en-IN" sz="3600" dirty="0">
              <a:latin typeface="+mj-lt"/>
            </a:endParaRPr>
          </a:p>
        </p:txBody>
      </p:sp>
      <p:sp>
        <p:nvSpPr>
          <p:cNvPr id="3" name="Content Placeholder 2"/>
          <p:cNvSpPr>
            <a:spLocks noGrp="1"/>
          </p:cNvSpPr>
          <p:nvPr>
            <p:ph idx="1"/>
          </p:nvPr>
        </p:nvSpPr>
        <p:spPr>
          <a:xfrm>
            <a:off x="457200" y="1600201"/>
            <a:ext cx="8229600" cy="1676399"/>
          </a:xfrm>
        </p:spPr>
        <p:txBody>
          <a:bodyPr/>
          <a:lstStyle/>
          <a:p>
            <a:pPr marL="255600" indent="-255600">
              <a:buNone/>
            </a:pPr>
            <a:r>
              <a:rPr lang="en-US" sz="2600" dirty="0"/>
              <a:t>3-1 Measures of Center</a:t>
            </a:r>
          </a:p>
          <a:p>
            <a:pPr marL="255600" indent="-255600">
              <a:buNone/>
            </a:pPr>
            <a:r>
              <a:rPr lang="en-US" sz="2600" dirty="0"/>
              <a:t>3-2 Measures of Variation</a:t>
            </a:r>
          </a:p>
          <a:p>
            <a:pPr marL="255600" indent="-255600">
              <a:buNone/>
            </a:pPr>
            <a:r>
              <a:rPr lang="en-US" sz="2600" b="1" dirty="0"/>
              <a:t>3-3 Measures of Relative Standing and Boxplots</a:t>
            </a:r>
          </a:p>
        </p:txBody>
      </p:sp>
    </p:spTree>
    <p:extLst>
      <p:ext uri="{BB962C8B-B14F-4D97-AF65-F5344CB8AC3E}">
        <p14:creationId xmlns:p14="http://schemas.microsoft.com/office/powerpoint/2010/main" val="2207567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Key Concept</a:t>
            </a:r>
            <a:endParaRPr lang="en-IN" sz="3600" dirty="0">
              <a:latin typeface="+mj-lt"/>
            </a:endParaRPr>
          </a:p>
        </p:txBody>
      </p:sp>
      <p:sp>
        <p:nvSpPr>
          <p:cNvPr id="3" name="Content Placeholder 2"/>
          <p:cNvSpPr>
            <a:spLocks noGrp="1"/>
          </p:cNvSpPr>
          <p:nvPr>
            <p:ph idx="1"/>
          </p:nvPr>
        </p:nvSpPr>
        <p:spPr>
          <a:xfrm>
            <a:off x="457200" y="1600201"/>
            <a:ext cx="8458200" cy="3657600"/>
          </a:xfrm>
        </p:spPr>
        <p:txBody>
          <a:bodyPr/>
          <a:lstStyle/>
          <a:p>
            <a:pPr marL="0" indent="0">
              <a:buNone/>
            </a:pPr>
            <a:r>
              <a:rPr lang="en-US" sz="2600" kern="0" dirty="0"/>
              <a:t>This section introduces measures of relative standing, which are numbers showing the location of data values relative to the other values within the same data set.</a:t>
            </a:r>
          </a:p>
          <a:p>
            <a:pPr marL="0" indent="0">
              <a:buNone/>
            </a:pPr>
            <a:r>
              <a:rPr lang="en-US" sz="2600" dirty="0"/>
              <a:t>The most important concept in this section is the </a:t>
            </a:r>
            <a:r>
              <a:rPr lang="en-US" sz="2600" i="1" dirty="0"/>
              <a:t>z </a:t>
            </a:r>
            <a:r>
              <a:rPr lang="en-US" sz="2600" b="1" dirty="0"/>
              <a:t>score</a:t>
            </a:r>
            <a:r>
              <a:rPr lang="en-US" sz="2600" i="1" dirty="0"/>
              <a:t>.</a:t>
            </a:r>
          </a:p>
          <a:p>
            <a:pPr marL="0" indent="0">
              <a:buNone/>
            </a:pPr>
            <a:r>
              <a:rPr lang="en-US" sz="2600" kern="0" dirty="0"/>
              <a:t>We also discuss percentiles and quartiles, which are common statistics, as well as another statistical graph called a boxplot.</a:t>
            </a:r>
            <a:endParaRPr lang="en-IN" sz="2600" dirty="0"/>
          </a:p>
        </p:txBody>
      </p:sp>
    </p:spTree>
    <p:extLst>
      <p:ext uri="{BB962C8B-B14F-4D97-AF65-F5344CB8AC3E}">
        <p14:creationId xmlns:p14="http://schemas.microsoft.com/office/powerpoint/2010/main" val="14917335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latin typeface="+mj-lt"/>
              </a:rPr>
              <a:t>z</a:t>
            </a:r>
            <a:r>
              <a:rPr lang="en-US" sz="3600" dirty="0">
                <a:latin typeface="+mj-lt"/>
              </a:rPr>
              <a:t> Scores</a:t>
            </a:r>
            <a:endParaRPr lang="en-IN" sz="3600" dirty="0">
              <a:latin typeface="+mj-lt"/>
            </a:endParaRPr>
          </a:p>
        </p:txBody>
      </p:sp>
      <p:sp>
        <p:nvSpPr>
          <p:cNvPr id="3" name="Content Placeholder 2"/>
          <p:cNvSpPr>
            <a:spLocks noGrp="1"/>
          </p:cNvSpPr>
          <p:nvPr>
            <p:ph idx="1"/>
          </p:nvPr>
        </p:nvSpPr>
        <p:spPr>
          <a:xfrm>
            <a:off x="457200" y="1600201"/>
            <a:ext cx="8229600" cy="2241856"/>
          </a:xfrm>
        </p:spPr>
        <p:txBody>
          <a:bodyPr/>
          <a:lstStyle/>
          <a:p>
            <a:pPr>
              <a:buClr>
                <a:schemeClr val="bg2"/>
              </a:buClr>
            </a:pPr>
            <a:r>
              <a:rPr lang="en-US" sz="2800" i="1" dirty="0"/>
              <a:t>z</a:t>
            </a:r>
            <a:r>
              <a:rPr lang="en-US" sz="2800" dirty="0"/>
              <a:t> Score</a:t>
            </a:r>
          </a:p>
          <a:p>
            <a:pPr marL="741600" lvl="1" indent="-284400"/>
            <a:r>
              <a:rPr lang="en-US" sz="2600" dirty="0"/>
              <a:t>A </a:t>
            </a:r>
            <a:r>
              <a:rPr lang="en-US" sz="2600" b="1" i="1" dirty="0"/>
              <a:t>z </a:t>
            </a:r>
            <a:r>
              <a:rPr lang="en-US" sz="2600" b="1" dirty="0"/>
              <a:t>score </a:t>
            </a:r>
            <a:r>
              <a:rPr lang="en-US" sz="2600" dirty="0"/>
              <a:t>(or </a:t>
            </a:r>
            <a:r>
              <a:rPr lang="en-US" sz="2600" b="1" dirty="0"/>
              <a:t>standard score </a:t>
            </a:r>
            <a:r>
              <a:rPr lang="en-US" sz="2600" dirty="0"/>
              <a:t>or </a:t>
            </a:r>
            <a:r>
              <a:rPr lang="en-US" sz="2600" b="1" dirty="0"/>
              <a:t>standardized value</a:t>
            </a:r>
            <a:r>
              <a:rPr lang="en-US" sz="2600" dirty="0"/>
              <a:t>) is the number of standard deviations that a given value </a:t>
            </a:r>
            <a:r>
              <a:rPr lang="en-US" sz="2600" i="1" dirty="0"/>
              <a:t>x </a:t>
            </a:r>
            <a:r>
              <a:rPr lang="en-US" sz="2600" dirty="0"/>
              <a:t>is above or below the mean. The </a:t>
            </a:r>
            <a:r>
              <a:rPr lang="en-US" sz="2600" i="1" dirty="0"/>
              <a:t>z </a:t>
            </a:r>
            <a:r>
              <a:rPr lang="en-US" sz="2600" dirty="0"/>
              <a:t>score is calculated by using one of the following:</a:t>
            </a:r>
          </a:p>
        </p:txBody>
      </p:sp>
      <p:sp>
        <p:nvSpPr>
          <p:cNvPr id="4" name="Content Placeholder 3"/>
          <p:cNvSpPr>
            <a:spLocks noGrp="1"/>
          </p:cNvSpPr>
          <p:nvPr>
            <p:ph idx="13"/>
          </p:nvPr>
        </p:nvSpPr>
        <p:spPr>
          <a:xfrm>
            <a:off x="1662955" y="4232022"/>
            <a:ext cx="1295400" cy="483413"/>
          </a:xfrm>
        </p:spPr>
        <p:txBody>
          <a:bodyPr/>
          <a:lstStyle/>
          <a:p>
            <a:pPr marL="0" indent="0">
              <a:buNone/>
            </a:pPr>
            <a:r>
              <a:rPr lang="en-US" sz="2400" b="1" dirty="0"/>
              <a:t>Sample</a:t>
            </a:r>
            <a:endParaRPr lang="en-IN" sz="2400" b="1" dirty="0"/>
          </a:p>
        </p:txBody>
      </p:sp>
      <p:graphicFrame>
        <p:nvGraphicFramePr>
          <p:cNvPr id="8" name="Object 7" descr="z = x minus x-bar, divided by s"/>
          <p:cNvGraphicFramePr>
            <a:graphicFrameLocks noChangeAspect="1"/>
          </p:cNvGraphicFramePr>
          <p:nvPr/>
        </p:nvGraphicFramePr>
        <p:xfrm>
          <a:off x="1694761" y="4815245"/>
          <a:ext cx="1272128" cy="792291"/>
        </p:xfrm>
        <a:graphic>
          <a:graphicData uri="http://schemas.openxmlformats.org/presentationml/2006/ole">
            <mc:AlternateContent xmlns:mc="http://schemas.openxmlformats.org/markup-compatibility/2006">
              <mc:Choice xmlns:v="urn:schemas-microsoft-com:vml" Requires="v">
                <p:oleObj spid="_x0000_s1030" name="Equation" r:id="rId3" imgW="1447560" imgH="901440" progId="Equation.DSMT4">
                  <p:embed/>
                </p:oleObj>
              </mc:Choice>
              <mc:Fallback>
                <p:oleObj name="Equation" r:id="rId3" imgW="1447560" imgH="901440" progId="Equation.DSMT4">
                  <p:embed/>
                  <p:pic>
                    <p:nvPicPr>
                      <p:cNvPr id="8" name="Object 7" descr="z = x minus x-bar, divided by s"/>
                      <p:cNvPicPr/>
                      <p:nvPr/>
                    </p:nvPicPr>
                    <p:blipFill>
                      <a:blip r:embed="rId4"/>
                      <a:stretch>
                        <a:fillRect/>
                      </a:stretch>
                    </p:blipFill>
                    <p:spPr>
                      <a:xfrm>
                        <a:off x="1694761" y="4815245"/>
                        <a:ext cx="1272128" cy="792291"/>
                      </a:xfrm>
                      <a:prstGeom prst="rect">
                        <a:avLst/>
                      </a:prstGeom>
                    </p:spPr>
                  </p:pic>
                </p:oleObj>
              </mc:Fallback>
            </mc:AlternateContent>
          </a:graphicData>
        </a:graphic>
      </p:graphicFrame>
      <p:sp>
        <p:nvSpPr>
          <p:cNvPr id="9" name="Content Placeholder 8"/>
          <p:cNvSpPr>
            <a:spLocks noGrp="1"/>
          </p:cNvSpPr>
          <p:nvPr>
            <p:ph idx="15"/>
          </p:nvPr>
        </p:nvSpPr>
        <p:spPr>
          <a:xfrm>
            <a:off x="3451411" y="4998508"/>
            <a:ext cx="381000" cy="398247"/>
          </a:xfrm>
        </p:spPr>
        <p:txBody>
          <a:bodyPr/>
          <a:lstStyle/>
          <a:p>
            <a:pPr marL="0" indent="0">
              <a:buNone/>
            </a:pPr>
            <a:r>
              <a:rPr lang="en-IN" sz="2400" dirty="0"/>
              <a:t>or</a:t>
            </a:r>
          </a:p>
        </p:txBody>
      </p:sp>
      <p:sp>
        <p:nvSpPr>
          <p:cNvPr id="5" name="Content Placeholder 4"/>
          <p:cNvSpPr>
            <a:spLocks noGrp="1"/>
          </p:cNvSpPr>
          <p:nvPr>
            <p:ph idx="14"/>
          </p:nvPr>
        </p:nvSpPr>
        <p:spPr>
          <a:xfrm>
            <a:off x="4495800" y="4240986"/>
            <a:ext cx="1905000" cy="438589"/>
          </a:xfrm>
        </p:spPr>
        <p:txBody>
          <a:bodyPr/>
          <a:lstStyle/>
          <a:p>
            <a:pPr marL="0" indent="0">
              <a:buNone/>
            </a:pPr>
            <a:r>
              <a:rPr lang="en-US" sz="2400" b="1" dirty="0"/>
              <a:t>Population</a:t>
            </a:r>
            <a:endParaRPr lang="en-IN" sz="2400" b="1" dirty="0"/>
          </a:p>
        </p:txBody>
      </p:sp>
      <p:graphicFrame>
        <p:nvGraphicFramePr>
          <p:cNvPr id="10" name="Object 9" descr="z = x minus mu, divided by sigma"/>
          <p:cNvGraphicFramePr>
            <a:graphicFrameLocks noChangeAspect="1"/>
          </p:cNvGraphicFramePr>
          <p:nvPr/>
        </p:nvGraphicFramePr>
        <p:xfrm>
          <a:off x="4542797" y="4802558"/>
          <a:ext cx="1303007" cy="781805"/>
        </p:xfrm>
        <a:graphic>
          <a:graphicData uri="http://schemas.openxmlformats.org/presentationml/2006/ole">
            <mc:AlternateContent xmlns:mc="http://schemas.openxmlformats.org/markup-compatibility/2006">
              <mc:Choice xmlns:v="urn:schemas-microsoft-com:vml" Requires="v">
                <p:oleObj spid="_x0000_s1031" name="Equation" r:id="rId5" imgW="1396800" imgH="838080" progId="Equation.DSMT4">
                  <p:embed/>
                </p:oleObj>
              </mc:Choice>
              <mc:Fallback>
                <p:oleObj name="Equation" r:id="rId5" imgW="1396800" imgH="838080" progId="Equation.DSMT4">
                  <p:embed/>
                  <p:pic>
                    <p:nvPicPr>
                      <p:cNvPr id="10" name="Object 9" descr="z = x minus mu, divided by sigma"/>
                      <p:cNvPicPr/>
                      <p:nvPr/>
                    </p:nvPicPr>
                    <p:blipFill>
                      <a:blip r:embed="rId6"/>
                      <a:stretch>
                        <a:fillRect/>
                      </a:stretch>
                    </p:blipFill>
                    <p:spPr>
                      <a:xfrm>
                        <a:off x="4542797" y="4802558"/>
                        <a:ext cx="1303007" cy="781805"/>
                      </a:xfrm>
                      <a:prstGeom prst="rect">
                        <a:avLst/>
                      </a:prstGeom>
                    </p:spPr>
                  </p:pic>
                </p:oleObj>
              </mc:Fallback>
            </mc:AlternateContent>
          </a:graphicData>
        </a:graphic>
      </p:graphicFrame>
    </p:spTree>
    <p:extLst>
      <p:ext uri="{BB962C8B-B14F-4D97-AF65-F5344CB8AC3E}">
        <p14:creationId xmlns:p14="http://schemas.microsoft.com/office/powerpoint/2010/main" val="22525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Round-off Rule for </a:t>
            </a:r>
            <a:r>
              <a:rPr lang="en-US" sz="3600" i="1" dirty="0">
                <a:latin typeface="+mj-lt"/>
                <a:ea typeface="Cambria Math" panose="02040503050406030204" pitchFamily="18" charset="0"/>
              </a:rPr>
              <a:t>z</a:t>
            </a:r>
            <a:r>
              <a:rPr lang="en-US" sz="3600" dirty="0">
                <a:latin typeface="+mj-lt"/>
              </a:rPr>
              <a:t> Scores</a:t>
            </a:r>
            <a:endParaRPr lang="en-IN" sz="3600" dirty="0">
              <a:latin typeface="+mj-lt"/>
            </a:endParaRPr>
          </a:p>
        </p:txBody>
      </p:sp>
      <p:sp>
        <p:nvSpPr>
          <p:cNvPr id="3" name="Content Placeholder 2"/>
          <p:cNvSpPr>
            <a:spLocks noGrp="1"/>
          </p:cNvSpPr>
          <p:nvPr>
            <p:ph idx="1"/>
          </p:nvPr>
        </p:nvSpPr>
        <p:spPr>
          <a:xfrm>
            <a:off x="457200" y="1600201"/>
            <a:ext cx="8229600" cy="457200"/>
          </a:xfrm>
        </p:spPr>
        <p:txBody>
          <a:bodyPr/>
          <a:lstStyle/>
          <a:p>
            <a:pPr marL="0" indent="0">
              <a:buNone/>
            </a:pPr>
            <a:r>
              <a:rPr lang="en-US" sz="2600" dirty="0"/>
              <a:t>Round </a:t>
            </a:r>
            <a:r>
              <a:rPr lang="en-US" sz="2600" i="1" dirty="0"/>
              <a:t>z </a:t>
            </a:r>
            <a:r>
              <a:rPr lang="en-US" sz="2600" dirty="0"/>
              <a:t>scores to two decimal places (such as 2.31).</a:t>
            </a:r>
            <a:endParaRPr lang="en-IN" sz="2600" dirty="0"/>
          </a:p>
        </p:txBody>
      </p:sp>
    </p:spTree>
    <p:extLst>
      <p:ext uri="{BB962C8B-B14F-4D97-AF65-F5344CB8AC3E}">
        <p14:creationId xmlns:p14="http://schemas.microsoft.com/office/powerpoint/2010/main" val="9322260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Important Properties of </a:t>
            </a:r>
            <a:r>
              <a:rPr lang="en-US" sz="3600" i="1" dirty="0">
                <a:latin typeface="+mj-lt"/>
              </a:rPr>
              <a:t>z</a:t>
            </a:r>
            <a:r>
              <a:rPr lang="en-US" sz="3600" dirty="0">
                <a:latin typeface="+mj-lt"/>
              </a:rPr>
              <a:t> Scores</a:t>
            </a:r>
            <a:endParaRPr lang="en-IN" sz="3600" dirty="0">
              <a:latin typeface="+mj-lt"/>
            </a:endParaRPr>
          </a:p>
        </p:txBody>
      </p:sp>
      <p:sp>
        <p:nvSpPr>
          <p:cNvPr id="3" name="Content Placeholder 2"/>
          <p:cNvSpPr>
            <a:spLocks noGrp="1"/>
          </p:cNvSpPr>
          <p:nvPr>
            <p:ph idx="1"/>
          </p:nvPr>
        </p:nvSpPr>
        <p:spPr>
          <a:xfrm>
            <a:off x="457200" y="1600201"/>
            <a:ext cx="8229600" cy="4267200"/>
          </a:xfrm>
        </p:spPr>
        <p:txBody>
          <a:bodyPr/>
          <a:lstStyle/>
          <a:p>
            <a:pPr marL="429768" indent="-429768">
              <a:buFont typeface="+mj-lt"/>
              <a:buAutoNum type="arabicPeriod"/>
            </a:pPr>
            <a:r>
              <a:rPr lang="en-US" sz="2600" dirty="0"/>
              <a:t>A </a:t>
            </a:r>
            <a:r>
              <a:rPr lang="en-US" sz="2600" i="1" dirty="0"/>
              <a:t>z </a:t>
            </a:r>
            <a:r>
              <a:rPr lang="en-US" sz="2600" dirty="0"/>
              <a:t>score is the number of standard deviations that a given value </a:t>
            </a:r>
            <a:r>
              <a:rPr lang="en-US" sz="2600" i="1" dirty="0"/>
              <a:t>x </a:t>
            </a:r>
            <a:r>
              <a:rPr lang="en-US" sz="2600" dirty="0"/>
              <a:t>is above or below the mean.</a:t>
            </a:r>
          </a:p>
          <a:p>
            <a:pPr marL="457200" indent="-457200">
              <a:buFont typeface="+mj-lt"/>
              <a:buAutoNum type="arabicPeriod"/>
            </a:pPr>
            <a:r>
              <a:rPr lang="en-US" sz="2600" dirty="0">
                <a:latin typeface="Arial" panose="020B0604020202020204" pitchFamily="34" charset="0"/>
                <a:cs typeface="Arial" panose="020B0604020202020204" pitchFamily="34" charset="0"/>
              </a:rPr>
              <a:t>​</a:t>
            </a:r>
            <a:r>
              <a:rPr lang="en-US" sz="2600" i="1" dirty="0"/>
              <a:t>z</a:t>
            </a:r>
            <a:r>
              <a:rPr lang="en-US" sz="2600" dirty="0"/>
              <a:t> scores are expressed as numbers with no units of     measurement.</a:t>
            </a:r>
          </a:p>
          <a:p>
            <a:pPr marL="457200" indent="-457200">
              <a:buFont typeface="+mj-lt"/>
              <a:buAutoNum type="arabicPeriod"/>
            </a:pPr>
            <a:r>
              <a:rPr lang="en-US" sz="2600" dirty="0"/>
              <a:t>A data value is </a:t>
            </a:r>
            <a:r>
              <a:rPr lang="en-US" sz="2600" b="1" dirty="0"/>
              <a:t>significantly low </a:t>
            </a:r>
            <a:r>
              <a:rPr lang="en-US" sz="2600" dirty="0"/>
              <a:t>if its </a:t>
            </a:r>
            <a:r>
              <a:rPr lang="en-US" sz="2600" i="1" dirty="0"/>
              <a:t>z </a:t>
            </a:r>
            <a:r>
              <a:rPr lang="en-US" sz="2600" dirty="0"/>
              <a:t>score is less than or equal to </a:t>
            </a:r>
            <a:r>
              <a:rPr lang="en-US" sz="2600" dirty="0">
                <a:latin typeface="Arial" panose="020B0604020202020204" pitchFamily="34" charset="0"/>
                <a:cs typeface="Arial" panose="020B0604020202020204" pitchFamily="34" charset="0"/>
              </a:rPr>
              <a:t>−</a:t>
            </a:r>
            <a:r>
              <a:rPr lang="en-US" sz="2600" dirty="0"/>
              <a:t>2 or the value is </a:t>
            </a:r>
            <a:r>
              <a:rPr lang="en-US" sz="2600" b="1" dirty="0"/>
              <a:t>significantly high</a:t>
            </a:r>
            <a:r>
              <a:rPr lang="en-US" sz="2600" i="1" dirty="0"/>
              <a:t> </a:t>
            </a:r>
            <a:r>
              <a:rPr lang="en-US" sz="2600" dirty="0"/>
              <a:t>if its </a:t>
            </a:r>
            <a:r>
              <a:rPr lang="en-US" sz="2600" i="1" dirty="0"/>
              <a:t>z </a:t>
            </a:r>
            <a:r>
              <a:rPr lang="en-US" sz="2600" dirty="0"/>
              <a:t>score is greater than or equal to +2.</a:t>
            </a:r>
          </a:p>
          <a:p>
            <a:pPr marL="457200" indent="-457200">
              <a:buFont typeface="+mj-lt"/>
              <a:buAutoNum type="arabicPeriod"/>
            </a:pPr>
            <a:r>
              <a:rPr lang="en-US" sz="2600" dirty="0"/>
              <a:t>If an individual data value is less than the mean, its corresponding </a:t>
            </a:r>
            <a:r>
              <a:rPr lang="en-US" sz="2600" i="1" dirty="0"/>
              <a:t>z </a:t>
            </a:r>
            <a:r>
              <a:rPr lang="en-US" sz="2600" dirty="0"/>
              <a:t>score is a negative number.</a:t>
            </a:r>
            <a:endParaRPr lang="en-IN" sz="2600" dirty="0"/>
          </a:p>
        </p:txBody>
      </p:sp>
    </p:spTree>
    <p:extLst>
      <p:ext uri="{BB962C8B-B14F-4D97-AF65-F5344CB8AC3E}">
        <p14:creationId xmlns:p14="http://schemas.microsoft.com/office/powerpoint/2010/main" val="26703320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Comparing a Baby’s Weight and Adult Body Temperature </a:t>
            </a:r>
            <a:r>
              <a:rPr lang="en-US" sz="2000" b="0" dirty="0">
                <a:latin typeface="+mj-lt"/>
              </a:rPr>
              <a:t>(1 of 3)</a:t>
            </a:r>
            <a:endParaRPr lang="en-IN" sz="2000" b="0" dirty="0">
              <a:latin typeface="+mj-lt"/>
            </a:endParaRPr>
          </a:p>
        </p:txBody>
      </p:sp>
      <p:sp>
        <p:nvSpPr>
          <p:cNvPr id="3" name="Content Placeholder 2"/>
          <p:cNvSpPr>
            <a:spLocks noGrp="1"/>
          </p:cNvSpPr>
          <p:nvPr>
            <p:ph idx="1"/>
          </p:nvPr>
        </p:nvSpPr>
        <p:spPr>
          <a:xfrm>
            <a:off x="457200" y="1600201"/>
            <a:ext cx="8229600" cy="838199"/>
          </a:xfrm>
        </p:spPr>
        <p:txBody>
          <a:bodyPr/>
          <a:lstStyle/>
          <a:p>
            <a:pPr marL="0" indent="0">
              <a:buNone/>
            </a:pPr>
            <a:r>
              <a:rPr lang="en-US" sz="2600" dirty="0"/>
              <a:t>Which of the following two data values is more extreme relative to the data set from which it came?</a:t>
            </a:r>
          </a:p>
        </p:txBody>
      </p:sp>
      <p:pic>
        <p:nvPicPr>
          <p:cNvPr id="4" name="Picture 3" descr="The 4000 g weight of a newborn baby (among 400 weights with sample mean x-bar = 3152.0 g and sample standard deviation s = 693.4 g)&#10;The 99 degrees fahrenheit  temperature of an adult (among 106 adults with sample mean x-bar = 98.20 degrees fahrenheit and sample standard deviation s = 0.62 degrees fahrenhe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13" y="2572743"/>
            <a:ext cx="7798198" cy="2437442"/>
          </a:xfrm>
          <a:prstGeom prst="rect">
            <a:avLst/>
          </a:prstGeom>
        </p:spPr>
      </p:pic>
    </p:spTree>
    <p:extLst>
      <p:ext uri="{BB962C8B-B14F-4D97-AF65-F5344CB8AC3E}">
        <p14:creationId xmlns:p14="http://schemas.microsoft.com/office/powerpoint/2010/main" val="5904456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Comparing a Baby’s Weight and Adult Body Temperature </a:t>
            </a:r>
            <a:r>
              <a:rPr lang="en-US" sz="2000" b="0" dirty="0">
                <a:latin typeface="+mj-lt"/>
              </a:rPr>
              <a:t>(2 of 3)</a:t>
            </a:r>
            <a:endParaRPr lang="en-IN" sz="2000" b="0" dirty="0">
              <a:latin typeface="+mj-lt"/>
            </a:endParaRPr>
          </a:p>
        </p:txBody>
      </p:sp>
      <p:sp>
        <p:nvSpPr>
          <p:cNvPr id="5" name="Content Placeholder 4"/>
          <p:cNvSpPr>
            <a:spLocks noGrp="1"/>
          </p:cNvSpPr>
          <p:nvPr>
            <p:ph idx="13"/>
          </p:nvPr>
        </p:nvSpPr>
        <p:spPr>
          <a:xfrm>
            <a:off x="457200" y="1693743"/>
            <a:ext cx="8229600" cy="457200"/>
          </a:xfrm>
        </p:spPr>
        <p:txBody>
          <a:bodyPr/>
          <a:lstStyle/>
          <a:p>
            <a:pPr marL="0" indent="0">
              <a:buNone/>
            </a:pPr>
            <a:r>
              <a:rPr lang="en-IN" sz="2600" dirty="0"/>
              <a:t>Solution</a:t>
            </a:r>
          </a:p>
        </p:txBody>
      </p:sp>
      <p:pic>
        <p:nvPicPr>
          <p:cNvPr id="7" name="Picture 6" descr="The 4000 g weight and the 99 degrees fahrenheit body temperature can be standardized by converting each of them to z sco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60" y="2318198"/>
            <a:ext cx="7720988" cy="661575"/>
          </a:xfrm>
          <a:prstGeom prst="rect">
            <a:avLst/>
          </a:prstGeom>
        </p:spPr>
      </p:pic>
      <p:sp>
        <p:nvSpPr>
          <p:cNvPr id="3" name="Content Placeholder 2"/>
          <p:cNvSpPr>
            <a:spLocks noGrp="1"/>
          </p:cNvSpPr>
          <p:nvPr>
            <p:ph idx="1"/>
          </p:nvPr>
        </p:nvSpPr>
        <p:spPr>
          <a:xfrm>
            <a:off x="457200" y="3115960"/>
            <a:ext cx="8229600" cy="457199"/>
          </a:xfrm>
        </p:spPr>
        <p:txBody>
          <a:bodyPr/>
          <a:lstStyle/>
          <a:p>
            <a:r>
              <a:rPr lang="en-US" sz="2600" kern="0" dirty="0"/>
              <a:t>4000 g birth weight:</a:t>
            </a:r>
          </a:p>
        </p:txBody>
      </p:sp>
      <p:pic>
        <p:nvPicPr>
          <p:cNvPr id="4" name="Picture 3" descr="z = x minus x-bar, divided by s, = 4000 grams minus 3152 grams, divided by 693.4 grams, = 1.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652" y="3751870"/>
            <a:ext cx="4942432" cy="706063"/>
          </a:xfrm>
          <a:prstGeom prst="rect">
            <a:avLst/>
          </a:prstGeom>
        </p:spPr>
      </p:pic>
      <p:pic>
        <p:nvPicPr>
          <p:cNvPr id="8" name="Picture 7" descr="99 degrees fahrenheit  body temperat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88" y="4653821"/>
            <a:ext cx="3683685" cy="301795"/>
          </a:xfrm>
          <a:prstGeom prst="rect">
            <a:avLst/>
          </a:prstGeom>
        </p:spPr>
      </p:pic>
      <p:pic>
        <p:nvPicPr>
          <p:cNvPr id="6" name="Picture 5" descr="z = x minus x-bar, divided by s, = 99 degrees Fahrenheit minus 398.2 degrees Fahrenheit, divided by 0.62 degrees Fahrenheit, = 1.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8387" y="5226549"/>
            <a:ext cx="5069642" cy="727386"/>
          </a:xfrm>
          <a:prstGeom prst="rect">
            <a:avLst/>
          </a:prstGeom>
        </p:spPr>
      </p:pic>
    </p:spTree>
    <p:extLst>
      <p:ext uri="{BB962C8B-B14F-4D97-AF65-F5344CB8AC3E}">
        <p14:creationId xmlns:p14="http://schemas.microsoft.com/office/powerpoint/2010/main" val="11484905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Comparing a Baby’s Weight and Adult Body Temperature </a:t>
            </a:r>
            <a:r>
              <a:rPr 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600201"/>
            <a:ext cx="8229600" cy="457199"/>
          </a:xfrm>
        </p:spPr>
        <p:txBody>
          <a:bodyPr/>
          <a:lstStyle/>
          <a:p>
            <a:pPr marL="0" indent="0">
              <a:buNone/>
            </a:pPr>
            <a:r>
              <a:rPr lang="en-US" sz="2800" dirty="0"/>
              <a:t>Interpretation</a:t>
            </a:r>
          </a:p>
        </p:txBody>
      </p:sp>
      <p:pic>
        <p:nvPicPr>
          <p:cNvPr id="4" name="Picture 3" descr="The z scores show that the 4000 g birth weight is 1.22 standard deviations above the mean, and the 99 degrees Fahrenheit body temperature is 1.29 standard deviations above the mean.&#10;Because the body temperature is farther above the mean, it is the more extreme value. A 99 degrees Fahrenheit body temperature is slightly more extreme than a birth weight of 4000 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92" y="2208880"/>
            <a:ext cx="8114836" cy="3264022"/>
          </a:xfrm>
          <a:prstGeom prst="rect">
            <a:avLst/>
          </a:prstGeom>
        </p:spPr>
      </p:pic>
    </p:spTree>
    <p:extLst>
      <p:ext uri="{BB962C8B-B14F-4D97-AF65-F5344CB8AC3E}">
        <p14:creationId xmlns:p14="http://schemas.microsoft.com/office/powerpoint/2010/main" val="4378387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Using </a:t>
            </a:r>
            <a:r>
              <a:rPr lang="en-US" sz="3600" i="1" dirty="0">
                <a:latin typeface="+mj-lt"/>
              </a:rPr>
              <a:t>z</a:t>
            </a:r>
            <a:r>
              <a:rPr lang="en-US" sz="3600" dirty="0">
                <a:latin typeface="+mj-lt"/>
              </a:rPr>
              <a:t> Scores to Identify Significant Values</a:t>
            </a:r>
            <a:endParaRPr lang="en-IN" sz="3600" dirty="0">
              <a:latin typeface="+mj-lt"/>
            </a:endParaRPr>
          </a:p>
        </p:txBody>
      </p:sp>
      <p:pic>
        <p:nvPicPr>
          <p:cNvPr id="4" name="Picture 3" descr="Significantly low values are less than or equal to negative 2. Significantly high values are greater than or equal to 2, and values are not significant if they are between negative 2 an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0"/>
            <a:ext cx="6076950" cy="1581150"/>
          </a:xfrm>
          <a:prstGeom prst="rect">
            <a:avLst/>
          </a:prstGeom>
        </p:spPr>
      </p:pic>
      <p:sp>
        <p:nvSpPr>
          <p:cNvPr id="3" name="Content Placeholder 2"/>
          <p:cNvSpPr>
            <a:spLocks noGrp="1"/>
          </p:cNvSpPr>
          <p:nvPr>
            <p:ph idx="1"/>
          </p:nvPr>
        </p:nvSpPr>
        <p:spPr>
          <a:xfrm>
            <a:off x="457200" y="3587262"/>
            <a:ext cx="8229600" cy="1066800"/>
          </a:xfrm>
        </p:spPr>
        <p:txBody>
          <a:bodyPr/>
          <a:lstStyle/>
          <a:p>
            <a:pPr marL="0" indent="0" algn="ctr">
              <a:buNone/>
            </a:pPr>
            <a:r>
              <a:rPr lang="en-US" sz="2600" dirty="0"/>
              <a:t>Significant values are those with </a:t>
            </a:r>
          </a:p>
          <a:p>
            <a:pPr marL="0" indent="0" algn="ctr">
              <a:buNone/>
            </a:pPr>
            <a:r>
              <a:rPr lang="en-US" sz="2600" i="1" dirty="0"/>
              <a:t>z</a:t>
            </a:r>
            <a:r>
              <a:rPr lang="en-US" sz="2600" dirty="0"/>
              <a:t> scores ≤ </a:t>
            </a:r>
            <a:r>
              <a:rPr lang="en-US" sz="2600" dirty="0">
                <a:latin typeface="Arial" panose="020B0604020202020204" pitchFamily="34" charset="0"/>
                <a:cs typeface="Arial" panose="020B0604020202020204" pitchFamily="34" charset="0"/>
              </a:rPr>
              <a:t>−</a:t>
            </a:r>
            <a:r>
              <a:rPr lang="en-US" sz="2600" dirty="0"/>
              <a:t>2.00 or ≥ 2.00.</a:t>
            </a:r>
            <a:endParaRPr lang="en-IN" sz="2600" dirty="0"/>
          </a:p>
        </p:txBody>
      </p:sp>
    </p:spTree>
    <p:extLst>
      <p:ext uri="{BB962C8B-B14F-4D97-AF65-F5344CB8AC3E}">
        <p14:creationId xmlns:p14="http://schemas.microsoft.com/office/powerpoint/2010/main" val="60441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Notation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0"/>
            <a:ext cx="8382000" cy="4114799"/>
          </a:xfrm>
        </p:spPr>
        <p:txBody>
          <a:bodyPr/>
          <a:lstStyle/>
          <a:p>
            <a:pPr marL="0" indent="0">
              <a:buNone/>
            </a:pPr>
            <a:r>
              <a:rPr lang="en-US" sz="2600" dirty="0">
                <a:latin typeface="Arial" panose="020B0604020202020204" pitchFamily="34" charset="0"/>
                <a:cs typeface="Arial" panose="020B0604020202020204" pitchFamily="34" charset="0"/>
              </a:rPr>
              <a:t>∑</a:t>
            </a:r>
            <a:r>
              <a:rPr lang="en-US" sz="2600" dirty="0">
                <a:sym typeface="Symbol" panose="05050102010706020507" pitchFamily="18" charset="2"/>
              </a:rPr>
              <a:t>	denotes the </a:t>
            </a:r>
            <a:r>
              <a:rPr lang="en-US" sz="2600" b="1" dirty="0">
                <a:sym typeface="Symbol" panose="05050102010706020507" pitchFamily="18" charset="2"/>
              </a:rPr>
              <a:t>sum</a:t>
            </a:r>
            <a:r>
              <a:rPr lang="en-US" sz="2600" dirty="0">
                <a:sym typeface="Symbol" panose="05050102010706020507" pitchFamily="18" charset="2"/>
              </a:rPr>
              <a:t> of a set of data values.</a:t>
            </a:r>
          </a:p>
          <a:p>
            <a:pPr marL="914400" indent="-914400">
              <a:buNone/>
            </a:pPr>
            <a:r>
              <a:rPr lang="en-US" sz="2600" i="1" dirty="0"/>
              <a:t>x	</a:t>
            </a:r>
            <a:r>
              <a:rPr lang="en-US" sz="2600" dirty="0"/>
              <a:t>is the variable usually used to represent the individual data values.</a:t>
            </a:r>
          </a:p>
          <a:p>
            <a:pPr marL="0" indent="0">
              <a:buNone/>
            </a:pPr>
            <a:r>
              <a:rPr lang="en-US" sz="2600" i="1" dirty="0"/>
              <a:t>n</a:t>
            </a:r>
            <a:r>
              <a:rPr lang="en-US" sz="2600" dirty="0"/>
              <a:t>	represents the number of data values in a </a:t>
            </a:r>
            <a:r>
              <a:rPr lang="en-US" sz="2600" b="1" dirty="0"/>
              <a:t>sample.</a:t>
            </a:r>
          </a:p>
          <a:p>
            <a:pPr marL="914400" indent="-914400">
              <a:buNone/>
            </a:pPr>
            <a:r>
              <a:rPr lang="en-US" sz="2600" i="1" dirty="0"/>
              <a:t>N</a:t>
            </a:r>
            <a:r>
              <a:rPr lang="en-US" sz="2600" dirty="0"/>
              <a:t>	represents the number of data values in a </a:t>
            </a:r>
            <a:r>
              <a:rPr lang="en-US" sz="2600" b="1" dirty="0"/>
              <a:t>population.</a:t>
            </a:r>
          </a:p>
        </p:txBody>
      </p:sp>
    </p:spTree>
    <p:extLst>
      <p:ext uri="{BB962C8B-B14F-4D97-AF65-F5344CB8AC3E}">
        <p14:creationId xmlns:p14="http://schemas.microsoft.com/office/powerpoint/2010/main" val="316904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Is a Platelet Count of 75 Significantly Low? </a:t>
            </a:r>
            <a:r>
              <a:rPr lang="en-US" sz="2000" b="0" dirty="0">
                <a:latin typeface="+mj-lt"/>
              </a:rPr>
              <a:t>(1 of 3)</a:t>
            </a:r>
            <a:endParaRPr lang="en-IN" sz="2000" b="0" dirty="0">
              <a:latin typeface="+mj-lt"/>
            </a:endParaRPr>
          </a:p>
        </p:txBody>
      </p:sp>
      <p:pic>
        <p:nvPicPr>
          <p:cNvPr id="4" name="Picture 3" descr="The lowest platelet count in a dataset is 75. (Platelet counts are measured in 1000 cells/µL). Is that value significantly low? Assume that platelet counts have a mean of x-bar = 239.4 and a standard deviation of s = 64.2.&#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59" y="1640171"/>
            <a:ext cx="7954942" cy="1402857"/>
          </a:xfrm>
          <a:prstGeom prst="rect">
            <a:avLst/>
          </a:prstGeom>
        </p:spPr>
      </p:pic>
    </p:spTree>
    <p:extLst>
      <p:ext uri="{BB962C8B-B14F-4D97-AF65-F5344CB8AC3E}">
        <p14:creationId xmlns:p14="http://schemas.microsoft.com/office/powerpoint/2010/main" val="8794935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Is a Platelet Count of 75 Significantly Low? </a:t>
            </a:r>
            <a:r>
              <a:rPr lang="en-US" sz="2000" b="0" dirty="0">
                <a:latin typeface="+mj-lt"/>
              </a:rPr>
              <a:t>(2 of 3)</a:t>
            </a:r>
            <a:endParaRPr lang="en-IN" sz="2000" b="0" dirty="0">
              <a:latin typeface="+mj-lt"/>
            </a:endParaRPr>
          </a:p>
        </p:txBody>
      </p:sp>
      <p:sp>
        <p:nvSpPr>
          <p:cNvPr id="3" name="Content Placeholder 2"/>
          <p:cNvSpPr>
            <a:spLocks noGrp="1"/>
          </p:cNvSpPr>
          <p:nvPr>
            <p:ph idx="1"/>
          </p:nvPr>
        </p:nvSpPr>
        <p:spPr>
          <a:xfrm>
            <a:off x="457200" y="1600201"/>
            <a:ext cx="8229600" cy="1295400"/>
          </a:xfrm>
        </p:spPr>
        <p:txBody>
          <a:bodyPr/>
          <a:lstStyle/>
          <a:p>
            <a:pPr marL="0" indent="0">
              <a:spcBef>
                <a:spcPts val="600"/>
              </a:spcBef>
              <a:buNone/>
            </a:pPr>
            <a:r>
              <a:rPr lang="en-US" sz="2600" dirty="0"/>
              <a:t>Solution</a:t>
            </a:r>
          </a:p>
          <a:p>
            <a:pPr marL="0" indent="0">
              <a:spcBef>
                <a:spcPts val="600"/>
              </a:spcBef>
              <a:buNone/>
            </a:pPr>
            <a:r>
              <a:rPr lang="en-US" sz="2600" dirty="0"/>
              <a:t>The platelet count of 75 is converted to a </a:t>
            </a:r>
            <a:r>
              <a:rPr lang="en-US" sz="2600" i="1" dirty="0"/>
              <a:t>z </a:t>
            </a:r>
            <a:r>
              <a:rPr lang="en-US" sz="2600" dirty="0"/>
              <a:t>score as shown below:</a:t>
            </a:r>
            <a:endParaRPr lang="en-IN" sz="2600" dirty="0"/>
          </a:p>
        </p:txBody>
      </p:sp>
      <p:pic>
        <p:nvPicPr>
          <p:cNvPr id="5" name="Picture 4" descr="z = x minus x-bar, divided by s, = 75 minus 239.4, divided by 64.2, = negative 2.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048000"/>
            <a:ext cx="4345810" cy="772010"/>
          </a:xfrm>
          <a:prstGeom prst="rect">
            <a:avLst/>
          </a:prstGeom>
        </p:spPr>
      </p:pic>
    </p:spTree>
    <p:extLst>
      <p:ext uri="{BB962C8B-B14F-4D97-AF65-F5344CB8AC3E}">
        <p14:creationId xmlns:p14="http://schemas.microsoft.com/office/powerpoint/2010/main" val="25450607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Is a Platelet Count of 75 Significantly Low? </a:t>
            </a:r>
            <a:r>
              <a:rPr 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600201"/>
            <a:ext cx="8458200" cy="2286000"/>
          </a:xfrm>
        </p:spPr>
        <p:txBody>
          <a:bodyPr/>
          <a:lstStyle/>
          <a:p>
            <a:pPr marL="0" indent="0">
              <a:buNone/>
            </a:pPr>
            <a:r>
              <a:rPr lang="en-US" sz="2800" dirty="0"/>
              <a:t>Interpretation</a:t>
            </a:r>
            <a:endParaRPr lang="en-US" dirty="0"/>
          </a:p>
          <a:p>
            <a:pPr marL="0" indent="0">
              <a:buNone/>
            </a:pPr>
            <a:r>
              <a:rPr lang="en-US" sz="2600" dirty="0"/>
              <a:t>The platelet count of 75 converts to the </a:t>
            </a:r>
            <a:r>
              <a:rPr lang="en-US" sz="2600" i="1" dirty="0"/>
              <a:t>z </a:t>
            </a:r>
            <a:r>
              <a:rPr lang="en-US" sz="2600" dirty="0"/>
              <a:t>score of </a:t>
            </a:r>
            <a:r>
              <a:rPr lang="en-US" sz="2600" dirty="0">
                <a:latin typeface="Arial" panose="020B0604020202020204" pitchFamily="34" charset="0"/>
                <a:cs typeface="Arial" panose="020B0604020202020204" pitchFamily="34" charset="0"/>
              </a:rPr>
              <a:t>−</a:t>
            </a:r>
            <a:r>
              <a:rPr lang="en-US" sz="2600" dirty="0"/>
              <a:t>2.56. </a:t>
            </a:r>
            <a:r>
              <a:rPr lang="en-US" sz="2600" i="1" dirty="0"/>
              <a:t>z </a:t>
            </a:r>
            <a:r>
              <a:rPr lang="en-US" sz="2600" dirty="0"/>
              <a:t>= </a:t>
            </a:r>
            <a:r>
              <a:rPr lang="en-US" sz="2600" dirty="0">
                <a:latin typeface="Arial" panose="020B0604020202020204" pitchFamily="34" charset="0"/>
                <a:cs typeface="Arial" panose="020B0604020202020204" pitchFamily="34" charset="0"/>
              </a:rPr>
              <a:t>−</a:t>
            </a:r>
            <a:r>
              <a:rPr lang="en-US" sz="2600" dirty="0"/>
              <a:t>2.56 is less than </a:t>
            </a:r>
            <a:r>
              <a:rPr lang="en-US" sz="2600" dirty="0">
                <a:latin typeface="Arial" panose="020B0604020202020204" pitchFamily="34" charset="0"/>
                <a:cs typeface="Arial" panose="020B0604020202020204" pitchFamily="34" charset="0"/>
              </a:rPr>
              <a:t>−</a:t>
            </a:r>
            <a:r>
              <a:rPr lang="en-US" sz="2600" dirty="0"/>
              <a:t>2, so the platelet count of 75 is significantly low. (Low platelet counts are called thrombocytopenia, not for the lack of a better term.)</a:t>
            </a:r>
          </a:p>
        </p:txBody>
      </p:sp>
    </p:spTree>
    <p:extLst>
      <p:ext uri="{BB962C8B-B14F-4D97-AF65-F5344CB8AC3E}">
        <p14:creationId xmlns:p14="http://schemas.microsoft.com/office/powerpoint/2010/main" val="10833456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Percentiles</a:t>
            </a:r>
            <a:endParaRPr lang="en-IN" sz="3600" dirty="0">
              <a:latin typeface="+mj-lt"/>
            </a:endParaRPr>
          </a:p>
        </p:txBody>
      </p:sp>
      <p:sp>
        <p:nvSpPr>
          <p:cNvPr id="3" name="Content Placeholder 2"/>
          <p:cNvSpPr>
            <a:spLocks noGrp="1"/>
          </p:cNvSpPr>
          <p:nvPr>
            <p:ph idx="1"/>
          </p:nvPr>
        </p:nvSpPr>
        <p:spPr>
          <a:xfrm>
            <a:off x="457200" y="1600201"/>
            <a:ext cx="8077200" cy="2286000"/>
          </a:xfrm>
        </p:spPr>
        <p:txBody>
          <a:bodyPr/>
          <a:lstStyle/>
          <a:p>
            <a:pPr>
              <a:buClr>
                <a:schemeClr val="bg2"/>
              </a:buClr>
            </a:pPr>
            <a:r>
              <a:rPr lang="en-US" sz="2800" dirty="0"/>
              <a:t>Percentiles</a:t>
            </a:r>
            <a:endParaRPr lang="en-US" sz="2600" dirty="0"/>
          </a:p>
          <a:p>
            <a:pPr marL="741600" lvl="1" indent="-284400"/>
            <a:r>
              <a:rPr lang="en-US" sz="2600" b="1" dirty="0"/>
              <a:t>Percentiles </a:t>
            </a:r>
            <a:r>
              <a:rPr lang="en-US" sz="2600" dirty="0"/>
              <a:t>are measures of location, denoted </a:t>
            </a:r>
            <a:r>
              <a:rPr lang="en-US" sz="2600" i="1" dirty="0"/>
              <a:t>P</a:t>
            </a:r>
            <a:r>
              <a:rPr lang="en-US" sz="2600" baseline="-25000" dirty="0"/>
              <a:t>1</a:t>
            </a:r>
            <a:r>
              <a:rPr lang="en-US" sz="2600" dirty="0"/>
              <a:t>, </a:t>
            </a:r>
            <a:r>
              <a:rPr lang="en-US" sz="2600" i="1" dirty="0"/>
              <a:t>P</a:t>
            </a:r>
            <a:r>
              <a:rPr lang="en-US" sz="2600" baseline="-25000" dirty="0"/>
              <a:t>2</a:t>
            </a:r>
            <a:r>
              <a:rPr lang="en-US" sz="2600" dirty="0"/>
              <a:t>, . . . , </a:t>
            </a:r>
            <a:r>
              <a:rPr lang="en-US" sz="2600" i="1" dirty="0"/>
              <a:t>P</a:t>
            </a:r>
            <a:r>
              <a:rPr lang="en-US" sz="2600" baseline="-25000" dirty="0"/>
              <a:t>99</a:t>
            </a:r>
            <a:r>
              <a:rPr lang="en-US" sz="2600" dirty="0"/>
              <a:t>, which divide a set of data into 100 groups with about 1% of the values in each group.</a:t>
            </a:r>
          </a:p>
        </p:txBody>
      </p:sp>
    </p:spTree>
    <p:extLst>
      <p:ext uri="{BB962C8B-B14F-4D97-AF65-F5344CB8AC3E}">
        <p14:creationId xmlns:p14="http://schemas.microsoft.com/office/powerpoint/2010/main" val="3495317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Finding the Percentile of a Data Value</a:t>
            </a:r>
            <a:endParaRPr lang="en-IN" sz="3600" dirty="0">
              <a:latin typeface="+mj-lt"/>
            </a:endParaRPr>
          </a:p>
        </p:txBody>
      </p:sp>
      <p:sp>
        <p:nvSpPr>
          <p:cNvPr id="3" name="Content Placeholder 2"/>
          <p:cNvSpPr>
            <a:spLocks noGrp="1"/>
          </p:cNvSpPr>
          <p:nvPr>
            <p:ph idx="1"/>
          </p:nvPr>
        </p:nvSpPr>
        <p:spPr>
          <a:xfrm>
            <a:off x="457200" y="1600201"/>
            <a:ext cx="8229600" cy="1295400"/>
          </a:xfrm>
        </p:spPr>
        <p:txBody>
          <a:bodyPr/>
          <a:lstStyle/>
          <a:p>
            <a:pPr marL="0" indent="0">
              <a:buNone/>
            </a:pPr>
            <a:r>
              <a:rPr lang="en-US" sz="2600" dirty="0"/>
              <a:t>The process of finding the percentile that corresponds to a particular data value </a:t>
            </a:r>
            <a:r>
              <a:rPr lang="en-US" sz="2600" i="1" dirty="0"/>
              <a:t>x </a:t>
            </a:r>
            <a:r>
              <a:rPr lang="en-US" sz="2600" dirty="0"/>
              <a:t>is given by the following (round the result to the nearest whole number):</a:t>
            </a:r>
            <a:endParaRPr lang="en-IN" sz="2600" dirty="0"/>
          </a:p>
        </p:txBody>
      </p:sp>
      <p:pic>
        <p:nvPicPr>
          <p:cNvPr id="5" name="Picture 4" descr="The percentile of value x = the number of values less than x divided by the total number of values, times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58" y="3048000"/>
            <a:ext cx="7346255" cy="641478"/>
          </a:xfrm>
          <a:prstGeom prst="rect">
            <a:avLst/>
          </a:prstGeom>
        </p:spPr>
      </p:pic>
    </p:spTree>
    <p:extLst>
      <p:ext uri="{BB962C8B-B14F-4D97-AF65-F5344CB8AC3E}">
        <p14:creationId xmlns:p14="http://schemas.microsoft.com/office/powerpoint/2010/main" val="18228504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Finding a Percentile </a:t>
            </a:r>
            <a:r>
              <a:rPr lang="en-US" sz="2000" b="0" dirty="0">
                <a:latin typeface="+mj-lt"/>
              </a:rPr>
              <a:t>(1 of 3)</a:t>
            </a:r>
            <a:endParaRPr lang="en-IN" sz="2000" b="0" dirty="0">
              <a:latin typeface="+mj-lt"/>
            </a:endParaRPr>
          </a:p>
        </p:txBody>
      </p:sp>
      <p:sp>
        <p:nvSpPr>
          <p:cNvPr id="3" name="Content Placeholder 2"/>
          <p:cNvSpPr>
            <a:spLocks noGrp="1"/>
          </p:cNvSpPr>
          <p:nvPr>
            <p:ph idx="1"/>
          </p:nvPr>
        </p:nvSpPr>
        <p:spPr>
          <a:xfrm>
            <a:off x="457200" y="1600201"/>
            <a:ext cx="8229600" cy="1295400"/>
          </a:xfrm>
        </p:spPr>
        <p:txBody>
          <a:bodyPr/>
          <a:lstStyle/>
          <a:p>
            <a:pPr marL="0" indent="0">
              <a:buNone/>
            </a:pPr>
            <a:r>
              <a:rPr lang="en-US" sz="2600" dirty="0"/>
              <a:t>The airport Verizon cell phone data speeds listed below are arranged in increasing order. Find the percentile for the data speed of 11.8 Mbps.</a:t>
            </a:r>
            <a:endParaRPr lang="en-IN" sz="2600" dirty="0"/>
          </a:p>
        </p:txBody>
      </p:sp>
      <p:graphicFrame>
        <p:nvGraphicFramePr>
          <p:cNvPr id="4" name="Table 3" descr="A table reads as follows: 0.8, 1.4, 1.8, 1.9, 3.2, 3.6, 4.5, 4.5, 4.6, 6.2, 6.5, 7.7, 7.9, 9.9, 10.2, 10.3, 10.9, 11.1, 11.1, 11.6, 11.8, 12.0, 13.1, 13.5, 13.7, 14.1, 14.2, 14.7, 15.0, 15.1, 15.5, 15.8, 16.0, 17.5, 18.2, 20.2, 21.1, 21.5, 22.2, 22.4, 23.1, 24.5, 25.7, 28.5, 346, 38.5, 43.0, 55.6, 71.3, 77.8."/>
          <p:cNvGraphicFramePr>
            <a:graphicFrameLocks noGrp="1"/>
          </p:cNvGraphicFramePr>
          <p:nvPr/>
        </p:nvGraphicFramePr>
        <p:xfrm>
          <a:off x="1066799" y="3048000"/>
          <a:ext cx="6934200" cy="1854200"/>
        </p:xfrm>
        <a:graphic>
          <a:graphicData uri="http://schemas.openxmlformats.org/drawingml/2006/table">
            <a:tbl>
              <a:tblPr firstRow="1" bandRow="1">
                <a:tableStyleId>{3B4B98B0-60AC-42C2-AFA5-B58CD77FA1E5}</a:tableStyleId>
              </a:tblPr>
              <a:tblGrid>
                <a:gridCol w="762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370840">
                <a:tc>
                  <a:txBody>
                    <a:bodyPr/>
                    <a:lstStyle/>
                    <a:p>
                      <a:pPr algn="ctr"/>
                      <a:r>
                        <a:rPr lang="en-IN" b="0" dirty="0">
                          <a:solidFill>
                            <a:schemeClr val="tx1"/>
                          </a:solidFill>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IN" b="0" dirty="0">
                          <a:solidFill>
                            <a:schemeClr val="tx1"/>
                          </a:solidFill>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IN" b="0" dirty="0">
                          <a:solidFill>
                            <a:schemeClr val="tx1"/>
                          </a:solidFill>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IN" b="0" dirty="0">
                          <a:solidFill>
                            <a:schemeClr val="tx1"/>
                          </a:solidFill>
                        </a:rPr>
                        <a:t>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IN" b="0" dirty="0">
                          <a:solidFill>
                            <a:schemeClr val="tx1"/>
                          </a:solidFill>
                        </a:rPr>
                        <a:t>23.1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55.6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88220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Finding a Percentile </a:t>
            </a:r>
            <a:r>
              <a:rPr lang="en-US" sz="2000" b="0" dirty="0">
                <a:latin typeface="+mj-lt"/>
              </a:rPr>
              <a:t>(2 of 3)</a:t>
            </a:r>
            <a:endParaRPr lang="en-IN" sz="2000" b="0" dirty="0">
              <a:latin typeface="+mj-lt"/>
            </a:endParaRPr>
          </a:p>
        </p:txBody>
      </p:sp>
      <p:sp>
        <p:nvSpPr>
          <p:cNvPr id="3" name="Content Placeholder 2"/>
          <p:cNvSpPr>
            <a:spLocks noGrp="1"/>
          </p:cNvSpPr>
          <p:nvPr>
            <p:ph idx="1"/>
          </p:nvPr>
        </p:nvSpPr>
        <p:spPr>
          <a:xfrm>
            <a:off x="457200" y="1600201"/>
            <a:ext cx="8229600" cy="1676399"/>
          </a:xfrm>
        </p:spPr>
        <p:txBody>
          <a:bodyPr/>
          <a:lstStyle/>
          <a:p>
            <a:pPr marL="0" indent="0">
              <a:spcBef>
                <a:spcPts val="600"/>
              </a:spcBef>
              <a:buNone/>
            </a:pPr>
            <a:r>
              <a:rPr lang="en-US" sz="2600" dirty="0"/>
              <a:t>Solution</a:t>
            </a:r>
          </a:p>
          <a:p>
            <a:pPr marL="0" indent="0">
              <a:spcBef>
                <a:spcPts val="600"/>
              </a:spcBef>
              <a:buNone/>
            </a:pPr>
            <a:r>
              <a:rPr lang="en-US" sz="2600" dirty="0"/>
              <a:t>From the sorted list of airport data speeds in the table, we see that there are 20 data speeds less than 11.8 Mbps, so</a:t>
            </a:r>
            <a:endParaRPr lang="en-IN" sz="2600" dirty="0"/>
          </a:p>
        </p:txBody>
      </p:sp>
      <p:pic>
        <p:nvPicPr>
          <p:cNvPr id="4" name="Picture 3" descr="The percentile of value 11.8 = 20 divided by 50, times 100, =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871" y="3429000"/>
            <a:ext cx="5573508" cy="710348"/>
          </a:xfrm>
          <a:prstGeom prst="rect">
            <a:avLst/>
          </a:prstGeom>
        </p:spPr>
      </p:pic>
    </p:spTree>
    <p:extLst>
      <p:ext uri="{BB962C8B-B14F-4D97-AF65-F5344CB8AC3E}">
        <p14:creationId xmlns:p14="http://schemas.microsoft.com/office/powerpoint/2010/main" val="24514167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Finding a Percentile </a:t>
            </a:r>
            <a:r>
              <a:rPr 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600201"/>
            <a:ext cx="7924800" cy="2895600"/>
          </a:xfrm>
        </p:spPr>
        <p:txBody>
          <a:bodyPr/>
          <a:lstStyle/>
          <a:p>
            <a:pPr marL="0" indent="0">
              <a:buNone/>
            </a:pPr>
            <a:r>
              <a:rPr lang="en-US" sz="2800" dirty="0"/>
              <a:t>Interpretation</a:t>
            </a:r>
          </a:p>
          <a:p>
            <a:pPr marL="0" indent="0">
              <a:buNone/>
            </a:pPr>
            <a:r>
              <a:rPr lang="en-US" sz="2600" dirty="0"/>
              <a:t>A data speed of 11.8 Mbps is in the 40th percentile. This can be interpreted loosely as this:</a:t>
            </a:r>
          </a:p>
          <a:p>
            <a:pPr marL="0" indent="0">
              <a:buNone/>
            </a:pPr>
            <a:r>
              <a:rPr lang="en-US" sz="2600" dirty="0"/>
              <a:t>A data speed of 11.8 Mbps separates the lowest 40% of values from the highest 60% of values. We have </a:t>
            </a:r>
            <a:r>
              <a:rPr lang="en-US" sz="2600" i="1" dirty="0"/>
              <a:t>P</a:t>
            </a:r>
            <a:r>
              <a:rPr lang="en-US" sz="2600" baseline="-25000" dirty="0"/>
              <a:t>40</a:t>
            </a:r>
            <a:r>
              <a:rPr lang="en-US" sz="2600" dirty="0"/>
              <a:t> = 11.8 Mbps.</a:t>
            </a:r>
          </a:p>
        </p:txBody>
      </p:sp>
    </p:spTree>
    <p:extLst>
      <p:ext uri="{BB962C8B-B14F-4D97-AF65-F5344CB8AC3E}">
        <p14:creationId xmlns:p14="http://schemas.microsoft.com/office/powerpoint/2010/main" val="1596642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Notation</a:t>
            </a:r>
            <a:endParaRPr lang="en-IN" sz="3600" dirty="0">
              <a:latin typeface="+mj-lt"/>
            </a:endParaRPr>
          </a:p>
        </p:txBody>
      </p:sp>
      <p:sp>
        <p:nvSpPr>
          <p:cNvPr id="3" name="Content Placeholder 2"/>
          <p:cNvSpPr>
            <a:spLocks noGrp="1"/>
          </p:cNvSpPr>
          <p:nvPr>
            <p:ph idx="1"/>
          </p:nvPr>
        </p:nvSpPr>
        <p:spPr>
          <a:xfrm>
            <a:off x="457200" y="1600201"/>
            <a:ext cx="8229600" cy="3048000"/>
          </a:xfrm>
        </p:spPr>
        <p:txBody>
          <a:bodyPr/>
          <a:lstStyle/>
          <a:p>
            <a:pPr marL="0" indent="0">
              <a:buNone/>
            </a:pPr>
            <a:r>
              <a:rPr lang="en-US" sz="2600" i="1" dirty="0"/>
              <a:t>n </a:t>
            </a:r>
            <a:r>
              <a:rPr lang="en-US" sz="2600" dirty="0"/>
              <a:t>total number of values in the data set</a:t>
            </a:r>
          </a:p>
          <a:p>
            <a:pPr marL="0" indent="0">
              <a:buNone/>
            </a:pPr>
            <a:r>
              <a:rPr lang="en-US" sz="2600" i="1" dirty="0"/>
              <a:t>k </a:t>
            </a:r>
            <a:r>
              <a:rPr lang="en-US" sz="2600" dirty="0"/>
              <a:t>percentile being used (Example: For the 25th percentile, </a:t>
            </a:r>
            <a:r>
              <a:rPr lang="en-US" sz="2600" i="1" dirty="0"/>
              <a:t>k </a:t>
            </a:r>
            <a:r>
              <a:rPr lang="en-US" sz="2600" dirty="0"/>
              <a:t>= 25.)</a:t>
            </a:r>
          </a:p>
          <a:p>
            <a:pPr marL="0" indent="0">
              <a:buNone/>
            </a:pPr>
            <a:r>
              <a:rPr lang="en-US" sz="2600" i="1" dirty="0"/>
              <a:t>L </a:t>
            </a:r>
            <a:r>
              <a:rPr lang="en-US" sz="2600" dirty="0"/>
              <a:t>locator that gives the </a:t>
            </a:r>
            <a:r>
              <a:rPr lang="en-US" sz="2600" b="1" dirty="0"/>
              <a:t>position</a:t>
            </a:r>
            <a:r>
              <a:rPr lang="en-US" sz="2600" i="1" dirty="0"/>
              <a:t> </a:t>
            </a:r>
            <a:r>
              <a:rPr lang="en-US" sz="2600" dirty="0"/>
              <a:t>of a value (Example: For the 12th value in the sorted list, </a:t>
            </a:r>
            <a:r>
              <a:rPr lang="en-US" sz="2600" i="1" dirty="0"/>
              <a:t>L </a:t>
            </a:r>
            <a:r>
              <a:rPr lang="en-US" sz="2600" dirty="0"/>
              <a:t>= 12.)</a:t>
            </a:r>
          </a:p>
          <a:p>
            <a:pPr marL="0" indent="0">
              <a:buNone/>
            </a:pPr>
            <a:r>
              <a:rPr lang="en-US" sz="2600" i="1" dirty="0"/>
              <a:t>P</a:t>
            </a:r>
            <a:r>
              <a:rPr lang="en-US" sz="2600" i="1" baseline="-25000" dirty="0"/>
              <a:t>k</a:t>
            </a:r>
            <a:r>
              <a:rPr lang="en-US" sz="2600" i="1" dirty="0"/>
              <a:t> k</a:t>
            </a:r>
            <a:r>
              <a:rPr lang="en-US" sz="2600" dirty="0"/>
              <a:t>th percentile (Example: </a:t>
            </a:r>
            <a:r>
              <a:rPr lang="en-US" sz="2600" i="1" dirty="0"/>
              <a:t>P</a:t>
            </a:r>
            <a:r>
              <a:rPr lang="en-US" sz="2600" baseline="-25000" dirty="0"/>
              <a:t>25</a:t>
            </a:r>
            <a:r>
              <a:rPr lang="en-US" sz="2600" dirty="0"/>
              <a:t> is the 25th percentile.)</a:t>
            </a:r>
            <a:endParaRPr lang="en-IN" sz="2600" dirty="0"/>
          </a:p>
        </p:txBody>
      </p:sp>
    </p:spTree>
    <p:extLst>
      <p:ext uri="{BB962C8B-B14F-4D97-AF65-F5344CB8AC3E}">
        <p14:creationId xmlns:p14="http://schemas.microsoft.com/office/powerpoint/2010/main" val="19718116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Converting a Percentile to a Data Value</a:t>
            </a:r>
            <a:endParaRPr lang="en-IN" sz="3600" dirty="0">
              <a:latin typeface="+mj-lt"/>
            </a:endParaRPr>
          </a:p>
        </p:txBody>
      </p:sp>
      <p:pic>
        <p:nvPicPr>
          <p:cNvPr id="4" name="Picture 3" descr="The process for converting a percentile to a data value is as follows. First, sort the data by arranging it in order of lowest to highest. Then compute L = k over 100, times n, where n = the number of values, and k = the percentile in question. Is L a whole number? If yes, the value of the kth percentile is midway between the Lth value and the next value in the sorted set of data. Find P sub k by adding the Lth value and the next value and dividing the total by 2. If L is not a whole number, change L by rounding it up to the next larger whole number. Then, the value of P sub k is the Lth value, counting from the lowe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783" y="1413308"/>
            <a:ext cx="3483635" cy="4937588"/>
          </a:xfrm>
          <a:prstGeom prst="rect">
            <a:avLst/>
          </a:prstGeom>
        </p:spPr>
      </p:pic>
    </p:spTree>
    <p:extLst>
      <p:ext uri="{BB962C8B-B14F-4D97-AF65-F5344CB8AC3E}">
        <p14:creationId xmlns:p14="http://schemas.microsoft.com/office/powerpoint/2010/main" val="207143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Notation </a:t>
            </a:r>
            <a:r>
              <a:rPr lang="en-US" sz="2000" b="0" dirty="0">
                <a:latin typeface="+mj-lt"/>
              </a:rPr>
              <a:t>(2 of 2)</a:t>
            </a:r>
            <a:endParaRPr lang="en-IN" sz="2000" b="0" dirty="0">
              <a:latin typeface="+mj-lt"/>
            </a:endParaRPr>
          </a:p>
        </p:txBody>
      </p:sp>
      <p:pic>
        <p:nvPicPr>
          <p:cNvPr id="7" name="Picture 6" descr="A lower case x with a horizontal bar over it is pronounced x-bar. x-bar is the mean of a set of sample values. x-bar = the sum of x, divided by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52" y="1646257"/>
            <a:ext cx="7568854" cy="1683938"/>
          </a:xfrm>
          <a:prstGeom prst="rect">
            <a:avLst/>
          </a:prstGeom>
        </p:spPr>
      </p:pic>
      <p:sp>
        <p:nvSpPr>
          <p:cNvPr id="9" name="Content Placeholder 8"/>
          <p:cNvSpPr>
            <a:spLocks noGrp="1"/>
          </p:cNvSpPr>
          <p:nvPr>
            <p:ph idx="13"/>
          </p:nvPr>
        </p:nvSpPr>
        <p:spPr>
          <a:xfrm>
            <a:off x="457200" y="3505209"/>
            <a:ext cx="8229600" cy="761991"/>
          </a:xfrm>
        </p:spPr>
        <p:txBody>
          <a:bodyPr/>
          <a:lstStyle/>
          <a:p>
            <a:pPr marL="0" indent="0">
              <a:buNone/>
            </a:pPr>
            <a:r>
              <a:rPr lang="en-US" sz="2600" i="1" dirty="0">
                <a:ea typeface="Cambria Math" panose="02040503050406030204" pitchFamily="18" charset="0"/>
              </a:rPr>
              <a:t>µ</a:t>
            </a:r>
            <a:r>
              <a:rPr lang="en-US" sz="2600" i="1" dirty="0"/>
              <a:t> </a:t>
            </a:r>
            <a:r>
              <a:rPr lang="en-US" sz="2600" dirty="0"/>
              <a:t>is pronounced “mu” and is the mean of all values in a </a:t>
            </a:r>
            <a:r>
              <a:rPr lang="en-US" sz="2600" b="1" dirty="0"/>
              <a:t>population</a:t>
            </a:r>
            <a:r>
              <a:rPr lang="en-US" sz="2600" dirty="0"/>
              <a:t>.</a:t>
            </a:r>
            <a:endParaRPr lang="en-IN" sz="2600" dirty="0"/>
          </a:p>
        </p:txBody>
      </p:sp>
      <p:pic>
        <p:nvPicPr>
          <p:cNvPr id="11" name="Picture 10" descr="mu = sum of x, divided by upper 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572000"/>
            <a:ext cx="1094141" cy="775375"/>
          </a:xfrm>
          <a:prstGeom prst="rect">
            <a:avLst/>
          </a:prstGeom>
        </p:spPr>
      </p:pic>
    </p:spTree>
    <p:extLst>
      <p:ext uri="{BB962C8B-B14F-4D97-AF65-F5344CB8AC3E}">
        <p14:creationId xmlns:p14="http://schemas.microsoft.com/office/powerpoint/2010/main" val="42205390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Converting a Percentile to a Data Value </a:t>
            </a:r>
            <a:r>
              <a:rPr lang="en-US" sz="2000" b="0" dirty="0">
                <a:latin typeface="+mj-lt"/>
              </a:rPr>
              <a:t>(1 of 4)</a:t>
            </a:r>
            <a:endParaRPr lang="en-IN" sz="2000" b="0" dirty="0">
              <a:latin typeface="+mj-lt"/>
            </a:endParaRPr>
          </a:p>
        </p:txBody>
      </p:sp>
      <p:sp>
        <p:nvSpPr>
          <p:cNvPr id="3" name="Content Placeholder 2"/>
          <p:cNvSpPr>
            <a:spLocks noGrp="1"/>
          </p:cNvSpPr>
          <p:nvPr>
            <p:ph idx="1"/>
          </p:nvPr>
        </p:nvSpPr>
        <p:spPr>
          <a:xfrm>
            <a:off x="457200" y="1600201"/>
            <a:ext cx="8229600" cy="914400"/>
          </a:xfrm>
        </p:spPr>
        <p:txBody>
          <a:bodyPr/>
          <a:lstStyle/>
          <a:p>
            <a:pPr marL="0" indent="0">
              <a:buNone/>
            </a:pPr>
            <a:r>
              <a:rPr lang="en-US" sz="2600" dirty="0"/>
              <a:t>Refer to the sorted data speeds below. Find the 40th percentile, denoted by </a:t>
            </a:r>
            <a:r>
              <a:rPr lang="en-US" sz="2600" i="1" dirty="0"/>
              <a:t>P</a:t>
            </a:r>
            <a:r>
              <a:rPr lang="en-US" sz="2600" baseline="-25000" dirty="0"/>
              <a:t>40</a:t>
            </a:r>
            <a:r>
              <a:rPr lang="en-US" sz="2600" dirty="0"/>
              <a:t>.</a:t>
            </a:r>
            <a:endParaRPr lang="en-IN" sz="2600" dirty="0"/>
          </a:p>
        </p:txBody>
      </p:sp>
      <p:graphicFrame>
        <p:nvGraphicFramePr>
          <p:cNvPr id="4" name="Table 3" descr="The table of airport data speeds from slide 16."/>
          <p:cNvGraphicFramePr>
            <a:graphicFrameLocks noGrp="1"/>
          </p:cNvGraphicFramePr>
          <p:nvPr/>
        </p:nvGraphicFramePr>
        <p:xfrm>
          <a:off x="1066799" y="2667000"/>
          <a:ext cx="6934200" cy="1854200"/>
        </p:xfrm>
        <a:graphic>
          <a:graphicData uri="http://schemas.openxmlformats.org/drawingml/2006/table">
            <a:tbl>
              <a:tblPr firstRow="1" bandRow="1">
                <a:tableStyleId>{3B4B98B0-60AC-42C2-AFA5-B58CD77FA1E5}</a:tableStyleId>
              </a:tblPr>
              <a:tblGrid>
                <a:gridCol w="762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370840">
                <a:tc>
                  <a:txBody>
                    <a:bodyPr/>
                    <a:lstStyle/>
                    <a:p>
                      <a:pPr algn="ctr"/>
                      <a:r>
                        <a:rPr lang="en-IN" b="0" dirty="0">
                          <a:solidFill>
                            <a:schemeClr val="tx1"/>
                          </a:solidFill>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IN" b="0" dirty="0">
                          <a:solidFill>
                            <a:schemeClr val="tx1"/>
                          </a:solidFill>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IN" b="0" dirty="0">
                          <a:solidFill>
                            <a:schemeClr val="tx1"/>
                          </a:solidFill>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IN" b="0" dirty="0">
                          <a:solidFill>
                            <a:schemeClr val="tx1"/>
                          </a:solidFill>
                        </a:rPr>
                        <a:t>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IN" b="0" dirty="0">
                          <a:solidFill>
                            <a:schemeClr val="tx1"/>
                          </a:solidFill>
                        </a:rPr>
                        <a:t>23.1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55.6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19044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Converting a Percentile to a Data Value </a:t>
            </a:r>
            <a:r>
              <a:rPr lang="en-US" sz="2000" b="0" dirty="0">
                <a:latin typeface="+mj-lt"/>
              </a:rPr>
              <a:t>(2 of 4)</a:t>
            </a:r>
            <a:endParaRPr lang="en-IN" sz="2000" b="0" dirty="0">
              <a:latin typeface="+mj-lt"/>
            </a:endParaRPr>
          </a:p>
        </p:txBody>
      </p:sp>
      <p:sp>
        <p:nvSpPr>
          <p:cNvPr id="3" name="Content Placeholder 2"/>
          <p:cNvSpPr>
            <a:spLocks noGrp="1"/>
          </p:cNvSpPr>
          <p:nvPr>
            <p:ph idx="1"/>
          </p:nvPr>
        </p:nvSpPr>
        <p:spPr>
          <a:xfrm>
            <a:off x="457200" y="1600201"/>
            <a:ext cx="8229600" cy="2057400"/>
          </a:xfrm>
        </p:spPr>
        <p:txBody>
          <a:bodyPr/>
          <a:lstStyle/>
          <a:p>
            <a:pPr marL="0" indent="0">
              <a:spcBef>
                <a:spcPts val="600"/>
              </a:spcBef>
              <a:buNone/>
            </a:pPr>
            <a:r>
              <a:rPr lang="en-US" sz="2600" dirty="0"/>
              <a:t>Solution</a:t>
            </a:r>
          </a:p>
          <a:p>
            <a:pPr marL="0" indent="0">
              <a:spcBef>
                <a:spcPts val="600"/>
              </a:spcBef>
              <a:buNone/>
            </a:pPr>
            <a:r>
              <a:rPr lang="en-US" sz="2600" dirty="0"/>
              <a:t>We can proceed to compute the value of the locator </a:t>
            </a:r>
            <a:r>
              <a:rPr lang="en-US" sz="2600" i="1" dirty="0"/>
              <a:t>L</a:t>
            </a:r>
            <a:r>
              <a:rPr lang="en-US" sz="2600" dirty="0"/>
              <a:t>. In this computation, we use </a:t>
            </a:r>
            <a:r>
              <a:rPr lang="en-US" sz="2600" i="1" dirty="0"/>
              <a:t>k </a:t>
            </a:r>
            <a:r>
              <a:rPr lang="en-US" sz="2600" dirty="0"/>
              <a:t>= 40 because we are attempting to find the value of the 40th percentile, and we use </a:t>
            </a:r>
            <a:r>
              <a:rPr lang="en-US" sz="2600" i="1" dirty="0"/>
              <a:t>n </a:t>
            </a:r>
            <a:r>
              <a:rPr lang="en-US" sz="2600" dirty="0"/>
              <a:t>= 50 because there are 50 data values.</a:t>
            </a:r>
            <a:endParaRPr lang="en-IN" sz="2600" dirty="0"/>
          </a:p>
        </p:txBody>
      </p:sp>
      <p:pic>
        <p:nvPicPr>
          <p:cNvPr id="4" name="Picture 3" descr="L = k over 100, times n, = 40 over 100, times 50, =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962400"/>
            <a:ext cx="3845755" cy="672818"/>
          </a:xfrm>
          <a:prstGeom prst="rect">
            <a:avLst/>
          </a:prstGeom>
        </p:spPr>
      </p:pic>
    </p:spTree>
    <p:extLst>
      <p:ext uri="{BB962C8B-B14F-4D97-AF65-F5344CB8AC3E}">
        <p14:creationId xmlns:p14="http://schemas.microsoft.com/office/powerpoint/2010/main" val="5594022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Converting a Percentile to a Data Value </a:t>
            </a:r>
            <a:r>
              <a:rPr lang="en-US" sz="2000" b="0" dirty="0">
                <a:latin typeface="+mj-lt"/>
              </a:rPr>
              <a:t>(3 of 4)</a:t>
            </a:r>
            <a:endParaRPr lang="en-IN" sz="2000" b="0" dirty="0">
              <a:latin typeface="+mj-lt"/>
            </a:endParaRPr>
          </a:p>
        </p:txBody>
      </p:sp>
      <p:sp>
        <p:nvSpPr>
          <p:cNvPr id="3" name="Content Placeholder 2"/>
          <p:cNvSpPr>
            <a:spLocks noGrp="1"/>
          </p:cNvSpPr>
          <p:nvPr>
            <p:ph idx="1"/>
          </p:nvPr>
        </p:nvSpPr>
        <p:spPr>
          <a:xfrm>
            <a:off x="457200" y="1600201"/>
            <a:ext cx="8229600" cy="1295400"/>
          </a:xfrm>
        </p:spPr>
        <p:txBody>
          <a:bodyPr/>
          <a:lstStyle/>
          <a:p>
            <a:pPr marL="0" indent="0">
              <a:spcBef>
                <a:spcPts val="600"/>
              </a:spcBef>
              <a:buFontTx/>
              <a:buNone/>
            </a:pPr>
            <a:r>
              <a:rPr lang="en-US" sz="2600" kern="0" dirty="0"/>
              <a:t>Solution</a:t>
            </a:r>
          </a:p>
          <a:p>
            <a:pPr marL="0" indent="0">
              <a:spcBef>
                <a:spcPts val="600"/>
              </a:spcBef>
              <a:buFontTx/>
              <a:buNone/>
            </a:pPr>
            <a:r>
              <a:rPr lang="en-US" sz="2600" kern="0" dirty="0"/>
              <a:t>Since </a:t>
            </a:r>
            <a:r>
              <a:rPr lang="en-US" sz="2600" i="1" kern="0" dirty="0"/>
              <a:t>L </a:t>
            </a:r>
            <a:r>
              <a:rPr lang="en-US" sz="2600" kern="0" dirty="0"/>
              <a:t>= 20 is a whole number, we proceed to the box located at the right.</a:t>
            </a:r>
            <a:endParaRPr lang="en-IN" sz="2600" dirty="0"/>
          </a:p>
        </p:txBody>
      </p:sp>
      <p:pic>
        <p:nvPicPr>
          <p:cNvPr id="6" name="Picture 5" descr="Is L a whole number? If yes, the value of the kth percentile is midway between the Lth value and the next value in the sorted set of data. Find P sub k by adding the Lth value and the next value and dividing the total by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183150"/>
            <a:ext cx="4954310" cy="1394701"/>
          </a:xfrm>
          <a:prstGeom prst="rect">
            <a:avLst/>
          </a:prstGeom>
        </p:spPr>
      </p:pic>
      <p:sp>
        <p:nvSpPr>
          <p:cNvPr id="5" name="Content Placeholder 4"/>
          <p:cNvSpPr>
            <a:spLocks noGrp="1"/>
          </p:cNvSpPr>
          <p:nvPr>
            <p:ph idx="13"/>
          </p:nvPr>
        </p:nvSpPr>
        <p:spPr>
          <a:xfrm>
            <a:off x="448408" y="4800600"/>
            <a:ext cx="8229600" cy="1477109"/>
          </a:xfrm>
        </p:spPr>
        <p:txBody>
          <a:bodyPr/>
          <a:lstStyle/>
          <a:p>
            <a:pPr marL="0" indent="0">
              <a:buNone/>
            </a:pPr>
            <a:r>
              <a:rPr lang="en-US" sz="2400" dirty="0"/>
              <a:t>We now see that the value of the 40th percentile is midway between the </a:t>
            </a:r>
            <a:r>
              <a:rPr lang="en-US" sz="2400" i="1" dirty="0"/>
              <a:t>L</a:t>
            </a:r>
            <a:r>
              <a:rPr lang="en-US" sz="2400" dirty="0"/>
              <a:t>th (20th) value and the next value in the original set of data. That is, the value of the 40th percentile is midway between the 20th value and the 21st value. </a:t>
            </a:r>
          </a:p>
        </p:txBody>
      </p:sp>
    </p:spTree>
    <p:extLst>
      <p:ext uri="{BB962C8B-B14F-4D97-AF65-F5344CB8AC3E}">
        <p14:creationId xmlns:p14="http://schemas.microsoft.com/office/powerpoint/2010/main" val="2678742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Converting a Percentile to a Data Value </a:t>
            </a:r>
            <a:r>
              <a:rPr lang="en-US" sz="2000" b="0" dirty="0">
                <a:latin typeface="+mj-lt"/>
              </a:rPr>
              <a:t>(4 of 4)</a:t>
            </a:r>
            <a:endParaRPr lang="en-IN" sz="2000" b="0" dirty="0">
              <a:latin typeface="+mj-lt"/>
            </a:endParaRPr>
          </a:p>
        </p:txBody>
      </p:sp>
      <p:sp>
        <p:nvSpPr>
          <p:cNvPr id="3" name="Content Placeholder 2"/>
          <p:cNvSpPr>
            <a:spLocks noGrp="1"/>
          </p:cNvSpPr>
          <p:nvPr>
            <p:ph idx="1"/>
          </p:nvPr>
        </p:nvSpPr>
        <p:spPr>
          <a:xfrm>
            <a:off x="457200" y="1600201"/>
            <a:ext cx="8305800" cy="1676399"/>
          </a:xfrm>
        </p:spPr>
        <p:txBody>
          <a:bodyPr/>
          <a:lstStyle/>
          <a:p>
            <a:pPr marL="0" indent="0">
              <a:spcBef>
                <a:spcPts val="600"/>
              </a:spcBef>
              <a:buNone/>
            </a:pPr>
            <a:r>
              <a:rPr lang="en-US" sz="2600" kern="0" dirty="0"/>
              <a:t>Solution</a:t>
            </a:r>
          </a:p>
          <a:p>
            <a:pPr marL="0" indent="0">
              <a:spcBef>
                <a:spcPts val="600"/>
              </a:spcBef>
              <a:buNone/>
            </a:pPr>
            <a:r>
              <a:rPr lang="en-US" sz="2600" dirty="0"/>
              <a:t>The 20th value in the table is 11.6 and the 21st value is 11.8, so the value midway between them is 11.7 Mbps. We conclude that the 40th percentile is </a:t>
            </a:r>
            <a:r>
              <a:rPr lang="en-US" sz="2600" i="1" dirty="0"/>
              <a:t>P</a:t>
            </a:r>
            <a:r>
              <a:rPr lang="en-US" sz="2600" baseline="-25000" dirty="0"/>
              <a:t>40</a:t>
            </a:r>
            <a:r>
              <a:rPr lang="en-US" sz="2600" dirty="0"/>
              <a:t> = 11.7 Mbps.</a:t>
            </a:r>
            <a:endParaRPr lang="en-IN" sz="2600" dirty="0"/>
          </a:p>
        </p:txBody>
      </p:sp>
      <p:pic>
        <p:nvPicPr>
          <p:cNvPr id="7" name="Picture 6" descr="A table shows a set of 50 numbers: 0.8, 1.4, 1.8, 1.9, 3.2, 3.6, 4.5, 4.5, 4.6, 6.2, 6.5, 7.7, 7.9, 9.9, 10.2, 10.3, 10.9, 11.1, 11.1, 11.6 circled, 11.8 circled, 12.0, 13.1, 13.5, 13.7, 14.1, 14.2, 14.7, 15.0, 15.1, 15.5, 15.8, 16.0, 17.5, 18.2, 20.2, 21.1, 21.5, 22.2, 22.4, 23.1, 24.5, 25.7, 28.5, 34.6, 38.5, 43.0, 55.6, 71.3, 77.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466" y="3505200"/>
            <a:ext cx="6650469" cy="1786319"/>
          </a:xfrm>
          <a:prstGeom prst="rect">
            <a:avLst/>
          </a:prstGeom>
        </p:spPr>
      </p:pic>
    </p:spTree>
    <p:extLst>
      <p:ext uri="{BB962C8B-B14F-4D97-AF65-F5344CB8AC3E}">
        <p14:creationId xmlns:p14="http://schemas.microsoft.com/office/powerpoint/2010/main" val="15166162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Quartiles</a:t>
            </a:r>
            <a:endParaRPr lang="en-IN" sz="3600" dirty="0">
              <a:latin typeface="+mj-lt"/>
            </a:endParaRPr>
          </a:p>
        </p:txBody>
      </p:sp>
      <p:sp>
        <p:nvSpPr>
          <p:cNvPr id="3" name="Content Placeholder 2"/>
          <p:cNvSpPr>
            <a:spLocks noGrp="1"/>
          </p:cNvSpPr>
          <p:nvPr>
            <p:ph idx="1"/>
          </p:nvPr>
        </p:nvSpPr>
        <p:spPr>
          <a:xfrm>
            <a:off x="457200" y="1600201"/>
            <a:ext cx="8382000" cy="1828799"/>
          </a:xfrm>
        </p:spPr>
        <p:txBody>
          <a:bodyPr/>
          <a:lstStyle/>
          <a:p>
            <a:pPr>
              <a:buClr>
                <a:schemeClr val="bg2"/>
              </a:buClr>
            </a:pPr>
            <a:r>
              <a:rPr lang="en-US" sz="2800" dirty="0"/>
              <a:t>Quartiles</a:t>
            </a:r>
          </a:p>
          <a:p>
            <a:pPr marL="741600" lvl="1" indent="-284400"/>
            <a:r>
              <a:rPr lang="en-US" sz="2600" b="1" dirty="0"/>
              <a:t>Quartiles </a:t>
            </a:r>
            <a:r>
              <a:rPr lang="en-US" sz="2600" dirty="0"/>
              <a:t>are measures of location, denoted </a:t>
            </a:r>
            <a:r>
              <a:rPr lang="en-US" sz="2600" i="1" dirty="0"/>
              <a:t>Q</a:t>
            </a:r>
            <a:r>
              <a:rPr lang="en-US" sz="2600" baseline="-25000" dirty="0"/>
              <a:t>1</a:t>
            </a:r>
            <a:r>
              <a:rPr lang="en-US" sz="2600" dirty="0"/>
              <a:t>, </a:t>
            </a:r>
            <a:r>
              <a:rPr lang="en-US" sz="2600" i="1" dirty="0"/>
              <a:t>Q</a:t>
            </a:r>
            <a:r>
              <a:rPr lang="en-US" sz="2600" baseline="-25000" dirty="0"/>
              <a:t>2</a:t>
            </a:r>
            <a:r>
              <a:rPr lang="en-US" sz="2600" dirty="0"/>
              <a:t>, and </a:t>
            </a:r>
            <a:r>
              <a:rPr lang="en-US" sz="2600" i="1" dirty="0"/>
              <a:t>Q</a:t>
            </a:r>
            <a:r>
              <a:rPr lang="en-US" sz="2600" baseline="-25000" dirty="0"/>
              <a:t>3</a:t>
            </a:r>
            <a:r>
              <a:rPr lang="en-US" sz="2600" dirty="0"/>
              <a:t>, which divide a set of data into four groups with about 25% of the values in each group.</a:t>
            </a:r>
          </a:p>
        </p:txBody>
      </p:sp>
    </p:spTree>
    <p:extLst>
      <p:ext uri="{BB962C8B-B14F-4D97-AF65-F5344CB8AC3E}">
        <p14:creationId xmlns:p14="http://schemas.microsoft.com/office/powerpoint/2010/main" val="38359813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Descriptions of Quartiles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001000" cy="3124199"/>
          </a:xfrm>
        </p:spPr>
        <p:txBody>
          <a:bodyPr/>
          <a:lstStyle/>
          <a:p>
            <a:r>
              <a:rPr lang="en-US" sz="2800" i="1" dirty="0"/>
              <a:t>Q</a:t>
            </a:r>
            <a:r>
              <a:rPr lang="en-US" sz="2800" baseline="-25000" dirty="0"/>
              <a:t>1</a:t>
            </a:r>
            <a:r>
              <a:rPr lang="en-US" sz="2800" dirty="0"/>
              <a:t> (First quartile):</a:t>
            </a:r>
          </a:p>
          <a:p>
            <a:pPr lvl="1"/>
            <a:r>
              <a:rPr lang="en-US" sz="2600" dirty="0"/>
              <a:t>Same value as </a:t>
            </a:r>
            <a:r>
              <a:rPr lang="en-US" sz="2600" i="1" dirty="0"/>
              <a:t>P</a:t>
            </a:r>
            <a:r>
              <a:rPr lang="en-US" sz="2600" baseline="-25000" dirty="0"/>
              <a:t>25</a:t>
            </a:r>
            <a:r>
              <a:rPr lang="en-US" sz="2600" dirty="0"/>
              <a:t>. It separates the bottom 25% of the sorted values from the top 75%.</a:t>
            </a:r>
          </a:p>
          <a:p>
            <a:pPr marL="255600" lvl="1" indent="-255600">
              <a:buFont typeface="Arial" panose="020B0604020202020204" pitchFamily="34" charset="0"/>
              <a:buChar char="•"/>
            </a:pPr>
            <a:r>
              <a:rPr lang="en-US" sz="2800" i="1" kern="0" dirty="0"/>
              <a:t>Q</a:t>
            </a:r>
            <a:r>
              <a:rPr lang="en-US" sz="2800" kern="0" baseline="-25000" dirty="0"/>
              <a:t>2</a:t>
            </a:r>
            <a:r>
              <a:rPr lang="en-US" sz="2800" kern="0" dirty="0"/>
              <a:t> (Second quartile):</a:t>
            </a:r>
          </a:p>
          <a:p>
            <a:pPr lvl="1"/>
            <a:r>
              <a:rPr lang="en-US" sz="2600" kern="0" dirty="0"/>
              <a:t>Same as </a:t>
            </a:r>
            <a:r>
              <a:rPr lang="en-US" sz="2600" i="1" kern="0" dirty="0"/>
              <a:t>P</a:t>
            </a:r>
            <a:r>
              <a:rPr lang="en-US" sz="2600" kern="0" baseline="-25000" dirty="0"/>
              <a:t>50</a:t>
            </a:r>
            <a:r>
              <a:rPr lang="en-US" sz="2600" kern="0" dirty="0"/>
              <a:t> and same as the median. It separates the bottom 50% of the sorted values from the top 50%.</a:t>
            </a:r>
            <a:endParaRPr lang="en-US" sz="2800" dirty="0"/>
          </a:p>
        </p:txBody>
      </p:sp>
    </p:spTree>
    <p:extLst>
      <p:ext uri="{BB962C8B-B14F-4D97-AF65-F5344CB8AC3E}">
        <p14:creationId xmlns:p14="http://schemas.microsoft.com/office/powerpoint/2010/main" val="16572933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Descriptions of Quartiles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1"/>
            <a:ext cx="8229600" cy="3124200"/>
          </a:xfrm>
        </p:spPr>
        <p:txBody>
          <a:bodyPr/>
          <a:lstStyle/>
          <a:p>
            <a:r>
              <a:rPr lang="en-US" sz="2800" i="1" dirty="0"/>
              <a:t>Q</a:t>
            </a:r>
            <a:r>
              <a:rPr lang="en-US" sz="2800" baseline="-25000" dirty="0"/>
              <a:t>3</a:t>
            </a:r>
            <a:r>
              <a:rPr lang="en-US" sz="2800" dirty="0"/>
              <a:t> (Third quartile):</a:t>
            </a:r>
          </a:p>
          <a:p>
            <a:pPr lvl="1"/>
            <a:r>
              <a:rPr lang="en-US" sz="2600" dirty="0"/>
              <a:t>Same as </a:t>
            </a:r>
            <a:r>
              <a:rPr lang="en-US" sz="2600" i="1" dirty="0"/>
              <a:t>P</a:t>
            </a:r>
            <a:r>
              <a:rPr lang="en-US" sz="2600" baseline="-25000" dirty="0"/>
              <a:t>75</a:t>
            </a:r>
            <a:r>
              <a:rPr lang="en-US" sz="2600" dirty="0"/>
              <a:t>. It separates the bottom 75% of the sorted values from the top 25%.</a:t>
            </a:r>
          </a:p>
          <a:p>
            <a:pPr marL="0" indent="0">
              <a:buNone/>
            </a:pPr>
            <a:r>
              <a:rPr lang="en-US" sz="2400" b="1" dirty="0"/>
              <a:t>Caution</a:t>
            </a:r>
            <a:r>
              <a:rPr lang="en-US" sz="2400" dirty="0"/>
              <a:t> Just as there is not universal agreement on a procedure for finding percentiles, there is not universal agreement on a single procedure for calculating quartiles, and different technologies often yield different results. </a:t>
            </a:r>
          </a:p>
        </p:txBody>
      </p:sp>
    </p:spTree>
    <p:extLst>
      <p:ext uri="{BB962C8B-B14F-4D97-AF65-F5344CB8AC3E}">
        <p14:creationId xmlns:p14="http://schemas.microsoft.com/office/powerpoint/2010/main" val="17773320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Statistics defined using quartiles and percentiles</a:t>
            </a:r>
            <a:endParaRPr lang="en-IN" sz="3600" dirty="0">
              <a:latin typeface="+mj-lt"/>
            </a:endParaRPr>
          </a:p>
        </p:txBody>
      </p:sp>
      <p:pic>
        <p:nvPicPr>
          <p:cNvPr id="6" name="Picture 5" descr="The interquartile range, or I Q R, = Q sub 2 minus Q sub 1. The semi-interquartile range = Q sub 3 minus Q sub 1, divided by 2. The mid-quartile range = Q sub 2 + Q sub 1, divided by 2. The 10 to 90 quartile range = P sub 90 minus P sub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828800"/>
            <a:ext cx="5504857" cy="2999880"/>
          </a:xfrm>
          <a:prstGeom prst="rect">
            <a:avLst/>
          </a:prstGeom>
        </p:spPr>
      </p:pic>
    </p:spTree>
    <p:extLst>
      <p:ext uri="{BB962C8B-B14F-4D97-AF65-F5344CB8AC3E}">
        <p14:creationId xmlns:p14="http://schemas.microsoft.com/office/powerpoint/2010/main" val="17531020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5-Number Summary</a:t>
            </a:r>
            <a:endParaRPr lang="en-IN" sz="3600" dirty="0">
              <a:latin typeface="+mj-lt"/>
            </a:endParaRPr>
          </a:p>
        </p:txBody>
      </p:sp>
      <p:sp>
        <p:nvSpPr>
          <p:cNvPr id="3" name="Content Placeholder 2"/>
          <p:cNvSpPr>
            <a:spLocks noGrp="1"/>
          </p:cNvSpPr>
          <p:nvPr>
            <p:ph idx="1"/>
          </p:nvPr>
        </p:nvSpPr>
        <p:spPr>
          <a:xfrm>
            <a:off x="457200" y="1600201"/>
            <a:ext cx="8382000" cy="3962400"/>
          </a:xfrm>
        </p:spPr>
        <p:txBody>
          <a:bodyPr/>
          <a:lstStyle/>
          <a:p>
            <a:pPr>
              <a:buClr>
                <a:schemeClr val="bg2"/>
              </a:buClr>
            </a:pPr>
            <a:r>
              <a:rPr lang="en-US" sz="2800" dirty="0"/>
              <a:t>5-Number Summary</a:t>
            </a:r>
          </a:p>
          <a:p>
            <a:pPr marL="741600" lvl="1" indent="-284400"/>
            <a:r>
              <a:rPr lang="en-US" sz="2600" dirty="0"/>
              <a:t>For a set of data, the </a:t>
            </a:r>
            <a:r>
              <a:rPr lang="en-US" sz="2600" b="1" dirty="0"/>
              <a:t>5-number summary</a:t>
            </a:r>
            <a:r>
              <a:rPr lang="en-US" sz="2600" b="1" dirty="0">
                <a:solidFill>
                  <a:schemeClr val="accent2">
                    <a:lumMod val="75000"/>
                  </a:schemeClr>
                </a:solidFill>
              </a:rPr>
              <a:t> </a:t>
            </a:r>
            <a:r>
              <a:rPr lang="en-US" sz="2600" dirty="0"/>
              <a:t>consists of these five values:</a:t>
            </a:r>
          </a:p>
          <a:p>
            <a:pPr marL="857250" lvl="1" indent="-457200">
              <a:buFont typeface="+mj-lt"/>
              <a:buAutoNum type="arabicPeriod"/>
            </a:pPr>
            <a:r>
              <a:rPr lang="en-US" sz="2400" dirty="0"/>
              <a:t>Minimum</a:t>
            </a:r>
          </a:p>
          <a:p>
            <a:pPr marL="857250" lvl="1" indent="-457200">
              <a:buFont typeface="+mj-lt"/>
              <a:buAutoNum type="arabicPeriod"/>
            </a:pPr>
            <a:r>
              <a:rPr lang="en-US" sz="2400" dirty="0"/>
              <a:t>First quartile, </a:t>
            </a:r>
            <a:r>
              <a:rPr lang="en-US" sz="2400" i="1" dirty="0"/>
              <a:t>Q</a:t>
            </a:r>
            <a:r>
              <a:rPr lang="en-US" sz="2400" baseline="-25000" dirty="0"/>
              <a:t>1</a:t>
            </a:r>
          </a:p>
          <a:p>
            <a:pPr marL="857250" lvl="1" indent="-457200">
              <a:buFont typeface="+mj-lt"/>
              <a:buAutoNum type="arabicPeriod"/>
            </a:pPr>
            <a:r>
              <a:rPr lang="en-US" sz="2400" dirty="0"/>
              <a:t>Second quartile, </a:t>
            </a:r>
            <a:r>
              <a:rPr lang="en-US" sz="2400" i="1" dirty="0"/>
              <a:t>Q</a:t>
            </a:r>
            <a:r>
              <a:rPr lang="en-US" sz="2400" baseline="-25000" dirty="0"/>
              <a:t>2</a:t>
            </a:r>
            <a:r>
              <a:rPr lang="en-US" sz="2400" dirty="0"/>
              <a:t> (same as the median)</a:t>
            </a:r>
          </a:p>
          <a:p>
            <a:pPr marL="857250" lvl="1" indent="-457200">
              <a:buFont typeface="+mj-lt"/>
              <a:buAutoNum type="arabicPeriod"/>
            </a:pPr>
            <a:r>
              <a:rPr lang="en-US" sz="2400" dirty="0"/>
              <a:t>Third quartile, </a:t>
            </a:r>
            <a:r>
              <a:rPr lang="en-US" sz="2400" i="1" dirty="0"/>
              <a:t>Q</a:t>
            </a:r>
            <a:r>
              <a:rPr lang="en-US" sz="2400" baseline="-25000" dirty="0"/>
              <a:t>3</a:t>
            </a:r>
          </a:p>
          <a:p>
            <a:pPr marL="857250" lvl="1" indent="-457200">
              <a:buFont typeface="+mj-lt"/>
              <a:buAutoNum type="arabicPeriod"/>
            </a:pPr>
            <a:r>
              <a:rPr lang="en-US" sz="2400" dirty="0"/>
              <a:t>Maximum</a:t>
            </a:r>
          </a:p>
        </p:txBody>
      </p:sp>
    </p:spTree>
    <p:extLst>
      <p:ext uri="{BB962C8B-B14F-4D97-AF65-F5344CB8AC3E}">
        <p14:creationId xmlns:p14="http://schemas.microsoft.com/office/powerpoint/2010/main" val="25153494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Finding a 5-Number Summary </a:t>
            </a:r>
            <a:r>
              <a:rPr lang="en-US" sz="2000" b="0" dirty="0">
                <a:latin typeface="+mj-lt"/>
              </a:rPr>
              <a:t>(1 of 3)</a:t>
            </a:r>
            <a:endParaRPr lang="en-IN" sz="2000" b="0" dirty="0">
              <a:latin typeface="+mj-lt"/>
            </a:endParaRPr>
          </a:p>
        </p:txBody>
      </p:sp>
      <p:sp>
        <p:nvSpPr>
          <p:cNvPr id="3" name="Content Placeholder 2"/>
          <p:cNvSpPr>
            <a:spLocks noGrp="1"/>
          </p:cNvSpPr>
          <p:nvPr>
            <p:ph idx="1"/>
          </p:nvPr>
        </p:nvSpPr>
        <p:spPr>
          <a:xfrm>
            <a:off x="457200" y="1600201"/>
            <a:ext cx="8229600" cy="838200"/>
          </a:xfrm>
        </p:spPr>
        <p:txBody>
          <a:bodyPr/>
          <a:lstStyle/>
          <a:p>
            <a:pPr marL="0" indent="0">
              <a:buNone/>
            </a:pPr>
            <a:r>
              <a:rPr lang="en-US" sz="2600" dirty="0"/>
              <a:t>Use the Verizon airport data speeds to find the 5-number summary.</a:t>
            </a:r>
            <a:endParaRPr lang="en-IN" sz="2600" dirty="0"/>
          </a:p>
        </p:txBody>
      </p:sp>
      <p:graphicFrame>
        <p:nvGraphicFramePr>
          <p:cNvPr id="4" name="Table 3" descr="The table of airport data speeds from slide 16."/>
          <p:cNvGraphicFramePr>
            <a:graphicFrameLocks noGrp="1"/>
          </p:cNvGraphicFramePr>
          <p:nvPr/>
        </p:nvGraphicFramePr>
        <p:xfrm>
          <a:off x="914400" y="2667000"/>
          <a:ext cx="6934200" cy="1854200"/>
        </p:xfrm>
        <a:graphic>
          <a:graphicData uri="http://schemas.openxmlformats.org/drawingml/2006/table">
            <a:tbl>
              <a:tblPr firstRow="1" bandRow="1">
                <a:tableStyleId>{3B4B98B0-60AC-42C2-AFA5-B58CD77FA1E5}</a:tableStyleId>
              </a:tblPr>
              <a:tblGrid>
                <a:gridCol w="762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370840">
                <a:tc>
                  <a:txBody>
                    <a:bodyPr/>
                    <a:lstStyle/>
                    <a:p>
                      <a:pPr algn="ctr"/>
                      <a:r>
                        <a:rPr lang="en-IN" b="0" dirty="0">
                          <a:solidFill>
                            <a:schemeClr val="tx1"/>
                          </a:solidFill>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IN" b="0" dirty="0">
                          <a:solidFill>
                            <a:schemeClr val="tx1"/>
                          </a:solidFill>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IN" b="0" dirty="0">
                          <a:solidFill>
                            <a:schemeClr val="tx1"/>
                          </a:solidFill>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IN" b="0" dirty="0">
                          <a:solidFill>
                            <a:schemeClr val="tx1"/>
                          </a:solidFill>
                        </a:rPr>
                        <a:t>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IN" b="0" dirty="0">
                          <a:solidFill>
                            <a:schemeClr val="tx1"/>
                          </a:solidFill>
                        </a:rPr>
                        <a:t>23.1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28.5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43.0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55.6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0" dirty="0">
                          <a:solidFill>
                            <a:schemeClr val="tx1"/>
                          </a:solidFill>
                        </a:rPr>
                        <a:t>77.8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195670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4550</TotalTime>
  <Words>5391</Words>
  <Application>Microsoft Office PowerPoint</Application>
  <PresentationFormat>عرض على الشاشة (4:3)</PresentationFormat>
  <Paragraphs>594</Paragraphs>
  <Slides>108</Slides>
  <Notes>4</Notes>
  <HiddenSlides>0</HiddenSlides>
  <MMClips>0</MMClips>
  <ScaleCrop>false</ScaleCrop>
  <HeadingPairs>
    <vt:vector size="8" baseType="variant">
      <vt:variant>
        <vt:lpstr>الخطوط المستخدمة</vt:lpstr>
      </vt:variant>
      <vt:variant>
        <vt:i4>4</vt:i4>
      </vt:variant>
      <vt:variant>
        <vt:lpstr>نسق</vt:lpstr>
      </vt:variant>
      <vt:variant>
        <vt:i4>1</vt:i4>
      </vt:variant>
      <vt:variant>
        <vt:lpstr>خوادم OLE مضمنة</vt:lpstr>
      </vt:variant>
      <vt:variant>
        <vt:i4>1</vt:i4>
      </vt:variant>
      <vt:variant>
        <vt:lpstr>عناوين الشرائح</vt:lpstr>
      </vt:variant>
      <vt:variant>
        <vt:i4>108</vt:i4>
      </vt:variant>
    </vt:vector>
  </HeadingPairs>
  <TitlesOfParts>
    <vt:vector size="114" baseType="lpstr">
      <vt:lpstr>Arial</vt:lpstr>
      <vt:lpstr>Times New Roman</vt:lpstr>
      <vt:lpstr>Verdana</vt:lpstr>
      <vt:lpstr>Wingdings</vt:lpstr>
      <vt:lpstr>508 Lecture</vt:lpstr>
      <vt:lpstr>Equation</vt:lpstr>
      <vt:lpstr>Biostatistics for the Biological and Health Sciences </vt:lpstr>
      <vt:lpstr>Describing, Exploring, and Comparing Data</vt:lpstr>
      <vt:lpstr>Key Concept</vt:lpstr>
      <vt:lpstr>Measure of Center</vt:lpstr>
      <vt:lpstr>Mean (or Arithmetic Mean)</vt:lpstr>
      <vt:lpstr>Important Properties of the Mean</vt:lpstr>
      <vt:lpstr>Resistant</vt:lpstr>
      <vt:lpstr>Notation (1 of 2)</vt:lpstr>
      <vt:lpstr>Notation (2 of 2)</vt:lpstr>
      <vt:lpstr>Example: Mean (1 of 2)</vt:lpstr>
      <vt:lpstr>Example: Mean (2 of 2)</vt:lpstr>
      <vt:lpstr>Mean</vt:lpstr>
      <vt:lpstr>Median</vt:lpstr>
      <vt:lpstr>Important Properties of the Median</vt:lpstr>
      <vt:lpstr>Calculation and Notation of the Median</vt:lpstr>
      <vt:lpstr>Example: Median with an Odd Number of Data Values (1 of 2)</vt:lpstr>
      <vt:lpstr>Example: Median with an Odd Number of Data Values (2 of 2)</vt:lpstr>
      <vt:lpstr>Example: Median with an Even Number of Data Values (1 of 2)</vt:lpstr>
      <vt:lpstr>Example: Median with an Even Number of Data Values (2 of 2)</vt:lpstr>
      <vt:lpstr>Mode</vt:lpstr>
      <vt:lpstr>Important Properties of the Mode</vt:lpstr>
      <vt:lpstr>Finding the Mode</vt:lpstr>
      <vt:lpstr>Example: Mode</vt:lpstr>
      <vt:lpstr>Other Mode Examples</vt:lpstr>
      <vt:lpstr>Midrange</vt:lpstr>
      <vt:lpstr>Important Properties of the Midrange (1 of 2)</vt:lpstr>
      <vt:lpstr>Important Properties of the Midrange (2 of 2)</vt:lpstr>
      <vt:lpstr>Example: Midrange</vt:lpstr>
      <vt:lpstr>Round-Off Rules for Measures of Center</vt:lpstr>
      <vt:lpstr>Critical Thinking</vt:lpstr>
      <vt:lpstr>Example: Critical Thinking and Measures of Center (1 of 2)</vt:lpstr>
      <vt:lpstr>Example: Critical Thinking and Measures of Center (2 of 2)</vt:lpstr>
      <vt:lpstr>Calculating the Mean from a Frequency Distribution</vt:lpstr>
      <vt:lpstr>Example: Computing the Mean from a Frequency Distribution (1 of 2)</vt:lpstr>
      <vt:lpstr>Example: Computing the Mean from a Frequency Distribution (2 of 2)</vt:lpstr>
      <vt:lpstr>Calculating a Weighted Mean</vt:lpstr>
      <vt:lpstr>Example: Computing Grade-Point Average (1 of 4)</vt:lpstr>
      <vt:lpstr>Example: Computing Grade-Point Average (2 of 4)</vt:lpstr>
      <vt:lpstr>Example: Computing Grade-Point Average (3 of 4)</vt:lpstr>
      <vt:lpstr>Example: Computing Grade-Point Average (4 of 4)</vt:lpstr>
      <vt:lpstr>Describing, Exploring, and Comparing Data</vt:lpstr>
      <vt:lpstr>Key Concept</vt:lpstr>
      <vt:lpstr>Round-off Rule for Measures of Variation</vt:lpstr>
      <vt:lpstr>Range</vt:lpstr>
      <vt:lpstr>Important Property of Range</vt:lpstr>
      <vt:lpstr>Example: Range</vt:lpstr>
      <vt:lpstr>Standard Deviation of a Sample (1 of 2)</vt:lpstr>
      <vt:lpstr>Standard Deviation of a Sample (2 of 2)</vt:lpstr>
      <vt:lpstr>Important Properties of Standard Deviation (1 of 2)</vt:lpstr>
      <vt:lpstr>Important Properties of Standard Deviation (2 of 2)</vt:lpstr>
      <vt:lpstr>Example: Calculating Standard Deviation</vt:lpstr>
      <vt:lpstr>Example: Calculating Standard Deviation Using Shortcut Formula</vt:lpstr>
      <vt:lpstr>Range Rule of Thumb for Understanding Standard Deviation</vt:lpstr>
      <vt:lpstr>Range Rule of Thumb for Identifying Significant Values</vt:lpstr>
      <vt:lpstr>Range Rule of Thumb for Estimating a Value of the Standard Deviation s</vt:lpstr>
      <vt:lpstr>Standard Deviation of a Population</vt:lpstr>
      <vt:lpstr>Variance of a Sample and a Population</vt:lpstr>
      <vt:lpstr>Notation Summary</vt:lpstr>
      <vt:lpstr>Important Properties of Variance</vt:lpstr>
      <vt:lpstr>Why Divide by (n – 1)?</vt:lpstr>
      <vt:lpstr>Empirical Rule for Data with a Bell-Shaped Distribution</vt:lpstr>
      <vt:lpstr>The Empirical Rule</vt:lpstr>
      <vt:lpstr>Example: The Empirical Rule (1 of 2)</vt:lpstr>
      <vt:lpstr>Example: The Empirical Rule (2 of 2)</vt:lpstr>
      <vt:lpstr>Chebyshev’s Theorem</vt:lpstr>
      <vt:lpstr>Example: Chebyshev’s Theorem (1 of 2)</vt:lpstr>
      <vt:lpstr>Example: Chebyshev’s Theorem (2 of 2)</vt:lpstr>
      <vt:lpstr>Comparing Variation in Different Samples or Populations</vt:lpstr>
      <vt:lpstr>Round-off Rule for the Coefficient of Variation</vt:lpstr>
      <vt:lpstr>Biased and Unbiased Estimators</vt:lpstr>
      <vt:lpstr>Describing, Exploring, and Comparing Data</vt:lpstr>
      <vt:lpstr>Key Concept</vt:lpstr>
      <vt:lpstr>z Scores</vt:lpstr>
      <vt:lpstr>Round-off Rule for z Scores</vt:lpstr>
      <vt:lpstr>Important Properties of z Scores</vt:lpstr>
      <vt:lpstr>Example: Comparing a Baby’s Weight and Adult Body Temperature (1 of 3)</vt:lpstr>
      <vt:lpstr>Example: Comparing a Baby’s Weight and Adult Body Temperature (2 of 3)</vt:lpstr>
      <vt:lpstr>Example: Comparing a Baby’s Weight and Adult Body Temperature (3 of 3)</vt:lpstr>
      <vt:lpstr>Using z Scores to Identify Significant Values</vt:lpstr>
      <vt:lpstr>Example: Is a Platelet Count of 75 Significantly Low? (1 of 3)</vt:lpstr>
      <vt:lpstr>Example: Is a Platelet Count of 75 Significantly Low? (2 of 3)</vt:lpstr>
      <vt:lpstr>Example: Is a Platelet Count of 75 Significantly Low? (3 of 3)</vt:lpstr>
      <vt:lpstr>Percentiles</vt:lpstr>
      <vt:lpstr>Finding the Percentile of a Data Value</vt:lpstr>
      <vt:lpstr>Example: Finding a Percentile (1 of 3)</vt:lpstr>
      <vt:lpstr>Example: Finding a Percentile (2 of 3)</vt:lpstr>
      <vt:lpstr>Example: Finding a Percentile (3 of 3)</vt:lpstr>
      <vt:lpstr>Notation</vt:lpstr>
      <vt:lpstr>Converting a Percentile to a Data Value</vt:lpstr>
      <vt:lpstr>Example: Converting a Percentile to a Data Value (1 of 4)</vt:lpstr>
      <vt:lpstr>Example: Converting a Percentile to a Data Value (2 of 4)</vt:lpstr>
      <vt:lpstr>Example: Converting a Percentile to a Data Value (3 of 4)</vt:lpstr>
      <vt:lpstr>Example: Converting a Percentile to a Data Value (4 of 4)</vt:lpstr>
      <vt:lpstr>Quartiles</vt:lpstr>
      <vt:lpstr>Descriptions of Quartiles (1 of 2)</vt:lpstr>
      <vt:lpstr>Descriptions of Quartiles (2 of 2)</vt:lpstr>
      <vt:lpstr>Statistics defined using quartiles and percentiles</vt:lpstr>
      <vt:lpstr>5-Number Summary</vt:lpstr>
      <vt:lpstr>Example: Finding a 5-Number Summary (1 of 3)</vt:lpstr>
      <vt:lpstr>Example: Finding a 5-Number Summary (2 of 3)</vt:lpstr>
      <vt:lpstr>Example: Finding a 5-Number Summary (3 of 3)</vt:lpstr>
      <vt:lpstr>Boxplot (or Box-and-Whisker Diagram)</vt:lpstr>
      <vt:lpstr>Procedure for Constructing a Boxplot</vt:lpstr>
      <vt:lpstr>Example: Constructing a Boxplot (1 of 2)</vt:lpstr>
      <vt:lpstr>Example: Constructing a Boxplot (2 of 2)</vt:lpstr>
      <vt:lpstr>Skewness</vt:lpstr>
      <vt:lpstr>Identifying Outliers for Modified Boxplots</vt:lpstr>
      <vt:lpstr>Modified Boxplots</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13e</dc:title>
  <dc:subject>Statistics</dc:subject>
  <dc:creator>Mario F. Triola</dc:creator>
  <cp:lastModifiedBy>fuad awwad</cp:lastModifiedBy>
  <cp:revision>1319</cp:revision>
  <dcterms:created xsi:type="dcterms:W3CDTF">2014-07-14T20:04:21Z</dcterms:created>
  <dcterms:modified xsi:type="dcterms:W3CDTF">2020-09-12T22:18:33Z</dcterms:modified>
</cp:coreProperties>
</file>