
<file path=[Content_Types].xml><?xml version="1.0" encoding="utf-8"?>
<Types xmlns="http://schemas.openxmlformats.org/package/2006/content-types">
  <Default Extension="png" ContentType="image/png"/>
  <Default Extension="pdf" ContentType="application/pd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 id="2147483721" r:id="rId2"/>
    <p:sldMasterId id="2147483733" r:id="rId3"/>
  </p:sldMasterIdLst>
  <p:notesMasterIdLst>
    <p:notesMasterId r:id="rId31"/>
  </p:notesMasterIdLst>
  <p:sldIdLst>
    <p:sldId id="299" r:id="rId4"/>
    <p:sldId id="325" r:id="rId5"/>
    <p:sldId id="328" r:id="rId6"/>
    <p:sldId id="353" r:id="rId7"/>
    <p:sldId id="329" r:id="rId8"/>
    <p:sldId id="348" r:id="rId9"/>
    <p:sldId id="326" r:id="rId10"/>
    <p:sldId id="337" r:id="rId11"/>
    <p:sldId id="338" r:id="rId12"/>
    <p:sldId id="327" r:id="rId13"/>
    <p:sldId id="342" r:id="rId14"/>
    <p:sldId id="341" r:id="rId15"/>
    <p:sldId id="332" r:id="rId16"/>
    <p:sldId id="333" r:id="rId17"/>
    <p:sldId id="334" r:id="rId18"/>
    <p:sldId id="335" r:id="rId19"/>
    <p:sldId id="343" r:id="rId20"/>
    <p:sldId id="318" r:id="rId21"/>
    <p:sldId id="336" r:id="rId22"/>
    <p:sldId id="339" r:id="rId23"/>
    <p:sldId id="302" r:id="rId24"/>
    <p:sldId id="322" r:id="rId25"/>
    <p:sldId id="283" r:id="rId26"/>
    <p:sldId id="358" r:id="rId27"/>
    <p:sldId id="356" r:id="rId28"/>
    <p:sldId id="357" r:id="rId29"/>
    <p:sldId id="354" r:id="rId3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407" autoAdjust="0"/>
  </p:normalViewPr>
  <p:slideViewPr>
    <p:cSldViewPr>
      <p:cViewPr varScale="1">
        <p:scale>
          <a:sx n="66" d="100"/>
          <a:sy n="66" d="100"/>
        </p:scale>
        <p:origin x="16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088"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5A331-C409-E643-872B-F3E44706BE0A}"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7E8D6CD8-6BFA-2347-8417-40D8035EC1DE}">
      <dgm:prSet phldrT="[Text]"/>
      <dgm:spPr>
        <a:solidFill>
          <a:srgbClr val="FFFF00"/>
        </a:solidFill>
      </dgm:spPr>
      <dgm:t>
        <a:bodyPr/>
        <a:lstStyle/>
        <a:p>
          <a:r>
            <a:rPr lang="en-US" b="1" dirty="0" smtClean="0">
              <a:solidFill>
                <a:schemeClr val="bg1">
                  <a:lumMod val="10000"/>
                </a:schemeClr>
              </a:solidFill>
            </a:rPr>
            <a:t>Takes as input a secret key and a data block and produces a hash value (MAC) which is associated with the protected message</a:t>
          </a:r>
          <a:endParaRPr lang="en-US" b="1" dirty="0">
            <a:solidFill>
              <a:schemeClr val="bg1">
                <a:lumMod val="10000"/>
              </a:schemeClr>
            </a:solidFill>
          </a:endParaRPr>
        </a:p>
      </dgm:t>
    </dgm:pt>
    <dgm:pt modelId="{45DB7120-E821-6B40-A252-FF085388B5BA}" type="parTrans" cxnId="{683ED7D4-2FCD-1F4D-977F-C7F50860A4AF}">
      <dgm:prSet/>
      <dgm:spPr/>
      <dgm:t>
        <a:bodyPr/>
        <a:lstStyle/>
        <a:p>
          <a:endParaRPr lang="en-US"/>
        </a:p>
      </dgm:t>
    </dgm:pt>
    <dgm:pt modelId="{ABD61B1A-22B0-894F-9F2A-FCF338AAA7AD}" type="sibTrans" cxnId="{683ED7D4-2FCD-1F4D-977F-C7F50860A4AF}">
      <dgm:prSet/>
      <dgm:spPr/>
      <dgm:t>
        <a:bodyPr/>
        <a:lstStyle/>
        <a:p>
          <a:endParaRPr lang="en-US"/>
        </a:p>
      </dgm:t>
    </dgm:pt>
    <dgm:pt modelId="{AEE03503-E94F-5346-B825-5D9196C7700C}">
      <dgm:prSet/>
      <dgm:spPr>
        <a:solidFill>
          <a:schemeClr val="bg1">
            <a:lumMod val="90000"/>
          </a:schemeClr>
        </a:solidFill>
      </dgm:spPr>
      <dgm:t>
        <a:bodyPr/>
        <a:lstStyle/>
        <a:p>
          <a:r>
            <a:rPr lang="en-US" dirty="0" smtClean="0"/>
            <a:t>If the integrity of the message needs to be checked, the MAC function can be applied to the message and the result compared with the associated MAC value</a:t>
          </a:r>
        </a:p>
      </dgm:t>
    </dgm:pt>
    <dgm:pt modelId="{C62E1A9D-8703-9D4D-BE11-2321C5AA327C}" type="parTrans" cxnId="{EC03FC86-57AC-9244-9D3F-466E0C947E7A}">
      <dgm:prSet/>
      <dgm:spPr/>
      <dgm:t>
        <a:bodyPr/>
        <a:lstStyle/>
        <a:p>
          <a:endParaRPr lang="en-US"/>
        </a:p>
      </dgm:t>
    </dgm:pt>
    <dgm:pt modelId="{F49E7C5F-03A9-6046-9AE5-FC5D0F4049E7}" type="sibTrans" cxnId="{EC03FC86-57AC-9244-9D3F-466E0C947E7A}">
      <dgm:prSet/>
      <dgm:spPr/>
      <dgm:t>
        <a:bodyPr/>
        <a:lstStyle/>
        <a:p>
          <a:endParaRPr lang="en-US"/>
        </a:p>
      </dgm:t>
    </dgm:pt>
    <dgm:pt modelId="{1E73940E-11FB-1E46-AC2D-59DEA2AC0554}">
      <dgm:prSet/>
      <dgm:spPr>
        <a:solidFill>
          <a:schemeClr val="bg1">
            <a:lumMod val="90000"/>
          </a:schemeClr>
        </a:solidFill>
      </dgm:spPr>
      <dgm:t>
        <a:bodyPr/>
        <a:lstStyle/>
        <a:p>
          <a:r>
            <a:rPr lang="en-US" dirty="0" smtClean="0"/>
            <a:t>An attacker who alters the message will be unable to alter the associated MAC value without knowledge of the secret key</a:t>
          </a:r>
          <a:endParaRPr lang="en-US" dirty="0"/>
        </a:p>
      </dgm:t>
    </dgm:pt>
    <dgm:pt modelId="{3D9493D0-60FF-784A-8F61-E7708AC06916}" type="parTrans" cxnId="{C7CB3B05-22CE-4D4D-8BB1-7597E70AE8D7}">
      <dgm:prSet/>
      <dgm:spPr/>
      <dgm:t>
        <a:bodyPr/>
        <a:lstStyle/>
        <a:p>
          <a:endParaRPr lang="en-US"/>
        </a:p>
      </dgm:t>
    </dgm:pt>
    <dgm:pt modelId="{656299D2-98C9-9342-B0D9-0546B6018889}" type="sibTrans" cxnId="{C7CB3B05-22CE-4D4D-8BB1-7597E70AE8D7}">
      <dgm:prSet/>
      <dgm:spPr/>
      <dgm:t>
        <a:bodyPr/>
        <a:lstStyle/>
        <a:p>
          <a:endParaRPr lang="en-US"/>
        </a:p>
      </dgm:t>
    </dgm:pt>
    <dgm:pt modelId="{B2DEDA57-9127-0248-8909-03B3298F72F0}" type="pres">
      <dgm:prSet presAssocID="{C015A331-C409-E643-872B-F3E44706BE0A}" presName="Name0" presStyleCnt="0">
        <dgm:presLayoutVars>
          <dgm:dir/>
          <dgm:animLvl val="lvl"/>
          <dgm:resizeHandles val="exact"/>
        </dgm:presLayoutVars>
      </dgm:prSet>
      <dgm:spPr/>
      <dgm:t>
        <a:bodyPr/>
        <a:lstStyle/>
        <a:p>
          <a:endParaRPr lang="en-US"/>
        </a:p>
      </dgm:t>
    </dgm:pt>
    <dgm:pt modelId="{606112E6-3DB0-DA46-B863-ADF0EDF96B70}" type="pres">
      <dgm:prSet presAssocID="{7E8D6CD8-6BFA-2347-8417-40D8035EC1DE}" presName="composite" presStyleCnt="0"/>
      <dgm:spPr/>
      <dgm:t>
        <a:bodyPr/>
        <a:lstStyle/>
        <a:p>
          <a:endParaRPr lang="en-US"/>
        </a:p>
      </dgm:t>
    </dgm:pt>
    <dgm:pt modelId="{9B6C901C-3225-9A49-8E32-8AA62AA2EF15}" type="pres">
      <dgm:prSet presAssocID="{7E8D6CD8-6BFA-2347-8417-40D8035EC1DE}" presName="parTx" presStyleLbl="alignNode1" presStyleIdx="0" presStyleCnt="1">
        <dgm:presLayoutVars>
          <dgm:chMax val="0"/>
          <dgm:chPref val="0"/>
          <dgm:bulletEnabled val="1"/>
        </dgm:presLayoutVars>
      </dgm:prSet>
      <dgm:spPr/>
      <dgm:t>
        <a:bodyPr/>
        <a:lstStyle/>
        <a:p>
          <a:endParaRPr lang="en-US"/>
        </a:p>
      </dgm:t>
    </dgm:pt>
    <dgm:pt modelId="{97553C45-932E-B64E-92DD-2B633E7B7105}" type="pres">
      <dgm:prSet presAssocID="{7E8D6CD8-6BFA-2347-8417-40D8035EC1DE}" presName="desTx" presStyleLbl="alignAccFollowNode1" presStyleIdx="0" presStyleCnt="1">
        <dgm:presLayoutVars>
          <dgm:bulletEnabled val="1"/>
        </dgm:presLayoutVars>
      </dgm:prSet>
      <dgm:spPr/>
      <dgm:t>
        <a:bodyPr/>
        <a:lstStyle/>
        <a:p>
          <a:endParaRPr lang="en-US"/>
        </a:p>
      </dgm:t>
    </dgm:pt>
  </dgm:ptLst>
  <dgm:cxnLst>
    <dgm:cxn modelId="{D5A5407F-D560-4510-917E-EF11E21E20FE}" type="presOf" srcId="{1E73940E-11FB-1E46-AC2D-59DEA2AC0554}" destId="{97553C45-932E-B64E-92DD-2B633E7B7105}" srcOrd="0" destOrd="1" presId="urn:microsoft.com/office/officeart/2005/8/layout/hList1"/>
    <dgm:cxn modelId="{BC12F2B7-D691-49AE-BD58-E44970722CB9}" type="presOf" srcId="{C015A331-C409-E643-872B-F3E44706BE0A}" destId="{B2DEDA57-9127-0248-8909-03B3298F72F0}" srcOrd="0" destOrd="0" presId="urn:microsoft.com/office/officeart/2005/8/layout/hList1"/>
    <dgm:cxn modelId="{3D6EF53C-5BFB-4246-A6D3-A1BCBD4D4B26}" type="presOf" srcId="{AEE03503-E94F-5346-B825-5D9196C7700C}" destId="{97553C45-932E-B64E-92DD-2B633E7B7105}" srcOrd="0" destOrd="0" presId="urn:microsoft.com/office/officeart/2005/8/layout/hList1"/>
    <dgm:cxn modelId="{683ED7D4-2FCD-1F4D-977F-C7F50860A4AF}" srcId="{C015A331-C409-E643-872B-F3E44706BE0A}" destId="{7E8D6CD8-6BFA-2347-8417-40D8035EC1DE}" srcOrd="0" destOrd="0" parTransId="{45DB7120-E821-6B40-A252-FF085388B5BA}" sibTransId="{ABD61B1A-22B0-894F-9F2A-FCF338AAA7AD}"/>
    <dgm:cxn modelId="{EC03FC86-57AC-9244-9D3F-466E0C947E7A}" srcId="{7E8D6CD8-6BFA-2347-8417-40D8035EC1DE}" destId="{AEE03503-E94F-5346-B825-5D9196C7700C}" srcOrd="0" destOrd="0" parTransId="{C62E1A9D-8703-9D4D-BE11-2321C5AA327C}" sibTransId="{F49E7C5F-03A9-6046-9AE5-FC5D0F4049E7}"/>
    <dgm:cxn modelId="{9329BF4D-E868-497A-990B-3AB328DC7F93}" type="presOf" srcId="{7E8D6CD8-6BFA-2347-8417-40D8035EC1DE}" destId="{9B6C901C-3225-9A49-8E32-8AA62AA2EF15}" srcOrd="0" destOrd="0" presId="urn:microsoft.com/office/officeart/2005/8/layout/hList1"/>
    <dgm:cxn modelId="{C7CB3B05-22CE-4D4D-8BB1-7597E70AE8D7}" srcId="{7E8D6CD8-6BFA-2347-8417-40D8035EC1DE}" destId="{1E73940E-11FB-1E46-AC2D-59DEA2AC0554}" srcOrd="1" destOrd="0" parTransId="{3D9493D0-60FF-784A-8F61-E7708AC06916}" sibTransId="{656299D2-98C9-9342-B0D9-0546B6018889}"/>
    <dgm:cxn modelId="{8C2254A0-DA82-4E5B-A5FB-8F5085330AF3}" type="presParOf" srcId="{B2DEDA57-9127-0248-8909-03B3298F72F0}" destId="{606112E6-3DB0-DA46-B863-ADF0EDF96B70}" srcOrd="0" destOrd="0" presId="urn:microsoft.com/office/officeart/2005/8/layout/hList1"/>
    <dgm:cxn modelId="{0B8DDA45-73A0-46C1-AE57-48113C5CB046}" type="presParOf" srcId="{606112E6-3DB0-DA46-B863-ADF0EDF96B70}" destId="{9B6C901C-3225-9A49-8E32-8AA62AA2EF15}" srcOrd="0" destOrd="0" presId="urn:microsoft.com/office/officeart/2005/8/layout/hList1"/>
    <dgm:cxn modelId="{2F1CE180-1F72-412E-90B0-D2E24DF799D9}" type="presParOf" srcId="{606112E6-3DB0-DA46-B863-ADF0EDF96B70}" destId="{97553C45-932E-B64E-92DD-2B633E7B71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BDC1B-6146-8B4F-ADAA-B1BAE52EE31A}" type="doc">
      <dgm:prSet loTypeId="urn:microsoft.com/office/officeart/2005/8/layout/lProcess2" loCatId="list" qsTypeId="urn:microsoft.com/office/officeart/2005/8/quickstyle/simple3" qsCatId="simple" csTypeId="urn:microsoft.com/office/officeart/2005/8/colors/accent1_5" csCatId="accent1" phldr="1"/>
      <dgm:spPr/>
      <dgm:t>
        <a:bodyPr/>
        <a:lstStyle/>
        <a:p>
          <a:endParaRPr lang="en-US"/>
        </a:p>
      </dgm:t>
    </dgm:pt>
    <dgm:pt modelId="{2168749A-CCED-F94B-85DD-583BF6BB6ECA}">
      <dgm:prSet/>
      <dgm:spPr>
        <a:solidFill>
          <a:schemeClr val="bg1">
            <a:lumMod val="90000"/>
          </a:schemeClr>
        </a:solidFill>
      </dgm:spPr>
      <dgm:t>
        <a:bodyPr/>
        <a:lstStyle/>
        <a:p>
          <a:pPr rtl="0"/>
          <a:r>
            <a:rPr lang="en-US" dirty="0" smtClean="0"/>
            <a:t>Commonly used to create a one-way password file</a:t>
          </a:r>
          <a:endParaRPr lang="en-US" dirty="0"/>
        </a:p>
      </dgm:t>
    </dgm:pt>
    <dgm:pt modelId="{6C916D29-5426-E845-97F0-AA734D75502E}" type="parTrans" cxnId="{49DE799D-F643-4742-B3EA-CFA13418E709}">
      <dgm:prSet/>
      <dgm:spPr/>
      <dgm:t>
        <a:bodyPr/>
        <a:lstStyle/>
        <a:p>
          <a:endParaRPr lang="en-US"/>
        </a:p>
      </dgm:t>
    </dgm:pt>
    <dgm:pt modelId="{2666BCAD-EF2E-ED48-8EB0-7FA10ED7AB39}" type="sibTrans" cxnId="{49DE799D-F643-4742-B3EA-CFA13418E709}">
      <dgm:prSet/>
      <dgm:spPr/>
      <dgm:t>
        <a:bodyPr/>
        <a:lstStyle/>
        <a:p>
          <a:endParaRPr lang="en-US"/>
        </a:p>
      </dgm:t>
    </dgm:pt>
    <dgm:pt modelId="{45CB8223-24EF-DA44-B0F7-261AFC2D85F1}">
      <dgm:prSet/>
      <dgm:spPr>
        <a:solidFill>
          <a:srgbClr val="FFFF00"/>
        </a:solidFill>
      </dgm:spPr>
      <dgm:t>
        <a:bodyPr/>
        <a:lstStyle/>
        <a:p>
          <a:pPr rtl="0"/>
          <a:r>
            <a:rPr lang="en-US" dirty="0" smtClean="0"/>
            <a:t>When a user enters a password, the hash of that password is compared to the stored hash value for verification</a:t>
          </a:r>
          <a:endParaRPr lang="en-US" dirty="0"/>
        </a:p>
      </dgm:t>
    </dgm:pt>
    <dgm:pt modelId="{19BDC7F9-204D-BC45-8712-C0E743B3E059}" type="parTrans" cxnId="{A293BFD2-4A86-2A45-A3A9-C86F624029B9}">
      <dgm:prSet/>
      <dgm:spPr/>
      <dgm:t>
        <a:bodyPr/>
        <a:lstStyle/>
        <a:p>
          <a:endParaRPr lang="en-US"/>
        </a:p>
      </dgm:t>
    </dgm:pt>
    <dgm:pt modelId="{6ACE365A-8EE6-3441-BC81-803990CBAA46}" type="sibTrans" cxnId="{A293BFD2-4A86-2A45-A3A9-C86F624029B9}">
      <dgm:prSet/>
      <dgm:spPr/>
      <dgm:t>
        <a:bodyPr/>
        <a:lstStyle/>
        <a:p>
          <a:endParaRPr lang="en-US"/>
        </a:p>
      </dgm:t>
    </dgm:pt>
    <dgm:pt modelId="{60DD25D4-1CB3-834F-9602-C41C798A7F4D}">
      <dgm:prSet/>
      <dgm:spPr>
        <a:solidFill>
          <a:srgbClr val="FFFF00"/>
        </a:solidFill>
      </dgm:spPr>
      <dgm:t>
        <a:bodyPr/>
        <a:lstStyle/>
        <a:p>
          <a:pPr rtl="0"/>
          <a:r>
            <a:rPr lang="en-US" dirty="0" smtClean="0"/>
            <a:t>This approach to password protection is used by most operating systems </a:t>
          </a:r>
          <a:endParaRPr lang="en-US" dirty="0"/>
        </a:p>
      </dgm:t>
    </dgm:pt>
    <dgm:pt modelId="{0A089693-76E9-7A4B-9148-82FE024D2EC8}" type="parTrans" cxnId="{B2C7D9A6-28D6-E24B-B4C0-759FBA866AAF}">
      <dgm:prSet/>
      <dgm:spPr/>
      <dgm:t>
        <a:bodyPr/>
        <a:lstStyle/>
        <a:p>
          <a:endParaRPr lang="en-US"/>
        </a:p>
      </dgm:t>
    </dgm:pt>
    <dgm:pt modelId="{05551EFB-9F83-2349-9014-87D3233C4975}" type="sibTrans" cxnId="{B2C7D9A6-28D6-E24B-B4C0-759FBA866AAF}">
      <dgm:prSet/>
      <dgm:spPr/>
      <dgm:t>
        <a:bodyPr/>
        <a:lstStyle/>
        <a:p>
          <a:endParaRPr lang="en-US"/>
        </a:p>
      </dgm:t>
    </dgm:pt>
    <dgm:pt modelId="{C6BFF961-4373-6E4D-90C3-1F201EBAB55E}">
      <dgm:prSet/>
      <dgm:spPr>
        <a:solidFill>
          <a:schemeClr val="bg1">
            <a:lumMod val="90000"/>
          </a:schemeClr>
        </a:solidFill>
      </dgm:spPr>
      <dgm:t>
        <a:bodyPr/>
        <a:lstStyle/>
        <a:p>
          <a:pPr rtl="0"/>
          <a:r>
            <a:rPr lang="en-US" smtClean="0"/>
            <a:t>Can be used for intrusion and virus detection</a:t>
          </a:r>
          <a:endParaRPr lang="en-US" dirty="0"/>
        </a:p>
      </dgm:t>
    </dgm:pt>
    <dgm:pt modelId="{CF7868EC-A98C-5342-8873-CCCF7E182B9A}" type="parTrans" cxnId="{AD6F7AF3-0DDE-E540-947F-337A24E28EEE}">
      <dgm:prSet/>
      <dgm:spPr/>
      <dgm:t>
        <a:bodyPr/>
        <a:lstStyle/>
        <a:p>
          <a:endParaRPr lang="en-US"/>
        </a:p>
      </dgm:t>
    </dgm:pt>
    <dgm:pt modelId="{34C2C00B-100D-8548-88E7-E3DF6B3D1BCE}" type="sibTrans" cxnId="{AD6F7AF3-0DDE-E540-947F-337A24E28EEE}">
      <dgm:prSet/>
      <dgm:spPr/>
      <dgm:t>
        <a:bodyPr/>
        <a:lstStyle/>
        <a:p>
          <a:endParaRPr lang="en-US"/>
        </a:p>
      </dgm:t>
    </dgm:pt>
    <dgm:pt modelId="{E645E13A-A24E-6B48-B19F-89AFAD4995F2}">
      <dgm:prSet/>
      <dgm:spPr>
        <a:solidFill>
          <a:srgbClr val="FFFF00"/>
        </a:solidFill>
      </dgm:spPr>
      <dgm:t>
        <a:bodyPr/>
        <a:lstStyle/>
        <a:p>
          <a:pPr rtl="0"/>
          <a:r>
            <a:rPr lang="en-US" dirty="0" smtClean="0"/>
            <a:t>Store H(F) for each file on a system and secure the hash values</a:t>
          </a:r>
          <a:endParaRPr lang="en-US" dirty="0"/>
        </a:p>
      </dgm:t>
    </dgm:pt>
    <dgm:pt modelId="{59B39548-73D2-0249-A7C6-B778D02A4F88}" type="parTrans" cxnId="{42366A1C-2F6A-AE42-8B22-C9D6F383404B}">
      <dgm:prSet/>
      <dgm:spPr/>
      <dgm:t>
        <a:bodyPr/>
        <a:lstStyle/>
        <a:p>
          <a:endParaRPr lang="en-US"/>
        </a:p>
      </dgm:t>
    </dgm:pt>
    <dgm:pt modelId="{29313F91-225C-F043-8F8F-E6D2E14FAD7C}" type="sibTrans" cxnId="{42366A1C-2F6A-AE42-8B22-C9D6F383404B}">
      <dgm:prSet/>
      <dgm:spPr/>
      <dgm:t>
        <a:bodyPr/>
        <a:lstStyle/>
        <a:p>
          <a:endParaRPr lang="en-US"/>
        </a:p>
      </dgm:t>
    </dgm:pt>
    <dgm:pt modelId="{8A46D1A2-AE66-5545-B5C6-68A577BE8DFF}">
      <dgm:prSet/>
      <dgm:spPr>
        <a:solidFill>
          <a:srgbClr val="FFFF00"/>
        </a:solidFill>
      </dgm:spPr>
      <dgm:t>
        <a:bodyPr/>
        <a:lstStyle/>
        <a:p>
          <a:pPr rtl="0"/>
          <a:r>
            <a:rPr lang="en-US" dirty="0" smtClean="0"/>
            <a:t>One can later determine if a file has been modified by </a:t>
          </a:r>
          <a:r>
            <a:rPr lang="en-US" dirty="0" err="1" smtClean="0"/>
            <a:t>recomputing</a:t>
          </a:r>
          <a:r>
            <a:rPr lang="en-US" dirty="0" smtClean="0"/>
            <a:t> H(F) </a:t>
          </a:r>
          <a:endParaRPr lang="en-US" dirty="0"/>
        </a:p>
      </dgm:t>
    </dgm:pt>
    <dgm:pt modelId="{6024C005-E62C-944B-A18B-3CA93DF3F49C}" type="parTrans" cxnId="{CF9116B3-8426-9148-A34F-36CDAB7EE007}">
      <dgm:prSet/>
      <dgm:spPr/>
      <dgm:t>
        <a:bodyPr/>
        <a:lstStyle/>
        <a:p>
          <a:endParaRPr lang="en-US"/>
        </a:p>
      </dgm:t>
    </dgm:pt>
    <dgm:pt modelId="{DCC37FF7-A669-D344-BFD1-C182DC2A28CF}" type="sibTrans" cxnId="{CF9116B3-8426-9148-A34F-36CDAB7EE007}">
      <dgm:prSet/>
      <dgm:spPr/>
      <dgm:t>
        <a:bodyPr/>
        <a:lstStyle/>
        <a:p>
          <a:endParaRPr lang="en-US"/>
        </a:p>
      </dgm:t>
    </dgm:pt>
    <dgm:pt modelId="{35D04BC2-6AD2-EF4F-B93B-6DF04AE62FD4}">
      <dgm:prSet/>
      <dgm:spPr>
        <a:solidFill>
          <a:srgbClr val="FFFF00"/>
        </a:solidFill>
      </dgm:spPr>
      <dgm:t>
        <a:bodyPr/>
        <a:lstStyle/>
        <a:p>
          <a:pPr rtl="0"/>
          <a:r>
            <a:rPr lang="en-US" dirty="0" smtClean="0"/>
            <a:t>An intruder would need to change F without changing H(F)</a:t>
          </a:r>
          <a:endParaRPr lang="en-US" dirty="0"/>
        </a:p>
      </dgm:t>
    </dgm:pt>
    <dgm:pt modelId="{918F828C-F7CE-4245-BDE4-80D63A70B67C}" type="parTrans" cxnId="{01112895-96DA-4940-BC27-1C63CCAEFCFD}">
      <dgm:prSet/>
      <dgm:spPr/>
      <dgm:t>
        <a:bodyPr/>
        <a:lstStyle/>
        <a:p>
          <a:endParaRPr lang="en-US"/>
        </a:p>
      </dgm:t>
    </dgm:pt>
    <dgm:pt modelId="{D08FEB11-9159-CB47-A020-E7CE4A2E6A60}" type="sibTrans" cxnId="{01112895-96DA-4940-BC27-1C63CCAEFCFD}">
      <dgm:prSet/>
      <dgm:spPr/>
      <dgm:t>
        <a:bodyPr/>
        <a:lstStyle/>
        <a:p>
          <a:endParaRPr lang="en-US"/>
        </a:p>
      </dgm:t>
    </dgm:pt>
    <dgm:pt modelId="{C19458EB-338E-834D-9D24-B265F4C45145}">
      <dgm:prSet/>
      <dgm:spPr>
        <a:solidFill>
          <a:schemeClr val="bg1">
            <a:lumMod val="90000"/>
          </a:schemeClr>
        </a:solidFill>
      </dgm:spPr>
      <dgm:t>
        <a:bodyPr/>
        <a:lstStyle/>
        <a:p>
          <a:pPr rtl="0"/>
          <a:r>
            <a:rPr lang="en-US" dirty="0" smtClean="0"/>
            <a:t>Can be used to construct a pseudorandom function (PRF) or a pseudorandom number generator (PRNG)</a:t>
          </a:r>
          <a:endParaRPr lang="en-US" dirty="0"/>
        </a:p>
      </dgm:t>
    </dgm:pt>
    <dgm:pt modelId="{053173A1-753A-0343-970C-5BE5BAB1D2EC}" type="parTrans" cxnId="{B52114E4-AA6B-0A40-AB14-D739C44CE811}">
      <dgm:prSet/>
      <dgm:spPr/>
      <dgm:t>
        <a:bodyPr/>
        <a:lstStyle/>
        <a:p>
          <a:endParaRPr lang="en-US"/>
        </a:p>
      </dgm:t>
    </dgm:pt>
    <dgm:pt modelId="{98381C18-658F-454A-ABED-C101412FD474}" type="sibTrans" cxnId="{B52114E4-AA6B-0A40-AB14-D739C44CE811}">
      <dgm:prSet/>
      <dgm:spPr/>
      <dgm:t>
        <a:bodyPr/>
        <a:lstStyle/>
        <a:p>
          <a:endParaRPr lang="en-US"/>
        </a:p>
      </dgm:t>
    </dgm:pt>
    <dgm:pt modelId="{A015E574-47A3-E944-B303-D53B4E1815CF}">
      <dgm:prSet/>
      <dgm:spPr>
        <a:solidFill>
          <a:srgbClr val="FFFF00"/>
        </a:solidFill>
      </dgm:spPr>
      <dgm:t>
        <a:bodyPr/>
        <a:lstStyle/>
        <a:p>
          <a:pPr rtl="0"/>
          <a:r>
            <a:rPr lang="en-US" smtClean="0"/>
            <a:t>A common application for a hash-based PRF is for the generation of symmetric keys</a:t>
          </a:r>
          <a:endParaRPr lang="en-US" dirty="0"/>
        </a:p>
      </dgm:t>
    </dgm:pt>
    <dgm:pt modelId="{D9B79708-16E5-A444-848C-4BDA40A631A6}" type="parTrans" cxnId="{AAF12A67-E486-CB4B-BE9C-858D90B6B82F}">
      <dgm:prSet/>
      <dgm:spPr/>
      <dgm:t>
        <a:bodyPr/>
        <a:lstStyle/>
        <a:p>
          <a:endParaRPr lang="en-US"/>
        </a:p>
      </dgm:t>
    </dgm:pt>
    <dgm:pt modelId="{ABB6F286-DC2D-F24A-A05D-7C2C2ACA01A9}" type="sibTrans" cxnId="{AAF12A67-E486-CB4B-BE9C-858D90B6B82F}">
      <dgm:prSet/>
      <dgm:spPr/>
      <dgm:t>
        <a:bodyPr/>
        <a:lstStyle/>
        <a:p>
          <a:endParaRPr lang="en-US"/>
        </a:p>
      </dgm:t>
    </dgm:pt>
    <dgm:pt modelId="{3A9DB640-426A-0648-828C-9459C8F29563}" type="pres">
      <dgm:prSet presAssocID="{F6EBDC1B-6146-8B4F-ADAA-B1BAE52EE31A}" presName="theList" presStyleCnt="0">
        <dgm:presLayoutVars>
          <dgm:dir/>
          <dgm:animLvl val="lvl"/>
          <dgm:resizeHandles val="exact"/>
        </dgm:presLayoutVars>
      </dgm:prSet>
      <dgm:spPr/>
      <dgm:t>
        <a:bodyPr/>
        <a:lstStyle/>
        <a:p>
          <a:endParaRPr lang="en-US"/>
        </a:p>
      </dgm:t>
    </dgm:pt>
    <dgm:pt modelId="{0E031654-D7E9-8E48-94E5-BBF8E3A21A9E}" type="pres">
      <dgm:prSet presAssocID="{2168749A-CCED-F94B-85DD-583BF6BB6ECA}" presName="compNode" presStyleCnt="0"/>
      <dgm:spPr/>
      <dgm:t>
        <a:bodyPr/>
        <a:lstStyle/>
        <a:p>
          <a:endParaRPr lang="en-US"/>
        </a:p>
      </dgm:t>
    </dgm:pt>
    <dgm:pt modelId="{1886384E-7F5E-0C46-B09E-DD5887B1D990}" type="pres">
      <dgm:prSet presAssocID="{2168749A-CCED-F94B-85DD-583BF6BB6ECA}" presName="aNode" presStyleLbl="bgShp" presStyleIdx="0" presStyleCnt="3"/>
      <dgm:spPr/>
      <dgm:t>
        <a:bodyPr/>
        <a:lstStyle/>
        <a:p>
          <a:endParaRPr lang="en-US"/>
        </a:p>
      </dgm:t>
    </dgm:pt>
    <dgm:pt modelId="{A4F68F0C-ADB1-7E4E-A35C-8C21154957C6}" type="pres">
      <dgm:prSet presAssocID="{2168749A-CCED-F94B-85DD-583BF6BB6ECA}" presName="textNode" presStyleLbl="bgShp" presStyleIdx="0" presStyleCnt="3"/>
      <dgm:spPr/>
      <dgm:t>
        <a:bodyPr/>
        <a:lstStyle/>
        <a:p>
          <a:endParaRPr lang="en-US"/>
        </a:p>
      </dgm:t>
    </dgm:pt>
    <dgm:pt modelId="{604D0E69-2C8A-FF4A-A767-DC104804CBE4}" type="pres">
      <dgm:prSet presAssocID="{2168749A-CCED-F94B-85DD-583BF6BB6ECA}" presName="compChildNode" presStyleCnt="0"/>
      <dgm:spPr/>
      <dgm:t>
        <a:bodyPr/>
        <a:lstStyle/>
        <a:p>
          <a:endParaRPr lang="en-US"/>
        </a:p>
      </dgm:t>
    </dgm:pt>
    <dgm:pt modelId="{3A6283B4-62BC-1642-8579-66480AFE9981}" type="pres">
      <dgm:prSet presAssocID="{2168749A-CCED-F94B-85DD-583BF6BB6ECA}" presName="theInnerList" presStyleCnt="0"/>
      <dgm:spPr/>
      <dgm:t>
        <a:bodyPr/>
        <a:lstStyle/>
        <a:p>
          <a:endParaRPr lang="en-US"/>
        </a:p>
      </dgm:t>
    </dgm:pt>
    <dgm:pt modelId="{9A5C8B54-E8B9-5144-A712-533FDFDCB980}" type="pres">
      <dgm:prSet presAssocID="{45CB8223-24EF-DA44-B0F7-261AFC2D85F1}" presName="childNode" presStyleLbl="node1" presStyleIdx="0" presStyleCnt="6">
        <dgm:presLayoutVars>
          <dgm:bulletEnabled val="1"/>
        </dgm:presLayoutVars>
      </dgm:prSet>
      <dgm:spPr/>
      <dgm:t>
        <a:bodyPr/>
        <a:lstStyle/>
        <a:p>
          <a:endParaRPr lang="en-US"/>
        </a:p>
      </dgm:t>
    </dgm:pt>
    <dgm:pt modelId="{EF5C0AB9-8408-B444-8622-D43C27D9DAFC}" type="pres">
      <dgm:prSet presAssocID="{45CB8223-24EF-DA44-B0F7-261AFC2D85F1}" presName="aSpace2" presStyleCnt="0"/>
      <dgm:spPr/>
      <dgm:t>
        <a:bodyPr/>
        <a:lstStyle/>
        <a:p>
          <a:endParaRPr lang="en-US"/>
        </a:p>
      </dgm:t>
    </dgm:pt>
    <dgm:pt modelId="{32190510-28D4-564D-8C61-CA1C4E71FFDA}" type="pres">
      <dgm:prSet presAssocID="{60DD25D4-1CB3-834F-9602-C41C798A7F4D}" presName="childNode" presStyleLbl="node1" presStyleIdx="1" presStyleCnt="6">
        <dgm:presLayoutVars>
          <dgm:bulletEnabled val="1"/>
        </dgm:presLayoutVars>
      </dgm:prSet>
      <dgm:spPr/>
      <dgm:t>
        <a:bodyPr/>
        <a:lstStyle/>
        <a:p>
          <a:endParaRPr lang="en-US"/>
        </a:p>
      </dgm:t>
    </dgm:pt>
    <dgm:pt modelId="{0A2909FE-8B7B-FD4B-80C1-8E30337A1613}" type="pres">
      <dgm:prSet presAssocID="{2168749A-CCED-F94B-85DD-583BF6BB6ECA}" presName="aSpace" presStyleCnt="0"/>
      <dgm:spPr/>
      <dgm:t>
        <a:bodyPr/>
        <a:lstStyle/>
        <a:p>
          <a:endParaRPr lang="en-US"/>
        </a:p>
      </dgm:t>
    </dgm:pt>
    <dgm:pt modelId="{FA2DD86E-B6D3-E94E-958E-153B47809AD4}" type="pres">
      <dgm:prSet presAssocID="{C6BFF961-4373-6E4D-90C3-1F201EBAB55E}" presName="compNode" presStyleCnt="0"/>
      <dgm:spPr/>
      <dgm:t>
        <a:bodyPr/>
        <a:lstStyle/>
        <a:p>
          <a:endParaRPr lang="en-US"/>
        </a:p>
      </dgm:t>
    </dgm:pt>
    <dgm:pt modelId="{5F7C211F-9042-EC43-AF3D-42BEB42044BE}" type="pres">
      <dgm:prSet presAssocID="{C6BFF961-4373-6E4D-90C3-1F201EBAB55E}" presName="aNode" presStyleLbl="bgShp" presStyleIdx="1" presStyleCnt="3"/>
      <dgm:spPr/>
      <dgm:t>
        <a:bodyPr/>
        <a:lstStyle/>
        <a:p>
          <a:endParaRPr lang="en-US"/>
        </a:p>
      </dgm:t>
    </dgm:pt>
    <dgm:pt modelId="{42B7F9B9-8348-0C4D-AC9B-CC66D458F7FF}" type="pres">
      <dgm:prSet presAssocID="{C6BFF961-4373-6E4D-90C3-1F201EBAB55E}" presName="textNode" presStyleLbl="bgShp" presStyleIdx="1" presStyleCnt="3"/>
      <dgm:spPr/>
      <dgm:t>
        <a:bodyPr/>
        <a:lstStyle/>
        <a:p>
          <a:endParaRPr lang="en-US"/>
        </a:p>
      </dgm:t>
    </dgm:pt>
    <dgm:pt modelId="{268DBC68-748D-B043-B027-807A4CC41A44}" type="pres">
      <dgm:prSet presAssocID="{C6BFF961-4373-6E4D-90C3-1F201EBAB55E}" presName="compChildNode" presStyleCnt="0"/>
      <dgm:spPr/>
      <dgm:t>
        <a:bodyPr/>
        <a:lstStyle/>
        <a:p>
          <a:endParaRPr lang="en-US"/>
        </a:p>
      </dgm:t>
    </dgm:pt>
    <dgm:pt modelId="{0E727FDF-35A6-7145-B311-ECCC0E742A36}" type="pres">
      <dgm:prSet presAssocID="{C6BFF961-4373-6E4D-90C3-1F201EBAB55E}" presName="theInnerList" presStyleCnt="0"/>
      <dgm:spPr/>
      <dgm:t>
        <a:bodyPr/>
        <a:lstStyle/>
        <a:p>
          <a:endParaRPr lang="en-US"/>
        </a:p>
      </dgm:t>
    </dgm:pt>
    <dgm:pt modelId="{BB3EEB33-7471-3C46-B37A-EF306DC11397}" type="pres">
      <dgm:prSet presAssocID="{E645E13A-A24E-6B48-B19F-89AFAD4995F2}" presName="childNode" presStyleLbl="node1" presStyleIdx="2" presStyleCnt="6">
        <dgm:presLayoutVars>
          <dgm:bulletEnabled val="1"/>
        </dgm:presLayoutVars>
      </dgm:prSet>
      <dgm:spPr/>
      <dgm:t>
        <a:bodyPr/>
        <a:lstStyle/>
        <a:p>
          <a:endParaRPr lang="en-US"/>
        </a:p>
      </dgm:t>
    </dgm:pt>
    <dgm:pt modelId="{B6AADDC7-19A1-E046-8D58-2090353C4FC2}" type="pres">
      <dgm:prSet presAssocID="{E645E13A-A24E-6B48-B19F-89AFAD4995F2}" presName="aSpace2" presStyleCnt="0"/>
      <dgm:spPr/>
      <dgm:t>
        <a:bodyPr/>
        <a:lstStyle/>
        <a:p>
          <a:endParaRPr lang="en-US"/>
        </a:p>
      </dgm:t>
    </dgm:pt>
    <dgm:pt modelId="{219509CF-B5AE-824C-9137-90FE6F41E897}" type="pres">
      <dgm:prSet presAssocID="{8A46D1A2-AE66-5545-B5C6-68A577BE8DFF}" presName="childNode" presStyleLbl="node1" presStyleIdx="3" presStyleCnt="6">
        <dgm:presLayoutVars>
          <dgm:bulletEnabled val="1"/>
        </dgm:presLayoutVars>
      </dgm:prSet>
      <dgm:spPr/>
      <dgm:t>
        <a:bodyPr/>
        <a:lstStyle/>
        <a:p>
          <a:endParaRPr lang="en-US"/>
        </a:p>
      </dgm:t>
    </dgm:pt>
    <dgm:pt modelId="{E0CE05AF-A9AC-F34D-BAE5-F9BF37374EDB}" type="pres">
      <dgm:prSet presAssocID="{8A46D1A2-AE66-5545-B5C6-68A577BE8DFF}" presName="aSpace2" presStyleCnt="0"/>
      <dgm:spPr/>
      <dgm:t>
        <a:bodyPr/>
        <a:lstStyle/>
        <a:p>
          <a:endParaRPr lang="en-US"/>
        </a:p>
      </dgm:t>
    </dgm:pt>
    <dgm:pt modelId="{BF798EF9-4DCA-F54E-BDEA-C66F968FF331}" type="pres">
      <dgm:prSet presAssocID="{35D04BC2-6AD2-EF4F-B93B-6DF04AE62FD4}" presName="childNode" presStyleLbl="node1" presStyleIdx="4" presStyleCnt="6">
        <dgm:presLayoutVars>
          <dgm:bulletEnabled val="1"/>
        </dgm:presLayoutVars>
      </dgm:prSet>
      <dgm:spPr/>
      <dgm:t>
        <a:bodyPr/>
        <a:lstStyle/>
        <a:p>
          <a:endParaRPr lang="en-US"/>
        </a:p>
      </dgm:t>
    </dgm:pt>
    <dgm:pt modelId="{A051A7FC-48BE-1849-81A6-2DCDABBA10D4}" type="pres">
      <dgm:prSet presAssocID="{C6BFF961-4373-6E4D-90C3-1F201EBAB55E}" presName="aSpace" presStyleCnt="0"/>
      <dgm:spPr/>
      <dgm:t>
        <a:bodyPr/>
        <a:lstStyle/>
        <a:p>
          <a:endParaRPr lang="en-US"/>
        </a:p>
      </dgm:t>
    </dgm:pt>
    <dgm:pt modelId="{194E2B3A-3D7A-354B-B54E-F148D5E0D04C}" type="pres">
      <dgm:prSet presAssocID="{C19458EB-338E-834D-9D24-B265F4C45145}" presName="compNode" presStyleCnt="0"/>
      <dgm:spPr/>
      <dgm:t>
        <a:bodyPr/>
        <a:lstStyle/>
        <a:p>
          <a:endParaRPr lang="en-US"/>
        </a:p>
      </dgm:t>
    </dgm:pt>
    <dgm:pt modelId="{847E0B4C-8D6D-244B-9DA0-6F3A49E346AE}" type="pres">
      <dgm:prSet presAssocID="{C19458EB-338E-834D-9D24-B265F4C45145}" presName="aNode" presStyleLbl="bgShp" presStyleIdx="2" presStyleCnt="3"/>
      <dgm:spPr/>
      <dgm:t>
        <a:bodyPr/>
        <a:lstStyle/>
        <a:p>
          <a:endParaRPr lang="en-US"/>
        </a:p>
      </dgm:t>
    </dgm:pt>
    <dgm:pt modelId="{2F0FD1B9-6F06-5F43-8A4B-220409073675}" type="pres">
      <dgm:prSet presAssocID="{C19458EB-338E-834D-9D24-B265F4C45145}" presName="textNode" presStyleLbl="bgShp" presStyleIdx="2" presStyleCnt="3"/>
      <dgm:spPr/>
      <dgm:t>
        <a:bodyPr/>
        <a:lstStyle/>
        <a:p>
          <a:endParaRPr lang="en-US"/>
        </a:p>
      </dgm:t>
    </dgm:pt>
    <dgm:pt modelId="{835EDF3B-C9A5-3246-9510-75B3D6732884}" type="pres">
      <dgm:prSet presAssocID="{C19458EB-338E-834D-9D24-B265F4C45145}" presName="compChildNode" presStyleCnt="0"/>
      <dgm:spPr/>
      <dgm:t>
        <a:bodyPr/>
        <a:lstStyle/>
        <a:p>
          <a:endParaRPr lang="en-US"/>
        </a:p>
      </dgm:t>
    </dgm:pt>
    <dgm:pt modelId="{D37A1B7D-60C9-C140-B7DD-4859D7571AC8}" type="pres">
      <dgm:prSet presAssocID="{C19458EB-338E-834D-9D24-B265F4C45145}" presName="theInnerList" presStyleCnt="0"/>
      <dgm:spPr/>
      <dgm:t>
        <a:bodyPr/>
        <a:lstStyle/>
        <a:p>
          <a:endParaRPr lang="en-US"/>
        </a:p>
      </dgm:t>
    </dgm:pt>
    <dgm:pt modelId="{2DE2D63A-4790-D443-97AA-DFD90F9B3785}" type="pres">
      <dgm:prSet presAssocID="{A015E574-47A3-E944-B303-D53B4E1815CF}" presName="childNode" presStyleLbl="node1" presStyleIdx="5" presStyleCnt="6">
        <dgm:presLayoutVars>
          <dgm:bulletEnabled val="1"/>
        </dgm:presLayoutVars>
      </dgm:prSet>
      <dgm:spPr/>
      <dgm:t>
        <a:bodyPr/>
        <a:lstStyle/>
        <a:p>
          <a:endParaRPr lang="en-US"/>
        </a:p>
      </dgm:t>
    </dgm:pt>
  </dgm:ptLst>
  <dgm:cxnLst>
    <dgm:cxn modelId="{9557ACB1-7F5D-4E6F-9F1C-8DD74F43BB86}" type="presOf" srcId="{2168749A-CCED-F94B-85DD-583BF6BB6ECA}" destId="{A4F68F0C-ADB1-7E4E-A35C-8C21154957C6}" srcOrd="1" destOrd="0" presId="urn:microsoft.com/office/officeart/2005/8/layout/lProcess2"/>
    <dgm:cxn modelId="{CF9116B3-8426-9148-A34F-36CDAB7EE007}" srcId="{C6BFF961-4373-6E4D-90C3-1F201EBAB55E}" destId="{8A46D1A2-AE66-5545-B5C6-68A577BE8DFF}" srcOrd="1" destOrd="0" parTransId="{6024C005-E62C-944B-A18B-3CA93DF3F49C}" sibTransId="{DCC37FF7-A669-D344-BFD1-C182DC2A28CF}"/>
    <dgm:cxn modelId="{A6BB2321-8BA1-4BB9-9FA6-CB493F21285E}" type="presOf" srcId="{8A46D1A2-AE66-5545-B5C6-68A577BE8DFF}" destId="{219509CF-B5AE-824C-9137-90FE6F41E897}" srcOrd="0" destOrd="0" presId="urn:microsoft.com/office/officeart/2005/8/layout/lProcess2"/>
    <dgm:cxn modelId="{A293BFD2-4A86-2A45-A3A9-C86F624029B9}" srcId="{2168749A-CCED-F94B-85DD-583BF6BB6ECA}" destId="{45CB8223-24EF-DA44-B0F7-261AFC2D85F1}" srcOrd="0" destOrd="0" parTransId="{19BDC7F9-204D-BC45-8712-C0E743B3E059}" sibTransId="{6ACE365A-8EE6-3441-BC81-803990CBAA46}"/>
    <dgm:cxn modelId="{21B5212A-A4CD-43FF-9704-6B3076FA7096}" type="presOf" srcId="{E645E13A-A24E-6B48-B19F-89AFAD4995F2}" destId="{BB3EEB33-7471-3C46-B37A-EF306DC11397}" srcOrd="0" destOrd="0" presId="urn:microsoft.com/office/officeart/2005/8/layout/lProcess2"/>
    <dgm:cxn modelId="{6CDCC8B5-B5CE-4D15-8802-DFF44487B8D7}" type="presOf" srcId="{C19458EB-338E-834D-9D24-B265F4C45145}" destId="{2F0FD1B9-6F06-5F43-8A4B-220409073675}" srcOrd="1" destOrd="0" presId="urn:microsoft.com/office/officeart/2005/8/layout/lProcess2"/>
    <dgm:cxn modelId="{F419E85D-FDDA-4DDB-A062-5C927B238B6F}" type="presOf" srcId="{C19458EB-338E-834D-9D24-B265F4C45145}" destId="{847E0B4C-8D6D-244B-9DA0-6F3A49E346AE}" srcOrd="0" destOrd="0" presId="urn:microsoft.com/office/officeart/2005/8/layout/lProcess2"/>
    <dgm:cxn modelId="{BDF4F170-5DA5-4A1E-B5F5-F98625730B38}" type="presOf" srcId="{45CB8223-24EF-DA44-B0F7-261AFC2D85F1}" destId="{9A5C8B54-E8B9-5144-A712-533FDFDCB980}" srcOrd="0" destOrd="0" presId="urn:microsoft.com/office/officeart/2005/8/layout/lProcess2"/>
    <dgm:cxn modelId="{73791F1F-08DF-47F1-ADF7-878F0F505219}" type="presOf" srcId="{60DD25D4-1CB3-834F-9602-C41C798A7F4D}" destId="{32190510-28D4-564D-8C61-CA1C4E71FFDA}" srcOrd="0" destOrd="0" presId="urn:microsoft.com/office/officeart/2005/8/layout/lProcess2"/>
    <dgm:cxn modelId="{B57AAB79-DE66-423D-A777-A305E90ED839}" type="presOf" srcId="{F6EBDC1B-6146-8B4F-ADAA-B1BAE52EE31A}" destId="{3A9DB640-426A-0648-828C-9459C8F29563}" srcOrd="0" destOrd="0" presId="urn:microsoft.com/office/officeart/2005/8/layout/lProcess2"/>
    <dgm:cxn modelId="{AD6F7AF3-0DDE-E540-947F-337A24E28EEE}" srcId="{F6EBDC1B-6146-8B4F-ADAA-B1BAE52EE31A}" destId="{C6BFF961-4373-6E4D-90C3-1F201EBAB55E}" srcOrd="1" destOrd="0" parTransId="{CF7868EC-A98C-5342-8873-CCCF7E182B9A}" sibTransId="{34C2C00B-100D-8548-88E7-E3DF6B3D1BCE}"/>
    <dgm:cxn modelId="{49DE799D-F643-4742-B3EA-CFA13418E709}" srcId="{F6EBDC1B-6146-8B4F-ADAA-B1BAE52EE31A}" destId="{2168749A-CCED-F94B-85DD-583BF6BB6ECA}" srcOrd="0" destOrd="0" parTransId="{6C916D29-5426-E845-97F0-AA734D75502E}" sibTransId="{2666BCAD-EF2E-ED48-8EB0-7FA10ED7AB39}"/>
    <dgm:cxn modelId="{B2C7D9A6-28D6-E24B-B4C0-759FBA866AAF}" srcId="{2168749A-CCED-F94B-85DD-583BF6BB6ECA}" destId="{60DD25D4-1CB3-834F-9602-C41C798A7F4D}" srcOrd="1" destOrd="0" parTransId="{0A089693-76E9-7A4B-9148-82FE024D2EC8}" sibTransId="{05551EFB-9F83-2349-9014-87D3233C4975}"/>
    <dgm:cxn modelId="{B52114E4-AA6B-0A40-AB14-D739C44CE811}" srcId="{F6EBDC1B-6146-8B4F-ADAA-B1BAE52EE31A}" destId="{C19458EB-338E-834D-9D24-B265F4C45145}" srcOrd="2" destOrd="0" parTransId="{053173A1-753A-0343-970C-5BE5BAB1D2EC}" sibTransId="{98381C18-658F-454A-ABED-C101412FD474}"/>
    <dgm:cxn modelId="{96B83936-4891-457E-9D1B-105953D9D46B}" type="presOf" srcId="{2168749A-CCED-F94B-85DD-583BF6BB6ECA}" destId="{1886384E-7F5E-0C46-B09E-DD5887B1D990}" srcOrd="0" destOrd="0" presId="urn:microsoft.com/office/officeart/2005/8/layout/lProcess2"/>
    <dgm:cxn modelId="{DF84BAA0-344B-4075-91FE-52A6EEBD378A}" type="presOf" srcId="{A015E574-47A3-E944-B303-D53B4E1815CF}" destId="{2DE2D63A-4790-D443-97AA-DFD90F9B3785}" srcOrd="0" destOrd="0" presId="urn:microsoft.com/office/officeart/2005/8/layout/lProcess2"/>
    <dgm:cxn modelId="{D1F710CD-8F92-4554-B446-BECC2896B451}" type="presOf" srcId="{35D04BC2-6AD2-EF4F-B93B-6DF04AE62FD4}" destId="{BF798EF9-4DCA-F54E-BDEA-C66F968FF331}" srcOrd="0" destOrd="0" presId="urn:microsoft.com/office/officeart/2005/8/layout/lProcess2"/>
    <dgm:cxn modelId="{269DF5BF-0194-427D-9B23-82E0260E0AD7}" type="presOf" srcId="{C6BFF961-4373-6E4D-90C3-1F201EBAB55E}" destId="{5F7C211F-9042-EC43-AF3D-42BEB42044BE}" srcOrd="0" destOrd="0" presId="urn:microsoft.com/office/officeart/2005/8/layout/lProcess2"/>
    <dgm:cxn modelId="{42366A1C-2F6A-AE42-8B22-C9D6F383404B}" srcId="{C6BFF961-4373-6E4D-90C3-1F201EBAB55E}" destId="{E645E13A-A24E-6B48-B19F-89AFAD4995F2}" srcOrd="0" destOrd="0" parTransId="{59B39548-73D2-0249-A7C6-B778D02A4F88}" sibTransId="{29313F91-225C-F043-8F8F-E6D2E14FAD7C}"/>
    <dgm:cxn modelId="{C768131A-B7D2-41A8-90CF-6E4EAF3FB515}" type="presOf" srcId="{C6BFF961-4373-6E4D-90C3-1F201EBAB55E}" destId="{42B7F9B9-8348-0C4D-AC9B-CC66D458F7FF}" srcOrd="1" destOrd="0" presId="urn:microsoft.com/office/officeart/2005/8/layout/lProcess2"/>
    <dgm:cxn modelId="{01112895-96DA-4940-BC27-1C63CCAEFCFD}" srcId="{C6BFF961-4373-6E4D-90C3-1F201EBAB55E}" destId="{35D04BC2-6AD2-EF4F-B93B-6DF04AE62FD4}" srcOrd="2" destOrd="0" parTransId="{918F828C-F7CE-4245-BDE4-80D63A70B67C}" sibTransId="{D08FEB11-9159-CB47-A020-E7CE4A2E6A60}"/>
    <dgm:cxn modelId="{AAF12A67-E486-CB4B-BE9C-858D90B6B82F}" srcId="{C19458EB-338E-834D-9D24-B265F4C45145}" destId="{A015E574-47A3-E944-B303-D53B4E1815CF}" srcOrd="0" destOrd="0" parTransId="{D9B79708-16E5-A444-848C-4BDA40A631A6}" sibTransId="{ABB6F286-DC2D-F24A-A05D-7C2C2ACA01A9}"/>
    <dgm:cxn modelId="{9D0F26BA-7850-4DC2-ABD5-2BAE607379DF}" type="presParOf" srcId="{3A9DB640-426A-0648-828C-9459C8F29563}" destId="{0E031654-D7E9-8E48-94E5-BBF8E3A21A9E}" srcOrd="0" destOrd="0" presId="urn:microsoft.com/office/officeart/2005/8/layout/lProcess2"/>
    <dgm:cxn modelId="{D80EEDDA-7FD9-4DF4-A99E-DAF0664C8FF6}" type="presParOf" srcId="{0E031654-D7E9-8E48-94E5-BBF8E3A21A9E}" destId="{1886384E-7F5E-0C46-B09E-DD5887B1D990}" srcOrd="0" destOrd="0" presId="urn:microsoft.com/office/officeart/2005/8/layout/lProcess2"/>
    <dgm:cxn modelId="{A8A316DF-CE0C-4F90-ABDF-95605D81FB2D}" type="presParOf" srcId="{0E031654-D7E9-8E48-94E5-BBF8E3A21A9E}" destId="{A4F68F0C-ADB1-7E4E-A35C-8C21154957C6}" srcOrd="1" destOrd="0" presId="urn:microsoft.com/office/officeart/2005/8/layout/lProcess2"/>
    <dgm:cxn modelId="{9349E15B-FD7E-4207-A0BE-AC3618A6BF20}" type="presParOf" srcId="{0E031654-D7E9-8E48-94E5-BBF8E3A21A9E}" destId="{604D0E69-2C8A-FF4A-A767-DC104804CBE4}" srcOrd="2" destOrd="0" presId="urn:microsoft.com/office/officeart/2005/8/layout/lProcess2"/>
    <dgm:cxn modelId="{9D8F09FA-3817-4476-BFB6-C311967E96DB}" type="presParOf" srcId="{604D0E69-2C8A-FF4A-A767-DC104804CBE4}" destId="{3A6283B4-62BC-1642-8579-66480AFE9981}" srcOrd="0" destOrd="0" presId="urn:microsoft.com/office/officeart/2005/8/layout/lProcess2"/>
    <dgm:cxn modelId="{750B630E-C4AE-41B8-84C2-4012D0C5C519}" type="presParOf" srcId="{3A6283B4-62BC-1642-8579-66480AFE9981}" destId="{9A5C8B54-E8B9-5144-A712-533FDFDCB980}" srcOrd="0" destOrd="0" presId="urn:microsoft.com/office/officeart/2005/8/layout/lProcess2"/>
    <dgm:cxn modelId="{72AD84B9-3B7A-444C-93AD-AC9EBD6AF3B5}" type="presParOf" srcId="{3A6283B4-62BC-1642-8579-66480AFE9981}" destId="{EF5C0AB9-8408-B444-8622-D43C27D9DAFC}" srcOrd="1" destOrd="0" presId="urn:microsoft.com/office/officeart/2005/8/layout/lProcess2"/>
    <dgm:cxn modelId="{9116AD10-8E79-4B96-9625-69AB681BA503}" type="presParOf" srcId="{3A6283B4-62BC-1642-8579-66480AFE9981}" destId="{32190510-28D4-564D-8C61-CA1C4E71FFDA}" srcOrd="2" destOrd="0" presId="urn:microsoft.com/office/officeart/2005/8/layout/lProcess2"/>
    <dgm:cxn modelId="{C42D17DF-4AF1-4952-A68A-E5024F5C06B5}" type="presParOf" srcId="{3A9DB640-426A-0648-828C-9459C8F29563}" destId="{0A2909FE-8B7B-FD4B-80C1-8E30337A1613}" srcOrd="1" destOrd="0" presId="urn:microsoft.com/office/officeart/2005/8/layout/lProcess2"/>
    <dgm:cxn modelId="{75137291-203E-478A-B48F-9753309FCB9B}" type="presParOf" srcId="{3A9DB640-426A-0648-828C-9459C8F29563}" destId="{FA2DD86E-B6D3-E94E-958E-153B47809AD4}" srcOrd="2" destOrd="0" presId="urn:microsoft.com/office/officeart/2005/8/layout/lProcess2"/>
    <dgm:cxn modelId="{67D0479D-0153-4715-9004-1E8001A2146D}" type="presParOf" srcId="{FA2DD86E-B6D3-E94E-958E-153B47809AD4}" destId="{5F7C211F-9042-EC43-AF3D-42BEB42044BE}" srcOrd="0" destOrd="0" presId="urn:microsoft.com/office/officeart/2005/8/layout/lProcess2"/>
    <dgm:cxn modelId="{76B390FA-BE78-4DAE-97AE-2526C47F2E1D}" type="presParOf" srcId="{FA2DD86E-B6D3-E94E-958E-153B47809AD4}" destId="{42B7F9B9-8348-0C4D-AC9B-CC66D458F7FF}" srcOrd="1" destOrd="0" presId="urn:microsoft.com/office/officeart/2005/8/layout/lProcess2"/>
    <dgm:cxn modelId="{22D1216C-24F9-44B7-BCA2-EE48340AC2A4}" type="presParOf" srcId="{FA2DD86E-B6D3-E94E-958E-153B47809AD4}" destId="{268DBC68-748D-B043-B027-807A4CC41A44}" srcOrd="2" destOrd="0" presId="urn:microsoft.com/office/officeart/2005/8/layout/lProcess2"/>
    <dgm:cxn modelId="{05562358-D24E-4C52-B76E-B812819C9FD0}" type="presParOf" srcId="{268DBC68-748D-B043-B027-807A4CC41A44}" destId="{0E727FDF-35A6-7145-B311-ECCC0E742A36}" srcOrd="0" destOrd="0" presId="urn:microsoft.com/office/officeart/2005/8/layout/lProcess2"/>
    <dgm:cxn modelId="{BAF8BDE0-53AB-4109-B89E-1904952BE7A4}" type="presParOf" srcId="{0E727FDF-35A6-7145-B311-ECCC0E742A36}" destId="{BB3EEB33-7471-3C46-B37A-EF306DC11397}" srcOrd="0" destOrd="0" presId="urn:microsoft.com/office/officeart/2005/8/layout/lProcess2"/>
    <dgm:cxn modelId="{C83BB2B2-563F-4C00-9901-7C642B23CDC8}" type="presParOf" srcId="{0E727FDF-35A6-7145-B311-ECCC0E742A36}" destId="{B6AADDC7-19A1-E046-8D58-2090353C4FC2}" srcOrd="1" destOrd="0" presId="urn:microsoft.com/office/officeart/2005/8/layout/lProcess2"/>
    <dgm:cxn modelId="{5894B6AB-33B7-401A-9678-A4A5C7FA3CC4}" type="presParOf" srcId="{0E727FDF-35A6-7145-B311-ECCC0E742A36}" destId="{219509CF-B5AE-824C-9137-90FE6F41E897}" srcOrd="2" destOrd="0" presId="urn:microsoft.com/office/officeart/2005/8/layout/lProcess2"/>
    <dgm:cxn modelId="{8F86881D-355C-4447-A4E9-9261405DAC11}" type="presParOf" srcId="{0E727FDF-35A6-7145-B311-ECCC0E742A36}" destId="{E0CE05AF-A9AC-F34D-BAE5-F9BF37374EDB}" srcOrd="3" destOrd="0" presId="urn:microsoft.com/office/officeart/2005/8/layout/lProcess2"/>
    <dgm:cxn modelId="{432501CE-EDE4-494F-861F-F67CBF8F7332}" type="presParOf" srcId="{0E727FDF-35A6-7145-B311-ECCC0E742A36}" destId="{BF798EF9-4DCA-F54E-BDEA-C66F968FF331}" srcOrd="4" destOrd="0" presId="urn:microsoft.com/office/officeart/2005/8/layout/lProcess2"/>
    <dgm:cxn modelId="{2A8D6B2A-9BF4-44E3-B74F-D30D527E5E08}" type="presParOf" srcId="{3A9DB640-426A-0648-828C-9459C8F29563}" destId="{A051A7FC-48BE-1849-81A6-2DCDABBA10D4}" srcOrd="3" destOrd="0" presId="urn:microsoft.com/office/officeart/2005/8/layout/lProcess2"/>
    <dgm:cxn modelId="{408BFE36-E235-4D30-8883-109A39E13921}" type="presParOf" srcId="{3A9DB640-426A-0648-828C-9459C8F29563}" destId="{194E2B3A-3D7A-354B-B54E-F148D5E0D04C}" srcOrd="4" destOrd="0" presId="urn:microsoft.com/office/officeart/2005/8/layout/lProcess2"/>
    <dgm:cxn modelId="{70169FD4-064C-4491-A79C-6E8BC9C5F58B}" type="presParOf" srcId="{194E2B3A-3D7A-354B-B54E-F148D5E0D04C}" destId="{847E0B4C-8D6D-244B-9DA0-6F3A49E346AE}" srcOrd="0" destOrd="0" presId="urn:microsoft.com/office/officeart/2005/8/layout/lProcess2"/>
    <dgm:cxn modelId="{101A0782-F5DA-4448-8975-9A9EF75A36DF}" type="presParOf" srcId="{194E2B3A-3D7A-354B-B54E-F148D5E0D04C}" destId="{2F0FD1B9-6F06-5F43-8A4B-220409073675}" srcOrd="1" destOrd="0" presId="urn:microsoft.com/office/officeart/2005/8/layout/lProcess2"/>
    <dgm:cxn modelId="{F8E7BA48-1275-4AA0-AA12-7BCC4C318D50}" type="presParOf" srcId="{194E2B3A-3D7A-354B-B54E-F148D5E0D04C}" destId="{835EDF3B-C9A5-3246-9510-75B3D6732884}" srcOrd="2" destOrd="0" presId="urn:microsoft.com/office/officeart/2005/8/layout/lProcess2"/>
    <dgm:cxn modelId="{9C85F320-D7BF-4A8E-BBB2-6F568A7920E1}" type="presParOf" srcId="{835EDF3B-C9A5-3246-9510-75B3D6732884}" destId="{D37A1B7D-60C9-C140-B7DD-4859D7571AC8}" srcOrd="0" destOrd="0" presId="urn:microsoft.com/office/officeart/2005/8/layout/lProcess2"/>
    <dgm:cxn modelId="{C9812371-2633-4EB7-A3D2-629DB1DB65FF}" type="presParOf" srcId="{D37A1B7D-60C9-C140-B7DD-4859D7571AC8}" destId="{2DE2D63A-4790-D443-97AA-DFD90F9B378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defRPr>
            </a:lvl1pPr>
          </a:lstStyle>
          <a:p>
            <a:pPr>
              <a:defRPr/>
            </a:pPr>
            <a:endParaRPr lang="en-US"/>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defRPr>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defRPr>
            </a:lvl1pPr>
          </a:lstStyle>
          <a:p>
            <a:pPr>
              <a:defRPr/>
            </a:pPr>
            <a:endParaRPr lang="en-US"/>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7CA786-4A3F-4A1C-B355-CB7400FAB351}" type="slidenum">
              <a:rPr lang="en-AU"/>
              <a:pPr/>
              <a:t>‹#›</a:t>
            </a:fld>
            <a:endParaRPr lang="en-AU"/>
          </a:p>
        </p:txBody>
      </p:sp>
    </p:spTree>
    <p:extLst>
      <p:ext uri="{BB962C8B-B14F-4D97-AF65-F5344CB8AC3E}">
        <p14:creationId xmlns:p14="http://schemas.microsoft.com/office/powerpoint/2010/main" val="1126773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FF73B7EA-A2A1-4477-8619-969D7C9B8B44}" type="slidenum">
              <a:rPr lang="en-AU"/>
              <a:pPr/>
              <a:t>1</a:t>
            </a:fld>
            <a:endParaRPr lang="en-AU"/>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noFill/>
          <a:ln/>
        </p:spPr>
        <p:txBody>
          <a:bodyPr/>
          <a:lstStyle/>
          <a:p>
            <a:pPr eaLnBrk="1" hangingPunct="1"/>
            <a:r>
              <a:rPr lang="en-US" smtClean="0">
                <a:ea typeface="ＭＳ Ｐゴシック" pitchFamily="-107" charset="-128"/>
              </a:rPr>
              <a:t>Lecture slides by Lawrie Brown for “Cryptography and Network Security”, 5/e, by William Stallings, Chapter 11 – “Cryptographic Hash Functions”.</a:t>
            </a:r>
            <a:endParaRPr lang="en-AU" smtClean="0">
              <a:ea typeface="ＭＳ Ｐゴシック" pitchFamily="-107" charset="-128"/>
            </a:endParaRPr>
          </a:p>
          <a:p>
            <a:pPr eaLnBrk="1" hangingPunct="1"/>
            <a:endParaRPr lang="en-US" smtClean="0">
              <a:ea typeface="ＭＳ Ｐゴシック" pitchFamily="-107" charset="-128"/>
            </a:endParaRPr>
          </a:p>
        </p:txBody>
      </p:sp>
    </p:spTree>
    <p:extLst>
      <p:ext uri="{BB962C8B-B14F-4D97-AF65-F5344CB8AC3E}">
        <p14:creationId xmlns:p14="http://schemas.microsoft.com/office/powerpoint/2010/main" val="16030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Figure 11.4 illustrates, in a simplified fashion, how a hash code is used to provide</a:t>
            </a:r>
          </a:p>
          <a:p>
            <a:r>
              <a:rPr lang="en-US" sz="1200" kern="1200" baseline="0" dirty="0" smtClean="0">
                <a:solidFill>
                  <a:schemeClr val="tx1"/>
                </a:solidFill>
                <a:latin typeface="Arial" charset="0"/>
                <a:ea typeface="ＭＳ Ｐゴシック" charset="-128"/>
                <a:cs typeface="ＭＳ Ｐゴシック" charset="-128"/>
              </a:rPr>
              <a:t>a digital signature.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a.  The hash code is encrypted, using public-key encryption with the sender’s private</a:t>
            </a:r>
          </a:p>
          <a:p>
            <a:r>
              <a:rPr lang="en-US" sz="1200" kern="1200" baseline="0" dirty="0" smtClean="0">
                <a:solidFill>
                  <a:schemeClr val="tx1"/>
                </a:solidFill>
                <a:latin typeface="Arial" charset="0"/>
                <a:ea typeface="ＭＳ Ｐゴシック" charset="-128"/>
                <a:cs typeface="ＭＳ Ｐゴシック" charset="-128"/>
              </a:rPr>
              <a:t>key. As with Figure 11.3b, this provides authentication. It also provides a</a:t>
            </a:r>
          </a:p>
          <a:p>
            <a:r>
              <a:rPr lang="en-US" sz="1200" kern="1200" baseline="0" dirty="0" smtClean="0">
                <a:solidFill>
                  <a:schemeClr val="tx1"/>
                </a:solidFill>
                <a:latin typeface="Arial" charset="0"/>
                <a:ea typeface="ＭＳ Ｐゴシック" charset="-128"/>
                <a:cs typeface="ＭＳ Ｐゴシック" charset="-128"/>
              </a:rPr>
              <a:t>digital signature, because only the sender could have produced the encrypted</a:t>
            </a:r>
          </a:p>
          <a:p>
            <a:r>
              <a:rPr lang="en-US" sz="1200" kern="1200" baseline="0" dirty="0" smtClean="0">
                <a:solidFill>
                  <a:schemeClr val="tx1"/>
                </a:solidFill>
                <a:latin typeface="Arial" charset="0"/>
                <a:ea typeface="ＭＳ Ｐゴシック" charset="-128"/>
                <a:cs typeface="ＭＳ Ｐゴシック" charset="-128"/>
              </a:rPr>
              <a:t>hash code. In fact, this is the essence of the digital signature technique.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b.  If confidentiality as well as a digital signature is desired, then the message</a:t>
            </a:r>
          </a:p>
          <a:p>
            <a:r>
              <a:rPr lang="en-US" sz="1200" kern="1200" baseline="0" dirty="0" smtClean="0">
                <a:solidFill>
                  <a:schemeClr val="tx1"/>
                </a:solidFill>
                <a:latin typeface="Arial" charset="0"/>
                <a:ea typeface="ＭＳ Ｐゴシック" charset="-128"/>
                <a:cs typeface="ＭＳ Ｐゴシック" charset="-128"/>
              </a:rPr>
              <a:t>plus the private-key-encrypted hash code can be encrypted using a symmetric</a:t>
            </a:r>
          </a:p>
          <a:p>
            <a:r>
              <a:rPr lang="en-US" sz="1200" kern="1200" baseline="0" dirty="0" smtClean="0">
                <a:solidFill>
                  <a:schemeClr val="tx1"/>
                </a:solidFill>
                <a:latin typeface="Arial" charset="0"/>
                <a:ea typeface="ＭＳ Ｐゴシック" charset="-128"/>
                <a:cs typeface="ＭＳ Ｐゴシック" charset="-128"/>
              </a:rPr>
              <a:t>secret key. This is a common technique.</a:t>
            </a:r>
            <a:endParaRPr lang="en-US" dirty="0"/>
          </a:p>
        </p:txBody>
      </p:sp>
      <p:sp>
        <p:nvSpPr>
          <p:cNvPr id="4" name="Slide Number Placeholder 3"/>
          <p:cNvSpPr>
            <a:spLocks noGrp="1"/>
          </p:cNvSpPr>
          <p:nvPr>
            <p:ph type="sldNum" sz="quarter" idx="10"/>
          </p:nvPr>
        </p:nvSpPr>
        <p:spPr/>
        <p:txBody>
          <a:bodyPr/>
          <a:lstStyle/>
          <a:p>
            <a:pPr>
              <a:defRPr/>
            </a:pPr>
            <a:fld id="{E83E65D8-9B49-EC43-BBB1-0F187E663737}" type="slidenum">
              <a:rPr lang="en-AU" smtClean="0"/>
              <a:pPr>
                <a:defRPr/>
              </a:pPr>
              <a:t>15</a:t>
            </a:fld>
            <a:endParaRPr lang="en-AU" dirty="0"/>
          </a:p>
        </p:txBody>
      </p:sp>
    </p:spTree>
    <p:extLst>
      <p:ext uri="{BB962C8B-B14F-4D97-AF65-F5344CB8AC3E}">
        <p14:creationId xmlns:p14="http://schemas.microsoft.com/office/powerpoint/2010/main" val="187206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Hash functions are commonly used to create a one-way password file . Chapter 21</a:t>
            </a:r>
          </a:p>
          <a:p>
            <a:r>
              <a:rPr lang="en-US" sz="1200" kern="1200" baseline="0" dirty="0" smtClean="0">
                <a:solidFill>
                  <a:schemeClr val="tx1"/>
                </a:solidFill>
                <a:latin typeface="Arial" charset="0"/>
                <a:ea typeface="ＭＳ Ｐゴシック" charset="-128"/>
                <a:cs typeface="ＭＳ Ｐゴシック" charset="-128"/>
              </a:rPr>
              <a:t>explains a scheme in which a hash of a password is stored by an operating system</a:t>
            </a:r>
          </a:p>
          <a:p>
            <a:r>
              <a:rPr lang="en-US" sz="1200" kern="1200" baseline="0" dirty="0" smtClean="0">
                <a:solidFill>
                  <a:schemeClr val="tx1"/>
                </a:solidFill>
                <a:latin typeface="Arial" charset="0"/>
                <a:ea typeface="ＭＳ Ｐゴシック" charset="-128"/>
                <a:cs typeface="ＭＳ Ｐゴシック" charset="-128"/>
              </a:rPr>
              <a:t>rather than the password itself. Thus, the actual password is not retrievable by</a:t>
            </a:r>
          </a:p>
          <a:p>
            <a:r>
              <a:rPr lang="en-US" sz="1200" kern="1200" baseline="0" dirty="0" smtClean="0">
                <a:solidFill>
                  <a:schemeClr val="tx1"/>
                </a:solidFill>
                <a:latin typeface="Arial" charset="0"/>
                <a:ea typeface="ＭＳ Ｐゴシック" charset="-128"/>
                <a:cs typeface="ＭＳ Ｐゴシック" charset="-128"/>
              </a:rPr>
              <a:t>a hacker who gains access to the password file. In simple terms, when a user enters</a:t>
            </a:r>
          </a:p>
          <a:p>
            <a:r>
              <a:rPr lang="en-US" sz="1200" kern="1200" baseline="0" dirty="0" smtClean="0">
                <a:solidFill>
                  <a:schemeClr val="tx1"/>
                </a:solidFill>
                <a:latin typeface="Arial" charset="0"/>
                <a:ea typeface="ＭＳ Ｐゴシック" charset="-128"/>
                <a:cs typeface="ＭＳ Ｐゴシック" charset="-128"/>
              </a:rPr>
              <a:t>a password, the hash of that password is compared to the stored hash value</a:t>
            </a:r>
          </a:p>
          <a:p>
            <a:r>
              <a:rPr lang="en-US" sz="1200" kern="1200" baseline="0" dirty="0" smtClean="0">
                <a:solidFill>
                  <a:schemeClr val="tx1"/>
                </a:solidFill>
                <a:latin typeface="Arial" charset="0"/>
                <a:ea typeface="ＭＳ Ｐゴシック" charset="-128"/>
                <a:cs typeface="ＭＳ Ｐゴシック" charset="-128"/>
              </a:rPr>
              <a:t>for verification. This approach to password protection is used by most operating</a:t>
            </a:r>
          </a:p>
          <a:p>
            <a:r>
              <a:rPr lang="en-US" sz="1200" kern="1200" baseline="0" dirty="0" smtClean="0">
                <a:solidFill>
                  <a:schemeClr val="tx1"/>
                </a:solidFill>
                <a:latin typeface="Arial" charset="0"/>
                <a:ea typeface="ＭＳ Ｐゴシック" charset="-128"/>
                <a:cs typeface="ＭＳ Ｐゴシック" charset="-128"/>
              </a:rPr>
              <a:t>systems.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Hash functions can be used for intrusion detection  and virus detection . Store</a:t>
            </a:r>
          </a:p>
          <a:p>
            <a:r>
              <a:rPr lang="en-US" sz="1200" kern="1200" baseline="0" dirty="0" smtClean="0">
                <a:solidFill>
                  <a:schemeClr val="tx1"/>
                </a:solidFill>
                <a:latin typeface="Arial" charset="0"/>
                <a:ea typeface="ＭＳ Ｐゴシック" charset="-128"/>
                <a:cs typeface="ＭＳ Ｐゴシック" charset="-128"/>
              </a:rPr>
              <a:t>H(F) for each file on a system and secure the hash values (e.g., on a CD-R that is</a:t>
            </a:r>
          </a:p>
          <a:p>
            <a:r>
              <a:rPr lang="en-US" sz="1200" kern="1200" baseline="0" dirty="0" smtClean="0">
                <a:solidFill>
                  <a:schemeClr val="tx1"/>
                </a:solidFill>
                <a:latin typeface="Arial" charset="0"/>
                <a:ea typeface="ＭＳ Ｐゴシック" charset="-128"/>
                <a:cs typeface="ＭＳ Ｐゴシック" charset="-128"/>
              </a:rPr>
              <a:t>kept secure). One can later determine if a file has been modified by recomputing</a:t>
            </a:r>
          </a:p>
          <a:p>
            <a:r>
              <a:rPr lang="en-US" sz="1200" kern="1200" baseline="0" dirty="0" smtClean="0">
                <a:solidFill>
                  <a:schemeClr val="tx1"/>
                </a:solidFill>
                <a:latin typeface="Arial" charset="0"/>
                <a:ea typeface="ＭＳ Ｐゴシック" charset="-128"/>
                <a:cs typeface="ＭＳ Ｐゴシック" charset="-128"/>
              </a:rPr>
              <a:t>H(F). An intruder would need to change F without changing H(F).</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A cryptographic hash function can be used to construct a pseudorandom</a:t>
            </a:r>
          </a:p>
          <a:p>
            <a:r>
              <a:rPr lang="en-US" sz="1200" kern="1200" baseline="0" dirty="0" smtClean="0">
                <a:solidFill>
                  <a:schemeClr val="tx1"/>
                </a:solidFill>
                <a:latin typeface="Arial" charset="0"/>
                <a:ea typeface="ＭＳ Ｐゴシック" charset="-128"/>
                <a:cs typeface="ＭＳ Ｐゴシック" charset="-128"/>
              </a:rPr>
              <a:t>function (PRF)  or a pseudorandom number generator (PRNG) . A common application</a:t>
            </a:r>
          </a:p>
          <a:p>
            <a:r>
              <a:rPr lang="en-US" sz="1200" kern="1200" baseline="0" dirty="0" smtClean="0">
                <a:solidFill>
                  <a:schemeClr val="tx1"/>
                </a:solidFill>
                <a:latin typeface="Arial" charset="0"/>
                <a:ea typeface="ＭＳ Ｐゴシック" charset="-128"/>
                <a:cs typeface="ＭＳ Ｐゴシック" charset="-128"/>
              </a:rPr>
              <a:t>for a hash-based PRF is for the generation of symmetric keys. We discuss this</a:t>
            </a:r>
          </a:p>
          <a:p>
            <a:r>
              <a:rPr lang="en-US" sz="1200" kern="1200" baseline="0" dirty="0" smtClean="0">
                <a:solidFill>
                  <a:schemeClr val="tx1"/>
                </a:solidFill>
                <a:latin typeface="Arial" charset="0"/>
                <a:ea typeface="ＭＳ Ｐゴシック" charset="-128"/>
                <a:cs typeface="ＭＳ Ｐゴシック" charset="-128"/>
              </a:rPr>
              <a:t>application in Chapter 12.</a:t>
            </a:r>
            <a:endParaRPr lang="en-US" dirty="0" smtClean="0">
              <a:latin typeface="Arial" pitchFamily="-84" charset="0"/>
              <a:ea typeface="ＭＳ Ｐゴシック" pitchFamily="-84" charset="-128"/>
              <a:cs typeface="ＭＳ Ｐゴシック" pitchFamily="-84" charset="-128"/>
            </a:endParaRPr>
          </a:p>
        </p:txBody>
      </p:sp>
      <p:sp>
        <p:nvSpPr>
          <p:cNvPr id="27652" name="Slide Number Placeholder 3"/>
          <p:cNvSpPr>
            <a:spLocks noGrp="1"/>
          </p:cNvSpPr>
          <p:nvPr>
            <p:ph type="sldNum" sz="quarter" idx="5"/>
          </p:nvPr>
        </p:nvSpPr>
        <p:spPr>
          <a:noFill/>
        </p:spPr>
        <p:txBody>
          <a:bodyPr/>
          <a:lstStyle/>
          <a:p>
            <a:fld id="{FE1005E5-5BE9-0143-A839-41D2A42A8678}" type="slidenum">
              <a:rPr lang="en-AU" smtClean="0">
                <a:latin typeface="Arial" pitchFamily="-84" charset="0"/>
              </a:rPr>
              <a:pPr/>
              <a:t>16</a:t>
            </a:fld>
            <a:endParaRPr lang="en-AU" dirty="0" smtClean="0">
              <a:latin typeface="Arial" pitchFamily="-84" charset="0"/>
            </a:endParaRPr>
          </a:p>
        </p:txBody>
      </p:sp>
    </p:spTree>
    <p:extLst>
      <p:ext uri="{BB962C8B-B14F-4D97-AF65-F5344CB8AC3E}">
        <p14:creationId xmlns:p14="http://schemas.microsoft.com/office/powerpoint/2010/main" val="93395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Table 11.2 shows the resistant properties required for various hash function</a:t>
            </a:r>
          </a:p>
          <a:p>
            <a:r>
              <a:rPr lang="en-US" sz="1200" kern="1200" baseline="0" dirty="0" smtClean="0">
                <a:solidFill>
                  <a:schemeClr val="tx1"/>
                </a:solidFill>
                <a:latin typeface="Arial" charset="0"/>
                <a:ea typeface="ＭＳ Ｐゴシック" charset="-128"/>
                <a:cs typeface="ＭＳ Ｐゴシック" charset="-128"/>
              </a:rPr>
              <a:t>applications.</a:t>
            </a:r>
            <a:endParaRPr lang="en-US" dirty="0"/>
          </a:p>
        </p:txBody>
      </p:sp>
      <p:sp>
        <p:nvSpPr>
          <p:cNvPr id="4" name="Slide Number Placeholder 3"/>
          <p:cNvSpPr>
            <a:spLocks noGrp="1"/>
          </p:cNvSpPr>
          <p:nvPr>
            <p:ph type="sldNum" sz="quarter" idx="10"/>
          </p:nvPr>
        </p:nvSpPr>
        <p:spPr/>
        <p:txBody>
          <a:bodyPr/>
          <a:lstStyle/>
          <a:p>
            <a:pPr>
              <a:defRPr/>
            </a:pPr>
            <a:fld id="{E83E65D8-9B49-EC43-BBB1-0F187E663737}" type="slidenum">
              <a:rPr lang="en-AU" smtClean="0"/>
              <a:pPr>
                <a:defRPr/>
              </a:pPr>
              <a:t>17</a:t>
            </a:fld>
            <a:endParaRPr lang="en-AU" dirty="0"/>
          </a:p>
        </p:txBody>
      </p:sp>
    </p:spTree>
    <p:extLst>
      <p:ext uri="{BB962C8B-B14F-4D97-AF65-F5344CB8AC3E}">
        <p14:creationId xmlns:p14="http://schemas.microsoft.com/office/powerpoint/2010/main" val="124067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pPr eaLnBrk="1" hangingPunct="1"/>
            <a:r>
              <a:rPr lang="en-US" smtClean="0">
                <a:ea typeface="ＭＳ Ｐゴシック" pitchFamily="-107" charset="-128"/>
              </a:rPr>
              <a:t>To get some feel for the security considerations involved in cryptographic hash functions, we present two simple, insecure hash functions in this section. One of the simplest hash functions is the bit-by-bit exclusive-OR (XOR) of every block, which can be expressed as shown. This operation produces a simple parity for each bit position and is known as a longitudinal redundancy check. It is reasonably effective for random data as a data integrity check. Each </a:t>
            </a:r>
            <a:r>
              <a:rPr lang="en-US" i="1" smtClean="0">
                <a:ea typeface="ＭＳ Ｐゴシック" pitchFamily="-107" charset="-128"/>
              </a:rPr>
              <a:t>n-bit </a:t>
            </a:r>
            <a:r>
              <a:rPr lang="en-US" smtClean="0">
                <a:ea typeface="ＭＳ Ｐゴシック" pitchFamily="-107" charset="-128"/>
              </a:rPr>
              <a:t>hash value is equally likely. Thus, the probability that a data error will result in an unchanged hash value is 2</a:t>
            </a:r>
            <a:r>
              <a:rPr lang="en-US" baseline="30000" smtClean="0">
                <a:ea typeface="ＭＳ Ｐゴシック" pitchFamily="-107" charset="-128"/>
              </a:rPr>
              <a:t>–n</a:t>
            </a:r>
            <a:r>
              <a:rPr lang="en-US" smtClean="0">
                <a:ea typeface="ＭＳ Ｐゴシック" pitchFamily="-107" charset="-128"/>
              </a:rPr>
              <a:t>. With more predictably formatted data, the function is less effective. For example, in most normal text files, the high-order bit of each octet is always zero. So if a 128-bit hash value is used, instead of an effectiveness of 2</a:t>
            </a:r>
            <a:r>
              <a:rPr lang="en-US" baseline="30000" smtClean="0">
                <a:ea typeface="ＭＳ Ｐゴシック" pitchFamily="-107" charset="-128"/>
              </a:rPr>
              <a:t>–128</a:t>
            </a:r>
            <a:r>
              <a:rPr lang="en-US" smtClean="0">
                <a:ea typeface="ＭＳ Ｐゴシック" pitchFamily="-107" charset="-128"/>
              </a:rPr>
              <a:t>, the hash function on this type of data has an effectiveness of 2</a:t>
            </a:r>
            <a:r>
              <a:rPr lang="en-US" baseline="30000" smtClean="0">
                <a:ea typeface="ＭＳ Ｐゴシック" pitchFamily="-107" charset="-128"/>
              </a:rPr>
              <a:t>–112</a:t>
            </a:r>
            <a:r>
              <a:rPr lang="en-US" smtClean="0">
                <a:ea typeface="ＭＳ Ｐゴシック" pitchFamily="-107" charset="-128"/>
              </a:rPr>
              <a:t>.  </a:t>
            </a:r>
          </a:p>
          <a:p>
            <a:pPr eaLnBrk="1" hangingPunct="1"/>
            <a:r>
              <a:rPr lang="en-US" smtClean="0">
                <a:ea typeface="ＭＳ Ｐゴシック" pitchFamily="-107" charset="-128"/>
              </a:rPr>
              <a:t>A simple way to improve matters is to perform a one-bit circular shift, or rotation, on the hash value after each block is processed. Although this second procedure provides a good measure of data integrity, it is virtually useless for data security when an encrypted hash code is used with a plaintext message. Given a message, it is an easy matter to produce a new message that yields that hash code: Simply prepare the desired alternate message and then append an </a:t>
            </a:r>
            <a:r>
              <a:rPr lang="en-US" i="1" smtClean="0">
                <a:ea typeface="ＭＳ Ｐゴシック" pitchFamily="-107" charset="-128"/>
              </a:rPr>
              <a:t>n-bit </a:t>
            </a:r>
            <a:r>
              <a:rPr lang="en-US" smtClean="0">
                <a:ea typeface="ＭＳ Ｐゴシック" pitchFamily="-107" charset="-128"/>
              </a:rPr>
              <a:t>block that forces the new message plus block to yield the desired hash code. </a:t>
            </a:r>
          </a:p>
        </p:txBody>
      </p:sp>
      <p:sp>
        <p:nvSpPr>
          <p:cNvPr id="29700" name="Slide Number Placeholder 3"/>
          <p:cNvSpPr>
            <a:spLocks noGrp="1"/>
          </p:cNvSpPr>
          <p:nvPr>
            <p:ph type="sldNum" sz="quarter" idx="5"/>
          </p:nvPr>
        </p:nvSpPr>
        <p:spPr>
          <a:noFill/>
        </p:spPr>
        <p:txBody>
          <a:bodyPr/>
          <a:lstStyle/>
          <a:p>
            <a:fld id="{4A8F4ED0-1BD8-4568-AFCE-A67407336A6B}" type="slidenum">
              <a:rPr lang="en-AU"/>
              <a:pPr/>
              <a:t>18</a:t>
            </a:fld>
            <a:endParaRPr lang="en-AU"/>
          </a:p>
        </p:txBody>
      </p:sp>
    </p:spTree>
    <p:extLst>
      <p:ext uri="{BB962C8B-B14F-4D97-AF65-F5344CB8AC3E}">
        <p14:creationId xmlns:p14="http://schemas.microsoft.com/office/powerpoint/2010/main" val="209004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84" charset="0"/>
                <a:ea typeface="ＭＳ Ｐゴシック" pitchFamily="-84" charset="-128"/>
                <a:cs typeface="ＭＳ Ｐゴシック" pitchFamily="-84" charset="-128"/>
              </a:rPr>
              <a:t>To get some feel for the security considerations involved in cryptographic hash functions, we present two simple, insecure hash functions in this section. One of the simplest hash functions is the bit-by-bit exclusive-OR (XOR) of every block, which can be expressed as shown. This operation produces a simple parity for each bit position and is known as a longitudinal redundancy check. It is reasonably effective for random data as a data integrity check. Each </a:t>
            </a:r>
            <a:r>
              <a:rPr lang="en-US" i="1" dirty="0" smtClean="0">
                <a:latin typeface="Arial" pitchFamily="-84" charset="0"/>
                <a:ea typeface="ＭＳ Ｐゴシック" pitchFamily="-84" charset="-128"/>
                <a:cs typeface="ＭＳ Ｐゴシック" pitchFamily="-84" charset="-128"/>
              </a:rPr>
              <a:t>n-bit </a:t>
            </a:r>
            <a:r>
              <a:rPr lang="en-US" dirty="0" smtClean="0">
                <a:latin typeface="Arial" pitchFamily="-84" charset="0"/>
                <a:ea typeface="ＭＳ Ｐゴシック" pitchFamily="-84" charset="-128"/>
                <a:cs typeface="ＭＳ Ｐゴシック" pitchFamily="-84" charset="-128"/>
              </a:rPr>
              <a:t>hash value is equally likely. Thus, the probability that a data error will result in an unchanged hash value is 2</a:t>
            </a:r>
            <a:r>
              <a:rPr lang="en-US" baseline="30000" dirty="0" smtClean="0">
                <a:latin typeface="Arial" pitchFamily="-84" charset="0"/>
                <a:ea typeface="ＭＳ Ｐゴシック" pitchFamily="-84" charset="-128"/>
                <a:cs typeface="ＭＳ Ｐゴシック" pitchFamily="-84" charset="-128"/>
              </a:rPr>
              <a:t>–n</a:t>
            </a:r>
            <a:r>
              <a:rPr lang="en-US" dirty="0" smtClean="0">
                <a:latin typeface="Arial" pitchFamily="-84" charset="0"/>
                <a:ea typeface="ＭＳ Ｐゴシック" pitchFamily="-84" charset="-128"/>
                <a:cs typeface="ＭＳ Ｐゴシック" pitchFamily="-84" charset="-128"/>
              </a:rPr>
              <a:t>. With more predictably formatted data, the function is less effective. For example, in most normal text files, the high-order bit of each octet is always zero. So if a 128-bit hash value is used, instead of an effectiveness of 2</a:t>
            </a:r>
            <a:r>
              <a:rPr lang="en-US" baseline="30000" dirty="0" smtClean="0">
                <a:latin typeface="Arial" pitchFamily="-84" charset="0"/>
                <a:ea typeface="ＭＳ Ｐゴシック" pitchFamily="-84" charset="-128"/>
                <a:cs typeface="ＭＳ Ｐゴシック" pitchFamily="-84" charset="-128"/>
              </a:rPr>
              <a:t>–128</a:t>
            </a:r>
            <a:r>
              <a:rPr lang="en-US" dirty="0" smtClean="0">
                <a:latin typeface="Arial" pitchFamily="-84" charset="0"/>
                <a:ea typeface="ＭＳ Ｐゴシック" pitchFamily="-84" charset="-128"/>
                <a:cs typeface="ＭＳ Ｐゴシック" pitchFamily="-84" charset="-128"/>
              </a:rPr>
              <a:t>, the hash function on this type of data has an effectiveness of 2</a:t>
            </a:r>
            <a:r>
              <a:rPr lang="en-US" baseline="30000" dirty="0" smtClean="0">
                <a:latin typeface="Arial" pitchFamily="-84" charset="0"/>
                <a:ea typeface="ＭＳ Ｐゴシック" pitchFamily="-84" charset="-128"/>
                <a:cs typeface="ＭＳ Ｐゴシック" pitchFamily="-84" charset="-128"/>
              </a:rPr>
              <a:t>–112</a:t>
            </a:r>
            <a:r>
              <a:rPr lang="en-US" dirty="0" smtClean="0">
                <a:latin typeface="Arial" pitchFamily="-84" charset="0"/>
                <a:ea typeface="ＭＳ Ｐゴシック" pitchFamily="-84" charset="-128"/>
                <a:cs typeface="ＭＳ Ｐゴシック" pitchFamily="-84" charset="-128"/>
              </a:rPr>
              <a:t>.  </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latin typeface="Arial" pitchFamily="-84" charset="0"/>
                <a:ea typeface="ＭＳ Ｐゴシック" pitchFamily="-84" charset="-128"/>
                <a:cs typeface="ＭＳ Ｐゴシック" pitchFamily="-84" charset="-128"/>
              </a:rPr>
              <a:t>A simple way to improve matters is to perform a one-bit circular shift, or rotation, on the hash value after each block is processed. Although this second procedure provides a good measure of data integrity, it is virtually useless for data security when an encrypted hash code is used with a plaintext message. Given a message, it is an easy matter to produce a new message that yields that hash code: Simply prepare the desired alternate message and then append an </a:t>
            </a:r>
            <a:r>
              <a:rPr lang="en-US" i="1" dirty="0" smtClean="0">
                <a:latin typeface="Arial" pitchFamily="-84" charset="0"/>
                <a:ea typeface="ＭＳ Ｐゴシック" pitchFamily="-84" charset="-128"/>
                <a:cs typeface="ＭＳ Ｐゴシック" pitchFamily="-84" charset="-128"/>
              </a:rPr>
              <a:t>n-bit </a:t>
            </a:r>
            <a:r>
              <a:rPr lang="en-US" dirty="0" smtClean="0">
                <a:latin typeface="Arial" pitchFamily="-84" charset="0"/>
                <a:ea typeface="ＭＳ Ｐゴシック" pitchFamily="-84" charset="-128"/>
                <a:cs typeface="ＭＳ Ｐゴシック" pitchFamily="-84" charset="-128"/>
              </a:rPr>
              <a:t>block that forces the new message plus block to yield the desired hash code. </a:t>
            </a:r>
          </a:p>
          <a:p>
            <a:endParaRPr lang="en-US" dirty="0"/>
          </a:p>
        </p:txBody>
      </p:sp>
      <p:sp>
        <p:nvSpPr>
          <p:cNvPr id="4" name="Slide Number Placeholder 3"/>
          <p:cNvSpPr>
            <a:spLocks noGrp="1"/>
          </p:cNvSpPr>
          <p:nvPr>
            <p:ph type="sldNum" sz="quarter" idx="10"/>
          </p:nvPr>
        </p:nvSpPr>
        <p:spPr/>
        <p:txBody>
          <a:bodyPr/>
          <a:lstStyle/>
          <a:p>
            <a:fld id="{B77CA786-4A3F-4A1C-B355-CB7400FAB351}" type="slidenum">
              <a:rPr lang="en-AU" smtClean="0"/>
              <a:pPr/>
              <a:t>19</a:t>
            </a:fld>
            <a:endParaRPr lang="en-AU"/>
          </a:p>
        </p:txBody>
      </p:sp>
    </p:spTree>
    <p:extLst>
      <p:ext uri="{BB962C8B-B14F-4D97-AF65-F5344CB8AC3E}">
        <p14:creationId xmlns:p14="http://schemas.microsoft.com/office/powerpoint/2010/main" val="613716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xfrm>
            <a:off x="457200" y="4343400"/>
            <a:ext cx="6019800" cy="4341813"/>
          </a:xfrm>
          <a:noFill/>
          <a:ln/>
        </p:spPr>
        <p:txBody>
          <a:bodyPr/>
          <a:lstStyle/>
          <a:p>
            <a:r>
              <a:rPr lang="en-US" sz="1200" kern="1200" baseline="0" dirty="0" smtClean="0">
                <a:solidFill>
                  <a:schemeClr val="tx1"/>
                </a:solidFill>
                <a:latin typeface="Arial" charset="0"/>
                <a:ea typeface="ＭＳ Ｐゴシック" charset="-128"/>
                <a:cs typeface="ＭＳ Ｐゴシック" charset="-128"/>
              </a:rPr>
              <a:t> As with encryption algorithms, there are two categories of attacks on hash</a:t>
            </a:r>
          </a:p>
          <a:p>
            <a:r>
              <a:rPr lang="en-US" sz="1200" kern="1200" baseline="0" dirty="0" smtClean="0">
                <a:solidFill>
                  <a:schemeClr val="tx1"/>
                </a:solidFill>
                <a:latin typeface="Arial" charset="0"/>
                <a:ea typeface="ＭＳ Ｐゴシック" charset="-128"/>
                <a:cs typeface="ＭＳ Ｐゴシック" charset="-128"/>
              </a:rPr>
              <a:t>functions: brute-force attacks and cryptanalysis. A brute-force attack does not depend</a:t>
            </a:r>
          </a:p>
          <a:p>
            <a:r>
              <a:rPr lang="en-US" sz="1200" kern="1200" baseline="0" dirty="0" smtClean="0">
                <a:solidFill>
                  <a:schemeClr val="tx1"/>
                </a:solidFill>
                <a:latin typeface="Arial" charset="0"/>
                <a:ea typeface="ＭＳ Ｐゴシック" charset="-128"/>
                <a:cs typeface="ＭＳ Ｐゴシック" charset="-128"/>
              </a:rPr>
              <a:t>on the specific algorithm but depends only on bit length. In the case of a hash</a:t>
            </a:r>
          </a:p>
          <a:p>
            <a:r>
              <a:rPr lang="en-US" sz="1200" kern="1200" baseline="0" dirty="0" smtClean="0">
                <a:solidFill>
                  <a:schemeClr val="tx1"/>
                </a:solidFill>
                <a:latin typeface="Arial" charset="0"/>
                <a:ea typeface="ＭＳ Ｐゴシック" charset="-128"/>
                <a:cs typeface="ＭＳ Ｐゴシック" charset="-128"/>
              </a:rPr>
              <a:t>function, a brute-force attack depends only on the bit length of the hash value. A</a:t>
            </a:r>
          </a:p>
          <a:p>
            <a:r>
              <a:rPr lang="en-US" sz="1200" kern="1200" baseline="0" dirty="0" smtClean="0">
                <a:solidFill>
                  <a:schemeClr val="tx1"/>
                </a:solidFill>
                <a:latin typeface="Arial" charset="0"/>
                <a:ea typeface="ＭＳ Ｐゴシック" charset="-128"/>
                <a:cs typeface="ＭＳ Ｐゴシック" charset="-128"/>
              </a:rPr>
              <a:t>cryptanalysis, in contrast, is an attack based on weaknesses in a particular cryptographic</a:t>
            </a:r>
          </a:p>
          <a:p>
            <a:r>
              <a:rPr lang="en-US" sz="1200" kern="1200" baseline="0" dirty="0" smtClean="0">
                <a:solidFill>
                  <a:schemeClr val="tx1"/>
                </a:solidFill>
                <a:latin typeface="Arial" charset="0"/>
                <a:ea typeface="ＭＳ Ｐゴシック" charset="-128"/>
                <a:cs typeface="ＭＳ Ｐゴシック" charset="-128"/>
              </a:rPr>
              <a:t>algorithm. </a:t>
            </a:r>
          </a:p>
          <a:p>
            <a:endParaRPr lang="en-US" sz="1200" kern="1200" baseline="0" dirty="0" smtClean="0">
              <a:solidFill>
                <a:schemeClr val="tx1"/>
              </a:solidFill>
              <a:latin typeface="Arial" charset="0"/>
              <a:ea typeface="ＭＳ Ｐゴシック" charset="-128"/>
              <a:cs typeface="ＭＳ Ｐゴシック" charset="-128"/>
            </a:endParaRPr>
          </a:p>
          <a:p>
            <a:endParaRPr lang="en-US" sz="1200" kern="1200" baseline="0" dirty="0" smtClean="0">
              <a:solidFill>
                <a:schemeClr val="tx1"/>
              </a:solidFill>
              <a:latin typeface="Arial" charset="0"/>
              <a:ea typeface="ＭＳ Ｐゴシック" charset="-128"/>
              <a:cs typeface="ＭＳ Ｐゴシック" charset="-128"/>
            </a:endParaRPr>
          </a:p>
          <a:p>
            <a:endParaRPr lang="en-US" sz="1200" kern="1200" baseline="0" dirty="0" smtClean="0">
              <a:solidFill>
                <a:schemeClr val="tx1"/>
              </a:solidFill>
              <a:latin typeface="Arial" charset="0"/>
              <a:ea typeface="ＭＳ Ｐゴシック" charset="-128"/>
              <a:cs typeface="ＭＳ Ｐゴシック" charset="-128"/>
            </a:endParaRPr>
          </a:p>
          <a:p>
            <a:endParaRPr lang="en-US" dirty="0" smtClean="0">
              <a:latin typeface="Arial" pitchFamily="-84" charset="0"/>
              <a:ea typeface="ＭＳ Ｐゴシック" pitchFamily="-84" charset="-128"/>
              <a:cs typeface="ＭＳ Ｐゴシック" pitchFamily="-84" charset="-128"/>
            </a:endParaRPr>
          </a:p>
        </p:txBody>
      </p:sp>
      <p:sp>
        <p:nvSpPr>
          <p:cNvPr id="33796" name="Slide Number Placeholder 3"/>
          <p:cNvSpPr>
            <a:spLocks noGrp="1"/>
          </p:cNvSpPr>
          <p:nvPr>
            <p:ph type="sldNum" sz="quarter" idx="5"/>
          </p:nvPr>
        </p:nvSpPr>
        <p:spPr>
          <a:noFill/>
        </p:spPr>
        <p:txBody>
          <a:bodyPr/>
          <a:lstStyle/>
          <a:p>
            <a:fld id="{56DF2600-5D05-8E4F-A181-08737FF03C5F}" type="slidenum">
              <a:rPr lang="en-AU" smtClean="0">
                <a:latin typeface="Arial" pitchFamily="-84" charset="0"/>
              </a:rPr>
              <a:pPr/>
              <a:t>20</a:t>
            </a:fld>
            <a:endParaRPr lang="en-AU" dirty="0" smtClean="0">
              <a:latin typeface="Arial" pitchFamily="-84" charset="0"/>
            </a:endParaRPr>
          </a:p>
        </p:txBody>
      </p:sp>
    </p:spTree>
    <p:extLst>
      <p:ext uri="{BB962C8B-B14F-4D97-AF65-F5344CB8AC3E}">
        <p14:creationId xmlns:p14="http://schemas.microsoft.com/office/powerpoint/2010/main" val="94898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EFA84B6-16C6-465F-88E4-10C1CBA539D8}" type="slidenum">
              <a:rPr lang="en-AU"/>
              <a:pPr/>
              <a:t>21</a:t>
            </a:fld>
            <a:endParaRPr lang="en-AU"/>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noFill/>
          <a:ln/>
        </p:spPr>
        <p:txBody>
          <a:bodyPr/>
          <a:lstStyle/>
          <a:p>
            <a:pPr eaLnBrk="1" hangingPunct="1"/>
            <a:r>
              <a:rPr lang="en-US" dirty="0" smtClean="0">
                <a:ea typeface="ＭＳ Ｐゴシック" pitchFamily="-107" charset="-128"/>
              </a:rPr>
              <a:t>In 2002, NIST produced a revised version of the standard, FIPS 180-2, that defined three new versions of SHA, with hash value lengths of 256, 384, and 512 bits, known as SHA-256, SHA-384, and SHA-512. Collectively,  these hash algorithms are known as SHA-2. These new versions have the same underlying structure and use the same types of modular arithmetic and logical binary operations as SHA-1, hence analyses should be similar. A revised document was issued as FIP PUB 180-3 in 2008, which added a 224-bit version. SHA-2 is also specified in RFC 4634, which essentially duplicates the material in FIPS 180-3, but adds a C code implementation. </a:t>
            </a:r>
          </a:p>
          <a:p>
            <a:pPr eaLnBrk="1" hangingPunct="1"/>
            <a:r>
              <a:rPr lang="en-US" dirty="0" smtClean="0">
                <a:ea typeface="ＭＳ Ｐゴシック" pitchFamily="-107" charset="-128"/>
              </a:rPr>
              <a:t>In 2005, NIST announced the intention to phase out approval of SHA-1 and move to a reliance on the other SHA versions by 2010. </a:t>
            </a:r>
            <a:endParaRPr lang="en-AU" dirty="0" smtClean="0">
              <a:ea typeface="ＭＳ Ｐゴシック" pitchFamily="-107" charset="-128"/>
            </a:endParaRPr>
          </a:p>
        </p:txBody>
      </p:sp>
    </p:spTree>
    <p:extLst>
      <p:ext uri="{BB962C8B-B14F-4D97-AF65-F5344CB8AC3E}">
        <p14:creationId xmlns:p14="http://schemas.microsoft.com/office/powerpoint/2010/main" val="267916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smtClean="0">
                <a:ea typeface="ＭＳ Ｐゴシック" pitchFamily="-107" charset="-128"/>
              </a:rPr>
              <a:t>Stallings Table 11.3 provides a comparison of the various parameters for the SHA hash functions.</a:t>
            </a:r>
          </a:p>
        </p:txBody>
      </p:sp>
      <p:sp>
        <p:nvSpPr>
          <p:cNvPr id="46084" name="Slide Number Placeholder 3"/>
          <p:cNvSpPr>
            <a:spLocks noGrp="1"/>
          </p:cNvSpPr>
          <p:nvPr>
            <p:ph type="sldNum" sz="quarter" idx="5"/>
          </p:nvPr>
        </p:nvSpPr>
        <p:spPr>
          <a:noFill/>
        </p:spPr>
        <p:txBody>
          <a:bodyPr/>
          <a:lstStyle/>
          <a:p>
            <a:fld id="{A8ACAAB2-3FA4-4D4C-8454-9604C59DE0D3}" type="slidenum">
              <a:rPr lang="en-AU"/>
              <a:pPr/>
              <a:t>22</a:t>
            </a:fld>
            <a:endParaRPr lang="en-AU"/>
          </a:p>
        </p:txBody>
      </p:sp>
    </p:spTree>
    <p:extLst>
      <p:ext uri="{BB962C8B-B14F-4D97-AF65-F5344CB8AC3E}">
        <p14:creationId xmlns:p14="http://schemas.microsoft.com/office/powerpoint/2010/main" val="123315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D95D7019-4D6B-41F1-8164-21F8874E402E}" type="slidenum">
              <a:rPr lang="en-AU"/>
              <a:pPr/>
              <a:t>23</a:t>
            </a:fld>
            <a:endParaRPr lang="en-AU"/>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AU" dirty="0" smtClean="0">
                <a:ea typeface="ＭＳ Ｐゴシック" pitchFamily="-107" charset="-128"/>
              </a:rPr>
              <a:t>Now examine the structure of </a:t>
            </a:r>
            <a:r>
              <a:rPr lang="en-US" dirty="0" smtClean="0">
                <a:ea typeface="ＭＳ Ｐゴシック" pitchFamily="-107" charset="-128"/>
              </a:rPr>
              <a:t>SHA-512, noting that the other versions are quite similar.</a:t>
            </a:r>
          </a:p>
          <a:p>
            <a:pPr eaLnBrk="1" hangingPunct="1"/>
            <a:r>
              <a:rPr lang="en-US" dirty="0" smtClean="0">
                <a:ea typeface="ＭＳ Ｐゴシック" pitchFamily="-107" charset="-128"/>
              </a:rPr>
              <a:t>SHA-512 follows the structure depicted in Stallings Figure 11.8. The processing consists of the following steps: </a:t>
            </a:r>
          </a:p>
          <a:p>
            <a:pPr eaLnBrk="1" hangingPunct="1"/>
            <a:r>
              <a:rPr lang="en-US" dirty="0" smtClean="0">
                <a:ea typeface="ＭＳ Ｐゴシック" pitchFamily="-107" charset="-128"/>
              </a:rPr>
              <a:t>• Step 1: Append padding bits, consists of a single 1-bit followed by the necessary number of 0-bits, so that its length is congruent to 896 modulo 1024</a:t>
            </a:r>
          </a:p>
          <a:p>
            <a:pPr eaLnBrk="1" hangingPunct="1"/>
            <a:r>
              <a:rPr lang="en-US" dirty="0" smtClean="0">
                <a:ea typeface="ＭＳ Ｐゴシック" pitchFamily="-107" charset="-128"/>
              </a:rPr>
              <a:t>• Step 2: Append length as an (big-endian) unsigned 128-bit integer</a:t>
            </a:r>
          </a:p>
          <a:p>
            <a:pPr eaLnBrk="1" hangingPunct="1"/>
            <a:r>
              <a:rPr lang="en-US" dirty="0" smtClean="0">
                <a:ea typeface="ＭＳ Ｐゴシック" pitchFamily="-107" charset="-128"/>
              </a:rPr>
              <a:t>• Step 3: Initialize hash buffer to a set of 64-bit integer constants (see text) </a:t>
            </a:r>
          </a:p>
          <a:p>
            <a:pPr eaLnBrk="1" hangingPunct="1"/>
            <a:r>
              <a:rPr lang="en-US" dirty="0" smtClean="0">
                <a:ea typeface="ＭＳ Ｐゴシック" pitchFamily="-107" charset="-128"/>
              </a:rPr>
              <a:t>• Step 4: Process the message in 1024-bit (128-word) blocks, which forms the heart of the algorithm. Each round takes as input the 512-bit buffer value H</a:t>
            </a:r>
            <a:r>
              <a:rPr lang="en-US" baseline="-25000" dirty="0" smtClean="0">
                <a:ea typeface="ＭＳ Ｐゴシック" pitchFamily="-107" charset="-128"/>
              </a:rPr>
              <a:t>i</a:t>
            </a:r>
            <a:r>
              <a:rPr lang="en-US" dirty="0" smtClean="0">
                <a:ea typeface="ＭＳ Ｐゴシック" pitchFamily="-107" charset="-128"/>
              </a:rPr>
              <a:t>, and updates the contents of that buffer. </a:t>
            </a:r>
          </a:p>
          <a:p>
            <a:pPr eaLnBrk="1" hangingPunct="1"/>
            <a:r>
              <a:rPr lang="en-US" dirty="0" smtClean="0">
                <a:ea typeface="ＭＳ Ｐゴシック" pitchFamily="-107" charset="-128"/>
              </a:rPr>
              <a:t>• Step 5: Output the final state value as the resulting hash</a:t>
            </a:r>
          </a:p>
          <a:p>
            <a:pPr eaLnBrk="1" hangingPunct="1"/>
            <a:r>
              <a:rPr lang="en-US" dirty="0" smtClean="0">
                <a:ea typeface="ＭＳ Ｐゴシック" pitchFamily="-107" charset="-128"/>
              </a:rPr>
              <a:t>See text for more details.</a:t>
            </a:r>
            <a:endParaRPr lang="en-AU" dirty="0" smtClean="0">
              <a:ea typeface="ＭＳ Ｐゴシック" pitchFamily="-107" charset="-128"/>
            </a:endParaRPr>
          </a:p>
        </p:txBody>
      </p:sp>
    </p:spTree>
    <p:extLst>
      <p:ext uri="{BB962C8B-B14F-4D97-AF65-F5344CB8AC3E}">
        <p14:creationId xmlns:p14="http://schemas.microsoft.com/office/powerpoint/2010/main" val="40557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D4D74-61CA-4682-A573-F020AB9950A6}" type="slidenum">
              <a:rPr lang="en-US"/>
              <a:pPr/>
              <a:t>24</a:t>
            </a:fld>
            <a:endParaRPr lang="en-US"/>
          </a:p>
        </p:txBody>
      </p:sp>
      <p:sp>
        <p:nvSpPr>
          <p:cNvPr id="1241090" name="Rectangle 2"/>
          <p:cNvSpPr>
            <a:spLocks noGrp="1" noRot="1" noChangeAspect="1" noChangeArrowheads="1" noTextEdit="1"/>
          </p:cNvSpPr>
          <p:nvPr>
            <p:ph type="sldImg"/>
          </p:nvPr>
        </p:nvSpPr>
        <p:spPr>
          <a:ln/>
        </p:spPr>
      </p:sp>
      <p:sp>
        <p:nvSpPr>
          <p:cNvPr id="1241091"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243385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Figure 11.1 depicts the general operation of a cryptographic hash function.</a:t>
            </a:r>
          </a:p>
          <a:p>
            <a:r>
              <a:rPr lang="en-US" sz="1200" kern="1200" baseline="0" dirty="0" smtClean="0">
                <a:solidFill>
                  <a:schemeClr val="tx1"/>
                </a:solidFill>
                <a:latin typeface="Arial" charset="0"/>
                <a:ea typeface="ＭＳ Ｐゴシック" charset="-128"/>
                <a:cs typeface="ＭＳ Ｐゴシック" charset="-128"/>
              </a:rPr>
              <a:t>Typically, the input is padded out to an integer multiple of some fixed length</a:t>
            </a:r>
          </a:p>
          <a:p>
            <a:r>
              <a:rPr lang="en-US" sz="1200" kern="1200" baseline="0" dirty="0" smtClean="0">
                <a:solidFill>
                  <a:schemeClr val="tx1"/>
                </a:solidFill>
                <a:latin typeface="Arial" charset="0"/>
                <a:ea typeface="ＭＳ Ｐゴシック" charset="-128"/>
                <a:cs typeface="ＭＳ Ｐゴシック" charset="-128"/>
              </a:rPr>
              <a:t>(e.g., 1024 bits), and the padding includes the value of the length of the original message</a:t>
            </a:r>
          </a:p>
          <a:p>
            <a:r>
              <a:rPr lang="en-US" sz="1200" kern="1200" baseline="0" dirty="0" smtClean="0">
                <a:solidFill>
                  <a:schemeClr val="tx1"/>
                </a:solidFill>
                <a:latin typeface="Arial" charset="0"/>
                <a:ea typeface="ＭＳ Ｐゴシック" charset="-128"/>
                <a:cs typeface="ＭＳ Ｐゴシック" charset="-128"/>
              </a:rPr>
              <a:t>in bits. The length field is a security measure to increase the difficulty for an</a:t>
            </a:r>
          </a:p>
          <a:p>
            <a:r>
              <a:rPr lang="en-US" sz="1200" kern="1200" baseline="0" dirty="0" smtClean="0">
                <a:solidFill>
                  <a:schemeClr val="tx1"/>
                </a:solidFill>
                <a:latin typeface="Arial" charset="0"/>
                <a:ea typeface="ＭＳ Ｐゴシック" charset="-128"/>
                <a:cs typeface="ＭＳ Ｐゴシック" charset="-128"/>
              </a:rPr>
              <a:t>attacker to produce an alternative message with the same hash value.</a:t>
            </a:r>
            <a:endParaRPr lang="en-US" dirty="0" smtClean="0">
              <a:latin typeface="Arial" pitchFamily="-84" charset="0"/>
              <a:ea typeface="ＭＳ Ｐゴシック" pitchFamily="-84" charset="-128"/>
              <a:cs typeface="ＭＳ Ｐゴシック" pitchFamily="-84" charset="-128"/>
            </a:endParaRPr>
          </a:p>
        </p:txBody>
      </p:sp>
      <p:sp>
        <p:nvSpPr>
          <p:cNvPr id="21508" name="Slide Number Placeholder 3"/>
          <p:cNvSpPr>
            <a:spLocks noGrp="1"/>
          </p:cNvSpPr>
          <p:nvPr>
            <p:ph type="sldNum" sz="quarter" idx="5"/>
          </p:nvPr>
        </p:nvSpPr>
        <p:spPr>
          <a:noFill/>
        </p:spPr>
        <p:txBody>
          <a:bodyPr/>
          <a:lstStyle/>
          <a:p>
            <a:fld id="{5C5B7352-273A-EB4C-8779-60CE0036EC84}" type="slidenum">
              <a:rPr lang="en-AU" smtClean="0">
                <a:latin typeface="Arial" pitchFamily="-84" charset="0"/>
              </a:rPr>
              <a:pPr/>
              <a:t>3</a:t>
            </a:fld>
            <a:endParaRPr lang="en-AU" dirty="0" smtClean="0">
              <a:latin typeface="Arial" pitchFamily="-84" charset="0"/>
            </a:endParaRPr>
          </a:p>
        </p:txBody>
      </p:sp>
    </p:spTree>
    <p:extLst>
      <p:ext uri="{BB962C8B-B14F-4D97-AF65-F5344CB8AC3E}">
        <p14:creationId xmlns:p14="http://schemas.microsoft.com/office/powerpoint/2010/main" val="178406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68B70-1C4E-44BA-AD93-4851D45B7F72}" type="slidenum">
              <a:rPr lang="en-US"/>
              <a:pPr/>
              <a:t>25</a:t>
            </a:fld>
            <a:endParaRPr lang="en-US"/>
          </a:p>
        </p:txBody>
      </p:sp>
      <p:sp>
        <p:nvSpPr>
          <p:cNvPr id="1323010" name="Rectangle 2"/>
          <p:cNvSpPr>
            <a:spLocks noGrp="1" noRot="1" noChangeAspect="1" noChangeArrowheads="1" noTextEdit="1"/>
          </p:cNvSpPr>
          <p:nvPr>
            <p:ph type="sldImg"/>
          </p:nvPr>
        </p:nvSpPr>
        <p:spPr>
          <a:ln/>
        </p:spPr>
      </p:sp>
      <p:sp>
        <p:nvSpPr>
          <p:cNvPr id="1323011"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420297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60A90-97F1-4F26-A567-109B8753DB22}" type="slidenum">
              <a:rPr lang="en-US"/>
              <a:pPr/>
              <a:t>26</a:t>
            </a:fld>
            <a:endParaRPr lang="en-US"/>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1576672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p>
            <a:fld id="{800FD7ED-C008-874C-A44A-6FBCC1FFE7C2}" type="slidenum">
              <a:rPr lang="en-AU">
                <a:latin typeface="Arial" pitchFamily="-84" charset="0"/>
              </a:rPr>
              <a:pPr/>
              <a:t>27</a:t>
            </a:fld>
            <a:endParaRPr lang="en-AU" dirty="0">
              <a:latin typeface="Arial" pitchFamily="-8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a:t>
            </a:r>
            <a:r>
              <a:rPr lang="en-US" dirty="0" smtClean="0">
                <a:latin typeface="Arial" pitchFamily="-84" charset="0"/>
                <a:ea typeface="ＭＳ Ｐゴシック" pitchFamily="-84" charset="-128"/>
                <a:cs typeface="ＭＳ Ｐゴシック" pitchFamily="-84" charset="-128"/>
              </a:rPr>
              <a:t> 11 </a:t>
            </a:r>
            <a:r>
              <a:rPr lang="en-US" dirty="0">
                <a:latin typeface="Arial" pitchFamily="-84" charset="0"/>
                <a:ea typeface="ＭＳ Ｐゴシック" pitchFamily="-84" charset="-128"/>
                <a:cs typeface="ＭＳ Ｐゴシック" pitchFamily="-84" charset="-128"/>
              </a:rPr>
              <a:t>summary.</a:t>
            </a:r>
          </a:p>
        </p:txBody>
      </p:sp>
    </p:spTree>
    <p:extLst>
      <p:ext uri="{BB962C8B-B14F-4D97-AF65-F5344CB8AC3E}">
        <p14:creationId xmlns:p14="http://schemas.microsoft.com/office/powerpoint/2010/main" val="36365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0284054-E12D-3C42-9621-A1064B46B9DD}" type="slidenum">
              <a:rPr lang="en-AU">
                <a:latin typeface="Arial" pitchFamily="-84" charset="0"/>
              </a:rPr>
              <a:pPr/>
              <a:t>5</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Message authentication is a mechanism or service used to verify the integrity of</a:t>
            </a:r>
          </a:p>
          <a:p>
            <a:r>
              <a:rPr lang="en-US" sz="1200" kern="1200" baseline="0" dirty="0" smtClean="0">
                <a:solidFill>
                  <a:schemeClr val="tx1"/>
                </a:solidFill>
                <a:latin typeface="Arial" charset="0"/>
                <a:ea typeface="ＭＳ Ｐゴシック" charset="-128"/>
                <a:cs typeface="ＭＳ Ｐゴシック" charset="-128"/>
              </a:rPr>
              <a:t>a message. Message authentication assures that data received are exactly as sent</a:t>
            </a:r>
          </a:p>
          <a:p>
            <a:r>
              <a:rPr lang="en-US" sz="1200" kern="1200" baseline="0" dirty="0" smtClean="0">
                <a:solidFill>
                  <a:schemeClr val="tx1"/>
                </a:solidFill>
                <a:latin typeface="Arial" charset="0"/>
                <a:ea typeface="ＭＳ Ｐゴシック" charset="-128"/>
                <a:cs typeface="ＭＳ Ｐゴシック" charset="-128"/>
              </a:rPr>
              <a:t>(i.e., contain no modification, insertion, deletion, or replay). In many cases, there is</a:t>
            </a:r>
          </a:p>
          <a:p>
            <a:r>
              <a:rPr lang="en-US" sz="1200" kern="1200" baseline="0" dirty="0" smtClean="0">
                <a:solidFill>
                  <a:schemeClr val="tx1"/>
                </a:solidFill>
                <a:latin typeface="Arial" charset="0"/>
                <a:ea typeface="ＭＳ Ｐゴシック" charset="-128"/>
                <a:cs typeface="ＭＳ Ｐゴシック" charset="-128"/>
              </a:rPr>
              <a:t> a requirement that the authentication mechanism assures that purported identity of</a:t>
            </a:r>
          </a:p>
          <a:p>
            <a:r>
              <a:rPr lang="en-US" sz="1200" kern="1200" baseline="0" dirty="0" smtClean="0">
                <a:solidFill>
                  <a:schemeClr val="tx1"/>
                </a:solidFill>
                <a:latin typeface="Arial" charset="0"/>
                <a:ea typeface="ＭＳ Ｐゴシック" charset="-128"/>
                <a:cs typeface="ＭＳ Ｐゴシック" charset="-128"/>
              </a:rPr>
              <a:t>the sender is valid. When a hash function is used to provide message authentication,</a:t>
            </a:r>
          </a:p>
          <a:p>
            <a:r>
              <a:rPr lang="en-US" sz="1200" kern="1200" baseline="0" dirty="0" smtClean="0">
                <a:solidFill>
                  <a:schemeClr val="tx1"/>
                </a:solidFill>
                <a:latin typeface="Arial" charset="0"/>
                <a:ea typeface="ＭＳ Ｐゴシック" charset="-128"/>
                <a:cs typeface="ＭＳ Ｐゴシック" charset="-128"/>
              </a:rPr>
              <a:t>the hash function value is often referred to as a message digest .</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essence of the use of a hash function for message authentication is as</a:t>
            </a:r>
          </a:p>
          <a:p>
            <a:r>
              <a:rPr lang="en-US" sz="1200" kern="1200" baseline="0" dirty="0" smtClean="0">
                <a:solidFill>
                  <a:schemeClr val="tx1"/>
                </a:solidFill>
                <a:latin typeface="Arial" charset="0"/>
                <a:ea typeface="ＭＳ Ｐゴシック" charset="-128"/>
                <a:cs typeface="ＭＳ Ｐゴシック" charset="-128"/>
              </a:rPr>
              <a:t>follows. The sender computes a hash value as a function of the bits in the message</a:t>
            </a:r>
          </a:p>
          <a:p>
            <a:r>
              <a:rPr lang="en-US" sz="1200" kern="1200" baseline="0" dirty="0" smtClean="0">
                <a:solidFill>
                  <a:schemeClr val="tx1"/>
                </a:solidFill>
                <a:latin typeface="Arial" charset="0"/>
                <a:ea typeface="ＭＳ Ｐゴシック" charset="-128"/>
                <a:cs typeface="ＭＳ Ｐゴシック" charset="-128"/>
              </a:rPr>
              <a:t>and transmits both the hash value and the message. The receiver performs the same</a:t>
            </a:r>
          </a:p>
          <a:p>
            <a:r>
              <a:rPr lang="en-US" sz="1200" kern="1200" baseline="0" dirty="0" smtClean="0">
                <a:solidFill>
                  <a:schemeClr val="tx1"/>
                </a:solidFill>
                <a:latin typeface="Arial" charset="0"/>
                <a:ea typeface="ＭＳ Ｐゴシック" charset="-128"/>
                <a:cs typeface="ＭＳ Ｐゴシック" charset="-128"/>
              </a:rPr>
              <a:t>hash calculation on the message bits and compares this value with the incoming</a:t>
            </a:r>
          </a:p>
          <a:p>
            <a:r>
              <a:rPr lang="en-US" sz="1200" kern="1200" baseline="0" dirty="0" smtClean="0">
                <a:solidFill>
                  <a:schemeClr val="tx1"/>
                </a:solidFill>
                <a:latin typeface="Arial" charset="0"/>
                <a:ea typeface="ＭＳ Ｐゴシック" charset="-128"/>
                <a:cs typeface="ＭＳ Ｐゴシック" charset="-128"/>
              </a:rPr>
              <a:t>hash value. If there is a mismatch, the receiver knows that the message (or possibly</a:t>
            </a:r>
          </a:p>
          <a:p>
            <a:r>
              <a:rPr lang="en-US" sz="1200" kern="1200" baseline="0" dirty="0" smtClean="0">
                <a:solidFill>
                  <a:schemeClr val="tx1"/>
                </a:solidFill>
                <a:latin typeface="Arial" charset="0"/>
                <a:ea typeface="ＭＳ Ｐゴシック" charset="-128"/>
                <a:cs typeface="ＭＳ Ｐゴシック" charset="-128"/>
              </a:rPr>
              <a:t>the hash value) has been altered (Figure 11.2a).</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hash function must be transmitted in a secure fashion. That is, the hash</a:t>
            </a:r>
          </a:p>
          <a:p>
            <a:r>
              <a:rPr lang="en-US" sz="1200" kern="1200" baseline="0" dirty="0" smtClean="0">
                <a:solidFill>
                  <a:schemeClr val="tx1"/>
                </a:solidFill>
                <a:latin typeface="Arial" charset="0"/>
                <a:ea typeface="ＭＳ Ｐゴシック" charset="-128"/>
                <a:cs typeface="ＭＳ Ｐゴシック" charset="-128"/>
              </a:rPr>
              <a:t>function must be protected so that if an adversary alters or replaces the message,</a:t>
            </a:r>
          </a:p>
          <a:p>
            <a:r>
              <a:rPr lang="en-US" sz="1200" kern="1200" baseline="0" dirty="0" smtClean="0">
                <a:solidFill>
                  <a:schemeClr val="tx1"/>
                </a:solidFill>
                <a:latin typeface="Arial" charset="0"/>
                <a:ea typeface="ＭＳ Ｐゴシック" charset="-128"/>
                <a:cs typeface="ＭＳ Ｐゴシック" charset="-128"/>
              </a:rPr>
              <a:t>it is not feasible for adversary to also alter the hash value to fool the receiver. This</a:t>
            </a:r>
          </a:p>
          <a:p>
            <a:r>
              <a:rPr lang="en-US" sz="1200" kern="1200" baseline="0" dirty="0" smtClean="0">
                <a:solidFill>
                  <a:schemeClr val="tx1"/>
                </a:solidFill>
                <a:latin typeface="Arial" charset="0"/>
                <a:ea typeface="ＭＳ Ｐゴシック" charset="-128"/>
                <a:cs typeface="ＭＳ Ｐゴシック" charset="-128"/>
              </a:rPr>
              <a:t>type of attack is shown in Figure 11.2b. In this example, Alice transmits a data block</a:t>
            </a:r>
          </a:p>
          <a:p>
            <a:r>
              <a:rPr lang="en-US" sz="1200" kern="1200" baseline="0" dirty="0" smtClean="0">
                <a:solidFill>
                  <a:schemeClr val="tx1"/>
                </a:solidFill>
                <a:latin typeface="Arial" charset="0"/>
                <a:ea typeface="ＭＳ Ｐゴシック" charset="-128"/>
                <a:cs typeface="ＭＳ Ｐゴシック" charset="-128"/>
              </a:rPr>
              <a:t>and attaches a hash value. Darth intercepts the message, alters or replaces the data</a:t>
            </a:r>
          </a:p>
          <a:p>
            <a:r>
              <a:rPr lang="en-US" sz="1200" kern="1200" baseline="0" dirty="0" smtClean="0">
                <a:solidFill>
                  <a:schemeClr val="tx1"/>
                </a:solidFill>
                <a:latin typeface="Arial" charset="0"/>
                <a:ea typeface="ＭＳ Ｐゴシック" charset="-128"/>
                <a:cs typeface="ＭＳ Ｐゴシック" charset="-128"/>
              </a:rPr>
              <a:t>block, and calculates and attaches a new hash value. Bob receives the altered data</a:t>
            </a:r>
          </a:p>
          <a:p>
            <a:r>
              <a:rPr lang="en-US" sz="1200" kern="1200" baseline="0" dirty="0" smtClean="0">
                <a:solidFill>
                  <a:schemeClr val="tx1"/>
                </a:solidFill>
                <a:latin typeface="Arial" charset="0"/>
                <a:ea typeface="ＭＳ Ｐゴシック" charset="-128"/>
                <a:cs typeface="ＭＳ Ｐゴシック" charset="-128"/>
              </a:rPr>
              <a:t>with the new hash value and does not detect the change. To prevent this attack, the</a:t>
            </a:r>
          </a:p>
          <a:p>
            <a:r>
              <a:rPr lang="en-US" sz="1200" kern="1200" baseline="0" dirty="0" smtClean="0">
                <a:solidFill>
                  <a:schemeClr val="tx1"/>
                </a:solidFill>
                <a:latin typeface="Arial" charset="0"/>
                <a:ea typeface="ＭＳ Ｐゴシック" charset="-128"/>
                <a:cs typeface="ＭＳ Ｐゴシック" charset="-128"/>
              </a:rPr>
              <a:t>hash value generated by Alice must be protected.</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53045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AE94C4-E471-334B-B256-BE789E82723D}" type="slidenum">
              <a:rPr lang="en-AU">
                <a:latin typeface="Arial" pitchFamily="-84" charset="0"/>
              </a:rPr>
              <a:pPr/>
              <a:t>8</a:t>
            </a:fld>
            <a:endParaRPr lang="en-AU" dirty="0">
              <a:latin typeface="Arial" pitchFamily="-8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Table 11.1 lists the generally accepted requirements for a cryptographic hash function.</a:t>
            </a:r>
          </a:p>
          <a:p>
            <a:r>
              <a:rPr lang="en-US" sz="1200" kern="1200" baseline="0" dirty="0" smtClean="0">
                <a:solidFill>
                  <a:schemeClr val="tx1"/>
                </a:solidFill>
                <a:latin typeface="Arial" charset="0"/>
                <a:ea typeface="ＭＳ Ｐゴシック" charset="-128"/>
                <a:cs typeface="ＭＳ Ｐゴシック" charset="-128"/>
              </a:rPr>
              <a:t>The first three properties are requirements for the practical application of a</a:t>
            </a:r>
          </a:p>
          <a:p>
            <a:r>
              <a:rPr lang="en-US" sz="1200" kern="1200" baseline="0" dirty="0" smtClean="0">
                <a:solidFill>
                  <a:schemeClr val="tx1"/>
                </a:solidFill>
                <a:latin typeface="Arial" charset="0"/>
                <a:ea typeface="ＭＳ Ｐゴシック" charset="-128"/>
                <a:cs typeface="ＭＳ Ｐゴシック" charset="-128"/>
              </a:rPr>
              <a:t>hash function.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fourth property, preimage resistant , is the one-way property: it is easy</a:t>
            </a:r>
          </a:p>
          <a:p>
            <a:r>
              <a:rPr lang="en-US" sz="1200" kern="1200" baseline="0" dirty="0" smtClean="0">
                <a:solidFill>
                  <a:schemeClr val="tx1"/>
                </a:solidFill>
                <a:latin typeface="Arial" charset="0"/>
                <a:ea typeface="ＭＳ Ｐゴシック" charset="-128"/>
                <a:cs typeface="ＭＳ Ｐゴシック" charset="-128"/>
              </a:rPr>
              <a:t>to generate a code given a message, but virtually impossible to generate a message</a:t>
            </a:r>
          </a:p>
          <a:p>
            <a:r>
              <a:rPr lang="en-US" sz="1200" kern="1200" baseline="0" dirty="0" smtClean="0">
                <a:solidFill>
                  <a:schemeClr val="tx1"/>
                </a:solidFill>
                <a:latin typeface="Arial" charset="0"/>
                <a:ea typeface="ＭＳ Ｐゴシック" charset="-128"/>
                <a:cs typeface="ＭＳ Ｐゴシック" charset="-128"/>
              </a:rPr>
              <a:t>given a code. This property is important if the authentication technique involves the</a:t>
            </a:r>
          </a:p>
          <a:p>
            <a:r>
              <a:rPr lang="en-US" sz="1200" kern="1200" baseline="0" dirty="0" smtClean="0">
                <a:solidFill>
                  <a:schemeClr val="tx1"/>
                </a:solidFill>
                <a:latin typeface="Arial" charset="0"/>
                <a:ea typeface="ＭＳ Ｐゴシック" charset="-128"/>
                <a:cs typeface="ＭＳ Ｐゴシック" charset="-128"/>
              </a:rPr>
              <a:t>use of a secret value (Figure 11.3c). The secret value itself is not sent.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fifth property, second preimage resistant , guarantees that it is impossible</a:t>
            </a:r>
          </a:p>
          <a:p>
            <a:r>
              <a:rPr lang="en-US" sz="1200" kern="1200" baseline="0" dirty="0" smtClean="0">
                <a:solidFill>
                  <a:schemeClr val="tx1"/>
                </a:solidFill>
                <a:latin typeface="Arial" charset="0"/>
                <a:ea typeface="ＭＳ Ｐゴシック" charset="-128"/>
                <a:cs typeface="ＭＳ Ｐゴシック" charset="-128"/>
              </a:rPr>
              <a:t>to find an alternative message with the same hash value as a given message. This</a:t>
            </a:r>
          </a:p>
          <a:p>
            <a:r>
              <a:rPr lang="en-US" sz="1200" kern="1200" baseline="0" dirty="0" smtClean="0">
                <a:solidFill>
                  <a:schemeClr val="tx1"/>
                </a:solidFill>
                <a:latin typeface="Arial" charset="0"/>
                <a:ea typeface="ＭＳ Ｐゴシック" charset="-128"/>
                <a:cs typeface="ＭＳ Ｐゴシック" charset="-128"/>
              </a:rPr>
              <a:t>prevents forgery when an encrypted hash code is used (Figures 11.3b and 11.4a). If</a:t>
            </a:r>
          </a:p>
          <a:p>
            <a:r>
              <a:rPr lang="en-US" sz="1200" kern="1200" baseline="0" dirty="0" smtClean="0">
                <a:solidFill>
                  <a:schemeClr val="tx1"/>
                </a:solidFill>
                <a:latin typeface="Arial" charset="0"/>
                <a:ea typeface="ＭＳ Ｐゴシック" charset="-128"/>
                <a:cs typeface="ＭＳ Ｐゴシック" charset="-128"/>
              </a:rPr>
              <a:t>this property were not true, an attacker would be capable of the following sequence:</a:t>
            </a:r>
          </a:p>
          <a:p>
            <a:r>
              <a:rPr lang="en-US" sz="1200" kern="1200" baseline="0" dirty="0" smtClean="0">
                <a:solidFill>
                  <a:schemeClr val="tx1"/>
                </a:solidFill>
                <a:latin typeface="Arial" charset="0"/>
                <a:ea typeface="ＭＳ Ｐゴシック" charset="-128"/>
                <a:cs typeface="ＭＳ Ｐゴシック" charset="-128"/>
              </a:rPr>
              <a:t>First, observe or intercept a message plus its encrypted hash code; second, generate</a:t>
            </a:r>
          </a:p>
          <a:p>
            <a:r>
              <a:rPr lang="en-US" sz="1200" kern="1200" baseline="0" dirty="0" smtClean="0">
                <a:solidFill>
                  <a:schemeClr val="tx1"/>
                </a:solidFill>
                <a:latin typeface="Arial" charset="0"/>
                <a:ea typeface="ＭＳ Ｐゴシック" charset="-128"/>
                <a:cs typeface="ＭＳ Ｐゴシック" charset="-128"/>
              </a:rPr>
              <a:t>an unencrypted hash code from the message; third, generate an alternate message</a:t>
            </a:r>
          </a:p>
          <a:p>
            <a:r>
              <a:rPr lang="en-US" sz="1200" kern="1200" baseline="0" dirty="0" smtClean="0">
                <a:solidFill>
                  <a:schemeClr val="tx1"/>
                </a:solidFill>
                <a:latin typeface="Arial" charset="0"/>
                <a:ea typeface="ＭＳ Ｐゴシック" charset="-128"/>
                <a:cs typeface="ＭＳ Ｐゴシック" charset="-128"/>
              </a:rPr>
              <a:t>with the same hash code.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A hash function that satisfies the first five properties in Table 11.1 is referred</a:t>
            </a:r>
          </a:p>
          <a:p>
            <a:r>
              <a:rPr lang="en-US" sz="1200" kern="1200" baseline="0" dirty="0" smtClean="0">
                <a:solidFill>
                  <a:schemeClr val="tx1"/>
                </a:solidFill>
                <a:latin typeface="Arial" charset="0"/>
                <a:ea typeface="ＭＳ Ｐゴシック" charset="-128"/>
                <a:cs typeface="ＭＳ Ｐゴシック" charset="-128"/>
              </a:rPr>
              <a:t>to as a weak hash function. If the sixth property, collision resistant , is also satisfied,</a:t>
            </a:r>
          </a:p>
          <a:p>
            <a:r>
              <a:rPr lang="en-US" sz="1200" kern="1200" baseline="0" dirty="0" smtClean="0">
                <a:solidFill>
                  <a:schemeClr val="tx1"/>
                </a:solidFill>
                <a:latin typeface="Arial" charset="0"/>
                <a:ea typeface="ＭＳ Ｐゴシック" charset="-128"/>
                <a:cs typeface="ＭＳ Ｐゴシック" charset="-128"/>
              </a:rPr>
              <a:t>then it is referred to as a strong hash function. A strong hash function protects</a:t>
            </a:r>
          </a:p>
          <a:p>
            <a:r>
              <a:rPr lang="en-US" sz="1200" kern="1200" baseline="0" dirty="0" smtClean="0">
                <a:solidFill>
                  <a:schemeClr val="tx1"/>
                </a:solidFill>
                <a:latin typeface="Arial" charset="0"/>
                <a:ea typeface="ＭＳ Ｐゴシック" charset="-128"/>
                <a:cs typeface="ＭＳ Ｐゴシック" charset="-128"/>
              </a:rPr>
              <a:t> against an attack in which one party generates a message for another party to sign.</a:t>
            </a:r>
          </a:p>
          <a:p>
            <a:r>
              <a:rPr lang="en-US" sz="1200" kern="1200" baseline="0" dirty="0" smtClean="0">
                <a:solidFill>
                  <a:schemeClr val="tx1"/>
                </a:solidFill>
                <a:latin typeface="Arial" charset="0"/>
                <a:ea typeface="ＭＳ Ｐゴシック" charset="-128"/>
                <a:cs typeface="ＭＳ Ｐゴシック" charset="-128"/>
              </a:rPr>
              <a:t>For example, suppose Bob writes an IOU message, sends it to Alice, and she signs</a:t>
            </a:r>
          </a:p>
          <a:p>
            <a:r>
              <a:rPr lang="en-US" sz="1200" kern="1200" baseline="0" dirty="0" smtClean="0">
                <a:solidFill>
                  <a:schemeClr val="tx1"/>
                </a:solidFill>
                <a:latin typeface="Arial" charset="0"/>
                <a:ea typeface="ＭＳ Ｐゴシック" charset="-128"/>
                <a:cs typeface="ＭＳ Ｐゴシック" charset="-128"/>
              </a:rPr>
              <a:t>it. Bob finds two messages with the same hash, one of which requires Alice to pay a</a:t>
            </a:r>
          </a:p>
          <a:p>
            <a:r>
              <a:rPr lang="en-US" sz="1200" kern="1200" baseline="0" dirty="0" smtClean="0">
                <a:solidFill>
                  <a:schemeClr val="tx1"/>
                </a:solidFill>
                <a:latin typeface="Arial" charset="0"/>
                <a:ea typeface="ＭＳ Ｐゴシック" charset="-128"/>
                <a:cs typeface="ＭＳ Ｐゴシック" charset="-128"/>
              </a:rPr>
              <a:t>small amount and one that requires a large payment. Alice signs the first message,</a:t>
            </a:r>
          </a:p>
          <a:p>
            <a:r>
              <a:rPr lang="en-US" sz="1200" kern="1200" baseline="0" dirty="0" smtClean="0">
                <a:solidFill>
                  <a:schemeClr val="tx1"/>
                </a:solidFill>
                <a:latin typeface="Arial" charset="0"/>
                <a:ea typeface="ＭＳ Ｐゴシック" charset="-128"/>
                <a:cs typeface="ＭＳ Ｐゴシック" charset="-128"/>
              </a:rPr>
              <a:t>and Bob is then able to claim that the second message is authentic</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final requirement in Table 11.1, pseudorandomness , has not traditionally</a:t>
            </a:r>
          </a:p>
          <a:p>
            <a:r>
              <a:rPr lang="en-US" sz="1200" kern="1200" baseline="0" dirty="0" smtClean="0">
                <a:solidFill>
                  <a:schemeClr val="tx1"/>
                </a:solidFill>
                <a:latin typeface="Arial" charset="0"/>
                <a:ea typeface="ＭＳ Ｐゴシック" charset="-128"/>
                <a:cs typeface="ＭＳ Ｐゴシック" charset="-128"/>
              </a:rPr>
              <a:t>been listed as a requirement of cryptographic hash functions but is more or less implied.</a:t>
            </a:r>
          </a:p>
          <a:p>
            <a:r>
              <a:rPr lang="en-US" sz="1200" kern="1200" baseline="0" dirty="0" smtClean="0">
                <a:solidFill>
                  <a:schemeClr val="tx1"/>
                </a:solidFill>
                <a:latin typeface="Arial" charset="0"/>
                <a:ea typeface="ＭＳ Ｐゴシック" charset="-128"/>
                <a:cs typeface="ＭＳ Ｐゴシック" charset="-128"/>
              </a:rPr>
              <a:t>[JOHN05] points out that cryptographic hash functions are commonly used</a:t>
            </a:r>
          </a:p>
          <a:p>
            <a:r>
              <a:rPr lang="en-US" sz="1200" kern="1200" baseline="0" dirty="0" smtClean="0">
                <a:solidFill>
                  <a:schemeClr val="tx1"/>
                </a:solidFill>
                <a:latin typeface="Arial" charset="0"/>
                <a:ea typeface="ＭＳ Ｐゴシック" charset="-128"/>
                <a:cs typeface="ＭＳ Ｐゴシック" charset="-128"/>
              </a:rPr>
              <a:t>for key derivation and pseudorandom number generation, and that in message integrity</a:t>
            </a:r>
          </a:p>
          <a:p>
            <a:r>
              <a:rPr lang="en-US" sz="1200" kern="1200" baseline="0" dirty="0" smtClean="0">
                <a:solidFill>
                  <a:schemeClr val="tx1"/>
                </a:solidFill>
                <a:latin typeface="Arial" charset="0"/>
                <a:ea typeface="ＭＳ Ｐゴシック" charset="-128"/>
                <a:cs typeface="ＭＳ Ｐゴシック" charset="-128"/>
              </a:rPr>
              <a:t>applications, the three resistant properties depend on the output of the hash</a:t>
            </a:r>
          </a:p>
          <a:p>
            <a:r>
              <a:rPr lang="en-US" sz="1200" kern="1200" baseline="0" dirty="0" smtClean="0">
                <a:solidFill>
                  <a:schemeClr val="tx1"/>
                </a:solidFill>
                <a:latin typeface="Arial" charset="0"/>
                <a:ea typeface="ＭＳ Ｐゴシック" charset="-128"/>
                <a:cs typeface="ＭＳ Ｐゴシック" charset="-128"/>
              </a:rPr>
              <a:t>function appearing to be random. Thus, it makes sense to verify that in fact a given</a:t>
            </a:r>
          </a:p>
          <a:p>
            <a:r>
              <a:rPr lang="en-US" sz="1200" kern="1200" baseline="0" dirty="0" smtClean="0">
                <a:solidFill>
                  <a:schemeClr val="tx1"/>
                </a:solidFill>
                <a:latin typeface="Arial" charset="0"/>
                <a:ea typeface="ＭＳ Ｐゴシック" charset="-128"/>
                <a:cs typeface="ＭＳ Ｐゴシック" charset="-128"/>
              </a:rPr>
              <a:t>hash function produces pseudorandom output..</a:t>
            </a:r>
            <a:endParaRPr lang="en-AU" dirty="0" smtClean="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66786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Figure 11.6 shows the relationships among the three resistant properties.</a:t>
            </a:r>
          </a:p>
          <a:p>
            <a:r>
              <a:rPr lang="en-US" sz="1200" kern="1200" baseline="0" dirty="0" smtClean="0">
                <a:solidFill>
                  <a:schemeClr val="tx1"/>
                </a:solidFill>
                <a:latin typeface="Arial" charset="0"/>
                <a:ea typeface="ＭＳ Ｐゴシック" charset="-128"/>
                <a:cs typeface="ＭＳ Ｐゴシック" charset="-128"/>
              </a:rPr>
              <a:t>A function that is collision resistant is also second preimage resistant, but the</a:t>
            </a:r>
          </a:p>
          <a:p>
            <a:r>
              <a:rPr lang="en-US" sz="1200" kern="1200" baseline="0" dirty="0" smtClean="0">
                <a:solidFill>
                  <a:schemeClr val="tx1"/>
                </a:solidFill>
                <a:latin typeface="Arial" charset="0"/>
                <a:ea typeface="ＭＳ Ｐゴシック" charset="-128"/>
                <a:cs typeface="ＭＳ Ｐゴシック" charset="-128"/>
              </a:rPr>
              <a:t>reverse is not necessarily true. A function can be collision resistant but not preimage</a:t>
            </a:r>
          </a:p>
          <a:p>
            <a:r>
              <a:rPr lang="en-US" sz="1200" kern="1200" baseline="0" dirty="0" smtClean="0">
                <a:solidFill>
                  <a:schemeClr val="tx1"/>
                </a:solidFill>
                <a:latin typeface="Arial" charset="0"/>
                <a:ea typeface="ＭＳ Ｐゴシック" charset="-128"/>
                <a:cs typeface="ＭＳ Ｐゴシック" charset="-128"/>
              </a:rPr>
              <a:t>resistant and vice versa. A function can be preimage resistant but not second</a:t>
            </a:r>
          </a:p>
          <a:p>
            <a:r>
              <a:rPr lang="en-US" sz="1200" kern="1200" baseline="0" dirty="0" smtClean="0">
                <a:solidFill>
                  <a:schemeClr val="tx1"/>
                </a:solidFill>
                <a:latin typeface="Arial" charset="0"/>
                <a:ea typeface="ＭＳ Ｐゴシック" charset="-128"/>
                <a:cs typeface="ＭＳ Ｐゴシック" charset="-128"/>
              </a:rPr>
              <a:t>preimage resistant and vice versa. See [MENE97] for a discussion.</a:t>
            </a:r>
            <a:endParaRPr lang="en-US" dirty="0"/>
          </a:p>
        </p:txBody>
      </p:sp>
      <p:sp>
        <p:nvSpPr>
          <p:cNvPr id="4" name="Slide Number Placeholder 3"/>
          <p:cNvSpPr>
            <a:spLocks noGrp="1"/>
          </p:cNvSpPr>
          <p:nvPr>
            <p:ph type="sldNum" sz="quarter" idx="10"/>
          </p:nvPr>
        </p:nvSpPr>
        <p:spPr/>
        <p:txBody>
          <a:bodyPr/>
          <a:lstStyle/>
          <a:p>
            <a:pPr>
              <a:defRPr/>
            </a:pPr>
            <a:fld id="{E83E65D8-9B49-EC43-BBB1-0F187E663737}" type="slidenum">
              <a:rPr lang="en-AU" smtClean="0"/>
              <a:pPr>
                <a:defRPr/>
              </a:pPr>
              <a:t>9</a:t>
            </a:fld>
            <a:endParaRPr lang="en-AU" dirty="0"/>
          </a:p>
        </p:txBody>
      </p:sp>
    </p:spTree>
    <p:extLst>
      <p:ext uri="{BB962C8B-B14F-4D97-AF65-F5344CB8AC3E}">
        <p14:creationId xmlns:p14="http://schemas.microsoft.com/office/powerpoint/2010/main" val="419376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3AD3A50-32C5-6040-9782-496820E555AB}" type="slidenum">
              <a:rPr lang="en-AU">
                <a:latin typeface="Arial" pitchFamily="-84" charset="0"/>
              </a:rPr>
              <a:pPr/>
              <a:t>10</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a:t>
            </a:r>
            <a:r>
              <a:rPr lang="en-US" sz="1200" b="0" kern="1200" baseline="0" dirty="0" smtClean="0">
                <a:solidFill>
                  <a:schemeClr val="tx1"/>
                </a:solidFill>
                <a:latin typeface="Arial" charset="0"/>
                <a:ea typeface="ＭＳ Ｐゴシック" charset="-128"/>
                <a:cs typeface="ＭＳ Ｐゴシック" charset="-128"/>
              </a:rPr>
              <a:t>Figure 11.3 illustrates a variety of ways in which a hash code can be used to</a:t>
            </a:r>
          </a:p>
          <a:p>
            <a:r>
              <a:rPr lang="en-US" sz="1200" b="0" kern="1200" baseline="0" dirty="0" smtClean="0">
                <a:solidFill>
                  <a:schemeClr val="tx1"/>
                </a:solidFill>
                <a:latin typeface="Arial" charset="0"/>
                <a:ea typeface="ＭＳ Ｐゴシック" charset="-128"/>
                <a:cs typeface="ＭＳ Ｐゴシック" charset="-128"/>
              </a:rPr>
              <a:t>provide message authentication, as follows:</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 The message plus concatenated hash code is encrypted using symmetric</a:t>
            </a:r>
          </a:p>
          <a:p>
            <a:r>
              <a:rPr lang="en-US" sz="1200" b="0" kern="1200" baseline="0" dirty="0" smtClean="0">
                <a:solidFill>
                  <a:schemeClr val="tx1"/>
                </a:solidFill>
                <a:latin typeface="Arial" charset="0"/>
                <a:ea typeface="ＭＳ Ｐゴシック" charset="-128"/>
                <a:cs typeface="ＭＳ Ｐゴシック" charset="-128"/>
              </a:rPr>
              <a:t>encryption. Because only A and B share the secret key, the message must</a:t>
            </a:r>
          </a:p>
          <a:p>
            <a:r>
              <a:rPr lang="en-US" sz="1200" b="0" kern="1200" baseline="0" dirty="0" smtClean="0">
                <a:solidFill>
                  <a:schemeClr val="tx1"/>
                </a:solidFill>
                <a:latin typeface="Arial" charset="0"/>
                <a:ea typeface="ＭＳ Ｐゴシック" charset="-128"/>
                <a:cs typeface="ＭＳ Ｐゴシック" charset="-128"/>
              </a:rPr>
              <a:t>have come from A and has not been altered. The hash code provides the structure</a:t>
            </a:r>
          </a:p>
          <a:p>
            <a:r>
              <a:rPr lang="en-US" sz="1200" b="0" kern="1200" baseline="0" dirty="0" smtClean="0">
                <a:solidFill>
                  <a:schemeClr val="tx1"/>
                </a:solidFill>
                <a:latin typeface="Arial" charset="0"/>
                <a:ea typeface="ＭＳ Ｐゴシック" charset="-128"/>
                <a:cs typeface="ＭＳ Ｐゴシック" charset="-128"/>
              </a:rPr>
              <a:t>or redundancy required to achieve authentication. Because encryption is</a:t>
            </a:r>
          </a:p>
          <a:p>
            <a:r>
              <a:rPr lang="en-US" sz="1200" b="0" kern="1200" baseline="0" dirty="0" smtClean="0">
                <a:solidFill>
                  <a:schemeClr val="tx1"/>
                </a:solidFill>
                <a:latin typeface="Arial" charset="0"/>
                <a:ea typeface="ＭＳ Ｐゴシック" charset="-128"/>
                <a:cs typeface="ＭＳ Ｐゴシック" charset="-128"/>
              </a:rPr>
              <a:t>applied to the entire message plus hash code, confidentiality is also provided.</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b. Only the hash code is encrypted, using symmetric encryption. This reduces the</a:t>
            </a:r>
          </a:p>
          <a:p>
            <a:r>
              <a:rPr lang="en-US" sz="1200" b="0" kern="1200" baseline="0" dirty="0" smtClean="0">
                <a:solidFill>
                  <a:schemeClr val="tx1"/>
                </a:solidFill>
                <a:latin typeface="Arial" charset="0"/>
                <a:ea typeface="ＭＳ Ｐゴシック" charset="-128"/>
                <a:cs typeface="ＭＳ Ｐゴシック" charset="-128"/>
              </a:rPr>
              <a:t>processing burden for those applications that do not require confidentiality.</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c. It is possible to use a hash function but no encryption for message authentication.</a:t>
            </a:r>
          </a:p>
          <a:p>
            <a:r>
              <a:rPr lang="en-US" sz="1200" b="0" kern="1200" baseline="0" dirty="0" smtClean="0">
                <a:solidFill>
                  <a:schemeClr val="tx1"/>
                </a:solidFill>
                <a:latin typeface="Arial" charset="0"/>
                <a:ea typeface="ＭＳ Ｐゴシック" charset="-128"/>
                <a:cs typeface="ＭＳ Ｐゴシック" charset="-128"/>
              </a:rPr>
              <a:t>The technique assumes that the two communicating parties share a common secret</a:t>
            </a:r>
          </a:p>
          <a:p>
            <a:r>
              <a:rPr lang="en-US" sz="1200" b="0" kern="1200" baseline="0" dirty="0" smtClean="0">
                <a:solidFill>
                  <a:schemeClr val="tx1"/>
                </a:solidFill>
                <a:latin typeface="Arial" charset="0"/>
                <a:ea typeface="ＭＳ Ｐゴシック" charset="-128"/>
                <a:cs typeface="ＭＳ Ｐゴシック" charset="-128"/>
              </a:rPr>
              <a:t>value S. A computes the hash value over the concatenation of M and S and</a:t>
            </a:r>
          </a:p>
          <a:p>
            <a:r>
              <a:rPr lang="en-US" sz="1200" b="0" kern="1200" baseline="0" dirty="0" smtClean="0">
                <a:solidFill>
                  <a:schemeClr val="tx1"/>
                </a:solidFill>
                <a:latin typeface="Arial" charset="0"/>
                <a:ea typeface="ＭＳ Ｐゴシック" charset="-128"/>
                <a:cs typeface="ＭＳ Ｐゴシック" charset="-128"/>
              </a:rPr>
              <a:t>appends the resulting hash value to M. Because B possesses S, it can recompute</a:t>
            </a:r>
          </a:p>
          <a:p>
            <a:r>
              <a:rPr lang="en-US" sz="1200" b="0" kern="1200" baseline="0" dirty="0" smtClean="0">
                <a:solidFill>
                  <a:schemeClr val="tx1"/>
                </a:solidFill>
                <a:latin typeface="Arial" charset="0"/>
                <a:ea typeface="ＭＳ Ｐゴシック" charset="-128"/>
                <a:cs typeface="ＭＳ Ｐゴシック" charset="-128"/>
              </a:rPr>
              <a:t>the hash value to verify. Because the secret value itself is not sent, an opponent</a:t>
            </a:r>
          </a:p>
          <a:p>
            <a:r>
              <a:rPr lang="en-US" sz="1200" b="0" kern="1200" baseline="0" dirty="0" smtClean="0">
                <a:solidFill>
                  <a:schemeClr val="tx1"/>
                </a:solidFill>
                <a:latin typeface="Arial" charset="0"/>
                <a:ea typeface="ＭＳ Ｐゴシック" charset="-128"/>
                <a:cs typeface="ＭＳ Ｐゴシック" charset="-128"/>
              </a:rPr>
              <a:t>cannot modify an intercepted message and cannot generate a false message.</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d. Confidentiality can be added to the approach of method (c) by encrypting the</a:t>
            </a:r>
          </a:p>
          <a:p>
            <a:r>
              <a:rPr lang="en-US" sz="1200" b="0" kern="1200" baseline="0" dirty="0" smtClean="0">
                <a:solidFill>
                  <a:schemeClr val="tx1"/>
                </a:solidFill>
                <a:latin typeface="Arial" charset="0"/>
                <a:ea typeface="ＭＳ Ｐゴシック" charset="-128"/>
                <a:cs typeface="ＭＳ Ｐゴシック" charset="-128"/>
              </a:rPr>
              <a:t>entire message plus the hash code.</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When confidentiality is not required, method (b) has an advantage over</a:t>
            </a:r>
          </a:p>
          <a:p>
            <a:r>
              <a:rPr lang="en-US" sz="1200" kern="1200" baseline="0" dirty="0" smtClean="0">
                <a:solidFill>
                  <a:schemeClr val="tx1"/>
                </a:solidFill>
                <a:latin typeface="Arial" charset="0"/>
                <a:ea typeface="ＭＳ Ｐゴシック" charset="-128"/>
                <a:cs typeface="ＭＳ Ｐゴシック" charset="-128"/>
              </a:rPr>
              <a:t>methods (a) and (d), which encrypts the entire message, in that less computation</a:t>
            </a:r>
          </a:p>
          <a:p>
            <a:r>
              <a:rPr lang="en-US" sz="1200" kern="1200" baseline="0" dirty="0" smtClean="0">
                <a:solidFill>
                  <a:schemeClr val="tx1"/>
                </a:solidFill>
                <a:latin typeface="Arial" charset="0"/>
                <a:ea typeface="ＭＳ Ｐゴシック" charset="-128"/>
                <a:cs typeface="ＭＳ Ｐゴシック" charset="-128"/>
              </a:rPr>
              <a:t>is required. Nevertheless, there has been growing interest in techniques that</a:t>
            </a:r>
          </a:p>
          <a:p>
            <a:r>
              <a:rPr lang="en-US" sz="1200" kern="1200" baseline="0" dirty="0" smtClean="0">
                <a:solidFill>
                  <a:schemeClr val="tx1"/>
                </a:solidFill>
                <a:latin typeface="Arial" charset="0"/>
                <a:ea typeface="ＭＳ Ｐゴシック" charset="-128"/>
                <a:cs typeface="ＭＳ Ｐゴシック" charset="-128"/>
              </a:rPr>
              <a:t>avoid encryption (Figure 11.3c). Several reasons for this interest are pointed out in</a:t>
            </a:r>
          </a:p>
          <a:p>
            <a:r>
              <a:rPr lang="en-US" sz="1200" kern="1200" baseline="0" dirty="0" smtClean="0">
                <a:solidFill>
                  <a:schemeClr val="tx1"/>
                </a:solidFill>
                <a:latin typeface="Arial" charset="0"/>
                <a:ea typeface="ＭＳ Ｐゴシック" charset="-128"/>
                <a:cs typeface="ＭＳ Ｐゴシック" charset="-128"/>
              </a:rPr>
              <a:t>[TSUD92].</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Encryption software is relatively slow. Even though the amount of data to be</a:t>
            </a:r>
          </a:p>
          <a:p>
            <a:r>
              <a:rPr lang="en-US" sz="1200" kern="1200" baseline="0" dirty="0" smtClean="0">
                <a:solidFill>
                  <a:schemeClr val="tx1"/>
                </a:solidFill>
                <a:latin typeface="Arial" charset="0"/>
                <a:ea typeface="ＭＳ Ｐゴシック" charset="-128"/>
                <a:cs typeface="ＭＳ Ｐゴシック" charset="-128"/>
              </a:rPr>
              <a:t>encrypted per message is small, there may be a steady stream of messages into</a:t>
            </a:r>
          </a:p>
          <a:p>
            <a:r>
              <a:rPr lang="en-US" sz="1200" kern="1200" baseline="0" dirty="0" smtClean="0">
                <a:solidFill>
                  <a:schemeClr val="tx1"/>
                </a:solidFill>
                <a:latin typeface="Arial" charset="0"/>
                <a:ea typeface="ＭＳ Ｐゴシック" charset="-128"/>
                <a:cs typeface="ＭＳ Ｐゴシック" charset="-128"/>
              </a:rPr>
              <a:t>and out of a system.</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Encryption hardware costs are not negligible. Low-cost chip implementations</a:t>
            </a:r>
          </a:p>
          <a:p>
            <a:r>
              <a:rPr lang="en-US" sz="1200" kern="1200" baseline="0" dirty="0" smtClean="0">
                <a:solidFill>
                  <a:schemeClr val="tx1"/>
                </a:solidFill>
                <a:latin typeface="Arial" charset="0"/>
                <a:ea typeface="ＭＳ Ｐゴシック" charset="-128"/>
                <a:cs typeface="ＭＳ Ｐゴシック" charset="-128"/>
              </a:rPr>
              <a:t>of DES are available, but the cost adds up if all nodes in a network must have</a:t>
            </a:r>
          </a:p>
          <a:p>
            <a:r>
              <a:rPr lang="en-US" sz="1200" kern="1200" baseline="0" dirty="0" smtClean="0">
                <a:solidFill>
                  <a:schemeClr val="tx1"/>
                </a:solidFill>
                <a:latin typeface="Arial" charset="0"/>
                <a:ea typeface="ＭＳ Ｐゴシック" charset="-128"/>
                <a:cs typeface="ＭＳ Ｐゴシック" charset="-128"/>
              </a:rPr>
              <a:t>this capability.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Encryption hardware is optimized toward large data sizes. For small blocks</a:t>
            </a:r>
          </a:p>
          <a:p>
            <a:r>
              <a:rPr lang="en-US" sz="1200" kern="1200" baseline="0" dirty="0" smtClean="0">
                <a:solidFill>
                  <a:schemeClr val="tx1"/>
                </a:solidFill>
                <a:latin typeface="Arial" charset="0"/>
                <a:ea typeface="ＭＳ Ｐゴシック" charset="-128"/>
                <a:cs typeface="ＭＳ Ｐゴシック" charset="-128"/>
              </a:rPr>
              <a:t>of data, a high proportion of the time is spent in initialization/invocation</a:t>
            </a:r>
          </a:p>
          <a:p>
            <a:r>
              <a:rPr lang="en-US" sz="1200" kern="1200" baseline="0" dirty="0" smtClean="0">
                <a:solidFill>
                  <a:schemeClr val="tx1"/>
                </a:solidFill>
                <a:latin typeface="Arial" charset="0"/>
                <a:ea typeface="ＭＳ Ｐゴシック" charset="-128"/>
                <a:cs typeface="ＭＳ Ｐゴシック" charset="-128"/>
              </a:rPr>
              <a:t>overhead.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Encryption algorithms may be covered by patents, and there is a cost associated</a:t>
            </a:r>
          </a:p>
          <a:p>
            <a:r>
              <a:rPr lang="en-US" sz="1200" kern="1200" baseline="0" dirty="0" smtClean="0">
                <a:solidFill>
                  <a:schemeClr val="tx1"/>
                </a:solidFill>
                <a:latin typeface="Arial" charset="0"/>
                <a:ea typeface="ＭＳ Ｐゴシック" charset="-128"/>
                <a:cs typeface="ＭＳ Ｐゴシック" charset="-128"/>
              </a:rPr>
              <a:t>with licensing their use.</a:t>
            </a:r>
            <a:endParaRPr lang="en-US" b="0"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40175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smtClean="0">
                <a:ea typeface="ＭＳ Ｐゴシック" pitchFamily="-107" charset="-128"/>
              </a:rPr>
              <a:t>Hash functions are commonly used to create a one-way password file. Chapter 20 explains a scheme in which a hash of a password is stored by an operating system rather than the password itself. Thus, the actual password is not retrievable by a hacker who gains access to the password file. In simple terms, when a user enters a password, the hash of that password is compared to the stored hash value for verification. This approach to password protection is used by most operating systems.  </a:t>
            </a:r>
          </a:p>
          <a:p>
            <a:pPr eaLnBrk="1" hangingPunct="1"/>
            <a:r>
              <a:rPr lang="en-US" smtClean="0">
                <a:ea typeface="ＭＳ Ｐゴシック" pitchFamily="-107" charset="-128"/>
              </a:rPr>
              <a:t>Hash functions can be used for intrusion detection and virus detection. Store H(F) for each file on a system and secure the hash values (e.g., on a CD-R that is kept secure). One can later determine if a file has been modified by recomputing H(F). An intruder would need to change F without changing H(F).  </a:t>
            </a:r>
          </a:p>
          <a:p>
            <a:pPr eaLnBrk="1" hangingPunct="1"/>
            <a:r>
              <a:rPr lang="en-US" smtClean="0">
                <a:ea typeface="ＭＳ Ｐゴシック" pitchFamily="-107" charset="-128"/>
              </a:rPr>
              <a:t>A cryptographic hash function can be used to construct a pseudorandom function (PRF) or a pseudorandom number generator (PRNG). A common application for a hash-based PRF is for the generation of symmetric keys. We discuss this application in Chapter 12.</a:t>
            </a:r>
          </a:p>
        </p:txBody>
      </p:sp>
      <p:sp>
        <p:nvSpPr>
          <p:cNvPr id="27652" name="Slide Number Placeholder 3"/>
          <p:cNvSpPr>
            <a:spLocks noGrp="1"/>
          </p:cNvSpPr>
          <p:nvPr>
            <p:ph type="sldNum" sz="quarter" idx="5"/>
          </p:nvPr>
        </p:nvSpPr>
        <p:spPr>
          <a:noFill/>
        </p:spPr>
        <p:txBody>
          <a:bodyPr/>
          <a:lstStyle/>
          <a:p>
            <a:fld id="{1290AE60-B587-4406-B7CC-C76729945613}" type="slidenum">
              <a:rPr lang="en-AU"/>
              <a:pPr/>
              <a:t>12</a:t>
            </a:fld>
            <a:endParaRPr lang="en-AU"/>
          </a:p>
        </p:txBody>
      </p:sp>
    </p:spTree>
    <p:extLst>
      <p:ext uri="{BB962C8B-B14F-4D97-AF65-F5344CB8AC3E}">
        <p14:creationId xmlns:p14="http://schemas.microsoft.com/office/powerpoint/2010/main" val="194944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smtClean="0">
                <a:solidFill>
                  <a:schemeClr val="tx1"/>
                </a:solidFill>
                <a:latin typeface="Arial" charset="0"/>
                <a:ea typeface="ＭＳ Ｐゴシック" charset="-128"/>
                <a:cs typeface="ＭＳ Ｐゴシック" charset="-128"/>
              </a:rPr>
              <a:t> More commonly, message authentication is achieved using a message authentication</a:t>
            </a:r>
          </a:p>
          <a:p>
            <a:r>
              <a:rPr lang="en-US" sz="1200" b="0" kern="1200" baseline="0" dirty="0" smtClean="0">
                <a:solidFill>
                  <a:schemeClr val="tx1"/>
                </a:solidFill>
                <a:latin typeface="Arial" charset="0"/>
                <a:ea typeface="ＭＳ Ｐゴシック" charset="-128"/>
                <a:cs typeface="ＭＳ Ｐゴシック" charset="-128"/>
              </a:rPr>
              <a:t>code  (MAC ), also known as a keyed hash function . Typically, MACs are</a:t>
            </a:r>
          </a:p>
          <a:p>
            <a:r>
              <a:rPr lang="en-US" sz="1200" b="0" kern="1200" baseline="0" dirty="0" smtClean="0">
                <a:solidFill>
                  <a:schemeClr val="tx1"/>
                </a:solidFill>
                <a:latin typeface="Arial" charset="0"/>
                <a:ea typeface="ＭＳ Ｐゴシック" charset="-128"/>
                <a:cs typeface="ＭＳ Ｐゴシック" charset="-128"/>
              </a:rPr>
              <a:t>used between two parties that share a secret key to authenticate information exchanged</a:t>
            </a:r>
          </a:p>
          <a:p>
            <a:r>
              <a:rPr lang="en-US" sz="1200" b="0" kern="1200" baseline="0" dirty="0" smtClean="0">
                <a:solidFill>
                  <a:schemeClr val="tx1"/>
                </a:solidFill>
                <a:latin typeface="Arial" charset="0"/>
                <a:ea typeface="ＭＳ Ｐゴシック" charset="-128"/>
                <a:cs typeface="ＭＳ Ｐゴシック" charset="-128"/>
              </a:rPr>
              <a:t>between those parties. A MAC function takes as input a secret key and a</a:t>
            </a:r>
          </a:p>
          <a:p>
            <a:r>
              <a:rPr lang="en-US" sz="1200" b="0" kern="1200" baseline="0" dirty="0" smtClean="0">
                <a:solidFill>
                  <a:schemeClr val="tx1"/>
                </a:solidFill>
                <a:latin typeface="Arial" charset="0"/>
                <a:ea typeface="ＭＳ Ｐゴシック" charset="-128"/>
                <a:cs typeface="ＭＳ Ｐゴシック" charset="-128"/>
              </a:rPr>
              <a:t>data block and produces a hash value, referred to as the MAC, which is associated</a:t>
            </a:r>
          </a:p>
          <a:p>
            <a:r>
              <a:rPr lang="en-US" sz="1200" b="0" kern="1200" baseline="0" dirty="0" smtClean="0">
                <a:solidFill>
                  <a:schemeClr val="tx1"/>
                </a:solidFill>
                <a:latin typeface="Arial" charset="0"/>
                <a:ea typeface="ＭＳ Ｐゴシック" charset="-128"/>
                <a:cs typeface="ＭＳ Ｐゴシック" charset="-128"/>
              </a:rPr>
              <a:t>with the protected message. If the integrity of the message needs to be checked, the</a:t>
            </a:r>
          </a:p>
          <a:p>
            <a:r>
              <a:rPr lang="en-US" sz="1200" b="0" kern="1200" baseline="0" dirty="0" smtClean="0">
                <a:solidFill>
                  <a:schemeClr val="tx1"/>
                </a:solidFill>
                <a:latin typeface="Arial" charset="0"/>
                <a:ea typeface="ＭＳ Ｐゴシック" charset="-128"/>
                <a:cs typeface="ＭＳ Ｐゴシック" charset="-128"/>
              </a:rPr>
              <a:t>MAC function can be applied to the message and the result compared with the associated</a:t>
            </a:r>
          </a:p>
          <a:p>
            <a:r>
              <a:rPr lang="en-US" sz="1200" b="0" kern="1200" baseline="0" dirty="0" smtClean="0">
                <a:solidFill>
                  <a:schemeClr val="tx1"/>
                </a:solidFill>
                <a:latin typeface="Arial" charset="0"/>
                <a:ea typeface="ＭＳ Ｐゴシック" charset="-128"/>
                <a:cs typeface="ＭＳ Ｐゴシック" charset="-128"/>
              </a:rPr>
              <a:t>MAC value. An attacker who alters the message will be unable to alter the</a:t>
            </a:r>
          </a:p>
          <a:p>
            <a:r>
              <a:rPr lang="en-US" sz="1200" b="0" kern="1200" baseline="0" dirty="0" smtClean="0">
                <a:solidFill>
                  <a:schemeClr val="tx1"/>
                </a:solidFill>
                <a:latin typeface="Arial" charset="0"/>
                <a:ea typeface="ＭＳ Ｐゴシック" charset="-128"/>
                <a:cs typeface="ＭＳ Ｐゴシック" charset="-128"/>
              </a:rPr>
              <a:t>associated MAC value without knowledge of the secret key. Note that the verifying</a:t>
            </a:r>
          </a:p>
          <a:p>
            <a:r>
              <a:rPr lang="en-US" sz="1200" b="0" kern="1200" baseline="0" dirty="0" smtClean="0">
                <a:solidFill>
                  <a:schemeClr val="tx1"/>
                </a:solidFill>
                <a:latin typeface="Arial" charset="0"/>
                <a:ea typeface="ＭＳ Ｐゴシック" charset="-128"/>
                <a:cs typeface="ＭＳ Ｐゴシック" charset="-128"/>
              </a:rPr>
              <a:t>party also knows who the sending party is because no one else knows the secret key.</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Note that the combination of hashing and encryption results in an overall</a:t>
            </a:r>
          </a:p>
          <a:p>
            <a:r>
              <a:rPr lang="en-US" sz="1200" b="0" kern="1200" baseline="0" dirty="0" smtClean="0">
                <a:solidFill>
                  <a:schemeClr val="tx1"/>
                </a:solidFill>
                <a:latin typeface="Arial" charset="0"/>
                <a:ea typeface="ＭＳ Ｐゴシック" charset="-128"/>
                <a:cs typeface="ＭＳ Ｐゴシック" charset="-128"/>
              </a:rPr>
              <a:t>function that is, in fact, a MAC (Figure 11.3b). That is, E(K , H(M )) is a function of</a:t>
            </a:r>
          </a:p>
          <a:p>
            <a:r>
              <a:rPr lang="en-US" sz="1200" b="0" kern="1200" baseline="0" dirty="0" smtClean="0">
                <a:solidFill>
                  <a:schemeClr val="tx1"/>
                </a:solidFill>
                <a:latin typeface="Arial" charset="0"/>
                <a:ea typeface="ＭＳ Ｐゴシック" charset="-128"/>
                <a:cs typeface="ＭＳ Ｐゴシック" charset="-128"/>
              </a:rPr>
              <a:t>a variable-length message M  and a secret key K , and it produces a fixed-size output</a:t>
            </a:r>
          </a:p>
          <a:p>
            <a:r>
              <a:rPr lang="en-US" sz="1200" kern="1200" baseline="0" dirty="0" smtClean="0">
                <a:solidFill>
                  <a:schemeClr val="tx1"/>
                </a:solidFill>
                <a:latin typeface="Arial" charset="0"/>
                <a:ea typeface="ＭＳ Ｐゴシック" charset="-128"/>
                <a:cs typeface="ＭＳ Ｐゴシック" charset="-128"/>
              </a:rPr>
              <a:t> that is secure against an opponent who does not know the secret key. In practice,</a:t>
            </a:r>
          </a:p>
          <a:p>
            <a:r>
              <a:rPr lang="en-US" sz="1200" kern="1200" baseline="0" dirty="0" smtClean="0">
                <a:solidFill>
                  <a:schemeClr val="tx1"/>
                </a:solidFill>
                <a:latin typeface="Arial" charset="0"/>
                <a:ea typeface="ＭＳ Ｐゴシック" charset="-128"/>
                <a:cs typeface="ＭＳ Ｐゴシック" charset="-128"/>
              </a:rPr>
              <a:t>specific MAC algorithms are designed that are generally more efficient than an encryption</a:t>
            </a:r>
          </a:p>
          <a:p>
            <a:r>
              <a:rPr lang="en-US" sz="1200" kern="1200" baseline="0" dirty="0" smtClean="0">
                <a:solidFill>
                  <a:schemeClr val="tx1"/>
                </a:solidFill>
                <a:latin typeface="Arial" charset="0"/>
                <a:ea typeface="ＭＳ Ｐゴシック" charset="-128"/>
                <a:cs typeface="ＭＳ Ｐゴシック" charset="-128"/>
              </a:rPr>
              <a:t>algorithm.</a:t>
            </a:r>
            <a:endParaRPr lang="en-US" b="0" dirty="0"/>
          </a:p>
        </p:txBody>
      </p:sp>
      <p:sp>
        <p:nvSpPr>
          <p:cNvPr id="4" name="Slide Number Placeholder 3"/>
          <p:cNvSpPr>
            <a:spLocks noGrp="1"/>
          </p:cNvSpPr>
          <p:nvPr>
            <p:ph type="sldNum" sz="quarter" idx="10"/>
          </p:nvPr>
        </p:nvSpPr>
        <p:spPr/>
        <p:txBody>
          <a:bodyPr/>
          <a:lstStyle/>
          <a:p>
            <a:pPr>
              <a:defRPr/>
            </a:pPr>
            <a:fld id="{E83E65D8-9B49-EC43-BBB1-0F187E663737}" type="slidenum">
              <a:rPr lang="en-AU" smtClean="0"/>
              <a:pPr>
                <a:defRPr/>
              </a:pPr>
              <a:t>13</a:t>
            </a:fld>
            <a:endParaRPr lang="en-AU" dirty="0"/>
          </a:p>
        </p:txBody>
      </p:sp>
    </p:spTree>
    <p:extLst>
      <p:ext uri="{BB962C8B-B14F-4D97-AF65-F5344CB8AC3E}">
        <p14:creationId xmlns:p14="http://schemas.microsoft.com/office/powerpoint/2010/main" val="245093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Arial" charset="0"/>
                <a:ea typeface="ＭＳ Ｐゴシック" charset="-128"/>
                <a:cs typeface="ＭＳ Ｐゴシック" charset="-128"/>
              </a:rPr>
              <a:t>Another important application, which is similar to the message authentication</a:t>
            </a:r>
          </a:p>
          <a:p>
            <a:r>
              <a:rPr lang="en-US" sz="1200" b="0" kern="1200" baseline="0" dirty="0" smtClean="0">
                <a:solidFill>
                  <a:schemeClr val="tx1"/>
                </a:solidFill>
                <a:latin typeface="Arial" charset="0"/>
                <a:ea typeface="ＭＳ Ｐゴシック" charset="-128"/>
                <a:cs typeface="ＭＳ Ｐゴシック" charset="-128"/>
              </a:rPr>
              <a:t>Application, is the digital signature . The operation of the digital signature is similar</a:t>
            </a:r>
          </a:p>
          <a:p>
            <a:r>
              <a:rPr lang="en-US" sz="1200" b="0" kern="1200" baseline="0" dirty="0" smtClean="0">
                <a:solidFill>
                  <a:schemeClr val="tx1"/>
                </a:solidFill>
                <a:latin typeface="Arial" charset="0"/>
                <a:ea typeface="ＭＳ Ｐゴシック" charset="-128"/>
                <a:cs typeface="ＭＳ Ｐゴシック" charset="-128"/>
              </a:rPr>
              <a:t>to that of the MAC. In the case of the digital signature, the hash value of a message</a:t>
            </a:r>
          </a:p>
          <a:p>
            <a:r>
              <a:rPr lang="en-US" sz="1200" b="0" kern="1200" baseline="0" dirty="0" smtClean="0">
                <a:solidFill>
                  <a:schemeClr val="tx1"/>
                </a:solidFill>
                <a:latin typeface="Arial" charset="0"/>
                <a:ea typeface="ＭＳ Ｐゴシック" charset="-128"/>
                <a:cs typeface="ＭＳ Ｐゴシック" charset="-128"/>
              </a:rPr>
              <a:t>is encrypted with a user’s private key. Anyone who knows the user’s public key</a:t>
            </a:r>
          </a:p>
          <a:p>
            <a:r>
              <a:rPr lang="en-US" sz="1200" b="0" kern="1200" baseline="0" dirty="0" smtClean="0">
                <a:solidFill>
                  <a:schemeClr val="tx1"/>
                </a:solidFill>
                <a:latin typeface="Arial" charset="0"/>
                <a:ea typeface="ＭＳ Ｐゴシック" charset="-128"/>
                <a:cs typeface="ＭＳ Ｐゴシック" charset="-128"/>
              </a:rPr>
              <a:t>can verify the integrity of the message that is associated with the digital signature.</a:t>
            </a:r>
          </a:p>
          <a:p>
            <a:r>
              <a:rPr lang="en-US" sz="1200" b="0" kern="1200" baseline="0" dirty="0" smtClean="0">
                <a:solidFill>
                  <a:schemeClr val="tx1"/>
                </a:solidFill>
                <a:latin typeface="Arial" charset="0"/>
                <a:ea typeface="ＭＳ Ｐゴシック" charset="-128"/>
                <a:cs typeface="ＭＳ Ｐゴシック" charset="-128"/>
              </a:rPr>
              <a:t>In this case, an attacker who wishes to alter the message would need to know the</a:t>
            </a:r>
          </a:p>
          <a:p>
            <a:r>
              <a:rPr lang="en-US" sz="1200" b="0" kern="1200" baseline="0" dirty="0" smtClean="0">
                <a:solidFill>
                  <a:schemeClr val="tx1"/>
                </a:solidFill>
                <a:latin typeface="Arial" charset="0"/>
                <a:ea typeface="ＭＳ Ｐゴシック" charset="-128"/>
                <a:cs typeface="ＭＳ Ｐゴシック" charset="-128"/>
              </a:rPr>
              <a:t>user’s private key. As we shall see in Chapter 14, the implications of digital signatures</a:t>
            </a:r>
          </a:p>
          <a:p>
            <a:r>
              <a:rPr lang="en-US" sz="1200" b="0" kern="1200" baseline="0" dirty="0" smtClean="0">
                <a:solidFill>
                  <a:schemeClr val="tx1"/>
                </a:solidFill>
                <a:latin typeface="Arial" charset="0"/>
                <a:ea typeface="ＭＳ Ｐゴシック" charset="-128"/>
                <a:cs typeface="ＭＳ Ｐゴシック" charset="-128"/>
              </a:rPr>
              <a:t>go beyond just message authentication.</a:t>
            </a:r>
            <a:endParaRPr lang="en-US" b="0" dirty="0"/>
          </a:p>
        </p:txBody>
      </p:sp>
      <p:sp>
        <p:nvSpPr>
          <p:cNvPr id="4" name="Slide Number Placeholder 3"/>
          <p:cNvSpPr>
            <a:spLocks noGrp="1"/>
          </p:cNvSpPr>
          <p:nvPr>
            <p:ph type="sldNum" sz="quarter" idx="10"/>
          </p:nvPr>
        </p:nvSpPr>
        <p:spPr/>
        <p:txBody>
          <a:bodyPr/>
          <a:lstStyle/>
          <a:p>
            <a:pPr>
              <a:defRPr/>
            </a:pPr>
            <a:fld id="{E83E65D8-9B49-EC43-BBB1-0F187E663737}" type="slidenum">
              <a:rPr lang="en-AU" smtClean="0"/>
              <a:pPr>
                <a:defRPr/>
              </a:pPr>
              <a:t>14</a:t>
            </a:fld>
            <a:endParaRPr lang="en-AU" dirty="0"/>
          </a:p>
        </p:txBody>
      </p:sp>
    </p:spTree>
    <p:extLst>
      <p:ext uri="{BB962C8B-B14F-4D97-AF65-F5344CB8AC3E}">
        <p14:creationId xmlns:p14="http://schemas.microsoft.com/office/powerpoint/2010/main" val="383678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81251"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1252"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fld id="{E8BC5379-ADC4-4F20-9545-6233449363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BF46EC87-2ACE-415B-8620-25E77EDDE7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7DA75FFD-261F-4641-A88C-A958F58782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83299"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3300"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DCE18FB9-55AD-4C46-8DFC-9248BF95930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EBE7AA3-3685-427F-80F7-FA4C74B955E1}"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C35CABC-9D99-4EA8-8AF8-BD931D73D5F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4A7F965-C627-4B1A-B5F6-EB46DBD98E2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C8654554-9128-4A9B-8562-7FCDDFC0E02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5EB891A-D90F-494E-9D74-AEB55E1698A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583E325-872E-47F3-8C27-606C7426FD4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8FBAC57-E388-4CA7-B24E-3F0D0A197D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E108BF96-6578-41F4-AEB8-94BF607F9D7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3259912-45AA-4CB4-B694-4294E8741F43}"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D816BA7-4758-4F46-997F-928D811F216F}"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6335F7A-B2A9-4274-8178-EC580992CE17}"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solidFill>
                <a:srgbClr val="000066"/>
              </a:solidFill>
            </a:endParaRPr>
          </a:p>
        </p:txBody>
      </p:sp>
      <p:sp>
        <p:nvSpPr>
          <p:cNvPr id="183299"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3300"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DF911C6E-9FF5-43A6-8C88-47E56B82664E}"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EA10F2D-6136-43F5-8048-B4BDEA4B1D9F}"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34DF02E-D1B3-480B-8D3B-DB5F7D32F610}"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4259BA1-33F0-49D2-8A10-79F84A03E0A9}"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DE50400-7482-4126-A619-F8490CB859AB}"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B506459-6F28-4A64-A647-DA2ECF48BC0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3F91CC9-6BFD-444D-9A9F-E2604BF75D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6CA2F3A8-7AE8-4079-A37C-D74C71A57A4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8A901FA-3FF5-4795-81A0-888EA700E2B3}"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D498F8C-33BA-49F7-9381-604ED009DBB4}"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BA34C2-D730-43F6-98A3-932A4B28B952}"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3D5540D-4737-48AD-AAC1-7C67FAAF2D2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AE99CC02-5AB9-4CA2-9D8E-054128280C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CA4BD4B1-C4A4-44D0-AE63-5FE80F9F5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1D49519B-62AC-4084-A2AB-F1872DE72E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B19BEDEB-7E77-49C6-9128-4E3BAF057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B08BE8DC-A0A6-410C-9908-21A651A29D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EC35D9AE-0A73-419C-8B42-B75021DE0F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0229" name="Rectangle 5"/>
          <p:cNvSpPr>
            <a:spLocks noGrp="1" noChangeArrowheads="1"/>
          </p:cNvSpPr>
          <p:nvPr>
            <p:ph type="sldNum" sz="quarter" idx="4"/>
          </p:nvPr>
        </p:nvSpPr>
        <p:spPr bwMode="auto">
          <a:xfrm>
            <a:off x="6858000" y="61722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vl1pPr>
          </a:lstStyle>
          <a:p>
            <a:fld id="{494815BF-E07C-4C92-BE66-138B04368F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2052"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2277" name="Rectangle 5"/>
          <p:cNvSpPr>
            <a:spLocks noGrp="1" noChangeArrowheads="1"/>
          </p:cNvSpPr>
          <p:nvPr>
            <p:ph type="sldNum" sz="quarter" idx="4"/>
          </p:nvPr>
        </p:nvSpPr>
        <p:spPr bwMode="auto">
          <a:xfrm>
            <a:off x="6858000" y="61722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vl1pPr>
          </a:lstStyle>
          <a:p>
            <a:pPr>
              <a:defRPr/>
            </a:pPr>
            <a:fld id="{8C637E2A-A3DF-4C15-8E85-327FE6E716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solidFill>
                <a:srgbClr val="000066"/>
              </a:solidFill>
            </a:endParaRPr>
          </a:p>
        </p:txBody>
      </p:sp>
      <p:sp>
        <p:nvSpPr>
          <p:cNvPr id="5123"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5124"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2277" name="Rectangle 5"/>
          <p:cNvSpPr>
            <a:spLocks noGrp="1" noChangeArrowheads="1"/>
          </p:cNvSpPr>
          <p:nvPr>
            <p:ph type="sldNum" sz="quarter" idx="4"/>
          </p:nvPr>
        </p:nvSpPr>
        <p:spPr bwMode="auto">
          <a:xfrm>
            <a:off x="6858000" y="61722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solidFill>
                  <a:srgbClr val="000066"/>
                </a:solidFill>
              </a:defRPr>
            </a:lvl1pPr>
          </a:lstStyle>
          <a:p>
            <a:pPr>
              <a:defRPr/>
            </a:pPr>
            <a:fld id="{CFD74DD3-B49C-4897-AC1C-7EEFB94A977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tags" Target="../tags/tag6.xml"/><Relationship Id="rId7" Type="http://schemas.openxmlformats.org/officeDocument/2006/relationships/notesSlide" Target="../notesSlides/notesSlide2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a:off x="838200" y="457200"/>
            <a:ext cx="7848600" cy="2765425"/>
          </a:xfrm>
        </p:spPr>
        <p:txBody>
          <a:bodyPr/>
          <a:lstStyle/>
          <a:p>
            <a:pPr eaLnBrk="1" hangingPunct="1"/>
            <a:r>
              <a:rPr lang="en-US" smtClean="0">
                <a:ea typeface="ＭＳ Ｐゴシック" pitchFamily="-107" charset="-128"/>
              </a:rPr>
              <a:t>Cryptography and Network Security</a:t>
            </a:r>
            <a:br>
              <a:rPr lang="en-US" smtClean="0">
                <a:ea typeface="ＭＳ Ｐゴシック" pitchFamily="-107" charset="-128"/>
              </a:rPr>
            </a:br>
            <a:r>
              <a:rPr lang="en-US" smtClean="0">
                <a:ea typeface="ＭＳ Ｐゴシック" pitchFamily="-107" charset="-128"/>
              </a:rPr>
              <a:t>Chapter 11</a:t>
            </a:r>
            <a:endParaRPr lang="en-AU" smtClean="0">
              <a:ea typeface="ＭＳ Ｐゴシック" pitchFamily="-107" charset="-128"/>
            </a:endParaRPr>
          </a:p>
        </p:txBody>
      </p:sp>
      <p:sp>
        <p:nvSpPr>
          <p:cNvPr id="90115" name="Rectangle 3"/>
          <p:cNvSpPr>
            <a:spLocks noGrp="1" noChangeArrowheads="1"/>
          </p:cNvSpPr>
          <p:nvPr>
            <p:ph type="subTitle" sz="quarter" idx="1"/>
          </p:nvPr>
        </p:nvSpPr>
        <p:spPr>
          <a:xfrm>
            <a:off x="1371600" y="3657600"/>
            <a:ext cx="6400800" cy="2671763"/>
          </a:xfrm>
        </p:spPr>
        <p:txBody>
          <a:bodyPr/>
          <a:lstStyle/>
          <a:p>
            <a:pPr eaLnBrk="1" hangingPunct="1">
              <a:buFont typeface="Wingdings" pitchFamily="-107" charset="2"/>
              <a:buNone/>
            </a:pPr>
            <a:r>
              <a:rPr lang="en-US" smtClean="0">
                <a:ea typeface="ＭＳ Ｐゴシック" pitchFamily="-107" charset="-128"/>
              </a:rPr>
              <a:t>Fifth Edition</a:t>
            </a:r>
          </a:p>
          <a:p>
            <a:pPr eaLnBrk="1" hangingPunct="1">
              <a:buFont typeface="Wingdings" pitchFamily="-107" charset="2"/>
              <a:buNone/>
            </a:pPr>
            <a:r>
              <a:rPr lang="en-US" smtClean="0">
                <a:ea typeface="ＭＳ Ｐゴシック" pitchFamily="-107" charset="-128"/>
              </a:rPr>
              <a:t>by William Stallings	</a:t>
            </a:r>
          </a:p>
          <a:p>
            <a:pPr eaLnBrk="1" hangingPunct="1">
              <a:buFont typeface="Wingdings" pitchFamily="-107" charset="2"/>
              <a:buNone/>
            </a:pPr>
            <a:endParaRPr lang="en-US" smtClean="0">
              <a:ea typeface="ＭＳ Ｐゴシック" pitchFamily="-107" charset="-128"/>
            </a:endParaRPr>
          </a:p>
          <a:p>
            <a:pPr eaLnBrk="1" hangingPunct="1">
              <a:buFont typeface="Wingdings" pitchFamily="-107" charset="2"/>
              <a:buNone/>
            </a:pPr>
            <a:r>
              <a:rPr lang="en-US" smtClean="0">
                <a:ea typeface="ＭＳ Ｐゴシック" pitchFamily="-107" charset="-128"/>
              </a:rPr>
              <a:t>Lecture slides by Lawrie Brown</a:t>
            </a:r>
            <a:endParaRPr lang="en-AU" smtClean="0">
              <a:ea typeface="ＭＳ Ｐゴシック" pitchFamily="-107"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b="1818"/>
              <a:stretch>
                <a:fillRect/>
              </a:stretch>
            </p:blipFill>
          </mc:Choice>
          <mc:Fallback>
            <p:blipFill>
              <a:blip r:embed="rId4"/>
              <a:srcRect t="8182" b="1818"/>
              <a:stretch>
                <a:fillRect/>
              </a:stretch>
            </p:blipFill>
          </mc:Fallback>
        </mc:AlternateContent>
        <p:spPr>
          <a:xfrm>
            <a:off x="1676400" y="-72976"/>
            <a:ext cx="5950824" cy="6930976"/>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and Encryption</a:t>
            </a:r>
            <a:endParaRPr lang="en-US" dirty="0"/>
          </a:p>
        </p:txBody>
      </p:sp>
      <p:sp>
        <p:nvSpPr>
          <p:cNvPr id="3" name="Content Placeholder 2"/>
          <p:cNvSpPr>
            <a:spLocks noGrp="1"/>
          </p:cNvSpPr>
          <p:nvPr>
            <p:ph idx="1"/>
          </p:nvPr>
        </p:nvSpPr>
        <p:spPr/>
        <p:txBody>
          <a:bodyPr/>
          <a:lstStyle/>
          <a:p>
            <a:r>
              <a:rPr lang="en-US" sz="2000" b="1" dirty="0" smtClean="0"/>
              <a:t>Sometimes desirable to avoid encryption when performing authentication</a:t>
            </a:r>
          </a:p>
          <a:p>
            <a:pPr lvl="1"/>
            <a:r>
              <a:rPr lang="en-US" sz="2000" dirty="0" smtClean="0"/>
              <a:t> Encryption in software can be slow</a:t>
            </a:r>
          </a:p>
          <a:p>
            <a:pPr lvl="1"/>
            <a:r>
              <a:rPr lang="en-US" sz="2000" dirty="0" smtClean="0"/>
              <a:t>Encryption in hardware has  financial costs</a:t>
            </a:r>
          </a:p>
          <a:p>
            <a:pPr lvl="1"/>
            <a:r>
              <a:rPr lang="en-US" sz="2000" dirty="0" smtClean="0"/>
              <a:t> Encryption hardware can be </a:t>
            </a:r>
            <a:r>
              <a:rPr lang="en-US" sz="2000" dirty="0" err="1" smtClean="0"/>
              <a:t>ineficient</a:t>
            </a:r>
            <a:r>
              <a:rPr lang="en-US" sz="2000" dirty="0" smtClean="0"/>
              <a:t> for small amounts of data</a:t>
            </a:r>
          </a:p>
          <a:p>
            <a:pPr lvl="1"/>
            <a:r>
              <a:rPr lang="en-US" sz="2000" dirty="0" smtClean="0"/>
              <a:t> Encryption algorithms may be patented, increasing costs to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a typeface="ＭＳ Ｐゴシック" pitchFamily="-107" charset="-128"/>
                <a:cs typeface="ＭＳ Ｐゴシック" pitchFamily="-107" charset="-128"/>
              </a:rPr>
              <a:t>Other Hash Function Uses</a:t>
            </a:r>
          </a:p>
        </p:txBody>
      </p:sp>
      <p:sp>
        <p:nvSpPr>
          <p:cNvPr id="3" name="Content Placeholder 2"/>
          <p:cNvSpPr>
            <a:spLocks noGrp="1"/>
          </p:cNvSpPr>
          <p:nvPr>
            <p:ph idx="1"/>
          </p:nvPr>
        </p:nvSpPr>
        <p:spPr/>
        <p:txBody>
          <a:bodyPr/>
          <a:lstStyle/>
          <a:p>
            <a:r>
              <a:rPr lang="en-US" b="1" dirty="0" smtClean="0">
                <a:ea typeface="ＭＳ Ｐゴシック" pitchFamily="-107" charset="-128"/>
              </a:rPr>
              <a:t>Uses of hash function</a:t>
            </a:r>
          </a:p>
          <a:p>
            <a:pPr lvl="1"/>
            <a:r>
              <a:rPr lang="en-US" sz="2400" dirty="0" smtClean="0">
                <a:ea typeface="ＭＳ Ｐゴシック" pitchFamily="-107" charset="-128"/>
              </a:rPr>
              <a:t>message authentication,</a:t>
            </a:r>
          </a:p>
          <a:p>
            <a:pPr lvl="1"/>
            <a:r>
              <a:rPr lang="en-US" sz="2400" dirty="0" smtClean="0">
                <a:ea typeface="ＭＳ Ｐゴシック" pitchFamily="-107" charset="-128"/>
              </a:rPr>
              <a:t>digital signatures,</a:t>
            </a:r>
          </a:p>
          <a:p>
            <a:pPr lvl="1"/>
            <a:r>
              <a:rPr lang="en-US" sz="2400" dirty="0" smtClean="0">
                <a:ea typeface="ＭＳ Ｐゴシック" pitchFamily="-107" charset="-128"/>
              </a:rPr>
              <a:t>one-way password  file -store hash of password not actual password</a:t>
            </a:r>
          </a:p>
          <a:p>
            <a:pPr lvl="1"/>
            <a:r>
              <a:rPr lang="en-US" sz="2400" dirty="0" smtClean="0">
                <a:ea typeface="ＭＳ Ｐゴシック" pitchFamily="-107" charset="-128"/>
              </a:rPr>
              <a:t>intrusion/virus detection - keep &amp; check hash of files on system</a:t>
            </a:r>
          </a:p>
          <a:p>
            <a:pPr lvl="1"/>
            <a:r>
              <a:rPr lang="en-US" sz="2400" dirty="0" smtClean="0">
                <a:ea typeface="ＭＳ Ｐゴシック" pitchFamily="-107" charset="-128"/>
              </a:rPr>
              <a:t>pseudorandom function (PRF) or pseudorandom number generator (PRNG)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9688"/>
            <a:ext cx="9143999" cy="1412875"/>
          </a:xfrm>
        </p:spPr>
        <p:txBody>
          <a:bodyPr/>
          <a:lstStyle/>
          <a:p>
            <a:r>
              <a:rPr lang="en-US" dirty="0" smtClean="0"/>
              <a:t>Message Authentication Code (MAC)</a:t>
            </a:r>
            <a:endParaRPr lang="en-US" dirty="0"/>
          </a:p>
        </p:txBody>
      </p:sp>
      <p:sp>
        <p:nvSpPr>
          <p:cNvPr id="5" name="Content Placeholder 4"/>
          <p:cNvSpPr>
            <a:spLocks noGrp="1"/>
          </p:cNvSpPr>
          <p:nvPr>
            <p:ph idx="1"/>
          </p:nvPr>
        </p:nvSpPr>
        <p:spPr>
          <a:xfrm>
            <a:off x="395536" y="1844824"/>
            <a:ext cx="8351837" cy="1743075"/>
          </a:xfrm>
        </p:spPr>
        <p:txBody>
          <a:bodyPr>
            <a:normAutofit fontScale="85000" lnSpcReduction="20000"/>
          </a:bodyPr>
          <a:lstStyle/>
          <a:p>
            <a:pPr>
              <a:lnSpc>
                <a:spcPct val="150000"/>
              </a:lnSpc>
            </a:pPr>
            <a:r>
              <a:rPr lang="en-US" sz="1800" dirty="0" smtClean="0"/>
              <a:t>Also known as a </a:t>
            </a:r>
            <a:r>
              <a:rPr lang="en-US" sz="1800" i="1" dirty="0" smtClean="0"/>
              <a:t>keyed hash function</a:t>
            </a:r>
            <a:endParaRPr lang="en-US" sz="1800" dirty="0" smtClean="0"/>
          </a:p>
          <a:p>
            <a:pPr>
              <a:lnSpc>
                <a:spcPct val="150000"/>
              </a:lnSpc>
            </a:pPr>
            <a:r>
              <a:rPr lang="en-US" sz="1800" dirty="0" smtClean="0"/>
              <a:t>Typically used between two parties that share a secret key to authenticate information exchanged between those parties</a:t>
            </a:r>
          </a:p>
          <a:p>
            <a:pPr marL="342900" lvl="1" indent="-342900">
              <a:lnSpc>
                <a:spcPct val="150000"/>
              </a:lnSpc>
              <a:buClr>
                <a:schemeClr val="accent2"/>
              </a:buClr>
              <a:buSzPct val="75000"/>
              <a:buFont typeface="Monotype Sorts" pitchFamily="2" charset="2"/>
              <a:buChar char="u"/>
            </a:pPr>
            <a:r>
              <a:rPr lang="en-US" sz="1800" dirty="0" smtClean="0"/>
              <a:t>Combining hash function and encryption produces same result as MAC; but MAC algorithms can be more efficient than encryption algorithms ( </a:t>
            </a:r>
            <a:r>
              <a:rPr lang="en-US" sz="1800" dirty="0" smtClean="0">
                <a:solidFill>
                  <a:srgbClr val="C00000"/>
                </a:solidFill>
              </a:rPr>
              <a:t>which figure  in slide#6 that  illustrates that ?</a:t>
            </a:r>
            <a:r>
              <a:rPr lang="en-US" sz="1800" dirty="0" smtClean="0"/>
              <a:t>) </a:t>
            </a:r>
          </a:p>
          <a:p>
            <a:pPr>
              <a:lnSpc>
                <a:spcPct val="150000"/>
              </a:lnSpc>
              <a:buNone/>
            </a:pPr>
            <a:endParaRPr lang="en-US" sz="1800" dirty="0" smtClean="0"/>
          </a:p>
        </p:txBody>
      </p:sp>
      <p:graphicFrame>
        <p:nvGraphicFramePr>
          <p:cNvPr id="6" name="Diagram 5"/>
          <p:cNvGraphicFramePr/>
          <p:nvPr/>
        </p:nvGraphicFramePr>
        <p:xfrm>
          <a:off x="1219200" y="3657600"/>
          <a:ext cx="67818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Digital Signature</a:t>
            </a:r>
            <a:endParaRPr lang="en-US" dirty="0"/>
          </a:p>
        </p:txBody>
      </p:sp>
      <p:sp>
        <p:nvSpPr>
          <p:cNvPr id="5" name="Content Placeholder 4"/>
          <p:cNvSpPr>
            <a:spLocks noGrp="1"/>
          </p:cNvSpPr>
          <p:nvPr>
            <p:ph idx="1"/>
          </p:nvPr>
        </p:nvSpPr>
        <p:spPr>
          <a:xfrm>
            <a:off x="792163" y="1762125"/>
            <a:ext cx="7570787" cy="4562475"/>
          </a:xfrm>
        </p:spPr>
        <p:txBody>
          <a:bodyPr>
            <a:normAutofit/>
          </a:bodyPr>
          <a:lstStyle/>
          <a:p>
            <a:r>
              <a:rPr lang="en-US" dirty="0" smtClean="0"/>
              <a:t>Operation is similar to that of the MAC</a:t>
            </a:r>
          </a:p>
          <a:p>
            <a:r>
              <a:rPr lang="en-US" dirty="0" smtClean="0"/>
              <a:t>The hash value of a message is encrypted with a user’s private key</a:t>
            </a:r>
          </a:p>
          <a:p>
            <a:r>
              <a:rPr lang="en-US" dirty="0" smtClean="0"/>
              <a:t>Anyone who knows the user’s public key can verify the integrity of the message</a:t>
            </a:r>
          </a:p>
          <a:p>
            <a:r>
              <a:rPr lang="en-US" dirty="0" smtClean="0"/>
              <a:t>An attacker who wishes to alter the message would need to know the user’s private key</a:t>
            </a:r>
          </a:p>
          <a:p>
            <a:r>
              <a:rPr lang="en-US" dirty="0" smtClean="0"/>
              <a:t>Implications of digital signatures go beyond just message authentication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9091" b="12727"/>
              <a:stretch>
                <a:fillRect/>
              </a:stretch>
            </p:blipFill>
          </mc:Choice>
          <mc:Fallback>
            <p:blipFill>
              <a:blip r:embed="rId4"/>
              <a:srcRect t="19091" b="12727"/>
              <a:stretch>
                <a:fillRect/>
              </a:stretch>
            </p:blipFill>
          </mc:Fallback>
        </mc:AlternateContent>
        <p:spPr>
          <a:xfrm>
            <a:off x="609600" y="0"/>
            <a:ext cx="7867292" cy="6941729"/>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smtClean="0"/>
              <a:t>Other Hash Function Uses</a:t>
            </a:r>
          </a:p>
        </p:txBody>
      </p:sp>
      <p:graphicFrame>
        <p:nvGraphicFramePr>
          <p:cNvPr id="4" name="Content Placeholder 3"/>
          <p:cNvGraphicFramePr>
            <a:graphicFrameLocks noGrp="1"/>
          </p:cNvGraphicFramePr>
          <p:nvPr>
            <p:ph idx="1"/>
          </p:nvPr>
        </p:nvGraphicFramePr>
        <p:xfrm>
          <a:off x="381001" y="1762125"/>
          <a:ext cx="8458200"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2438400"/>
            <a:ext cx="8654988" cy="3714433"/>
          </a:xfrm>
          <a:prstGeom prst="rect">
            <a:avLst/>
          </a:prstGeom>
        </p:spPr>
      </p:pic>
      <p:sp>
        <p:nvSpPr>
          <p:cNvPr id="3" name="Rectangle 2"/>
          <p:cNvSpPr/>
          <p:nvPr/>
        </p:nvSpPr>
        <p:spPr>
          <a:xfrm>
            <a:off x="228600" y="6248400"/>
            <a:ext cx="8686800" cy="338554"/>
          </a:xfrm>
          <a:prstGeom prst="rect">
            <a:avLst/>
          </a:prstGeom>
        </p:spPr>
        <p:txBody>
          <a:bodyPr wrap="square">
            <a:spAutoFit/>
          </a:bodyPr>
          <a:lstStyle/>
          <a:p>
            <a:r>
              <a:rPr lang="en-US" sz="1600" dirty="0"/>
              <a:t>* Resistance required if attacker is able to mount a chosen message attack</a:t>
            </a:r>
            <a:r>
              <a:rPr lang="en-US" sz="1600" dirty="0" smtClean="0"/>
              <a:t> </a:t>
            </a:r>
            <a:endParaRPr lang="en-US" sz="1600" dirty="0"/>
          </a:p>
        </p:txBody>
      </p:sp>
      <p:sp>
        <p:nvSpPr>
          <p:cNvPr id="4" name="Rectangle 2"/>
          <p:cNvSpPr txBox="1">
            <a:spLocks noChangeArrowheads="1"/>
          </p:cNvSpPr>
          <p:nvPr/>
        </p:nvSpPr>
        <p:spPr bwMode="auto">
          <a:xfrm>
            <a:off x="0" y="381000"/>
            <a:ext cx="9144000"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ts val="45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n-lt"/>
                <a:ea typeface="ＭＳ Ｐゴシック" pitchFamily="-107" charset="-128"/>
                <a:cs typeface="ＭＳ Ｐゴシック" pitchFamily="-107" charset="-128"/>
              </a:rPr>
              <a:t>Table 11.2</a:t>
            </a:r>
            <a:br>
              <a:rPr kumimoji="0" lang="en-US" sz="4000" b="0" i="0" u="none" strike="noStrike" kern="1200" cap="none" spc="0" normalizeH="0" baseline="0" noProof="0" dirty="0" smtClean="0">
                <a:ln>
                  <a:noFill/>
                </a:ln>
                <a:solidFill>
                  <a:schemeClr val="tx2"/>
                </a:solidFill>
                <a:effectLst/>
                <a:uLnTx/>
                <a:uFillTx/>
                <a:latin typeface="+mn-lt"/>
                <a:ea typeface="ＭＳ Ｐゴシック" pitchFamily="-107" charset="-128"/>
                <a:cs typeface="ＭＳ Ｐゴシック" pitchFamily="-107" charset="-128"/>
              </a:rPr>
            </a:br>
            <a:r>
              <a:rPr kumimoji="0" lang="en-US" sz="2800" b="0" i="0" u="none" strike="noStrike" kern="1200" cap="none" spc="0" normalizeH="0" baseline="0" noProof="0" dirty="0" smtClean="0">
                <a:ln>
                  <a:noFill/>
                </a:ln>
                <a:solidFill>
                  <a:schemeClr val="tx2"/>
                </a:solidFill>
                <a:effectLst/>
                <a:uLnTx/>
                <a:uFillTx/>
                <a:latin typeface="+mn-lt"/>
                <a:ea typeface="ＭＳ Ｐゴシック" pitchFamily="-107" charset="-128"/>
                <a:cs typeface="ＭＳ Ｐゴシック" pitchFamily="-107" charset="-128"/>
              </a:rPr>
              <a:t>Hash Function Resistance Properties</a:t>
            </a:r>
            <a:r>
              <a:rPr kumimoji="0" lang="en-US" sz="2800" b="0" i="0" u="none" strike="noStrike" kern="1200" cap="none" spc="0" normalizeH="0" noProof="0" dirty="0" smtClean="0">
                <a:ln>
                  <a:noFill/>
                </a:ln>
                <a:solidFill>
                  <a:schemeClr val="tx2"/>
                </a:solidFill>
                <a:effectLst/>
                <a:uLnTx/>
                <a:uFillTx/>
                <a:latin typeface="+mn-lt"/>
                <a:ea typeface="ＭＳ Ｐゴシック" pitchFamily="-107" charset="-128"/>
                <a:cs typeface="ＭＳ Ｐゴシック" pitchFamily="-107" charset="-128"/>
              </a:rPr>
              <a:t> Required for Various Data Integrity Applications</a:t>
            </a:r>
            <a:endParaRPr kumimoji="0" lang="en-AU" sz="4000" b="0" i="0" u="none" strike="noStrike" kern="1200" cap="none" spc="0" normalizeH="0" baseline="0" noProof="0" dirty="0" smtClean="0">
              <a:ln>
                <a:noFill/>
              </a:ln>
              <a:solidFill>
                <a:schemeClr val="tx2"/>
              </a:solidFill>
              <a:effectLst/>
              <a:uLnTx/>
              <a:uFillTx/>
              <a:latin typeface="+mn-lt"/>
              <a:ea typeface="ＭＳ Ｐゴシック" pitchFamily="-107" charset="-128"/>
              <a:cs typeface="ＭＳ Ｐゴシック" pitchFamily="-107" charset="-128"/>
            </a:endParaRPr>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2388"/>
          </a:xfrm>
        </p:spPr>
        <p:txBody>
          <a:bodyPr/>
          <a:lstStyle/>
          <a:p>
            <a:pPr eaLnBrk="1" hangingPunct="1">
              <a:defRPr/>
            </a:pPr>
            <a:r>
              <a:rPr lang="en-US" smtClean="0">
                <a:ea typeface="ＭＳ Ｐゴシック" pitchFamily="-107" charset="-128"/>
                <a:cs typeface="ＭＳ Ｐゴシック" pitchFamily="-107" charset="-128"/>
              </a:rPr>
              <a:t>Two Simple Insecure Hash Functions</a:t>
            </a:r>
          </a:p>
        </p:txBody>
      </p:sp>
      <p:sp>
        <p:nvSpPr>
          <p:cNvPr id="3" name="Content Placeholder 2"/>
          <p:cNvSpPr>
            <a:spLocks noGrp="1"/>
          </p:cNvSpPr>
          <p:nvPr>
            <p:ph idx="1"/>
          </p:nvPr>
        </p:nvSpPr>
        <p:spPr>
          <a:xfrm>
            <a:off x="228600" y="1752600"/>
            <a:ext cx="8686800" cy="4876800"/>
          </a:xfrm>
        </p:spPr>
        <p:txBody>
          <a:bodyPr/>
          <a:lstStyle/>
          <a:p>
            <a:pPr eaLnBrk="1" hangingPunct="1"/>
            <a:r>
              <a:rPr lang="en-US" b="1" dirty="0" smtClean="0">
                <a:ea typeface="ＭＳ Ｐゴシック" pitchFamily="-107" charset="-128"/>
              </a:rPr>
              <a:t>consider two simple insecure hash functions</a:t>
            </a:r>
          </a:p>
          <a:p>
            <a:pPr eaLnBrk="1" hangingPunct="1"/>
            <a:r>
              <a:rPr lang="en-US" b="1" dirty="0" smtClean="0">
                <a:solidFill>
                  <a:srgbClr val="00B050"/>
                </a:solidFill>
                <a:ea typeface="ＭＳ Ｐゴシック" pitchFamily="-107" charset="-128"/>
              </a:rPr>
              <a:t>bit-by-bit exclusive-OR (XOR) of every block</a:t>
            </a:r>
          </a:p>
          <a:p>
            <a:pPr lvl="1" eaLnBrk="1" hangingPunct="1"/>
            <a:r>
              <a:rPr lang="en-US" dirty="0" smtClean="0">
                <a:solidFill>
                  <a:schemeClr val="accent6">
                    <a:lumMod val="60000"/>
                    <a:lumOff val="40000"/>
                  </a:schemeClr>
                </a:solidFill>
                <a:ea typeface="ＭＳ Ｐゴシック" pitchFamily="-107" charset="-128"/>
              </a:rPr>
              <a:t>reasonably effective as data integrity check</a:t>
            </a:r>
            <a:endParaRPr lang="en-US" i="1" dirty="0" smtClean="0">
              <a:solidFill>
                <a:schemeClr val="accent6">
                  <a:lumMod val="60000"/>
                  <a:lumOff val="40000"/>
                </a:schemeClr>
              </a:solidFill>
              <a:ea typeface="ＭＳ Ｐゴシック" pitchFamily="-107" charset="-128"/>
            </a:endParaRPr>
          </a:p>
          <a:p>
            <a:pPr eaLnBrk="1" hangingPunct="1"/>
            <a:r>
              <a:rPr lang="en-US" dirty="0" smtClean="0">
                <a:solidFill>
                  <a:srgbClr val="00B050"/>
                </a:solidFill>
                <a:ea typeface="ＭＳ Ｐゴシック" pitchFamily="-107" charset="-128"/>
              </a:rPr>
              <a:t>one-bit circular shift on hash value</a:t>
            </a:r>
          </a:p>
          <a:p>
            <a:pPr lvl="1" eaLnBrk="1" hangingPunct="1"/>
            <a:r>
              <a:rPr lang="en-US" dirty="0" smtClean="0">
                <a:solidFill>
                  <a:schemeClr val="accent6">
                    <a:lumMod val="60000"/>
                    <a:lumOff val="40000"/>
                  </a:schemeClr>
                </a:solidFill>
                <a:ea typeface="ＭＳ Ｐゴシック" pitchFamily="-107" charset="-128"/>
              </a:rPr>
              <a:t>good for data integrity but useless for security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Bit-by-Bit Exclusive OR</a:t>
            </a:r>
            <a:endParaRPr lang="en-US" dirty="0"/>
          </a:p>
        </p:txBody>
      </p:sp>
      <p:sp>
        <p:nvSpPr>
          <p:cNvPr id="3" name="Content Placeholder 2"/>
          <p:cNvSpPr>
            <a:spLocks noGrp="1"/>
          </p:cNvSpPr>
          <p:nvPr>
            <p:ph idx="1"/>
          </p:nvPr>
        </p:nvSpPr>
        <p:spPr/>
        <p:txBody>
          <a:bodyPr/>
          <a:lstStyle/>
          <a:p>
            <a:pPr algn="ctr">
              <a:buNone/>
            </a:pPr>
            <a:r>
              <a:rPr lang="en-US" b="1" dirty="0" err="1" smtClean="0">
                <a:solidFill>
                  <a:srgbClr val="00B050"/>
                </a:solidFill>
              </a:rPr>
              <a:t>C</a:t>
            </a:r>
            <a:r>
              <a:rPr lang="en-US" b="1" baseline="-25000" dirty="0" err="1" smtClean="0">
                <a:solidFill>
                  <a:srgbClr val="00B050"/>
                </a:solidFill>
              </a:rPr>
              <a:t>i</a:t>
            </a:r>
            <a:r>
              <a:rPr lang="en-US" b="1" dirty="0" smtClean="0">
                <a:solidFill>
                  <a:srgbClr val="00B050"/>
                </a:solidFill>
              </a:rPr>
              <a:t> = b</a:t>
            </a:r>
            <a:r>
              <a:rPr lang="en-US" b="1" baseline="-25000" dirty="0" smtClean="0">
                <a:solidFill>
                  <a:srgbClr val="00B050"/>
                </a:solidFill>
              </a:rPr>
              <a:t>i1</a:t>
            </a:r>
            <a:r>
              <a:rPr lang="en-US" b="1" dirty="0" smtClean="0">
                <a:solidFill>
                  <a:srgbClr val="00B050"/>
                </a:solidFill>
              </a:rPr>
              <a:t>  </a:t>
            </a:r>
            <a:r>
              <a:rPr lang="en-US" b="1" dirty="0" err="1" smtClean="0">
                <a:solidFill>
                  <a:srgbClr val="00B050"/>
                </a:solidFill>
              </a:rPr>
              <a:t>xor</a:t>
            </a:r>
            <a:r>
              <a:rPr lang="en-US" b="1" dirty="0" smtClean="0">
                <a:solidFill>
                  <a:srgbClr val="00B050"/>
                </a:solidFill>
              </a:rPr>
              <a:t>   b</a:t>
            </a:r>
            <a:r>
              <a:rPr lang="en-US" b="1" baseline="-25000" dirty="0" smtClean="0">
                <a:solidFill>
                  <a:srgbClr val="00B050"/>
                </a:solidFill>
              </a:rPr>
              <a:t>i2</a:t>
            </a:r>
            <a:r>
              <a:rPr lang="en-US" b="1" dirty="0" smtClean="0">
                <a:solidFill>
                  <a:srgbClr val="00B050"/>
                </a:solidFill>
              </a:rPr>
              <a:t>  </a:t>
            </a:r>
            <a:r>
              <a:rPr lang="en-US" b="1" dirty="0" err="1" smtClean="0">
                <a:solidFill>
                  <a:srgbClr val="00B050"/>
                </a:solidFill>
              </a:rPr>
              <a:t>xor</a:t>
            </a:r>
            <a:r>
              <a:rPr lang="en-US" b="1" dirty="0" smtClean="0">
                <a:solidFill>
                  <a:srgbClr val="00B050"/>
                </a:solidFill>
              </a:rPr>
              <a:t> b</a:t>
            </a:r>
            <a:r>
              <a:rPr lang="en-US" b="1" baseline="-25000" dirty="0" smtClean="0">
                <a:solidFill>
                  <a:srgbClr val="00B050"/>
                </a:solidFill>
              </a:rPr>
              <a:t>i3</a:t>
            </a:r>
            <a:r>
              <a:rPr lang="en-US" b="1" dirty="0" smtClean="0">
                <a:solidFill>
                  <a:srgbClr val="00B050"/>
                </a:solidFill>
              </a:rPr>
              <a:t>   </a:t>
            </a:r>
            <a:r>
              <a:rPr lang="en-US" b="1" dirty="0" err="1" smtClean="0">
                <a:solidFill>
                  <a:srgbClr val="00B050"/>
                </a:solidFill>
              </a:rPr>
              <a:t>xor</a:t>
            </a:r>
            <a:r>
              <a:rPr lang="en-US" b="1" dirty="0" smtClean="0">
                <a:solidFill>
                  <a:srgbClr val="00B050"/>
                </a:solidFill>
              </a:rPr>
              <a:t> ::: </a:t>
            </a:r>
            <a:r>
              <a:rPr lang="en-US" b="1" dirty="0" err="1" smtClean="0">
                <a:solidFill>
                  <a:srgbClr val="00B050"/>
                </a:solidFill>
              </a:rPr>
              <a:t>b</a:t>
            </a:r>
            <a:r>
              <a:rPr lang="en-US" b="1" baseline="-25000" dirty="0" err="1" smtClean="0">
                <a:solidFill>
                  <a:srgbClr val="00B050"/>
                </a:solidFill>
              </a:rPr>
              <a:t>im</a:t>
            </a:r>
            <a:endParaRPr lang="en-US" b="1" baseline="-25000" dirty="0" smtClean="0">
              <a:solidFill>
                <a:srgbClr val="00B050"/>
              </a:solidFill>
            </a:endParaRPr>
          </a:p>
          <a:p>
            <a:endParaRPr lang="en-US" dirty="0" smtClean="0"/>
          </a:p>
          <a:p>
            <a:r>
              <a:rPr lang="en-US" dirty="0" err="1" smtClean="0"/>
              <a:t>C</a:t>
            </a:r>
            <a:r>
              <a:rPr lang="en-US" baseline="-25000" dirty="0" err="1" smtClean="0"/>
              <a:t>i</a:t>
            </a:r>
            <a:r>
              <a:rPr lang="en-US" baseline="-25000" dirty="0" smtClean="0"/>
              <a:t> </a:t>
            </a:r>
            <a:r>
              <a:rPr lang="en-US" dirty="0" smtClean="0"/>
              <a:t> is </a:t>
            </a:r>
            <a:r>
              <a:rPr lang="en-US" dirty="0" err="1" smtClean="0"/>
              <a:t>ith</a:t>
            </a:r>
            <a:r>
              <a:rPr lang="en-US" dirty="0" smtClean="0"/>
              <a:t> bit of hash code, 1 ≤ </a:t>
            </a:r>
            <a:r>
              <a:rPr lang="en-US" dirty="0" err="1" smtClean="0"/>
              <a:t>i</a:t>
            </a:r>
            <a:r>
              <a:rPr lang="en-US" dirty="0" smtClean="0"/>
              <a:t> ≤ n</a:t>
            </a:r>
          </a:p>
          <a:p>
            <a:r>
              <a:rPr lang="en-US" dirty="0" smtClean="0"/>
              <a:t>m is number of n-bit blocks in input</a:t>
            </a:r>
          </a:p>
          <a:p>
            <a:r>
              <a:rPr lang="en-US" dirty="0" err="1" smtClean="0"/>
              <a:t>b</a:t>
            </a:r>
            <a:r>
              <a:rPr lang="en-US" i="1" dirty="0" err="1" smtClean="0"/>
              <a:t>ij</a:t>
            </a:r>
            <a:r>
              <a:rPr lang="en-US" i="1" dirty="0" smtClean="0"/>
              <a:t>    </a:t>
            </a:r>
            <a:r>
              <a:rPr lang="en-US" dirty="0" smtClean="0"/>
              <a:t>is </a:t>
            </a:r>
            <a:r>
              <a:rPr lang="en-US" dirty="0" err="1" smtClean="0"/>
              <a:t>ith</a:t>
            </a:r>
            <a:r>
              <a:rPr lang="en-US" dirty="0" smtClean="0"/>
              <a:t> bit in </a:t>
            </a:r>
            <a:r>
              <a:rPr lang="en-US" dirty="0" err="1" smtClean="0"/>
              <a:t>jth</a:t>
            </a:r>
            <a:r>
              <a:rPr lang="en-US" dirty="0" smtClean="0"/>
              <a:t> block</a:t>
            </a:r>
          </a:p>
          <a:p>
            <a:r>
              <a:rPr lang="en-US" dirty="0" smtClean="0"/>
              <a:t>Probability data error result in unchanged hash value:</a:t>
            </a:r>
            <a:r>
              <a:rPr lang="en-US" dirty="0" smtClean="0">
                <a:latin typeface="Arial" pitchFamily="-84" charset="0"/>
                <a:ea typeface="ＭＳ Ｐゴシック" pitchFamily="-84" charset="-128"/>
                <a:cs typeface="ＭＳ Ｐゴシック" pitchFamily="-84" charset="-128"/>
              </a:rPr>
              <a:t>2</a:t>
            </a:r>
            <a:r>
              <a:rPr lang="en-US" baseline="30000" dirty="0" smtClean="0">
                <a:latin typeface="Arial" pitchFamily="-84" charset="0"/>
                <a:ea typeface="ＭＳ Ｐゴシック" pitchFamily="-84" charset="-128"/>
                <a:cs typeface="ＭＳ Ｐゴシック" pitchFamily="-84" charset="-128"/>
              </a:rPr>
              <a:t>–n</a:t>
            </a:r>
            <a:endParaRPr lang="en-US" dirty="0" smtClean="0"/>
          </a:p>
          <a:p>
            <a:r>
              <a:rPr lang="en-US" dirty="0" smtClean="0"/>
              <a:t>With structured data, </a:t>
            </a:r>
            <a:r>
              <a:rPr lang="en-US" dirty="0" err="1" smtClean="0"/>
              <a:t>ectiveness</a:t>
            </a:r>
            <a:r>
              <a:rPr lang="en-US" dirty="0" smtClean="0"/>
              <a:t> decreases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Hash Functions</a:t>
            </a:r>
            <a:endParaRPr lang="en-US" dirty="0"/>
          </a:p>
        </p:txBody>
      </p:sp>
      <p:sp>
        <p:nvSpPr>
          <p:cNvPr id="3" name="Content Placeholder 2"/>
          <p:cNvSpPr>
            <a:spLocks noGrp="1"/>
          </p:cNvSpPr>
          <p:nvPr>
            <p:ph idx="1"/>
          </p:nvPr>
        </p:nvSpPr>
        <p:spPr/>
        <p:txBody>
          <a:bodyPr/>
          <a:lstStyle/>
          <a:p>
            <a:pPr marL="342900" lvl="1" indent="-342900">
              <a:buClr>
                <a:schemeClr val="accent2"/>
              </a:buClr>
              <a:buSzPct val="75000"/>
              <a:buFont typeface="Monotype Sorts" pitchFamily="2" charset="2"/>
              <a:buChar char="u"/>
            </a:pPr>
            <a:r>
              <a:rPr lang="en-US" sz="2400" dirty="0" smtClean="0"/>
              <a:t>A hash function maps a message of an  arbitrary length to a m-bit output </a:t>
            </a:r>
            <a:r>
              <a:rPr lang="en-US" sz="2000" dirty="0" smtClean="0">
                <a:solidFill>
                  <a:schemeClr val="accent6">
                    <a:lumMod val="60000"/>
                    <a:lumOff val="40000"/>
                  </a:schemeClr>
                </a:solidFill>
              </a:rPr>
              <a:t>(160 bits  -512 bits) </a:t>
            </a:r>
          </a:p>
          <a:p>
            <a:pPr marL="342900" lvl="1" indent="-342900" algn="ctr">
              <a:buClr>
                <a:schemeClr val="accent2"/>
              </a:buClr>
              <a:buSzPct val="75000"/>
              <a:buNone/>
            </a:pPr>
            <a:r>
              <a:rPr lang="en-US" sz="2400" b="1" dirty="0" smtClean="0">
                <a:solidFill>
                  <a:schemeClr val="bg1">
                    <a:lumMod val="10000"/>
                  </a:schemeClr>
                </a:solidFill>
                <a:latin typeface="Courier New" pitchFamily="-107" charset="0"/>
              </a:rPr>
              <a:t>h = H(M)</a:t>
            </a:r>
            <a:r>
              <a:rPr lang="en-AU" sz="2400" b="1" dirty="0" smtClean="0">
                <a:solidFill>
                  <a:schemeClr val="bg1">
                    <a:lumMod val="10000"/>
                  </a:schemeClr>
                </a:solidFill>
              </a:rPr>
              <a:t> </a:t>
            </a:r>
            <a:endParaRPr lang="en-US" sz="2400" b="1" dirty="0" smtClean="0">
              <a:solidFill>
                <a:schemeClr val="bg1">
                  <a:lumMod val="10000"/>
                </a:schemeClr>
              </a:solidFill>
            </a:endParaRPr>
          </a:p>
          <a:p>
            <a:pPr lvl="1"/>
            <a:r>
              <a:rPr lang="en-US" sz="2000" dirty="0" smtClean="0"/>
              <a:t> Output  h known as the </a:t>
            </a:r>
            <a:r>
              <a:rPr lang="en-US" sz="2000" dirty="0" smtClean="0">
                <a:solidFill>
                  <a:srgbClr val="00B050"/>
                </a:solidFill>
              </a:rPr>
              <a:t>fingerprint</a:t>
            </a:r>
            <a:r>
              <a:rPr lang="en-US" sz="2000" dirty="0" smtClean="0"/>
              <a:t> or the </a:t>
            </a:r>
            <a:r>
              <a:rPr lang="en-US" sz="2000" dirty="0" smtClean="0">
                <a:solidFill>
                  <a:srgbClr val="00B050"/>
                </a:solidFill>
              </a:rPr>
              <a:t>message digest</a:t>
            </a:r>
          </a:p>
          <a:p>
            <a:pPr lvl="1"/>
            <a:r>
              <a:rPr lang="en-US" sz="2000" dirty="0" smtClean="0"/>
              <a:t> If the message digest is transmitted securely, then changes to the message can be detected</a:t>
            </a:r>
          </a:p>
          <a:p>
            <a:pPr lvl="1"/>
            <a:r>
              <a:rPr lang="en-US" sz="2000" dirty="0" smtClean="0">
                <a:ea typeface="ＭＳ Ｐゴシック" pitchFamily="-107" charset="-128"/>
              </a:rPr>
              <a:t>The principal object of a hash function is data integrity. </a:t>
            </a:r>
          </a:p>
          <a:p>
            <a:pPr lvl="1"/>
            <a:r>
              <a:rPr lang="en-AU" sz="2000" dirty="0" smtClean="0">
                <a:ea typeface="ＭＳ Ｐゴシック" pitchFamily="-107" charset="-128"/>
                <a:cs typeface="ＭＳ Ｐゴシック" pitchFamily="-107" charset="-128"/>
              </a:rPr>
              <a:t>usually assume hash function is public</a:t>
            </a:r>
            <a:endParaRPr lang="en-US" sz="2000" dirty="0" smtClean="0"/>
          </a:p>
          <a:p>
            <a:r>
              <a:rPr lang="en-US" sz="2400" dirty="0" smtClean="0"/>
              <a:t>A hash is a many-to-one function, so collisions can happen.</a:t>
            </a:r>
          </a:p>
          <a:p>
            <a:r>
              <a:rPr lang="en-US" sz="2400" dirty="0" smtClean="0"/>
              <a:t>To check the integrity of a message M' at a later </a:t>
            </a:r>
            <a:r>
              <a:rPr lang="en-US" sz="2400" dirty="0" err="1" smtClean="0"/>
              <a:t>time,compute</a:t>
            </a:r>
            <a:r>
              <a:rPr lang="en-US" sz="2400" dirty="0" smtClean="0"/>
              <a:t> h' = H(M') and verify that h = 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Hash Functions</a:t>
            </a:r>
          </a:p>
        </p:txBody>
      </p:sp>
      <p:sp>
        <p:nvSpPr>
          <p:cNvPr id="6" name="Text Placeholder 5"/>
          <p:cNvSpPr>
            <a:spLocks noGrp="1"/>
          </p:cNvSpPr>
          <p:nvPr>
            <p:ph type="body" idx="1"/>
          </p:nvPr>
        </p:nvSpPr>
        <p:spPr/>
        <p:txBody>
          <a:bodyPr/>
          <a:lstStyle/>
          <a:p>
            <a:r>
              <a:rPr lang="en-US" dirty="0" smtClean="0">
                <a:solidFill>
                  <a:schemeClr val="accent6">
                    <a:lumMod val="60000"/>
                    <a:lumOff val="40000"/>
                  </a:schemeClr>
                </a:solidFill>
              </a:rPr>
              <a:t>Brute-Force Attacks</a:t>
            </a:r>
            <a:endParaRPr lang="en-US" dirty="0">
              <a:solidFill>
                <a:schemeClr val="accent6">
                  <a:lumMod val="60000"/>
                  <a:lumOff val="40000"/>
                </a:schemeClr>
              </a:solidFill>
            </a:endParaRPr>
          </a:p>
        </p:txBody>
      </p:sp>
      <p:sp>
        <p:nvSpPr>
          <p:cNvPr id="3" name="Content Placeholder 2"/>
          <p:cNvSpPr>
            <a:spLocks noGrp="1"/>
          </p:cNvSpPr>
          <p:nvPr>
            <p:ph sz="half" idx="2"/>
          </p:nvPr>
        </p:nvSpPr>
        <p:spPr>
          <a:xfrm>
            <a:off x="323528" y="2204864"/>
            <a:ext cx="3566160" cy="3886201"/>
          </a:xfrm>
        </p:spPr>
        <p:txBody>
          <a:bodyPr>
            <a:normAutofit lnSpcReduction="10000"/>
          </a:bodyPr>
          <a:lstStyle/>
          <a:p>
            <a:r>
              <a:rPr lang="en-US" dirty="0" smtClean="0"/>
              <a:t>Does not depend on the specific algorithm, only depends on bit length</a:t>
            </a:r>
          </a:p>
          <a:p>
            <a:r>
              <a:rPr lang="en-US" dirty="0" smtClean="0"/>
              <a:t>In the case of a hash function, attack depends only on the bit length of the hash value</a:t>
            </a:r>
          </a:p>
          <a:p>
            <a:r>
              <a:rPr lang="en-US" dirty="0" smtClean="0"/>
              <a:t>Method is to pick values at random and try each one until a collision occurs</a:t>
            </a:r>
          </a:p>
        </p:txBody>
      </p:sp>
      <p:sp>
        <p:nvSpPr>
          <p:cNvPr id="7" name="Text Placeholder 6"/>
          <p:cNvSpPr>
            <a:spLocks noGrp="1"/>
          </p:cNvSpPr>
          <p:nvPr>
            <p:ph type="body" sz="quarter" idx="3"/>
          </p:nvPr>
        </p:nvSpPr>
        <p:spPr/>
        <p:txBody>
          <a:bodyPr/>
          <a:lstStyle/>
          <a:p>
            <a:r>
              <a:rPr lang="en-US" dirty="0" smtClean="0">
                <a:solidFill>
                  <a:schemeClr val="accent6">
                    <a:lumMod val="60000"/>
                    <a:lumOff val="40000"/>
                  </a:schemeClr>
                </a:solidFill>
              </a:rPr>
              <a:t>Cryptanalysis </a:t>
            </a:r>
          </a:p>
        </p:txBody>
      </p:sp>
      <p:sp>
        <p:nvSpPr>
          <p:cNvPr id="8" name="Content Placeholder 7"/>
          <p:cNvSpPr>
            <a:spLocks noGrp="1"/>
          </p:cNvSpPr>
          <p:nvPr>
            <p:ph sz="quarter" idx="4"/>
          </p:nvPr>
        </p:nvSpPr>
        <p:spPr/>
        <p:txBody>
          <a:bodyPr/>
          <a:lstStyle/>
          <a:p>
            <a:r>
              <a:rPr lang="en-US" dirty="0" smtClean="0"/>
              <a:t>An attack based on weaknesses in a particular cryptographic algorithm</a:t>
            </a:r>
          </a:p>
          <a:p>
            <a:r>
              <a:rPr lang="en-US" dirty="0" smtClean="0"/>
              <a:t>Seek to exploit some property of the algorithm to perform some attack other than an exhaustive search</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dirty="0" smtClean="0">
                <a:ea typeface="ＭＳ Ｐゴシック" pitchFamily="-107" charset="-128"/>
              </a:rPr>
              <a:t>SHA</a:t>
            </a:r>
            <a:endParaRPr lang="en-AU" dirty="0" smtClean="0">
              <a:ea typeface="ＭＳ Ｐゴシック" pitchFamily="-107" charset="-128"/>
            </a:endParaRPr>
          </a:p>
        </p:txBody>
      </p:sp>
      <p:sp>
        <p:nvSpPr>
          <p:cNvPr id="97283" name="Rectangle 3"/>
          <p:cNvSpPr>
            <a:spLocks noGrp="1" noChangeArrowheads="1"/>
          </p:cNvSpPr>
          <p:nvPr>
            <p:ph idx="1"/>
          </p:nvPr>
        </p:nvSpPr>
        <p:spPr/>
        <p:txBody>
          <a:bodyPr/>
          <a:lstStyle/>
          <a:p>
            <a:pPr>
              <a:lnSpc>
                <a:spcPct val="90000"/>
              </a:lnSpc>
              <a:defRPr/>
            </a:pPr>
            <a:r>
              <a:rPr lang="en-US" dirty="0" smtClean="0">
                <a:ea typeface="ＭＳ Ｐゴシック" pitchFamily="-107" charset="-128"/>
                <a:cs typeface="ＭＳ Ｐゴシック" pitchFamily="-107" charset="-128"/>
              </a:rPr>
              <a:t>Secure Hash Algorithm, developed by NIST</a:t>
            </a:r>
          </a:p>
          <a:p>
            <a:pPr>
              <a:lnSpc>
                <a:spcPct val="90000"/>
              </a:lnSpc>
              <a:defRPr/>
            </a:pPr>
            <a:r>
              <a:rPr lang="en-US" dirty="0" smtClean="0">
                <a:ea typeface="ＭＳ Ｐゴシック" pitchFamily="-107" charset="-128"/>
                <a:cs typeface="ＭＳ Ｐゴシック" pitchFamily="-107" charset="-128"/>
              </a:rPr>
              <a:t>Standardized by NIST in FIPS 180 in 1993</a:t>
            </a:r>
          </a:p>
          <a:p>
            <a:pPr>
              <a:lnSpc>
                <a:spcPct val="90000"/>
              </a:lnSpc>
              <a:defRPr/>
            </a:pPr>
            <a:r>
              <a:rPr lang="en-US" dirty="0" smtClean="0">
                <a:ea typeface="ＭＳ Ｐゴシック" pitchFamily="-107" charset="-128"/>
                <a:cs typeface="ＭＳ Ｐゴシック" pitchFamily="-107" charset="-128"/>
              </a:rPr>
              <a:t>Improvements over time: SHA-0, SHA-1, SHA-2,SHA-3</a:t>
            </a:r>
          </a:p>
          <a:p>
            <a:pPr>
              <a:lnSpc>
                <a:spcPct val="90000"/>
              </a:lnSpc>
              <a:defRPr/>
            </a:pPr>
            <a:r>
              <a:rPr lang="en-US" dirty="0" smtClean="0">
                <a:ea typeface="ＭＳ Ｐゴシック" pitchFamily="-107" charset="-128"/>
                <a:cs typeface="ＭＳ Ｐゴシック" pitchFamily="-107" charset="-128"/>
              </a:rPr>
              <a:t>SHA-1 (and SHA-0) are considered insecure; </a:t>
            </a:r>
            <a:r>
              <a:rPr lang="en-US" dirty="0" smtClean="0">
                <a:solidFill>
                  <a:srgbClr val="FF0000"/>
                </a:solidFill>
                <a:ea typeface="ＭＳ Ｐゴシック" pitchFamily="-107" charset="-128"/>
                <a:cs typeface="ＭＳ Ｐゴシック" pitchFamily="-107" charset="-128"/>
              </a:rPr>
              <a:t>no longer recommended</a:t>
            </a:r>
          </a:p>
          <a:p>
            <a:pPr>
              <a:lnSpc>
                <a:spcPct val="90000"/>
              </a:lnSpc>
              <a:defRPr/>
            </a:pPr>
            <a:r>
              <a:rPr lang="en-US" dirty="0" smtClean="0">
                <a:ea typeface="ＭＳ Ｐゴシック" pitchFamily="-107" charset="-128"/>
              </a:rPr>
              <a:t>SHA -2 known as SHA-224, SHA-256, SHA-384, and SHA-512. </a:t>
            </a:r>
            <a:endParaRPr lang="en-US" dirty="0" smtClean="0">
              <a:solidFill>
                <a:srgbClr val="FF0000"/>
              </a:solidFill>
              <a:ea typeface="ＭＳ Ｐゴシック" pitchFamily="-107" charset="-128"/>
              <a:cs typeface="ＭＳ Ｐゴシック" pitchFamily="-107" charset="-128"/>
            </a:endParaRPr>
          </a:p>
          <a:p>
            <a:pPr>
              <a:lnSpc>
                <a:spcPct val="90000"/>
              </a:lnSpc>
              <a:defRPr/>
            </a:pPr>
            <a:r>
              <a:rPr lang="en-US" dirty="0" smtClean="0">
                <a:ea typeface="ＭＳ Ｐゴシック" pitchFamily="-107" charset="-128"/>
                <a:cs typeface="ＭＳ Ｐゴシック" pitchFamily="-107" charset="-128"/>
              </a:rPr>
              <a:t>SHA-3 in development, competition run by NIST</a:t>
            </a:r>
            <a:endParaRPr lang="en-AU" dirty="0">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107" charset="-128"/>
                <a:cs typeface="ＭＳ Ｐゴシック" pitchFamily="-107" charset="-128"/>
              </a:rPr>
              <a:t>SHA Versions</a:t>
            </a:r>
          </a:p>
        </p:txBody>
      </p:sp>
      <p:graphicFrame>
        <p:nvGraphicFramePr>
          <p:cNvPr id="7" name="Table 6"/>
          <p:cNvGraphicFramePr>
            <a:graphicFrameLocks noGrp="1"/>
          </p:cNvGraphicFramePr>
          <p:nvPr/>
        </p:nvGraphicFramePr>
        <p:xfrm>
          <a:off x="323529" y="2206322"/>
          <a:ext cx="8439471" cy="3082284"/>
        </p:xfrm>
        <a:graphic>
          <a:graphicData uri="http://schemas.openxmlformats.org/drawingml/2006/table">
            <a:tbl>
              <a:tblPr>
                <a:tableStyleId>{775DCB02-9BB8-47FD-8907-85C794F793BA}</a:tableStyleId>
              </a:tblPr>
              <a:tblGrid>
                <a:gridCol w="1841339"/>
                <a:gridCol w="1227560"/>
                <a:gridCol w="1367055"/>
                <a:gridCol w="1318231"/>
                <a:gridCol w="1381004"/>
                <a:gridCol w="1304282"/>
              </a:tblGrid>
              <a:tr h="597225">
                <a:tc>
                  <a:txBody>
                    <a:bodyPr/>
                    <a:lstStyle/>
                    <a:p>
                      <a:pPr algn="ctr" fontAlgn="b"/>
                      <a:endParaRPr lang="en-US" sz="1800" b="1" i="0" u="none" strike="noStrike" dirty="0">
                        <a:latin typeface="+mn-lt"/>
                      </a:endParaRPr>
                    </a:p>
                  </a:txBody>
                  <a:tcPr marL="12315" marR="12315" marT="12315" marB="0" anchor="b"/>
                </a:tc>
                <a:tc>
                  <a:txBody>
                    <a:bodyPr/>
                    <a:lstStyle/>
                    <a:p>
                      <a:pPr algn="ctr" fontAlgn="b"/>
                      <a:r>
                        <a:rPr lang="en-US" sz="1800" b="1" u="none" strike="noStrike" dirty="0"/>
                        <a:t>SHA-1</a:t>
                      </a:r>
                      <a:endParaRPr lang="en-US" sz="1800" b="1" i="0" u="none" strike="noStrike" dirty="0">
                        <a:latin typeface="+mn-lt"/>
                      </a:endParaRPr>
                    </a:p>
                  </a:txBody>
                  <a:tcPr marL="12315" marR="12315" marT="12315" marB="0" anchor="b"/>
                </a:tc>
                <a:tc>
                  <a:txBody>
                    <a:bodyPr/>
                    <a:lstStyle/>
                    <a:p>
                      <a:pPr algn="ctr" fontAlgn="b"/>
                      <a:r>
                        <a:rPr lang="en-US" sz="1800" b="1" u="none" strike="noStrike" dirty="0"/>
                        <a:t>SHA-224</a:t>
                      </a:r>
                      <a:endParaRPr lang="en-US" sz="1800" b="1" i="0" u="none" strike="noStrike" dirty="0">
                        <a:latin typeface="+mn-lt"/>
                      </a:endParaRPr>
                    </a:p>
                  </a:txBody>
                  <a:tcPr marL="12315" marR="12315" marT="12315" marB="0" anchor="b"/>
                </a:tc>
                <a:tc>
                  <a:txBody>
                    <a:bodyPr/>
                    <a:lstStyle/>
                    <a:p>
                      <a:pPr algn="ctr" fontAlgn="b"/>
                      <a:r>
                        <a:rPr lang="en-US" sz="1800" b="1" u="none" strike="noStrike" dirty="0"/>
                        <a:t>SHA-256</a:t>
                      </a:r>
                      <a:endParaRPr lang="en-US" sz="1800" b="1" i="0" u="none" strike="noStrike" dirty="0">
                        <a:latin typeface="+mn-lt"/>
                      </a:endParaRPr>
                    </a:p>
                  </a:txBody>
                  <a:tcPr marL="12315" marR="12315" marT="12315" marB="0" anchor="b"/>
                </a:tc>
                <a:tc>
                  <a:txBody>
                    <a:bodyPr/>
                    <a:lstStyle/>
                    <a:p>
                      <a:pPr algn="ctr" fontAlgn="b"/>
                      <a:r>
                        <a:rPr lang="en-US" sz="1800" b="1" u="none" strike="noStrike"/>
                        <a:t>SHA-384</a:t>
                      </a:r>
                      <a:endParaRPr lang="en-US" sz="1800" b="1" i="0" u="none" strike="noStrike">
                        <a:latin typeface="+mn-lt"/>
                      </a:endParaRPr>
                    </a:p>
                  </a:txBody>
                  <a:tcPr marL="12315" marR="12315" marT="12315" marB="0" anchor="b"/>
                </a:tc>
                <a:tc>
                  <a:txBody>
                    <a:bodyPr/>
                    <a:lstStyle/>
                    <a:p>
                      <a:pPr algn="ctr" fontAlgn="b"/>
                      <a:r>
                        <a:rPr lang="en-US" sz="1800" b="1" u="none" strike="noStrike"/>
                        <a:t>SHA-512 </a:t>
                      </a:r>
                      <a:endParaRPr lang="en-US" sz="1800" b="1" i="0" u="none" strike="noStrike">
                        <a:latin typeface="+mn-lt"/>
                      </a:endParaRPr>
                    </a:p>
                  </a:txBody>
                  <a:tcPr marL="12315" marR="12315" marT="12315" marB="0" anchor="b"/>
                </a:tc>
              </a:tr>
              <a:tr h="597225">
                <a:tc>
                  <a:txBody>
                    <a:bodyPr/>
                    <a:lstStyle/>
                    <a:p>
                      <a:pPr algn="ctr" fontAlgn="b"/>
                      <a:r>
                        <a:rPr lang="en-US" sz="1800" b="1" u="none" strike="noStrike" dirty="0"/>
                        <a:t>Message digest size</a:t>
                      </a:r>
                      <a:endParaRPr lang="en-US" sz="1800" b="1" i="0" u="none" strike="noStrike" dirty="0">
                        <a:latin typeface="+mn-lt"/>
                      </a:endParaRPr>
                    </a:p>
                  </a:txBody>
                  <a:tcPr marL="12315" marR="12315" marT="12315" marB="0" anchor="b"/>
                </a:tc>
                <a:tc>
                  <a:txBody>
                    <a:bodyPr/>
                    <a:lstStyle/>
                    <a:p>
                      <a:pPr algn="ctr" fontAlgn="b"/>
                      <a:r>
                        <a:rPr lang="en-US" sz="1800" b="1" u="none" strike="noStrike" dirty="0"/>
                        <a:t>160</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224</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256</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384</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a:t>512</a:t>
                      </a:r>
                      <a:endParaRPr lang="en-US" sz="1800" b="1" i="0" u="none" strike="noStrike">
                        <a:latin typeface="+mn-lt"/>
                      </a:endParaRPr>
                    </a:p>
                  </a:txBody>
                  <a:tcPr marL="12315" marR="12315" marT="12315" marB="0" anchor="b">
                    <a:solidFill>
                      <a:schemeClr val="bg1"/>
                    </a:solidFill>
                  </a:tcPr>
                </a:tc>
              </a:tr>
              <a:tr h="597225">
                <a:tc>
                  <a:txBody>
                    <a:bodyPr/>
                    <a:lstStyle/>
                    <a:p>
                      <a:pPr algn="ctr" fontAlgn="b"/>
                      <a:r>
                        <a:rPr lang="en-US" sz="1800" b="1" u="none" strike="noStrike"/>
                        <a:t>Message size</a:t>
                      </a:r>
                      <a:endParaRPr lang="en-US" sz="1800" b="1" i="0" u="none" strike="noStrike">
                        <a:latin typeface="+mn-lt"/>
                      </a:endParaRPr>
                    </a:p>
                  </a:txBody>
                  <a:tcPr marL="12315" marR="12315" marT="12315" marB="0" anchor="b"/>
                </a:tc>
                <a:tc>
                  <a:txBody>
                    <a:bodyPr/>
                    <a:lstStyle/>
                    <a:p>
                      <a:pPr algn="ctr" fontAlgn="b"/>
                      <a:r>
                        <a:rPr lang="en-US" sz="1800" b="1" u="none" strike="noStrike" dirty="0"/>
                        <a:t>&lt; 2</a:t>
                      </a:r>
                      <a:r>
                        <a:rPr lang="en-US" sz="1800" b="1" u="none" strike="noStrike" baseline="30000" dirty="0"/>
                        <a:t>64</a:t>
                      </a:r>
                      <a:endParaRPr lang="en-US" sz="1800" b="1" i="0" u="none" strike="noStrike" baseline="30000" dirty="0">
                        <a:latin typeface="+mn-lt"/>
                      </a:endParaRPr>
                    </a:p>
                  </a:txBody>
                  <a:tcPr marL="12315" marR="12315" marT="12315" marB="0" anchor="b">
                    <a:solidFill>
                      <a:schemeClr val="bg1"/>
                    </a:solidFill>
                  </a:tcPr>
                </a:tc>
                <a:tc>
                  <a:txBody>
                    <a:bodyPr/>
                    <a:lstStyle/>
                    <a:p>
                      <a:pPr algn="ctr" fontAlgn="b"/>
                      <a:r>
                        <a:rPr lang="en-US" sz="1800" b="1" u="none" strike="noStrike" dirty="0"/>
                        <a:t>&lt; 2</a:t>
                      </a:r>
                      <a:r>
                        <a:rPr lang="en-US" sz="1800" b="1" u="none" strike="noStrike" baseline="30000" dirty="0"/>
                        <a:t>64</a:t>
                      </a:r>
                      <a:endParaRPr lang="en-US" sz="1800" b="1" i="0" u="none" strike="noStrike" baseline="30000" dirty="0">
                        <a:latin typeface="+mn-lt"/>
                      </a:endParaRPr>
                    </a:p>
                  </a:txBody>
                  <a:tcPr marL="12315" marR="12315" marT="12315" marB="0" anchor="b">
                    <a:solidFill>
                      <a:schemeClr val="bg1"/>
                    </a:solidFill>
                  </a:tcPr>
                </a:tc>
                <a:tc>
                  <a:txBody>
                    <a:bodyPr/>
                    <a:lstStyle/>
                    <a:p>
                      <a:pPr algn="ctr" fontAlgn="b"/>
                      <a:r>
                        <a:rPr lang="en-US" sz="1800" b="1" u="none" strike="noStrike" dirty="0"/>
                        <a:t>&lt; 2</a:t>
                      </a:r>
                      <a:r>
                        <a:rPr lang="en-US" sz="1800" b="1" u="none" strike="noStrike" baseline="30000" dirty="0"/>
                        <a:t>64</a:t>
                      </a:r>
                      <a:endParaRPr lang="en-US" sz="1800" b="1" i="0" u="none" strike="noStrike" baseline="30000" dirty="0">
                        <a:latin typeface="+mn-lt"/>
                      </a:endParaRPr>
                    </a:p>
                  </a:txBody>
                  <a:tcPr marL="12315" marR="12315" marT="12315" marB="0" anchor="b">
                    <a:solidFill>
                      <a:schemeClr val="bg1"/>
                    </a:solidFill>
                  </a:tcPr>
                </a:tc>
                <a:tc>
                  <a:txBody>
                    <a:bodyPr/>
                    <a:lstStyle/>
                    <a:p>
                      <a:pPr algn="ctr" fontAlgn="b"/>
                      <a:r>
                        <a:rPr lang="en-US" sz="1800" b="1" u="none" strike="noStrike" dirty="0"/>
                        <a:t>&lt; 2</a:t>
                      </a:r>
                      <a:r>
                        <a:rPr lang="en-US" sz="1800" b="1" u="none" strike="noStrike" baseline="30000" dirty="0"/>
                        <a:t>128</a:t>
                      </a:r>
                      <a:endParaRPr lang="en-US" sz="1800" b="1" i="0" u="none" strike="noStrike" baseline="30000" dirty="0">
                        <a:latin typeface="+mn-lt"/>
                      </a:endParaRPr>
                    </a:p>
                  </a:txBody>
                  <a:tcPr marL="12315" marR="12315" marT="12315" marB="0" anchor="b">
                    <a:solidFill>
                      <a:schemeClr val="bg1"/>
                    </a:solidFill>
                  </a:tcPr>
                </a:tc>
                <a:tc>
                  <a:txBody>
                    <a:bodyPr/>
                    <a:lstStyle/>
                    <a:p>
                      <a:pPr algn="ctr" fontAlgn="b"/>
                      <a:r>
                        <a:rPr lang="en-US" sz="1800" b="1" u="none" strike="noStrike" dirty="0"/>
                        <a:t>&lt; 2</a:t>
                      </a:r>
                      <a:r>
                        <a:rPr lang="en-US" sz="1800" b="1" u="none" strike="noStrike" baseline="30000" dirty="0"/>
                        <a:t>128</a:t>
                      </a:r>
                      <a:r>
                        <a:rPr lang="en-US" sz="1800" b="1" u="none" strike="noStrike" dirty="0"/>
                        <a:t> </a:t>
                      </a:r>
                      <a:endParaRPr lang="en-US" sz="1800" b="1" i="0" u="none" strike="noStrike" dirty="0">
                        <a:latin typeface="+mn-lt"/>
                      </a:endParaRPr>
                    </a:p>
                  </a:txBody>
                  <a:tcPr marL="12315" marR="12315" marT="12315" marB="0" anchor="b">
                    <a:solidFill>
                      <a:schemeClr val="bg1"/>
                    </a:solidFill>
                  </a:tcPr>
                </a:tc>
              </a:tr>
              <a:tr h="346692">
                <a:tc>
                  <a:txBody>
                    <a:bodyPr/>
                    <a:lstStyle/>
                    <a:p>
                      <a:pPr algn="ctr" fontAlgn="b"/>
                      <a:r>
                        <a:rPr lang="en-US" sz="1800" b="1" u="none" strike="noStrike"/>
                        <a:t>Block size</a:t>
                      </a:r>
                      <a:endParaRPr lang="en-US" sz="1800" b="1" i="0" u="none" strike="noStrike">
                        <a:latin typeface="+mn-lt"/>
                      </a:endParaRPr>
                    </a:p>
                  </a:txBody>
                  <a:tcPr marL="12315" marR="12315" marT="12315" marB="0" anchor="b"/>
                </a:tc>
                <a:tc>
                  <a:txBody>
                    <a:bodyPr/>
                    <a:lstStyle/>
                    <a:p>
                      <a:pPr algn="ctr" fontAlgn="b"/>
                      <a:r>
                        <a:rPr lang="en-US" sz="1800" b="1" u="none" strike="noStrike"/>
                        <a:t>512</a:t>
                      </a:r>
                      <a:endParaRPr lang="en-US" sz="1800" b="1" i="0" u="none" strike="noStrike">
                        <a:latin typeface="+mn-lt"/>
                      </a:endParaRPr>
                    </a:p>
                  </a:txBody>
                  <a:tcPr marL="12315" marR="12315" marT="12315" marB="0" anchor="b">
                    <a:solidFill>
                      <a:schemeClr val="bg1"/>
                    </a:solidFill>
                  </a:tcPr>
                </a:tc>
                <a:tc>
                  <a:txBody>
                    <a:bodyPr/>
                    <a:lstStyle/>
                    <a:p>
                      <a:pPr algn="ctr" fontAlgn="b"/>
                      <a:r>
                        <a:rPr lang="en-US" sz="1800" b="1" u="none" strike="noStrike"/>
                        <a:t>512</a:t>
                      </a:r>
                      <a:endParaRPr lang="en-US" sz="1800" b="1" i="0" u="none" strike="noStrike">
                        <a:latin typeface="+mn-lt"/>
                      </a:endParaRPr>
                    </a:p>
                  </a:txBody>
                  <a:tcPr marL="12315" marR="12315" marT="12315" marB="0" anchor="b">
                    <a:solidFill>
                      <a:schemeClr val="bg1"/>
                    </a:solidFill>
                  </a:tcPr>
                </a:tc>
                <a:tc>
                  <a:txBody>
                    <a:bodyPr/>
                    <a:lstStyle/>
                    <a:p>
                      <a:pPr algn="ctr" fontAlgn="b"/>
                      <a:r>
                        <a:rPr lang="en-US" sz="1800" b="1" u="none" strike="noStrike" dirty="0"/>
                        <a:t>512</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1024</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1024</a:t>
                      </a:r>
                      <a:endParaRPr lang="en-US" sz="1800" b="1" i="0" u="none" strike="noStrike" dirty="0">
                        <a:latin typeface="+mn-lt"/>
                      </a:endParaRPr>
                    </a:p>
                  </a:txBody>
                  <a:tcPr marL="12315" marR="12315" marT="12315" marB="0" anchor="b">
                    <a:solidFill>
                      <a:schemeClr val="bg1"/>
                    </a:solidFill>
                  </a:tcPr>
                </a:tc>
              </a:tr>
              <a:tr h="346692">
                <a:tc>
                  <a:txBody>
                    <a:bodyPr/>
                    <a:lstStyle/>
                    <a:p>
                      <a:pPr algn="ctr" fontAlgn="b"/>
                      <a:r>
                        <a:rPr lang="en-US" sz="1800" b="1" u="none" strike="noStrike"/>
                        <a:t>Word size</a:t>
                      </a:r>
                      <a:endParaRPr lang="en-US" sz="1800" b="1" i="0" u="none" strike="noStrike">
                        <a:latin typeface="+mn-lt"/>
                      </a:endParaRPr>
                    </a:p>
                  </a:txBody>
                  <a:tcPr marL="12315" marR="12315" marT="12315" marB="0" anchor="b"/>
                </a:tc>
                <a:tc>
                  <a:txBody>
                    <a:bodyPr/>
                    <a:lstStyle/>
                    <a:p>
                      <a:pPr algn="ctr" fontAlgn="b"/>
                      <a:r>
                        <a:rPr lang="en-US" sz="1800" b="1" u="none" strike="noStrike"/>
                        <a:t>32</a:t>
                      </a:r>
                      <a:endParaRPr lang="en-US" sz="1800" b="1" i="0" u="none" strike="noStrike">
                        <a:latin typeface="+mn-lt"/>
                      </a:endParaRPr>
                    </a:p>
                  </a:txBody>
                  <a:tcPr marL="12315" marR="12315" marT="12315" marB="0" anchor="b">
                    <a:solidFill>
                      <a:schemeClr val="bg1"/>
                    </a:solidFill>
                  </a:tcPr>
                </a:tc>
                <a:tc>
                  <a:txBody>
                    <a:bodyPr/>
                    <a:lstStyle/>
                    <a:p>
                      <a:pPr algn="ctr" fontAlgn="b"/>
                      <a:r>
                        <a:rPr lang="en-US" sz="1800" b="1" u="none" strike="noStrike"/>
                        <a:t>32</a:t>
                      </a:r>
                      <a:endParaRPr lang="en-US" sz="1800" b="1" i="0" u="none" strike="noStrike">
                        <a:latin typeface="+mn-lt"/>
                      </a:endParaRPr>
                    </a:p>
                  </a:txBody>
                  <a:tcPr marL="12315" marR="12315" marT="12315" marB="0" anchor="b">
                    <a:solidFill>
                      <a:schemeClr val="bg1"/>
                    </a:solidFill>
                  </a:tcPr>
                </a:tc>
                <a:tc>
                  <a:txBody>
                    <a:bodyPr/>
                    <a:lstStyle/>
                    <a:p>
                      <a:pPr algn="ctr" fontAlgn="b"/>
                      <a:r>
                        <a:rPr lang="en-US" sz="1800" b="1" u="none" strike="noStrike" dirty="0"/>
                        <a:t>32</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64</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64</a:t>
                      </a:r>
                      <a:endParaRPr lang="en-US" sz="1800" b="1" i="0" u="none" strike="noStrike" dirty="0">
                        <a:latin typeface="+mn-lt"/>
                      </a:endParaRPr>
                    </a:p>
                  </a:txBody>
                  <a:tcPr marL="12315" marR="12315" marT="12315" marB="0" anchor="b">
                    <a:solidFill>
                      <a:schemeClr val="bg1"/>
                    </a:solidFill>
                  </a:tcPr>
                </a:tc>
              </a:tr>
              <a:tr h="597225">
                <a:tc>
                  <a:txBody>
                    <a:bodyPr/>
                    <a:lstStyle/>
                    <a:p>
                      <a:pPr algn="ctr" fontAlgn="b"/>
                      <a:r>
                        <a:rPr lang="en-US" sz="1800" b="1" u="none" strike="noStrike"/>
                        <a:t>Number of steps</a:t>
                      </a:r>
                      <a:endParaRPr lang="en-US" sz="1800" b="1" i="0" u="none" strike="noStrike">
                        <a:latin typeface="+mn-lt"/>
                      </a:endParaRPr>
                    </a:p>
                  </a:txBody>
                  <a:tcPr marL="12315" marR="12315" marT="12315" marB="0" anchor="b"/>
                </a:tc>
                <a:tc>
                  <a:txBody>
                    <a:bodyPr/>
                    <a:lstStyle/>
                    <a:p>
                      <a:pPr algn="ctr" fontAlgn="b"/>
                      <a:r>
                        <a:rPr lang="en-US" sz="1800" b="1" u="none" strike="noStrike"/>
                        <a:t>80</a:t>
                      </a:r>
                      <a:endParaRPr lang="en-US" sz="1800" b="1" i="0" u="none" strike="noStrike">
                        <a:latin typeface="+mn-lt"/>
                      </a:endParaRPr>
                    </a:p>
                  </a:txBody>
                  <a:tcPr marL="12315" marR="12315" marT="12315" marB="0" anchor="b">
                    <a:solidFill>
                      <a:schemeClr val="bg1"/>
                    </a:solidFill>
                  </a:tcPr>
                </a:tc>
                <a:tc>
                  <a:txBody>
                    <a:bodyPr/>
                    <a:lstStyle/>
                    <a:p>
                      <a:pPr algn="ctr" fontAlgn="b"/>
                      <a:r>
                        <a:rPr lang="en-US" sz="1800" b="1" u="none" strike="noStrike"/>
                        <a:t>64</a:t>
                      </a:r>
                      <a:endParaRPr lang="en-US" sz="1800" b="1" i="0" u="none" strike="noStrike">
                        <a:latin typeface="+mn-lt"/>
                      </a:endParaRPr>
                    </a:p>
                  </a:txBody>
                  <a:tcPr marL="12315" marR="12315" marT="12315" marB="0" anchor="b">
                    <a:solidFill>
                      <a:schemeClr val="bg1"/>
                    </a:solidFill>
                  </a:tcPr>
                </a:tc>
                <a:tc>
                  <a:txBody>
                    <a:bodyPr/>
                    <a:lstStyle/>
                    <a:p>
                      <a:pPr algn="ctr" fontAlgn="b"/>
                      <a:r>
                        <a:rPr lang="en-US" sz="1800" b="1" u="none" strike="noStrike"/>
                        <a:t>64</a:t>
                      </a:r>
                      <a:endParaRPr lang="en-US" sz="1800" b="1" i="0" u="none" strike="noStrike">
                        <a:latin typeface="+mn-lt"/>
                      </a:endParaRPr>
                    </a:p>
                  </a:txBody>
                  <a:tcPr marL="12315" marR="12315" marT="12315" marB="0" anchor="b">
                    <a:solidFill>
                      <a:schemeClr val="bg1"/>
                    </a:solidFill>
                  </a:tcPr>
                </a:tc>
                <a:tc>
                  <a:txBody>
                    <a:bodyPr/>
                    <a:lstStyle/>
                    <a:p>
                      <a:pPr algn="ctr" fontAlgn="b"/>
                      <a:r>
                        <a:rPr lang="en-US" sz="1800" b="1" u="none" strike="noStrike" dirty="0"/>
                        <a:t>80</a:t>
                      </a:r>
                      <a:endParaRPr lang="en-US" sz="1800" b="1" i="0" u="none" strike="noStrike" dirty="0">
                        <a:latin typeface="+mn-lt"/>
                      </a:endParaRPr>
                    </a:p>
                  </a:txBody>
                  <a:tcPr marL="12315" marR="12315" marT="12315" marB="0" anchor="b">
                    <a:solidFill>
                      <a:schemeClr val="bg1"/>
                    </a:solidFill>
                  </a:tcPr>
                </a:tc>
                <a:tc>
                  <a:txBody>
                    <a:bodyPr/>
                    <a:lstStyle/>
                    <a:p>
                      <a:pPr algn="ctr" fontAlgn="b"/>
                      <a:r>
                        <a:rPr lang="en-US" sz="1800" b="1" u="none" strike="noStrike" dirty="0"/>
                        <a:t>80</a:t>
                      </a:r>
                      <a:endParaRPr lang="en-US" sz="1800" b="1" i="0" u="none" strike="noStrike" dirty="0">
                        <a:latin typeface="+mn-lt"/>
                      </a:endParaRPr>
                    </a:p>
                  </a:txBody>
                  <a:tcPr marL="12315" marR="12315" marT="12315" marB="0" anchor="b">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52400"/>
            <a:ext cx="8229600" cy="1139825"/>
          </a:xfrm>
        </p:spPr>
        <p:txBody>
          <a:bodyPr/>
          <a:lstStyle/>
          <a:p>
            <a:pPr eaLnBrk="1" hangingPunct="1">
              <a:defRPr/>
            </a:pPr>
            <a:r>
              <a:rPr lang="en-AU">
                <a:ea typeface="ＭＳ Ｐゴシック" pitchFamily="-107" charset="-128"/>
                <a:cs typeface="ＭＳ Ｐゴシック" pitchFamily="-107" charset="-128"/>
              </a:rPr>
              <a:t>SHA-512 Overview</a:t>
            </a:r>
          </a:p>
        </p:txBody>
      </p:sp>
      <p:pic>
        <p:nvPicPr>
          <p:cNvPr id="47107" name="Picture 3"/>
          <p:cNvPicPr>
            <a:picLocks noChangeAspect="1"/>
          </p:cNvPicPr>
          <p:nvPr/>
        </p:nvPicPr>
        <p:blipFill>
          <a:blip r:embed="rId3"/>
          <a:srcRect/>
          <a:stretch>
            <a:fillRect/>
          </a:stretch>
        </p:blipFill>
        <p:spPr bwMode="auto">
          <a:xfrm>
            <a:off x="990600" y="1143000"/>
            <a:ext cx="69215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r>
              <a:rPr lang="en-US"/>
              <a:t>12.</a:t>
            </a:r>
            <a:fld id="{AFD4E405-A3FF-4772-8B27-80C22754FBE4}" type="slidenum">
              <a:rPr lang="en-US"/>
              <a:pPr/>
              <a:t>24</a:t>
            </a:fld>
            <a:endParaRPr lang="en-US"/>
          </a:p>
        </p:txBody>
      </p:sp>
      <p:sp>
        <p:nvSpPr>
          <p:cNvPr id="1240073" name="Rectangle 9"/>
          <p:cNvSpPr>
            <a:spLocks noChangeArrowheads="1"/>
          </p:cNvSpPr>
          <p:nvPr>
            <p:custDataLst>
              <p:tags r:id="rId1"/>
            </p:custDataLst>
          </p:nvPr>
        </p:nvSpPr>
        <p:spPr bwMode="auto">
          <a:xfrm>
            <a:off x="251520" y="404664"/>
            <a:ext cx="8686800" cy="519113"/>
          </a:xfrm>
          <a:prstGeom prst="rect">
            <a:avLst/>
          </a:prstGeom>
          <a:solidFill>
            <a:schemeClr val="bg1"/>
          </a:solidFill>
          <a:ln w="9525">
            <a:noFill/>
            <a:miter lim="800000"/>
            <a:headEnd/>
            <a:tailEnd/>
          </a:ln>
          <a:effectLst/>
        </p:spPr>
        <p:txBody>
          <a:bodyPr>
            <a:spAutoFit/>
          </a:bodyPr>
          <a:lstStyle/>
          <a:p>
            <a:pPr algn="just"/>
            <a:r>
              <a:rPr lang="en-US" baseline="0">
                <a:solidFill>
                  <a:schemeClr val="folHlink"/>
                </a:solidFill>
              </a:rPr>
              <a:t>Words</a:t>
            </a:r>
            <a:endParaRPr lang="en-US" baseline="0"/>
          </a:p>
        </p:txBody>
      </p:sp>
      <p:sp>
        <p:nvSpPr>
          <p:cNvPr id="1240075" name="Text Box 11"/>
          <p:cNvSpPr txBox="1">
            <a:spLocks noChangeArrowheads="1"/>
          </p:cNvSpPr>
          <p:nvPr>
            <p:custDataLst>
              <p:tags r:id="rId2"/>
            </p:custDataLst>
          </p:nvPr>
        </p:nvSpPr>
        <p:spPr bwMode="auto">
          <a:xfrm>
            <a:off x="1776413" y="2209800"/>
            <a:ext cx="6029325" cy="457200"/>
          </a:xfrm>
          <a:prstGeom prst="rect">
            <a:avLst/>
          </a:prstGeom>
          <a:noFill/>
          <a:ln w="9525">
            <a:noFill/>
            <a:miter lim="800000"/>
            <a:headEnd/>
            <a:tailEnd/>
          </a:ln>
          <a:effectLst/>
        </p:spPr>
        <p:txBody>
          <a:bodyPr wrap="none">
            <a:spAutoFit/>
          </a:bodyPr>
          <a:lstStyle/>
          <a:p>
            <a:r>
              <a:rPr lang="en-US" sz="2400" i="0" baseline="0" dirty="0">
                <a:solidFill>
                  <a:schemeClr val="folHlink"/>
                </a:solidFill>
              </a:rPr>
              <a:t>Figure </a:t>
            </a:r>
            <a:r>
              <a:rPr lang="en-US" sz="2000" baseline="0" dirty="0" smtClean="0"/>
              <a:t>A </a:t>
            </a:r>
            <a:r>
              <a:rPr lang="en-US" sz="2000" baseline="0" dirty="0"/>
              <a:t>message block and the digest as words</a:t>
            </a:r>
          </a:p>
        </p:txBody>
      </p:sp>
      <p:pic>
        <p:nvPicPr>
          <p:cNvPr id="1240076" name="Picture 12"/>
          <p:cNvPicPr>
            <a:picLocks noChangeAspect="1" noChangeArrowheads="1"/>
          </p:cNvPicPr>
          <p:nvPr>
            <p:custDataLst>
              <p:tags r:id="rId3"/>
            </p:custDataLst>
          </p:nvPr>
        </p:nvPicPr>
        <p:blipFill>
          <a:blip r:embed="rId6"/>
          <a:srcRect/>
          <a:stretch>
            <a:fillRect/>
          </a:stretch>
        </p:blipFill>
        <p:spPr bwMode="auto">
          <a:xfrm>
            <a:off x="503238" y="2946400"/>
            <a:ext cx="8335962" cy="208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t>12.</a:t>
            </a:r>
            <a:fld id="{4A683EBC-43FE-4775-B6B6-DBBEC6D4B441}" type="slidenum">
              <a:rPr lang="en-US"/>
              <a:pPr/>
              <a:t>25</a:t>
            </a:fld>
            <a:endParaRPr lang="en-US"/>
          </a:p>
        </p:txBody>
      </p:sp>
      <p:sp>
        <p:nvSpPr>
          <p:cNvPr id="1321994" name="Rectangle 10"/>
          <p:cNvSpPr>
            <a:spLocks noChangeArrowheads="1"/>
          </p:cNvSpPr>
          <p:nvPr>
            <p:custDataLst>
              <p:tags r:id="rId1"/>
            </p:custDataLst>
          </p:nvPr>
        </p:nvSpPr>
        <p:spPr bwMode="auto">
          <a:xfrm>
            <a:off x="152400" y="1676400"/>
            <a:ext cx="8839200" cy="822325"/>
          </a:xfrm>
          <a:prstGeom prst="rect">
            <a:avLst/>
          </a:prstGeom>
          <a:noFill/>
          <a:ln w="9525">
            <a:noFill/>
            <a:miter lim="800000"/>
            <a:headEnd/>
            <a:tailEnd/>
          </a:ln>
          <a:effectLst/>
        </p:spPr>
        <p:txBody>
          <a:bodyPr anchor="ctr">
            <a:spAutoFit/>
          </a:bodyPr>
          <a:lstStyle/>
          <a:p>
            <a:pPr algn="just" eaLnBrk="1" hangingPunct="1"/>
            <a:r>
              <a:rPr lang="en-US" sz="2400" i="0" baseline="0"/>
              <a:t>What is the number of padding bits if the length of the original message is 2590 bits?</a:t>
            </a:r>
          </a:p>
        </p:txBody>
      </p:sp>
      <p:sp>
        <p:nvSpPr>
          <p:cNvPr id="1321995" name="Text Box 11"/>
          <p:cNvSpPr txBox="1">
            <a:spLocks noChangeArrowheads="1"/>
          </p:cNvSpPr>
          <p:nvPr>
            <p:custDataLst>
              <p:tags r:id="rId2"/>
            </p:custDataLst>
          </p:nvPr>
        </p:nvSpPr>
        <p:spPr bwMode="auto">
          <a:xfrm>
            <a:off x="228600" y="1143000"/>
            <a:ext cx="1383712" cy="461665"/>
          </a:xfrm>
          <a:prstGeom prst="rect">
            <a:avLst/>
          </a:prstGeom>
          <a:solidFill>
            <a:schemeClr val="folHlink"/>
          </a:solidFill>
          <a:ln w="9525">
            <a:noFill/>
            <a:miter lim="800000"/>
            <a:headEnd/>
            <a:tailEnd/>
          </a:ln>
          <a:effectLst/>
        </p:spPr>
        <p:txBody>
          <a:bodyPr wrap="none">
            <a:spAutoFit/>
          </a:bodyPr>
          <a:lstStyle/>
          <a:p>
            <a:r>
              <a:rPr lang="en-US" sz="2400" i="0" baseline="0" dirty="0" smtClean="0">
                <a:solidFill>
                  <a:schemeClr val="bg1"/>
                </a:solidFill>
              </a:rPr>
              <a:t>Example</a:t>
            </a:r>
            <a:endParaRPr lang="en-US" sz="2000" baseline="0" dirty="0">
              <a:solidFill>
                <a:schemeClr val="bg1"/>
              </a:solidFill>
            </a:endParaRPr>
          </a:p>
        </p:txBody>
      </p:sp>
      <p:sp>
        <p:nvSpPr>
          <p:cNvPr id="1321996" name="Rectangle 12"/>
          <p:cNvSpPr>
            <a:spLocks noChangeArrowheads="1"/>
          </p:cNvSpPr>
          <p:nvPr>
            <p:custDataLst>
              <p:tags r:id="rId3"/>
            </p:custDataLst>
          </p:nvPr>
        </p:nvSpPr>
        <p:spPr bwMode="auto">
          <a:xfrm>
            <a:off x="152400" y="2743200"/>
            <a:ext cx="8839200" cy="822325"/>
          </a:xfrm>
          <a:prstGeom prst="rect">
            <a:avLst/>
          </a:prstGeom>
          <a:noFill/>
          <a:ln w="9525">
            <a:noFill/>
            <a:miter lim="800000"/>
            <a:headEnd/>
            <a:tailEnd/>
          </a:ln>
          <a:effectLst/>
        </p:spPr>
        <p:txBody>
          <a:bodyPr anchor="ctr">
            <a:spAutoFit/>
          </a:bodyPr>
          <a:lstStyle/>
          <a:p>
            <a:pPr algn="just" eaLnBrk="1" hangingPunct="1"/>
            <a:r>
              <a:rPr lang="en-US" sz="2400" i="0" baseline="0">
                <a:solidFill>
                  <a:schemeClr val="hlink"/>
                </a:solidFill>
              </a:rPr>
              <a:t>Solution</a:t>
            </a:r>
          </a:p>
          <a:p>
            <a:pPr algn="just" eaLnBrk="1" hangingPunct="1"/>
            <a:r>
              <a:rPr lang="en-US" sz="2400" i="0" baseline="0"/>
              <a:t>We can calculate the number of padding bits as follows:</a:t>
            </a:r>
          </a:p>
        </p:txBody>
      </p:sp>
      <p:pic>
        <p:nvPicPr>
          <p:cNvPr id="1321997" name="Picture 13"/>
          <p:cNvPicPr>
            <a:picLocks noChangeAspect="1" noChangeArrowheads="1"/>
          </p:cNvPicPr>
          <p:nvPr>
            <p:custDataLst>
              <p:tags r:id="rId4"/>
            </p:custDataLst>
          </p:nvPr>
        </p:nvPicPr>
        <p:blipFill>
          <a:blip r:embed="rId8"/>
          <a:srcRect/>
          <a:stretch>
            <a:fillRect/>
          </a:stretch>
        </p:blipFill>
        <p:spPr bwMode="auto">
          <a:xfrm>
            <a:off x="723900" y="3733800"/>
            <a:ext cx="7694613" cy="801688"/>
          </a:xfrm>
          <a:prstGeom prst="rect">
            <a:avLst/>
          </a:prstGeom>
          <a:noFill/>
          <a:ln w="9525">
            <a:noFill/>
            <a:miter lim="800000"/>
            <a:headEnd/>
            <a:tailEnd/>
          </a:ln>
          <a:effectLst/>
        </p:spPr>
      </p:pic>
      <p:sp>
        <p:nvSpPr>
          <p:cNvPr id="1321998" name="Rectangle 14"/>
          <p:cNvSpPr>
            <a:spLocks noChangeArrowheads="1"/>
          </p:cNvSpPr>
          <p:nvPr>
            <p:custDataLst>
              <p:tags r:id="rId5"/>
            </p:custDataLst>
          </p:nvPr>
        </p:nvSpPr>
        <p:spPr bwMode="auto">
          <a:xfrm>
            <a:off x="152400" y="5303838"/>
            <a:ext cx="8839200" cy="457200"/>
          </a:xfrm>
          <a:prstGeom prst="rect">
            <a:avLst/>
          </a:prstGeom>
          <a:noFill/>
          <a:ln w="9525">
            <a:noFill/>
            <a:miter lim="800000"/>
            <a:headEnd/>
            <a:tailEnd/>
          </a:ln>
          <a:effectLst/>
        </p:spPr>
        <p:txBody>
          <a:bodyPr anchor="ctr">
            <a:spAutoFit/>
          </a:bodyPr>
          <a:lstStyle/>
          <a:p>
            <a:pPr algn="just" eaLnBrk="1" hangingPunct="1"/>
            <a:r>
              <a:rPr lang="en-US" sz="2400" i="0" baseline="0"/>
              <a:t>The padding consists of one 1 followed by 353 0’s.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r>
              <a:rPr lang="en-US"/>
              <a:t>12.</a:t>
            </a:r>
            <a:fld id="{2B08260A-92A5-40E6-96A4-2CAC9D4E0B20}" type="slidenum">
              <a:rPr lang="en-US"/>
              <a:pPr/>
              <a:t>26</a:t>
            </a:fld>
            <a:endParaRPr lang="en-US"/>
          </a:p>
        </p:txBody>
      </p:sp>
      <p:sp>
        <p:nvSpPr>
          <p:cNvPr id="1324042" name="Rectangle 10"/>
          <p:cNvSpPr>
            <a:spLocks noChangeArrowheads="1"/>
          </p:cNvSpPr>
          <p:nvPr>
            <p:custDataLst>
              <p:tags r:id="rId1"/>
            </p:custDataLst>
          </p:nvPr>
        </p:nvSpPr>
        <p:spPr bwMode="auto">
          <a:xfrm>
            <a:off x="152400" y="1676400"/>
            <a:ext cx="8839200" cy="822325"/>
          </a:xfrm>
          <a:prstGeom prst="rect">
            <a:avLst/>
          </a:prstGeom>
          <a:noFill/>
          <a:ln w="9525">
            <a:noFill/>
            <a:miter lim="800000"/>
            <a:headEnd/>
            <a:tailEnd/>
          </a:ln>
          <a:effectLst/>
        </p:spPr>
        <p:txBody>
          <a:bodyPr anchor="ctr">
            <a:spAutoFit/>
          </a:bodyPr>
          <a:lstStyle/>
          <a:p>
            <a:pPr algn="just" eaLnBrk="1" hangingPunct="1"/>
            <a:r>
              <a:rPr lang="en-US" sz="2400" i="0" baseline="0"/>
              <a:t>Do we need padding if the length of the original message is already a multiple of 1024 bits?</a:t>
            </a:r>
          </a:p>
        </p:txBody>
      </p:sp>
      <p:sp>
        <p:nvSpPr>
          <p:cNvPr id="1324043" name="Text Box 11"/>
          <p:cNvSpPr txBox="1">
            <a:spLocks noChangeArrowheads="1"/>
          </p:cNvSpPr>
          <p:nvPr>
            <p:custDataLst>
              <p:tags r:id="rId2"/>
            </p:custDataLst>
          </p:nvPr>
        </p:nvSpPr>
        <p:spPr bwMode="auto">
          <a:xfrm>
            <a:off x="228600" y="1143000"/>
            <a:ext cx="1383712" cy="461665"/>
          </a:xfrm>
          <a:prstGeom prst="rect">
            <a:avLst/>
          </a:prstGeom>
          <a:solidFill>
            <a:schemeClr val="folHlink"/>
          </a:solidFill>
          <a:ln w="9525">
            <a:noFill/>
            <a:miter lim="800000"/>
            <a:headEnd/>
            <a:tailEnd/>
          </a:ln>
          <a:effectLst/>
        </p:spPr>
        <p:txBody>
          <a:bodyPr wrap="none">
            <a:spAutoFit/>
          </a:bodyPr>
          <a:lstStyle/>
          <a:p>
            <a:r>
              <a:rPr lang="en-US" sz="2400" i="0" baseline="0" dirty="0" smtClean="0">
                <a:solidFill>
                  <a:schemeClr val="bg1"/>
                </a:solidFill>
              </a:rPr>
              <a:t>Example</a:t>
            </a:r>
            <a:endParaRPr lang="en-US" sz="2000" baseline="0" dirty="0">
              <a:solidFill>
                <a:schemeClr val="bg1"/>
              </a:solidFill>
            </a:endParaRPr>
          </a:p>
        </p:txBody>
      </p:sp>
      <p:sp>
        <p:nvSpPr>
          <p:cNvPr id="1324044" name="Rectangle 12"/>
          <p:cNvSpPr>
            <a:spLocks noChangeArrowheads="1"/>
          </p:cNvSpPr>
          <p:nvPr>
            <p:custDataLst>
              <p:tags r:id="rId3"/>
            </p:custDataLst>
          </p:nvPr>
        </p:nvSpPr>
        <p:spPr bwMode="auto">
          <a:xfrm>
            <a:off x="152400" y="3641725"/>
            <a:ext cx="8839200" cy="1187450"/>
          </a:xfrm>
          <a:prstGeom prst="rect">
            <a:avLst/>
          </a:prstGeom>
          <a:noFill/>
          <a:ln w="9525">
            <a:noFill/>
            <a:miter lim="800000"/>
            <a:headEnd/>
            <a:tailEnd/>
          </a:ln>
          <a:effectLst/>
        </p:spPr>
        <p:txBody>
          <a:bodyPr anchor="ctr">
            <a:spAutoFit/>
          </a:bodyPr>
          <a:lstStyle/>
          <a:p>
            <a:pPr algn="just" eaLnBrk="1" hangingPunct="1"/>
            <a:r>
              <a:rPr lang="en-US" sz="2400" i="0" baseline="0">
                <a:solidFill>
                  <a:schemeClr val="hlink"/>
                </a:solidFill>
              </a:rPr>
              <a:t>Solution</a:t>
            </a:r>
          </a:p>
          <a:p>
            <a:pPr algn="just" eaLnBrk="1" hangingPunct="1"/>
            <a:r>
              <a:rPr lang="en-US" sz="2400" i="0" baseline="0"/>
              <a:t>Yes we do, because we need to add the length field. So padding is needed to make the new block a multiple of 1024 bits.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t>Summary</a:t>
            </a:r>
            <a:endParaRPr lang="en-AU" dirty="0" smtClean="0"/>
          </a:p>
        </p:txBody>
      </p:sp>
      <p:sp>
        <p:nvSpPr>
          <p:cNvPr id="130051" name="Rectangle 3"/>
          <p:cNvSpPr>
            <a:spLocks noGrp="1" noChangeArrowheads="1"/>
          </p:cNvSpPr>
          <p:nvPr>
            <p:ph sz="half" idx="1"/>
          </p:nvPr>
        </p:nvSpPr>
        <p:spPr>
          <a:xfrm>
            <a:off x="533400" y="1752600"/>
            <a:ext cx="3565525" cy="4778375"/>
          </a:xfrm>
        </p:spPr>
        <p:txBody>
          <a:bodyPr>
            <a:normAutofit fontScale="92500" lnSpcReduction="10000"/>
          </a:bodyPr>
          <a:lstStyle/>
          <a:p>
            <a:r>
              <a:rPr lang="en-US" dirty="0" smtClean="0"/>
              <a:t>Applications of cryptographic hash functions</a:t>
            </a:r>
          </a:p>
          <a:p>
            <a:pPr lvl="1"/>
            <a:r>
              <a:rPr lang="en-US" dirty="0" smtClean="0"/>
              <a:t>Message authentication</a:t>
            </a:r>
          </a:p>
          <a:p>
            <a:pPr lvl="1"/>
            <a:r>
              <a:rPr lang="en-US" dirty="0" smtClean="0"/>
              <a:t>Digital signatures</a:t>
            </a:r>
          </a:p>
          <a:p>
            <a:pPr lvl="1"/>
            <a:r>
              <a:rPr lang="en-US" dirty="0" smtClean="0"/>
              <a:t>Other applications</a:t>
            </a:r>
          </a:p>
          <a:p>
            <a:r>
              <a:rPr lang="en-US" dirty="0" smtClean="0"/>
              <a:t>Requirements and security</a:t>
            </a:r>
          </a:p>
          <a:p>
            <a:pPr lvl="1"/>
            <a:r>
              <a:rPr lang="en-US" dirty="0" smtClean="0"/>
              <a:t>Security requirements for cryptographic hash functions</a:t>
            </a:r>
          </a:p>
          <a:p>
            <a:pPr lvl="1"/>
            <a:r>
              <a:rPr lang="en-US" dirty="0" smtClean="0"/>
              <a:t>Brute-force attacks</a:t>
            </a:r>
          </a:p>
          <a:p>
            <a:pPr lvl="1"/>
            <a:r>
              <a:rPr lang="en-US" dirty="0" smtClean="0"/>
              <a:t>Cryptanalysis </a:t>
            </a:r>
            <a:endParaRPr lang="en-A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882" t="10000" r="7059" b="30909"/>
              <a:stretch>
                <a:fillRect/>
              </a:stretch>
            </p:blipFill>
          </mc:Choice>
          <mc:Fallback>
            <p:blipFill>
              <a:blip r:embed="rId4"/>
              <a:srcRect l="5882" t="10000" r="7059" b="30909"/>
              <a:stretch>
                <a:fillRect/>
              </a:stretch>
            </p:blipFill>
          </mc:Fallback>
        </mc:AlternateContent>
        <p:spPr>
          <a:xfrm>
            <a:off x="775149" y="0"/>
            <a:ext cx="7807373" cy="685800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 example </a:t>
            </a:r>
            <a:endParaRPr lang="en-US" dirty="0"/>
          </a:p>
        </p:txBody>
      </p:sp>
      <p:sp>
        <p:nvSpPr>
          <p:cNvPr id="3" name="Content Placeholder 2"/>
          <p:cNvSpPr>
            <a:spLocks noGrp="1"/>
          </p:cNvSpPr>
          <p:nvPr>
            <p:ph idx="1"/>
          </p:nvPr>
        </p:nvSpPr>
        <p:spPr/>
        <p:txBody>
          <a:bodyPr/>
          <a:lstStyle/>
          <a:p>
            <a:r>
              <a:rPr lang="en-US" sz="2400" dirty="0" smtClean="0"/>
              <a:t>To see the change in the hash code produced by an innocuous (practically invisible) change in a message, h</a:t>
            </a:r>
          </a:p>
          <a:p>
            <a:pPr lvl="1"/>
            <a:r>
              <a:rPr lang="en-US" sz="2000" dirty="0" smtClean="0">
                <a:solidFill>
                  <a:srgbClr val="00B050"/>
                </a:solidFill>
                <a:latin typeface="Calibri" pitchFamily="34" charset="0"/>
                <a:cs typeface="Calibri" pitchFamily="34" charset="0"/>
              </a:rPr>
              <a:t>Message:             </a:t>
            </a:r>
            <a:r>
              <a:rPr lang="en-US" sz="2000" dirty="0" smtClean="0">
                <a:latin typeface="Calibri" pitchFamily="34" charset="0"/>
                <a:cs typeface="Calibri" pitchFamily="34" charset="0"/>
              </a:rPr>
              <a:t>"A hungry brown fox jumped over a lazy dog"</a:t>
            </a:r>
          </a:p>
          <a:p>
            <a:pPr lvl="1"/>
            <a:r>
              <a:rPr lang="en-US" sz="2000" dirty="0" smtClean="0">
                <a:solidFill>
                  <a:srgbClr val="00B050"/>
                </a:solidFill>
                <a:latin typeface="Calibri" pitchFamily="34" charset="0"/>
                <a:cs typeface="Calibri" pitchFamily="34" charset="0"/>
              </a:rPr>
              <a:t>SHA1 hash code: </a:t>
            </a:r>
            <a:r>
              <a:rPr lang="en-US" sz="2000" dirty="0" smtClean="0">
                <a:latin typeface="Calibri" pitchFamily="34" charset="0"/>
                <a:cs typeface="Calibri" pitchFamily="34" charset="0"/>
              </a:rPr>
              <a:t>a8e7038cf5042232ce4a2f582640f2aa5caf12d2</a:t>
            </a:r>
          </a:p>
          <a:p>
            <a:pPr lvl="1"/>
            <a:r>
              <a:rPr lang="en-US" sz="2000" dirty="0" smtClean="0">
                <a:solidFill>
                  <a:srgbClr val="00B050"/>
                </a:solidFill>
                <a:latin typeface="Calibri" pitchFamily="34" charset="0"/>
                <a:cs typeface="Calibri" pitchFamily="34" charset="0"/>
              </a:rPr>
              <a:t>Message:            </a:t>
            </a:r>
            <a:r>
              <a:rPr lang="en-US" sz="2000" dirty="0" smtClean="0">
                <a:latin typeface="Calibri" pitchFamily="34" charset="0"/>
                <a:cs typeface="Calibri" pitchFamily="34" charset="0"/>
              </a:rPr>
              <a:t>"A hungry  brown fox jumped over a lazy dog"</a:t>
            </a:r>
          </a:p>
          <a:p>
            <a:pPr lvl="1"/>
            <a:r>
              <a:rPr lang="en-US" sz="2000" dirty="0" smtClean="0">
                <a:solidFill>
                  <a:srgbClr val="00B050"/>
                </a:solidFill>
                <a:latin typeface="Calibri" pitchFamily="34" charset="0"/>
                <a:cs typeface="Calibri" pitchFamily="34" charset="0"/>
              </a:rPr>
              <a:t>SHA1 hash code: </a:t>
            </a:r>
            <a:r>
              <a:rPr lang="en-US" sz="2000" dirty="0" smtClean="0">
                <a:latin typeface="Calibri" pitchFamily="34" charset="0"/>
                <a:cs typeface="Calibri" pitchFamily="34" charset="0"/>
              </a:rPr>
              <a:t>d617ba80a8bc883c1c3870af12a516c4a30f8fda</a:t>
            </a:r>
          </a:p>
          <a:p>
            <a:r>
              <a:rPr lang="en-US" sz="2400" dirty="0" smtClean="0">
                <a:cs typeface="Calibri" pitchFamily="34" charset="0"/>
              </a:rPr>
              <a:t>The only </a:t>
            </a:r>
            <a:r>
              <a:rPr lang="en-US" sz="2400" dirty="0" err="1" smtClean="0">
                <a:cs typeface="Calibri" pitchFamily="34" charset="0"/>
              </a:rPr>
              <a:t>diﬀerence</a:t>
            </a:r>
            <a:r>
              <a:rPr lang="en-US" sz="2400" dirty="0" smtClean="0">
                <a:cs typeface="Calibri" pitchFamily="34" charset="0"/>
              </a:rPr>
              <a:t> between the two messages shown above is the extra space between the words “hungry” and “brown” in the second message</a:t>
            </a:r>
            <a:endParaRPr lang="en-US" sz="2400" dirty="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8028384" cy="6858000"/>
          </a:xfrm>
          <a:prstGeom prst="rect">
            <a:avLst/>
          </a:prstGeom>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Preimage</a:t>
            </a:r>
            <a:r>
              <a:rPr lang="en-US" dirty="0" smtClean="0"/>
              <a:t> and Collisions</a:t>
            </a:r>
            <a:endParaRPr lang="en-US" dirty="0"/>
          </a:p>
        </p:txBody>
      </p:sp>
      <p:sp>
        <p:nvSpPr>
          <p:cNvPr id="3" name="Content Placeholder 2"/>
          <p:cNvSpPr>
            <a:spLocks noGrp="1"/>
          </p:cNvSpPr>
          <p:nvPr>
            <p:ph idx="1"/>
          </p:nvPr>
        </p:nvSpPr>
        <p:spPr/>
        <p:txBody>
          <a:bodyPr/>
          <a:lstStyle/>
          <a:p>
            <a:pPr>
              <a:buNone/>
            </a:pPr>
            <a:endParaRPr lang="en-US" sz="2400" dirty="0" smtClean="0"/>
          </a:p>
          <a:p>
            <a:r>
              <a:rPr lang="en-US" sz="2400" dirty="0" smtClean="0"/>
              <a:t>For hash value h = H(x), x is </a:t>
            </a:r>
            <a:r>
              <a:rPr lang="en-US" sz="2400" dirty="0" err="1" smtClean="0">
                <a:solidFill>
                  <a:schemeClr val="accent2">
                    <a:lumMod val="60000"/>
                    <a:lumOff val="40000"/>
                  </a:schemeClr>
                </a:solidFill>
              </a:rPr>
              <a:t>preimage</a:t>
            </a:r>
            <a:r>
              <a:rPr lang="en-US" sz="2400" dirty="0" smtClean="0"/>
              <a:t> of h</a:t>
            </a:r>
          </a:p>
          <a:p>
            <a:r>
              <a:rPr lang="en-US" sz="2400" dirty="0" smtClean="0"/>
              <a:t>H is a many-to-one mapping; h has multiple </a:t>
            </a:r>
            <a:r>
              <a:rPr lang="en-US" sz="2400" dirty="0" err="1" smtClean="0"/>
              <a:t>preimages</a:t>
            </a:r>
            <a:endParaRPr lang="en-US" sz="2400" dirty="0" smtClean="0"/>
          </a:p>
          <a:p>
            <a:r>
              <a:rPr lang="en-US" sz="2400" dirty="0" smtClean="0">
                <a:solidFill>
                  <a:schemeClr val="accent2">
                    <a:lumMod val="60000"/>
                    <a:lumOff val="40000"/>
                  </a:schemeClr>
                </a:solidFill>
              </a:rPr>
              <a:t>Collision</a:t>
            </a:r>
            <a:r>
              <a:rPr lang="en-US" sz="2400" dirty="0" smtClean="0"/>
              <a:t> occurs if x ≠ y and H(x) = H(y)</a:t>
            </a:r>
          </a:p>
          <a:p>
            <a:r>
              <a:rPr lang="en-US" sz="2400" dirty="0" smtClean="0"/>
              <a:t>Collisions are undesirable</a:t>
            </a:r>
          </a:p>
          <a:p>
            <a:r>
              <a:rPr lang="en-US" sz="2400" dirty="0" smtClean="0"/>
              <a:t> </a:t>
            </a:r>
            <a:r>
              <a:rPr lang="en-US" sz="2400" dirty="0" smtClean="0">
                <a:solidFill>
                  <a:srgbClr val="C00000"/>
                </a:solidFill>
              </a:rPr>
              <a:t>How many </a:t>
            </a:r>
            <a:r>
              <a:rPr lang="en-US" sz="2400" dirty="0" err="1" smtClean="0">
                <a:solidFill>
                  <a:srgbClr val="C00000"/>
                </a:solidFill>
              </a:rPr>
              <a:t>preimages</a:t>
            </a:r>
            <a:r>
              <a:rPr lang="en-US" sz="2400" dirty="0" smtClean="0">
                <a:solidFill>
                  <a:srgbClr val="C00000"/>
                </a:solidFill>
              </a:rPr>
              <a:t> for given hash value?</a:t>
            </a:r>
          </a:p>
          <a:p>
            <a:pPr lvl="1"/>
            <a:r>
              <a:rPr lang="en-US" sz="2400" dirty="0" smtClean="0"/>
              <a:t>If H takes b-bit input block, 2</a:t>
            </a:r>
            <a:r>
              <a:rPr lang="en-US" sz="2400" baseline="30000" dirty="0" smtClean="0"/>
              <a:t>b </a:t>
            </a:r>
            <a:r>
              <a:rPr lang="en-US" sz="2400" dirty="0" smtClean="0"/>
              <a:t>possible messages</a:t>
            </a:r>
          </a:p>
          <a:p>
            <a:pPr lvl="1"/>
            <a:r>
              <a:rPr lang="en-US" sz="2400" dirty="0" smtClean="0"/>
              <a:t>For n-bit hash code, where b &gt; n, 2</a:t>
            </a:r>
            <a:r>
              <a:rPr lang="en-US" sz="2400" baseline="30000" dirty="0" smtClean="0"/>
              <a:t>n</a:t>
            </a:r>
            <a:r>
              <a:rPr lang="en-US" sz="2400" dirty="0" smtClean="0"/>
              <a:t> possible hash codes</a:t>
            </a:r>
          </a:p>
          <a:p>
            <a:pPr lvl="1"/>
            <a:r>
              <a:rPr lang="en-US" sz="2400" dirty="0" smtClean="0"/>
              <a:t>On average, if uniformly distributed hash values, then each hash value has 2 </a:t>
            </a:r>
            <a:r>
              <a:rPr lang="en-US" sz="2400" baseline="30000" dirty="0" smtClean="0"/>
              <a:t>b-n</a:t>
            </a:r>
            <a:r>
              <a:rPr lang="en-US" sz="2400" dirty="0" smtClean="0"/>
              <a:t>  </a:t>
            </a:r>
            <a:r>
              <a:rPr lang="en-US" sz="2400" dirty="0" err="1" smtClean="0"/>
              <a:t>preimages</a:t>
            </a:r>
            <a:endParaRPr lang="en-U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Cryptographic Hash Functions</a:t>
            </a:r>
            <a:endParaRPr lang="en-US" dirty="0"/>
          </a:p>
        </p:txBody>
      </p:sp>
      <p:sp>
        <p:nvSpPr>
          <p:cNvPr id="3" name="Content Placeholder 2"/>
          <p:cNvSpPr>
            <a:spLocks noGrp="1"/>
          </p:cNvSpPr>
          <p:nvPr>
            <p:ph idx="1"/>
          </p:nvPr>
        </p:nvSpPr>
        <p:spPr>
          <a:xfrm>
            <a:off x="179512" y="1676400"/>
            <a:ext cx="8583488" cy="4848944"/>
          </a:xfrm>
        </p:spPr>
        <p:txBody>
          <a:bodyPr/>
          <a:lstStyle/>
          <a:p>
            <a:pPr>
              <a:buNone/>
            </a:pPr>
            <a:r>
              <a:rPr lang="en-US" sz="2400" b="1" dirty="0" smtClean="0">
                <a:solidFill>
                  <a:schemeClr val="accent6">
                    <a:lumMod val="60000"/>
                    <a:lumOff val="40000"/>
                  </a:schemeClr>
                </a:solidFill>
              </a:rPr>
              <a:t>Compression: h reduces M to a </a:t>
            </a:r>
            <a:r>
              <a:rPr lang="en-US" sz="2400" b="1" dirty="0" err="1" smtClean="0">
                <a:solidFill>
                  <a:schemeClr val="accent6">
                    <a:lumMod val="60000"/>
                    <a:lumOff val="40000"/>
                  </a:schemeClr>
                </a:solidFill>
              </a:rPr>
              <a:t>ﬁxed</a:t>
            </a:r>
            <a:r>
              <a:rPr lang="en-US" sz="2400" b="1" dirty="0" smtClean="0">
                <a:solidFill>
                  <a:schemeClr val="accent6">
                    <a:lumMod val="60000"/>
                    <a:lumOff val="40000"/>
                  </a:schemeClr>
                </a:solidFill>
              </a:rPr>
              <a:t> size.</a:t>
            </a:r>
          </a:p>
          <a:p>
            <a:pPr>
              <a:buNone/>
            </a:pPr>
            <a:r>
              <a:rPr lang="en-US" sz="2400" b="1" dirty="0" smtClean="0">
                <a:solidFill>
                  <a:schemeClr val="accent6">
                    <a:lumMod val="60000"/>
                    <a:lumOff val="40000"/>
                  </a:schemeClr>
                </a:solidFill>
              </a:rPr>
              <a:t>For any M, H(M) is easy to compute.</a:t>
            </a:r>
            <a:r>
              <a:rPr lang="en-US" sz="2400" dirty="0" smtClean="0"/>
              <a:t> </a:t>
            </a:r>
          </a:p>
          <a:p>
            <a:r>
              <a:rPr lang="en-US" sz="2400" b="1" dirty="0" err="1" smtClean="0">
                <a:solidFill>
                  <a:srgbClr val="00B050"/>
                </a:solidFill>
              </a:rPr>
              <a:t>preimage</a:t>
            </a:r>
            <a:r>
              <a:rPr lang="en-US" sz="2400" b="1" dirty="0" smtClean="0">
                <a:solidFill>
                  <a:srgbClr val="00B050"/>
                </a:solidFill>
              </a:rPr>
              <a:t> resistant (one-way):</a:t>
            </a:r>
          </a:p>
          <a:p>
            <a:pPr lvl="1"/>
            <a:r>
              <a:rPr lang="en-US" sz="2400" dirty="0" smtClean="0"/>
              <a:t>For any value h, it is computationally infeasible to </a:t>
            </a:r>
            <a:r>
              <a:rPr lang="en-US" sz="2400" dirty="0" err="1" smtClean="0"/>
              <a:t>ﬁnd</a:t>
            </a:r>
            <a:r>
              <a:rPr lang="en-US" sz="2400" dirty="0" smtClean="0"/>
              <a:t> M such that h = H(M).</a:t>
            </a:r>
          </a:p>
          <a:p>
            <a:r>
              <a:rPr lang="en-US" sz="2400" dirty="0" smtClean="0"/>
              <a:t> </a:t>
            </a:r>
            <a:r>
              <a:rPr lang="en-US" sz="2400" b="1" dirty="0" smtClean="0">
                <a:solidFill>
                  <a:srgbClr val="00B050"/>
                </a:solidFill>
              </a:rPr>
              <a:t>2-nd </a:t>
            </a:r>
            <a:r>
              <a:rPr lang="en-US" sz="2400" b="1" dirty="0" err="1" smtClean="0">
                <a:solidFill>
                  <a:srgbClr val="00B050"/>
                </a:solidFill>
              </a:rPr>
              <a:t>preimage</a:t>
            </a:r>
            <a:r>
              <a:rPr lang="en-US" sz="2400" b="1" dirty="0" smtClean="0">
                <a:solidFill>
                  <a:srgbClr val="00B050"/>
                </a:solidFill>
              </a:rPr>
              <a:t> resistant (weak collision resistant):</a:t>
            </a:r>
          </a:p>
          <a:p>
            <a:pPr lvl="1"/>
            <a:r>
              <a:rPr lang="en-US" sz="2400" dirty="0" smtClean="0"/>
              <a:t>For any values h and M such that h = H(M), it is computationally infeasible to </a:t>
            </a:r>
            <a:r>
              <a:rPr lang="en-US" sz="2400" dirty="0" err="1" smtClean="0"/>
              <a:t>ﬁnd</a:t>
            </a:r>
            <a:r>
              <a:rPr lang="en-US" sz="2400" dirty="0" smtClean="0"/>
              <a:t> M'≠ M such that h = H(M'). </a:t>
            </a:r>
          </a:p>
          <a:p>
            <a:r>
              <a:rPr lang="en-US" sz="2400" b="1" dirty="0" smtClean="0">
                <a:solidFill>
                  <a:srgbClr val="00B050"/>
                </a:solidFill>
              </a:rPr>
              <a:t>collision resistant (strong collision resistant):</a:t>
            </a:r>
          </a:p>
          <a:p>
            <a:pPr lvl="1"/>
            <a:r>
              <a:rPr lang="en-US" sz="2400" dirty="0" smtClean="0"/>
              <a:t>It is computationally infeasible to </a:t>
            </a:r>
            <a:r>
              <a:rPr lang="en-US" sz="2400" dirty="0" err="1" smtClean="0"/>
              <a:t>ﬁnd</a:t>
            </a:r>
            <a:r>
              <a:rPr lang="en-US" sz="2400" dirty="0" smtClean="0"/>
              <a:t> any pair M1, M2 such that H(M1) = H(M2).</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 y="39688"/>
            <a:ext cx="9144000" cy="1412875"/>
          </a:xfrm>
        </p:spPr>
        <p:txBody>
          <a:bodyPr/>
          <a:lstStyle/>
          <a:p>
            <a:pPr eaLnBrk="1" hangingPunct="1">
              <a:lnSpc>
                <a:spcPts val="4500"/>
              </a:lnSpc>
              <a:defRPr/>
            </a:pPr>
            <a:r>
              <a:rPr lang="en-US" sz="4000" dirty="0" smtClean="0">
                <a:ea typeface="ＭＳ Ｐゴシック" pitchFamily="-107" charset="-128"/>
                <a:cs typeface="ＭＳ Ｐゴシック" pitchFamily="-107" charset="-128"/>
              </a:rPr>
              <a:t>Table 11.1</a:t>
            </a:r>
            <a:br>
              <a:rPr lang="en-US" sz="4000" dirty="0" smtClean="0">
                <a:ea typeface="ＭＳ Ｐゴシック" pitchFamily="-107" charset="-128"/>
                <a:cs typeface="ＭＳ Ｐゴシック" pitchFamily="-107" charset="-128"/>
              </a:rPr>
            </a:br>
            <a:r>
              <a:rPr lang="en-US" sz="2800" dirty="0" smtClean="0">
                <a:ea typeface="ＭＳ Ｐゴシック" pitchFamily="-107" charset="-128"/>
                <a:cs typeface="ＭＳ Ｐゴシック" pitchFamily="-107" charset="-128"/>
              </a:rPr>
              <a:t>Requirements for a Cryptographic Hash Function H</a:t>
            </a:r>
            <a:endParaRPr lang="en-AU" sz="4000" dirty="0" smtClean="0">
              <a:ea typeface="ＭＳ Ｐゴシック" pitchFamily="-107" charset="-128"/>
              <a:cs typeface="ＭＳ Ｐゴシック" pitchFamily="-107" charset="-128"/>
            </a:endParaRPr>
          </a:p>
        </p:txBody>
      </p:sp>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b="2628"/>
              <a:stretch>
                <a:fillRect/>
              </a:stretch>
            </p:blipFill>
          </mc:Choice>
          <mc:Fallback>
            <p:blipFill>
              <a:blip r:embed="rId4"/>
              <a:srcRect b="2628"/>
              <a:stretch>
                <a:fillRect/>
              </a:stretch>
            </p:blipFill>
          </mc:Fallback>
        </mc:AlternateContent>
        <p:spPr>
          <a:xfrm>
            <a:off x="176039" y="1689100"/>
            <a:ext cx="8739361" cy="4867758"/>
          </a:xfrm>
          <a:prstGeom prst="rect">
            <a:avLst/>
          </a:prstGeom>
        </p:spPr>
      </p:pic>
      <p:sp>
        <p:nvSpPr>
          <p:cNvPr id="6" name="TextBox 5"/>
          <p:cNvSpPr txBox="1"/>
          <p:nvPr/>
        </p:nvSpPr>
        <p:spPr>
          <a:xfrm>
            <a:off x="228600" y="6519446"/>
            <a:ext cx="5943600" cy="338554"/>
          </a:xfrm>
          <a:prstGeom prst="rect">
            <a:avLst/>
          </a:prstGeom>
          <a:noFill/>
        </p:spPr>
        <p:txBody>
          <a:bodyPr wrap="square" rtlCol="0">
            <a:spAutoFit/>
          </a:bodyPr>
          <a:lstStyle/>
          <a:p>
            <a:r>
              <a:rPr lang="en-US" sz="1600" dirty="0" smtClean="0"/>
              <a:t>(Table can be found on page 323 in textbook.)</a:t>
            </a:r>
            <a:endParaRPr lang="en-US" sz="1600" dirty="0"/>
          </a:p>
        </p:txBody>
      </p:sp>
    </p:spTree>
  </p:cSld>
  <p:clrMapOvr>
    <a:masterClrMapping/>
  </p:clrMapOvr>
  <p:transition spd="med">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588" t="25455" r="9412" b="20909"/>
              <a:stretch>
                <a:fillRect/>
              </a:stretch>
            </p:blipFill>
          </mc:Choice>
          <mc:Fallback>
            <p:blipFill>
              <a:blip r:embed="rId4"/>
              <a:srcRect l="10588" t="25455" r="9412" b="20909"/>
              <a:stretch>
                <a:fillRect/>
              </a:stretch>
            </p:blipFill>
          </mc:Fallback>
        </mc:AlternateContent>
        <p:spPr>
          <a:xfrm>
            <a:off x="539552" y="188640"/>
            <a:ext cx="7903822" cy="6858000"/>
          </a:xfrm>
          <a:prstGeom prst="rect">
            <a:avLst/>
          </a:prstGeom>
        </p:spPr>
      </p:pic>
    </p:spTree>
  </p:cSld>
  <p:clrMapOvr>
    <a:masterClrMapping/>
  </p:clrMapOvr>
  <p:transition spd="med">
    <p:pull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b">
  <a:themeElements>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1235</TotalTime>
  <Words>4421</Words>
  <Application>Microsoft Office PowerPoint</Application>
  <PresentationFormat>On-screen Show (4:3)</PresentationFormat>
  <Paragraphs>382</Paragraphs>
  <Slides>27</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ＭＳ Ｐゴシック</vt:lpstr>
      <vt:lpstr>Arial</vt:lpstr>
      <vt:lpstr>Calibri</vt:lpstr>
      <vt:lpstr>Courier New</vt:lpstr>
      <vt:lpstr>Monotype Sorts</vt:lpstr>
      <vt:lpstr>Times New Roman</vt:lpstr>
      <vt:lpstr>Wingdings</vt:lpstr>
      <vt:lpstr>db</vt:lpstr>
      <vt:lpstr>1_introdbs</vt:lpstr>
      <vt:lpstr>5_introdbs</vt:lpstr>
      <vt:lpstr>Cryptography and Network Security Chapter 11</vt:lpstr>
      <vt:lpstr>Cryptographic Hash Functions</vt:lpstr>
      <vt:lpstr>PowerPoint Presentation</vt:lpstr>
      <vt:lpstr>Hash function example </vt:lpstr>
      <vt:lpstr>PowerPoint Presentation</vt:lpstr>
      <vt:lpstr>Preimage and Collisions</vt:lpstr>
      <vt:lpstr>Requirements for Cryptographic Hash Functions</vt:lpstr>
      <vt:lpstr>Table 11.1 Requirements for a Cryptographic Hash Function H</vt:lpstr>
      <vt:lpstr>PowerPoint Presentation</vt:lpstr>
      <vt:lpstr>PowerPoint Presentation</vt:lpstr>
      <vt:lpstr>Authentication and Encryption</vt:lpstr>
      <vt:lpstr>Other Hash Function Uses</vt:lpstr>
      <vt:lpstr>Message Authentication Code (MAC)</vt:lpstr>
      <vt:lpstr>Digital Signature</vt:lpstr>
      <vt:lpstr>PowerPoint Presentation</vt:lpstr>
      <vt:lpstr>Other Hash Function Uses</vt:lpstr>
      <vt:lpstr>PowerPoint Presentation</vt:lpstr>
      <vt:lpstr>Two Simple Insecure Hash Functions</vt:lpstr>
      <vt:lpstr>Bit-by-Bit Exclusive OR</vt:lpstr>
      <vt:lpstr>Attacks on Hash Functions</vt:lpstr>
      <vt:lpstr>SHA</vt:lpstr>
      <vt:lpstr>SHA Versions</vt:lpstr>
      <vt:lpstr>SHA-512 Overview</vt:lpstr>
      <vt:lpstr>PowerPoint Presentation</vt:lpstr>
      <vt:lpstr>PowerPoint Presentation</vt:lpstr>
      <vt:lpstr>PowerPoint Presentation</vt:lpstr>
      <vt:lpstr>Summary</vt:lpstr>
    </vt:vector>
  </TitlesOfParts>
  <Company>School of Eng &amp; IT,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11</dc:subject>
  <dc:creator>Dr Lawrie Brown</dc:creator>
  <cp:lastModifiedBy>Sara</cp:lastModifiedBy>
  <cp:revision>62</cp:revision>
  <cp:lastPrinted>2009-08-28T04:22:45Z</cp:lastPrinted>
  <dcterms:created xsi:type="dcterms:W3CDTF">2009-08-28T03:17:07Z</dcterms:created>
  <dcterms:modified xsi:type="dcterms:W3CDTF">2017-11-28T08:50:46Z</dcterms:modified>
</cp:coreProperties>
</file>