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30"/>
  </p:notesMasterIdLst>
  <p:handoutMasterIdLst>
    <p:handoutMasterId r:id="rId31"/>
  </p:handoutMasterIdLst>
  <p:sldIdLst>
    <p:sldId id="256" r:id="rId5"/>
    <p:sldId id="287" r:id="rId6"/>
    <p:sldId id="260" r:id="rId7"/>
    <p:sldId id="262" r:id="rId8"/>
    <p:sldId id="288" r:id="rId9"/>
    <p:sldId id="263" r:id="rId10"/>
    <p:sldId id="289" r:id="rId11"/>
    <p:sldId id="290" r:id="rId12"/>
    <p:sldId id="266" r:id="rId13"/>
    <p:sldId id="267" r:id="rId14"/>
    <p:sldId id="286" r:id="rId15"/>
    <p:sldId id="268" r:id="rId16"/>
    <p:sldId id="269" r:id="rId17"/>
    <p:sldId id="270" r:id="rId18"/>
    <p:sldId id="273" r:id="rId19"/>
    <p:sldId id="274" r:id="rId20"/>
    <p:sldId id="275" r:id="rId21"/>
    <p:sldId id="292" r:id="rId22"/>
    <p:sldId id="280" r:id="rId23"/>
    <p:sldId id="291" r:id="rId24"/>
    <p:sldId id="276" r:id="rId25"/>
    <p:sldId id="283" r:id="rId26"/>
    <p:sldId id="285" r:id="rId27"/>
    <p:sldId id="293" r:id="rId28"/>
    <p:sldId id="294" r:id="rId2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2D0B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2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fld id="{2010E093-6EFB-4FAB-82D2-5C927548061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925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05B909A-2B56-4243-AB17-C8EF1DEE9F4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735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65E67-69C2-499A-AB29-F7D3828F1BCC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2689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E3F14-FB5B-458B-AD16-268943135E47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280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ADBFD-C6EF-4967-8A4E-8956F6613EAE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20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AAB03-07BB-4F0D-BF98-BF5E3554F8BF}" type="slidenum">
              <a:rPr lang="ar-SA" altLang="en-US"/>
              <a:pPr/>
              <a:t>17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2908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6865F-46FE-4CC6-A456-1340973828F6}" type="slidenum">
              <a:rPr lang="ar-SA" altLang="en-US"/>
              <a:pPr/>
              <a:t>19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6890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C87290-9CB0-453D-A7E1-2DD87BAE3DA8}" type="slidenum">
              <a:rPr lang="ar-SA" altLang="en-US"/>
              <a:pPr/>
              <a:t>21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3849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3DE2F-4D23-4B51-A384-22CD52DC37AE}" type="slidenum">
              <a:rPr lang="ar-SA" altLang="en-US"/>
              <a:pPr/>
              <a:t>22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7802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518E55-E034-44FA-BEB3-9C69C8C9C10F}" type="slidenum">
              <a:rPr lang="ar-SA" altLang="en-US"/>
              <a:pPr/>
              <a:t>23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938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61B5E-FFD0-4FEA-A310-856CAF378CF7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1659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FD85B-8964-495E-9296-E7F217928791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4440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838B1-CBB9-46C9-9AC7-A3FD2E156C2E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6812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32FF5-3ABE-4F91-8287-C3D8AA9726A3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1834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E3F3D-742B-46C4-A54B-D630EC8A6142}" type="slidenum">
              <a:rPr lang="ar-SA" altLang="en-US"/>
              <a:pPr/>
              <a:t>10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806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48382-DEDE-4F81-BE51-F129B72D92FE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9793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347E8-EC06-46FB-9605-75E9D6C0C94C}" type="slidenum">
              <a:rPr lang="ar-SA" altLang="en-US"/>
              <a:pPr/>
              <a:t>13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9259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5C226-5C99-4628-BF46-3BF77AB7D280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375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8910C9-3C33-44AA-99C2-8BD3B56D4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8D3FE-C751-4AD4-B090-997805C53C30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8877C-A7F9-4165-8243-31C05BEA9468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25694-50DD-45D8-8AE3-590D3D91040A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C663E4A-B557-4A10-A3C1-908CBD5F245F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226AA-98E3-4C32-8056-9FAE6DF373E4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924B0-762D-4BD1-AD88-E405699ADA81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410F6-DC4A-4036-9819-5517060D8F5E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5B394-6FA2-4F70-B365-B6774BCAE2C7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9140A-829C-4C44-AC37-09EE8C123C4E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BD0D121F-E764-4B2E-B289-7A17A99C4DE4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E88D3D2-03E4-4421-B53B-472C1214B4FD}" type="slidenum">
              <a:rPr lang="ar-SA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 rtlCol="0">
            <a:normAutofit/>
          </a:bodyPr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en-US" sz="3600" b="1" smtClean="0"/>
              <a:t>Chapter 10</a:t>
            </a:r>
          </a:p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en-US" sz="3600" b="1" smtClean="0"/>
              <a:t>Structuring System Requirements:</a:t>
            </a:r>
          </a:p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en-US" sz="3600" b="1" smtClean="0"/>
              <a:t> Conceptual Data Modeling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0411" y="1066800"/>
            <a:ext cx="7467600" cy="2971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b="1" dirty="0" smtClean="0">
                <a:solidFill>
                  <a:schemeClr val="tx1"/>
                </a:solidFill>
              </a:rPr>
              <a:t>Modern Systems Analysis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and Design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>Third Edition</a:t>
            </a:r>
            <a:r>
              <a:rPr lang="en-US" altLang="en-US" b="1" dirty="0" smtClean="0">
                <a:solidFill>
                  <a:schemeClr val="tx1"/>
                </a:solidFill>
              </a:rPr>
              <a:t/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endParaRPr lang="en-US" alt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3E947973-39EC-4667-AD38-710978CAF929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r>
              <a:rPr lang="en-US" altLang="en-US" sz="2800" b="1" smtClean="0"/>
              <a:t>Entity-Relationship (E-R) Modeling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400" smtClean="0"/>
              <a:t>Key Terms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534400" cy="52578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en-US" sz="2400" b="1" dirty="0" smtClean="0"/>
              <a:t>Entity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A person, place, object, event or concept in the user environment about which the organization maintains data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It has its own </a:t>
            </a:r>
            <a:r>
              <a:rPr lang="en-US" altLang="en-US" sz="1800" b="1" dirty="0" smtClean="0"/>
              <a:t>identity</a:t>
            </a:r>
            <a:r>
              <a:rPr lang="en-US" altLang="en-US" sz="1800" dirty="0" smtClean="0"/>
              <a:t> that distinguishes it from other entity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Examples – Person: EMPLOYEE, STUDENT, PATIENT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smtClean="0"/>
              <a:t>			      Event: SALE, RENEWAL, REGISTRATION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smtClean="0"/>
              <a:t>			      Object: MACHINE, AUTOMOBILE, BUILDING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Represented by a </a:t>
            </a:r>
            <a:r>
              <a:rPr lang="en-US" altLang="en-US" sz="1800" b="1" dirty="0" smtClean="0"/>
              <a:t>rectangle</a:t>
            </a:r>
            <a:r>
              <a:rPr lang="en-US" altLang="en-US" sz="1800" dirty="0" smtClean="0"/>
              <a:t> in E-R diagrams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Distinction between entity </a:t>
            </a:r>
            <a:r>
              <a:rPr lang="en-US" altLang="en-US" sz="1800" b="1" i="1" dirty="0" smtClean="0"/>
              <a:t>types</a:t>
            </a:r>
            <a:r>
              <a:rPr lang="en-US" altLang="en-US" sz="1800" dirty="0" smtClean="0"/>
              <a:t> and entity </a:t>
            </a:r>
            <a:r>
              <a:rPr lang="en-US" altLang="en-US" sz="1800" b="1" i="1" dirty="0" smtClean="0"/>
              <a:t>instances</a:t>
            </a:r>
          </a:p>
          <a:p>
            <a:pPr algn="l" rtl="0">
              <a:lnSpc>
                <a:spcPct val="80000"/>
              </a:lnSpc>
            </a:pPr>
            <a:r>
              <a:rPr lang="en-US" altLang="en-US" sz="2000" b="1" dirty="0" smtClean="0"/>
              <a:t>Entity Type or Entity Class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A </a:t>
            </a:r>
            <a:r>
              <a:rPr lang="en-US" altLang="en-US" sz="1800" b="1" dirty="0" smtClean="0"/>
              <a:t>collection of entities</a:t>
            </a:r>
            <a:r>
              <a:rPr lang="en-US" altLang="en-US" sz="1800" dirty="0" smtClean="0"/>
              <a:t> that share common properties or characteristics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Each entity type is given a </a:t>
            </a:r>
            <a:r>
              <a:rPr lang="en-US" altLang="en-US" sz="1800" b="1" dirty="0" smtClean="0"/>
              <a:t>name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Use a simple noun to name an entity type – use capital letters 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Name is placed inside rectangle representing entity</a:t>
            </a:r>
          </a:p>
          <a:p>
            <a:pPr algn="l" rtl="0">
              <a:lnSpc>
                <a:spcPct val="80000"/>
              </a:lnSpc>
            </a:pPr>
            <a:r>
              <a:rPr lang="en-US" altLang="en-US" sz="2000" b="1" dirty="0" smtClean="0"/>
              <a:t>Entity Instance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It is a </a:t>
            </a:r>
            <a:r>
              <a:rPr lang="en-US" altLang="en-US" sz="1800" i="1" dirty="0" smtClean="0"/>
              <a:t>single occurrence</a:t>
            </a:r>
            <a:r>
              <a:rPr lang="en-US" altLang="en-US" sz="1800" dirty="0" smtClean="0"/>
              <a:t> of an entity type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1800" dirty="0" smtClean="0"/>
              <a:t>An entity type can have many instances of that entity type represented by data stored in the database</a:t>
            </a:r>
          </a:p>
        </p:txBody>
      </p:sp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0387D96A-6CDC-4ACB-9F8D-2E7BF8AF95F6}" type="slidenum">
              <a:rPr lang="ar-SA" altLang="en-US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  <a:noFill/>
        </p:spPr>
        <p:txBody>
          <a:bodyPr/>
          <a:lstStyle/>
          <a:p>
            <a:r>
              <a:rPr lang="en-US" altLang="en-US" sz="2800" b="1" smtClean="0"/>
              <a:t>Entity-Relationship (E-R) Modeling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400" smtClean="0"/>
              <a:t>Key Terms</a:t>
            </a:r>
          </a:p>
        </p:txBody>
      </p:sp>
      <p:sp>
        <p:nvSpPr>
          <p:cNvPr id="1536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534400" cy="5257800"/>
          </a:xfrm>
        </p:spPr>
        <p:txBody>
          <a:bodyPr/>
          <a:lstStyle/>
          <a:p>
            <a:pPr algn="l" rtl="0"/>
            <a:r>
              <a:rPr lang="en-US" altLang="en-US" sz="2400" b="1" dirty="0" smtClean="0"/>
              <a:t>Attribute</a:t>
            </a:r>
          </a:p>
          <a:p>
            <a:pPr lvl="1" algn="l" rtl="0"/>
            <a:r>
              <a:rPr lang="en-US" altLang="en-US" sz="2000" dirty="0" smtClean="0"/>
              <a:t>A named property or </a:t>
            </a:r>
            <a:r>
              <a:rPr lang="en-US" altLang="en-US" sz="2000" b="1" dirty="0" smtClean="0"/>
              <a:t>characteristic</a:t>
            </a:r>
            <a:r>
              <a:rPr lang="en-US" altLang="en-US" sz="2000" dirty="0" smtClean="0"/>
              <a:t> of an </a:t>
            </a:r>
            <a:r>
              <a:rPr lang="en-US" altLang="en-US" sz="2000" b="1" i="1" dirty="0" smtClean="0"/>
              <a:t>entity</a:t>
            </a:r>
            <a:r>
              <a:rPr lang="en-US" altLang="en-US" sz="2000" dirty="0" smtClean="0"/>
              <a:t> that is of interest to an organization</a:t>
            </a:r>
          </a:p>
          <a:p>
            <a:pPr lvl="1" algn="l" rtl="0"/>
            <a:r>
              <a:rPr lang="en-US" altLang="en-US" sz="2000" dirty="0" smtClean="0"/>
              <a:t>Examples of entities and their associated attributes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en-US" sz="2000" dirty="0" smtClean="0"/>
              <a:t>	STUDENT: </a:t>
            </a:r>
            <a:r>
              <a:rPr lang="en-US" altLang="en-US" sz="2000" dirty="0" err="1" smtClean="0"/>
              <a:t>Student_ID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Student_Name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Student_Address</a:t>
            </a:r>
            <a:r>
              <a:rPr lang="en-US" altLang="en-US" sz="2000" dirty="0" smtClean="0"/>
              <a:t>, Major</a:t>
            </a:r>
          </a:p>
          <a:p>
            <a:pPr lvl="1" algn="l" rtl="0">
              <a:buFont typeface="Wingdings" pitchFamily="2" charset="2"/>
              <a:buNone/>
            </a:pPr>
            <a:r>
              <a:rPr lang="en-US" altLang="en-US" sz="2000" dirty="0" smtClean="0"/>
              <a:t>	AUTOMOBILE: </a:t>
            </a:r>
            <a:r>
              <a:rPr lang="en-US" altLang="en-US" sz="2000" dirty="0" err="1" smtClean="0"/>
              <a:t>Vehicle_ID</a:t>
            </a:r>
            <a:r>
              <a:rPr lang="en-US" altLang="en-US" sz="2000" dirty="0" smtClean="0"/>
              <a:t>, Color, Weight, Power, Wheels</a:t>
            </a:r>
          </a:p>
          <a:p>
            <a:pPr lvl="1" algn="l" rtl="0"/>
            <a:r>
              <a:rPr lang="en-US" altLang="en-US" sz="2000" dirty="0" smtClean="0"/>
              <a:t>Attribute names are </a:t>
            </a:r>
            <a:r>
              <a:rPr lang="en-US" altLang="en-US" sz="2000" b="1" dirty="0" smtClean="0"/>
              <a:t>nouns</a:t>
            </a:r>
            <a:r>
              <a:rPr lang="en-US" altLang="en-US" sz="2000" dirty="0" smtClean="0"/>
              <a:t> with initial capital letter, followed by lowercase letters</a:t>
            </a:r>
          </a:p>
          <a:p>
            <a:pPr lvl="1" algn="l" rtl="0"/>
            <a:r>
              <a:rPr lang="en-US" altLang="en-US" sz="2000" dirty="0" smtClean="0"/>
              <a:t>Attributes are represented in E-R diagrams by an </a:t>
            </a:r>
            <a:r>
              <a:rPr lang="en-US" altLang="en-US" sz="2000" b="1" dirty="0" smtClean="0"/>
              <a:t>ellipse</a:t>
            </a:r>
            <a:r>
              <a:rPr lang="en-US" altLang="en-US" sz="2000" dirty="0" smtClean="0"/>
              <a:t> with name inside and a </a:t>
            </a:r>
            <a:r>
              <a:rPr lang="en-US" altLang="en-US" sz="2000" b="1" dirty="0" smtClean="0"/>
              <a:t>line</a:t>
            </a:r>
            <a:r>
              <a:rPr lang="en-US" altLang="en-US" sz="2000" i="1" dirty="0" smtClean="0"/>
              <a:t> connecting</a:t>
            </a:r>
            <a:r>
              <a:rPr lang="en-US" altLang="en-US" sz="2000" dirty="0" smtClean="0"/>
              <a:t> it to the associated entity</a:t>
            </a:r>
          </a:p>
          <a:p>
            <a:pPr lvl="1" algn="l" rtl="0"/>
            <a:endParaRPr lang="en-US" altLang="en-US" sz="2000" dirty="0" smtClean="0"/>
          </a:p>
          <a:p>
            <a:pPr lvl="1" algn="l" rtl="0">
              <a:buFont typeface="Wingdings" pitchFamily="2" charset="2"/>
              <a:buNone/>
            </a:pPr>
            <a:endParaRPr lang="en-US" altLang="en-US" sz="2000" dirty="0" smtClean="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  <a:noFill/>
        </p:spPr>
        <p:txBody>
          <a:bodyPr/>
          <a:lstStyle/>
          <a:p>
            <a:r>
              <a:rPr lang="en-US" altLang="en-US" sz="2800" b="1" smtClean="0"/>
              <a:t>Entity-Relationship (E-R) Modeling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400" smtClean="0"/>
              <a:t>Key Terms</a:t>
            </a:r>
          </a:p>
        </p:txBody>
      </p:sp>
      <p:sp>
        <p:nvSpPr>
          <p:cNvPr id="441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229600" cy="4114800"/>
          </a:xfrm>
        </p:spPr>
        <p:txBody>
          <a:bodyPr rtlCol="0">
            <a:normAutofit/>
          </a:bodyPr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altLang="en-US" sz="2400" b="1" dirty="0" smtClean="0"/>
              <a:t>Candidate keys and Identifiers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altLang="en-US" sz="2000" dirty="0" smtClean="0"/>
              <a:t>Each entity type must have an </a:t>
            </a:r>
            <a:r>
              <a:rPr lang="en-US" altLang="en-US" sz="2000" b="1" dirty="0" smtClean="0"/>
              <a:t>attribute</a:t>
            </a:r>
            <a:r>
              <a:rPr lang="en-US" altLang="en-US" sz="2000" dirty="0" smtClean="0"/>
              <a:t> or </a:t>
            </a:r>
            <a:r>
              <a:rPr lang="en-US" altLang="en-US" sz="2000" b="1" dirty="0" smtClean="0"/>
              <a:t>set of attributes</a:t>
            </a:r>
            <a:r>
              <a:rPr lang="en-US" altLang="en-US" sz="2000" dirty="0" smtClean="0"/>
              <a:t> that distinguishes one instance from other instances of the same type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altLang="en-US" sz="2200" b="1" dirty="0" smtClean="0"/>
              <a:t>Candidate key</a:t>
            </a:r>
          </a:p>
          <a:p>
            <a:pPr lvl="2" algn="l" rtl="0" fontAlgn="auto">
              <a:spcAft>
                <a:spcPts val="0"/>
              </a:spcAft>
              <a:defRPr/>
            </a:pPr>
            <a:r>
              <a:rPr lang="en-US" altLang="en-US" sz="2000" dirty="0" smtClean="0"/>
              <a:t>Attribute (or combination of attributes) that uniquely identifies each </a:t>
            </a:r>
            <a:r>
              <a:rPr lang="en-US" altLang="en-US" sz="2000" b="1" dirty="0" smtClean="0"/>
              <a:t>instance</a:t>
            </a:r>
            <a:r>
              <a:rPr lang="en-US" altLang="en-US" sz="2000" dirty="0" smtClean="0"/>
              <a:t> of an </a:t>
            </a:r>
            <a:r>
              <a:rPr lang="en-US" altLang="en-US" sz="2000" i="1" dirty="0" smtClean="0"/>
              <a:t>entity type</a:t>
            </a:r>
          </a:p>
          <a:p>
            <a:pPr lvl="2" algn="l" rtl="0" fontAlgn="auto">
              <a:spcAft>
                <a:spcPts val="0"/>
              </a:spcAft>
              <a:defRPr/>
            </a:pPr>
            <a:r>
              <a:rPr lang="en-US" altLang="en-US" sz="2000" dirty="0" smtClean="0"/>
              <a:t>Candidate key for STUDENT entity type may be </a:t>
            </a:r>
            <a:r>
              <a:rPr lang="en-US" altLang="en-US" sz="2000" b="1" dirty="0" err="1" smtClean="0"/>
              <a:t>Student_ID</a:t>
            </a:r>
            <a:endParaRPr lang="en-US" altLang="en-US" sz="2000" b="1" dirty="0" smtClean="0"/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altLang="en-US" sz="2000" dirty="0" smtClean="0"/>
              <a:t>Sometimes more than one attribute is needed to identify a unique entity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altLang="en-US" sz="2000" dirty="0" smtClean="0"/>
              <a:t>Some entities may have </a:t>
            </a:r>
            <a:r>
              <a:rPr lang="en-US" altLang="en-US" sz="2000" b="1" dirty="0" smtClean="0"/>
              <a:t>more than one candidate</a:t>
            </a:r>
            <a:r>
              <a:rPr lang="en-US" altLang="en-US" sz="2000" dirty="0" smtClean="0"/>
              <a:t> key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altLang="en-US" sz="2000" dirty="0" smtClean="0"/>
              <a:t>EMPLOYEE may have one candidate key </a:t>
            </a:r>
            <a:r>
              <a:rPr lang="en-US" altLang="en-US" sz="2000" dirty="0" err="1" smtClean="0"/>
              <a:t>Employee_ID</a:t>
            </a:r>
            <a:r>
              <a:rPr lang="en-US" altLang="en-US" sz="2000" dirty="0" smtClean="0"/>
              <a:t> or a combination of </a:t>
            </a:r>
            <a:r>
              <a:rPr lang="en-US" altLang="en-US" sz="2000" dirty="0" err="1" smtClean="0"/>
              <a:t>Employee_Name</a:t>
            </a:r>
            <a:r>
              <a:rPr lang="en-US" altLang="en-US" sz="2000" dirty="0" smtClean="0"/>
              <a:t> and Address</a:t>
            </a:r>
          </a:p>
          <a:p>
            <a:pPr lvl="2" algn="l" rtl="0" fontAlgn="auto">
              <a:spcAft>
                <a:spcPts val="0"/>
              </a:spcAft>
              <a:defRPr/>
            </a:pPr>
            <a:endParaRPr lang="en-US" altLang="en-US" sz="2000" i="1" dirty="0" smtClean="0"/>
          </a:p>
        </p:txBody>
      </p:sp>
      <p:sp>
        <p:nvSpPr>
          <p:cNvPr id="44134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6D0BD09F-D878-44E7-AA10-F296EA3C9E4E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altLang="en-US" sz="2800" b="1" smtClean="0"/>
              <a:t>Entity-Relationship (E-R) Modeling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400" smtClean="0"/>
              <a:t>Key Terms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610600" cy="4953000"/>
          </a:xfrm>
        </p:spPr>
        <p:txBody>
          <a:bodyPr/>
          <a:lstStyle/>
          <a:p>
            <a:pPr marL="533400" indent="-533400" algn="l" rtl="0"/>
            <a:r>
              <a:rPr lang="en-US" altLang="en-US" sz="2400" b="1" dirty="0" smtClean="0"/>
              <a:t>Identifier</a:t>
            </a:r>
          </a:p>
          <a:p>
            <a:pPr marL="914400" lvl="1" indent="-457200" algn="l" rtl="0"/>
            <a:r>
              <a:rPr lang="en-US" altLang="en-US" sz="2000" dirty="0" smtClean="0"/>
              <a:t>A </a:t>
            </a:r>
            <a:r>
              <a:rPr lang="en-US" altLang="en-US" sz="2000" b="1" dirty="0" smtClean="0"/>
              <a:t>candidate key</a:t>
            </a:r>
            <a:r>
              <a:rPr lang="en-US" altLang="en-US" sz="2000" dirty="0" smtClean="0"/>
              <a:t> that has been selected as the </a:t>
            </a:r>
            <a:r>
              <a:rPr lang="en-US" altLang="en-US" sz="2000" i="1" dirty="0" smtClean="0"/>
              <a:t>unique</a:t>
            </a:r>
            <a:r>
              <a:rPr lang="en-US" altLang="en-US" sz="2000" dirty="0" smtClean="0"/>
              <a:t> </a:t>
            </a:r>
            <a:r>
              <a:rPr lang="en-US" altLang="en-US" sz="2000" i="1" dirty="0" smtClean="0"/>
              <a:t>identifying characteristic</a:t>
            </a:r>
            <a:r>
              <a:rPr lang="en-US" altLang="en-US" sz="2000" dirty="0" smtClean="0"/>
              <a:t> for an entity type</a:t>
            </a:r>
          </a:p>
          <a:p>
            <a:pPr marL="914400" lvl="1" indent="-457200" algn="l" rtl="0"/>
            <a:r>
              <a:rPr lang="en-US" altLang="en-US" sz="2000" dirty="0" smtClean="0"/>
              <a:t>Selection rules for an </a:t>
            </a:r>
            <a:r>
              <a:rPr lang="en-US" altLang="en-US" sz="2000" b="1" dirty="0" smtClean="0"/>
              <a:t>identifier</a:t>
            </a:r>
          </a:p>
          <a:p>
            <a:pPr marL="1295400" lvl="2" indent="-381000" algn="l" rtl="0">
              <a:buFont typeface="Wingdings" pitchFamily="2" charset="2"/>
              <a:buAutoNum type="arabicPeriod"/>
            </a:pPr>
            <a:r>
              <a:rPr lang="en-US" altLang="en-US" sz="2000" dirty="0" smtClean="0"/>
              <a:t>Choose a candidate key that will not </a:t>
            </a:r>
            <a:r>
              <a:rPr lang="en-US" altLang="en-US" sz="2000" b="1" dirty="0" smtClean="0"/>
              <a:t>change its value</a:t>
            </a:r>
            <a:r>
              <a:rPr lang="en-US" altLang="en-US" sz="2000" dirty="0" smtClean="0"/>
              <a:t> like </a:t>
            </a:r>
            <a:r>
              <a:rPr lang="en-US" altLang="en-US" sz="2000" dirty="0" err="1" smtClean="0"/>
              <a:t>Employee_Address</a:t>
            </a:r>
            <a:endParaRPr lang="en-US" altLang="en-US" sz="2000" b="1" dirty="0" smtClean="0"/>
          </a:p>
          <a:p>
            <a:pPr marL="1295400" lvl="2" indent="-381000" algn="l" rtl="0">
              <a:buFont typeface="Wingdings" pitchFamily="2" charset="2"/>
              <a:buAutoNum type="arabicPeriod"/>
            </a:pPr>
            <a:r>
              <a:rPr lang="en-US" altLang="en-US" sz="2000" dirty="0" smtClean="0"/>
              <a:t>Choose a candidate key that will never be </a:t>
            </a:r>
            <a:r>
              <a:rPr lang="en-US" altLang="en-US" sz="2000" b="1" dirty="0" smtClean="0"/>
              <a:t>null</a:t>
            </a:r>
          </a:p>
          <a:p>
            <a:pPr marL="1295400" lvl="2" indent="-381000" algn="l" rtl="0">
              <a:buFont typeface="Wingdings" pitchFamily="2" charset="2"/>
              <a:buAutoNum type="arabicPeriod"/>
            </a:pPr>
            <a:r>
              <a:rPr lang="en-US" altLang="en-US" sz="2000" dirty="0" smtClean="0"/>
              <a:t>Avoid using intelligent keys whose structure indicates classifications, locations, and so on like first 2 digits of a key for a STUDENT entity might indicate college name</a:t>
            </a:r>
          </a:p>
          <a:p>
            <a:pPr marL="1295400" lvl="2" indent="-381000" algn="l" rtl="0">
              <a:buFont typeface="Wingdings" pitchFamily="2" charset="2"/>
              <a:buAutoNum type="arabicPeriod"/>
            </a:pPr>
            <a:r>
              <a:rPr lang="en-US" altLang="en-US" sz="2000" dirty="0" smtClean="0"/>
              <a:t>Consider substituting single value surrogate keys for large composite keys</a:t>
            </a:r>
          </a:p>
          <a:p>
            <a:pPr marL="914400" lvl="1" indent="-457200" algn="l" rtl="0"/>
            <a:r>
              <a:rPr lang="en-US" altLang="en-US" sz="2000" dirty="0" smtClean="0"/>
              <a:t>The </a:t>
            </a:r>
            <a:r>
              <a:rPr lang="en-US" altLang="en-US" sz="2000" b="1" dirty="0" smtClean="0"/>
              <a:t>name</a:t>
            </a:r>
            <a:r>
              <a:rPr lang="en-US" altLang="en-US" sz="2000" dirty="0" smtClean="0"/>
              <a:t> of the identifier is </a:t>
            </a:r>
            <a:r>
              <a:rPr lang="en-US" altLang="en-US" sz="2000" b="1" u="sng" dirty="0" smtClean="0"/>
              <a:t>underlined</a:t>
            </a:r>
            <a:r>
              <a:rPr lang="en-US" altLang="en-US" sz="2000" dirty="0" smtClean="0"/>
              <a:t> on an E-R diagram</a:t>
            </a:r>
          </a:p>
          <a:p>
            <a:pPr marL="533400" indent="-533400" algn="l" rtl="0">
              <a:buFont typeface="Wingdings" pitchFamily="2" charset="2"/>
              <a:buNone/>
            </a:pPr>
            <a:endParaRPr lang="en-US" altLang="en-US" sz="2000" dirty="0" smtClean="0"/>
          </a:p>
        </p:txBody>
      </p:sp>
      <p:sp>
        <p:nvSpPr>
          <p:cNvPr id="442374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A605DA52-5957-4CD8-8251-BFD0ADBE1AF5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13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altLang="en-US" sz="2800" b="1" smtClean="0"/>
              <a:t>Entity-Relationship (E-R) Modeling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400" smtClean="0"/>
              <a:t>Key Terms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534400" cy="5334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400" b="1" dirty="0" err="1" smtClean="0"/>
              <a:t>Multivalued</a:t>
            </a:r>
            <a:r>
              <a:rPr lang="en-US" altLang="en-US" sz="2400" b="1" dirty="0" smtClean="0"/>
              <a:t> Attribute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dirty="0" smtClean="0"/>
              <a:t>An attribute that may take on </a:t>
            </a:r>
            <a:r>
              <a:rPr lang="en-US" altLang="en-US" sz="2000" b="1" dirty="0" smtClean="0"/>
              <a:t>more than one</a:t>
            </a:r>
            <a:r>
              <a:rPr lang="en-US" altLang="en-US" sz="2000" dirty="0" smtClean="0"/>
              <a:t> value </a:t>
            </a:r>
            <a:r>
              <a:rPr lang="en-US" altLang="en-US" sz="2000" i="1" dirty="0" smtClean="0"/>
              <a:t>for each entity instance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dirty="0" smtClean="0"/>
              <a:t>A STUDENT can attend more than one </a:t>
            </a:r>
            <a:r>
              <a:rPr lang="en-US" altLang="en-US" sz="2000" i="1" dirty="0" smtClean="0"/>
              <a:t>class</a:t>
            </a:r>
            <a:r>
              <a:rPr lang="en-US" altLang="en-US" sz="2000" dirty="0" smtClean="0"/>
              <a:t> – </a:t>
            </a:r>
            <a:r>
              <a:rPr lang="en-US" altLang="en-US" sz="2000" i="1" dirty="0" err="1" smtClean="0"/>
              <a:t>multivalued</a:t>
            </a:r>
            <a:r>
              <a:rPr lang="en-US" altLang="en-US" sz="2000" dirty="0" smtClean="0"/>
              <a:t> attribute</a:t>
            </a:r>
            <a:endParaRPr lang="en-US" altLang="en-US" sz="2000" i="1" dirty="0" smtClean="0"/>
          </a:p>
          <a:p>
            <a:pPr lvl="1" algn="l" rtl="0">
              <a:lnSpc>
                <a:spcPct val="90000"/>
              </a:lnSpc>
            </a:pPr>
            <a:r>
              <a:rPr lang="en-US" altLang="en-US" sz="2000" dirty="0" smtClean="0"/>
              <a:t>Represented on E-R Diagram in two ways: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b="1" dirty="0" smtClean="0"/>
              <a:t>double-lined ellipse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b="1" dirty="0" smtClean="0"/>
              <a:t>weak entity</a:t>
            </a:r>
            <a:r>
              <a:rPr lang="en-US" altLang="en-US" sz="2000" dirty="0" smtClean="0"/>
              <a:t> – separate repeating data into another entity and then using relationship link it to its associated regular entity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b="1" dirty="0" smtClean="0"/>
              <a:t>Repeating group </a:t>
            </a:r>
            <a:r>
              <a:rPr lang="en-US" altLang="en-US" sz="2000" dirty="0" smtClean="0"/>
              <a:t>–</a:t>
            </a:r>
            <a:r>
              <a:rPr lang="en-US" altLang="en-US" sz="2000" b="1" dirty="0" smtClean="0"/>
              <a:t> </a:t>
            </a:r>
            <a:r>
              <a:rPr lang="en-US" altLang="en-US" sz="2000" dirty="0" smtClean="0"/>
              <a:t>several attributes that repeat together like EMPLOYEE </a:t>
            </a:r>
            <a:r>
              <a:rPr lang="en-US" altLang="en-US" sz="2000" i="1" dirty="0" smtClean="0"/>
              <a:t>Dependents</a:t>
            </a:r>
            <a:r>
              <a:rPr lang="en-US" altLang="en-US" sz="2000" dirty="0" smtClean="0"/>
              <a:t> – name, age, relation (spouse, child)</a:t>
            </a:r>
            <a:endParaRPr lang="en-US" altLang="en-US" sz="2000" i="1" dirty="0" smtClean="0"/>
          </a:p>
          <a:p>
            <a:pPr algn="l" rtl="0">
              <a:lnSpc>
                <a:spcPct val="90000"/>
              </a:lnSpc>
            </a:pPr>
            <a:r>
              <a:rPr lang="en-US" altLang="en-US" sz="2400" b="1" dirty="0" smtClean="0"/>
              <a:t>Relationships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dirty="0" smtClean="0"/>
              <a:t>An </a:t>
            </a:r>
            <a:r>
              <a:rPr lang="en-US" altLang="en-US" sz="2000" b="1" dirty="0" smtClean="0"/>
              <a:t>association</a:t>
            </a:r>
            <a:r>
              <a:rPr lang="en-US" altLang="en-US" sz="2000" dirty="0" smtClean="0"/>
              <a:t> between the instances of one or more entity types that is of interest to the organization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dirty="0" smtClean="0"/>
              <a:t>Association indicates that an event has occurred or that there is a natural link between entity types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dirty="0" smtClean="0"/>
              <a:t>Relationships are always labeled with </a:t>
            </a:r>
            <a:r>
              <a:rPr lang="en-US" altLang="en-US" sz="2000" b="1" dirty="0" smtClean="0"/>
              <a:t>verb phrase</a:t>
            </a:r>
          </a:p>
          <a:p>
            <a:pPr lvl="1" algn="l" rtl="0"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443397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1981B166-BC22-4ADC-B6DF-A337BD064D7F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14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algn="r" rtl="0"/>
            <a:r>
              <a:rPr lang="en-US" altLang="en-US" sz="2800" b="1" smtClean="0"/>
              <a:t>Degree of Relationship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8077200" cy="50292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400" b="1" dirty="0" smtClean="0"/>
              <a:t>Degree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dirty="0" smtClean="0"/>
              <a:t>Number of entity types that participate in a relationship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altLang="en-US" sz="1200" dirty="0" smtClean="0"/>
          </a:p>
          <a:p>
            <a:pPr algn="l" rtl="0">
              <a:lnSpc>
                <a:spcPct val="90000"/>
              </a:lnSpc>
            </a:pPr>
            <a:r>
              <a:rPr lang="en-US" altLang="en-US" sz="2000" dirty="0" smtClean="0"/>
              <a:t>Three cases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b="1" dirty="0" smtClean="0"/>
              <a:t>Unary</a:t>
            </a:r>
            <a:endParaRPr lang="en-US" altLang="en-US" sz="2000" i="1" dirty="0" smtClean="0"/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A relationship between two instances of </a:t>
            </a:r>
            <a:r>
              <a:rPr lang="en-US" altLang="en-US" sz="2000" b="1" dirty="0" smtClean="0"/>
              <a:t>one entity type </a:t>
            </a:r>
            <a:r>
              <a:rPr lang="en-US" altLang="en-US" sz="2000" i="1" dirty="0" smtClean="0"/>
              <a:t>(also called recursive relationship)</a:t>
            </a:r>
            <a:endParaRPr lang="en-US" altLang="en-US" sz="2000" b="1" dirty="0" smtClean="0"/>
          </a:p>
          <a:p>
            <a:pPr lvl="1" algn="l" rtl="0">
              <a:lnSpc>
                <a:spcPct val="90000"/>
              </a:lnSpc>
            </a:pPr>
            <a:r>
              <a:rPr lang="en-US" altLang="en-US" sz="2000" b="1" dirty="0" smtClean="0"/>
              <a:t>Binary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A relationship between the instances of </a:t>
            </a:r>
            <a:r>
              <a:rPr lang="en-US" altLang="en-US" sz="2000" b="1" dirty="0" smtClean="0"/>
              <a:t>two entity types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b="1" dirty="0" smtClean="0"/>
              <a:t>Ternary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A simultaneous relationship among the instances of </a:t>
            </a:r>
            <a:r>
              <a:rPr lang="en-US" altLang="en-US" sz="2000" b="1" dirty="0" smtClean="0"/>
              <a:t>three entity types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Not the same as three binary relationships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It is recommended that all ternary and higher relationships be represented as </a:t>
            </a:r>
            <a:r>
              <a:rPr lang="en-US" altLang="en-US" sz="2000" b="1" i="1" dirty="0" smtClean="0"/>
              <a:t>associative entities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8A5BEDB5-AD37-496F-9063-FFBA5860B6A9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15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/>
              <a:t>Figure 10-6</a:t>
            </a:r>
            <a:br>
              <a:rPr lang="en-US" altLang="en-US" sz="2400" smtClean="0"/>
            </a:br>
            <a:r>
              <a:rPr lang="en-US" altLang="en-US" sz="2400" smtClean="0"/>
              <a:t>Example relationships of different degrees</a:t>
            </a:r>
            <a:endParaRPr lang="en-US" altLang="en-US" sz="1200" smtClean="0">
              <a:solidFill>
                <a:srgbClr val="000000"/>
              </a:solidFill>
              <a:latin typeface="Geneva" charset="0"/>
            </a:endParaRP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E20E1C42-E0FE-49C9-92D6-71FF11B43EE2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16</a:t>
            </a:fld>
            <a:endParaRPr lang="en-US" altLang="en-US" sz="1600"/>
          </a:p>
        </p:txBody>
      </p:sp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09600"/>
          </a:xfrm>
        </p:spPr>
        <p:txBody>
          <a:bodyPr/>
          <a:lstStyle/>
          <a:p>
            <a:r>
              <a:rPr lang="en-US" altLang="en-US" sz="2800" b="1" smtClean="0"/>
              <a:t>Cardinality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8610600" cy="51816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en-US" sz="2000" dirty="0" smtClean="0"/>
              <a:t>The </a:t>
            </a:r>
            <a:r>
              <a:rPr lang="en-US" altLang="en-US" sz="2000" i="1" dirty="0" smtClean="0"/>
              <a:t>number of instances</a:t>
            </a:r>
            <a:r>
              <a:rPr lang="en-US" altLang="en-US" sz="2000" dirty="0" smtClean="0"/>
              <a:t> of entity B that can be associated with each instance of entity A</a:t>
            </a:r>
          </a:p>
          <a:p>
            <a:pPr algn="l" rtl="0">
              <a:lnSpc>
                <a:spcPct val="80000"/>
              </a:lnSpc>
            </a:pPr>
            <a:r>
              <a:rPr lang="en-US" altLang="en-US" sz="2000" b="1" dirty="0" smtClean="0"/>
              <a:t>Minimum Cardinality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2000" dirty="0" smtClean="0"/>
              <a:t>The minimum number of instances of entity B that may be associated with each instance of entity A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2000" dirty="0" smtClean="0"/>
              <a:t>If minimum cardinality of an entity is </a:t>
            </a:r>
            <a:r>
              <a:rPr lang="en-US" altLang="en-US" sz="2000" b="1" dirty="0" smtClean="0"/>
              <a:t>0</a:t>
            </a:r>
            <a:r>
              <a:rPr lang="en-US" altLang="en-US" sz="2000" dirty="0" smtClean="0"/>
              <a:t>, then that entity is </a:t>
            </a:r>
            <a:r>
              <a:rPr lang="en-US" altLang="en-US" sz="2000" b="1" i="1" dirty="0" smtClean="0"/>
              <a:t>optional participant</a:t>
            </a:r>
            <a:r>
              <a:rPr lang="en-US" altLang="en-US" sz="2000" dirty="0" smtClean="0"/>
              <a:t> in relationship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2000" dirty="0" smtClean="0"/>
              <a:t>If minimum cardinality of an entity is </a:t>
            </a:r>
            <a:r>
              <a:rPr lang="en-US" altLang="en-US" sz="2000" b="1" dirty="0" smtClean="0"/>
              <a:t>1</a:t>
            </a:r>
            <a:r>
              <a:rPr lang="en-US" altLang="en-US" sz="2000" dirty="0" smtClean="0"/>
              <a:t>, then that entity is </a:t>
            </a:r>
            <a:r>
              <a:rPr lang="en-US" altLang="en-US" sz="2000" b="1" i="1" dirty="0" smtClean="0"/>
              <a:t>mandatory participant</a:t>
            </a:r>
            <a:r>
              <a:rPr lang="en-US" altLang="en-US" sz="2000" dirty="0" smtClean="0"/>
              <a:t> in relationship</a:t>
            </a:r>
          </a:p>
          <a:p>
            <a:pPr algn="l" rtl="0">
              <a:lnSpc>
                <a:spcPct val="80000"/>
              </a:lnSpc>
            </a:pPr>
            <a:r>
              <a:rPr lang="en-US" altLang="en-US" sz="2000" b="1" dirty="0" smtClean="0"/>
              <a:t>Maximum Cardinality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2000" dirty="0" smtClean="0"/>
              <a:t>The maximum number of instances of entity B that may be associated with each instance of entity A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 smtClean="0"/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altLang="en-US" sz="700" dirty="0" smtClean="0"/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8C415D0D-3814-43D6-B0B4-4945318976AB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17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Huda\AppData\Local\Temp\Rar$DI10.5192\fig_07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6799582" cy="632845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09600"/>
          </a:xfrm>
        </p:spPr>
        <p:txBody>
          <a:bodyPr/>
          <a:lstStyle/>
          <a:p>
            <a:r>
              <a:rPr lang="en-US" altLang="en-US" sz="2800" b="1" smtClean="0"/>
              <a:t>Naming and Defining Relationships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077200" cy="5257800"/>
          </a:xfrm>
        </p:spPr>
        <p:txBody>
          <a:bodyPr/>
          <a:lstStyle/>
          <a:p>
            <a:pPr algn="l" rtl="0"/>
            <a:r>
              <a:rPr lang="en-US" altLang="en-US" sz="2200" dirty="0" smtClean="0"/>
              <a:t>Relationship name is a </a:t>
            </a:r>
            <a:r>
              <a:rPr lang="en-US" altLang="en-US" sz="2200" b="1" dirty="0" smtClean="0"/>
              <a:t>verb phrase</a:t>
            </a:r>
          </a:p>
          <a:p>
            <a:pPr algn="l" rtl="0"/>
            <a:r>
              <a:rPr lang="en-US" altLang="en-US" sz="2200" dirty="0" smtClean="0"/>
              <a:t>Avoid vague names</a:t>
            </a:r>
          </a:p>
          <a:p>
            <a:pPr algn="l" rtl="0"/>
            <a:r>
              <a:rPr lang="en-US" altLang="en-US" sz="2200" dirty="0" smtClean="0"/>
              <a:t>Guidelines for defining relationships</a:t>
            </a:r>
          </a:p>
          <a:p>
            <a:pPr lvl="1" algn="l" rtl="0"/>
            <a:r>
              <a:rPr lang="en-US" altLang="en-US" sz="2200" dirty="0" smtClean="0"/>
              <a:t>Definition explains what action is being taken and why it is important</a:t>
            </a:r>
          </a:p>
          <a:p>
            <a:pPr lvl="1" algn="l" rtl="0"/>
            <a:r>
              <a:rPr lang="en-US" altLang="en-US" sz="2200" dirty="0" smtClean="0"/>
              <a:t>Give examples to clarify the action</a:t>
            </a:r>
          </a:p>
          <a:p>
            <a:pPr lvl="1" algn="l" rtl="0"/>
            <a:r>
              <a:rPr lang="en-US" altLang="en-US" sz="2200" dirty="0" smtClean="0"/>
              <a:t>Optional participation should be explained</a:t>
            </a:r>
          </a:p>
          <a:p>
            <a:pPr lvl="1" algn="l" rtl="0"/>
            <a:r>
              <a:rPr lang="en-US" altLang="en-US" sz="2200" dirty="0" smtClean="0"/>
              <a:t>Explain reasons for any explicit maximum cardinality</a:t>
            </a:r>
          </a:p>
          <a:p>
            <a:pPr lvl="1" algn="l" rtl="0"/>
            <a:r>
              <a:rPr lang="en-US" altLang="en-US" sz="2000" dirty="0" smtClean="0"/>
              <a:t>Explain any restrictions on participation in the relationship</a:t>
            </a:r>
          </a:p>
          <a:p>
            <a:pPr lvl="1" algn="l" rtl="0"/>
            <a:r>
              <a:rPr lang="en-US" altLang="en-US" sz="2000" dirty="0" smtClean="0"/>
              <a:t>Explain extent of the history that is kept in the relationship</a:t>
            </a:r>
          </a:p>
          <a:p>
            <a:pPr lvl="1" algn="l" rtl="0"/>
            <a:r>
              <a:rPr lang="en-US" altLang="en-US" sz="2000" dirty="0" smtClean="0"/>
              <a:t>Explain whether an entity instance involved in a relationship instance can transfer participation to another relationship instance</a:t>
            </a:r>
          </a:p>
        </p:txBody>
      </p:sp>
      <p:sp>
        <p:nvSpPr>
          <p:cNvPr id="45363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C523690C-7C3A-44EF-AEB6-41932E091844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19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609600" y="549275"/>
            <a:ext cx="7772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>
                <a:solidFill>
                  <a:schemeClr val="tx2"/>
                </a:solidFill>
              </a:rPr>
              <a:t>Conceptual Data Modeling</a:t>
            </a:r>
          </a:p>
        </p:txBody>
      </p:sp>
      <p:sp>
        <p:nvSpPr>
          <p:cNvPr id="4099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9750" y="1524000"/>
            <a:ext cx="8532813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buFont typeface="Wingdings" pitchFamily="2" charset="2"/>
              <a:buBlip>
                <a:blip r:embed="rId2"/>
              </a:buBlip>
            </a:pPr>
            <a:r>
              <a:rPr lang="en-US" sz="1800" b="1" dirty="0"/>
              <a:t>Process</a:t>
            </a:r>
            <a:r>
              <a:rPr lang="en-US" sz="1800" dirty="0"/>
              <a:t> and </a:t>
            </a:r>
            <a:r>
              <a:rPr lang="en-US" sz="1800" b="1" dirty="0"/>
              <a:t>logic modeling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BA2212"/>
                </a:solidFill>
              </a:rPr>
              <a:t>does not show</a:t>
            </a:r>
            <a:r>
              <a:rPr lang="en-US" sz="1800" dirty="0"/>
              <a:t> the </a:t>
            </a:r>
            <a:r>
              <a:rPr lang="en-US" sz="1800" b="1" dirty="0"/>
              <a:t>definition</a:t>
            </a:r>
            <a:r>
              <a:rPr lang="en-US" sz="1800" dirty="0"/>
              <a:t>, </a:t>
            </a:r>
            <a:r>
              <a:rPr lang="en-US" sz="1800" b="1" dirty="0"/>
              <a:t>structure</a:t>
            </a:r>
            <a:r>
              <a:rPr lang="en-US" sz="1800" dirty="0"/>
              <a:t> and </a:t>
            </a:r>
            <a:r>
              <a:rPr lang="en-US" sz="1800" b="1" dirty="0"/>
              <a:t>relationships</a:t>
            </a:r>
            <a:r>
              <a:rPr lang="en-US" sz="1800" dirty="0"/>
              <a:t> within the data but </a:t>
            </a:r>
            <a:r>
              <a:rPr lang="en-US" sz="1800" dirty="0">
                <a:solidFill>
                  <a:srgbClr val="BA2212"/>
                </a:solidFill>
              </a:rPr>
              <a:t>show</a:t>
            </a:r>
            <a:r>
              <a:rPr lang="en-US" sz="1800" dirty="0"/>
              <a:t> </a:t>
            </a:r>
            <a:r>
              <a:rPr lang="en-US" sz="1800" i="1" dirty="0"/>
              <a:t>how</a:t>
            </a:r>
            <a:r>
              <a:rPr lang="en-US" sz="1800" dirty="0"/>
              <a:t>, </a:t>
            </a:r>
            <a:r>
              <a:rPr lang="en-US" sz="1800" i="1" dirty="0"/>
              <a:t>where</a:t>
            </a:r>
            <a:r>
              <a:rPr lang="en-US" sz="1800" dirty="0"/>
              <a:t>, and </a:t>
            </a:r>
            <a:r>
              <a:rPr lang="en-US" sz="1800" i="1" dirty="0"/>
              <a:t>when</a:t>
            </a:r>
            <a:r>
              <a:rPr lang="en-US" sz="1800" dirty="0"/>
              <a:t> data are used  or changed</a:t>
            </a:r>
          </a:p>
          <a:p>
            <a:pPr marL="533400" indent="-533400">
              <a:buFont typeface="Wingdings" pitchFamily="2" charset="2"/>
              <a:buBlip>
                <a:blip r:embed="rId2"/>
              </a:buBlip>
            </a:pPr>
            <a:r>
              <a:rPr lang="en-US" sz="2000" dirty="0" smtClean="0"/>
              <a:t>Most </a:t>
            </a:r>
            <a:r>
              <a:rPr lang="en-US" sz="2000" dirty="0"/>
              <a:t>common format used for data modeling is </a:t>
            </a:r>
            <a:r>
              <a:rPr lang="en-US" sz="2000" b="1" dirty="0"/>
              <a:t>entity-relationship (E-R)</a:t>
            </a:r>
            <a:r>
              <a:rPr lang="en-US" sz="2000" dirty="0"/>
              <a:t> diagramming</a:t>
            </a:r>
            <a:endParaRPr lang="en-US" sz="1800" dirty="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609600" y="533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</a:rPr>
              <a:t>Representing Supertypes and Subtypes</a:t>
            </a:r>
          </a:p>
        </p:txBody>
      </p:sp>
      <p:sp>
        <p:nvSpPr>
          <p:cNvPr id="23555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3400" y="15240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/>
              <a:t>Often two or more entity types share common properties but also have one or more distinct attributes or relationships</a:t>
            </a:r>
            <a:endParaRPr lang="en-US" altLang="en-US" sz="2000" b="1"/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b="1"/>
              <a:t>Subtype</a:t>
            </a:r>
            <a:r>
              <a:rPr lang="en-US" altLang="en-US" sz="2000"/>
              <a:t> – a </a:t>
            </a:r>
            <a:r>
              <a:rPr lang="en-US" altLang="en-US" sz="2000" i="1"/>
              <a:t>subgrouping</a:t>
            </a:r>
            <a:r>
              <a:rPr lang="en-US" altLang="en-US" sz="2000"/>
              <a:t> of the entities in an entity types meaningful to an organization. Example – STUDENT is an entity type that has two subtypes GRADUATE STUDENT and UNDERGRADUATE STUDENT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b="1"/>
              <a:t>Supertype</a:t>
            </a:r>
            <a:r>
              <a:rPr lang="en-US" altLang="en-US" sz="2000"/>
              <a:t> – a </a:t>
            </a:r>
            <a:r>
              <a:rPr lang="en-US" altLang="en-US" sz="2000" i="1"/>
              <a:t>generic</a:t>
            </a:r>
            <a:r>
              <a:rPr lang="en-US" altLang="en-US" sz="2000"/>
              <a:t> entity type that has a relationship with one or more subtypes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1900" b="1"/>
              <a:t>Total specialization rule</a:t>
            </a:r>
            <a:r>
              <a:rPr lang="en-US" altLang="en-US" sz="1900"/>
              <a:t> – each entity instance of the </a:t>
            </a:r>
            <a:r>
              <a:rPr lang="en-US" altLang="en-US" sz="1900" i="1"/>
              <a:t>supertype</a:t>
            </a:r>
            <a:r>
              <a:rPr lang="en-US" altLang="en-US" sz="1900"/>
              <a:t> must be a member of some </a:t>
            </a:r>
            <a:r>
              <a:rPr lang="en-US" altLang="en-US" sz="1900" i="1"/>
              <a:t>subtype</a:t>
            </a:r>
            <a:r>
              <a:rPr lang="en-US" altLang="en-US" sz="1900"/>
              <a:t> in the relationship (shown by </a:t>
            </a:r>
            <a:r>
              <a:rPr lang="en-US" altLang="en-US" sz="1900" i="1"/>
              <a:t>double</a:t>
            </a:r>
            <a:r>
              <a:rPr lang="en-US" altLang="en-US" sz="1900"/>
              <a:t> line)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1900" b="1"/>
              <a:t>Partial specialization rule</a:t>
            </a:r>
            <a:r>
              <a:rPr lang="en-US" altLang="en-US" sz="1900"/>
              <a:t> – an entity instance of the </a:t>
            </a:r>
            <a:r>
              <a:rPr lang="en-US" altLang="en-US" sz="1900" i="1"/>
              <a:t>supertype</a:t>
            </a:r>
            <a:r>
              <a:rPr lang="en-US" altLang="en-US" sz="1900"/>
              <a:t> is allowed not to belong to any </a:t>
            </a:r>
            <a:r>
              <a:rPr lang="en-US" altLang="en-US" sz="1900" i="1"/>
              <a:t>subtype</a:t>
            </a:r>
            <a:r>
              <a:rPr lang="en-US" altLang="en-US" sz="1900"/>
              <a:t> in the reationship (shown by </a:t>
            </a:r>
            <a:r>
              <a:rPr lang="en-US" altLang="en-US" sz="1900" i="1"/>
              <a:t>single</a:t>
            </a:r>
            <a:r>
              <a:rPr lang="en-US" altLang="en-US" sz="1900"/>
              <a:t> line)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1900" b="1"/>
              <a:t>Disjoint rule</a:t>
            </a:r>
            <a:r>
              <a:rPr lang="en-US" altLang="en-US" sz="1900"/>
              <a:t> – if an entity instance of the </a:t>
            </a:r>
            <a:r>
              <a:rPr lang="en-US" altLang="en-US" sz="1900" i="1"/>
              <a:t>supertype</a:t>
            </a:r>
            <a:r>
              <a:rPr lang="en-US" altLang="en-US" sz="1900"/>
              <a:t> is a member of one subtype, it cannot simultaneously be a member of any other </a:t>
            </a:r>
            <a:r>
              <a:rPr lang="en-US" altLang="en-US" sz="1900" i="1"/>
              <a:t>subtype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1900" b="1"/>
              <a:t>Overlap rule</a:t>
            </a:r>
            <a:r>
              <a:rPr lang="en-US" altLang="en-US" sz="1900"/>
              <a:t> – an entity instance can simultaneously be a member of two or more </a:t>
            </a:r>
            <a:r>
              <a:rPr lang="en-US" altLang="en-US" sz="1900" i="1"/>
              <a:t>subtypes</a:t>
            </a:r>
            <a:r>
              <a:rPr lang="en-US" altLang="en-US" sz="1900"/>
              <a:t>.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1900" i="1"/>
              <a:t>Disjoint</a:t>
            </a:r>
            <a:r>
              <a:rPr lang="en-US" altLang="en-US" sz="1900"/>
              <a:t> is shown by a “</a:t>
            </a:r>
            <a:r>
              <a:rPr lang="en-US" altLang="en-US" sz="1900" b="1"/>
              <a:t>d</a:t>
            </a:r>
            <a:r>
              <a:rPr lang="en-US" altLang="en-US" sz="1900"/>
              <a:t>” and </a:t>
            </a:r>
            <a:r>
              <a:rPr lang="en-US" altLang="en-US" sz="1900" i="1"/>
              <a:t>overlap</a:t>
            </a:r>
            <a:r>
              <a:rPr lang="en-US" altLang="en-US" sz="1900"/>
              <a:t> is shown by a “</a:t>
            </a:r>
            <a:r>
              <a:rPr lang="en-US" altLang="en-US" sz="1900" b="1"/>
              <a:t>o</a:t>
            </a:r>
            <a:r>
              <a:rPr lang="en-US" altLang="en-US" sz="1900"/>
              <a:t>” in the circle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838200"/>
            <a:ext cx="8458200" cy="4953000"/>
          </a:xfrm>
        </p:spPr>
        <p:txBody>
          <a:bodyPr rtlCol="0">
            <a:normAutofit fontScale="92500" lnSpcReduction="10000"/>
          </a:bodyPr>
          <a:lstStyle/>
          <a:p>
            <a:pPr algn="ctr" rt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800" b="1" dirty="0" smtClean="0">
                <a:solidFill>
                  <a:schemeClr val="tx2"/>
                </a:solidFill>
              </a:rPr>
              <a:t>Business Rules</a:t>
            </a:r>
          </a:p>
          <a:p>
            <a:pPr algn="ctr" rtl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1200" b="1" dirty="0" smtClean="0">
              <a:solidFill>
                <a:schemeClr val="tx2"/>
              </a:solidFill>
            </a:endParaRPr>
          </a:p>
          <a:p>
            <a:pPr algn="l" rt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000" dirty="0" smtClean="0"/>
              <a:t>The specifications that preserve the integrity of logical data model</a:t>
            </a:r>
          </a:p>
          <a:p>
            <a:pPr algn="l" rt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000" dirty="0" smtClean="0"/>
              <a:t>Four basic types of business rules: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altLang="en-US" sz="1800" dirty="0" smtClean="0"/>
              <a:t>Entity integrity – each instance of an entity type must have unique identifier that is not null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altLang="en-US" sz="1800" dirty="0" smtClean="0"/>
              <a:t>Referential integrity constraints – rules concerning the relationships between entity types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altLang="en-US" sz="1800" dirty="0" smtClean="0"/>
              <a:t>Domains – constraints on valid values for attributes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altLang="en-US" sz="1800" dirty="0" smtClean="0"/>
              <a:t>Triggering operations – other business rules to protect validity of attribute values</a:t>
            </a:r>
          </a:p>
          <a:p>
            <a:pPr algn="ctr" rt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400" b="1" dirty="0" smtClean="0">
                <a:solidFill>
                  <a:schemeClr val="tx2"/>
                </a:solidFill>
              </a:rPr>
              <a:t>Domains</a:t>
            </a:r>
          </a:p>
          <a:p>
            <a:pPr algn="l" rtl="0" fontAlgn="auto">
              <a:spcAft>
                <a:spcPts val="0"/>
              </a:spcAft>
              <a:defRPr/>
            </a:pPr>
            <a:r>
              <a:rPr lang="en-US" altLang="en-US" sz="2000" dirty="0" smtClean="0"/>
              <a:t>The set of all data types and ranges of values that an attribute can assume – data type, length, format, range, allowable values, meaning</a:t>
            </a:r>
          </a:p>
          <a:p>
            <a:pPr algn="l" rtl="0" fontAlgn="auto">
              <a:spcAft>
                <a:spcPts val="0"/>
              </a:spcAft>
              <a:defRPr/>
            </a:pPr>
            <a:r>
              <a:rPr lang="en-US" altLang="en-US" sz="2000" dirty="0" smtClean="0"/>
              <a:t>Several advantages</a:t>
            </a:r>
          </a:p>
          <a:p>
            <a:pPr lvl="1" algn="l" rtl="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altLang="en-US" sz="1800" dirty="0" smtClean="0"/>
              <a:t>Verify that the values for an attribute are </a:t>
            </a:r>
            <a:r>
              <a:rPr lang="en-US" altLang="en-US" sz="1800" b="1" dirty="0" smtClean="0"/>
              <a:t>valid</a:t>
            </a:r>
          </a:p>
          <a:p>
            <a:pPr lvl="1" algn="l" rtl="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altLang="en-US" sz="1800" dirty="0" smtClean="0"/>
              <a:t>Ensure that various data manipulation operations are </a:t>
            </a:r>
            <a:r>
              <a:rPr lang="en-US" altLang="en-US" sz="1800" b="1" dirty="0" smtClean="0"/>
              <a:t>logical</a:t>
            </a:r>
          </a:p>
          <a:p>
            <a:pPr lvl="1" algn="l" rtl="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altLang="en-US" sz="1800" dirty="0" smtClean="0"/>
              <a:t>Help conserve effort in describing attribute characteristics</a:t>
            </a:r>
          </a:p>
          <a:p>
            <a:pPr algn="l" rtl="0" fontAlgn="auto">
              <a:spcAft>
                <a:spcPts val="0"/>
              </a:spcAft>
              <a:defRPr/>
            </a:pPr>
            <a:endParaRPr lang="en-US" altLang="en-US" sz="2400" dirty="0" smtClean="0"/>
          </a:p>
        </p:txBody>
      </p:sp>
      <p:sp>
        <p:nvSpPr>
          <p:cNvPr id="449542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5D4FFCFA-A70E-4050-A7B6-98B73ED96350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21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09600"/>
          </a:xfrm>
        </p:spPr>
        <p:txBody>
          <a:bodyPr/>
          <a:lstStyle/>
          <a:p>
            <a:r>
              <a:rPr lang="en-US" altLang="en-US" sz="2800" b="1" smtClean="0"/>
              <a:t>Triggering Operations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305800" cy="5257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000" dirty="0" smtClean="0"/>
              <a:t>An </a:t>
            </a:r>
            <a:r>
              <a:rPr lang="en-US" altLang="en-US" sz="2000" b="1" dirty="0" smtClean="0"/>
              <a:t>assertion</a:t>
            </a:r>
            <a:r>
              <a:rPr lang="en-US" altLang="en-US" sz="2000" dirty="0" smtClean="0"/>
              <a:t> or </a:t>
            </a:r>
            <a:r>
              <a:rPr lang="en-US" altLang="en-US" sz="2000" b="1" dirty="0" smtClean="0"/>
              <a:t>rule</a:t>
            </a:r>
            <a:r>
              <a:rPr lang="en-US" altLang="en-US" sz="2000" dirty="0" smtClean="0"/>
              <a:t> that governs the </a:t>
            </a:r>
            <a:r>
              <a:rPr lang="en-US" altLang="en-US" sz="2000" b="1" dirty="0" smtClean="0"/>
              <a:t>validity</a:t>
            </a:r>
            <a:r>
              <a:rPr lang="en-US" altLang="en-US" sz="2000" dirty="0" smtClean="0"/>
              <a:t> of data manipulation operations such as insert, update and delete</a:t>
            </a:r>
          </a:p>
          <a:p>
            <a:pPr algn="l" rtl="0">
              <a:lnSpc>
                <a:spcPct val="90000"/>
              </a:lnSpc>
            </a:pPr>
            <a:r>
              <a:rPr lang="en-US" altLang="en-US" sz="2000" dirty="0" smtClean="0"/>
              <a:t>Scope of triggering operations may be limited to attributes with one entity or attributes of two or more entities</a:t>
            </a:r>
          </a:p>
          <a:p>
            <a:pPr algn="l" rtl="0">
              <a:lnSpc>
                <a:spcPct val="90000"/>
              </a:lnSpc>
            </a:pPr>
            <a:r>
              <a:rPr lang="en-US" altLang="en-US" sz="2000" dirty="0" smtClean="0"/>
              <a:t>Includes the following components: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b="1" dirty="0" smtClean="0"/>
              <a:t>User rule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Statement of the business rule to be enforced by the trigger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b="1" dirty="0" smtClean="0"/>
              <a:t>Event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Data manipulation operation that initiates the operation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b="1" dirty="0" smtClean="0"/>
              <a:t>Entity Name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Name of entity being accessed or modified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b="1" dirty="0" smtClean="0"/>
              <a:t>Condition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Condition that causes the operation to be triggered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000" b="1" dirty="0" smtClean="0"/>
              <a:t>Action</a:t>
            </a:r>
          </a:p>
          <a:p>
            <a:pPr lvl="2" algn="l" rtl="0">
              <a:lnSpc>
                <a:spcPct val="90000"/>
              </a:lnSpc>
            </a:pPr>
            <a:r>
              <a:rPr lang="en-US" altLang="en-US" sz="2000" dirty="0" smtClean="0"/>
              <a:t>Action taken when the operation is triggered</a:t>
            </a:r>
            <a:endParaRPr lang="en-US" altLang="en-US" sz="1800" dirty="0" smtClean="0"/>
          </a:p>
        </p:txBody>
      </p:sp>
      <p:sp>
        <p:nvSpPr>
          <p:cNvPr id="45670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0C8D1330-C849-4E2A-9EC3-BF2AEAE9B4A1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22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24200"/>
            <a:ext cx="7772400" cy="762000"/>
          </a:xfrm>
        </p:spPr>
        <p:txBody>
          <a:bodyPr/>
          <a:lstStyle/>
          <a:p>
            <a:r>
              <a:rPr lang="en-US" altLang="en-US" sz="2800" b="1" smtClean="0"/>
              <a:t>The Role of CASE in Conceptual Data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en-US" sz="2200" dirty="0" smtClean="0"/>
              <a:t>Responsibility for data integrity lies within scope of database management system, not individual applications</a:t>
            </a:r>
          </a:p>
          <a:p>
            <a:pPr algn="l" rtl="0">
              <a:lnSpc>
                <a:spcPct val="80000"/>
              </a:lnSpc>
            </a:pPr>
            <a:r>
              <a:rPr lang="en-US" altLang="en-US" sz="2200" dirty="0" smtClean="0"/>
              <a:t>Business rules should be documented in CASE repository so that rules would be checked automatically by database software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altLang="en-US" sz="2200" dirty="0" smtClean="0"/>
          </a:p>
          <a:p>
            <a:pPr algn="l" rtl="0">
              <a:lnSpc>
                <a:spcPct val="80000"/>
              </a:lnSpc>
            </a:pPr>
            <a:r>
              <a:rPr lang="en-US" altLang="en-US" sz="2200" dirty="0" smtClean="0"/>
              <a:t>CASE tools provide two important functions</a:t>
            </a:r>
            <a:r>
              <a:rPr lang="en-US" altLang="en-US" sz="2000" dirty="0" smtClean="0"/>
              <a:t>: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2000" dirty="0" smtClean="0"/>
              <a:t>Maintain E-R diagrams as a visual depiction of structured data requirements</a:t>
            </a:r>
          </a:p>
          <a:p>
            <a:pPr lvl="1" algn="l" rtl="0">
              <a:lnSpc>
                <a:spcPct val="80000"/>
              </a:lnSpc>
            </a:pPr>
            <a:r>
              <a:rPr lang="en-US" altLang="en-US" sz="2000" dirty="0" smtClean="0"/>
              <a:t>Link objects on E-R diagrams to corresponding descriptions in a repository</a:t>
            </a:r>
          </a:p>
        </p:txBody>
      </p:sp>
      <p:sp>
        <p:nvSpPr>
          <p:cNvPr id="4587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5B4A9AA8-C4C0-4955-9EA0-2A966BD16E2A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23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The  real estate database contains an entity called PROPERTY, which is a property for sale by the agency.  Each time a potential property buyer makes a purchase offer on a property, the agency records the date, offering price, and name of the person making the offer.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	Represent the PROPERTY entity and its purchase offer attributes using the notation for </a:t>
            </a:r>
            <a:r>
              <a:rPr lang="en-US" b="1" dirty="0" err="1" smtClean="0"/>
              <a:t>multivalued</a:t>
            </a:r>
            <a:r>
              <a:rPr lang="en-US" b="1" dirty="0" smtClean="0"/>
              <a:t> attributes.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	Represent the PROPERTY entity and its purchase offer attributes using two entity types.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US" b="1" dirty="0" smtClean="0"/>
              <a:t>	Finally, assume the agency decides to also keep data about buyers and potential buyers, including their name, address, and phone number.  Augment your answer to part b to accommodate this new entity type. 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762000"/>
            <a:ext cx="4756150" cy="566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24200" y="381000"/>
            <a:ext cx="2514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>
              <a:buNone/>
            </a:pPr>
            <a:r>
              <a:rPr lang="en-US" sz="1400" dirty="0" smtClean="0"/>
              <a:t>Part a</a:t>
            </a:r>
            <a:endParaRPr lang="ar-SA" sz="1400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en-US" altLang="en-US" sz="2800" b="1" smtClean="0"/>
              <a:t>Conceptual Data Modeling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305800" cy="4495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Conceptual data model is a representation of organizational data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Purpose is to show as many </a:t>
            </a:r>
            <a:r>
              <a:rPr lang="en-US" altLang="en-US" sz="2200" b="1" dirty="0" smtClean="0"/>
              <a:t>rules</a:t>
            </a:r>
            <a:r>
              <a:rPr lang="en-US" altLang="en-US" sz="2200" dirty="0" smtClean="0"/>
              <a:t> about the </a:t>
            </a:r>
            <a:r>
              <a:rPr lang="en-US" altLang="en-US" sz="2200" i="1" dirty="0" smtClean="0"/>
              <a:t>meaning</a:t>
            </a:r>
            <a:r>
              <a:rPr lang="en-US" altLang="en-US" sz="2200" dirty="0" smtClean="0"/>
              <a:t> and </a:t>
            </a:r>
            <a:r>
              <a:rPr lang="en-US" altLang="en-US" sz="2200" i="1" dirty="0" smtClean="0"/>
              <a:t>interrelationships</a:t>
            </a:r>
            <a:r>
              <a:rPr lang="en-US" altLang="en-US" sz="2200" dirty="0" smtClean="0"/>
              <a:t> among data as are possible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Entity-Relationship (E-R) diagrams are commonly used to show how </a:t>
            </a:r>
            <a:r>
              <a:rPr lang="en-US" altLang="en-US" sz="2200" i="1" dirty="0" smtClean="0"/>
              <a:t>data are organized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Main goal of conceptual data modeling is to create accurate   E-R diagrams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Methods such as interviewing, questionnaires and JAD are used to collect information</a:t>
            </a:r>
          </a:p>
        </p:txBody>
      </p:sp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B30FF04C-DC8C-4ED5-8FA2-7070E3EF86C6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z="2800" b="1" smtClean="0"/>
              <a:t>Deliverables and Outcomes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153400" cy="4572000"/>
          </a:xfrm>
        </p:spPr>
        <p:txBody>
          <a:bodyPr/>
          <a:lstStyle/>
          <a:p>
            <a:pPr algn="l" rtl="0"/>
            <a:r>
              <a:rPr lang="en-US" altLang="en-US" sz="2200" dirty="0" smtClean="0"/>
              <a:t>Primary deliverable is the </a:t>
            </a:r>
            <a:r>
              <a:rPr lang="en-US" altLang="en-US" sz="2200" b="1" dirty="0" smtClean="0"/>
              <a:t>entity-relationship diagram</a:t>
            </a:r>
          </a:p>
          <a:p>
            <a:pPr algn="l" rtl="0"/>
            <a:r>
              <a:rPr lang="en-US" altLang="en-US" sz="2200" dirty="0" smtClean="0"/>
              <a:t>There may be as many as four E-R diagrams produced and analyzed during conceptual data modeling</a:t>
            </a:r>
          </a:p>
          <a:p>
            <a:pPr lvl="1" algn="l" rtl="0"/>
            <a:r>
              <a:rPr lang="en-US" altLang="en-US" sz="2000" dirty="0" smtClean="0"/>
              <a:t>An E-R diagram that covers just the data needed in the project’s application</a:t>
            </a:r>
          </a:p>
          <a:p>
            <a:pPr lvl="1" algn="l" rtl="0"/>
            <a:r>
              <a:rPr lang="en-US" altLang="en-US" sz="2000" dirty="0" smtClean="0"/>
              <a:t>An E-R diagram for system being replaced</a:t>
            </a:r>
          </a:p>
          <a:p>
            <a:pPr lvl="1" algn="l" rtl="0"/>
            <a:r>
              <a:rPr lang="en-US" altLang="en-US" sz="2000" dirty="0" smtClean="0"/>
              <a:t>An E-R diagram for the whole database from which the new application’s data is extracted</a:t>
            </a:r>
          </a:p>
          <a:p>
            <a:pPr lvl="1" algn="l" rtl="0"/>
            <a:r>
              <a:rPr lang="en-US" altLang="en-US" sz="2000" dirty="0" smtClean="0"/>
              <a:t>An E-R diagram for the whole database from which data for the application system being replaced is drawn</a:t>
            </a: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3AC64F31-2F30-465B-87CA-BF3EAC485A77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096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</a:rPr>
              <a:t>Deliverables and Outcome</a:t>
            </a:r>
          </a:p>
        </p:txBody>
      </p:sp>
      <p:sp>
        <p:nvSpPr>
          <p:cNvPr id="8195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200"/>
              <a:t>Second deliverable is a </a:t>
            </a:r>
            <a:r>
              <a:rPr lang="en-US" altLang="en-US" sz="2200" b="1"/>
              <a:t>set of entries</a:t>
            </a:r>
            <a:r>
              <a:rPr lang="en-US" altLang="en-US" sz="2200"/>
              <a:t> about data objects to be stored in </a:t>
            </a:r>
            <a:r>
              <a:rPr lang="en-US" altLang="en-US" sz="2200" i="1"/>
              <a:t>repository</a:t>
            </a:r>
            <a:r>
              <a:rPr lang="en-US" altLang="en-US" sz="2200"/>
              <a:t> or </a:t>
            </a:r>
            <a:r>
              <a:rPr lang="en-US" altLang="en-US" sz="2200" i="1"/>
              <a:t>project dictionary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 i="1"/>
              <a:t>Repository</a:t>
            </a:r>
            <a:r>
              <a:rPr lang="en-US" altLang="en-US" sz="2000"/>
              <a:t> </a:t>
            </a:r>
            <a:r>
              <a:rPr lang="en-US" altLang="en-US" sz="2000" b="1"/>
              <a:t>links</a:t>
            </a:r>
            <a:r>
              <a:rPr lang="en-US" altLang="en-US" sz="2000"/>
              <a:t> data, process and logic models of an information system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Data elements that are included in the DFD must appear in the data model and visa versa</a:t>
            </a:r>
          </a:p>
          <a:p>
            <a:pPr marL="742950" lvl="1" indent="-285750"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altLang="en-US" sz="2000"/>
              <a:t>Each data store in a process model must relate to business objects represented in the data model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/>
              <a:t>Figure 10-3</a:t>
            </a:r>
            <a:br>
              <a:rPr lang="en-US" altLang="en-US" sz="2400" smtClean="0"/>
            </a:br>
            <a:r>
              <a:rPr lang="en-US" altLang="en-US" sz="2400" smtClean="0"/>
              <a:t>Sample conceptual data model diagram</a:t>
            </a:r>
            <a:endParaRPr lang="en-US" altLang="en-US" sz="1200" smtClean="0">
              <a:solidFill>
                <a:srgbClr val="000000"/>
              </a:solidFill>
              <a:latin typeface="Geneva" charset="0"/>
            </a:endParaRP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3090A381-B6EC-484D-A28C-207ED1A40647}" type="slidenum">
              <a:rPr lang="ar-SA" altLang="en-US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6</a:t>
            </a:fld>
            <a:endParaRPr lang="en-US" altLang="en-US" sz="1600"/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600200"/>
            <a:ext cx="7086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</a:rPr>
              <a:t>Gathering Information for Conceptual Data Modeling</a:t>
            </a:r>
          </a:p>
        </p:txBody>
      </p:sp>
      <p:sp>
        <p:nvSpPr>
          <p:cNvPr id="11267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9600" y="16002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None/>
            </a:pPr>
            <a:r>
              <a:rPr lang="en-US" altLang="en-US" sz="2000" dirty="0"/>
              <a:t>Requirements Determination Questions for Data Modeling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dirty="0"/>
              <a:t>What are the subjects/objects of business? What type of people, places, things, events, etc., are used or interact in business whose data must be maintained? How many instances of each object might exist? – </a:t>
            </a:r>
            <a:r>
              <a:rPr lang="en-US" altLang="en-US" sz="2000" b="1" dirty="0"/>
              <a:t>data entities and their descriptions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dirty="0"/>
              <a:t>What unique characteristic (or characteristics) distinguishes each object from other objects of same type? Does this distinguish character change over time or is it permanent? – </a:t>
            </a:r>
            <a:r>
              <a:rPr lang="en-US" altLang="en-US" sz="2000" b="1" dirty="0"/>
              <a:t>primary key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dirty="0"/>
              <a:t>What characteristics describe each object? On what basis are objects referenced, selected, sorted and categorized? – </a:t>
            </a:r>
            <a:r>
              <a:rPr lang="en-US" altLang="en-US" sz="2000" b="1" dirty="0"/>
              <a:t>attributes and secondary keys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dirty="0"/>
              <a:t>How do you use this data? Are you the source of data, do you modify it or just refer it? Who is not permitted to use it? – </a:t>
            </a:r>
            <a:r>
              <a:rPr lang="en-US" altLang="en-US" sz="2000" b="1" dirty="0"/>
              <a:t>security controls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</a:rPr>
              <a:t>Gathering Information for Conceptual Data Modeling</a:t>
            </a:r>
          </a:p>
        </p:txBody>
      </p:sp>
      <p:sp>
        <p:nvSpPr>
          <p:cNvPr id="12291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096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i="1" dirty="0" smtClean="0"/>
              <a:t>Are </a:t>
            </a:r>
            <a:r>
              <a:rPr lang="en-US" altLang="en-US" sz="2000" i="1" dirty="0"/>
              <a:t>all instances of each object the same?</a:t>
            </a:r>
            <a:r>
              <a:rPr lang="en-US" altLang="en-US" sz="2000" dirty="0"/>
              <a:t> Are some objects summaries or combinations of more detailed objects – </a:t>
            </a:r>
            <a:r>
              <a:rPr lang="en-US" altLang="en-US" sz="2000" b="1" dirty="0" err="1"/>
              <a:t>supertypes</a:t>
            </a:r>
            <a:r>
              <a:rPr lang="en-US" altLang="en-US" sz="2000" b="1" dirty="0"/>
              <a:t>, subtypes, and aggregations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i="1" dirty="0"/>
              <a:t>What events occur that imply associations between various objects?</a:t>
            </a:r>
            <a:r>
              <a:rPr lang="en-US" altLang="en-US" sz="2000" dirty="0"/>
              <a:t> – </a:t>
            </a:r>
            <a:r>
              <a:rPr lang="en-US" altLang="en-US" sz="2000" b="1" dirty="0"/>
              <a:t>relationships and their cardinality and </a:t>
            </a:r>
            <a:r>
              <a:rPr lang="en-US" altLang="en-US" sz="2000" b="1" dirty="0" smtClean="0"/>
              <a:t>degree</a:t>
            </a:r>
            <a:endParaRPr lang="en-US" altLang="en-US" sz="2000" b="1" dirty="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smtClean="0"/>
              <a:t>Introduction to Entity-Relationship (E-R) Modeling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610600" cy="5257800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The basic E-R modeling notation uses three main constructs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b="1" dirty="0" smtClean="0"/>
              <a:t>Data entities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b="1" dirty="0" smtClean="0"/>
              <a:t>Relationships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b="1" dirty="0" smtClean="0"/>
              <a:t>Attributes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>
                <a:solidFill>
                  <a:srgbClr val="F92D0B"/>
                </a:solidFill>
              </a:rPr>
              <a:t>Several different E-R notations exist but we use </a:t>
            </a:r>
            <a:r>
              <a:rPr lang="en-US" altLang="en-US" sz="2000" b="1" dirty="0" smtClean="0">
                <a:solidFill>
                  <a:srgbClr val="F92D0B"/>
                </a:solidFill>
              </a:rPr>
              <a:t>crow’s foot</a:t>
            </a:r>
            <a:r>
              <a:rPr lang="en-US" altLang="en-US" sz="2000" dirty="0" smtClean="0">
                <a:solidFill>
                  <a:srgbClr val="F92D0B"/>
                </a:solidFill>
              </a:rPr>
              <a:t> notations</a:t>
            </a:r>
          </a:p>
          <a:p>
            <a:pPr algn="l" rtl="0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2"/>
                </a:solidFill>
              </a:rPr>
              <a:t>Entity-Relationship Data Model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(E-R model)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dirty="0" smtClean="0"/>
              <a:t>A detailed, </a:t>
            </a:r>
            <a:r>
              <a:rPr lang="en-US" altLang="en-US" sz="2200" b="1" dirty="0" smtClean="0"/>
              <a:t>logical representation</a:t>
            </a:r>
            <a:r>
              <a:rPr lang="en-US" altLang="en-US" sz="2200" dirty="0" smtClean="0"/>
              <a:t> of the data for an organization or for a business area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dirty="0" smtClean="0"/>
              <a:t>E-R model is expressed in terms of </a:t>
            </a:r>
            <a:r>
              <a:rPr lang="en-US" altLang="en-US" sz="2200" b="1" dirty="0" smtClean="0"/>
              <a:t>entities</a:t>
            </a:r>
            <a:r>
              <a:rPr lang="en-US" altLang="en-US" sz="2200" dirty="0" smtClean="0"/>
              <a:t> in business environment, the </a:t>
            </a:r>
            <a:r>
              <a:rPr lang="en-US" altLang="en-US" sz="2200" b="1" dirty="0" smtClean="0"/>
              <a:t>relationships</a:t>
            </a:r>
            <a:r>
              <a:rPr lang="en-US" altLang="en-US" sz="2200" dirty="0" smtClean="0"/>
              <a:t> or associations among those entities, and </a:t>
            </a:r>
            <a:r>
              <a:rPr lang="en-US" altLang="en-US" sz="2200" b="1" dirty="0" smtClean="0"/>
              <a:t>attributes</a:t>
            </a:r>
            <a:r>
              <a:rPr lang="en-US" altLang="en-US" sz="2200" dirty="0" smtClean="0"/>
              <a:t> or properties of both the entities and their relationships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altLang="en-US" sz="1000" dirty="0" smtClean="0"/>
          </a:p>
          <a:p>
            <a:pPr algn="l" rtl="0">
              <a:lnSpc>
                <a:spcPct val="90000"/>
              </a:lnSpc>
            </a:pPr>
            <a:r>
              <a:rPr lang="en-US" altLang="en-US" sz="2400" dirty="0" smtClean="0">
                <a:solidFill>
                  <a:schemeClr val="tx2"/>
                </a:solidFill>
              </a:rPr>
              <a:t>Entity-Relationship Diagram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(E-R diagram)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dirty="0" smtClean="0"/>
              <a:t>A graphical representation of an E-R model</a:t>
            </a:r>
            <a:endParaRPr lang="en-US" altLang="en-US" sz="2200" b="1" dirty="0" smtClean="0"/>
          </a:p>
        </p:txBody>
      </p:sp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838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/>
              <a:t>10.</a:t>
            </a:r>
            <a:fld id="{632E91FD-7486-4C39-A878-8E58C3233AF5}" type="slidenum">
              <a:rPr lang="ar-SA" altLang="en-US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9</a:t>
            </a:fld>
            <a:endParaRPr lang="en-US" altLang="en-US" sz="1600"/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25E47888B0E4A9BC12FCFB3CE40D5" ma:contentTypeVersion="1" ma:contentTypeDescription="Create a new document." ma:contentTypeScope="" ma:versionID="856910d60f8d2d2c0a1b375843aa0dd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FA3AD7-3FFF-4BED-B60A-E2BD8344F806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1564B20-04CA-4A59-BC38-886D8E9211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9FCB31-FC5E-4BC5-8EF8-DDECDEE069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2828</TotalTime>
  <Words>1784</Words>
  <Application>Microsoft Office PowerPoint</Application>
  <PresentationFormat>عرض على الشاشة (3:4)‏</PresentationFormat>
  <Paragraphs>218</Paragraphs>
  <Slides>25</Slides>
  <Notes>16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Equity</vt:lpstr>
      <vt:lpstr>Modern Systems Analysis and Design Third Edition </vt:lpstr>
      <vt:lpstr>عرض تقديمي في PowerPoint</vt:lpstr>
      <vt:lpstr>Conceptual Data Modeling</vt:lpstr>
      <vt:lpstr>Deliverables and Outcomes</vt:lpstr>
      <vt:lpstr>عرض تقديمي في PowerPoint</vt:lpstr>
      <vt:lpstr>Figure 10-3 Sample conceptual data model diagram</vt:lpstr>
      <vt:lpstr>عرض تقديمي في PowerPoint</vt:lpstr>
      <vt:lpstr>عرض تقديمي في PowerPoint</vt:lpstr>
      <vt:lpstr>Introduction to Entity-Relationship (E-R) Modeling</vt:lpstr>
      <vt:lpstr>Entity-Relationship (E-R) Modeling Key Terms</vt:lpstr>
      <vt:lpstr>Entity-Relationship (E-R) Modeling Key Terms</vt:lpstr>
      <vt:lpstr>Entity-Relationship (E-R) Modeling Key Terms</vt:lpstr>
      <vt:lpstr>Entity-Relationship (E-R) Modeling Key Terms</vt:lpstr>
      <vt:lpstr>Entity-Relationship (E-R) Modeling Key Terms</vt:lpstr>
      <vt:lpstr>Degree of Relationship</vt:lpstr>
      <vt:lpstr>Figure 10-6 Example relationships of different degrees</vt:lpstr>
      <vt:lpstr>Cardinality</vt:lpstr>
      <vt:lpstr>عرض تقديمي في PowerPoint</vt:lpstr>
      <vt:lpstr>Naming and Defining Relationships</vt:lpstr>
      <vt:lpstr>عرض تقديمي في PowerPoint</vt:lpstr>
      <vt:lpstr>عرض تقديمي في PowerPoint</vt:lpstr>
      <vt:lpstr>Triggering Operations</vt:lpstr>
      <vt:lpstr>The Role of CASE in Conceptual Data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user-8</cp:lastModifiedBy>
  <cp:revision>174</cp:revision>
  <cp:lastPrinted>2009-04-22T19:24:48Z</cp:lastPrinted>
  <dcterms:created xsi:type="dcterms:W3CDTF">2000-04-11T00:26:26Z</dcterms:created>
  <dcterms:modified xsi:type="dcterms:W3CDTF">2019-02-17T07:49:41Z</dcterms:modified>
</cp:coreProperties>
</file>