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044" r:id="rId1"/>
  </p:sldMasterIdLst>
  <p:notesMasterIdLst>
    <p:notesMasterId r:id="rId24"/>
  </p:notesMasterIdLst>
  <p:sldIdLst>
    <p:sldId id="306" r:id="rId2"/>
    <p:sldId id="307" r:id="rId3"/>
    <p:sldId id="300" r:id="rId4"/>
    <p:sldId id="327" r:id="rId5"/>
    <p:sldId id="330" r:id="rId6"/>
    <p:sldId id="321" r:id="rId7"/>
    <p:sldId id="317" r:id="rId8"/>
    <p:sldId id="318" r:id="rId9"/>
    <p:sldId id="308" r:id="rId10"/>
    <p:sldId id="309" r:id="rId11"/>
    <p:sldId id="310" r:id="rId12"/>
    <p:sldId id="311" r:id="rId13"/>
    <p:sldId id="328" r:id="rId14"/>
    <p:sldId id="312" r:id="rId15"/>
    <p:sldId id="313" r:id="rId16"/>
    <p:sldId id="314" r:id="rId17"/>
    <p:sldId id="322" r:id="rId18"/>
    <p:sldId id="323" r:id="rId19"/>
    <p:sldId id="324" r:id="rId20"/>
    <p:sldId id="329" r:id="rId21"/>
    <p:sldId id="325" r:id="rId22"/>
    <p:sldId id="326" r:id="rId23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07" d="100"/>
          <a:sy n="107" d="100"/>
        </p:scale>
        <p:origin x="10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75B2117-E4D5-44FE-AEA0-12E597062017}" type="datetimeFigureOut">
              <a:rPr lang="ar-SA" smtClean="0"/>
              <a:t>02/01/1441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F562DB2-CE2E-4D25-BDB1-22C3856D30D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2311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523AE9-A4D4-466E-8A38-61A4A2F11F9D}" type="slidenum">
              <a:rPr lang="en-US" smtClean="0">
                <a:ea typeface="AdvertisingMedium"/>
                <a:cs typeface="AdvertisingMedium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>
              <a:ea typeface="AdvertisingMedium"/>
              <a:cs typeface="AdvertisingMedium"/>
            </a:endParaRPr>
          </a:p>
        </p:txBody>
      </p:sp>
    </p:spTree>
    <p:extLst>
      <p:ext uri="{BB962C8B-B14F-4D97-AF65-F5344CB8AC3E}">
        <p14:creationId xmlns:p14="http://schemas.microsoft.com/office/powerpoint/2010/main" val="1010042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32A9F3-5425-49FB-85BC-4D2B4E83C120}" type="slidenum">
              <a:rPr lang="en-US" smtClean="0">
                <a:ea typeface="AdvertisingMedium"/>
                <a:cs typeface="AdvertisingMedium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>
              <a:ea typeface="AdvertisingMedium"/>
              <a:cs typeface="AdvertisingMedium"/>
            </a:endParaRPr>
          </a:p>
        </p:txBody>
      </p:sp>
    </p:spTree>
    <p:extLst>
      <p:ext uri="{BB962C8B-B14F-4D97-AF65-F5344CB8AC3E}">
        <p14:creationId xmlns:p14="http://schemas.microsoft.com/office/powerpoint/2010/main" val="1790713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34E1C-9B6E-4056-849A-C0A5F970A601}" type="datetimeFigureOut">
              <a:rPr lang="ar-SA"/>
              <a:pPr>
                <a:defRPr/>
              </a:pPr>
              <a:t>02/01/1441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E5651-2280-4F08-A583-AC5C9F1E2A5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4E233-F39B-496C-9E25-E148B3A483B9}" type="datetimeFigureOut">
              <a:rPr lang="ar-SA"/>
              <a:pPr>
                <a:defRPr/>
              </a:pPr>
              <a:t>02/01/1441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5842F-F1DF-4C90-8A33-603C056052F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8D873-1818-4705-8D2A-838E56653A3B}" type="datetimeFigureOut">
              <a:rPr lang="ar-SA"/>
              <a:pPr>
                <a:defRPr/>
              </a:pPr>
              <a:t>02/01/1441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A4D14-55E7-4F7F-9330-4D370C0EEA8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35AB2-AF77-4387-AADD-6F619F71E063}" type="datetimeFigureOut">
              <a:rPr lang="ar-SA"/>
              <a:pPr>
                <a:defRPr/>
              </a:pPr>
              <a:t>02/01/1441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5A7BD-DB3F-47C2-97B3-F2E8A26FE88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EBCFB-20D4-4C7D-8596-D393CE4CFA22}" type="datetimeFigureOut">
              <a:rPr lang="ar-SA"/>
              <a:pPr>
                <a:defRPr/>
              </a:pPr>
              <a:t>02/01/1441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58607-2151-4F07-B68D-F337960FDC0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78A7E-8E69-4F46-9976-32C1AB9DAF9E}" type="datetimeFigureOut">
              <a:rPr lang="ar-SA"/>
              <a:pPr>
                <a:defRPr/>
              </a:pPr>
              <a:t>02/01/1441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74A67-9072-4424-87CA-E13D7D5849C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89731-D9DC-4C0B-AB43-103CF2A4D8DA}" type="datetimeFigureOut">
              <a:rPr lang="ar-SA"/>
              <a:pPr>
                <a:defRPr/>
              </a:pPr>
              <a:t>02/01/1441</a:t>
            </a:fld>
            <a:endParaRPr lang="ar-S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5ABB9-AE7D-405F-9681-9D8DFD9B29D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27028-DED8-4677-B2E3-864F592BD212}" type="datetimeFigureOut">
              <a:rPr lang="ar-SA"/>
              <a:pPr>
                <a:defRPr/>
              </a:pPr>
              <a:t>02/01/1441</a:t>
            </a:fld>
            <a:endParaRPr 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7502F-AE0F-4591-9440-A57A23C6846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77C93-9BEB-434A-9DA8-220EEDD6EEF7}" type="datetimeFigureOut">
              <a:rPr lang="ar-SA"/>
              <a:pPr>
                <a:defRPr/>
              </a:pPr>
              <a:t>02/01/1441</a:t>
            </a:fld>
            <a:endParaRPr lang="ar-S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DE518-B048-417A-BBC5-6218459E660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66548-408C-4D1C-BB91-2D9A252A0C8E}" type="datetimeFigureOut">
              <a:rPr lang="ar-SA"/>
              <a:pPr>
                <a:defRPr/>
              </a:pPr>
              <a:t>02/01/1441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CC173-17A7-4ADE-A63E-4AAA14CACF6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75812-DA8F-4747-8E22-8A93B84100E7}" type="datetimeFigureOut">
              <a:rPr lang="ar-SA"/>
              <a:pPr>
                <a:defRPr/>
              </a:pPr>
              <a:t>02/01/1441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3ACE6-92C4-40AB-92E7-2C3BAEDB9D1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A7CBAF-ECFB-45AE-B4C5-89D3D7045CB8}" type="datetimeFigureOut">
              <a:rPr lang="ar-SA"/>
              <a:pPr>
                <a:defRPr/>
              </a:pPr>
              <a:t>02/01/1441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12C64B-CCF4-4FB8-9D82-B87455856BC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rofile/Omar_Abd_Elkader" TargetMode="External"/><Relationship Id="rId2" Type="http://schemas.openxmlformats.org/officeDocument/2006/relationships/hyperlink" Target="https://fac.ksu.edu.sa/omabdelkader7/home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619672" y="188640"/>
            <a:ext cx="6408738" cy="1143000"/>
          </a:xfrm>
          <a:ln cap="flat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SA" sz="4400" dirty="0" smtClean="0">
                <a:solidFill>
                  <a:schemeClr val="tx2">
                    <a:satMod val="130000"/>
                  </a:schemeClr>
                </a:solidFill>
              </a:rPr>
              <a:t>بسم الله الرحمن الرحيم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352928" cy="3384550"/>
          </a:xfrm>
        </p:spPr>
        <p:txBody>
          <a:bodyPr/>
          <a:lstStyle/>
          <a:p>
            <a:pPr algn="ctr" rtl="0" eaLnBrk="1" hangingPunct="1">
              <a:buFont typeface="Arial" pitchFamily="34" charset="0"/>
              <a:buNone/>
            </a:pPr>
            <a:r>
              <a:rPr lang="en-US" altLang="ar-SA" sz="3600" dirty="0">
                <a:solidFill>
                  <a:schemeClr val="accent2"/>
                </a:solidFill>
                <a:latin typeface="Adobe Garamond Pro Bold" pitchFamily="18" charset="0"/>
              </a:rPr>
              <a:t>Dr. </a:t>
            </a:r>
            <a:r>
              <a:rPr lang="en-US" altLang="ar-SA" sz="3600" dirty="0" smtClean="0">
                <a:solidFill>
                  <a:schemeClr val="accent2"/>
                </a:solidFill>
                <a:latin typeface="Adobe Garamond Pro Bold" pitchFamily="18" charset="0"/>
              </a:rPr>
              <a:t>OMAR H. M. ABD-ELKADER</a:t>
            </a:r>
            <a:endParaRPr lang="en-US" sz="3600" dirty="0">
              <a:solidFill>
                <a:schemeClr val="accent2"/>
              </a:solidFill>
              <a:latin typeface="Adobe Garamond Pro Bold" pitchFamily="18" charset="0"/>
            </a:endParaRPr>
          </a:p>
          <a:p>
            <a:pPr algn="ctr" rtl="0" eaLnBrk="1" hangingPunct="1">
              <a:buFont typeface="Arial" pitchFamily="34" charset="0"/>
              <a:buNone/>
            </a:pPr>
            <a:r>
              <a:rPr lang="en-US" sz="3600" dirty="0">
                <a:solidFill>
                  <a:srgbClr val="7030A0"/>
                </a:solidFill>
                <a:latin typeface="Adobe Garamond Pro Bold" pitchFamily="18" charset="0"/>
              </a:rPr>
              <a:t>Office: </a:t>
            </a:r>
            <a:r>
              <a:rPr lang="en-US" sz="3600" dirty="0" smtClean="0">
                <a:solidFill>
                  <a:srgbClr val="7030A0"/>
                </a:solidFill>
                <a:latin typeface="Adobe Garamond Pro Bold" pitchFamily="18" charset="0"/>
              </a:rPr>
              <a:t>1B03 </a:t>
            </a:r>
            <a:r>
              <a:rPr lang="en-US" sz="3600" dirty="0">
                <a:solidFill>
                  <a:srgbClr val="7030A0"/>
                </a:solidFill>
                <a:latin typeface="Adobe Garamond Pro Bold" pitchFamily="18" charset="0"/>
              </a:rPr>
              <a:t>( B4 ) </a:t>
            </a:r>
            <a:endParaRPr lang="en-US" altLang="ar-SA" sz="3600" dirty="0">
              <a:solidFill>
                <a:srgbClr val="7030A0"/>
              </a:solidFill>
            </a:endParaRPr>
          </a:p>
          <a:p>
            <a:pPr algn="ctr" rtl="0" eaLnBrk="1" hangingPunct="1">
              <a:buFont typeface="Arial" pitchFamily="34" charset="0"/>
              <a:buNone/>
            </a:pPr>
            <a:r>
              <a:rPr lang="en-US" altLang="ar-S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Associated. </a:t>
            </a:r>
            <a:r>
              <a:rPr lang="en-US" altLang="ar-S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of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 State Physics.</a:t>
            </a:r>
          </a:p>
          <a:p>
            <a:pPr algn="ctr" rtl="0" eaLnBrk="1" hangingPunct="1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fac.ksu.edu.sa/omabdelkader7/home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 eaLnBrk="1" hangingPunct="1">
              <a:buNone/>
            </a:pPr>
            <a:r>
              <a:rPr lang="en-US" altLang="ar-SA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altLang="ar-SA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www.researchgate.net/profile/Omar_Abd_Elkader</a:t>
            </a:r>
            <a:endParaRPr lang="en-US" altLang="ar-SA" sz="28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 eaLnBrk="1" hangingPunct="1">
              <a:buNone/>
            </a:pPr>
            <a:endParaRPr lang="ar-SA" altLang="ar-SA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330524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289266"/>
              </p:ext>
            </p:extLst>
          </p:nvPr>
        </p:nvGraphicFramePr>
        <p:xfrm>
          <a:off x="2195736" y="764704"/>
          <a:ext cx="4587874" cy="5695365"/>
        </p:xfrm>
        <a:graphic>
          <a:graphicData uri="http://schemas.openxmlformats.org/drawingml/2006/table">
            <a:tbl>
              <a:tblPr/>
              <a:tblGrid>
                <a:gridCol w="127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1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78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Power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74" marR="3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Prefix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74" marR="3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Abbreviation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74" marR="3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4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000" baseline="30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74" marR="3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Exa</a:t>
                      </a:r>
                      <a:endParaRPr lang="en-US" sz="2000" dirty="0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74" marR="3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E</a:t>
                      </a:r>
                      <a:endParaRPr lang="en-US" sz="2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74" marR="3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4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000" baseline="30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74" marR="3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Peta</a:t>
                      </a:r>
                    </a:p>
                  </a:txBody>
                  <a:tcPr marL="36474" marR="3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</a:t>
                      </a:r>
                      <a:endParaRPr lang="en-US" sz="2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74" marR="3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892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000" baseline="30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74" marR="3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Tera or </a:t>
                      </a:r>
                      <a:r>
                        <a:rPr lang="en-US" sz="2000" dirty="0" err="1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Viga</a:t>
                      </a:r>
                      <a:endParaRPr lang="en-US" sz="2000" dirty="0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74" marR="3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 or V</a:t>
                      </a:r>
                      <a:endParaRPr lang="en-US" sz="2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74" marR="3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4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000" baseline="30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74" marR="3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Giga</a:t>
                      </a:r>
                    </a:p>
                  </a:txBody>
                  <a:tcPr marL="36474" marR="3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</a:t>
                      </a:r>
                      <a:endParaRPr lang="en-US" sz="2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74" marR="3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4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000" baseline="30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74" marR="3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Mega</a:t>
                      </a:r>
                    </a:p>
                  </a:txBody>
                  <a:tcPr marL="36474" marR="3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74" marR="3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54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000" baseline="30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74" marR="3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Kilo</a:t>
                      </a:r>
                    </a:p>
                  </a:txBody>
                  <a:tcPr marL="36474" marR="3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</a:t>
                      </a:r>
                      <a:endParaRPr lang="en-US" sz="2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74" marR="3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54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000" baseline="30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74" marR="3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Deca</a:t>
                      </a:r>
                      <a:endParaRPr lang="en-US" sz="2000" dirty="0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74" marR="3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</a:t>
                      </a:r>
                      <a:endParaRPr lang="en-US" sz="2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74" marR="3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54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000" baseline="30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-1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74" marR="3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deci</a:t>
                      </a:r>
                      <a:endParaRPr lang="en-US" sz="2000" dirty="0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74" marR="3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</a:t>
                      </a:r>
                      <a:endParaRPr lang="en-US" sz="2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74" marR="3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54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000" baseline="30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-2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74" marR="3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centi</a:t>
                      </a:r>
                      <a:endParaRPr lang="en-US" sz="2000" dirty="0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74" marR="3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</a:t>
                      </a:r>
                      <a:endParaRPr lang="en-US" sz="2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74" marR="3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054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000" baseline="30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-3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74" marR="3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milli</a:t>
                      </a:r>
                      <a:endParaRPr lang="en-US" sz="2000" dirty="0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74" marR="3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74" marR="3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054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000" baseline="30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-6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74" marR="3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micro</a:t>
                      </a:r>
                    </a:p>
                  </a:txBody>
                  <a:tcPr marL="36474" marR="3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µ</a:t>
                      </a:r>
                      <a:endParaRPr lang="en-US" sz="2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74" marR="3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054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000" baseline="30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-9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74" marR="3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nano</a:t>
                      </a:r>
                      <a:endParaRPr lang="en-US" sz="2000" dirty="0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74" marR="3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74" marR="3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054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000" baseline="30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-12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74" marR="3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pico</a:t>
                      </a:r>
                      <a:endParaRPr lang="en-US" sz="2000" dirty="0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74" marR="3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</a:t>
                      </a:r>
                      <a:endParaRPr lang="en-US" sz="2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74" marR="3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054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000" baseline="30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-15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74" marR="3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femto</a:t>
                      </a:r>
                      <a:endParaRPr lang="en-US" sz="2000" dirty="0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74" marR="3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</a:t>
                      </a:r>
                      <a:endParaRPr lang="en-US" sz="2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74" marR="3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054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000" baseline="30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-18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74" marR="3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00FF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atto</a:t>
                      </a:r>
                      <a:endParaRPr lang="en-US" sz="2000" dirty="0">
                        <a:solidFill>
                          <a:srgbClr val="FF00FF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74" marR="3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</a:t>
                      </a:r>
                      <a:endParaRPr lang="en-US" sz="2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474" marR="36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1363" name="Rectangle 4"/>
          <p:cNvSpPr>
            <a:spLocks noChangeArrowheads="1"/>
          </p:cNvSpPr>
          <p:nvPr/>
        </p:nvSpPr>
        <p:spPr bwMode="auto">
          <a:xfrm>
            <a:off x="270951" y="-2232"/>
            <a:ext cx="86020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9pPr>
          </a:lstStyle>
          <a:p>
            <a:pPr algn="ctr" rtl="0"/>
            <a:r>
              <a:rPr lang="en-US" alt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 Prefixes for Powers Used with “Metric” (SI and </a:t>
            </a:r>
            <a:r>
              <a:rPr lang="en-US" altLang="ar-SA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cgs</a:t>
            </a:r>
            <a:r>
              <a:rPr lang="en-US" alt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Units</a:t>
            </a:r>
            <a:endParaRPr lang="en-US" altLang="ar-SA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37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899592" y="428625"/>
            <a:ext cx="8034858" cy="6168727"/>
          </a:xfrm>
        </p:spPr>
        <p:txBody>
          <a:bodyPr/>
          <a:lstStyle/>
          <a:p>
            <a:pPr algn="l"/>
            <a:r>
              <a:rPr lang="en-US" altLang="ar-SA" sz="2800" b="1" dirty="0" smtClean="0">
                <a:cs typeface="+mj-cs"/>
              </a:rPr>
              <a:t>DIMENSIONAL ANALYSIS</a:t>
            </a:r>
          </a:p>
          <a:p>
            <a:pPr algn="l" rtl="0"/>
            <a:r>
              <a:rPr lang="en-US" altLang="ar-SA" sz="2800" dirty="0" smtClean="0">
                <a:cs typeface="+mj-cs"/>
              </a:rPr>
              <a:t>In physics, the word </a:t>
            </a:r>
            <a:r>
              <a:rPr lang="en-US" altLang="ar-SA" sz="2800" b="1" i="1" u="sng" dirty="0" smtClean="0">
                <a:cs typeface="+mj-cs"/>
              </a:rPr>
              <a:t>dimension</a:t>
            </a:r>
            <a:r>
              <a:rPr lang="en-US" altLang="ar-SA" sz="2800" i="1" dirty="0" smtClean="0">
                <a:cs typeface="+mj-cs"/>
              </a:rPr>
              <a:t> denotes the physical nature of a quantity. </a:t>
            </a:r>
          </a:p>
          <a:p>
            <a:pPr algn="l" rtl="0"/>
            <a:r>
              <a:rPr lang="en-US" altLang="ar-SA" sz="2800" b="1" dirty="0" smtClean="0">
                <a:latin typeface="Times New Roman" pitchFamily="18" charset="0"/>
                <a:cs typeface="+mj-cs"/>
              </a:rPr>
              <a:t>In 1960, an international committee agreed on a standard system of units for the fundamental quantities of science, called SI </a:t>
            </a:r>
          </a:p>
          <a:p>
            <a:pPr algn="l" rtl="0">
              <a:buFont typeface="Wingdings 2" pitchFamily="18" charset="2"/>
              <a:buNone/>
            </a:pPr>
            <a:r>
              <a:rPr lang="en-US" altLang="ar-SA" sz="2800" b="1" dirty="0" smtClean="0">
                <a:latin typeface="Times New Roman" pitchFamily="18" charset="0"/>
                <a:cs typeface="+mj-cs"/>
              </a:rPr>
              <a:t>  (</a:t>
            </a:r>
            <a:r>
              <a:rPr lang="en-US" altLang="ar-SA" sz="2800" b="1" dirty="0" err="1" smtClean="0">
                <a:latin typeface="Times New Roman" pitchFamily="18" charset="0"/>
                <a:cs typeface="+mj-cs"/>
              </a:rPr>
              <a:t>Syst</a:t>
            </a:r>
            <a:r>
              <a:rPr lang="en-US" altLang="ar-SA" sz="2800" b="1" dirty="0" err="1" smtClean="0">
                <a:latin typeface="Calibri" pitchFamily="34" charset="0"/>
                <a:cs typeface="+mj-cs"/>
              </a:rPr>
              <a:t>è</a:t>
            </a:r>
            <a:r>
              <a:rPr lang="en-US" altLang="ar-SA" sz="2800" b="1" dirty="0" err="1" smtClean="0">
                <a:latin typeface="Times New Roman" pitchFamily="18" charset="0"/>
                <a:cs typeface="+mj-cs"/>
              </a:rPr>
              <a:t>me</a:t>
            </a:r>
            <a:r>
              <a:rPr lang="en-US" altLang="ar-SA" sz="2800" b="1" dirty="0" smtClean="0">
                <a:latin typeface="Times New Roman" pitchFamily="18" charset="0"/>
                <a:cs typeface="+mj-cs"/>
              </a:rPr>
              <a:t> International). Its units of length (meter), mass (kilogram) and time are the meter (second):(</a:t>
            </a:r>
            <a:r>
              <a:rPr lang="en-US" altLang="ar-SA" sz="2800" b="1" dirty="0" err="1" smtClean="0">
                <a:latin typeface="Times New Roman" pitchFamily="18" charset="0"/>
                <a:cs typeface="+mj-cs"/>
              </a:rPr>
              <a:t>mks</a:t>
            </a:r>
            <a:r>
              <a:rPr lang="en-US" altLang="ar-SA" sz="2800" b="1" dirty="0" smtClean="0">
                <a:latin typeface="Times New Roman" pitchFamily="18" charset="0"/>
                <a:cs typeface="+mj-cs"/>
              </a:rPr>
              <a:t> units).</a:t>
            </a:r>
            <a:endParaRPr lang="en-US" altLang="ar-SA" sz="2800" i="1" dirty="0" smtClean="0">
              <a:cs typeface="+mj-cs"/>
            </a:endParaRPr>
          </a:p>
          <a:p>
            <a:pPr algn="l" rtl="0"/>
            <a:r>
              <a:rPr lang="en-US" altLang="ar-SA" sz="2800" dirty="0" smtClean="0">
                <a:cs typeface="+mj-cs"/>
              </a:rPr>
              <a:t>For example, </a:t>
            </a:r>
            <a:r>
              <a:rPr lang="en-US" altLang="ar-SA" sz="2800" i="1" dirty="0" smtClean="0">
                <a:cs typeface="+mj-cs"/>
              </a:rPr>
              <a:t>The </a:t>
            </a:r>
            <a:r>
              <a:rPr lang="en-US" altLang="ar-SA" sz="2800" dirty="0" smtClean="0">
                <a:cs typeface="+mj-cs"/>
              </a:rPr>
              <a:t>distance between two points, can be measured in feet and meters.</a:t>
            </a:r>
            <a:endParaRPr lang="en-US" altLang="ar-SA" sz="2800" i="1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741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63" y="115888"/>
            <a:ext cx="7604125" cy="1152525"/>
          </a:xfrm>
        </p:spPr>
        <p:txBody>
          <a:bodyPr>
            <a:normAutofit fontScale="90000"/>
          </a:bodyPr>
          <a:lstStyle/>
          <a:p>
            <a:pPr indent="457200" algn="ctr" rtl="0">
              <a:defRPr/>
            </a:pPr>
            <a:r>
              <a:rPr lang="en-US" sz="20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Standard system of units for the fundamental quantities of science, </a:t>
            </a:r>
            <a:br>
              <a:rPr lang="en-US" sz="20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called </a:t>
            </a:r>
            <a:r>
              <a:rPr lang="en-US" sz="27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Syst</a:t>
            </a:r>
            <a:r>
              <a:rPr lang="en-US" sz="2000" b="1" dirty="0" err="1" smtClean="0"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è</a:t>
            </a:r>
            <a:r>
              <a:rPr lang="en-US" sz="2000" b="1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International). Its units of length (meter), mass (kilogram) and time are the meter (second):(</a:t>
            </a:r>
            <a:r>
              <a:rPr lang="en-US" sz="2000" b="1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mks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units).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NewBaskerville-Roman" charset="0"/>
              </a:rPr>
              <a:t> </a:t>
            </a:r>
            <a:br>
              <a:rPr lang="en-US" sz="2000" dirty="0" smtClean="0"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NewBaskerville-Roman" charset="0"/>
              </a:rPr>
            </a:br>
            <a:r>
              <a:rPr lang="en-US" sz="1800" dirty="0" smtClean="0">
                <a:solidFill>
                  <a:schemeClr val="tx1"/>
                </a:solidFill>
                <a:effectLst/>
                <a:latin typeface="Arial" pitchFamily="34" charset="0"/>
                <a:ea typeface="AdvertisingMedium"/>
                <a:cs typeface="AdvertisingMedium"/>
              </a:rPr>
              <a:t/>
            </a:r>
            <a:br>
              <a:rPr lang="en-US" sz="1800" dirty="0" smtClean="0">
                <a:solidFill>
                  <a:schemeClr val="tx1"/>
                </a:solidFill>
                <a:effectLst/>
                <a:latin typeface="Arial" pitchFamily="34" charset="0"/>
                <a:ea typeface="AdvertisingMedium"/>
                <a:cs typeface="AdvertisingMedium"/>
              </a:rPr>
            </a:br>
            <a:endParaRPr lang="ar-S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128524"/>
              </p:ext>
            </p:extLst>
          </p:nvPr>
        </p:nvGraphicFramePr>
        <p:xfrm>
          <a:off x="1187624" y="1124746"/>
          <a:ext cx="7704856" cy="5296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6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4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7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6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Quantity</a:t>
                      </a:r>
                      <a:endParaRPr lang="en-US" sz="2000" dirty="0">
                        <a:solidFill>
                          <a:srgbClr val="FF00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703" marR="5870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Abbreviation</a:t>
                      </a:r>
                      <a:endParaRPr lang="en-US" sz="2000">
                        <a:solidFill>
                          <a:srgbClr val="FF00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703" marR="5870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</a:t>
                      </a:r>
                      <a:endParaRPr lang="en-US" sz="2000">
                        <a:solidFill>
                          <a:srgbClr val="FF00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703" marR="5870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00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703" marR="5870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Length or</a:t>
                      </a:r>
                      <a:endParaRPr lang="en-US" sz="900" dirty="0">
                        <a:effectLst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Distance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8703" marR="5870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Ɩ, x, d, r, h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8703" marR="5870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highlight>
                            <a:srgbClr val="FFFF00"/>
                          </a:highlight>
                        </a:rPr>
                        <a:t>m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8703" marR="5870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8703" marR="5870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Mass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8703" marR="5870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8703" marR="5870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highlight>
                            <a:srgbClr val="FFFF00"/>
                          </a:highlight>
                        </a:rPr>
                        <a:t>kg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8703" marR="5870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8703" marR="5870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time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8703" marR="5870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8703" marR="5870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highlight>
                            <a:srgbClr val="FFFF00"/>
                          </a:highlight>
                        </a:rPr>
                        <a:t>s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8703" marR="5870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8703" marR="5870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8703" marR="5870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8703" marR="5870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8703" marR="5870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8703" marR="5870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Force</a:t>
                      </a:r>
                      <a:endParaRPr lang="en-US" sz="9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8703" marR="5870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F= mg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8703" marR="5870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highlight>
                            <a:srgbClr val="FFFF00"/>
                          </a:highlight>
                        </a:rPr>
                        <a:t>N</a:t>
                      </a:r>
                      <a:r>
                        <a:rPr lang="en-US" sz="2400" dirty="0">
                          <a:effectLst/>
                        </a:rPr>
                        <a:t>ewton 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8703" marR="5870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kg m/s</a:t>
                      </a:r>
                      <a:r>
                        <a:rPr lang="en-US" sz="2400" baseline="300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8703" marR="5870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Capacitance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8703" marR="5870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8703" marR="5870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highlight>
                            <a:srgbClr val="FFFF00"/>
                          </a:highlight>
                        </a:rPr>
                        <a:t>F</a:t>
                      </a:r>
                      <a:r>
                        <a:rPr lang="en-US" sz="2400" dirty="0">
                          <a:effectLst/>
                        </a:rPr>
                        <a:t>arad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8703" marR="5870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8703" marR="5870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Charge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8703" marR="5870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Q, q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8703" marR="5870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highlight>
                            <a:srgbClr val="FFFF00"/>
                          </a:highlight>
                        </a:rPr>
                        <a:t>C</a:t>
                      </a:r>
                      <a:r>
                        <a:rPr lang="en-US" sz="2400" dirty="0">
                          <a:effectLst/>
                        </a:rPr>
                        <a:t>oulomb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8703" marR="5870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8703" marR="5870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Temperature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8703" marR="5870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8703" marR="5870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dirty="0" err="1" smtClean="0">
                          <a:effectLst/>
                        </a:rPr>
                        <a:t>K</a:t>
                      </a:r>
                      <a:r>
                        <a:rPr lang="en-US" sz="2400" dirty="0" err="1" smtClean="0">
                          <a:effectLst/>
                        </a:rPr>
                        <a:t>,</a:t>
                      </a:r>
                      <a:r>
                        <a:rPr lang="en-US" sz="2400" kern="1200" baseline="30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baseline="30000" dirty="0" err="1" smtClean="0">
                          <a:effectLst/>
                        </a:rPr>
                        <a:t>o</a:t>
                      </a:r>
                      <a:r>
                        <a:rPr lang="en-US" sz="2400" dirty="0" err="1" smtClean="0">
                          <a:effectLst/>
                        </a:rPr>
                        <a:t>F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8703" marR="5870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8703" marR="5870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Energy</a:t>
                      </a:r>
                      <a:endParaRPr lang="en-US" sz="9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8703" marR="58703" marT="0" marB="0"/>
                </a:tc>
                <a:tc>
                  <a:txBody>
                    <a:bodyPr/>
                    <a:lstStyle/>
                    <a:p>
                      <a:pPr indent="4572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K (KE),</a:t>
                      </a:r>
                    </a:p>
                    <a:p>
                      <a:pPr indent="4572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 U (PE)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8703" marR="5870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highlight>
                            <a:srgbClr val="FFFF00"/>
                          </a:highlight>
                        </a:rPr>
                        <a:t>J</a:t>
                      </a:r>
                      <a:r>
                        <a:rPr lang="en-US" sz="2400">
                          <a:effectLst/>
                        </a:rPr>
                        <a:t>oule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8703" marR="58703" marT="0" marB="0"/>
                </a:tc>
                <a:tc>
                  <a:txBody>
                    <a:bodyPr/>
                    <a:lstStyle/>
                    <a:p>
                      <a:pPr marL="45085"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kg m</a:t>
                      </a:r>
                      <a:r>
                        <a:rPr lang="en-US" sz="2400" baseline="30000" dirty="0">
                          <a:effectLst/>
                        </a:rPr>
                        <a:t>2</a:t>
                      </a:r>
                      <a:r>
                        <a:rPr lang="en-US" sz="2400" dirty="0">
                          <a:effectLst/>
                        </a:rPr>
                        <a:t>/s</a:t>
                      </a:r>
                      <a:r>
                        <a:rPr lang="en-US" sz="2400" baseline="30000" dirty="0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8703" marR="5870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23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SI system un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96752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264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 01T06.jpg                                                      000454C6smeagol                        B7464D7A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052513"/>
            <a:ext cx="89662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54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 bwMode="auto">
          <a:xfrm>
            <a:off x="2771775" y="274638"/>
            <a:ext cx="4032250" cy="1143000"/>
          </a:xfrm>
          <a:ln cap="flat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Volume of</a:t>
            </a:r>
            <a:endParaRPr lang="ar-SA" b="1" smtClean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79388" y="1700213"/>
            <a:ext cx="8713787" cy="4033837"/>
          </a:xfrm>
        </p:spPr>
        <p:txBody>
          <a:bodyPr/>
          <a:lstStyle/>
          <a:p>
            <a:pPr algn="l" rtl="0" eaLnBrk="1" hangingPunct="1"/>
            <a:r>
              <a:rPr lang="en-US" altLang="ar-SA" sz="3600" b="1" dirty="0" smtClean="0"/>
              <a:t>   </a:t>
            </a:r>
            <a:r>
              <a:rPr lang="en-US" altLang="ar-SA" sz="3600" b="1" dirty="0" smtClean="0">
                <a:cs typeface="+mj-cs"/>
              </a:rPr>
              <a:t>(</a:t>
            </a:r>
            <a:r>
              <a:rPr lang="en-US" altLang="ar-SA" b="1" dirty="0" smtClean="0">
                <a:cs typeface="+mj-cs"/>
              </a:rPr>
              <a:t>Cube of side L</a:t>
            </a:r>
            <a:r>
              <a:rPr lang="en-US" altLang="ar-SA" sz="3600" b="1" dirty="0" smtClean="0">
                <a:cs typeface="+mj-cs"/>
              </a:rPr>
              <a:t>) = L</a:t>
            </a:r>
            <a:r>
              <a:rPr lang="en-US" altLang="ar-SA" sz="3600" b="1" baseline="30000" dirty="0" smtClean="0">
                <a:cs typeface="+mj-cs"/>
              </a:rPr>
              <a:t>3 </a:t>
            </a:r>
          </a:p>
          <a:p>
            <a:pPr algn="l" rtl="0" eaLnBrk="1" hangingPunct="1">
              <a:buFont typeface="Wingdings 2" pitchFamily="18" charset="2"/>
              <a:buNone/>
            </a:pPr>
            <a:r>
              <a:rPr lang="en-US" altLang="ar-SA" sz="3600" b="1" baseline="30000" dirty="0" smtClean="0"/>
              <a:t>                      </a:t>
            </a:r>
            <a:endParaRPr lang="en-US" altLang="ar-SA" sz="3600" b="1" dirty="0" smtClean="0"/>
          </a:p>
          <a:p>
            <a:pPr algn="l" rtl="0" eaLnBrk="1" hangingPunct="1"/>
            <a:r>
              <a:rPr lang="en-US" altLang="ar-SA" sz="3600" b="1" dirty="0" smtClean="0"/>
              <a:t>   (</a:t>
            </a:r>
            <a:r>
              <a:rPr lang="en-US" altLang="ar-SA" b="1" dirty="0" smtClean="0"/>
              <a:t>Sphere of Radius r</a:t>
            </a:r>
            <a:r>
              <a:rPr lang="en-US" altLang="ar-SA" sz="3600" b="1" dirty="0" smtClean="0"/>
              <a:t>) = </a:t>
            </a:r>
          </a:p>
          <a:p>
            <a:pPr algn="l" rtl="0" eaLnBrk="1" hangingPunct="1">
              <a:buFont typeface="Wingdings 2" pitchFamily="18" charset="2"/>
              <a:buNone/>
            </a:pPr>
            <a:endParaRPr lang="en-US" altLang="ar-SA" sz="3600" b="1" dirty="0" smtClean="0"/>
          </a:p>
          <a:p>
            <a:pPr algn="l" rtl="0" eaLnBrk="1" hangingPunct="1">
              <a:spcBef>
                <a:spcPts val="1200"/>
              </a:spcBef>
            </a:pPr>
            <a:r>
              <a:rPr lang="en-US" altLang="ar-SA" sz="3600" b="1" dirty="0" smtClean="0"/>
              <a:t>  (</a:t>
            </a:r>
            <a:r>
              <a:rPr lang="en-US" altLang="ar-SA" b="1" dirty="0" smtClean="0"/>
              <a:t>Cylinder of Radius L and Height H</a:t>
            </a:r>
            <a:r>
              <a:rPr lang="en-US" altLang="ar-SA" sz="3600" b="1" dirty="0" smtClean="0"/>
              <a:t>)</a:t>
            </a:r>
          </a:p>
          <a:p>
            <a:pPr algn="l" rtl="0" eaLnBrk="1" hangingPunct="1">
              <a:spcBef>
                <a:spcPts val="1200"/>
              </a:spcBef>
              <a:buFont typeface="Wingdings 2" pitchFamily="18" charset="2"/>
              <a:buNone/>
            </a:pPr>
            <a:r>
              <a:rPr lang="en-US" altLang="ar-SA" sz="3600" b="1" dirty="0" smtClean="0"/>
              <a:t>                                     = </a:t>
            </a:r>
            <a:endParaRPr lang="ar-SA" altLang="ar-SA" dirty="0" smtClean="0">
              <a:ea typeface="Majalla UI"/>
            </a:endParaRP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9pPr>
          </a:lstStyle>
          <a:p>
            <a:pPr eaLnBrk="1" hangingPunct="1"/>
            <a:endParaRPr lang="ar-SA" altLang="ar-SA">
              <a:cs typeface="Arial" pitchFamily="34" charset="0"/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9pPr>
          </a:lstStyle>
          <a:p>
            <a:pPr algn="l" rtl="0" eaLnBrk="1" hangingPunct="1"/>
            <a:r>
              <a:rPr lang="en-US" altLang="ar-SA" sz="2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altLang="ar-SA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0" y="525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9pPr>
          </a:lstStyle>
          <a:p>
            <a:pPr algn="l" rtl="0" eaLnBrk="1" hangingPunct="1"/>
            <a:r>
              <a:rPr lang="en-US" altLang="ar-SA" sz="700">
                <a:cs typeface="Arial" pitchFamily="34" charset="0"/>
              </a:rPr>
              <a:t> </a:t>
            </a:r>
            <a:endParaRPr lang="en-US" altLang="ar-SA">
              <a:latin typeface="Calibri" pitchFamily="34" charset="0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9pPr>
          </a:lstStyle>
          <a:p>
            <a:pPr algn="l" rtl="0" eaLnBrk="1" hangingPunct="1"/>
            <a:endParaRPr lang="ar-SA" altLang="ar-SA">
              <a:latin typeface="Calibri" pitchFamily="34" charset="0"/>
            </a:endParaRPr>
          </a:p>
        </p:txBody>
      </p:sp>
      <p:pic>
        <p:nvPicPr>
          <p:cNvPr id="15368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3026725"/>
            <a:ext cx="151288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9pPr>
          </a:lstStyle>
          <a:p>
            <a:pPr algn="l" rtl="0" eaLnBrk="1" hangingPunct="1"/>
            <a:endParaRPr lang="ar-SA" altLang="ar-SA">
              <a:latin typeface="Calibri" pitchFamily="34" charset="0"/>
            </a:endParaRPr>
          </a:p>
        </p:txBody>
      </p:sp>
      <p:pic>
        <p:nvPicPr>
          <p:cNvPr id="15370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941888"/>
            <a:ext cx="1008063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1763713" y="671513"/>
            <a:ext cx="5545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AdvertisingMedium"/>
                <a:cs typeface="AdvertisingMedium"/>
              </a:defRPr>
            </a:lvl9pPr>
          </a:lstStyle>
          <a:p>
            <a:pPr algn="l" rtl="0" eaLnBrk="1" hangingPunct="1"/>
            <a:endParaRPr lang="ar-SA" altLang="ar-SA">
              <a:latin typeface="Calibri" pitchFamily="34" charset="0"/>
            </a:endParaRPr>
          </a:p>
        </p:txBody>
      </p:sp>
      <p:sp>
        <p:nvSpPr>
          <p:cNvPr id="3" name="Flowchart: Summing Junction 2"/>
          <p:cNvSpPr/>
          <p:nvPr/>
        </p:nvSpPr>
        <p:spPr>
          <a:xfrm>
            <a:off x="7665095" y="3041284"/>
            <a:ext cx="676424" cy="675747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be 3"/>
          <p:cNvSpPr/>
          <p:nvPr/>
        </p:nvSpPr>
        <p:spPr>
          <a:xfrm>
            <a:off x="7427119" y="1431763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7427119" y="4659951"/>
            <a:ext cx="914400" cy="12161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1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itle 1"/>
          <p:cNvSpPr>
            <a:spLocks noGrp="1"/>
          </p:cNvSpPr>
          <p:nvPr>
            <p:ph type="title"/>
          </p:nvPr>
        </p:nvSpPr>
        <p:spPr bwMode="auto">
          <a:ln cap="flat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SA" dirty="0" smtClean="0">
                <a:solidFill>
                  <a:schemeClr val="tx2">
                    <a:satMod val="130000"/>
                  </a:schemeClr>
                </a:solidFill>
              </a:rPr>
              <a:t>الكثافة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Density </a:t>
            </a:r>
            <a:endParaRPr lang="ar-SA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18488" cy="4352925"/>
          </a:xfrm>
        </p:spPr>
        <p:txBody>
          <a:bodyPr/>
          <a:lstStyle/>
          <a:p>
            <a:pPr eaLnBrk="1" hangingPunct="1"/>
            <a:r>
              <a:rPr lang="ar-SA" altLang="ar-SA" dirty="0" smtClean="0">
                <a:ea typeface="Majalla UI"/>
              </a:rPr>
              <a:t>في الكميات الصغيرة من المائع يمكن كتابة الصيغة الرياضية في الصورة التالية:</a:t>
            </a:r>
          </a:p>
          <a:p>
            <a:pPr eaLnBrk="1" hangingPunct="1"/>
            <a:endParaRPr lang="ar-SA" altLang="ar-SA" dirty="0" smtClean="0">
              <a:ea typeface="Majalla UI"/>
            </a:endParaRPr>
          </a:p>
          <a:p>
            <a:pPr eaLnBrk="1" hangingPunct="1"/>
            <a:endParaRPr lang="ar-SA" altLang="ar-SA" dirty="0" smtClean="0">
              <a:ea typeface="Majalla UI"/>
            </a:endParaRPr>
          </a:p>
          <a:p>
            <a:pPr eaLnBrk="1" hangingPunct="1"/>
            <a:endParaRPr lang="ar-SA" altLang="ar-SA" dirty="0" smtClean="0">
              <a:ea typeface="Majalla UI"/>
            </a:endParaRPr>
          </a:p>
          <a:p>
            <a:pPr eaLnBrk="1" hangingPunct="1"/>
            <a:endParaRPr lang="en-US" altLang="ar-SA" dirty="0" smtClean="0"/>
          </a:p>
          <a:p>
            <a:pPr eaLnBrk="1" hangingPunct="1"/>
            <a:r>
              <a:rPr lang="ar-SA" altLang="ar-SA" dirty="0" smtClean="0">
                <a:ea typeface="Majalla UI"/>
              </a:rPr>
              <a:t>وحدة قياس الكثافة </a:t>
            </a:r>
          </a:p>
          <a:p>
            <a:pPr eaLnBrk="1" hangingPunct="1"/>
            <a:endParaRPr lang="ar-SA" altLang="ar-SA" dirty="0" smtClean="0">
              <a:ea typeface="Majalla UI"/>
            </a:endParaRPr>
          </a:p>
        </p:txBody>
      </p:sp>
      <p:graphicFrame>
        <p:nvGraphicFramePr>
          <p:cNvPr id="16388" name="Object 2"/>
          <p:cNvGraphicFramePr>
            <a:graphicFrameLocks noChangeAspect="1"/>
          </p:cNvGraphicFramePr>
          <p:nvPr/>
        </p:nvGraphicFramePr>
        <p:xfrm>
          <a:off x="2627313" y="2805113"/>
          <a:ext cx="3186112" cy="156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4" imgW="533169" imgH="393529" progId="Equation.3">
                  <p:embed/>
                </p:oleObj>
              </mc:Choice>
              <mc:Fallback>
                <p:oleObj name="Equation" r:id="rId4" imgW="53316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2805113"/>
                        <a:ext cx="3186112" cy="156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3"/>
          <p:cNvGraphicFramePr>
            <a:graphicFrameLocks noChangeAspect="1"/>
          </p:cNvGraphicFramePr>
          <p:nvPr/>
        </p:nvGraphicFramePr>
        <p:xfrm>
          <a:off x="3138488" y="4797425"/>
          <a:ext cx="2195512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6" imgW="558558" imgH="482391" progId="Equation.3">
                  <p:embed/>
                </p:oleObj>
              </mc:Choice>
              <mc:Fallback>
                <p:oleObj name="Equation" r:id="rId6" imgW="558558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8488" y="4797425"/>
                        <a:ext cx="2195512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74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838200"/>
            <a:ext cx="8229600" cy="5791200"/>
          </a:xfrm>
        </p:spPr>
        <p:txBody>
          <a:bodyPr rtlCol="0">
            <a:no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ar-EG" sz="2400" dirty="0" smtClean="0"/>
              <a:t>تنقسم الكميات الفيزيائية (التي تستخدم لوصف ودراسة أي من الظواهر الطبيعية) إلى</a:t>
            </a:r>
            <a:r>
              <a:rPr lang="ar-EG" sz="2800" dirty="0" smtClean="0"/>
              <a:t>		- </a:t>
            </a:r>
            <a:r>
              <a:rPr lang="ar-EG" sz="2000" dirty="0" smtClean="0"/>
              <a:t>كميات أولية مثل الكتلة</a:t>
            </a:r>
            <a:r>
              <a:rPr lang="en-US" sz="2000" dirty="0" smtClean="0"/>
              <a:t> </a:t>
            </a:r>
            <a:r>
              <a:rPr lang="ar-EG" sz="2000" dirty="0" smtClean="0"/>
              <a:t> والمسافة والزمن</a:t>
            </a:r>
          </a:p>
          <a:p>
            <a:pPr marL="1201738" lvl="2" indent="-285750" algn="r" rtl="1" fontAlgn="auto">
              <a:spcAft>
                <a:spcPts val="0"/>
              </a:spcAft>
              <a:defRPr/>
            </a:pPr>
            <a:r>
              <a:rPr lang="ar-EG" sz="2000" dirty="0" smtClean="0"/>
              <a:t> كميات مشتقة من الكميات الأولية مثل السرعة والتسارع</a:t>
            </a:r>
          </a:p>
          <a:p>
            <a:pPr marL="1201738" lvl="2" indent="-285750" algn="r" rtl="1" fontAlgn="auto">
              <a:spcAft>
                <a:spcPts val="0"/>
              </a:spcAft>
              <a:defRPr/>
            </a:pPr>
            <a:r>
              <a:rPr lang="ar-EG" sz="2000" dirty="0" smtClean="0"/>
              <a:t>كميات تكميلية مثل  الزاوية</a:t>
            </a:r>
          </a:p>
          <a:p>
            <a:pPr marL="1201738" lvl="2" indent="-285750" algn="r" rtl="1" fontAlgn="auto">
              <a:spcAft>
                <a:spcPts val="0"/>
              </a:spcAft>
              <a:buFontTx/>
              <a:buNone/>
              <a:defRPr/>
            </a:pPr>
            <a:r>
              <a:rPr lang="ar-EG" sz="2000" dirty="0" smtClean="0"/>
              <a:t>ويستخدم وحدات النظام العالمي وهى الكيلوجرام</a:t>
            </a:r>
            <a:r>
              <a:rPr lang="en-US" sz="2000" dirty="0" smtClean="0"/>
              <a:t> (kg) </a:t>
            </a:r>
            <a:r>
              <a:rPr lang="ar-EG" sz="2000" dirty="0" smtClean="0"/>
              <a:t> للكتلة، المتر</a:t>
            </a:r>
            <a:r>
              <a:rPr lang="en-US" sz="2000" dirty="0" smtClean="0"/>
              <a:t>(m) </a:t>
            </a:r>
            <a:r>
              <a:rPr lang="ar-EG" sz="2000" dirty="0" smtClean="0"/>
              <a:t> للمسافة، والثانية </a:t>
            </a:r>
            <a:r>
              <a:rPr lang="en-US" sz="2000" dirty="0" smtClean="0"/>
              <a:t>(s) </a:t>
            </a:r>
            <a:r>
              <a:rPr lang="ar-EG" sz="2000" dirty="0" smtClean="0"/>
              <a:t>للزمن</a:t>
            </a:r>
            <a:endParaRPr lang="ar-SA" sz="2000" dirty="0" smtClean="0"/>
          </a:p>
          <a:p>
            <a:pPr marL="1201738" lvl="2" indent="-1081088" algn="r" rtl="1" fontAlgn="auto">
              <a:lnSpc>
                <a:spcPct val="170000"/>
              </a:lnSpc>
              <a:spcAft>
                <a:spcPts val="0"/>
              </a:spcAft>
              <a:tabLst>
                <a:tab pos="52388" algn="l"/>
                <a:tab pos="1655763" algn="l"/>
              </a:tabLst>
              <a:defRPr/>
            </a:pPr>
            <a:r>
              <a:rPr lang="ar-SA" sz="2000" dirty="0" smtClean="0"/>
              <a:t>جميع الكميات الفيزيائية (أساسية أو مشتقة) يمكن تقسيمها إلى نوعين، النوع الأول هو الكميات القياسية </a:t>
            </a:r>
            <a:r>
              <a:rPr lang="en-US" sz="2000" i="1" dirty="0" smtClean="0"/>
              <a:t>scalar</a:t>
            </a:r>
            <a:r>
              <a:rPr lang="en-US" sz="2000" dirty="0" smtClean="0"/>
              <a:t> </a:t>
            </a:r>
            <a:r>
              <a:rPr lang="ar-SA" sz="2000" dirty="0" smtClean="0"/>
              <a:t> والنوع الثاني الكمية المتجهة </a:t>
            </a:r>
            <a:r>
              <a:rPr lang="en-US" sz="2000" i="1" dirty="0" smtClean="0"/>
              <a:t>vector</a:t>
            </a:r>
            <a:r>
              <a:rPr lang="en-US" sz="2000" dirty="0" smtClean="0"/>
              <a:t> </a:t>
            </a:r>
            <a:r>
              <a:rPr lang="ar-SA" sz="2000" dirty="0" smtClean="0"/>
              <a:t>. </a:t>
            </a:r>
          </a:p>
          <a:p>
            <a:pPr marL="1201738" lvl="2" indent="-1081088" algn="r" rtl="1" fontAlgn="auto">
              <a:lnSpc>
                <a:spcPct val="170000"/>
              </a:lnSpc>
              <a:spcAft>
                <a:spcPts val="0"/>
              </a:spcAft>
              <a:tabLst>
                <a:tab pos="52388" algn="l"/>
                <a:tab pos="1655763" algn="l"/>
              </a:tabLst>
              <a:defRPr/>
            </a:pPr>
            <a:r>
              <a:rPr lang="ar-SA" sz="2000" dirty="0" smtClean="0"/>
              <a:t> </a:t>
            </a:r>
            <a:r>
              <a:rPr lang="ar-SA" sz="2000" b="1" dirty="0" smtClean="0"/>
              <a:t>الكمية القياسية</a:t>
            </a:r>
            <a:r>
              <a:rPr lang="ar-SA" sz="2000" dirty="0" smtClean="0"/>
              <a:t> يمكن تحديدها بالمقدار </a:t>
            </a:r>
            <a:r>
              <a:rPr lang="en-US" sz="2000" dirty="0" smtClean="0"/>
              <a:t>magnitude</a:t>
            </a:r>
            <a:r>
              <a:rPr lang="ar-SA" sz="2000" dirty="0" smtClean="0"/>
              <a:t> فقط، مثل أن تقول أن كتلة جسم  </a:t>
            </a:r>
            <a:r>
              <a:rPr lang="en-US" sz="2000" dirty="0" smtClean="0"/>
              <a:t> 5kg</a:t>
            </a:r>
            <a:r>
              <a:rPr lang="ar-SA" sz="2000" dirty="0" smtClean="0"/>
              <a:t> أو مساحة قطعة مستطيلة </a:t>
            </a:r>
            <a:r>
              <a:rPr lang="en-US" sz="2000" dirty="0" smtClean="0"/>
              <a:t>m</a:t>
            </a:r>
            <a:r>
              <a:rPr lang="en-US" sz="2000" baseline="30000" dirty="0" smtClean="0"/>
              <a:t>2</a:t>
            </a:r>
            <a:r>
              <a:rPr lang="ar-SA" sz="2000" dirty="0" smtClean="0"/>
              <a:t> </a:t>
            </a:r>
            <a:r>
              <a:rPr lang="en-US" sz="2000" dirty="0" smtClean="0"/>
              <a:t>30</a:t>
            </a:r>
            <a:r>
              <a:rPr lang="ar-SA" sz="2000" dirty="0" smtClean="0"/>
              <a:t> بهذا نكون قد حددنا الكمية الفيزيائية.  أما </a:t>
            </a:r>
            <a:r>
              <a:rPr lang="ar-SA" sz="2000" b="1" dirty="0" smtClean="0"/>
              <a:t>الكمية المتجهة</a:t>
            </a:r>
            <a:r>
              <a:rPr lang="ar-SA" sz="2000" dirty="0" smtClean="0"/>
              <a:t> تحتاج إلى أن تحدد اتجاهها </a:t>
            </a:r>
            <a:r>
              <a:rPr lang="en-US" sz="2000" dirty="0" smtClean="0"/>
              <a:t>direction</a:t>
            </a:r>
            <a:r>
              <a:rPr lang="ar-SA" sz="2000" dirty="0" smtClean="0"/>
              <a:t> بالإضافة إلى مقدارها، مثل سرعة الرياح  </a:t>
            </a:r>
            <a:r>
              <a:rPr lang="en-US" sz="2000" dirty="0" smtClean="0"/>
              <a:t>10km/h</a:t>
            </a:r>
            <a:r>
              <a:rPr lang="ar-SA" sz="2000" dirty="0" smtClean="0"/>
              <a:t> واتجاهها غرباً لاحظ هنا أنه احتجنا لتحديد المقدار أولاً ثم الاتجاه ثانياً</a:t>
            </a:r>
            <a:endParaRPr lang="ar-SA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18269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1752600" y="304800"/>
            <a:ext cx="7010400" cy="45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rtl="1">
              <a:lnSpc>
                <a:spcPct val="180000"/>
              </a:lnSpc>
              <a:spcBef>
                <a:spcPct val="50000"/>
              </a:spcBef>
              <a:buFontTx/>
              <a:buChar char="-"/>
            </a:pPr>
            <a:r>
              <a:rPr lang="ar-EG" altLang="ar-SA" sz="2400"/>
              <a:t> تنقسم الكميات الفيزيائية إلى؛</a:t>
            </a:r>
          </a:p>
          <a:p>
            <a:pPr algn="r" rtl="1">
              <a:lnSpc>
                <a:spcPct val="180000"/>
              </a:lnSpc>
              <a:spcBef>
                <a:spcPct val="50000"/>
              </a:spcBef>
            </a:pPr>
            <a:r>
              <a:rPr lang="ar-EG" altLang="ar-SA" sz="2400"/>
              <a:t>	- كميات قياسية </a:t>
            </a:r>
            <a:r>
              <a:rPr lang="en-US" altLang="ar-SA" sz="2400"/>
              <a:t>(Scalar) </a:t>
            </a:r>
            <a:r>
              <a:rPr lang="ar-EG" altLang="ar-SA" sz="2400"/>
              <a:t>، هى كميات تعرف بمقدارها 	ووحدتها فقط مثل 	الكتلة، الزمن، المسافة،....</a:t>
            </a:r>
          </a:p>
          <a:p>
            <a:pPr algn="r" rtl="1">
              <a:lnSpc>
                <a:spcPct val="180000"/>
              </a:lnSpc>
              <a:spcBef>
                <a:spcPct val="50000"/>
              </a:spcBef>
            </a:pPr>
            <a:r>
              <a:rPr lang="ar-EG" altLang="ar-SA" sz="2400"/>
              <a:t>	</a:t>
            </a:r>
          </a:p>
          <a:p>
            <a:pPr algn="r" rtl="1">
              <a:lnSpc>
                <a:spcPct val="180000"/>
              </a:lnSpc>
              <a:spcBef>
                <a:spcPct val="50000"/>
              </a:spcBef>
            </a:pPr>
            <a:r>
              <a:rPr lang="ar-EG" altLang="ar-SA" sz="2400"/>
              <a:t>- كميات متجهة </a:t>
            </a:r>
            <a:r>
              <a:rPr lang="en-US" altLang="ar-SA" sz="2400"/>
              <a:t>(Vector) </a:t>
            </a:r>
            <a:r>
              <a:rPr lang="ar-EG" altLang="ar-SA" sz="2400"/>
              <a:t>، هى كميات تعرف بمقدارها 	ووحدتها واتجاهها 	مثل السرعة، التسارع، القوة،....</a:t>
            </a:r>
            <a:endParaRPr lang="en-US" altLang="ar-SA" sz="2400"/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22764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9000"/>
            <a:ext cx="17907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AutoShape 7"/>
          <p:cNvSpPr>
            <a:spLocks noChangeArrowheads="1"/>
          </p:cNvSpPr>
          <p:nvPr/>
        </p:nvSpPr>
        <p:spPr bwMode="auto">
          <a:xfrm>
            <a:off x="2514600" y="2057400"/>
            <a:ext cx="990600" cy="304800"/>
          </a:xfrm>
          <a:prstGeom prst="lef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ar-SA" altLang="ar-SA"/>
          </a:p>
        </p:txBody>
      </p:sp>
      <p:sp>
        <p:nvSpPr>
          <p:cNvPr id="28678" name="AutoShape 8"/>
          <p:cNvSpPr>
            <a:spLocks noChangeArrowheads="1"/>
          </p:cNvSpPr>
          <p:nvPr/>
        </p:nvSpPr>
        <p:spPr bwMode="auto">
          <a:xfrm>
            <a:off x="2514600" y="4876800"/>
            <a:ext cx="990600" cy="304800"/>
          </a:xfrm>
          <a:prstGeom prst="lef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ar-SA" altLang="ar-SA"/>
          </a:p>
        </p:txBody>
      </p:sp>
      <p:sp>
        <p:nvSpPr>
          <p:cNvPr id="28679" name="Text Box 9"/>
          <p:cNvSpPr txBox="1">
            <a:spLocks noChangeArrowheads="1"/>
          </p:cNvSpPr>
          <p:nvPr/>
        </p:nvSpPr>
        <p:spPr bwMode="auto">
          <a:xfrm>
            <a:off x="76200" y="2971800"/>
            <a:ext cx="289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ar-EG" altLang="ar-SA" sz="2000"/>
              <a:t>(عدد التفاحات بالسلة)</a:t>
            </a:r>
            <a:endParaRPr lang="en-US" altLang="ar-SA" sz="2000"/>
          </a:p>
        </p:txBody>
      </p:sp>
      <p:sp>
        <p:nvSpPr>
          <p:cNvPr id="28680" name="Text Box 10"/>
          <p:cNvSpPr txBox="1">
            <a:spLocks noChangeArrowheads="1"/>
          </p:cNvSpPr>
          <p:nvPr/>
        </p:nvSpPr>
        <p:spPr bwMode="auto">
          <a:xfrm>
            <a:off x="0" y="6096000"/>
            <a:ext cx="3048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ar-EG" altLang="ar-SA" sz="2000"/>
              <a:t>(سرعة الرياح المقاسة بمحطة الأرصاد الجوية)</a:t>
            </a:r>
            <a:endParaRPr lang="en-US" altLang="ar-SA" sz="2000"/>
          </a:p>
        </p:txBody>
      </p:sp>
    </p:spTree>
    <p:extLst>
      <p:ext uri="{BB962C8B-B14F-4D97-AF65-F5344CB8AC3E}">
        <p14:creationId xmlns:p14="http://schemas.microsoft.com/office/powerpoint/2010/main" val="419149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5791200" y="304800"/>
            <a:ext cx="32004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ar-EG" altLang="ar-SA" sz="2400"/>
              <a:t>- المتجهات </a:t>
            </a:r>
            <a:r>
              <a:rPr lang="en-US" altLang="ar-SA" sz="2400"/>
              <a:t>(Vectors) :</a:t>
            </a: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0" y="304800"/>
            <a:ext cx="57150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ar-SA" altLang="ar-SA" sz="2400"/>
              <a:t>- نظم الإحداثيات  </a:t>
            </a:r>
            <a:r>
              <a:rPr lang="en-US" altLang="ar-SA" sz="2400"/>
              <a:t>(Coordinate Systems)</a:t>
            </a:r>
          </a:p>
        </p:txBody>
      </p:sp>
      <p:sp>
        <p:nvSpPr>
          <p:cNvPr id="1029" name="AutoShape 6"/>
          <p:cNvSpPr>
            <a:spLocks noChangeArrowheads="1"/>
          </p:cNvSpPr>
          <p:nvPr/>
        </p:nvSpPr>
        <p:spPr bwMode="auto">
          <a:xfrm>
            <a:off x="4343400" y="2286000"/>
            <a:ext cx="304800" cy="3352800"/>
          </a:xfrm>
          <a:prstGeom prst="downArrow">
            <a:avLst>
              <a:gd name="adj1" fmla="val 50000"/>
              <a:gd name="adj2" fmla="val 2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ar-SA" altLang="ar-SA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029200" y="1981200"/>
            <a:ext cx="2971800" cy="396875"/>
          </a:xfrm>
          <a:prstGeom prst="rect">
            <a:avLst/>
          </a:prstGeom>
          <a:gradFill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gamma/>
                  <a:shade val="46275"/>
                  <a:invGamma/>
                  <a:alpha val="20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ar-EG" sz="2000" dirty="0">
                <a:latin typeface="+mn-lt"/>
                <a:cs typeface="+mn-cs"/>
              </a:rPr>
              <a:t>الإحداثيات </a:t>
            </a:r>
            <a:r>
              <a:rPr lang="ar-EG" sz="2000" dirty="0" err="1">
                <a:latin typeface="+mn-lt"/>
                <a:cs typeface="+mn-cs"/>
              </a:rPr>
              <a:t>الكارتيزية</a:t>
            </a:r>
            <a:r>
              <a:rPr lang="ar-EG" sz="2000" dirty="0">
                <a:latin typeface="+mn-lt"/>
                <a:cs typeface="+mn-cs"/>
              </a:rPr>
              <a:t> </a:t>
            </a:r>
            <a:r>
              <a:rPr lang="en-US" sz="2000" dirty="0">
                <a:latin typeface="+mn-lt"/>
                <a:cs typeface="+mn-cs"/>
              </a:rPr>
              <a:t>(X,Y)  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990600" y="2667000"/>
            <a:ext cx="2971800" cy="396875"/>
          </a:xfrm>
          <a:prstGeom prst="rect">
            <a:avLst/>
          </a:prstGeom>
          <a:gradFill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gamma/>
                  <a:shade val="46275"/>
                  <a:invGamma/>
                  <a:alpha val="20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ar-EG" sz="2000">
                <a:latin typeface="+mn-lt"/>
                <a:cs typeface="+mn-cs"/>
              </a:rPr>
              <a:t>الإحداثيات القطبية </a:t>
            </a:r>
            <a:r>
              <a:rPr lang="en-US" sz="2000">
                <a:latin typeface="+mn-lt"/>
                <a:cs typeface="+mn-cs"/>
              </a:rPr>
              <a:t>(r,</a:t>
            </a:r>
            <a:r>
              <a:rPr lang="el-GR" sz="200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000">
                <a:latin typeface="+mn-lt"/>
                <a:cs typeface="+mn-cs"/>
              </a:rPr>
              <a:t>)  </a:t>
            </a:r>
          </a:p>
        </p:txBody>
      </p:sp>
      <p:pic>
        <p:nvPicPr>
          <p:cNvPr id="103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62200"/>
            <a:ext cx="2895600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14663"/>
            <a:ext cx="2971800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2747963" y="5562600"/>
            <a:ext cx="1363662" cy="366713"/>
          </a:xfrm>
          <a:prstGeom prst="rect">
            <a:avLst/>
          </a:prstGeom>
          <a:solidFill>
            <a:srgbClr val="E9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ar-SA" b="1" i="1"/>
              <a:t>x </a:t>
            </a:r>
            <a:r>
              <a:rPr lang="en-US" altLang="ar-SA" b="1"/>
              <a:t> = </a:t>
            </a:r>
            <a:r>
              <a:rPr lang="en-US" altLang="ar-SA" b="1" i="1"/>
              <a:t>r </a:t>
            </a:r>
            <a:r>
              <a:rPr lang="en-US" altLang="ar-SA" b="1"/>
              <a:t>cos </a:t>
            </a:r>
            <a:r>
              <a:rPr lang="el-GR" altLang="ar-SA" b="1">
                <a:latin typeface="Times New Roman" pitchFamily="18" charset="0"/>
                <a:cs typeface="Times New Roman" pitchFamily="18" charset="0"/>
              </a:rPr>
              <a:t>θ</a:t>
            </a:r>
          </a:p>
        </p:txBody>
      </p:sp>
      <p:sp>
        <p:nvSpPr>
          <p:cNvPr id="1035" name="Rectangle 12"/>
          <p:cNvSpPr>
            <a:spLocks noChangeArrowheads="1"/>
          </p:cNvSpPr>
          <p:nvPr/>
        </p:nvSpPr>
        <p:spPr bwMode="auto">
          <a:xfrm>
            <a:off x="2811463" y="6186488"/>
            <a:ext cx="1300162" cy="366712"/>
          </a:xfrm>
          <a:prstGeom prst="rect">
            <a:avLst/>
          </a:prstGeom>
          <a:solidFill>
            <a:srgbClr val="E9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ar-SA" b="1" i="1"/>
              <a:t>y </a:t>
            </a:r>
            <a:r>
              <a:rPr lang="en-US" altLang="ar-SA" b="1"/>
              <a:t> = </a:t>
            </a:r>
            <a:r>
              <a:rPr lang="en-US" altLang="ar-SA" b="1" i="1"/>
              <a:t>r </a:t>
            </a:r>
            <a:r>
              <a:rPr lang="en-US" altLang="ar-SA" b="1"/>
              <a:t>sin </a:t>
            </a:r>
            <a:r>
              <a:rPr lang="el-GR" altLang="ar-SA" b="1">
                <a:latin typeface="Times New Roman" pitchFamily="18" charset="0"/>
                <a:cs typeface="Times New Roman" pitchFamily="18" charset="0"/>
              </a:rPr>
              <a:t>θ</a:t>
            </a:r>
          </a:p>
        </p:txBody>
      </p:sp>
      <p:pic>
        <p:nvPicPr>
          <p:cNvPr id="103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630738"/>
            <a:ext cx="2667000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Text Box 15"/>
          <p:cNvSpPr txBox="1">
            <a:spLocks noChangeArrowheads="1"/>
          </p:cNvSpPr>
          <p:nvPr/>
        </p:nvSpPr>
        <p:spPr bwMode="auto">
          <a:xfrm>
            <a:off x="685800" y="5562600"/>
            <a:ext cx="1524000" cy="366713"/>
          </a:xfrm>
          <a:prstGeom prst="rect">
            <a:avLst/>
          </a:prstGeom>
          <a:solidFill>
            <a:srgbClr val="E9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ar-SA" b="1"/>
              <a:t>tan </a:t>
            </a:r>
            <a:r>
              <a:rPr lang="el-GR" altLang="ar-SA" b="1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ar-SA" b="1">
                <a:latin typeface="Times New Roman" pitchFamily="18" charset="0"/>
                <a:cs typeface="Times New Roman" pitchFamily="18" charset="0"/>
              </a:rPr>
              <a:t> = y/x</a:t>
            </a:r>
            <a:endParaRPr lang="el-GR" altLang="ar-SA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16"/>
          <p:cNvGraphicFramePr>
            <a:graphicFrameLocks noChangeAspect="1"/>
          </p:cNvGraphicFramePr>
          <p:nvPr/>
        </p:nvGraphicFramePr>
        <p:xfrm>
          <a:off x="762000" y="6096000"/>
          <a:ext cx="15240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6" imgW="774360" imgH="279360" progId="Equation.DSMT4">
                  <p:embed/>
                </p:oleObj>
              </mc:Choice>
              <mc:Fallback>
                <p:oleObj name="Equation" r:id="rId6" imgW="7743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096000"/>
                        <a:ext cx="1524000" cy="439738"/>
                      </a:xfrm>
                      <a:prstGeom prst="rect">
                        <a:avLst/>
                      </a:prstGeom>
                      <a:solidFill>
                        <a:srgbClr val="E9FDA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8" name="Rectangle 15"/>
          <p:cNvSpPr>
            <a:spLocks noChangeArrowheads="1"/>
          </p:cNvSpPr>
          <p:nvPr/>
        </p:nvSpPr>
        <p:spPr bwMode="auto">
          <a:xfrm>
            <a:off x="228600" y="990600"/>
            <a:ext cx="883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rtl="1"/>
            <a:r>
              <a:rPr lang="ar-SA" altLang="ar-SA" b="1"/>
              <a:t>نحتاج في حياتنا العملية إلى تحديد موقع جسم ما في الفراغ سواءً كان ساكناً أم متحركاً، ولتحديد موقع هذا الجسم فإننا نستعين بما يعرف بالإحداثيات  </a:t>
            </a:r>
            <a:r>
              <a:rPr lang="en-GB" altLang="ar-SA" b="1" i="1"/>
              <a:t>Coordinates</a:t>
            </a:r>
            <a:r>
              <a:rPr lang="ar-SA" altLang="ar-SA" b="1"/>
              <a:t>، وهناك نوعان من الإحداثيات التي سوف نستخدمها وهما </a:t>
            </a:r>
            <a:r>
              <a:rPr lang="en-GB" altLang="ar-SA" b="1" i="1"/>
              <a:t>Rectangular coordinates</a:t>
            </a:r>
            <a:r>
              <a:rPr lang="ar-SA" altLang="ar-SA" b="1"/>
              <a:t> و </a:t>
            </a:r>
            <a:r>
              <a:rPr lang="en-GB" altLang="ar-SA" i="1"/>
              <a:t>polar coordinates</a:t>
            </a:r>
            <a:r>
              <a:rPr lang="ar-SA" altLang="ar-SA"/>
              <a:t>.</a:t>
            </a:r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8899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100392" cy="280861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>
            <a:normAutofit fontScale="90000"/>
          </a:bodyPr>
          <a:lstStyle/>
          <a:p>
            <a:pPr rtl="0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 101  (General Physics 2)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Electricity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Magnetism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Optics, Modern Physics </a:t>
            </a:r>
            <a:b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ar-SA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885840" y="832386"/>
            <a:ext cx="7740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00B050"/>
                </a:solidFill>
              </a:rPr>
              <a:t>الفيزياء العامة في الكهرباء والمغناطيسية، الضوء، الفيزياء الحديثة</a:t>
            </a:r>
            <a:endParaRPr lang="ar-SA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50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6670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3429000" y="228600"/>
            <a:ext cx="5410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ct val="150000"/>
              </a:lnSpc>
              <a:spcBef>
                <a:spcPct val="50000"/>
              </a:spcBef>
            </a:pPr>
            <a:r>
              <a:rPr lang="ar-EG" altLang="en-US" sz="2000" dirty="0"/>
              <a:t>مثال 1-1: اذا كانت الإحداثيات الكارتيزية لمتجه هى </a:t>
            </a:r>
            <a:r>
              <a:rPr lang="en-US" altLang="en-US" sz="2000" dirty="0"/>
              <a:t>(</a:t>
            </a:r>
            <a:r>
              <a:rPr lang="en-US" altLang="en-US" sz="2000" dirty="0" err="1"/>
              <a:t>x,y</a:t>
            </a:r>
            <a:r>
              <a:rPr lang="en-US" altLang="en-US" sz="2000" dirty="0"/>
              <a:t>) = (-3.5,-2.5)</a:t>
            </a:r>
            <a:r>
              <a:rPr lang="ar-EG" altLang="en-US" sz="2000" dirty="0"/>
              <a:t>، أوجد الإحداثيات القطبية له؟</a:t>
            </a:r>
            <a:endParaRPr lang="en-US" altLang="en-US" sz="2000" dirty="0"/>
          </a:p>
        </p:txBody>
      </p:sp>
      <p:pic>
        <p:nvPicPr>
          <p:cNvPr id="922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371600"/>
            <a:ext cx="575310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AutoShape 10"/>
          <p:cNvSpPr>
            <a:spLocks noChangeArrowheads="1"/>
          </p:cNvSpPr>
          <p:nvPr/>
        </p:nvSpPr>
        <p:spPr bwMode="auto">
          <a:xfrm>
            <a:off x="152400" y="3429000"/>
            <a:ext cx="8839200" cy="76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922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3581400"/>
            <a:ext cx="24574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12"/>
          <p:cNvSpPr txBox="1">
            <a:spLocks noChangeArrowheads="1"/>
          </p:cNvSpPr>
          <p:nvPr/>
        </p:nvSpPr>
        <p:spPr bwMode="auto">
          <a:xfrm>
            <a:off x="3429000" y="3810000"/>
            <a:ext cx="54102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ct val="140000"/>
              </a:lnSpc>
              <a:spcBef>
                <a:spcPct val="50000"/>
              </a:spcBef>
            </a:pPr>
            <a:r>
              <a:rPr lang="ar-EG" altLang="en-US" sz="2000" dirty="0"/>
              <a:t>مثال 2-1: أوجد قيمة المتجه (</a:t>
            </a:r>
            <a:r>
              <a:rPr lang="en-US" altLang="en-US" dirty="0"/>
              <a:t>r</a:t>
            </a:r>
            <a:r>
              <a:rPr lang="ar-EG" altLang="en-US" sz="2000" dirty="0"/>
              <a:t>) واتجاهه </a:t>
            </a:r>
            <a:r>
              <a:rPr lang="en-US" altLang="en-US" sz="2000" dirty="0"/>
              <a:t>(</a:t>
            </a:r>
            <a:r>
              <a:rPr lang="el-G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ar-EG" altLang="en-US" sz="2000" dirty="0"/>
              <a:t>اذا كانت</a:t>
            </a:r>
            <a:endParaRPr lang="en-US" altLang="en-US" sz="2000" dirty="0"/>
          </a:p>
          <a:p>
            <a:pPr algn="r" rtl="1" eaLnBrk="1" hangingPunct="1">
              <a:lnSpc>
                <a:spcPct val="140000"/>
              </a:lnSpc>
              <a:spcBef>
                <a:spcPct val="50000"/>
              </a:spcBef>
            </a:pPr>
            <a:r>
              <a:rPr lang="en-US" altLang="en-US" sz="2000" dirty="0"/>
              <a:t>X= 3m &amp; Y= 4 m</a:t>
            </a:r>
            <a:r>
              <a:rPr lang="ar-EG" altLang="en-US" sz="2000" dirty="0"/>
              <a:t>، كما هو موضح بالرسم المرفق؟  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4846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52400" y="304800"/>
            <a:ext cx="8686800" cy="896938"/>
          </a:xfrm>
          <a:prstGeom prst="rect">
            <a:avLst/>
          </a:prstGeom>
          <a:solidFill>
            <a:srgbClr val="E9F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rtl="1">
              <a:spcBef>
                <a:spcPct val="50000"/>
              </a:spcBef>
              <a:buFontTx/>
              <a:buChar char="-"/>
            </a:pPr>
            <a:r>
              <a:rPr lang="en-US" altLang="ar-SA" sz="2200"/>
              <a:t> </a:t>
            </a:r>
            <a:r>
              <a:rPr lang="ar-EG" altLang="ar-SA" sz="2200"/>
              <a:t>مكونات (مركبات) المتجه ومتجه الوحدة: </a:t>
            </a:r>
            <a:endParaRPr lang="en-US" altLang="ar-SA" sz="2200"/>
          </a:p>
          <a:p>
            <a:pPr rtl="1">
              <a:lnSpc>
                <a:spcPct val="90000"/>
              </a:lnSpc>
              <a:spcBef>
                <a:spcPct val="50000"/>
              </a:spcBef>
            </a:pPr>
            <a:r>
              <a:rPr lang="en-US" altLang="ar-SA" sz="2200"/>
              <a:t>Components of a vector and unit vector		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93800"/>
            <a:ext cx="3005138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124200" y="1371600"/>
            <a:ext cx="57150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rtl="1">
              <a:lnSpc>
                <a:spcPct val="170000"/>
              </a:lnSpc>
              <a:spcBef>
                <a:spcPct val="50000"/>
              </a:spcBef>
            </a:pPr>
            <a:r>
              <a:rPr lang="ar-EG" altLang="ar-SA" sz="2000"/>
              <a:t>- يمكن تحليل أي متجه </a:t>
            </a:r>
            <a:r>
              <a:rPr lang="en-US" altLang="ar-SA" sz="2000"/>
              <a:t>(A)</a:t>
            </a:r>
            <a:r>
              <a:rPr lang="ar-EG" altLang="ar-SA" sz="2000"/>
              <a:t> إلى مركبة سينية </a:t>
            </a:r>
            <a:r>
              <a:rPr lang="en-US" altLang="ar-SA" sz="2000"/>
              <a:t>(A</a:t>
            </a:r>
            <a:r>
              <a:rPr lang="en-US" altLang="ar-SA" sz="2000" baseline="-25000"/>
              <a:t>x</a:t>
            </a:r>
            <a:r>
              <a:rPr lang="en-US" altLang="ar-SA" sz="2000"/>
              <a:t>)</a:t>
            </a:r>
            <a:r>
              <a:rPr lang="ar-EG" altLang="ar-SA" sz="2000"/>
              <a:t> على المحور السيني </a:t>
            </a:r>
            <a:r>
              <a:rPr lang="en-US" altLang="ar-SA" sz="2000"/>
              <a:t>(x)</a:t>
            </a:r>
            <a:r>
              <a:rPr lang="ar-EG" altLang="ar-SA" sz="2000"/>
              <a:t> ومركبة صادية </a:t>
            </a:r>
            <a:r>
              <a:rPr lang="en-US" altLang="ar-SA" sz="2000"/>
              <a:t>(A</a:t>
            </a:r>
            <a:r>
              <a:rPr lang="en-US" altLang="ar-SA" sz="2000" baseline="-25000"/>
              <a:t>y</a:t>
            </a:r>
            <a:r>
              <a:rPr lang="en-US" altLang="ar-SA" sz="2000"/>
              <a:t>) </a:t>
            </a:r>
            <a:r>
              <a:rPr lang="ar-EG" altLang="ar-SA" sz="2000"/>
              <a:t>على المحور الصادي</a:t>
            </a:r>
            <a:r>
              <a:rPr lang="en-US" altLang="ar-SA" sz="2000"/>
              <a:t> (y) </a:t>
            </a:r>
            <a:r>
              <a:rPr lang="ar-EG" altLang="ar-SA" sz="2000"/>
              <a:t>حيث؛</a:t>
            </a:r>
            <a:endParaRPr lang="en-US" altLang="ar-SA" sz="2000"/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3968750" y="2514600"/>
          <a:ext cx="395605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4" imgW="1663560" imgH="241200" progId="Equation.DSMT4">
                  <p:embed/>
                </p:oleObj>
              </mc:Choice>
              <mc:Fallback>
                <p:oleObj name="Equation" r:id="rId4" imgW="1663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0" y="2514600"/>
                        <a:ext cx="3956050" cy="573088"/>
                      </a:xfrm>
                      <a:prstGeom prst="rect">
                        <a:avLst/>
                      </a:prstGeom>
                      <a:solidFill>
                        <a:srgbClr val="F6FF9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0"/>
          <p:cNvGraphicFramePr>
            <a:graphicFrameLocks noChangeAspect="1"/>
          </p:cNvGraphicFramePr>
          <p:nvPr/>
        </p:nvGraphicFramePr>
        <p:xfrm>
          <a:off x="3962400" y="3352800"/>
          <a:ext cx="41148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6" imgW="1942920" imgH="457200" progId="Equation.DSMT4">
                  <p:embed/>
                </p:oleObj>
              </mc:Choice>
              <mc:Fallback>
                <p:oleObj name="Equation" r:id="rId6" imgW="19429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352800"/>
                        <a:ext cx="4114800" cy="968375"/>
                      </a:xfrm>
                      <a:prstGeom prst="rect">
                        <a:avLst/>
                      </a:prstGeom>
                      <a:solidFill>
                        <a:srgbClr val="F6FF9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335280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12"/>
          <p:cNvSpPr txBox="1">
            <a:spLocks noChangeArrowheads="1"/>
          </p:cNvSpPr>
          <p:nvPr/>
        </p:nvSpPr>
        <p:spPr bwMode="auto">
          <a:xfrm>
            <a:off x="3962400" y="4495800"/>
            <a:ext cx="419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ar-EG" altLang="ar-SA" sz="2000"/>
              <a:t>- تعتمد أشارة المركبات السينية والصادية على الزاوية  </a:t>
            </a:r>
            <a:r>
              <a:rPr lang="el-GR" altLang="ar-SA" sz="200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ar-EG" altLang="ar-SA" sz="2000">
                <a:latin typeface="Times New Roman" pitchFamily="18" charset="0"/>
                <a:cs typeface="Times New Roman" pitchFamily="18" charset="0"/>
              </a:rPr>
              <a:t>، كما هو موضح بالرسم</a:t>
            </a:r>
            <a:endParaRPr lang="el-GR" altLang="ar-SA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AutoShape 13"/>
          <p:cNvSpPr>
            <a:spLocks noChangeArrowheads="1"/>
          </p:cNvSpPr>
          <p:nvPr/>
        </p:nvSpPr>
        <p:spPr bwMode="auto">
          <a:xfrm>
            <a:off x="3733800" y="4953000"/>
            <a:ext cx="1143000" cy="152400"/>
          </a:xfrm>
          <a:prstGeom prst="leftArrow">
            <a:avLst>
              <a:gd name="adj1" fmla="val 50000"/>
              <a:gd name="adj2" fmla="val 1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ar-SA" altLang="ar-SA"/>
          </a:p>
        </p:txBody>
      </p:sp>
      <p:sp>
        <p:nvSpPr>
          <p:cNvPr id="2058" name="Text Box 14"/>
          <p:cNvSpPr txBox="1">
            <a:spLocks noChangeArrowheads="1"/>
          </p:cNvSpPr>
          <p:nvPr/>
        </p:nvSpPr>
        <p:spPr bwMode="auto">
          <a:xfrm>
            <a:off x="342900" y="5730875"/>
            <a:ext cx="8458200" cy="8223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ar-EG" altLang="ar-SA" sz="2400"/>
              <a:t>- ملحوظة هامة: للتعويض بالمعادلات السابقة لحساب المركبة السينية أو الصادية دائما تؤخذ قيمة الزاوية بين المتجه والمحور السيني الموجب</a:t>
            </a:r>
            <a:endParaRPr lang="en-US" altLang="ar-SA" sz="2400"/>
          </a:p>
        </p:txBody>
      </p:sp>
    </p:spTree>
    <p:extLst>
      <p:ext uri="{BB962C8B-B14F-4D97-AF65-F5344CB8AC3E}">
        <p14:creationId xmlns:p14="http://schemas.microsoft.com/office/powerpoint/2010/main" val="154059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9" name="Text Box 12"/>
          <p:cNvSpPr txBox="1">
            <a:spLocks noChangeArrowheads="1"/>
          </p:cNvSpPr>
          <p:nvPr/>
        </p:nvSpPr>
        <p:spPr bwMode="auto">
          <a:xfrm>
            <a:off x="1143000" y="620688"/>
            <a:ext cx="800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ar-SA" altLang="ar-SA" sz="2000" dirty="0" smtClean="0"/>
              <a:t>   أوجد </a:t>
            </a:r>
            <a:r>
              <a:rPr lang="ar-SA" altLang="ar-SA" sz="2000" dirty="0"/>
              <a:t>قيمة المحصلة للمتجهين </a:t>
            </a:r>
            <a:r>
              <a:rPr lang="en-US" altLang="ar-SA" sz="2000" dirty="0"/>
              <a:t>A&amp;B </a:t>
            </a:r>
            <a:r>
              <a:rPr lang="ar-EG" altLang="ar-SA" sz="2000" dirty="0"/>
              <a:t>، كما هو موضح بالرسم؟</a:t>
            </a:r>
            <a:endParaRPr lang="en-US" altLang="ar-SA" sz="2000" dirty="0"/>
          </a:p>
        </p:txBody>
      </p:sp>
      <p:pic>
        <p:nvPicPr>
          <p:cNvPr id="35850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58582"/>
            <a:ext cx="25908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1" name="AutoShape 14"/>
          <p:cNvSpPr>
            <a:spLocks noChangeArrowheads="1"/>
          </p:cNvSpPr>
          <p:nvPr/>
        </p:nvSpPr>
        <p:spPr bwMode="auto">
          <a:xfrm>
            <a:off x="3985260" y="2576829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ar-SA" altLang="ar-SA"/>
          </a:p>
        </p:txBody>
      </p:sp>
      <p:grpSp>
        <p:nvGrpSpPr>
          <p:cNvPr id="35852" name="Group 25"/>
          <p:cNvGrpSpPr>
            <a:grpSpLocks/>
          </p:cNvGrpSpPr>
          <p:nvPr/>
        </p:nvGrpSpPr>
        <p:grpSpPr bwMode="auto">
          <a:xfrm>
            <a:off x="6181703" y="1844824"/>
            <a:ext cx="2171701" cy="1676400"/>
            <a:chOff x="3432" y="2688"/>
            <a:chExt cx="1368" cy="1056"/>
          </a:xfrm>
        </p:grpSpPr>
        <p:sp>
          <p:nvSpPr>
            <p:cNvPr id="35853" name="Line 15"/>
            <p:cNvSpPr>
              <a:spLocks noChangeShapeType="1"/>
            </p:cNvSpPr>
            <p:nvPr/>
          </p:nvSpPr>
          <p:spPr bwMode="auto">
            <a:xfrm flipV="1">
              <a:off x="3792" y="2688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5854" name="Line 16"/>
            <p:cNvSpPr>
              <a:spLocks noChangeShapeType="1"/>
            </p:cNvSpPr>
            <p:nvPr/>
          </p:nvSpPr>
          <p:spPr bwMode="auto">
            <a:xfrm>
              <a:off x="3552" y="3504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5855" name="Line 17"/>
            <p:cNvSpPr>
              <a:spLocks noChangeShapeType="1"/>
            </p:cNvSpPr>
            <p:nvPr/>
          </p:nvSpPr>
          <p:spPr bwMode="auto">
            <a:xfrm>
              <a:off x="3792" y="3504"/>
              <a:ext cx="62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5856" name="Line 18"/>
            <p:cNvSpPr>
              <a:spLocks noChangeShapeType="1"/>
            </p:cNvSpPr>
            <p:nvPr/>
          </p:nvSpPr>
          <p:spPr bwMode="auto">
            <a:xfrm flipV="1">
              <a:off x="3789" y="2928"/>
              <a:ext cx="0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5857" name="Line 21"/>
            <p:cNvSpPr>
              <a:spLocks noChangeShapeType="1"/>
            </p:cNvSpPr>
            <p:nvPr/>
          </p:nvSpPr>
          <p:spPr bwMode="auto">
            <a:xfrm flipV="1">
              <a:off x="3792" y="2832"/>
              <a:ext cx="3" cy="6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5858" name="Text Box 22"/>
            <p:cNvSpPr txBox="1">
              <a:spLocks noChangeArrowheads="1"/>
            </p:cNvSpPr>
            <p:nvPr/>
          </p:nvSpPr>
          <p:spPr bwMode="auto">
            <a:xfrm>
              <a:off x="3779" y="3331"/>
              <a:ext cx="6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ar-SA" sz="1200" b="1" dirty="0"/>
                <a:t>A cos 30</a:t>
              </a:r>
            </a:p>
          </p:txBody>
        </p:sp>
        <p:sp>
          <p:nvSpPr>
            <p:cNvPr id="35859" name="Text Box 23"/>
            <p:cNvSpPr txBox="1">
              <a:spLocks noChangeArrowheads="1"/>
            </p:cNvSpPr>
            <p:nvPr/>
          </p:nvSpPr>
          <p:spPr bwMode="auto">
            <a:xfrm>
              <a:off x="3432" y="2736"/>
              <a:ext cx="5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ar-SA" sz="1200" b="1" dirty="0"/>
                <a:t>B</a:t>
              </a:r>
            </a:p>
          </p:txBody>
        </p:sp>
        <p:sp>
          <p:nvSpPr>
            <p:cNvPr id="35860" name="Text Box 24"/>
            <p:cNvSpPr txBox="1">
              <a:spLocks noChangeArrowheads="1"/>
            </p:cNvSpPr>
            <p:nvPr/>
          </p:nvSpPr>
          <p:spPr bwMode="auto">
            <a:xfrm>
              <a:off x="3643" y="2947"/>
              <a:ext cx="5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ar-SA" sz="1200" b="1" dirty="0"/>
                <a:t>A sin30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751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3600" b="1" cap="all" dirty="0">
                <a:solidFill>
                  <a:srgbClr val="800080"/>
                </a:solidFill>
                <a:latin typeface="+mj-lt"/>
                <a:ea typeface="+mj-ea"/>
                <a:cs typeface="Times New Roman" pitchFamily="18" charset="0"/>
              </a:rPr>
              <a:t>101 </a:t>
            </a:r>
            <a:r>
              <a:rPr lang="ar-SA" sz="3600" b="1" cap="all" dirty="0">
                <a:solidFill>
                  <a:srgbClr val="800080"/>
                </a:solidFill>
                <a:latin typeface="+mj-lt"/>
                <a:ea typeface="+mj-ea"/>
                <a:cs typeface="+mj-cs"/>
              </a:rPr>
              <a:t>فيز (فيزياء عامة)</a:t>
            </a:r>
            <a:endParaRPr lang="en-US" sz="3600" b="1" cap="all" dirty="0">
              <a:solidFill>
                <a:srgbClr val="800080"/>
              </a:solidFill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lang="ar-SA" sz="3200" dirty="0">
                <a:solidFill>
                  <a:schemeClr val="hlink"/>
                </a:solidFill>
                <a:latin typeface="+mn-lt"/>
                <a:cs typeface="+mn-cs"/>
              </a:rPr>
              <a:t>الكتاب المقرر في الجزء النظري: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lang="ar-SA" sz="3200" dirty="0">
                <a:solidFill>
                  <a:schemeClr val="hlink"/>
                </a:solidFill>
                <a:latin typeface="+mn-lt"/>
                <a:cs typeface="+mn-cs"/>
              </a:rPr>
              <a:t>الفيزياء العامة في الكهرباء والمغناطيسية، الضوء، الفيزياء الحديثة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lang="ar-SA" sz="3200" dirty="0">
                <a:solidFill>
                  <a:schemeClr val="accent2"/>
                </a:solidFill>
                <a:latin typeface="+mn-lt"/>
                <a:cs typeface="+mn-cs"/>
              </a:rPr>
              <a:t>المؤلف: عبدالله السماري، محمد القرعاوي، محمد آل عيسى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lang="ar-SA" sz="3200" dirty="0">
                <a:solidFill>
                  <a:schemeClr val="folHlink"/>
                </a:solidFill>
                <a:latin typeface="+mn-lt"/>
                <a:cs typeface="+mn-cs"/>
              </a:rPr>
              <a:t>الناشر: دار الخريجي للنشر والتوزيع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endParaRPr lang="ar-SA" sz="3200" dirty="0">
              <a:solidFill>
                <a:schemeClr val="folHlink"/>
              </a:solidFill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lang="ar-SA" sz="3200" dirty="0">
                <a:solidFill>
                  <a:srgbClr val="FF0000"/>
                </a:solidFill>
                <a:latin typeface="+mn-lt"/>
                <a:cs typeface="+mn-cs"/>
              </a:rPr>
              <a:t>عدد المحاضرات: 3 ساعات في الأسبوع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lang="ar-SA" sz="3200" dirty="0">
                <a:solidFill>
                  <a:srgbClr val="FF0000"/>
                </a:solidFill>
                <a:latin typeface="+mn-lt"/>
                <a:cs typeface="+mn-cs"/>
              </a:rPr>
              <a:t>العملي: ساعتان في الأسبوع  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4" descr="scan00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1" y="1428736"/>
            <a:ext cx="3699427" cy="5400000"/>
          </a:xfrm>
        </p:spPr>
      </p:pic>
      <p:sp>
        <p:nvSpPr>
          <p:cNvPr id="7" name="Rectangle 2"/>
          <p:cNvSpPr txBox="1">
            <a:spLocks/>
          </p:cNvSpPr>
          <p:nvPr/>
        </p:nvSpPr>
        <p:spPr>
          <a:xfrm>
            <a:off x="0" y="-24"/>
            <a:ext cx="9144000" cy="1417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3600" b="1" cap="all" dirty="0">
                <a:solidFill>
                  <a:srgbClr val="800080"/>
                </a:solidFill>
                <a:latin typeface="+mj-lt"/>
                <a:ea typeface="+mj-ea"/>
                <a:cs typeface="Times New Roman" pitchFamily="18" charset="0"/>
              </a:rPr>
              <a:t>101 </a:t>
            </a:r>
            <a:r>
              <a:rPr lang="ar-SA" sz="3600" b="1" cap="all" dirty="0">
                <a:solidFill>
                  <a:srgbClr val="800080"/>
                </a:solidFill>
                <a:latin typeface="+mj-lt"/>
                <a:ea typeface="+mj-ea"/>
                <a:cs typeface="+mj-cs"/>
              </a:rPr>
              <a:t>فيز (فيزياء عامة)</a:t>
            </a:r>
            <a:endParaRPr lang="en-US" sz="3600" b="1" cap="all" dirty="0">
              <a:solidFill>
                <a:srgbClr val="800080"/>
              </a:solidFill>
              <a:latin typeface="+mj-lt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786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ar-SA" dirty="0" smtClean="0">
                <a:solidFill>
                  <a:schemeClr val="hlink"/>
                </a:solidFill>
              </a:rPr>
              <a:t>الكتاب المقرر في الجزء العملي: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ar-SA" dirty="0" smtClean="0">
                <a:solidFill>
                  <a:schemeClr val="hlink"/>
                </a:solidFill>
              </a:rPr>
              <a:t>الفيزياء التجريبية للسنوات الجامعية الأولى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ar-SA" dirty="0" smtClean="0">
                <a:solidFill>
                  <a:schemeClr val="accent2"/>
                </a:solidFill>
              </a:rPr>
              <a:t>المؤلف: إبراهيم العقيل وآخرين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ar-SA" dirty="0" smtClean="0">
                <a:solidFill>
                  <a:schemeClr val="folHlink"/>
                </a:solidFill>
              </a:rPr>
              <a:t>الناشر: دار الخريجي للنشر والتوزيع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ar-SA" dirty="0" smtClean="0">
                <a:solidFill>
                  <a:srgbClr val="FF0000"/>
                </a:solidFill>
              </a:rPr>
              <a:t>ساعتان كل أسبوع</a:t>
            </a:r>
            <a:endParaRPr lang="en-US" dirty="0" smtClean="0">
              <a:solidFill>
                <a:srgbClr val="FF0000"/>
              </a:solidFill>
              <a:cs typeface="Arial" pitchFamily="34" charset="0"/>
            </a:endParaRPr>
          </a:p>
          <a:p>
            <a:pPr eaLnBrk="1" hangingPunct="1"/>
            <a:endParaRPr lang="ar-SA" dirty="0" smtClean="0"/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3600" b="1" cap="all" dirty="0">
                <a:solidFill>
                  <a:srgbClr val="800080"/>
                </a:solidFill>
                <a:latin typeface="+mj-lt"/>
                <a:ea typeface="+mj-ea"/>
                <a:cs typeface="Times New Roman" pitchFamily="18" charset="0"/>
              </a:rPr>
              <a:t>101 </a:t>
            </a:r>
            <a:r>
              <a:rPr lang="ar-SA" sz="3600" b="1" cap="all" dirty="0">
                <a:solidFill>
                  <a:srgbClr val="800080"/>
                </a:solidFill>
                <a:latin typeface="+mj-lt"/>
                <a:ea typeface="+mj-ea"/>
                <a:cs typeface="+mj-cs"/>
              </a:rPr>
              <a:t>فيز (فيزياء عامة)</a:t>
            </a:r>
            <a:endParaRPr lang="en-US" sz="3600" b="1" cap="all" dirty="0">
              <a:solidFill>
                <a:srgbClr val="800080"/>
              </a:solidFill>
              <a:latin typeface="+mj-lt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343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scan000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28926" y="1386586"/>
            <a:ext cx="3712782" cy="5400000"/>
          </a:xfrm>
        </p:spPr>
      </p:pic>
      <p:sp>
        <p:nvSpPr>
          <p:cNvPr id="5" name="Rectangle 2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3600" b="1" cap="all" dirty="0">
                <a:solidFill>
                  <a:srgbClr val="800080"/>
                </a:solidFill>
                <a:latin typeface="+mj-lt"/>
                <a:ea typeface="+mj-ea"/>
                <a:cs typeface="Times New Roman" pitchFamily="18" charset="0"/>
              </a:rPr>
              <a:t>101 </a:t>
            </a:r>
            <a:r>
              <a:rPr lang="ar-SA" sz="3600" b="1" cap="all" dirty="0">
                <a:solidFill>
                  <a:srgbClr val="800080"/>
                </a:solidFill>
                <a:latin typeface="+mj-lt"/>
                <a:ea typeface="+mj-ea"/>
                <a:cs typeface="+mj-cs"/>
              </a:rPr>
              <a:t>فيز (فيزياء عامة)</a:t>
            </a:r>
            <a:endParaRPr lang="en-US" sz="3600" b="1" cap="all" dirty="0">
              <a:solidFill>
                <a:srgbClr val="800080"/>
              </a:solidFill>
              <a:latin typeface="+mj-lt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945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5786" y="-24"/>
            <a:ext cx="8229600" cy="439718"/>
          </a:xfrm>
        </p:spPr>
        <p:txBody>
          <a:bodyPr/>
          <a:lstStyle/>
          <a:p>
            <a:r>
              <a:rPr lang="ar-SA" sz="2000" u="sng" dirty="0" smtClean="0">
                <a:solidFill>
                  <a:srgbClr val="7030A0"/>
                </a:solidFill>
              </a:rPr>
              <a:t>الأجزاء المطلوبة من الكتاب</a:t>
            </a:r>
            <a:endParaRPr lang="ar-SA" sz="2000" u="sng" dirty="0">
              <a:solidFill>
                <a:srgbClr val="7030A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3665563"/>
              </p:ext>
            </p:extLst>
          </p:nvPr>
        </p:nvGraphicFramePr>
        <p:xfrm>
          <a:off x="500034" y="593430"/>
          <a:ext cx="8229600" cy="59334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91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indent="-226695" algn="ctr" rtl="1"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FF0000"/>
                          </a:solidFill>
                          <a:latin typeface="Tahoma"/>
                          <a:ea typeface="Times New Roman"/>
                          <a:cs typeface="Traditional Arabic"/>
                        </a:rPr>
                        <a:t>الفصل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226695" algn="ctr" rtl="1"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FF0000"/>
                          </a:solidFill>
                          <a:latin typeface="Tahoma"/>
                          <a:ea typeface="Times New Roman"/>
                          <a:cs typeface="Traditional Arabic"/>
                        </a:rPr>
                        <a:t>رقم المبحث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226695" algn="ctr" rtl="1"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FF0000"/>
                          </a:solidFill>
                          <a:latin typeface="Tahoma"/>
                          <a:ea typeface="Times New Roman"/>
                          <a:cs typeface="Traditional Arabic"/>
                        </a:rPr>
                        <a:t>المسائل المطلوبة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-226695" algn="r" rtl="1">
                        <a:spcAft>
                          <a:spcPts val="0"/>
                        </a:spcAft>
                      </a:pPr>
                      <a:endParaRPr lang="ar-SA" sz="16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226695" algn="ctr" rtl="1"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raditional Arabic"/>
                        </a:rPr>
                        <a:t>الكهرباء </a:t>
                      </a:r>
                      <a:r>
                        <a:rPr lang="ar-SA" sz="18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raditional Arabic"/>
                        </a:rPr>
                        <a:t>والمغناطيسية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-226695" algn="r" rtl="1">
                        <a:spcAft>
                          <a:spcPts val="0"/>
                        </a:spcAft>
                      </a:pPr>
                      <a:r>
                        <a:rPr lang="ar-SA" sz="1600" b="1" dirty="0" smtClean="0">
                          <a:latin typeface="Times New Roman"/>
                          <a:ea typeface="Times New Roman"/>
                          <a:cs typeface="Traditional Arabic"/>
                        </a:rPr>
                        <a:t>الأول: المجال والجهد الكهربي</a:t>
                      </a:r>
                      <a:endParaRPr lang="en-US" sz="16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r" rtl="1"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Arial"/>
                          <a:ea typeface="Times New Roman"/>
                          <a:cs typeface="Traditional Arabic"/>
                        </a:rPr>
                        <a:t>1-1، 1-2، 1-3، 1-7، 1-8</a:t>
                      </a:r>
                      <a:endParaRPr lang="en-US" sz="14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r" rtl="1"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  <a:cs typeface="Traditional Arabic"/>
                        </a:rPr>
                        <a:t>1، 2، 3،  10، 12، 13، 16، 20</a:t>
                      </a:r>
                      <a:endParaRPr lang="en-US" sz="14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-226695" algn="r" rtl="1">
                        <a:spcAft>
                          <a:spcPts val="0"/>
                        </a:spcAft>
                      </a:pPr>
                      <a:r>
                        <a:rPr lang="ar-SA" sz="1600" b="1" dirty="0" smtClean="0">
                          <a:latin typeface="Times New Roman"/>
                          <a:ea typeface="Times New Roman"/>
                          <a:cs typeface="Traditional Arabic"/>
                        </a:rPr>
                        <a:t>الثاني: المكثفات</a:t>
                      </a:r>
                      <a:endParaRPr lang="en-US" sz="16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r" rtl="1"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Arial"/>
                          <a:ea typeface="Times New Roman"/>
                          <a:cs typeface="Traditional Arabic"/>
                        </a:rPr>
                        <a:t>كامل الفصل عدا 2-6 </a:t>
                      </a:r>
                      <a:endParaRPr lang="en-US" sz="1400" b="1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r" rtl="1"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  <a:cs typeface="Traditional Arabic"/>
                        </a:rPr>
                        <a:t>2، 4، 5، 6، 9، 10، 11، 13، 16، 17 </a:t>
                      </a:r>
                      <a:endParaRPr lang="en-US" sz="14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-226695" algn="r" rtl="1">
                        <a:spcAft>
                          <a:spcPts val="0"/>
                        </a:spcAft>
                      </a:pPr>
                      <a:r>
                        <a:rPr lang="ar-SA" sz="1600" b="1" dirty="0" smtClean="0">
                          <a:latin typeface="Times New Roman"/>
                          <a:ea typeface="Times New Roman"/>
                          <a:cs typeface="Traditional Arabic"/>
                        </a:rPr>
                        <a:t>الثالث: التيار الكهربي</a:t>
                      </a:r>
                      <a:endParaRPr lang="en-US" sz="16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r" rtl="1"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Arial"/>
                          <a:ea typeface="Times New Roman"/>
                          <a:cs typeface="Traditional Arabic"/>
                        </a:rPr>
                        <a:t>من 3-1، 3-2، 3-3، 3-5، 3-6، 3-7</a:t>
                      </a:r>
                      <a:endParaRPr lang="en-US" sz="1400" b="1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r" rtl="1"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  <a:cs typeface="Traditional Arabic"/>
                        </a:rPr>
                        <a:t>1، 4، 5، 7، 8، 11، 13، 14، 15 </a:t>
                      </a:r>
                      <a:endParaRPr lang="en-US" sz="14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-226695" algn="r" rtl="1">
                        <a:spcAft>
                          <a:spcPts val="0"/>
                        </a:spcAft>
                      </a:pPr>
                      <a:r>
                        <a:rPr lang="ar-SA" sz="1600" b="1" dirty="0" smtClean="0">
                          <a:latin typeface="Times New Roman"/>
                          <a:ea typeface="Times New Roman"/>
                          <a:cs typeface="Traditional Arabic"/>
                        </a:rPr>
                        <a:t>الرابع: المجالات المغناطيسية</a:t>
                      </a:r>
                      <a:endParaRPr lang="en-US" sz="16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r" rtl="1"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Arial"/>
                          <a:ea typeface="Times New Roman"/>
                          <a:cs typeface="Traditional Arabic"/>
                        </a:rPr>
                        <a:t>4-1، 4-3 (الجزء أ فقط)، 4-7، 4-8، 4-10</a:t>
                      </a:r>
                      <a:endParaRPr lang="en-US" sz="1400" b="1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r" rtl="1"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  <a:cs typeface="Traditional Arabic"/>
                        </a:rPr>
                        <a:t>1، 2، 3، 4، 12، 13، 14، 15، 18، 19</a:t>
                      </a:r>
                      <a:endParaRPr lang="en-US" sz="14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-226695" algn="r" rtl="1">
                        <a:spcAft>
                          <a:spcPts val="0"/>
                        </a:spcAft>
                      </a:pPr>
                      <a:endParaRPr lang="ar-SA" sz="1600" b="1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226695" algn="ctr" rtl="1"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raditional Arabic"/>
                        </a:rPr>
                        <a:t>الضوء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-226695" algn="r" rtl="1">
                        <a:spcAft>
                          <a:spcPts val="0"/>
                        </a:spcAft>
                      </a:pPr>
                      <a:r>
                        <a:rPr lang="ar-SA" sz="1600" b="1" dirty="0" smtClean="0">
                          <a:latin typeface="Times New Roman"/>
                          <a:ea typeface="Times New Roman"/>
                          <a:cs typeface="Traditional Arabic"/>
                        </a:rPr>
                        <a:t>السابع: إنعكاس الضوء</a:t>
                      </a:r>
                      <a:endParaRPr lang="en-US" sz="16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r" rtl="1"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  <a:cs typeface="Traditional Arabic"/>
                        </a:rPr>
                        <a:t>كامل الفصل عدا 7-3</a:t>
                      </a:r>
                      <a:endParaRPr lang="en-US" sz="14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r" rtl="1"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  <a:cs typeface="Traditional Arabic"/>
                        </a:rPr>
                        <a:t>جميع المسائل</a:t>
                      </a:r>
                      <a:endParaRPr lang="en-US" sz="14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-226695" algn="r" rtl="1">
                        <a:spcAft>
                          <a:spcPts val="0"/>
                        </a:spcAft>
                      </a:pPr>
                      <a:r>
                        <a:rPr lang="ar-SA" sz="1600" b="1" dirty="0" smtClean="0">
                          <a:latin typeface="Times New Roman"/>
                          <a:ea typeface="Times New Roman"/>
                          <a:cs typeface="Traditional Arabic"/>
                        </a:rPr>
                        <a:t>الثامن: إنكسار الضوء</a:t>
                      </a:r>
                      <a:endParaRPr lang="en-US" sz="16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r" rtl="1"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Arial"/>
                          <a:ea typeface="Times New Roman"/>
                          <a:cs typeface="Traditional Arabic"/>
                        </a:rPr>
                        <a:t>كامل الفصل</a:t>
                      </a:r>
                      <a:endParaRPr lang="en-US" sz="1400" b="1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r" rtl="1"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  <a:cs typeface="Traditional Arabic"/>
                        </a:rPr>
                        <a:t>جميع المسائل</a:t>
                      </a:r>
                      <a:endParaRPr lang="en-US" sz="14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-226695" algn="r" rtl="1">
                        <a:spcAft>
                          <a:spcPts val="0"/>
                        </a:spcAft>
                      </a:pPr>
                      <a:r>
                        <a:rPr lang="ar-SA" sz="1600" b="1" dirty="0" smtClean="0">
                          <a:latin typeface="Times New Roman"/>
                          <a:ea typeface="Times New Roman"/>
                          <a:cs typeface="Traditional Arabic"/>
                        </a:rPr>
                        <a:t>التاسع: العدسات الرقيقة</a:t>
                      </a:r>
                      <a:r>
                        <a:rPr lang="ar-SA" sz="1600" b="1" baseline="0" dirty="0" smtClean="0">
                          <a:latin typeface="Times New Roman"/>
                          <a:ea typeface="Times New Roman"/>
                          <a:cs typeface="Traditional Arabic"/>
                        </a:rPr>
                        <a:t> والأجهزة البصرية</a:t>
                      </a:r>
                      <a:endParaRPr lang="en-US" sz="16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r" rtl="1"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  <a:cs typeface="Traditional Arabic"/>
                        </a:rPr>
                        <a:t>كامل الفصل</a:t>
                      </a:r>
                      <a:r>
                        <a:rPr lang="ar-SA" sz="1400" b="1">
                          <a:latin typeface="Arial"/>
                          <a:ea typeface="Times New Roman"/>
                          <a:cs typeface="Traditional Arabic"/>
                        </a:rPr>
                        <a:t> عدا 9-9، 9-11</a:t>
                      </a:r>
                      <a:endParaRPr lang="en-US" sz="1400" b="1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r" rtl="1"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  <a:cs typeface="Traditional Arabic"/>
                        </a:rPr>
                        <a:t>جميع المسائل عدا 18</a:t>
                      </a:r>
                      <a:endParaRPr lang="en-US" sz="14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-226695" algn="r" rtl="1">
                        <a:spcAft>
                          <a:spcPts val="0"/>
                        </a:spcAft>
                      </a:pPr>
                      <a:r>
                        <a:rPr lang="ar-SA" sz="1600" b="1" dirty="0" smtClean="0">
                          <a:latin typeface="Times New Roman"/>
                          <a:ea typeface="Times New Roman"/>
                          <a:cs typeface="Traditional Arabic"/>
                        </a:rPr>
                        <a:t>العاشر: تداخل وحيود واستقطاب الضوء</a:t>
                      </a:r>
                      <a:endParaRPr lang="en-US" sz="16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r" rtl="1"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  <a:cs typeface="Traditional Arabic"/>
                        </a:rPr>
                        <a:t>10-1، 10-2، 10-3</a:t>
                      </a:r>
                      <a:endParaRPr lang="en-US" sz="1400" b="1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r" rtl="1"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  <a:cs typeface="Traditional Arabic"/>
                        </a:rPr>
                        <a:t>1، 2، 3</a:t>
                      </a:r>
                      <a:endParaRPr lang="en-US" sz="14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-226695" algn="r" rtl="1">
                        <a:spcAft>
                          <a:spcPts val="0"/>
                        </a:spcAft>
                      </a:pPr>
                      <a:endParaRPr lang="ar-SA" sz="16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226695" algn="ctr" rtl="1"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raditional Arabic"/>
                        </a:rPr>
                        <a:t>الفيزياء الحديثة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-226695" algn="r" rtl="1">
                        <a:spcAft>
                          <a:spcPts val="0"/>
                        </a:spcAft>
                      </a:pPr>
                      <a:r>
                        <a:rPr lang="ar-SA" sz="1600" b="1" dirty="0" smtClean="0">
                          <a:latin typeface="Times New Roman"/>
                          <a:ea typeface="Times New Roman"/>
                          <a:cs typeface="Traditional Arabic"/>
                        </a:rPr>
                        <a:t>الثاني عشر: النظرية الكمية</a:t>
                      </a:r>
                      <a:r>
                        <a:rPr lang="ar-SA" sz="1600" b="1" baseline="0" dirty="0" smtClean="0">
                          <a:latin typeface="Times New Roman"/>
                          <a:ea typeface="Times New Roman"/>
                          <a:cs typeface="Traditional Arabic"/>
                        </a:rPr>
                        <a:t> للضوء</a:t>
                      </a:r>
                      <a:endParaRPr lang="en-US" sz="16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r" rtl="1"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  <a:cs typeface="Traditional Arabic"/>
                        </a:rPr>
                        <a:t>كامل الفصل عدا 12-7، 12-10</a:t>
                      </a:r>
                      <a:endParaRPr lang="en-US" sz="1400" b="1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r" rtl="1"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  <a:cs typeface="Traditional Arabic"/>
                        </a:rPr>
                        <a:t>1، 2، 4، 5، 6، 7، 10، 11، 12، 13</a:t>
                      </a:r>
                      <a:endParaRPr lang="en-US" sz="14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-226695" algn="r" rtl="1">
                        <a:spcAft>
                          <a:spcPts val="0"/>
                        </a:spcAft>
                      </a:pPr>
                      <a:r>
                        <a:rPr lang="ar-SA" sz="1600" b="1" dirty="0" smtClean="0">
                          <a:latin typeface="Times New Roman"/>
                          <a:ea typeface="Times New Roman"/>
                          <a:cs typeface="Traditional Arabic"/>
                        </a:rPr>
                        <a:t>الرابع عشر: الفيزياء النوووية</a:t>
                      </a:r>
                      <a:endParaRPr lang="en-US" sz="16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r" rtl="1"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  <a:cs typeface="Traditional Arabic"/>
                        </a:rPr>
                        <a:t>كامل الفصل</a:t>
                      </a:r>
                      <a:endParaRPr lang="en-US" sz="1400" b="1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r" rtl="1"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  <a:cs typeface="Traditional Arabic"/>
                        </a:rPr>
                        <a:t>جميع المسائل عدا 4</a:t>
                      </a:r>
                      <a:endParaRPr lang="en-US" sz="14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-226695" algn="r" rtl="1">
                        <a:spcAft>
                          <a:spcPts val="0"/>
                        </a:spcAft>
                      </a:pPr>
                      <a:r>
                        <a:rPr lang="ar-SA" sz="1600" b="1" dirty="0" smtClean="0">
                          <a:latin typeface="Times New Roman"/>
                          <a:ea typeface="Times New Roman"/>
                          <a:cs typeface="Traditional Arabic"/>
                        </a:rPr>
                        <a:t>الخامس عشر: الطاقة النووية</a:t>
                      </a:r>
                      <a:endParaRPr lang="en-US" sz="16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r" rtl="1"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  <a:cs typeface="Traditional Arabic"/>
                        </a:rPr>
                        <a:t>كامل الفصل</a:t>
                      </a:r>
                      <a:endParaRPr lang="en-US" sz="1400" b="1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r" rtl="1"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  <a:cs typeface="Traditional Arabic"/>
                        </a:rPr>
                        <a:t>1، 2، 3، 4، 5</a:t>
                      </a:r>
                      <a:endParaRPr lang="en-US" sz="14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-226695" algn="r" rtl="1">
                        <a:spcAft>
                          <a:spcPts val="0"/>
                        </a:spcAft>
                      </a:pPr>
                      <a:r>
                        <a:rPr lang="ar-SA" sz="1600" b="1" dirty="0" smtClean="0">
                          <a:latin typeface="Times New Roman"/>
                          <a:ea typeface="Times New Roman"/>
                          <a:cs typeface="Traditional Arabic"/>
                        </a:rPr>
                        <a:t>السادس عشر: الإشعاعات المؤينة والكواشف</a:t>
                      </a:r>
                      <a:endParaRPr lang="en-US" sz="16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r" rtl="1"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  <a:cs typeface="Traditional Arabic"/>
                        </a:rPr>
                        <a:t>16-1، 16-3</a:t>
                      </a:r>
                      <a:endParaRPr lang="en-US" sz="14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-226695" algn="r" rtl="1">
                        <a:spcAft>
                          <a:spcPts val="0"/>
                        </a:spcAft>
                      </a:pPr>
                      <a:endParaRPr lang="ar-SA" sz="1400" b="1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27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14290"/>
            <a:ext cx="8329642" cy="6143668"/>
          </a:xfrm>
        </p:spPr>
        <p:txBody>
          <a:bodyPr/>
          <a:lstStyle/>
          <a:p>
            <a:pPr algn="ctr">
              <a:buNone/>
            </a:pPr>
            <a:r>
              <a:rPr lang="ar-SA" dirty="0" smtClean="0">
                <a:solidFill>
                  <a:srgbClr val="FF0000"/>
                </a:solidFill>
              </a:rPr>
              <a:t>توزيع الدرجات: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ar-SA" sz="2400" b="1" dirty="0" smtClean="0">
                <a:solidFill>
                  <a:srgbClr val="7030A0"/>
                </a:solidFill>
              </a:rPr>
              <a:t>الإختبار الفصلي الأول </a:t>
            </a:r>
            <a:r>
              <a:rPr lang="en-US" sz="2400" b="1" dirty="0" smtClean="0">
                <a:solidFill>
                  <a:srgbClr val="7030A0"/>
                </a:solidFill>
              </a:rPr>
              <a:t>15</a:t>
            </a:r>
            <a:r>
              <a:rPr lang="ar-SA" sz="2400" b="1" dirty="0" smtClean="0">
                <a:solidFill>
                  <a:srgbClr val="7030A0"/>
                </a:solidFill>
              </a:rPr>
              <a:t> درجة وفي جزء الكهرباء والمغناطيسية </a:t>
            </a:r>
            <a:r>
              <a:rPr lang="ar-SA" sz="2400" b="1" dirty="0" smtClean="0">
                <a:solidFill>
                  <a:srgbClr val="7030A0"/>
                </a:solidFill>
              </a:rPr>
              <a:t>فقط</a:t>
            </a:r>
            <a:r>
              <a:rPr lang="en-US" sz="2400" b="1" dirty="0" smtClean="0">
                <a:solidFill>
                  <a:srgbClr val="7030A0"/>
                </a:solidFill>
              </a:rPr>
              <a:t>.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ar-SA" sz="2400" b="1" dirty="0" smtClean="0">
                <a:solidFill>
                  <a:srgbClr val="00B050"/>
                </a:solidFill>
              </a:rPr>
              <a:t>الإختبار الفصلي الثاني </a:t>
            </a:r>
            <a:r>
              <a:rPr lang="en-US" sz="2400" b="1" dirty="0" smtClean="0">
                <a:solidFill>
                  <a:srgbClr val="00B050"/>
                </a:solidFill>
              </a:rPr>
              <a:t>15</a:t>
            </a:r>
            <a:r>
              <a:rPr lang="ar-SA" sz="2400" b="1" dirty="0" smtClean="0">
                <a:solidFill>
                  <a:srgbClr val="00B050"/>
                </a:solidFill>
              </a:rPr>
              <a:t> درجة وفي جزء الضوء </a:t>
            </a:r>
            <a:r>
              <a:rPr lang="ar-SA" sz="2400" b="1" dirty="0" smtClean="0">
                <a:solidFill>
                  <a:srgbClr val="00B050"/>
                </a:solidFill>
              </a:rPr>
              <a:t>فقط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ar-SA" sz="2400" b="1" dirty="0" smtClean="0"/>
              <a:t>العملي </a:t>
            </a:r>
            <a:r>
              <a:rPr lang="en-US" sz="2400" b="1" dirty="0" smtClean="0"/>
              <a:t>30</a:t>
            </a:r>
            <a:r>
              <a:rPr lang="ar-SA" sz="2400" b="1" dirty="0" smtClean="0"/>
              <a:t> درجة: </a:t>
            </a:r>
            <a:r>
              <a:rPr lang="en-US" sz="2400" b="1" dirty="0" smtClean="0"/>
              <a:t> 10</a:t>
            </a:r>
            <a:r>
              <a:rPr lang="ar-SA" sz="2400" b="1" dirty="0" smtClean="0"/>
              <a:t>درجة على التقارير و </a:t>
            </a:r>
            <a:r>
              <a:rPr lang="en-US" sz="2400" b="1" dirty="0" smtClean="0"/>
              <a:t>20</a:t>
            </a:r>
            <a:r>
              <a:rPr lang="ar-SA" sz="2400" b="1" dirty="0" smtClean="0"/>
              <a:t> درجة على </a:t>
            </a:r>
            <a:r>
              <a:rPr lang="ar-SA" sz="2400" b="1" dirty="0" smtClean="0"/>
              <a:t>الاختبار</a:t>
            </a:r>
            <a:r>
              <a:rPr lang="en-US" sz="2400" b="1" dirty="0" smtClean="0"/>
              <a:t>.</a:t>
            </a:r>
            <a:endParaRPr lang="en-US" sz="2400" b="1" dirty="0" smtClean="0"/>
          </a:p>
          <a:p>
            <a:pPr>
              <a:lnSpc>
                <a:spcPct val="150000"/>
              </a:lnSpc>
              <a:buNone/>
            </a:pPr>
            <a:r>
              <a:rPr lang="ar-SA" sz="2400" b="1" dirty="0" smtClean="0">
                <a:solidFill>
                  <a:schemeClr val="accent6">
                    <a:lumMod val="50000"/>
                  </a:schemeClr>
                </a:solidFill>
              </a:rPr>
              <a:t>النهائي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40</a:t>
            </a:r>
            <a:r>
              <a:rPr lang="ar-SA" sz="2400" b="1" dirty="0" smtClean="0">
                <a:solidFill>
                  <a:schemeClr val="accent6">
                    <a:lumMod val="50000"/>
                  </a:schemeClr>
                </a:solidFill>
              </a:rPr>
              <a:t>درجة وفي كامل الأجزاء </a:t>
            </a:r>
            <a:r>
              <a:rPr lang="ar-SA" sz="2400" b="1" dirty="0" smtClean="0">
                <a:solidFill>
                  <a:schemeClr val="accent6">
                    <a:lumMod val="50000"/>
                  </a:schemeClr>
                </a:solidFill>
              </a:rPr>
              <a:t>الثلاثة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ar-SA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  <a:buNone/>
            </a:pPr>
            <a:r>
              <a:rPr lang="ar-S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_______________________________________________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4817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99592" y="1556792"/>
            <a:ext cx="7643812" cy="235743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defRPr/>
            </a:pP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defRPr/>
            </a:pP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defRPr/>
            </a:pP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Units and Dimensions</a:t>
            </a:r>
          </a:p>
          <a:p>
            <a:pPr algn="ctr" rtl="0">
              <a:defRPr/>
            </a:pP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defRPr/>
            </a:pP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defRPr/>
            </a:pPr>
            <a:endParaRPr lang="ar-SA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80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2328</TotalTime>
  <Words>954</Words>
  <Application>Microsoft Office PowerPoint</Application>
  <PresentationFormat>On-screen Show (4:3)</PresentationFormat>
  <Paragraphs>224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Adobe Garamond Pro Bold</vt:lpstr>
      <vt:lpstr>AdvertisingMedium</vt:lpstr>
      <vt:lpstr>Arial</vt:lpstr>
      <vt:lpstr>Calibri</vt:lpstr>
      <vt:lpstr>Majalla UI</vt:lpstr>
      <vt:lpstr>NewBaskerville-Roman</vt:lpstr>
      <vt:lpstr>Tahoma</vt:lpstr>
      <vt:lpstr>Times New Roman</vt:lpstr>
      <vt:lpstr>Traditional Arabic</vt:lpstr>
      <vt:lpstr>Wingdings 2</vt:lpstr>
      <vt:lpstr>Office Theme</vt:lpstr>
      <vt:lpstr>Equation</vt:lpstr>
      <vt:lpstr>بسم الله الرحمن الرحيم</vt:lpstr>
      <vt:lpstr>                 PHYS 101  (General Physics 2)  Electricity and Magnetism, Optics, Modern Physics                           </vt:lpstr>
      <vt:lpstr>PowerPoint Presentation</vt:lpstr>
      <vt:lpstr>PowerPoint Presentation</vt:lpstr>
      <vt:lpstr>PowerPoint Presentation</vt:lpstr>
      <vt:lpstr>PowerPoint Presentation</vt:lpstr>
      <vt:lpstr>الأجزاء المطلوبة من الكتاب</vt:lpstr>
      <vt:lpstr>PowerPoint Presentation</vt:lpstr>
      <vt:lpstr>PowerPoint Presentation</vt:lpstr>
      <vt:lpstr>PowerPoint Presentation</vt:lpstr>
      <vt:lpstr>PowerPoint Presentation</vt:lpstr>
      <vt:lpstr>  Standard system of units for the fundamental quantities of science,  called SI (Système International). Its units of length (meter), mass (kilogram) and time are the meter (second):(mks units).   </vt:lpstr>
      <vt:lpstr>PowerPoint Presentation</vt:lpstr>
      <vt:lpstr>PowerPoint Presentation</vt:lpstr>
      <vt:lpstr>Volume of</vt:lpstr>
      <vt:lpstr>الكثافةDensity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Computer</dc:creator>
  <cp:lastModifiedBy>Scanning Electron Microscope</cp:lastModifiedBy>
  <cp:revision>125</cp:revision>
  <dcterms:created xsi:type="dcterms:W3CDTF">2011-09-16T15:51:13Z</dcterms:created>
  <dcterms:modified xsi:type="dcterms:W3CDTF">2019-09-01T04:45:34Z</dcterms:modified>
</cp:coreProperties>
</file>