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58" r:id="rId4"/>
    <p:sldId id="291" r:id="rId5"/>
    <p:sldId id="287" r:id="rId6"/>
    <p:sldId id="300" r:id="rId7"/>
    <p:sldId id="269" r:id="rId8"/>
    <p:sldId id="270" r:id="rId9"/>
    <p:sldId id="271" r:id="rId10"/>
    <p:sldId id="272" r:id="rId11"/>
    <p:sldId id="273" r:id="rId12"/>
    <p:sldId id="274" r:id="rId13"/>
    <p:sldId id="275" r:id="rId14"/>
    <p:sldId id="276" r:id="rId15"/>
    <p:sldId id="277" r:id="rId16"/>
    <p:sldId id="278" r:id="rId17"/>
    <p:sldId id="280" r:id="rId18"/>
    <p:sldId id="282" r:id="rId19"/>
    <p:sldId id="283" r:id="rId20"/>
    <p:sldId id="284" r:id="rId21"/>
    <p:sldId id="285" r:id="rId22"/>
    <p:sldId id="286" r:id="rId23"/>
    <p:sldId id="30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66F"/>
    <a:srgbClr val="990000"/>
    <a:srgbClr val="3333FF"/>
    <a:srgbClr val="C0C0C0"/>
    <a:srgbClr val="000099"/>
    <a:srgbClr val="00518E"/>
    <a:srgbClr val="102066"/>
    <a:srgbClr val="102B66"/>
    <a:srgbClr val="112565"/>
    <a:srgbClr val="122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8569" autoAdjust="0"/>
  </p:normalViewPr>
  <p:slideViewPr>
    <p:cSldViewPr snapToGrid="0" snapToObjects="1" showGuides="1">
      <p:cViewPr>
        <p:scale>
          <a:sx n="64" d="100"/>
          <a:sy n="64" d="100"/>
        </p:scale>
        <p:origin x="-192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77C64E-CE7C-784E-9148-6E83835BE7FF}" type="datetimeFigureOut">
              <a:rPr lang="en-US" smtClean="0"/>
              <a:pPr/>
              <a:t>16/6/2019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57D1E-2A6B-E347-9BA6-9D9CB5F5AADF}" type="slidenum">
              <a:rPr lang="en-US" smtClean="0"/>
              <a:pPr/>
              <a:t>‹#›</a:t>
            </a:fld>
            <a:endParaRPr lang="en-US"/>
          </a:p>
        </p:txBody>
      </p:sp>
    </p:spTree>
    <p:extLst>
      <p:ext uri="{BB962C8B-B14F-4D97-AF65-F5344CB8AC3E}">
        <p14:creationId xmlns:p14="http://schemas.microsoft.com/office/powerpoint/2010/main" val="26678483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3197D-5BC7-8947-B31F-0B6ADDC49DB0}" type="datetimeFigureOut">
              <a:rPr lang="en-US" smtClean="0"/>
              <a:pPr/>
              <a:t>16/6/2019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B9F0D-00CB-B647-AC7A-6B79124BEFFB}" type="slidenum">
              <a:rPr lang="en-US" smtClean="0"/>
              <a:pPr/>
              <a:t>‹#›</a:t>
            </a:fld>
            <a:endParaRPr lang="en-US"/>
          </a:p>
        </p:txBody>
      </p:sp>
    </p:spTree>
    <p:extLst>
      <p:ext uri="{BB962C8B-B14F-4D97-AF65-F5344CB8AC3E}">
        <p14:creationId xmlns:p14="http://schemas.microsoft.com/office/powerpoint/2010/main" val="35467965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51726" y="180319"/>
            <a:ext cx="5935074" cy="1113273"/>
          </a:xfrm>
        </p:spPr>
        <p:txBody>
          <a:bodyPr>
            <a:normAutofit/>
          </a:bodyPr>
          <a:lstStyle>
            <a:lvl1pPr marL="0" indent="0" algn="l">
              <a:buNone/>
              <a:defRPr sz="2000" b="0" i="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1CA08-A753-6A4C-90DC-903D99BB24E5}" type="datetime1">
              <a:rPr lang="en-US" smtClean="0"/>
              <a:pPr/>
              <a:t>16/6/2019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03C84-B6BE-8246-B207-1A90F9092273}" type="datetime1">
              <a:rPr lang="en-US" smtClean="0"/>
              <a:pPr/>
              <a:t>16/6/2019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3A560-8F0F-344B-875F-3F0E924A8215}"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93D8-4BB4-6743-8DE4-729882C5FEA4}"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B2EC3B7-ACF9-4454-AD47-FFF9D2773A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822325" y="0"/>
            <a:ext cx="8321675"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8600" y="274638"/>
            <a:ext cx="79259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599" y="1600200"/>
            <a:ext cx="7925911"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grpSp>
        <p:nvGrpSpPr>
          <p:cNvPr id="28"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37733" y="423070"/>
            <a:ext cx="7536777" cy="5703094"/>
          </a:xfrm>
        </p:spPr>
        <p:txBody>
          <a:bodyPr/>
          <a:lstStyle>
            <a:lvl1pPr marL="514350" indent="-514350">
              <a:lnSpc>
                <a:spcPct val="100000"/>
              </a:lnSpc>
              <a:spcBef>
                <a:spcPts val="0"/>
              </a:spcBef>
              <a:spcAft>
                <a:spcPts val="1200"/>
              </a:spcAft>
              <a:buClr>
                <a:srgbClr val="990000"/>
              </a:buClr>
              <a:buSzPct val="115000"/>
              <a:buFont typeface="+mj-ea"/>
              <a:buAutoNum type="circleNumDbPlain"/>
              <a:defRPr sz="24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7"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userDrawn="1"/>
        </p:nvSpPr>
        <p:spPr>
          <a:xfrm rot="16200000">
            <a:off x="-1722969" y="2830404"/>
            <a:ext cx="4360333" cy="646331"/>
          </a:xfrm>
          <a:prstGeom prst="rect">
            <a:avLst/>
          </a:prstGeom>
          <a:noFill/>
        </p:spPr>
        <p:txBody>
          <a:bodyPr wrap="square" rtlCol="0">
            <a:spAutoFit/>
          </a:bodyPr>
          <a:lstStyle/>
          <a:p>
            <a:r>
              <a:rPr lang="en-US" sz="3600" b="0" i="0" dirty="0" smtClean="0">
                <a:solidFill>
                  <a:srgbClr val="FDC66F"/>
                </a:solidFill>
                <a:effectLst>
                  <a:outerShdw blurRad="50800" dist="38100" dir="2700000">
                    <a:srgbClr val="000000">
                      <a:alpha val="75000"/>
                    </a:srgbClr>
                  </a:outerShdw>
                </a:effectLst>
                <a:latin typeface="Tahoma"/>
                <a:cs typeface="Tahoma"/>
              </a:rPr>
              <a:t>Learning Objectives</a:t>
            </a:r>
            <a:endParaRPr lang="en-US" sz="3600" b="0" i="0" dirty="0">
              <a:solidFill>
                <a:srgbClr val="FDC66F"/>
              </a:solidFill>
              <a:effectLst>
                <a:outerShdw blurRad="50800" dist="38100" dir="2700000">
                  <a:srgbClr val="000000">
                    <a:alpha val="75000"/>
                  </a:srgbClr>
                </a:outerShdw>
              </a:effectLst>
              <a:latin typeface="Tahoma"/>
              <a:cs typeface="Tahom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274638"/>
            <a:ext cx="76553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1600200"/>
            <a:ext cx="7655310"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©2013Cengage Learning. All Rights Reserved. May not be scanned, copied or duplicated, or posted to a publicly accessible website, in whole or in part.</a:t>
            </a:r>
          </a:p>
        </p:txBody>
      </p:sp>
      <p:grpSp>
        <p:nvGrpSpPr>
          <p:cNvPr id="7"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userDrawn="1"/>
        </p:nvSpPr>
        <p:spPr>
          <a:xfrm>
            <a:off x="-101598" y="320706"/>
            <a:ext cx="1067132" cy="338554"/>
          </a:xfrm>
          <a:prstGeom prst="rect">
            <a:avLst/>
          </a:prstGeom>
          <a:noFill/>
        </p:spPr>
        <p:txBody>
          <a:bodyPr wrap="square" rtlCol="0">
            <a:spAutoFit/>
          </a:bodyPr>
          <a:lstStyle/>
          <a:p>
            <a:pPr algn="ctr"/>
            <a:r>
              <a:rPr lang="en-US" sz="1600" b="0" i="0" spc="0" dirty="0" smtClean="0">
                <a:solidFill>
                  <a:srgbClr val="FDC66F"/>
                </a:solidFill>
                <a:effectLst>
                  <a:outerShdw blurRad="50800" dist="38100" dir="2700000">
                    <a:srgbClr val="000000">
                      <a:alpha val="75000"/>
                    </a:srgbClr>
                  </a:outerShdw>
                </a:effectLst>
                <a:latin typeface="Tahoma"/>
                <a:cs typeface="Tahoma"/>
              </a:rPr>
              <a:t>Objective</a:t>
            </a:r>
            <a:endParaRPr lang="en-US" sz="1600" b="0" i="0" spc="0" dirty="0">
              <a:solidFill>
                <a:srgbClr val="FDC66F"/>
              </a:solidFill>
              <a:effectLst>
                <a:outerShdw blurRad="50800" dist="38100" dir="2700000">
                  <a:srgbClr val="000000">
                    <a:alpha val="75000"/>
                  </a:srgbClr>
                </a:outerShdw>
              </a:effectLst>
              <a:latin typeface="Tahoma"/>
              <a:cs typeface="Tahoma"/>
            </a:endParaRPr>
          </a:p>
        </p:txBody>
      </p:sp>
      <p:sp>
        <p:nvSpPr>
          <p:cNvPr id="28" name="Oval 27"/>
          <p:cNvSpPr/>
          <p:nvPr userDrawn="1"/>
        </p:nvSpPr>
        <p:spPr>
          <a:xfrm>
            <a:off x="88900" y="659260"/>
            <a:ext cx="698500" cy="698500"/>
          </a:xfrm>
          <a:prstGeom prst="ellipse">
            <a:avLst/>
          </a:prstGeom>
          <a:noFill/>
          <a:ln w="15875" cap="flat" cmpd="sng" algn="ctr">
            <a:solidFill>
              <a:srgbClr val="FFFF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1B020C-6A32-C244-B7F8-C25CBF64D3B2}" type="datetime1">
              <a:rPr lang="en-US" smtClean="0"/>
              <a:pPr/>
              <a:t>16/6/2019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5CDA8-9FD2-404D-82E7-97DA3DD25287}" type="datetime1">
              <a:rPr lang="en-US" smtClean="0"/>
              <a:pPr/>
              <a:t>16/6/2019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3B961-FC34-8945-ABC6-7C3594C87A09}" type="datetime1">
              <a:rPr lang="en-US" smtClean="0"/>
              <a:pPr/>
              <a:t>16/6/2019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AD974-587E-EF4B-9779-D37499AE3BA6}" type="datetime1">
              <a:rPr lang="en-US" smtClean="0"/>
              <a:pPr/>
              <a:t>16/6/2019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F3A49-AFE4-C448-AC14-6F286F30AB9F}" type="datetime1">
              <a:rPr lang="en-US" smtClean="0"/>
              <a:pPr/>
              <a:t>16/6/2019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0D4FB-5BA4-5644-BD38-2C3A98C2F3CF}" type="datetime1">
              <a:rPr lang="en-US" smtClean="0"/>
              <a:pPr/>
              <a:t>16/6/2019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18DB0-C258-FE4E-9DE8-C5AF154EB248}" type="slidenum">
              <a:rPr lang="en-US" smtClean="0"/>
              <a:pPr/>
              <a:t>‹#›</a:t>
            </a:fld>
            <a:endParaRPr lang="en-US"/>
          </a:p>
        </p:txBody>
      </p:sp>
      <p:sp>
        <p:nvSpPr>
          <p:cNvPr id="7" name="TextBox 6"/>
          <p:cNvSpPr txBox="1"/>
          <p:nvPr userDrawn="1"/>
        </p:nvSpPr>
        <p:spPr>
          <a:xfrm>
            <a:off x="77367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Tahoma"/>
                <a:ea typeface="+mn-ea"/>
                <a:cs typeface="Tahoma"/>
              </a:rPr>
              <a:t>©2013 </a:t>
            </a:r>
            <a:r>
              <a:rPr lang="en-US" sz="800" kern="1200" baseline="0" dirty="0" err="1" smtClean="0">
                <a:solidFill>
                  <a:schemeClr val="tx1"/>
                </a:solidFill>
                <a:latin typeface="Tahoma"/>
                <a:ea typeface="+mn-ea"/>
                <a:cs typeface="Tahoma"/>
              </a:rPr>
              <a:t>Cengage</a:t>
            </a:r>
            <a:r>
              <a:rPr lang="en-US" sz="800" kern="1200" baseline="0" dirty="0" smtClean="0">
                <a:solidFill>
                  <a:schemeClr val="tx1"/>
                </a:solidFill>
                <a:latin typeface="Tahoma"/>
                <a:ea typeface="+mn-ea"/>
                <a:cs typeface="Tahoma"/>
              </a:rPr>
              <a:t> Learning.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5" r:id="rId1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751726" y="2173857"/>
            <a:ext cx="5935074" cy="3505200"/>
          </a:xfrm>
        </p:spPr>
        <p:txBody>
          <a:bodyPr/>
          <a:lstStyle/>
          <a:p>
            <a:r>
              <a:rPr lang="en-US" smtClean="0"/>
              <a:t>The Channel </a:t>
            </a:r>
            <a:r>
              <a:rPr lang="en-US" dirty="0" smtClean="0"/>
              <a:t>Participants</a:t>
            </a:r>
            <a:endParaRPr lang="en-US" dirty="0"/>
          </a:p>
        </p:txBody>
      </p:sp>
      <p:sp>
        <p:nvSpPr>
          <p:cNvPr id="3" name="Subtitle 2"/>
          <p:cNvSpPr>
            <a:spLocks noGrp="1"/>
          </p:cNvSpPr>
          <p:nvPr>
            <p:ph type="subTitle" idx="1"/>
          </p:nvPr>
        </p:nvSpPr>
        <p:spPr/>
        <p:txBody>
          <a:bodyPr/>
          <a:lstStyle/>
          <a:p>
            <a:r>
              <a:rPr lang="en-US" dirty="0" smtClean="0"/>
              <a:t>Part 1: Marketing Channel Systems</a:t>
            </a:r>
            <a:endParaRPr lang="en-US" dirty="0"/>
          </a:p>
        </p:txBody>
      </p:sp>
      <p:sp>
        <p:nvSpPr>
          <p:cNvPr id="7" name="Title 1"/>
          <p:cNvSpPr txBox="1">
            <a:spLocks/>
          </p:cNvSpPr>
          <p:nvPr/>
        </p:nvSpPr>
        <p:spPr>
          <a:xfrm>
            <a:off x="434715" y="464694"/>
            <a:ext cx="8252085" cy="5816185"/>
          </a:xfrm>
          <a:prstGeom prst="rect">
            <a:avLst/>
          </a:prstGeom>
          <a:solidFill>
            <a:schemeClr val="bg2">
              <a:lumMod val="90000"/>
            </a:schemeClr>
          </a:solidFill>
        </p:spPr>
        <p:txBody>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effectLst/>
                <a:uLnTx/>
                <a:uFillTx/>
                <a:latin typeface="Times New Roman" pitchFamily="18" charset="0"/>
                <a:ea typeface="+mj-ea"/>
                <a:cs typeface="Times New Roman" pitchFamily="18" charset="0"/>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effectLst/>
                <a:uLnTx/>
                <a:uFillTx/>
                <a:latin typeface="Times New Roman" pitchFamily="18" charset="0"/>
                <a:ea typeface="+mj-ea"/>
                <a:cs typeface="Times New Roman" pitchFamily="18" charset="0"/>
              </a:rPr>
              <a:t>Chapter 2 </a:t>
            </a:r>
          </a:p>
          <a:p>
            <a:pPr marL="0" marR="0" lvl="0" indent="0" defTabSz="457200" rtl="0" eaLnBrk="1" fontAlgn="auto" latinLnBrk="0" hangingPunct="1">
              <a:lnSpc>
                <a:spcPct val="100000"/>
              </a:lnSpc>
              <a:spcBef>
                <a:spcPct val="0"/>
              </a:spcBef>
              <a:spcAft>
                <a:spcPts val="0"/>
              </a:spcAft>
              <a:buClrTx/>
              <a:buSzTx/>
              <a:buFontTx/>
              <a:buNone/>
              <a:tabLst/>
              <a:defRPr/>
            </a:pPr>
            <a:endParaRPr lang="en-US" sz="6000" dirty="0">
              <a:latin typeface="Times New Roman" pitchFamily="18" charset="0"/>
              <a:ea typeface="+mj-ea"/>
              <a:cs typeface="Times New Roman" pitchFamily="18" charset="0"/>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effectLst/>
                <a:uLnTx/>
                <a:uFillTx/>
                <a:latin typeface="Times New Roman" pitchFamily="18" charset="0"/>
                <a:ea typeface="+mj-ea"/>
                <a:cs typeface="Times New Roman" pitchFamily="18" charset="0"/>
              </a:rPr>
              <a:t>The </a:t>
            </a:r>
            <a:r>
              <a:rPr kumimoji="0" lang="en-US" sz="6000" b="0" i="0" u="none" strike="noStrike" kern="1200" cap="none" spc="0" normalizeH="0" baseline="0" noProof="0" dirty="0" smtClean="0">
                <a:ln>
                  <a:noFill/>
                </a:ln>
                <a:effectLst/>
                <a:uLnTx/>
                <a:uFillTx/>
                <a:latin typeface="Times New Roman" pitchFamily="18" charset="0"/>
                <a:ea typeface="+mj-ea"/>
                <a:cs typeface="Times New Roman" pitchFamily="18" charset="0"/>
              </a:rPr>
              <a:t>Channel Participants</a:t>
            </a:r>
            <a:endParaRPr kumimoji="0" lang="en-US" sz="60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10" name="Subtitle 2"/>
          <p:cNvSpPr txBox="1">
            <a:spLocks/>
          </p:cNvSpPr>
          <p:nvPr/>
        </p:nvSpPr>
        <p:spPr>
          <a:xfrm>
            <a:off x="704539" y="1799762"/>
            <a:ext cx="7689954" cy="1113273"/>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chemeClr val="bg1"/>
              </a:solidFill>
              <a:effectLst/>
              <a:uLnTx/>
              <a:uFillTx/>
              <a:latin typeface="Tahoma"/>
              <a:ea typeface="+mn-ea"/>
              <a:cs typeface="Tahom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7"/>
          <p:cNvSpPr>
            <a:spLocks noChangeArrowheads="1"/>
          </p:cNvSpPr>
          <p:nvPr/>
        </p:nvSpPr>
        <p:spPr bwMode="auto">
          <a:xfrm>
            <a:off x="8458200" y="152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1513" name="Rectangle 9"/>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1515" name="Rectangle 11"/>
          <p:cNvSpPr>
            <a:spLocks noGrp="1" noChangeArrowheads="1"/>
          </p:cNvSpPr>
          <p:nvPr>
            <p:ph type="title"/>
          </p:nvPr>
        </p:nvSpPr>
        <p:spPr>
          <a:xfrm>
            <a:off x="949325" y="152400"/>
            <a:ext cx="7925910" cy="963613"/>
          </a:xfrm>
        </p:spPr>
        <p:txBody>
          <a:bodyPr/>
          <a:lstStyle/>
          <a:p>
            <a:r>
              <a:rPr lang="en-US" sz="3200" b="1" dirty="0">
                <a:latin typeface="Tahoma" pitchFamily="34" charset="0"/>
                <a:ea typeface="Tahoma" pitchFamily="34" charset="0"/>
                <a:cs typeface="Tahoma" pitchFamily="34" charset="0"/>
              </a:rPr>
              <a:t>Trends in Size &amp; Concentration</a:t>
            </a:r>
            <a:endParaRPr lang="en-US" dirty="0">
              <a:latin typeface="Tahoma" pitchFamily="34" charset="0"/>
              <a:ea typeface="Tahoma" pitchFamily="34" charset="0"/>
              <a:cs typeface="Tahoma" pitchFamily="34" charset="0"/>
            </a:endParaRPr>
          </a:p>
        </p:txBody>
      </p:sp>
      <p:graphicFrame>
        <p:nvGraphicFramePr>
          <p:cNvPr id="21923" name="Group 419"/>
          <p:cNvGraphicFramePr>
            <a:graphicFrameLocks noGrp="1"/>
          </p:cNvGraphicFramePr>
          <p:nvPr>
            <p:ph idx="1"/>
            <p:extLst>
              <p:ext uri="{D42A27DB-BD31-4B8C-83A1-F6EECF244321}">
                <p14:modId xmlns:p14="http://schemas.microsoft.com/office/powerpoint/2010/main" val="3098920411"/>
              </p:ext>
            </p:extLst>
          </p:nvPr>
        </p:nvGraphicFramePr>
        <p:xfrm>
          <a:off x="1070095" y="1116013"/>
          <a:ext cx="7694343" cy="5028883"/>
        </p:xfrm>
        <a:graphic>
          <a:graphicData uri="http://schemas.openxmlformats.org/drawingml/2006/table">
            <a:tbl>
              <a:tblPr/>
              <a:tblGrid>
                <a:gridCol w="2781914"/>
                <a:gridCol w="4912429"/>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Geneva" charset="0"/>
                        </a:rPr>
                        <a:t>Measured by:</a:t>
                      </a:r>
                    </a:p>
                  </a:txBody>
                  <a:tcPr marL="86452" marR="8645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Geneva" charset="0"/>
                        </a:rPr>
                        <a:t>Types of Wholesalers</a:t>
                      </a:r>
                    </a:p>
                  </a:txBody>
                  <a:tcPr marL="86452" marR="8645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r>
              <a:tr h="901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Size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wholesaler</a:t>
                      </a:r>
                    </a:p>
                  </a:txBody>
                  <a:tcPr marL="86452" marR="8645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Majority are small businesses</a:t>
                      </a:r>
                    </a:p>
                  </a:txBody>
                  <a:tcPr marL="86452" marR="864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0C0C0"/>
                    </a:solidFill>
                  </a:tcPr>
                </a:tc>
              </a:tr>
              <a:tr h="1196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Sales volume</a:t>
                      </a:r>
                    </a:p>
                  </a:txBody>
                  <a:tcPr marL="86452" marR="8645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Nearly 45% of all firms have annual sales of less than $1 million</a:t>
                      </a:r>
                    </a:p>
                  </a:txBody>
                  <a:tcPr marL="86452" marR="864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1165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 of Employees per firm</a:t>
                      </a:r>
                    </a:p>
                  </a:txBody>
                  <a:tcPr marL="86452" marR="8645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About 50% of firms had fewer than 5 employees</a:t>
                      </a:r>
                    </a:p>
                  </a:txBody>
                  <a:tcPr marL="86452" marR="864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0C0C0"/>
                    </a:solidFill>
                  </a:tcPr>
                </a:tc>
              </a:tr>
              <a:tr h="1158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Economic concentration in terms of % of total sales</a:t>
                      </a:r>
                    </a:p>
                  </a:txBody>
                  <a:tcPr marL="86452" marR="86452"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charset="0"/>
                        </a:rPr>
                        <a:t>50 largest manufacturers’ sales branches &amp; offices </a:t>
                      </a:r>
                      <a:r>
                        <a:rPr kumimoji="0" lang="en-US" sz="2400" b="0" i="0" u="none" strike="noStrike" cap="none" normalizeH="0" baseline="0" dirty="0" smtClean="0">
                          <a:ln>
                            <a:noFill/>
                          </a:ln>
                          <a:solidFill>
                            <a:schemeClr val="tx1"/>
                          </a:solidFill>
                          <a:effectLst/>
                          <a:latin typeface="Arial Narrow" charset="0"/>
                        </a:rPr>
                        <a:t>got </a:t>
                      </a:r>
                      <a:r>
                        <a:rPr kumimoji="0" lang="en-US" sz="2400" b="0" i="0" u="none" strike="noStrike" cap="none" normalizeH="0" baseline="0" dirty="0" smtClean="0">
                          <a:ln>
                            <a:noFill/>
                          </a:ln>
                          <a:solidFill>
                            <a:schemeClr val="tx1"/>
                          </a:solidFill>
                          <a:effectLst/>
                          <a:latin typeface="Arial Narrow" charset="0"/>
                        </a:rPr>
                        <a:t>nearly 63% of sales for this type</a:t>
                      </a:r>
                    </a:p>
                  </a:txBody>
                  <a:tcPr marL="86452" marR="86452"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8" name="Rectangle 26"/>
          <p:cNvSpPr>
            <a:spLocks noChangeArrowheads="1"/>
          </p:cNvSpPr>
          <p:nvPr/>
        </p:nvSpPr>
        <p:spPr bwMode="auto">
          <a:xfrm>
            <a:off x="2417763" y="7000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3579" name="Rectangle 27"/>
          <p:cNvSpPr>
            <a:spLocks noChangeArrowheads="1"/>
          </p:cNvSpPr>
          <p:nvPr/>
        </p:nvSpPr>
        <p:spPr bwMode="auto">
          <a:xfrm>
            <a:off x="7537450"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3581" name="Rectangle 29"/>
          <p:cNvSpPr>
            <a:spLocks noChangeArrowheads="1"/>
          </p:cNvSpPr>
          <p:nvPr/>
        </p:nvSpPr>
        <p:spPr bwMode="auto">
          <a:xfrm>
            <a:off x="1187450" y="10795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3584" name="Rectangle 32"/>
          <p:cNvSpPr>
            <a:spLocks noChangeArrowheads="1"/>
          </p:cNvSpPr>
          <p:nvPr/>
        </p:nvSpPr>
        <p:spPr bwMode="auto">
          <a:xfrm>
            <a:off x="1524000" y="1600200"/>
            <a:ext cx="184150" cy="1917700"/>
          </a:xfrm>
          <a:prstGeom prst="rect">
            <a:avLst/>
          </a:prstGeom>
          <a:noFill/>
          <a:ln w="9525">
            <a:noFill/>
            <a:miter lim="800000"/>
            <a:headEnd/>
            <a:tailEnd/>
          </a:ln>
          <a:effectLst/>
        </p:spPr>
        <p:txBody>
          <a:bodyPr wrap="none">
            <a:spAutoFit/>
          </a:bodyPr>
          <a:lstStyle/>
          <a:p>
            <a:endParaRPr lang="en-US">
              <a:latin typeface="Times" charset="0"/>
            </a:endParaRPr>
          </a:p>
          <a:p>
            <a:endParaRPr lang="en-US">
              <a:latin typeface="Times" charset="0"/>
            </a:endParaRPr>
          </a:p>
          <a:p>
            <a:endParaRPr lang="en-US">
              <a:latin typeface="Times" charset="0"/>
            </a:endParaRPr>
          </a:p>
          <a:p>
            <a:endParaRPr lang="en-US">
              <a:latin typeface="Times" charset="0"/>
            </a:endParaRPr>
          </a:p>
          <a:p>
            <a:endParaRPr lang="en-US">
              <a:latin typeface="Times" charset="0"/>
            </a:endParaRPr>
          </a:p>
        </p:txBody>
      </p:sp>
      <p:sp>
        <p:nvSpPr>
          <p:cNvPr id="23585" name="Rectangle 33"/>
          <p:cNvSpPr>
            <a:spLocks noChangeArrowheads="1"/>
          </p:cNvSpPr>
          <p:nvPr/>
        </p:nvSpPr>
        <p:spPr bwMode="auto">
          <a:xfrm>
            <a:off x="498475" y="1549400"/>
            <a:ext cx="184150" cy="2282825"/>
          </a:xfrm>
          <a:prstGeom prst="rect">
            <a:avLst/>
          </a:prstGeom>
          <a:noFill/>
          <a:ln w="9525">
            <a:noFill/>
            <a:miter lim="800000"/>
            <a:headEnd/>
            <a:tailEnd/>
          </a:ln>
          <a:effectLst/>
        </p:spPr>
        <p:txBody>
          <a:bodyPr wrap="none">
            <a:spAutoFit/>
          </a:bodyPr>
          <a:lstStyle/>
          <a:p>
            <a:endParaRPr lang="en-US">
              <a:latin typeface="Times" charset="0"/>
            </a:endParaRPr>
          </a:p>
          <a:p>
            <a:endParaRPr lang="en-US">
              <a:latin typeface="Times" charset="0"/>
            </a:endParaRPr>
          </a:p>
          <a:p>
            <a:endParaRPr lang="en-US">
              <a:latin typeface="Times" charset="0"/>
            </a:endParaRPr>
          </a:p>
          <a:p>
            <a:endParaRPr lang="en-US">
              <a:latin typeface="Times" charset="0"/>
            </a:endParaRPr>
          </a:p>
          <a:p>
            <a:endParaRPr lang="en-US">
              <a:latin typeface="Times" charset="0"/>
            </a:endParaRPr>
          </a:p>
          <a:p>
            <a:endParaRPr lang="en-US">
              <a:latin typeface="Times" charset="0"/>
            </a:endParaRPr>
          </a:p>
        </p:txBody>
      </p:sp>
      <p:sp>
        <p:nvSpPr>
          <p:cNvPr id="23587" name="Rectangle 35"/>
          <p:cNvSpPr>
            <a:spLocks noChangeArrowheads="1"/>
          </p:cNvSpPr>
          <p:nvPr/>
        </p:nvSpPr>
        <p:spPr bwMode="auto">
          <a:xfrm>
            <a:off x="990600" y="4724400"/>
            <a:ext cx="1174750" cy="822325"/>
          </a:xfrm>
          <a:prstGeom prst="rect">
            <a:avLst/>
          </a:prstGeom>
          <a:noFill/>
          <a:ln w="9525">
            <a:noFill/>
            <a:miter lim="800000"/>
            <a:headEnd/>
            <a:tailEnd/>
          </a:ln>
          <a:effectLst/>
        </p:spPr>
        <p:txBody>
          <a:bodyPr wrap="none">
            <a:spAutoFit/>
          </a:bodyPr>
          <a:lstStyle/>
          <a:p>
            <a:r>
              <a:rPr lang="en-US">
                <a:latin typeface="Times" charset="0"/>
              </a:rPr>
              <a:t>	 </a:t>
            </a:r>
          </a:p>
          <a:p>
            <a:endParaRPr lang="en-US">
              <a:latin typeface="Times" charset="0"/>
            </a:endParaRPr>
          </a:p>
        </p:txBody>
      </p:sp>
      <p:sp>
        <p:nvSpPr>
          <p:cNvPr id="23588" name="Rectangle 36"/>
          <p:cNvSpPr>
            <a:spLocks noChangeArrowheads="1"/>
          </p:cNvSpPr>
          <p:nvPr/>
        </p:nvSpPr>
        <p:spPr bwMode="auto">
          <a:xfrm>
            <a:off x="1517650" y="1489075"/>
            <a:ext cx="184150" cy="1552575"/>
          </a:xfrm>
          <a:prstGeom prst="rect">
            <a:avLst/>
          </a:prstGeom>
          <a:noFill/>
          <a:ln w="9525">
            <a:noFill/>
            <a:miter lim="800000"/>
            <a:headEnd/>
            <a:tailEnd/>
          </a:ln>
          <a:effectLst/>
        </p:spPr>
        <p:txBody>
          <a:bodyPr wrap="none">
            <a:spAutoFit/>
          </a:bodyPr>
          <a:lstStyle/>
          <a:p>
            <a:endParaRPr lang="en-US">
              <a:latin typeface="Times" charset="0"/>
            </a:endParaRPr>
          </a:p>
          <a:p>
            <a:endParaRPr lang="en-US">
              <a:latin typeface="Times" charset="0"/>
            </a:endParaRPr>
          </a:p>
          <a:p>
            <a:endParaRPr lang="en-US">
              <a:latin typeface="Times" charset="0"/>
            </a:endParaRPr>
          </a:p>
          <a:p>
            <a:endParaRPr lang="en-US">
              <a:latin typeface="Times" charset="0"/>
            </a:endParaRPr>
          </a:p>
        </p:txBody>
      </p:sp>
      <p:sp>
        <p:nvSpPr>
          <p:cNvPr id="23589" name="Rectangle 37"/>
          <p:cNvSpPr>
            <a:spLocks noGrp="1" noChangeArrowheads="1"/>
          </p:cNvSpPr>
          <p:nvPr>
            <p:ph type="title"/>
          </p:nvPr>
        </p:nvSpPr>
        <p:spPr>
          <a:xfrm>
            <a:off x="1219200" y="228600"/>
            <a:ext cx="7655310" cy="1143000"/>
          </a:xfrm>
        </p:spPr>
        <p:txBody>
          <a:bodyPr>
            <a:normAutofit/>
          </a:bodyPr>
          <a:lstStyle/>
          <a:p>
            <a:r>
              <a:rPr lang="en-US" b="1" dirty="0">
                <a:latin typeface="Tahoma" pitchFamily="34" charset="0"/>
                <a:ea typeface="Tahoma" pitchFamily="34" charset="0"/>
                <a:cs typeface="Tahoma" pitchFamily="34" charset="0"/>
              </a:rPr>
              <a:t>Merchant Wholesalers </a:t>
            </a:r>
            <a:r>
              <a:rPr lang="en-US" b="1" i="1" dirty="0">
                <a:latin typeface="Tahoma" pitchFamily="34" charset="0"/>
                <a:ea typeface="Tahoma" pitchFamily="34" charset="0"/>
                <a:cs typeface="Tahoma" pitchFamily="34" charset="0"/>
              </a:rPr>
              <a:t>Specialize</a:t>
            </a:r>
            <a:r>
              <a:rPr lang="en-US" b="1" dirty="0">
                <a:latin typeface="Tahoma" pitchFamily="34" charset="0"/>
                <a:ea typeface="Tahoma" pitchFamily="34" charset="0"/>
                <a:cs typeface="Tahoma" pitchFamily="34" charset="0"/>
              </a:rPr>
              <a:t> in Performance Distribution Tasks</a:t>
            </a:r>
            <a:endParaRPr lang="en-US" dirty="0">
              <a:latin typeface="Tahoma" pitchFamily="34" charset="0"/>
              <a:ea typeface="Tahoma" pitchFamily="34" charset="0"/>
              <a:cs typeface="Tahoma" pitchFamily="34" charset="0"/>
            </a:endParaRPr>
          </a:p>
        </p:txBody>
      </p:sp>
      <p:sp>
        <p:nvSpPr>
          <p:cNvPr id="23593" name="Rectangle 41"/>
          <p:cNvSpPr>
            <a:spLocks noChangeArrowheads="1"/>
          </p:cNvSpPr>
          <p:nvPr/>
        </p:nvSpPr>
        <p:spPr bwMode="auto">
          <a:xfrm>
            <a:off x="304800"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3596" name="Rectangle 44"/>
          <p:cNvSpPr>
            <a:spLocks noChangeArrowheads="1"/>
          </p:cNvSpPr>
          <p:nvPr/>
        </p:nvSpPr>
        <p:spPr bwMode="auto">
          <a:xfrm>
            <a:off x="882106" y="5337226"/>
            <a:ext cx="7998911" cy="1138773"/>
          </a:xfrm>
          <a:prstGeom prst="rect">
            <a:avLst/>
          </a:prstGeom>
          <a:noFill/>
          <a:ln w="9525">
            <a:noFill/>
            <a:miter lim="800000"/>
            <a:headEnd/>
            <a:tailEnd/>
          </a:ln>
          <a:effectLst/>
        </p:spPr>
        <p:txBody>
          <a:bodyPr wrap="square">
            <a:spAutoFit/>
          </a:bodyPr>
          <a:lstStyle/>
          <a:p>
            <a:pPr marL="225425" indent="-225425" algn="ctr">
              <a:spcBef>
                <a:spcPts val="1200"/>
              </a:spcBef>
              <a:buFont typeface="Arial" pitchFamily="34" charset="0"/>
              <a:buChar char="•"/>
            </a:pPr>
            <a:r>
              <a:rPr lang="en-US" sz="2400" b="1" dirty="0" smtClean="0">
                <a:solidFill>
                  <a:srgbClr val="990000"/>
                </a:solidFill>
                <a:latin typeface="Tahoma" pitchFamily="34" charset="0"/>
                <a:ea typeface="Tahoma" pitchFamily="34" charset="0"/>
                <a:cs typeface="Tahoma" pitchFamily="34" charset="0"/>
              </a:rPr>
              <a:t>Operate </a:t>
            </a:r>
            <a:r>
              <a:rPr lang="en-US" sz="2400" b="1" dirty="0">
                <a:solidFill>
                  <a:srgbClr val="990000"/>
                </a:solidFill>
                <a:latin typeface="Tahoma" pitchFamily="34" charset="0"/>
                <a:ea typeface="Tahoma" pitchFamily="34" charset="0"/>
                <a:cs typeface="Tahoma" pitchFamily="34" charset="0"/>
              </a:rPr>
              <a:t>at high levels of effectiveness and </a:t>
            </a:r>
            <a:r>
              <a:rPr lang="en-US" sz="2400" b="1" dirty="0" smtClean="0">
                <a:solidFill>
                  <a:srgbClr val="990000"/>
                </a:solidFill>
                <a:latin typeface="Tahoma" pitchFamily="34" charset="0"/>
                <a:ea typeface="Tahoma" pitchFamily="34" charset="0"/>
                <a:cs typeface="Tahoma" pitchFamily="34" charset="0"/>
              </a:rPr>
              <a:t>efficiency.</a:t>
            </a:r>
          </a:p>
          <a:p>
            <a:pPr algn="ctr">
              <a:spcBef>
                <a:spcPts val="1200"/>
              </a:spcBef>
            </a:pPr>
            <a:endParaRPr lang="en-US" sz="1000" b="1" dirty="0" smtClean="0">
              <a:solidFill>
                <a:srgbClr val="990000"/>
              </a:solidFill>
              <a:latin typeface="Tahoma" pitchFamily="34" charset="0"/>
              <a:ea typeface="Tahoma" pitchFamily="34" charset="0"/>
              <a:cs typeface="Tahoma" pitchFamily="34" charset="0"/>
            </a:endParaRPr>
          </a:p>
        </p:txBody>
      </p:sp>
      <p:sp>
        <p:nvSpPr>
          <p:cNvPr id="23597" name="Rectangle 45"/>
          <p:cNvSpPr>
            <a:spLocks noChangeArrowheads="1"/>
          </p:cNvSpPr>
          <p:nvPr/>
        </p:nvSpPr>
        <p:spPr bwMode="auto">
          <a:xfrm>
            <a:off x="1888762" y="1523008"/>
            <a:ext cx="5832838" cy="2708434"/>
          </a:xfrm>
          <a:prstGeom prst="rect">
            <a:avLst/>
          </a:prstGeom>
          <a:noFill/>
          <a:ln w="9525">
            <a:noFill/>
            <a:miter lim="800000"/>
            <a:headEnd/>
            <a:tailEnd/>
          </a:ln>
          <a:effectLst/>
        </p:spPr>
        <p:txBody>
          <a:bodyPr wrap="square">
            <a:spAutoFit/>
          </a:bodyPr>
          <a:lstStyle/>
          <a:p>
            <a:pPr marL="457200" indent="-457200">
              <a:spcBef>
                <a:spcPts val="1200"/>
              </a:spcBef>
              <a:buFont typeface="+mj-lt"/>
              <a:buAutoNum type="arabicPeriod"/>
            </a:pPr>
            <a:r>
              <a:rPr lang="en-US" sz="2600" b="1" dirty="0" smtClean="0">
                <a:latin typeface="Tahoma" pitchFamily="34" charset="0"/>
                <a:ea typeface="Tahoma" pitchFamily="34" charset="0"/>
                <a:cs typeface="Tahoma" pitchFamily="34" charset="0"/>
              </a:rPr>
              <a:t>Make </a:t>
            </a:r>
            <a:r>
              <a:rPr lang="en-US" sz="2600" b="1" dirty="0">
                <a:latin typeface="Tahoma" pitchFamily="34" charset="0"/>
                <a:ea typeface="Tahoma" pitchFamily="34" charset="0"/>
                <a:cs typeface="Tahoma" pitchFamily="34" charset="0"/>
              </a:rPr>
              <a:t>sales contacts</a:t>
            </a:r>
          </a:p>
          <a:p>
            <a:pPr marL="457200" indent="-457200">
              <a:spcBef>
                <a:spcPts val="1200"/>
              </a:spcBef>
              <a:buFont typeface="+mj-lt"/>
              <a:buAutoNum type="arabicPeriod"/>
            </a:pPr>
            <a:r>
              <a:rPr lang="en-US" sz="2600" b="1" dirty="0" smtClean="0">
                <a:latin typeface="Tahoma" pitchFamily="34" charset="0"/>
                <a:ea typeface="Tahoma" pitchFamily="34" charset="0"/>
                <a:cs typeface="Tahoma" pitchFamily="34" charset="0"/>
              </a:rPr>
              <a:t>Hold </a:t>
            </a:r>
            <a:r>
              <a:rPr lang="en-US" sz="2600" b="1" dirty="0" smtClean="0">
                <a:latin typeface="Tahoma" pitchFamily="34" charset="0"/>
                <a:ea typeface="Tahoma" pitchFamily="34" charset="0"/>
                <a:cs typeface="Tahoma" pitchFamily="34" charset="0"/>
              </a:rPr>
              <a:t>inventory</a:t>
            </a:r>
            <a:endParaRPr lang="en-US" sz="2600" b="1" dirty="0">
              <a:latin typeface="Tahoma" pitchFamily="34" charset="0"/>
              <a:ea typeface="Tahoma" pitchFamily="34" charset="0"/>
              <a:cs typeface="Tahoma" pitchFamily="34" charset="0"/>
            </a:endParaRPr>
          </a:p>
          <a:p>
            <a:pPr marL="457200" indent="-457200">
              <a:spcBef>
                <a:spcPts val="1200"/>
              </a:spcBef>
              <a:buFont typeface="+mj-lt"/>
              <a:buAutoNum type="arabicPeriod"/>
            </a:pPr>
            <a:r>
              <a:rPr lang="en-US" sz="2600" b="1" dirty="0" smtClean="0">
                <a:latin typeface="Tahoma" pitchFamily="34" charset="0"/>
                <a:ea typeface="Tahoma" pitchFamily="34" charset="0"/>
                <a:cs typeface="Tahoma" pitchFamily="34" charset="0"/>
              </a:rPr>
              <a:t>Process </a:t>
            </a:r>
            <a:r>
              <a:rPr lang="en-US" sz="2600" b="1" dirty="0">
                <a:latin typeface="Tahoma" pitchFamily="34" charset="0"/>
                <a:ea typeface="Tahoma" pitchFamily="34" charset="0"/>
                <a:cs typeface="Tahoma" pitchFamily="34" charset="0"/>
              </a:rPr>
              <a:t>orders</a:t>
            </a:r>
          </a:p>
          <a:p>
            <a:pPr marL="457200" indent="-457200">
              <a:spcBef>
                <a:spcPts val="1200"/>
              </a:spcBef>
              <a:buFont typeface="+mj-lt"/>
              <a:buAutoNum type="arabicPeriod"/>
            </a:pPr>
            <a:r>
              <a:rPr lang="en-US" sz="2600" b="1" dirty="0" smtClean="0">
                <a:latin typeface="Tahoma" pitchFamily="34" charset="0"/>
                <a:ea typeface="Tahoma" pitchFamily="34" charset="0"/>
                <a:cs typeface="Tahoma" pitchFamily="34" charset="0"/>
              </a:rPr>
              <a:t>Gather </a:t>
            </a:r>
            <a:r>
              <a:rPr lang="en-US" sz="2600" b="1" dirty="0">
                <a:latin typeface="Tahoma" pitchFamily="34" charset="0"/>
                <a:ea typeface="Tahoma" pitchFamily="34" charset="0"/>
                <a:cs typeface="Tahoma" pitchFamily="34" charset="0"/>
              </a:rPr>
              <a:t>market information</a:t>
            </a:r>
          </a:p>
          <a:p>
            <a:pPr marL="457200" indent="-457200">
              <a:spcBef>
                <a:spcPts val="1200"/>
              </a:spcBef>
              <a:buFont typeface="+mj-lt"/>
              <a:buAutoNum type="arabicPeriod"/>
            </a:pPr>
            <a:r>
              <a:rPr lang="en-US" sz="2600" b="1" dirty="0" smtClean="0">
                <a:latin typeface="Tahoma" pitchFamily="34" charset="0"/>
                <a:ea typeface="Tahoma" pitchFamily="34" charset="0"/>
                <a:cs typeface="Tahoma" pitchFamily="34" charset="0"/>
              </a:rPr>
              <a:t>Offer </a:t>
            </a:r>
            <a:r>
              <a:rPr lang="en-US" sz="2600" b="1" dirty="0">
                <a:latin typeface="Tahoma" pitchFamily="34" charset="0"/>
                <a:ea typeface="Tahoma" pitchFamily="34" charset="0"/>
                <a:cs typeface="Tahoma" pitchFamily="34" charset="0"/>
              </a:rPr>
              <a:t>customer support</a:t>
            </a:r>
          </a:p>
        </p:txBody>
      </p:sp>
      <p:sp>
        <p:nvSpPr>
          <p:cNvPr id="23599" name="Rectangle 47"/>
          <p:cNvSpPr>
            <a:spLocks noChangeArrowheads="1"/>
          </p:cNvSpPr>
          <p:nvPr/>
        </p:nvSpPr>
        <p:spPr bwMode="auto">
          <a:xfrm>
            <a:off x="3738563" y="4329113"/>
            <a:ext cx="184150" cy="579437"/>
          </a:xfrm>
          <a:prstGeom prst="rect">
            <a:avLst/>
          </a:prstGeom>
          <a:noFill/>
          <a:ln w="9525">
            <a:noFill/>
            <a:miter lim="800000"/>
            <a:headEnd/>
            <a:tailEnd/>
          </a:ln>
          <a:effectLst/>
        </p:spPr>
        <p:txBody>
          <a:bodyPr wrap="none">
            <a:spAutoFit/>
          </a:bodyPr>
          <a:lstStyle/>
          <a:p>
            <a:endParaRPr lang="en-US" sz="3200">
              <a:latin typeface="Times" charset="0"/>
            </a:endParaRPr>
          </a:p>
        </p:txBody>
      </p:sp>
      <p:sp>
        <p:nvSpPr>
          <p:cNvPr id="23600" name="AutoShape 48"/>
          <p:cNvSpPr>
            <a:spLocks noChangeArrowheads="1"/>
          </p:cNvSpPr>
          <p:nvPr/>
        </p:nvSpPr>
        <p:spPr bwMode="auto">
          <a:xfrm rot="5400000">
            <a:off x="3876143" y="4191532"/>
            <a:ext cx="867837" cy="1143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0000"/>
          </a:solidFill>
          <a:ln w="9525">
            <a:solidFill>
              <a:schemeClr val="tx1"/>
            </a:solidFill>
            <a:miter lim="800000"/>
            <a:headEnd/>
            <a:tailEnd/>
          </a:ln>
          <a:effectLst/>
        </p:spPr>
        <p:txBody>
          <a:bodyPr wrap="none" anchor="ctr"/>
          <a:lstStyle/>
          <a:p>
            <a:endParaRPr lang="en-US"/>
          </a:p>
        </p:txBody>
      </p:sp>
      <p:sp>
        <p:nvSpPr>
          <p:cNvPr id="20" name="TextBox 19"/>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5</a:t>
            </a:r>
            <a:endParaRPr lang="en-US" sz="3200" b="1"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b="1" dirty="0">
                <a:latin typeface="Tahoma" pitchFamily="34" charset="0"/>
                <a:ea typeface="Tahoma" pitchFamily="34" charset="0"/>
                <a:cs typeface="Tahoma" pitchFamily="34" charset="0"/>
              </a:rPr>
              <a:t>Merchant Wholesalers’ Distribution Tasks Serve Customers </a:t>
            </a:r>
            <a:endParaRPr lang="en-US" dirty="0">
              <a:latin typeface="Tahoma" pitchFamily="34" charset="0"/>
              <a:ea typeface="Tahoma" pitchFamily="34" charset="0"/>
              <a:cs typeface="Tahoma" pitchFamily="34" charset="0"/>
            </a:endParaRPr>
          </a:p>
        </p:txBody>
      </p:sp>
      <p:sp>
        <p:nvSpPr>
          <p:cNvPr id="28685" name="Rectangle 13"/>
          <p:cNvSpPr>
            <a:spLocks noChangeArrowheads="1"/>
          </p:cNvSpPr>
          <p:nvPr/>
        </p:nvSpPr>
        <p:spPr bwMode="auto">
          <a:xfrm>
            <a:off x="7867650" y="1285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687" name="Rectangle 15"/>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1" name="Rectangle 45"/>
          <p:cNvSpPr>
            <a:spLocks noChangeArrowheads="1"/>
          </p:cNvSpPr>
          <p:nvPr/>
        </p:nvSpPr>
        <p:spPr bwMode="auto">
          <a:xfrm>
            <a:off x="1094282" y="1773686"/>
            <a:ext cx="7780228" cy="3785652"/>
          </a:xfrm>
          <a:prstGeom prst="rect">
            <a:avLst/>
          </a:prstGeom>
          <a:noFill/>
          <a:ln w="9525">
            <a:noFill/>
            <a:miter lim="800000"/>
            <a:headEnd/>
            <a:tailEnd/>
          </a:ln>
          <a:effectLst/>
        </p:spPr>
        <p:txBody>
          <a:bodyPr wrap="square">
            <a:spAutoFit/>
          </a:bodyPr>
          <a:lstStyle/>
          <a:p>
            <a:pPr marL="342900" indent="-342900">
              <a:lnSpc>
                <a:spcPct val="150000"/>
              </a:lnSpc>
              <a:spcBef>
                <a:spcPts val="1200"/>
              </a:spcBef>
              <a:buFont typeface="+mj-lt"/>
              <a:buAutoNum type="arabicPeriod"/>
            </a:pPr>
            <a:r>
              <a:rPr lang="en-US" sz="2400" b="1" dirty="0" smtClean="0">
                <a:latin typeface="Tahoma" pitchFamily="34" charset="0"/>
                <a:ea typeface="Tahoma" pitchFamily="34" charset="0"/>
                <a:cs typeface="Tahoma" pitchFamily="34" charset="0"/>
              </a:rPr>
              <a:t> </a:t>
            </a:r>
            <a:r>
              <a:rPr lang="en-US" sz="2400" b="1" dirty="0" smtClean="0">
                <a:solidFill>
                  <a:srgbClr val="990000"/>
                </a:solidFill>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Assure product </a:t>
            </a:r>
            <a:r>
              <a:rPr lang="en-US" sz="2800" b="1" dirty="0" smtClean="0">
                <a:latin typeface="Tahoma" pitchFamily="34" charset="0"/>
                <a:ea typeface="Tahoma" pitchFamily="34" charset="0"/>
                <a:cs typeface="Tahoma" pitchFamily="34" charset="0"/>
              </a:rPr>
              <a:t>availability.</a:t>
            </a:r>
            <a:endParaRPr lang="en-US" sz="2800" b="1" dirty="0" smtClean="0">
              <a:latin typeface="Tahoma" pitchFamily="34" charset="0"/>
              <a:ea typeface="Tahoma" pitchFamily="34" charset="0"/>
              <a:cs typeface="Tahoma" pitchFamily="34" charset="0"/>
            </a:endParaRPr>
          </a:p>
          <a:p>
            <a:pPr marL="457200" indent="-457200">
              <a:lnSpc>
                <a:spcPct val="150000"/>
              </a:lnSpc>
              <a:spcBef>
                <a:spcPts val="1200"/>
              </a:spcBef>
              <a:buFont typeface="+mj-lt"/>
              <a:buAutoNum type="arabicPeriod"/>
            </a:pPr>
            <a:r>
              <a:rPr lang="en-US" sz="2800" b="1" dirty="0" smtClean="0">
                <a:latin typeface="Tahoma" pitchFamily="34" charset="0"/>
                <a:ea typeface="Tahoma" pitchFamily="34" charset="0"/>
                <a:cs typeface="Tahoma" pitchFamily="34" charset="0"/>
              </a:rPr>
              <a:t>Provide customer </a:t>
            </a:r>
            <a:r>
              <a:rPr lang="en-US" sz="2800" b="1" dirty="0" smtClean="0">
                <a:latin typeface="Tahoma" pitchFamily="34" charset="0"/>
                <a:ea typeface="Tahoma" pitchFamily="34" charset="0"/>
                <a:cs typeface="Tahoma" pitchFamily="34" charset="0"/>
              </a:rPr>
              <a:t>service.</a:t>
            </a:r>
            <a:endParaRPr lang="en-US" sz="2800" b="1" dirty="0" smtClean="0">
              <a:latin typeface="Tahoma" pitchFamily="34" charset="0"/>
              <a:ea typeface="Tahoma" pitchFamily="34" charset="0"/>
              <a:cs typeface="Tahoma" pitchFamily="34" charset="0"/>
            </a:endParaRPr>
          </a:p>
          <a:p>
            <a:pPr marL="457200" indent="-457200">
              <a:lnSpc>
                <a:spcPct val="150000"/>
              </a:lnSpc>
              <a:spcBef>
                <a:spcPts val="1200"/>
              </a:spcBef>
              <a:buFont typeface="+mj-lt"/>
              <a:buAutoNum type="arabicPeriod"/>
            </a:pPr>
            <a:r>
              <a:rPr lang="en-US" sz="2800" b="1" dirty="0" smtClean="0">
                <a:latin typeface="Tahoma" pitchFamily="34" charset="0"/>
                <a:ea typeface="Tahoma" pitchFamily="34" charset="0"/>
                <a:cs typeface="Tahoma" pitchFamily="34" charset="0"/>
              </a:rPr>
              <a:t>Extend credit &amp; financial </a:t>
            </a:r>
            <a:r>
              <a:rPr lang="en-US" sz="2800" b="1" dirty="0" smtClean="0">
                <a:latin typeface="Tahoma" pitchFamily="34" charset="0"/>
                <a:ea typeface="Tahoma" pitchFamily="34" charset="0"/>
                <a:cs typeface="Tahoma" pitchFamily="34" charset="0"/>
              </a:rPr>
              <a:t>assistance.</a:t>
            </a:r>
            <a:endParaRPr lang="en-US" sz="2800" b="1" dirty="0" smtClean="0">
              <a:latin typeface="Tahoma" pitchFamily="34" charset="0"/>
              <a:ea typeface="Tahoma" pitchFamily="34" charset="0"/>
              <a:cs typeface="Tahoma" pitchFamily="34" charset="0"/>
            </a:endParaRPr>
          </a:p>
          <a:p>
            <a:pPr marL="457200" indent="-457200">
              <a:lnSpc>
                <a:spcPct val="150000"/>
              </a:lnSpc>
              <a:spcBef>
                <a:spcPts val="1200"/>
              </a:spcBef>
              <a:buFont typeface="+mj-lt"/>
              <a:buAutoNum type="arabicPeriod"/>
            </a:pPr>
            <a:r>
              <a:rPr lang="en-US" sz="2800" b="1" dirty="0" smtClean="0">
                <a:latin typeface="Tahoma" pitchFamily="34" charset="0"/>
                <a:ea typeface="Tahoma" pitchFamily="34" charset="0"/>
                <a:cs typeface="Tahoma" pitchFamily="34" charset="0"/>
              </a:rPr>
              <a:t>Help </a:t>
            </a:r>
            <a:r>
              <a:rPr lang="en-US" sz="2800" b="1" dirty="0" smtClean="0">
                <a:latin typeface="Tahoma" pitchFamily="34" charset="0"/>
                <a:ea typeface="Tahoma" pitchFamily="34" charset="0"/>
                <a:cs typeface="Tahoma" pitchFamily="34" charset="0"/>
              </a:rPr>
              <a:t>customers with advice &amp; technical </a:t>
            </a:r>
            <a:r>
              <a:rPr lang="en-US" sz="2800" b="1" dirty="0" smtClean="0">
                <a:latin typeface="Tahoma" pitchFamily="34" charset="0"/>
                <a:ea typeface="Tahoma" pitchFamily="34" charset="0"/>
                <a:cs typeface="Tahoma" pitchFamily="34" charset="0"/>
              </a:rPr>
              <a:t>support.</a:t>
            </a:r>
            <a:endParaRPr lang="en-US" sz="28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447675" y="104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0726" name="Rectangle 6"/>
          <p:cNvSpPr>
            <a:spLocks noChangeArrowheads="1"/>
          </p:cNvSpPr>
          <p:nvPr/>
        </p:nvSpPr>
        <p:spPr bwMode="auto">
          <a:xfrm>
            <a:off x="7618413" y="-20638"/>
            <a:ext cx="184150" cy="457201"/>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0728" name="Rectangle 8"/>
          <p:cNvSpPr>
            <a:spLocks noGrp="1" noChangeArrowheads="1"/>
          </p:cNvSpPr>
          <p:nvPr>
            <p:ph type="title"/>
          </p:nvPr>
        </p:nvSpPr>
        <p:spPr/>
        <p:txBody>
          <a:bodyPr>
            <a:normAutofit/>
          </a:bodyPr>
          <a:lstStyle/>
          <a:p>
            <a:r>
              <a:rPr lang="en-US" b="1" dirty="0">
                <a:latin typeface="Tahoma" pitchFamily="34" charset="0"/>
                <a:ea typeface="Tahoma" pitchFamily="34" charset="0"/>
                <a:cs typeface="Tahoma" pitchFamily="34" charset="0"/>
              </a:rPr>
              <a:t>Agent Wholesalers’ Distribution Tasks</a:t>
            </a:r>
            <a:endParaRPr lang="en-US" dirty="0">
              <a:latin typeface="Tahoma" pitchFamily="34" charset="0"/>
              <a:ea typeface="Tahoma" pitchFamily="34" charset="0"/>
              <a:cs typeface="Tahoma" pitchFamily="34" charset="0"/>
            </a:endParaRPr>
          </a:p>
        </p:txBody>
      </p:sp>
      <p:sp>
        <p:nvSpPr>
          <p:cNvPr id="30761" name="Rectangle 41"/>
          <p:cNvSpPr>
            <a:spLocks noChangeArrowheads="1"/>
          </p:cNvSpPr>
          <p:nvPr/>
        </p:nvSpPr>
        <p:spPr bwMode="auto">
          <a:xfrm>
            <a:off x="5688013" y="5249863"/>
            <a:ext cx="184731" cy="369332"/>
          </a:xfrm>
          <a:prstGeom prst="rect">
            <a:avLst/>
          </a:prstGeom>
          <a:noFill/>
          <a:ln w="9525">
            <a:noFill/>
            <a:miter lim="800000"/>
            <a:headEnd/>
            <a:tailEnd/>
          </a:ln>
          <a:effectLst/>
        </p:spPr>
        <p:txBody>
          <a:bodyPr wrap="none">
            <a:spAutoFit/>
          </a:bodyPr>
          <a:lstStyle/>
          <a:p>
            <a:endParaRPr lang="en-US">
              <a:solidFill>
                <a:srgbClr val="990000"/>
              </a:solidFill>
              <a:latin typeface="Times" charset="0"/>
            </a:endParaRPr>
          </a:p>
        </p:txBody>
      </p:sp>
      <p:sp>
        <p:nvSpPr>
          <p:cNvPr id="30772" name="Text Box 52"/>
          <p:cNvSpPr txBox="1">
            <a:spLocks noChangeArrowheads="1"/>
          </p:cNvSpPr>
          <p:nvPr/>
        </p:nvSpPr>
        <p:spPr bwMode="auto">
          <a:xfrm>
            <a:off x="6423025" y="5935663"/>
            <a:ext cx="184150" cy="457200"/>
          </a:xfrm>
          <a:prstGeom prst="rect">
            <a:avLst/>
          </a:prstGeom>
          <a:noFill/>
          <a:ln w="9525">
            <a:noFill/>
            <a:miter lim="800000"/>
            <a:headEnd/>
            <a:tailEnd/>
          </a:ln>
          <a:effectLst/>
        </p:spPr>
        <p:txBody>
          <a:bodyPr>
            <a:spAutoFit/>
          </a:bodyPr>
          <a:lstStyle/>
          <a:p>
            <a:pPr>
              <a:spcBef>
                <a:spcPct val="50000"/>
              </a:spcBef>
            </a:pPr>
            <a:endParaRPr lang="en-US">
              <a:latin typeface="Times" charset="0"/>
            </a:endParaRPr>
          </a:p>
        </p:txBody>
      </p:sp>
      <p:grpSp>
        <p:nvGrpSpPr>
          <p:cNvPr id="22" name="Group 21"/>
          <p:cNvGrpSpPr/>
          <p:nvPr/>
        </p:nvGrpSpPr>
        <p:grpSpPr>
          <a:xfrm>
            <a:off x="5063706" y="2319338"/>
            <a:ext cx="1802920" cy="1081087"/>
            <a:chOff x="5342626" y="2438400"/>
            <a:chExt cx="1524000" cy="838200"/>
          </a:xfrm>
        </p:grpSpPr>
        <p:sp>
          <p:nvSpPr>
            <p:cNvPr id="23" name="Line 33"/>
            <p:cNvSpPr>
              <a:spLocks noChangeShapeType="1"/>
            </p:cNvSpPr>
            <p:nvPr/>
          </p:nvSpPr>
          <p:spPr bwMode="auto">
            <a:xfrm>
              <a:off x="5342626" y="2438400"/>
              <a:ext cx="1524000" cy="0"/>
            </a:xfrm>
            <a:prstGeom prst="line">
              <a:avLst/>
            </a:prstGeom>
            <a:noFill/>
            <a:ln w="38100" cmpd="sng">
              <a:solidFill>
                <a:schemeClr val="tx1"/>
              </a:solidFill>
              <a:round/>
              <a:headEnd/>
              <a:tailEnd/>
            </a:ln>
            <a:effectLst/>
          </p:spPr>
          <p:txBody>
            <a:bodyPr wrap="none" anchor="ctr"/>
            <a:lstStyle/>
            <a:p>
              <a:endParaRPr lang="en-US">
                <a:solidFill>
                  <a:srgbClr val="990000"/>
                </a:solidFill>
              </a:endParaRPr>
            </a:p>
          </p:txBody>
        </p:sp>
        <p:sp>
          <p:nvSpPr>
            <p:cNvPr id="24" name="Line 34"/>
            <p:cNvSpPr>
              <a:spLocks noChangeShapeType="1"/>
            </p:cNvSpPr>
            <p:nvPr/>
          </p:nvSpPr>
          <p:spPr bwMode="auto">
            <a:xfrm>
              <a:off x="6866626" y="2438400"/>
              <a:ext cx="0" cy="838200"/>
            </a:xfrm>
            <a:prstGeom prst="line">
              <a:avLst/>
            </a:prstGeom>
            <a:noFill/>
            <a:ln w="38100" cmpd="sng">
              <a:solidFill>
                <a:schemeClr val="tx1"/>
              </a:solidFill>
              <a:round/>
              <a:headEnd/>
              <a:tailEnd type="triangle" w="med" len="med"/>
            </a:ln>
            <a:effectLst/>
          </p:spPr>
          <p:txBody>
            <a:bodyPr wrap="none" anchor="ctr"/>
            <a:lstStyle/>
            <a:p>
              <a:endParaRPr lang="en-US">
                <a:solidFill>
                  <a:srgbClr val="990000"/>
                </a:solidFill>
              </a:endParaRPr>
            </a:p>
          </p:txBody>
        </p:sp>
      </p:grpSp>
      <p:sp>
        <p:nvSpPr>
          <p:cNvPr id="25" name="AutoShape 45"/>
          <p:cNvSpPr>
            <a:spLocks noChangeArrowheads="1"/>
          </p:cNvSpPr>
          <p:nvPr/>
        </p:nvSpPr>
        <p:spPr bwMode="auto">
          <a:xfrm>
            <a:off x="948600" y="1628775"/>
            <a:ext cx="4358083" cy="1676400"/>
          </a:xfrm>
          <a:prstGeom prst="ellipseRibbon">
            <a:avLst>
              <a:gd name="adj1" fmla="val 25000"/>
              <a:gd name="adj2" fmla="val 50000"/>
              <a:gd name="adj3" fmla="val 12500"/>
            </a:avLst>
          </a:prstGeom>
          <a:solidFill>
            <a:srgbClr val="FFFFFF"/>
          </a:solidFill>
          <a:ln w="9525">
            <a:solidFill>
              <a:schemeClr val="tx1"/>
            </a:solidFill>
            <a:round/>
            <a:headEnd/>
            <a:tailEnd/>
          </a:ln>
          <a:effectLst/>
        </p:spPr>
        <p:txBody>
          <a:bodyPr wrap="none" anchor="ctr"/>
          <a:lstStyle/>
          <a:p>
            <a:pPr algn="ctr"/>
            <a:endParaRPr lang="en-US" sz="2200" b="1" dirty="0" smtClean="0">
              <a:solidFill>
                <a:srgbClr val="990000"/>
              </a:solidFill>
              <a:latin typeface="Tahoma" pitchFamily="34" charset="0"/>
              <a:ea typeface="Tahoma" pitchFamily="34" charset="0"/>
              <a:cs typeface="Tahoma" pitchFamily="34" charset="0"/>
            </a:endParaRPr>
          </a:p>
          <a:p>
            <a:pPr algn="ctr"/>
            <a:endParaRPr lang="en-US" sz="2200" b="1" dirty="0" smtClean="0">
              <a:solidFill>
                <a:srgbClr val="990000"/>
              </a:solidFill>
              <a:latin typeface="Tahoma" pitchFamily="34" charset="0"/>
              <a:ea typeface="Tahoma" pitchFamily="34" charset="0"/>
              <a:cs typeface="Tahoma" pitchFamily="34" charset="0"/>
            </a:endParaRPr>
          </a:p>
          <a:p>
            <a:pPr algn="ctr"/>
            <a:r>
              <a:rPr lang="en-US" sz="2800" b="1" dirty="0" smtClean="0">
                <a:solidFill>
                  <a:srgbClr val="990000"/>
                </a:solidFill>
                <a:latin typeface="Tahoma" pitchFamily="34" charset="0"/>
                <a:ea typeface="Tahoma" pitchFamily="34" charset="0"/>
                <a:cs typeface="Tahoma" pitchFamily="34" charset="0"/>
              </a:rPr>
              <a:t>Manufacturers’ </a:t>
            </a:r>
          </a:p>
          <a:p>
            <a:pPr algn="ctr"/>
            <a:r>
              <a:rPr lang="en-US" sz="2800" b="1" dirty="0" smtClean="0">
                <a:solidFill>
                  <a:srgbClr val="990000"/>
                </a:solidFill>
                <a:latin typeface="Tahoma" pitchFamily="34" charset="0"/>
                <a:ea typeface="Tahoma" pitchFamily="34" charset="0"/>
                <a:cs typeface="Tahoma" pitchFamily="34" charset="0"/>
              </a:rPr>
              <a:t>Agents</a:t>
            </a:r>
          </a:p>
          <a:p>
            <a:pPr algn="ctr"/>
            <a:endParaRPr lang="en-US" sz="2200" dirty="0">
              <a:solidFill>
                <a:srgbClr val="990000"/>
              </a:solidFill>
              <a:latin typeface="Tahoma" pitchFamily="34" charset="0"/>
              <a:ea typeface="Tahoma" pitchFamily="34" charset="0"/>
              <a:cs typeface="Tahoma" pitchFamily="34" charset="0"/>
            </a:endParaRPr>
          </a:p>
          <a:p>
            <a:pPr algn="ctr"/>
            <a:endParaRPr lang="en-US" sz="2200" dirty="0">
              <a:solidFill>
                <a:srgbClr val="990000"/>
              </a:solidFill>
              <a:latin typeface="Tahoma" pitchFamily="34" charset="0"/>
              <a:ea typeface="Tahoma" pitchFamily="34" charset="0"/>
              <a:cs typeface="Tahoma" pitchFamily="34" charset="0"/>
            </a:endParaRPr>
          </a:p>
        </p:txBody>
      </p:sp>
      <p:sp>
        <p:nvSpPr>
          <p:cNvPr id="26" name="Rectangle 53"/>
          <p:cNvSpPr>
            <a:spLocks noChangeArrowheads="1"/>
          </p:cNvSpPr>
          <p:nvPr/>
        </p:nvSpPr>
        <p:spPr bwMode="auto">
          <a:xfrm>
            <a:off x="3251515" y="3657600"/>
            <a:ext cx="4872996" cy="1600438"/>
          </a:xfrm>
          <a:prstGeom prst="rect">
            <a:avLst/>
          </a:prstGeom>
          <a:solidFill>
            <a:srgbClr val="C0C0C0"/>
          </a:solidFill>
          <a:ln w="9525">
            <a:noFill/>
            <a:miter lim="800000"/>
            <a:headEnd/>
            <a:tailEnd/>
          </a:ln>
          <a:effectLst/>
        </p:spPr>
        <p:txBody>
          <a:bodyPr wrap="square">
            <a:spAutoFit/>
          </a:bodyPr>
          <a:lstStyle/>
          <a:p>
            <a:pPr marL="457200" indent="-457200">
              <a:buFont typeface="Wingdings" pitchFamily="2" charset="2"/>
              <a:buChar char="Ø"/>
            </a:pPr>
            <a:r>
              <a:rPr lang="en-US" sz="2800" b="1" dirty="0" smtClean="0">
                <a:latin typeface="Tahoma" pitchFamily="34" charset="0"/>
                <a:ea typeface="Tahoma" pitchFamily="34" charset="0"/>
                <a:cs typeface="Tahoma" pitchFamily="34" charset="0"/>
              </a:rPr>
              <a:t>Market </a:t>
            </a:r>
            <a:r>
              <a:rPr lang="en-US" sz="2800" b="1" dirty="0">
                <a:latin typeface="Tahoma" pitchFamily="34" charset="0"/>
                <a:ea typeface="Tahoma" pitchFamily="34" charset="0"/>
                <a:cs typeface="Tahoma" pitchFamily="34" charset="0"/>
              </a:rPr>
              <a:t>coverage</a:t>
            </a:r>
          </a:p>
          <a:p>
            <a:pPr marL="457200" indent="-457200">
              <a:spcBef>
                <a:spcPts val="2400"/>
              </a:spcBef>
              <a:buFont typeface="Wingdings" pitchFamily="2" charset="2"/>
              <a:buChar char="Ø"/>
            </a:pPr>
            <a:r>
              <a:rPr lang="en-US" sz="2800" b="1" dirty="0" smtClean="0">
                <a:latin typeface="Tahoma" pitchFamily="34" charset="0"/>
                <a:ea typeface="Tahoma" pitchFamily="34" charset="0"/>
                <a:cs typeface="Tahoma" pitchFamily="34" charset="0"/>
                <a:sym typeface="Monotype Sorts" charset="2"/>
              </a:rPr>
              <a:t>S</a:t>
            </a:r>
            <a:r>
              <a:rPr lang="en-US" sz="2800" b="1" dirty="0" smtClean="0">
                <a:latin typeface="Tahoma" pitchFamily="34" charset="0"/>
                <a:ea typeface="Tahoma" pitchFamily="34" charset="0"/>
                <a:cs typeface="Tahoma" pitchFamily="34" charset="0"/>
              </a:rPr>
              <a:t>ales </a:t>
            </a:r>
            <a:r>
              <a:rPr lang="en-US" sz="2800" b="1" dirty="0">
                <a:latin typeface="Tahoma" pitchFamily="34" charset="0"/>
                <a:ea typeface="Tahoma" pitchFamily="34" charset="0"/>
                <a:cs typeface="Tahoma" pitchFamily="34" charset="0"/>
              </a:rPr>
              <a:t>contacts </a:t>
            </a:r>
            <a:endParaRPr lang="en-US" sz="2800" b="1" dirty="0">
              <a:latin typeface="Tahoma" pitchFamily="34" charset="0"/>
              <a:ea typeface="Tahoma" pitchFamily="34" charset="0"/>
              <a:cs typeface="Tahoma" pitchFamily="34" charset="0"/>
              <a:sym typeface="Monotype Sorts" charset="2"/>
            </a:endParaRPr>
          </a:p>
          <a:p>
            <a:pPr marL="457200" indent="-457200">
              <a:buFont typeface="Times" charset="0"/>
              <a:buNone/>
            </a:pPr>
            <a:r>
              <a:rPr lang="en-US" sz="2200" b="1" dirty="0">
                <a:latin typeface="Tahoma" pitchFamily="34" charset="0"/>
                <a:ea typeface="Tahoma" pitchFamily="34" charset="0"/>
                <a:cs typeface="Tahoma" pitchFamily="34" charset="0"/>
                <a:sym typeface="Monotype Sorts" charset="2"/>
              </a:rPr>
              <a:t>		</a:t>
            </a:r>
            <a:endParaRPr lang="en-US" sz="2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1748" name="Rectangle 4"/>
          <p:cNvSpPr>
            <a:spLocks noChangeArrowheads="1"/>
          </p:cNvSpPr>
          <p:nvPr/>
        </p:nvSpPr>
        <p:spPr bwMode="auto">
          <a:xfrm>
            <a:off x="7948613"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1752" name="Rectangle 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1753" name="Rectangle 9"/>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Agent Wholesalers’ Distribution Tasks</a:t>
            </a:r>
            <a:endParaRPr lang="en-US" dirty="0">
              <a:latin typeface="Tahoma" pitchFamily="34" charset="0"/>
              <a:ea typeface="Tahoma" pitchFamily="34" charset="0"/>
              <a:cs typeface="Tahoma" pitchFamily="34" charset="0"/>
            </a:endParaRPr>
          </a:p>
        </p:txBody>
      </p:sp>
      <p:sp>
        <p:nvSpPr>
          <p:cNvPr id="31754" name="Rectangle 10"/>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1782" name="Rectangle 38"/>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1785" name="Rectangle 41"/>
          <p:cNvSpPr>
            <a:spLocks noChangeArrowheads="1"/>
          </p:cNvSpPr>
          <p:nvPr/>
        </p:nvSpPr>
        <p:spPr bwMode="auto">
          <a:xfrm>
            <a:off x="3529132" y="3657600"/>
            <a:ext cx="4872996" cy="2123658"/>
          </a:xfrm>
          <a:prstGeom prst="rect">
            <a:avLst/>
          </a:prstGeom>
          <a:solidFill>
            <a:srgbClr val="C0C0C0"/>
          </a:solidFill>
          <a:ln w="9525">
            <a:noFill/>
            <a:miter lim="800000"/>
            <a:headEnd/>
            <a:tailEnd/>
          </a:ln>
          <a:effectLst/>
        </p:spPr>
        <p:txBody>
          <a:bodyPr wrap="square">
            <a:spAutoFit/>
          </a:bodyPr>
          <a:lstStyle/>
          <a:p>
            <a:pPr marL="457200" indent="-457200">
              <a:buFont typeface="Wingdings" pitchFamily="2" charset="2"/>
              <a:buChar char="Ø"/>
            </a:pPr>
            <a:r>
              <a:rPr lang="en-US" sz="2200" b="1" dirty="0" smtClean="0">
                <a:latin typeface="Tahoma" pitchFamily="34" charset="0"/>
                <a:ea typeface="Tahoma" pitchFamily="34" charset="0"/>
                <a:cs typeface="Tahoma" pitchFamily="34" charset="0"/>
              </a:rPr>
              <a:t>Market </a:t>
            </a:r>
            <a:r>
              <a:rPr lang="en-US" sz="2200" b="1" dirty="0">
                <a:latin typeface="Tahoma" pitchFamily="34" charset="0"/>
                <a:ea typeface="Tahoma" pitchFamily="34" charset="0"/>
                <a:cs typeface="Tahoma" pitchFamily="34" charset="0"/>
              </a:rPr>
              <a:t>coverage</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S</a:t>
            </a:r>
            <a:r>
              <a:rPr lang="en-US" sz="2200" b="1" dirty="0" smtClean="0">
                <a:latin typeface="Tahoma" pitchFamily="34" charset="0"/>
                <a:ea typeface="Tahoma" pitchFamily="34" charset="0"/>
                <a:cs typeface="Tahoma" pitchFamily="34" charset="0"/>
              </a:rPr>
              <a:t>ales </a:t>
            </a:r>
            <a:r>
              <a:rPr lang="en-US" sz="2200" b="1" dirty="0">
                <a:latin typeface="Tahoma" pitchFamily="34" charset="0"/>
                <a:ea typeface="Tahoma" pitchFamily="34" charset="0"/>
                <a:cs typeface="Tahoma" pitchFamily="34" charset="0"/>
              </a:rPr>
              <a:t>contacts </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Order </a:t>
            </a:r>
            <a:r>
              <a:rPr lang="en-US" sz="2200" b="1" dirty="0">
                <a:latin typeface="Tahoma" pitchFamily="34" charset="0"/>
                <a:ea typeface="Tahoma" pitchFamily="34" charset="0"/>
                <a:cs typeface="Tahoma" pitchFamily="34" charset="0"/>
                <a:sym typeface="Monotype Sorts" charset="2"/>
              </a:rPr>
              <a:t>processing</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Marketing Information</a:t>
            </a:r>
            <a:endParaRPr lang="en-US" sz="2200" b="1" dirty="0">
              <a:latin typeface="Tahoma" pitchFamily="34" charset="0"/>
              <a:ea typeface="Tahoma" pitchFamily="34" charset="0"/>
              <a:cs typeface="Tahoma" pitchFamily="34" charset="0"/>
              <a:sym typeface="Monotype Sorts" charset="2"/>
            </a:endParaRP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Product </a:t>
            </a:r>
            <a:r>
              <a:rPr lang="en-US" sz="2200" b="1" dirty="0">
                <a:latin typeface="Tahoma" pitchFamily="34" charset="0"/>
                <a:ea typeface="Tahoma" pitchFamily="34" charset="0"/>
                <a:cs typeface="Tahoma" pitchFamily="34" charset="0"/>
                <a:sym typeface="Monotype Sorts" charset="2"/>
              </a:rPr>
              <a:t>availability</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Customer services</a:t>
            </a:r>
            <a:endParaRPr lang="en-US" sz="2200" b="1" dirty="0">
              <a:latin typeface="Tahoma" pitchFamily="34" charset="0"/>
              <a:ea typeface="Tahoma" pitchFamily="34" charset="0"/>
              <a:cs typeface="Tahoma" pitchFamily="34" charset="0"/>
              <a:sym typeface="Monotype Sorts" charset="2"/>
            </a:endParaRPr>
          </a:p>
        </p:txBody>
      </p:sp>
      <p:grpSp>
        <p:nvGrpSpPr>
          <p:cNvPr id="17" name="Group 16"/>
          <p:cNvGrpSpPr/>
          <p:nvPr/>
        </p:nvGrpSpPr>
        <p:grpSpPr>
          <a:xfrm>
            <a:off x="5063706" y="2319338"/>
            <a:ext cx="1802920" cy="1081087"/>
            <a:chOff x="5342626" y="2438400"/>
            <a:chExt cx="1524000" cy="838200"/>
          </a:xfrm>
        </p:grpSpPr>
        <p:sp>
          <p:nvSpPr>
            <p:cNvPr id="18" name="Line 33"/>
            <p:cNvSpPr>
              <a:spLocks noChangeShapeType="1"/>
            </p:cNvSpPr>
            <p:nvPr/>
          </p:nvSpPr>
          <p:spPr bwMode="auto">
            <a:xfrm>
              <a:off x="5342626" y="2438400"/>
              <a:ext cx="1524000" cy="0"/>
            </a:xfrm>
            <a:prstGeom prst="line">
              <a:avLst/>
            </a:prstGeom>
            <a:noFill/>
            <a:ln w="38100" cmpd="sng">
              <a:solidFill>
                <a:schemeClr val="tx1"/>
              </a:solidFill>
              <a:round/>
              <a:headEnd/>
              <a:tailEnd/>
            </a:ln>
            <a:effectLst/>
          </p:spPr>
          <p:txBody>
            <a:bodyPr wrap="none" anchor="ctr"/>
            <a:lstStyle/>
            <a:p>
              <a:endParaRPr lang="en-US"/>
            </a:p>
          </p:txBody>
        </p:sp>
        <p:sp>
          <p:nvSpPr>
            <p:cNvPr id="19" name="Line 34"/>
            <p:cNvSpPr>
              <a:spLocks noChangeShapeType="1"/>
            </p:cNvSpPr>
            <p:nvPr/>
          </p:nvSpPr>
          <p:spPr bwMode="auto">
            <a:xfrm>
              <a:off x="6866626" y="2438400"/>
              <a:ext cx="0" cy="838200"/>
            </a:xfrm>
            <a:prstGeom prst="line">
              <a:avLst/>
            </a:prstGeom>
            <a:noFill/>
            <a:ln w="38100" cmpd="sng">
              <a:solidFill>
                <a:schemeClr val="tx1"/>
              </a:solidFill>
              <a:round/>
              <a:headEnd/>
              <a:tailEnd type="triangle" w="med" len="med"/>
            </a:ln>
            <a:effectLst/>
          </p:spPr>
          <p:txBody>
            <a:bodyPr wrap="none" anchor="ctr"/>
            <a:lstStyle/>
            <a:p>
              <a:endParaRPr lang="en-US"/>
            </a:p>
          </p:txBody>
        </p:sp>
      </p:grpSp>
      <p:sp>
        <p:nvSpPr>
          <p:cNvPr id="21" name="AutoShape 45"/>
          <p:cNvSpPr>
            <a:spLocks noChangeArrowheads="1"/>
          </p:cNvSpPr>
          <p:nvPr/>
        </p:nvSpPr>
        <p:spPr bwMode="auto">
          <a:xfrm>
            <a:off x="948600" y="1628775"/>
            <a:ext cx="4358083" cy="1676400"/>
          </a:xfrm>
          <a:prstGeom prst="ellipseRibbon">
            <a:avLst>
              <a:gd name="adj1" fmla="val 25000"/>
              <a:gd name="adj2" fmla="val 50000"/>
              <a:gd name="adj3" fmla="val 12500"/>
            </a:avLst>
          </a:prstGeom>
          <a:solidFill>
            <a:srgbClr val="FFFFFF"/>
          </a:solidFill>
          <a:ln w="9525">
            <a:solidFill>
              <a:schemeClr val="tx1"/>
            </a:solidFill>
            <a:round/>
            <a:headEnd/>
            <a:tailEnd/>
          </a:ln>
          <a:effectLst/>
        </p:spPr>
        <p:txBody>
          <a:bodyPr wrap="none" anchor="ctr"/>
          <a:lstStyle/>
          <a:p>
            <a:pPr algn="ctr"/>
            <a:endParaRPr lang="en-US" sz="2400" b="1" dirty="0" smtClean="0">
              <a:solidFill>
                <a:srgbClr val="990000"/>
              </a:solidFill>
              <a:latin typeface="Tahoma" pitchFamily="34" charset="0"/>
              <a:ea typeface="Tahoma" pitchFamily="34" charset="0"/>
              <a:cs typeface="Tahoma" pitchFamily="34" charset="0"/>
            </a:endParaRPr>
          </a:p>
          <a:p>
            <a:pPr algn="ctr"/>
            <a:endParaRPr lang="en-US" sz="2400" b="1" dirty="0" smtClean="0">
              <a:solidFill>
                <a:srgbClr val="990000"/>
              </a:solidFill>
              <a:latin typeface="Tahoma" pitchFamily="34" charset="0"/>
              <a:ea typeface="Tahoma" pitchFamily="34" charset="0"/>
              <a:cs typeface="Tahoma" pitchFamily="34" charset="0"/>
            </a:endParaRPr>
          </a:p>
          <a:p>
            <a:pPr algn="ctr"/>
            <a:r>
              <a:rPr lang="en-US" sz="2800" b="1" dirty="0" smtClean="0">
                <a:solidFill>
                  <a:srgbClr val="990000"/>
                </a:solidFill>
                <a:latin typeface="Tahoma" pitchFamily="34" charset="0"/>
                <a:ea typeface="Tahoma" pitchFamily="34" charset="0"/>
                <a:cs typeface="Tahoma" pitchFamily="34" charset="0"/>
              </a:rPr>
              <a:t>Selling</a:t>
            </a:r>
          </a:p>
          <a:p>
            <a:pPr algn="ctr"/>
            <a:r>
              <a:rPr lang="en-US" sz="2800" b="1" dirty="0" smtClean="0">
                <a:solidFill>
                  <a:srgbClr val="990000"/>
                </a:solidFill>
                <a:latin typeface="Tahoma" pitchFamily="34" charset="0"/>
                <a:ea typeface="Tahoma" pitchFamily="34" charset="0"/>
                <a:cs typeface="Tahoma" pitchFamily="34" charset="0"/>
              </a:rPr>
              <a:t>Agents</a:t>
            </a:r>
          </a:p>
          <a:p>
            <a:pPr algn="ctr"/>
            <a:endParaRPr lang="en-US" sz="2400" dirty="0">
              <a:solidFill>
                <a:srgbClr val="990000"/>
              </a:solidFill>
              <a:latin typeface="Tahoma" pitchFamily="34" charset="0"/>
              <a:ea typeface="Tahoma" pitchFamily="34" charset="0"/>
              <a:cs typeface="Tahoma" pitchFamily="34" charset="0"/>
            </a:endParaRPr>
          </a:p>
          <a:p>
            <a:pPr algn="ctr"/>
            <a:endParaRPr lang="en-US" sz="2400" dirty="0">
              <a:solidFill>
                <a:srgbClr val="99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774" name="Rectangle 6"/>
          <p:cNvSpPr>
            <a:spLocks noChangeArrowheads="1"/>
          </p:cNvSpPr>
          <p:nvPr/>
        </p:nvSpPr>
        <p:spPr bwMode="auto">
          <a:xfrm>
            <a:off x="7837488" y="1587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776" name="Rectangle 8"/>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799" name="Rectangle 31"/>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01" name="Rectangle 33"/>
          <p:cNvSpPr>
            <a:spLocks noChangeArrowheads="1"/>
          </p:cNvSpPr>
          <p:nvPr/>
        </p:nvSpPr>
        <p:spPr bwMode="auto">
          <a:xfrm>
            <a:off x="7948613"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04" name="Rectangle 36"/>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06" name="Rectangle 38"/>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16" name="Rectangle 48"/>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Agent Wholesalers’ Distribution Tasks</a:t>
            </a:r>
            <a:endParaRPr lang="en-US" dirty="0">
              <a:latin typeface="Tahoma" pitchFamily="34" charset="0"/>
              <a:ea typeface="Tahoma" pitchFamily="34" charset="0"/>
              <a:cs typeface="Tahoma" pitchFamily="34" charset="0"/>
            </a:endParaRPr>
          </a:p>
        </p:txBody>
      </p:sp>
      <p:sp>
        <p:nvSpPr>
          <p:cNvPr id="32820" name="Rectangle 52"/>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21" name="Rectangle 53"/>
          <p:cNvSpPr>
            <a:spLocks noChangeArrowheads="1"/>
          </p:cNvSpPr>
          <p:nvPr/>
        </p:nvSpPr>
        <p:spPr bwMode="auto">
          <a:xfrm>
            <a:off x="3563638" y="3657600"/>
            <a:ext cx="4872996" cy="2123658"/>
          </a:xfrm>
          <a:prstGeom prst="rect">
            <a:avLst/>
          </a:prstGeom>
          <a:solidFill>
            <a:srgbClr val="C0C0C0"/>
          </a:solidFill>
          <a:ln w="9525">
            <a:noFill/>
            <a:miter lim="800000"/>
            <a:headEnd/>
            <a:tailEnd/>
          </a:ln>
          <a:effectLst/>
        </p:spPr>
        <p:txBody>
          <a:bodyPr wrap="square">
            <a:spAutoFit/>
          </a:bodyPr>
          <a:lstStyle/>
          <a:p>
            <a:pPr marL="457200" indent="-457200">
              <a:buFont typeface="Wingdings" pitchFamily="2" charset="2"/>
              <a:buChar char="Ø"/>
            </a:pPr>
            <a:r>
              <a:rPr lang="en-US" sz="2200" b="1" dirty="0" smtClean="0">
                <a:latin typeface="Tahoma" pitchFamily="34" charset="0"/>
                <a:ea typeface="Tahoma" pitchFamily="34" charset="0"/>
                <a:cs typeface="Tahoma" pitchFamily="34" charset="0"/>
              </a:rPr>
              <a:t>Market </a:t>
            </a:r>
            <a:r>
              <a:rPr lang="en-US" sz="2200" b="1" dirty="0">
                <a:latin typeface="Tahoma" pitchFamily="34" charset="0"/>
                <a:ea typeface="Tahoma" pitchFamily="34" charset="0"/>
                <a:cs typeface="Tahoma" pitchFamily="34" charset="0"/>
              </a:rPr>
              <a:t>coverage</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S</a:t>
            </a:r>
            <a:r>
              <a:rPr lang="en-US" sz="2200" b="1" dirty="0" smtClean="0">
                <a:latin typeface="Tahoma" pitchFamily="34" charset="0"/>
                <a:ea typeface="Tahoma" pitchFamily="34" charset="0"/>
                <a:cs typeface="Tahoma" pitchFamily="34" charset="0"/>
              </a:rPr>
              <a:t>ales </a:t>
            </a:r>
            <a:r>
              <a:rPr lang="en-US" sz="2200" b="1" dirty="0">
                <a:latin typeface="Tahoma" pitchFamily="34" charset="0"/>
                <a:ea typeface="Tahoma" pitchFamily="34" charset="0"/>
                <a:cs typeface="Tahoma" pitchFamily="34" charset="0"/>
              </a:rPr>
              <a:t>contacts </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Order </a:t>
            </a:r>
            <a:r>
              <a:rPr lang="en-US" sz="2200" b="1" dirty="0">
                <a:latin typeface="Tahoma" pitchFamily="34" charset="0"/>
                <a:ea typeface="Tahoma" pitchFamily="34" charset="0"/>
                <a:cs typeface="Tahoma" pitchFamily="34" charset="0"/>
                <a:sym typeface="Monotype Sorts" charset="2"/>
              </a:rPr>
              <a:t>processing</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Marketing Information</a:t>
            </a:r>
            <a:endParaRPr lang="en-US" sz="2200" b="1" dirty="0">
              <a:latin typeface="Tahoma" pitchFamily="34" charset="0"/>
              <a:ea typeface="Tahoma" pitchFamily="34" charset="0"/>
              <a:cs typeface="Tahoma" pitchFamily="34" charset="0"/>
              <a:sym typeface="Monotype Sorts" charset="2"/>
            </a:endParaRP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Product </a:t>
            </a:r>
            <a:r>
              <a:rPr lang="en-US" sz="2200" b="1" dirty="0">
                <a:latin typeface="Tahoma" pitchFamily="34" charset="0"/>
                <a:ea typeface="Tahoma" pitchFamily="34" charset="0"/>
                <a:cs typeface="Tahoma" pitchFamily="34" charset="0"/>
                <a:sym typeface="Monotype Sorts" charset="2"/>
              </a:rPr>
              <a:t>availability</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Customer services</a:t>
            </a:r>
            <a:endParaRPr lang="en-US" sz="2200" b="1" dirty="0">
              <a:latin typeface="Tahoma" pitchFamily="34" charset="0"/>
              <a:ea typeface="Tahoma" pitchFamily="34" charset="0"/>
              <a:cs typeface="Tahoma" pitchFamily="34" charset="0"/>
            </a:endParaRPr>
          </a:p>
        </p:txBody>
      </p:sp>
      <p:grpSp>
        <p:nvGrpSpPr>
          <p:cNvPr id="19" name="Group 18"/>
          <p:cNvGrpSpPr/>
          <p:nvPr/>
        </p:nvGrpSpPr>
        <p:grpSpPr>
          <a:xfrm>
            <a:off x="5063706" y="2319338"/>
            <a:ext cx="1802920" cy="1081087"/>
            <a:chOff x="5342626" y="2438400"/>
            <a:chExt cx="1524000" cy="838200"/>
          </a:xfrm>
        </p:grpSpPr>
        <p:sp>
          <p:nvSpPr>
            <p:cNvPr id="20" name="Line 33"/>
            <p:cNvSpPr>
              <a:spLocks noChangeShapeType="1"/>
            </p:cNvSpPr>
            <p:nvPr/>
          </p:nvSpPr>
          <p:spPr bwMode="auto">
            <a:xfrm>
              <a:off x="5342626" y="2438400"/>
              <a:ext cx="1524000" cy="0"/>
            </a:xfrm>
            <a:prstGeom prst="line">
              <a:avLst/>
            </a:prstGeom>
            <a:noFill/>
            <a:ln w="38100" cmpd="sng">
              <a:solidFill>
                <a:schemeClr val="tx1"/>
              </a:solidFill>
              <a:round/>
              <a:headEnd/>
              <a:tailEnd/>
            </a:ln>
            <a:effectLst/>
          </p:spPr>
          <p:txBody>
            <a:bodyPr wrap="none" anchor="ctr"/>
            <a:lstStyle/>
            <a:p>
              <a:endParaRPr lang="en-US"/>
            </a:p>
          </p:txBody>
        </p:sp>
        <p:sp>
          <p:nvSpPr>
            <p:cNvPr id="21" name="Line 34"/>
            <p:cNvSpPr>
              <a:spLocks noChangeShapeType="1"/>
            </p:cNvSpPr>
            <p:nvPr/>
          </p:nvSpPr>
          <p:spPr bwMode="auto">
            <a:xfrm>
              <a:off x="6866626" y="2438400"/>
              <a:ext cx="0" cy="838200"/>
            </a:xfrm>
            <a:prstGeom prst="line">
              <a:avLst/>
            </a:prstGeom>
            <a:noFill/>
            <a:ln w="38100" cmpd="sng">
              <a:solidFill>
                <a:schemeClr val="tx1"/>
              </a:solidFill>
              <a:round/>
              <a:headEnd/>
              <a:tailEnd type="triangle" w="med" len="med"/>
            </a:ln>
            <a:effectLst/>
          </p:spPr>
          <p:txBody>
            <a:bodyPr wrap="none" anchor="ctr"/>
            <a:lstStyle/>
            <a:p>
              <a:endParaRPr lang="en-US"/>
            </a:p>
          </p:txBody>
        </p:sp>
      </p:grpSp>
      <p:sp>
        <p:nvSpPr>
          <p:cNvPr id="22" name="AutoShape 45"/>
          <p:cNvSpPr>
            <a:spLocks noChangeArrowheads="1"/>
          </p:cNvSpPr>
          <p:nvPr/>
        </p:nvSpPr>
        <p:spPr bwMode="auto">
          <a:xfrm>
            <a:off x="948600" y="1628775"/>
            <a:ext cx="4358083" cy="1676400"/>
          </a:xfrm>
          <a:prstGeom prst="ellipseRibbon">
            <a:avLst>
              <a:gd name="adj1" fmla="val 25000"/>
              <a:gd name="adj2" fmla="val 50000"/>
              <a:gd name="adj3" fmla="val 12500"/>
            </a:avLst>
          </a:prstGeom>
          <a:solidFill>
            <a:srgbClr val="FFFFFF"/>
          </a:solidFill>
          <a:ln w="9525">
            <a:solidFill>
              <a:schemeClr val="tx1"/>
            </a:solidFill>
            <a:round/>
            <a:headEnd/>
            <a:tailEnd/>
          </a:ln>
          <a:effectLst/>
        </p:spPr>
        <p:txBody>
          <a:bodyPr wrap="none" anchor="ctr"/>
          <a:lstStyle/>
          <a:p>
            <a:pPr algn="ctr"/>
            <a:endParaRPr lang="en-US" sz="2800" b="1" dirty="0" smtClean="0">
              <a:solidFill>
                <a:srgbClr val="990000"/>
              </a:solidFill>
              <a:latin typeface="Tahoma" pitchFamily="34" charset="0"/>
              <a:ea typeface="Tahoma" pitchFamily="34" charset="0"/>
              <a:cs typeface="Tahoma" pitchFamily="34" charset="0"/>
            </a:endParaRPr>
          </a:p>
          <a:p>
            <a:pPr algn="ctr"/>
            <a:endParaRPr lang="en-US" sz="2800" b="1" dirty="0" smtClean="0">
              <a:solidFill>
                <a:srgbClr val="990000"/>
              </a:solidFill>
              <a:latin typeface="Tahoma" pitchFamily="34" charset="0"/>
              <a:ea typeface="Tahoma" pitchFamily="34" charset="0"/>
              <a:cs typeface="Tahoma" pitchFamily="34" charset="0"/>
            </a:endParaRPr>
          </a:p>
          <a:p>
            <a:pPr algn="ctr"/>
            <a:r>
              <a:rPr lang="en-US" sz="2800" b="1" dirty="0" smtClean="0">
                <a:solidFill>
                  <a:srgbClr val="990000"/>
                </a:solidFill>
                <a:latin typeface="Tahoma" pitchFamily="34" charset="0"/>
                <a:ea typeface="Tahoma" pitchFamily="34" charset="0"/>
                <a:cs typeface="Tahoma" pitchFamily="34" charset="0"/>
              </a:rPr>
              <a:t>Brokers</a:t>
            </a:r>
          </a:p>
          <a:p>
            <a:pPr algn="ctr"/>
            <a:endParaRPr lang="en-US" sz="2800" dirty="0">
              <a:solidFill>
                <a:srgbClr val="990000"/>
              </a:solidFill>
              <a:latin typeface="Tahoma" pitchFamily="34" charset="0"/>
              <a:ea typeface="Tahoma" pitchFamily="34" charset="0"/>
              <a:cs typeface="Tahoma" pitchFamily="34" charset="0"/>
            </a:endParaRPr>
          </a:p>
          <a:p>
            <a:pPr algn="ctr"/>
            <a:endParaRPr lang="en-US" sz="2800" dirty="0">
              <a:solidFill>
                <a:srgbClr val="99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Agent Wholesalers’ Distribution Tasks</a:t>
            </a:r>
            <a:endParaRPr lang="en-US" dirty="0">
              <a:latin typeface="Tahoma" pitchFamily="34" charset="0"/>
              <a:ea typeface="Tahoma" pitchFamily="34" charset="0"/>
              <a:cs typeface="Tahoma" pitchFamily="34" charset="0"/>
            </a:endParaRPr>
          </a:p>
        </p:txBody>
      </p:sp>
      <p:sp>
        <p:nvSpPr>
          <p:cNvPr id="33795" name="Rectangle 3"/>
          <p:cNvSpPr>
            <a:spLocks noChangeArrowheads="1"/>
          </p:cNvSpPr>
          <p:nvPr/>
        </p:nvSpPr>
        <p:spPr bwMode="auto">
          <a:xfrm>
            <a:off x="1217613" y="1169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797" name="Rectangle 5"/>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0" name="Rectangle 8"/>
          <p:cNvSpPr>
            <a:spLocks noChangeArrowheads="1"/>
          </p:cNvSpPr>
          <p:nvPr/>
        </p:nvSpPr>
        <p:spPr bwMode="auto">
          <a:xfrm>
            <a:off x="416877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2" name="Rectangle 10"/>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3" name="Rectangle 11"/>
          <p:cNvSpPr>
            <a:spLocks noChangeArrowheads="1"/>
          </p:cNvSpPr>
          <p:nvPr/>
        </p:nvSpPr>
        <p:spPr bwMode="auto">
          <a:xfrm>
            <a:off x="7989888" y="1587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4" name="Rectangle 12"/>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5" name="Rectangle 13"/>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07" name="Rectangle 15"/>
          <p:cNvSpPr>
            <a:spLocks noChangeArrowheads="1"/>
          </p:cNvSpPr>
          <p:nvPr/>
        </p:nvSpPr>
        <p:spPr bwMode="auto">
          <a:xfrm>
            <a:off x="8101013"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10" name="Rectangle 18"/>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11" name="Rectangle 19"/>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20" name="Rectangle 28"/>
          <p:cNvSpPr>
            <a:spLocks noChangeArrowheads="1"/>
          </p:cNvSpPr>
          <p:nvPr/>
        </p:nvSpPr>
        <p:spPr bwMode="auto">
          <a:xfrm>
            <a:off x="609600" y="30480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3824" name="Rectangle 32"/>
          <p:cNvSpPr>
            <a:spLocks noChangeArrowheads="1"/>
          </p:cNvSpPr>
          <p:nvPr/>
        </p:nvSpPr>
        <p:spPr bwMode="auto">
          <a:xfrm>
            <a:off x="3575050" y="3657600"/>
            <a:ext cx="4861584" cy="2123658"/>
          </a:xfrm>
          <a:prstGeom prst="rect">
            <a:avLst/>
          </a:prstGeom>
          <a:solidFill>
            <a:srgbClr val="C0C0C0"/>
          </a:solidFill>
          <a:ln w="9525">
            <a:noFill/>
            <a:miter lim="800000"/>
            <a:headEnd/>
            <a:tailEnd/>
          </a:ln>
          <a:effectLst/>
        </p:spPr>
        <p:txBody>
          <a:bodyPr wrap="square">
            <a:spAutoFit/>
          </a:bodyPr>
          <a:lstStyle/>
          <a:p>
            <a:pPr marL="457200" indent="-457200">
              <a:buFont typeface="Wingdings" pitchFamily="2" charset="2"/>
              <a:buChar char="Ø"/>
            </a:pPr>
            <a:r>
              <a:rPr lang="en-US" sz="2200" b="1" dirty="0" smtClean="0">
                <a:latin typeface="Tahoma" pitchFamily="34" charset="0"/>
                <a:ea typeface="Tahoma" pitchFamily="34" charset="0"/>
                <a:cs typeface="Tahoma" pitchFamily="34" charset="0"/>
              </a:rPr>
              <a:t>Market </a:t>
            </a:r>
            <a:r>
              <a:rPr lang="en-US" sz="2200" b="1" dirty="0">
                <a:latin typeface="Tahoma" pitchFamily="34" charset="0"/>
                <a:ea typeface="Tahoma" pitchFamily="34" charset="0"/>
                <a:cs typeface="Tahoma" pitchFamily="34" charset="0"/>
              </a:rPr>
              <a:t>coverage</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S</a:t>
            </a:r>
            <a:r>
              <a:rPr lang="en-US" sz="2200" b="1" dirty="0" smtClean="0">
                <a:latin typeface="Tahoma" pitchFamily="34" charset="0"/>
                <a:ea typeface="Tahoma" pitchFamily="34" charset="0"/>
                <a:cs typeface="Tahoma" pitchFamily="34" charset="0"/>
              </a:rPr>
              <a:t>ales </a:t>
            </a:r>
            <a:r>
              <a:rPr lang="en-US" sz="2200" b="1" dirty="0">
                <a:latin typeface="Tahoma" pitchFamily="34" charset="0"/>
                <a:ea typeface="Tahoma" pitchFamily="34" charset="0"/>
                <a:cs typeface="Tahoma" pitchFamily="34" charset="0"/>
              </a:rPr>
              <a:t>contacts </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Order </a:t>
            </a:r>
            <a:r>
              <a:rPr lang="en-US" sz="2200" b="1" dirty="0">
                <a:latin typeface="Tahoma" pitchFamily="34" charset="0"/>
                <a:ea typeface="Tahoma" pitchFamily="34" charset="0"/>
                <a:cs typeface="Tahoma" pitchFamily="34" charset="0"/>
                <a:sym typeface="Monotype Sorts" charset="2"/>
              </a:rPr>
              <a:t>processing</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Breaking </a:t>
            </a:r>
            <a:r>
              <a:rPr lang="en-US" sz="2200" b="1" dirty="0">
                <a:latin typeface="Tahoma" pitchFamily="34" charset="0"/>
                <a:ea typeface="Tahoma" pitchFamily="34" charset="0"/>
                <a:cs typeface="Tahoma" pitchFamily="34" charset="0"/>
                <a:sym typeface="Monotype Sorts" charset="2"/>
              </a:rPr>
              <a:t>bulk</a:t>
            </a: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Credit</a:t>
            </a:r>
            <a:endParaRPr lang="en-US" sz="2200" b="1" dirty="0">
              <a:latin typeface="Tahoma" pitchFamily="34" charset="0"/>
              <a:ea typeface="Tahoma" pitchFamily="34" charset="0"/>
              <a:cs typeface="Tahoma" pitchFamily="34" charset="0"/>
              <a:sym typeface="Monotype Sorts" charset="2"/>
            </a:endParaRPr>
          </a:p>
          <a:p>
            <a:pPr marL="457200" indent="-457200">
              <a:buFont typeface="Wingdings" pitchFamily="2" charset="2"/>
              <a:buChar char="Ø"/>
            </a:pPr>
            <a:r>
              <a:rPr lang="en-US" sz="2200" b="1" dirty="0" smtClean="0">
                <a:latin typeface="Tahoma" pitchFamily="34" charset="0"/>
                <a:ea typeface="Tahoma" pitchFamily="34" charset="0"/>
                <a:cs typeface="Tahoma" pitchFamily="34" charset="0"/>
                <a:sym typeface="Monotype Sorts" charset="2"/>
              </a:rPr>
              <a:t>Holding inventory</a:t>
            </a:r>
            <a:endParaRPr lang="en-US" sz="2200" b="1" dirty="0">
              <a:latin typeface="Tahoma" pitchFamily="34" charset="0"/>
              <a:ea typeface="Tahoma" pitchFamily="34" charset="0"/>
              <a:cs typeface="Tahoma" pitchFamily="34" charset="0"/>
              <a:sym typeface="Monotype Sorts" charset="2"/>
            </a:endParaRPr>
          </a:p>
        </p:txBody>
      </p:sp>
      <p:grpSp>
        <p:nvGrpSpPr>
          <p:cNvPr id="22" name="Group 21"/>
          <p:cNvGrpSpPr/>
          <p:nvPr/>
        </p:nvGrpSpPr>
        <p:grpSpPr>
          <a:xfrm>
            <a:off x="5063706" y="2319338"/>
            <a:ext cx="1802920" cy="1081087"/>
            <a:chOff x="5342626" y="2438400"/>
            <a:chExt cx="1524000" cy="838200"/>
          </a:xfrm>
        </p:grpSpPr>
        <p:sp>
          <p:nvSpPr>
            <p:cNvPr id="33825" name="Line 33"/>
            <p:cNvSpPr>
              <a:spLocks noChangeShapeType="1"/>
            </p:cNvSpPr>
            <p:nvPr/>
          </p:nvSpPr>
          <p:spPr bwMode="auto">
            <a:xfrm>
              <a:off x="5342626" y="2438400"/>
              <a:ext cx="1524000" cy="0"/>
            </a:xfrm>
            <a:prstGeom prst="line">
              <a:avLst/>
            </a:prstGeom>
            <a:noFill/>
            <a:ln w="38100" cmpd="sng">
              <a:solidFill>
                <a:schemeClr val="tx1"/>
              </a:solidFill>
              <a:round/>
              <a:headEnd/>
              <a:tailEnd/>
            </a:ln>
            <a:effectLst/>
          </p:spPr>
          <p:txBody>
            <a:bodyPr wrap="none" anchor="ctr"/>
            <a:lstStyle/>
            <a:p>
              <a:endParaRPr lang="en-US"/>
            </a:p>
          </p:txBody>
        </p:sp>
        <p:sp>
          <p:nvSpPr>
            <p:cNvPr id="33826" name="Line 34"/>
            <p:cNvSpPr>
              <a:spLocks noChangeShapeType="1"/>
            </p:cNvSpPr>
            <p:nvPr/>
          </p:nvSpPr>
          <p:spPr bwMode="auto">
            <a:xfrm>
              <a:off x="6866626" y="2438400"/>
              <a:ext cx="0" cy="838200"/>
            </a:xfrm>
            <a:prstGeom prst="line">
              <a:avLst/>
            </a:prstGeom>
            <a:noFill/>
            <a:ln w="38100" cmpd="sng">
              <a:solidFill>
                <a:schemeClr val="tx1"/>
              </a:solidFill>
              <a:round/>
              <a:headEnd/>
              <a:tailEnd type="triangle" w="med" len="med"/>
            </a:ln>
            <a:effectLst/>
          </p:spPr>
          <p:txBody>
            <a:bodyPr wrap="none" anchor="ctr"/>
            <a:lstStyle/>
            <a:p>
              <a:endParaRPr lang="en-US"/>
            </a:p>
          </p:txBody>
        </p:sp>
      </p:grpSp>
      <p:sp>
        <p:nvSpPr>
          <p:cNvPr id="24" name="AutoShape 45"/>
          <p:cNvSpPr>
            <a:spLocks noChangeArrowheads="1"/>
          </p:cNvSpPr>
          <p:nvPr/>
        </p:nvSpPr>
        <p:spPr bwMode="auto">
          <a:xfrm>
            <a:off x="948600" y="1628775"/>
            <a:ext cx="4358083" cy="1676400"/>
          </a:xfrm>
          <a:prstGeom prst="ellipseRibbon">
            <a:avLst>
              <a:gd name="adj1" fmla="val 25000"/>
              <a:gd name="adj2" fmla="val 50000"/>
              <a:gd name="adj3" fmla="val 12500"/>
            </a:avLst>
          </a:prstGeom>
          <a:solidFill>
            <a:srgbClr val="FFFFFF"/>
          </a:solidFill>
          <a:ln w="9525">
            <a:solidFill>
              <a:schemeClr val="tx1"/>
            </a:solidFill>
            <a:round/>
            <a:headEnd/>
            <a:tailEnd/>
          </a:ln>
          <a:effectLst/>
        </p:spPr>
        <p:txBody>
          <a:bodyPr wrap="none" anchor="ctr"/>
          <a:lstStyle/>
          <a:p>
            <a:pPr algn="ctr"/>
            <a:endParaRPr lang="en-US" sz="2400" b="1" dirty="0" smtClean="0">
              <a:solidFill>
                <a:srgbClr val="990000"/>
              </a:solidFill>
              <a:latin typeface="Tahoma" pitchFamily="34" charset="0"/>
              <a:ea typeface="Tahoma" pitchFamily="34" charset="0"/>
              <a:cs typeface="Tahoma" pitchFamily="34" charset="0"/>
            </a:endParaRPr>
          </a:p>
          <a:p>
            <a:pPr algn="ctr"/>
            <a:endParaRPr lang="en-US" sz="2400" b="1" dirty="0" smtClean="0">
              <a:solidFill>
                <a:srgbClr val="990000"/>
              </a:solidFill>
              <a:latin typeface="Tahoma" pitchFamily="34" charset="0"/>
              <a:ea typeface="Tahoma" pitchFamily="34" charset="0"/>
              <a:cs typeface="Tahoma" pitchFamily="34" charset="0"/>
            </a:endParaRPr>
          </a:p>
          <a:p>
            <a:pPr algn="ctr"/>
            <a:r>
              <a:rPr lang="en-US" sz="2400" b="1" dirty="0" smtClean="0">
                <a:solidFill>
                  <a:srgbClr val="990000"/>
                </a:solidFill>
                <a:latin typeface="Tahoma" pitchFamily="34" charset="0"/>
                <a:ea typeface="Tahoma" pitchFamily="34" charset="0"/>
                <a:cs typeface="Tahoma" pitchFamily="34" charset="0"/>
              </a:rPr>
              <a:t>Commission </a:t>
            </a:r>
          </a:p>
          <a:p>
            <a:pPr algn="ctr"/>
            <a:r>
              <a:rPr lang="en-US" sz="2400" b="1" dirty="0" smtClean="0">
                <a:solidFill>
                  <a:srgbClr val="990000"/>
                </a:solidFill>
                <a:latin typeface="Tahoma" pitchFamily="34" charset="0"/>
                <a:ea typeface="Tahoma" pitchFamily="34" charset="0"/>
                <a:cs typeface="Tahoma" pitchFamily="34" charset="0"/>
              </a:rPr>
              <a:t>Merchant</a:t>
            </a:r>
          </a:p>
          <a:p>
            <a:pPr algn="ctr"/>
            <a:endParaRPr lang="en-US" sz="2400" dirty="0">
              <a:solidFill>
                <a:srgbClr val="990000"/>
              </a:solidFill>
              <a:latin typeface="Tahoma" pitchFamily="34" charset="0"/>
              <a:ea typeface="Tahoma" pitchFamily="34" charset="0"/>
              <a:cs typeface="Tahoma" pitchFamily="34" charset="0"/>
            </a:endParaRPr>
          </a:p>
          <a:p>
            <a:pPr algn="ctr"/>
            <a:endParaRPr lang="en-US" sz="2400" dirty="0">
              <a:solidFill>
                <a:srgbClr val="99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948600" y="274638"/>
            <a:ext cx="7925910" cy="941387"/>
          </a:xfrm>
        </p:spPr>
        <p:txBody>
          <a:bodyPr>
            <a:normAutofit/>
          </a:bodyPr>
          <a:lstStyle/>
          <a:p>
            <a:r>
              <a:rPr lang="en-US" sz="4000" dirty="0">
                <a:latin typeface="Tahoma" pitchFamily="34" charset="0"/>
                <a:ea typeface="Tahoma" pitchFamily="34" charset="0"/>
                <a:cs typeface="Tahoma" pitchFamily="34" charset="0"/>
              </a:rPr>
              <a:t>Retail Trade</a:t>
            </a:r>
            <a:endParaRPr lang="en-US" sz="4000" dirty="0">
              <a:latin typeface="Tahoma" pitchFamily="34" charset="0"/>
              <a:ea typeface="Tahoma" pitchFamily="34" charset="0"/>
              <a:cs typeface="Tahoma" pitchFamily="34" charset="0"/>
            </a:endParaRPr>
          </a:p>
        </p:txBody>
      </p:sp>
      <p:sp>
        <p:nvSpPr>
          <p:cNvPr id="36869" name="Rectangle 5"/>
          <p:cNvSpPr>
            <a:spLocks noChangeArrowheads="1"/>
          </p:cNvSpPr>
          <p:nvPr/>
        </p:nvSpPr>
        <p:spPr bwMode="auto">
          <a:xfrm>
            <a:off x="2108200" y="1239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71" name="Rectangle 7"/>
          <p:cNvSpPr>
            <a:spLocks noChangeArrowheads="1"/>
          </p:cNvSpPr>
          <p:nvPr/>
        </p:nvSpPr>
        <p:spPr bwMode="auto">
          <a:xfrm>
            <a:off x="7758113"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74" name="Rectangle 10"/>
          <p:cNvSpPr>
            <a:spLocks noChangeArrowheads="1"/>
          </p:cNvSpPr>
          <p:nvPr/>
        </p:nvSpPr>
        <p:spPr bwMode="auto">
          <a:xfrm>
            <a:off x="901700" y="528716"/>
            <a:ext cx="7772400" cy="839709"/>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6875" name="Rectangle 11"/>
          <p:cNvSpPr>
            <a:spLocks noChangeArrowheads="1"/>
          </p:cNvSpPr>
          <p:nvPr/>
        </p:nvSpPr>
        <p:spPr bwMode="auto">
          <a:xfrm>
            <a:off x="717550" y="1139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76" name="Rectangle 12"/>
          <p:cNvSpPr>
            <a:spLocks noChangeArrowheads="1"/>
          </p:cNvSpPr>
          <p:nvPr/>
        </p:nvSpPr>
        <p:spPr bwMode="auto">
          <a:xfrm>
            <a:off x="7867650" y="2095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79" name="Rectangle 15"/>
          <p:cNvSpPr>
            <a:spLocks noChangeArrowheads="1"/>
          </p:cNvSpPr>
          <p:nvPr/>
        </p:nvSpPr>
        <p:spPr bwMode="auto">
          <a:xfrm>
            <a:off x="7989888" y="1587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80" name="Rectangle 16"/>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81" name="Rectangle 17"/>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83" name="Rectangle 19"/>
          <p:cNvSpPr>
            <a:spLocks noChangeArrowheads="1"/>
          </p:cNvSpPr>
          <p:nvPr/>
        </p:nvSpPr>
        <p:spPr bwMode="auto">
          <a:xfrm>
            <a:off x="8101013"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86" name="Rectangle 22"/>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894" name="Rectangle 30"/>
          <p:cNvSpPr>
            <a:spLocks noChangeArrowheads="1"/>
          </p:cNvSpPr>
          <p:nvPr/>
        </p:nvSpPr>
        <p:spPr bwMode="auto">
          <a:xfrm>
            <a:off x="609600" y="30480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6905" name="Rectangle 41"/>
          <p:cNvSpPr>
            <a:spLocks noChangeArrowheads="1"/>
          </p:cNvSpPr>
          <p:nvPr/>
        </p:nvSpPr>
        <p:spPr bwMode="auto">
          <a:xfrm>
            <a:off x="398463" y="5049838"/>
            <a:ext cx="184731" cy="369332"/>
          </a:xfrm>
          <a:prstGeom prst="rect">
            <a:avLst/>
          </a:prstGeom>
          <a:noFill/>
          <a:ln w="9525">
            <a:noFill/>
            <a:miter lim="800000"/>
            <a:headEnd/>
            <a:tailEnd/>
          </a:ln>
          <a:effectLst/>
        </p:spPr>
        <p:txBody>
          <a:bodyPr wrap="none">
            <a:spAutoFit/>
          </a:bodyPr>
          <a:lstStyle/>
          <a:p>
            <a:pPr>
              <a:buClr>
                <a:srgbClr val="990000"/>
              </a:buClr>
            </a:pPr>
            <a:endParaRPr lang="en-US">
              <a:latin typeface="Times" charset="0"/>
            </a:endParaRPr>
          </a:p>
        </p:txBody>
      </p:sp>
      <p:sp>
        <p:nvSpPr>
          <p:cNvPr id="25" name="Rectangle 48" descr="Stationery"/>
          <p:cNvSpPr txBox="1">
            <a:spLocks noChangeArrowheads="1"/>
          </p:cNvSpPr>
          <p:nvPr/>
        </p:nvSpPr>
        <p:spPr>
          <a:xfrm>
            <a:off x="901700" y="1416051"/>
            <a:ext cx="4049862" cy="4776158"/>
          </a:xfrm>
          <a:prstGeom prst="rect">
            <a:avLst/>
          </a:prstGeom>
          <a:noFill/>
        </p:spPr>
        <p:txBody>
          <a:bodyPr vert="horz" lIns="91440" tIns="45720" rIns="91440" bIns="45720" rtlCol="0">
            <a:noAutofit/>
          </a:bodyPr>
          <a:lstStyle/>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Motor vehicle &amp; parts dealers</a:t>
            </a:r>
            <a:endParaRPr lang="en-US" sz="2600" dirty="0" smtClean="0">
              <a:solidFill>
                <a:schemeClr val="accent1"/>
              </a:solidFill>
              <a:latin typeface="Tahoma" pitchFamily="34" charset="0"/>
              <a:ea typeface="Tahoma" pitchFamily="34" charset="0"/>
              <a:cs typeface="Tahoma" pitchFamily="34" charset="0"/>
            </a:endParaRPr>
          </a:p>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Furniture &amp; home furnishings stores</a:t>
            </a:r>
          </a:p>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Electronics &amp; appliance stores</a:t>
            </a:r>
          </a:p>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Building material &amp; garden equip. </a:t>
            </a:r>
          </a:p>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Food &amp; beverage stores</a:t>
            </a:r>
          </a:p>
          <a:p>
            <a:pPr marL="457200" indent="-457200">
              <a:spcBef>
                <a:spcPts val="600"/>
              </a:spcBef>
              <a:buClr>
                <a:srgbClr val="990000"/>
              </a:buClr>
              <a:buFont typeface="Arial" pitchFamily="34" charset="0"/>
              <a:buChar char="•"/>
            </a:pPr>
            <a:r>
              <a:rPr lang="en-US" sz="2600" dirty="0" smtClean="0">
                <a:latin typeface="Tahoma" pitchFamily="34" charset="0"/>
                <a:ea typeface="Tahoma" pitchFamily="34" charset="0"/>
                <a:cs typeface="Tahoma" pitchFamily="34" charset="0"/>
              </a:rPr>
              <a:t>Health &amp; personal care </a:t>
            </a:r>
            <a:r>
              <a:rPr lang="en-US" sz="2600" dirty="0" smtClean="0">
                <a:latin typeface="Tahoma" pitchFamily="34" charset="0"/>
                <a:ea typeface="Tahoma" pitchFamily="34" charset="0"/>
                <a:cs typeface="Tahoma" pitchFamily="34" charset="0"/>
              </a:rPr>
              <a:t>stores.</a:t>
            </a:r>
            <a:endParaRPr lang="en-US" sz="2600" dirty="0">
              <a:latin typeface="Tahoma" pitchFamily="34" charset="0"/>
              <a:ea typeface="Tahoma" pitchFamily="34" charset="0"/>
              <a:cs typeface="Tahoma" pitchFamily="34" charset="0"/>
            </a:endParaRPr>
          </a:p>
        </p:txBody>
      </p:sp>
      <p:sp>
        <p:nvSpPr>
          <p:cNvPr id="27" name="Rectangle 48" descr="Stationery"/>
          <p:cNvSpPr txBox="1">
            <a:spLocks noChangeArrowheads="1"/>
          </p:cNvSpPr>
          <p:nvPr/>
        </p:nvSpPr>
        <p:spPr>
          <a:xfrm>
            <a:off x="4951562" y="1487488"/>
            <a:ext cx="3871429" cy="4704720"/>
          </a:xfrm>
          <a:prstGeom prst="rect">
            <a:avLst/>
          </a:prstGeom>
          <a:noFill/>
        </p:spPr>
        <p:txBody>
          <a:bodyPr vert="horz" lIns="91440" tIns="45720" rIns="91440" bIns="45720" rtlCol="0">
            <a:normAutofit/>
          </a:bodyPr>
          <a:lstStyle/>
          <a:p>
            <a:pPr marL="457200" indent="-457200">
              <a:spcBef>
                <a:spcPts val="600"/>
              </a:spcBef>
              <a:buClr>
                <a:srgbClr val="990000"/>
              </a:buClr>
              <a:buFont typeface="Arial" pitchFamily="34" charset="0"/>
              <a:buChar char="•"/>
            </a:pPr>
            <a:r>
              <a:rPr lang="en-US" sz="2800" dirty="0" smtClean="0">
                <a:latin typeface="Tahoma" pitchFamily="34" charset="0"/>
                <a:ea typeface="Tahoma" pitchFamily="34" charset="0"/>
                <a:cs typeface="Tahoma" pitchFamily="34" charset="0"/>
              </a:rPr>
              <a:t>Clothing </a:t>
            </a:r>
            <a:r>
              <a:rPr lang="en-US" sz="2800" dirty="0" smtClean="0">
                <a:latin typeface="Tahoma" pitchFamily="34" charset="0"/>
                <a:ea typeface="Tahoma" pitchFamily="34" charset="0"/>
                <a:cs typeface="Tahoma" pitchFamily="34" charset="0"/>
              </a:rPr>
              <a:t>&amp; clothing accessories stores</a:t>
            </a:r>
          </a:p>
          <a:p>
            <a:pPr marL="457200" indent="-457200">
              <a:spcBef>
                <a:spcPts val="600"/>
              </a:spcBef>
              <a:buClr>
                <a:srgbClr val="990000"/>
              </a:buClr>
              <a:buFont typeface="Arial" pitchFamily="34" charset="0"/>
              <a:buChar char="•"/>
            </a:pPr>
            <a:r>
              <a:rPr lang="en-US" sz="2800" dirty="0" smtClean="0">
                <a:latin typeface="Tahoma" pitchFamily="34" charset="0"/>
                <a:ea typeface="Tahoma" pitchFamily="34" charset="0"/>
                <a:cs typeface="Tahoma" pitchFamily="34" charset="0"/>
              </a:rPr>
              <a:t>Sporting goods, </a:t>
            </a:r>
            <a:r>
              <a:rPr lang="en-US" sz="2800" dirty="0" smtClean="0">
                <a:latin typeface="Tahoma" pitchFamily="34" charset="0"/>
                <a:ea typeface="Tahoma" pitchFamily="34" charset="0"/>
                <a:cs typeface="Tahoma" pitchFamily="34" charset="0"/>
              </a:rPr>
              <a:t>book ,&amp; </a:t>
            </a:r>
            <a:r>
              <a:rPr lang="en-US" sz="2800" dirty="0" smtClean="0">
                <a:latin typeface="Tahoma" pitchFamily="34" charset="0"/>
                <a:ea typeface="Tahoma" pitchFamily="34" charset="0"/>
                <a:cs typeface="Tahoma" pitchFamily="34" charset="0"/>
              </a:rPr>
              <a:t>music </a:t>
            </a:r>
            <a:r>
              <a:rPr lang="en-US" sz="2800" dirty="0" smtClean="0">
                <a:latin typeface="Tahoma" pitchFamily="34" charset="0"/>
                <a:ea typeface="Tahoma" pitchFamily="34" charset="0"/>
                <a:cs typeface="Tahoma" pitchFamily="34" charset="0"/>
              </a:rPr>
              <a:t>stores </a:t>
            </a:r>
            <a:endParaRPr lang="en-US" sz="28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ChangeArrowheads="1"/>
          </p:cNvSpPr>
          <p:nvPr/>
        </p:nvSpPr>
        <p:spPr bwMode="auto">
          <a:xfrm>
            <a:off x="568325" y="12192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17" name="Rectangle 5"/>
          <p:cNvSpPr>
            <a:spLocks noChangeArrowheads="1"/>
          </p:cNvSpPr>
          <p:nvPr/>
        </p:nvSpPr>
        <p:spPr bwMode="auto">
          <a:xfrm>
            <a:off x="7818438" y="49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20" name="Rectangle 8"/>
          <p:cNvSpPr>
            <a:spLocks noChangeArrowheads="1"/>
          </p:cNvSpPr>
          <p:nvPr/>
        </p:nvSpPr>
        <p:spPr bwMode="auto">
          <a:xfrm>
            <a:off x="498475" y="17795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26" name="Rectangle 14"/>
          <p:cNvSpPr>
            <a:spLocks noChangeArrowheads="1"/>
          </p:cNvSpPr>
          <p:nvPr/>
        </p:nvSpPr>
        <p:spPr bwMode="auto">
          <a:xfrm>
            <a:off x="3127375" y="2300288"/>
            <a:ext cx="1098550" cy="457200"/>
          </a:xfrm>
          <a:prstGeom prst="rect">
            <a:avLst/>
          </a:prstGeom>
          <a:noFill/>
          <a:ln w="9525">
            <a:noFill/>
            <a:miter lim="800000"/>
            <a:headEnd/>
            <a:tailEnd/>
          </a:ln>
          <a:effectLst/>
        </p:spPr>
        <p:txBody>
          <a:bodyPr wrap="none">
            <a:spAutoFit/>
          </a:bodyPr>
          <a:lstStyle/>
          <a:p>
            <a:r>
              <a:rPr lang="en-US">
                <a:latin typeface="Times" charset="0"/>
              </a:rPr>
              <a:t>	</a:t>
            </a:r>
          </a:p>
        </p:txBody>
      </p:sp>
      <p:sp>
        <p:nvSpPr>
          <p:cNvPr id="38940" name="Rectangle 28"/>
          <p:cNvSpPr>
            <a:spLocks noGrp="1" noChangeArrowheads="1"/>
          </p:cNvSpPr>
          <p:nvPr>
            <p:ph type="title"/>
          </p:nvPr>
        </p:nvSpPr>
        <p:spPr>
          <a:xfrm>
            <a:off x="682625" y="322383"/>
            <a:ext cx="7925910" cy="1143000"/>
          </a:xfrm>
        </p:spPr>
        <p:txBody>
          <a:bodyPr>
            <a:normAutofit/>
          </a:bodyPr>
          <a:lstStyle/>
          <a:p>
            <a:r>
              <a:rPr lang="en-US" b="1" dirty="0"/>
              <a:t>Concentration in Retailing</a:t>
            </a:r>
            <a:endParaRPr lang="en-US" dirty="0"/>
          </a:p>
        </p:txBody>
      </p:sp>
      <p:sp>
        <p:nvSpPr>
          <p:cNvPr id="38945" name="Rectangle 33"/>
          <p:cNvSpPr>
            <a:spLocks noChangeArrowheads="1"/>
          </p:cNvSpPr>
          <p:nvPr/>
        </p:nvSpPr>
        <p:spPr bwMode="auto">
          <a:xfrm>
            <a:off x="5308600" y="2128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50" name="Rectangle 38"/>
          <p:cNvSpPr>
            <a:spLocks noChangeArrowheads="1"/>
          </p:cNvSpPr>
          <p:nvPr/>
        </p:nvSpPr>
        <p:spPr bwMode="auto">
          <a:xfrm>
            <a:off x="5748338" y="4849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55" name="Rectangle 43"/>
          <p:cNvSpPr>
            <a:spLocks noChangeArrowheads="1"/>
          </p:cNvSpPr>
          <p:nvPr/>
        </p:nvSpPr>
        <p:spPr bwMode="auto">
          <a:xfrm>
            <a:off x="1828800" y="19812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56" name="Rectangle 44"/>
          <p:cNvSpPr>
            <a:spLocks noChangeArrowheads="1"/>
          </p:cNvSpPr>
          <p:nvPr/>
        </p:nvSpPr>
        <p:spPr bwMode="auto">
          <a:xfrm>
            <a:off x="1334218" y="2128838"/>
            <a:ext cx="1900688" cy="523220"/>
          </a:xfrm>
          <a:prstGeom prst="rect">
            <a:avLst/>
          </a:prstGeom>
          <a:solidFill>
            <a:schemeClr val="bg1">
              <a:lumMod val="85000"/>
            </a:schemeClr>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sp3d>
        </p:spPr>
        <p:txBody>
          <a:bodyPr wrap="square">
            <a:spAutoFit/>
            <a:flatTx/>
          </a:bodyPr>
          <a:lstStyle/>
          <a:p>
            <a:r>
              <a:rPr lang="en-US" sz="2800" dirty="0">
                <a:latin typeface="Tahoma" pitchFamily="34" charset="0"/>
                <a:ea typeface="Tahoma" pitchFamily="34" charset="0"/>
                <a:cs typeface="Tahoma" pitchFamily="34" charset="0"/>
              </a:rPr>
              <a:t>  In </a:t>
            </a:r>
            <a:r>
              <a:rPr lang="en-US" sz="2800" dirty="0" smtClean="0">
                <a:latin typeface="Tahoma" pitchFamily="34" charset="0"/>
                <a:ea typeface="Tahoma" pitchFamily="34" charset="0"/>
                <a:cs typeface="Tahoma" pitchFamily="34" charset="0"/>
              </a:rPr>
              <a:t>2002</a:t>
            </a:r>
            <a:endParaRPr lang="en-US" sz="2800" dirty="0">
              <a:latin typeface="Tahoma" pitchFamily="34" charset="0"/>
              <a:ea typeface="Tahoma" pitchFamily="34" charset="0"/>
              <a:cs typeface="Tahoma" pitchFamily="34" charset="0"/>
            </a:endParaRPr>
          </a:p>
        </p:txBody>
      </p:sp>
      <p:sp>
        <p:nvSpPr>
          <p:cNvPr id="38961" name="Rectangle 49"/>
          <p:cNvSpPr>
            <a:spLocks noChangeArrowheads="1"/>
          </p:cNvSpPr>
          <p:nvPr/>
        </p:nvSpPr>
        <p:spPr bwMode="auto">
          <a:xfrm>
            <a:off x="3234906" y="2236788"/>
            <a:ext cx="5029200" cy="2554545"/>
          </a:xfrm>
          <a:prstGeom prst="rect">
            <a:avLst/>
          </a:prstGeom>
          <a:noFill/>
          <a:ln w="9525">
            <a:noFill/>
            <a:miter lim="800000"/>
            <a:headEnd/>
            <a:tailEnd/>
          </a:ln>
          <a:effectLst/>
        </p:spPr>
        <p:txBody>
          <a:bodyPr wrap="square">
            <a:spAutoFit/>
          </a:bodyPr>
          <a:lstStyle/>
          <a:p>
            <a:pPr algn="ctr"/>
            <a:endParaRPr lang="en-US" sz="3200" dirty="0">
              <a:latin typeface="Tahoma" pitchFamily="34" charset="0"/>
              <a:ea typeface="Tahoma" pitchFamily="34" charset="0"/>
              <a:cs typeface="Tahoma" pitchFamily="34" charset="0"/>
            </a:endParaRPr>
          </a:p>
          <a:p>
            <a:pPr algn="ctr"/>
            <a:r>
              <a:rPr lang="en-US" sz="3200" dirty="0" smtClean="0">
                <a:latin typeface="Tahoma" pitchFamily="34" charset="0"/>
                <a:ea typeface="Tahoma" pitchFamily="34" charset="0"/>
                <a:cs typeface="Tahoma" pitchFamily="34" charset="0"/>
              </a:rPr>
              <a:t>4</a:t>
            </a:r>
            <a:r>
              <a:rPr lang="en-US" sz="3200" dirty="0">
                <a:latin typeface="Tahoma" pitchFamily="34" charset="0"/>
                <a:ea typeface="Tahoma" pitchFamily="34" charset="0"/>
                <a:cs typeface="Tahoma" pitchFamily="34" charset="0"/>
              </a:rPr>
              <a:t>% of all retail firms </a:t>
            </a:r>
          </a:p>
          <a:p>
            <a:pPr algn="ctr"/>
            <a:r>
              <a:rPr lang="en-US" sz="3200" dirty="0">
                <a:latin typeface="Tahoma" pitchFamily="34" charset="0"/>
                <a:ea typeface="Tahoma" pitchFamily="34" charset="0"/>
                <a:cs typeface="Tahoma" pitchFamily="34" charset="0"/>
              </a:rPr>
              <a:t>accounted for nearly 80% </a:t>
            </a:r>
          </a:p>
          <a:p>
            <a:pPr algn="ctr"/>
            <a:r>
              <a:rPr lang="en-US" sz="3200" dirty="0">
                <a:latin typeface="Tahoma" pitchFamily="34" charset="0"/>
                <a:ea typeface="Tahoma" pitchFamily="34" charset="0"/>
                <a:cs typeface="Tahoma" pitchFamily="34" charset="0"/>
              </a:rPr>
              <a:t>of total sales!!</a:t>
            </a:r>
          </a:p>
          <a:p>
            <a:pPr algn="ctr"/>
            <a:endParaRPr lang="en-US" sz="32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57369" y="288985"/>
            <a:ext cx="7655310" cy="1143000"/>
          </a:xfrm>
        </p:spPr>
        <p:txBody>
          <a:bodyPr>
            <a:normAutofit/>
          </a:bodyPr>
          <a:lstStyle/>
          <a:p>
            <a:r>
              <a:rPr lang="en-US" b="1" dirty="0"/>
              <a:t>Distribution Tasks Performed by Retailers </a:t>
            </a:r>
            <a:endParaRPr lang="en-US" dirty="0"/>
          </a:p>
        </p:txBody>
      </p:sp>
      <p:sp>
        <p:nvSpPr>
          <p:cNvPr id="45060" name="Rectangle 4"/>
          <p:cNvSpPr>
            <a:spLocks noChangeArrowheads="1"/>
          </p:cNvSpPr>
          <p:nvPr/>
        </p:nvSpPr>
        <p:spPr bwMode="auto">
          <a:xfrm>
            <a:off x="1257300" y="11096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5062" name="Rectangle 6"/>
          <p:cNvSpPr>
            <a:spLocks noChangeArrowheads="1"/>
          </p:cNvSpPr>
          <p:nvPr/>
        </p:nvSpPr>
        <p:spPr bwMode="auto">
          <a:xfrm>
            <a:off x="7937500" y="889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5119" name="AutoShape 63"/>
          <p:cNvSpPr>
            <a:spLocks noChangeArrowheads="1"/>
          </p:cNvSpPr>
          <p:nvPr/>
        </p:nvSpPr>
        <p:spPr bwMode="auto">
          <a:xfrm>
            <a:off x="1057369" y="1834790"/>
            <a:ext cx="7655310" cy="3513587"/>
          </a:xfrm>
          <a:prstGeom prst="wedgeRoundRectCallout">
            <a:avLst>
              <a:gd name="adj1" fmla="val -16282"/>
              <a:gd name="adj2" fmla="val 5426"/>
              <a:gd name="adj3" fmla="val 16667"/>
            </a:avLst>
          </a:prstGeom>
          <a:solidFill>
            <a:schemeClr val="bg1"/>
          </a:solidFill>
          <a:ln w="9525">
            <a:noFill/>
            <a:miter lim="800000"/>
            <a:headEnd/>
            <a:tailEnd/>
          </a:ln>
          <a:effectLst/>
        </p:spPr>
        <p:txBody>
          <a:bodyPr wrap="none" anchor="ctr"/>
          <a:lstStyle/>
          <a:p>
            <a:pPr algn="ctr"/>
            <a:endParaRPr lang="en-US" dirty="0">
              <a:solidFill>
                <a:srgbClr val="000099"/>
              </a:solidFill>
              <a:latin typeface="Times" charset="0"/>
            </a:endParaRPr>
          </a:p>
        </p:txBody>
      </p:sp>
      <p:sp>
        <p:nvSpPr>
          <p:cNvPr id="45120" name="Text Box 64"/>
          <p:cNvSpPr txBox="1">
            <a:spLocks noChangeArrowheads="1"/>
          </p:cNvSpPr>
          <p:nvPr/>
        </p:nvSpPr>
        <p:spPr bwMode="auto">
          <a:xfrm>
            <a:off x="1473679" y="1842101"/>
            <a:ext cx="6833559" cy="3539430"/>
          </a:xfrm>
          <a:prstGeom prst="rect">
            <a:avLst/>
          </a:prstGeom>
          <a:noFill/>
          <a:ln w="9525">
            <a:noFill/>
            <a:miter lim="800000"/>
            <a:headEnd/>
            <a:tailEnd/>
          </a:ln>
          <a:effectLst/>
        </p:spPr>
        <p:txBody>
          <a:bodyPr wrap="square">
            <a:spAutoFit/>
          </a:bodyPr>
          <a:lstStyle/>
          <a:p>
            <a:pPr algn="just">
              <a:spcBef>
                <a:spcPts val="600"/>
              </a:spcBef>
            </a:pPr>
            <a:r>
              <a:rPr lang="en-US" sz="2800" b="1" i="1" dirty="0">
                <a:latin typeface="Andalus" pitchFamily="18" charset="-78"/>
                <a:cs typeface="Andalus" pitchFamily="18" charset="-78"/>
              </a:rPr>
              <a:t>The role of the retailer in the distribution channel, regardless of his size or type, is to </a:t>
            </a:r>
            <a:r>
              <a:rPr lang="en-US" sz="2800" b="1" i="1" dirty="0" smtClean="0">
                <a:latin typeface="Andalus" pitchFamily="18" charset="-78"/>
                <a:cs typeface="Andalus" pitchFamily="18" charset="-78"/>
              </a:rPr>
              <a:t>understand </a:t>
            </a:r>
            <a:r>
              <a:rPr lang="en-US" sz="2800" b="1" i="1" dirty="0">
                <a:latin typeface="Andalus" pitchFamily="18" charset="-78"/>
                <a:cs typeface="Andalus" pitchFamily="18" charset="-78"/>
              </a:rPr>
              <a:t>the demands of his customers and to find and stock the goods these customers want, when they want them, and in the way they want them. This adds up to having the right </a:t>
            </a:r>
            <a:r>
              <a:rPr lang="en-US" sz="2800" b="1" i="1" dirty="0" smtClean="0">
                <a:latin typeface="Andalus" pitchFamily="18" charset="-78"/>
                <a:cs typeface="Andalus" pitchFamily="18" charset="-78"/>
              </a:rPr>
              <a:t>collections </a:t>
            </a:r>
            <a:r>
              <a:rPr lang="en-US" sz="2800" b="1" i="1" dirty="0">
                <a:latin typeface="Andalus" pitchFamily="18" charset="-78"/>
                <a:cs typeface="Andalus" pitchFamily="18" charset="-78"/>
              </a:rPr>
              <a:t>at the time customers are ready to buy.</a:t>
            </a:r>
          </a:p>
        </p:txBody>
      </p:sp>
      <p:sp>
        <p:nvSpPr>
          <p:cNvPr id="45121" name="Rectangle 65"/>
          <p:cNvSpPr>
            <a:spLocks noChangeArrowheads="1"/>
          </p:cNvSpPr>
          <p:nvPr/>
        </p:nvSpPr>
        <p:spPr bwMode="auto">
          <a:xfrm>
            <a:off x="4505620" y="5791200"/>
            <a:ext cx="3801618" cy="461665"/>
          </a:xfrm>
          <a:prstGeom prst="rect">
            <a:avLst/>
          </a:prstGeom>
          <a:noFill/>
          <a:ln w="9525">
            <a:noFill/>
            <a:miter lim="800000"/>
            <a:headEnd/>
            <a:tailEnd/>
          </a:ln>
          <a:effectLst/>
        </p:spPr>
        <p:txBody>
          <a:bodyPr wrap="none">
            <a:spAutoFit/>
          </a:bodyPr>
          <a:lstStyle/>
          <a:p>
            <a:pPr algn="r"/>
            <a:r>
              <a:rPr lang="en-US" sz="2400" dirty="0">
                <a:solidFill>
                  <a:srgbClr val="000099"/>
                </a:solidFill>
                <a:latin typeface="Times" charset="0"/>
              </a:rPr>
              <a:t> 			</a:t>
            </a:r>
            <a:r>
              <a:rPr lang="en-US" sz="2400" i="1" dirty="0">
                <a:solidFill>
                  <a:srgbClr val="000099"/>
                </a:solidFill>
                <a:latin typeface="Times" charset="0"/>
              </a:rPr>
              <a:t>— Charles Y. Lazarus</a:t>
            </a:r>
            <a:endParaRPr lang="en-US" sz="2400" dirty="0">
              <a:solidFill>
                <a:srgbClr val="000099"/>
              </a:solidFill>
              <a:latin typeface="Times" charset="0"/>
            </a:endParaRPr>
          </a:p>
        </p:txBody>
      </p:sp>
      <p:sp>
        <p:nvSpPr>
          <p:cNvPr id="14" name="TextBox 13"/>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6</a:t>
            </a:r>
            <a:endParaRPr lang="en-US" sz="3200" b="1"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95555" y="284673"/>
            <a:ext cx="7778955" cy="6311362"/>
          </a:xfrm>
        </p:spPr>
        <p:txBody>
          <a:bodyPr>
            <a:normAutofit fontScale="92500" lnSpcReduction="10000"/>
          </a:bodyPr>
          <a:lstStyle/>
          <a:p>
            <a:pPr>
              <a:spcAft>
                <a:spcPts val="2400"/>
              </a:spcAft>
            </a:pPr>
            <a:r>
              <a:rPr lang="en-US" dirty="0" smtClean="0">
                <a:solidFill>
                  <a:srgbClr val="990000"/>
                </a:solidFill>
                <a:latin typeface="Tahoma" pitchFamily="34" charset="0"/>
                <a:ea typeface="Tahoma" pitchFamily="34" charset="0"/>
                <a:cs typeface="Tahoma" pitchFamily="34" charset="0"/>
              </a:rPr>
              <a:t>Major participants in marketing channels</a:t>
            </a:r>
          </a:p>
          <a:p>
            <a:pPr>
              <a:spcAft>
                <a:spcPts val="2400"/>
              </a:spcAft>
            </a:pPr>
            <a:r>
              <a:rPr lang="en-US" dirty="0" smtClean="0">
                <a:solidFill>
                  <a:srgbClr val="990000"/>
                </a:solidFill>
                <a:latin typeface="Tahoma" pitchFamily="34" charset="0"/>
                <a:ea typeface="Tahoma" pitchFamily="34" charset="0"/>
                <a:cs typeface="Tahoma" pitchFamily="34" charset="0"/>
              </a:rPr>
              <a:t>Why shift distribution tasks to intermediaries?</a:t>
            </a:r>
          </a:p>
          <a:p>
            <a:pPr>
              <a:spcAft>
                <a:spcPts val="2400"/>
              </a:spcAft>
            </a:pPr>
            <a:r>
              <a:rPr lang="en-US" dirty="0" smtClean="0">
                <a:solidFill>
                  <a:srgbClr val="990000"/>
                </a:solidFill>
                <a:latin typeface="Tahoma" pitchFamily="34" charset="0"/>
                <a:ea typeface="Tahoma" pitchFamily="34" charset="0"/>
                <a:cs typeface="Tahoma" pitchFamily="34" charset="0"/>
              </a:rPr>
              <a:t>Major types of wholesalers</a:t>
            </a:r>
          </a:p>
          <a:p>
            <a:pPr>
              <a:spcAft>
                <a:spcPts val="2400"/>
              </a:spcAft>
            </a:pPr>
            <a:r>
              <a:rPr lang="en-US" dirty="0" smtClean="0">
                <a:solidFill>
                  <a:srgbClr val="990000"/>
                </a:solidFill>
                <a:latin typeface="Tahoma" pitchFamily="34" charset="0"/>
                <a:ea typeface="Tahoma" pitchFamily="34" charset="0"/>
                <a:cs typeface="Tahoma" pitchFamily="34" charset="0"/>
              </a:rPr>
              <a:t>Major Trends in Wholesale Structure</a:t>
            </a:r>
          </a:p>
          <a:p>
            <a:pPr>
              <a:spcAft>
                <a:spcPts val="2400"/>
              </a:spcAft>
            </a:pPr>
            <a:r>
              <a:rPr lang="en-US" dirty="0" smtClean="0">
                <a:solidFill>
                  <a:srgbClr val="990000"/>
                </a:solidFill>
                <a:latin typeface="Tahoma" pitchFamily="34" charset="0"/>
                <a:ea typeface="Tahoma" pitchFamily="34" charset="0"/>
                <a:cs typeface="Tahoma" pitchFamily="34" charset="0"/>
              </a:rPr>
              <a:t>Merchant Wholesalers </a:t>
            </a:r>
            <a:r>
              <a:rPr lang="en-US" i="1" dirty="0" smtClean="0">
                <a:solidFill>
                  <a:srgbClr val="990000"/>
                </a:solidFill>
                <a:latin typeface="Tahoma" pitchFamily="34" charset="0"/>
                <a:ea typeface="Tahoma" pitchFamily="34" charset="0"/>
                <a:cs typeface="Tahoma" pitchFamily="34" charset="0"/>
              </a:rPr>
              <a:t>Specialize</a:t>
            </a:r>
            <a:r>
              <a:rPr lang="en-US" dirty="0" smtClean="0">
                <a:solidFill>
                  <a:srgbClr val="990000"/>
                </a:solidFill>
                <a:latin typeface="Tahoma" pitchFamily="34" charset="0"/>
                <a:ea typeface="Tahoma" pitchFamily="34" charset="0"/>
                <a:cs typeface="Tahoma" pitchFamily="34" charset="0"/>
              </a:rPr>
              <a:t> in Performance Distribution Tasks </a:t>
            </a:r>
          </a:p>
          <a:p>
            <a:pPr>
              <a:spcAft>
                <a:spcPts val="2400"/>
              </a:spcAft>
            </a:pPr>
            <a:r>
              <a:rPr lang="en-US" dirty="0" smtClean="0">
                <a:solidFill>
                  <a:srgbClr val="990000"/>
                </a:solidFill>
                <a:latin typeface="Tahoma" pitchFamily="34" charset="0"/>
                <a:ea typeface="Tahoma" pitchFamily="34" charset="0"/>
                <a:cs typeface="Tahoma" pitchFamily="34" charset="0"/>
              </a:rPr>
              <a:t>Retail structure</a:t>
            </a:r>
          </a:p>
          <a:p>
            <a:pPr>
              <a:spcAft>
                <a:spcPts val="2400"/>
              </a:spcAft>
            </a:pPr>
            <a:r>
              <a:rPr lang="en-US" dirty="0" smtClean="0">
                <a:solidFill>
                  <a:srgbClr val="990000"/>
                </a:solidFill>
                <a:latin typeface="Tahoma" pitchFamily="34" charset="0"/>
                <a:ea typeface="Tahoma" pitchFamily="34" charset="0"/>
                <a:cs typeface="Tahoma" pitchFamily="34" charset="0"/>
              </a:rPr>
              <a:t>Retail structure trends</a:t>
            </a:r>
          </a:p>
          <a:p>
            <a:pPr>
              <a:spcAft>
                <a:spcPts val="2400"/>
              </a:spcAft>
            </a:pPr>
            <a:r>
              <a:rPr lang="en-US" dirty="0" smtClean="0">
                <a:solidFill>
                  <a:srgbClr val="990000"/>
                </a:solidFill>
                <a:latin typeface="Tahoma" pitchFamily="34" charset="0"/>
                <a:ea typeface="Tahoma" pitchFamily="34" charset="0"/>
                <a:cs typeface="Tahoma" pitchFamily="34" charset="0"/>
              </a:rPr>
              <a:t>Distribution Tasks Performed by Retailers </a:t>
            </a:r>
          </a:p>
          <a:p>
            <a:pPr>
              <a:spcAft>
                <a:spcPts val="2400"/>
              </a:spcAft>
            </a:pPr>
            <a:r>
              <a:rPr lang="en-US" dirty="0" smtClean="0">
                <a:solidFill>
                  <a:srgbClr val="990000"/>
                </a:solidFill>
                <a:latin typeface="Tahoma" pitchFamily="34" charset="0"/>
                <a:ea typeface="Tahoma" pitchFamily="34" charset="0"/>
                <a:cs typeface="Tahoma" pitchFamily="34" charset="0"/>
              </a:rPr>
              <a:t>Retailers’ Growing Power in Marketing Channels</a:t>
            </a:r>
          </a:p>
          <a:p>
            <a:pPr>
              <a:spcAft>
                <a:spcPts val="2400"/>
              </a:spcAft>
            </a:pPr>
            <a:r>
              <a:rPr lang="en-US" dirty="0" smtClean="0">
                <a:solidFill>
                  <a:srgbClr val="990000"/>
                </a:solidFill>
                <a:latin typeface="Tahoma" pitchFamily="34" charset="0"/>
                <a:ea typeface="Tahoma" pitchFamily="34" charset="0"/>
                <a:cs typeface="Tahoma" pitchFamily="34" charset="0"/>
              </a:rPr>
              <a:t>Facilitating Agencies in Marketing Channels</a:t>
            </a:r>
            <a:endParaRPr lang="en-US" dirty="0">
              <a:solidFill>
                <a:srgbClr val="990000"/>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677863" y="9699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65" name="Rectangle 5"/>
          <p:cNvSpPr>
            <a:spLocks noChangeArrowheads="1"/>
          </p:cNvSpPr>
          <p:nvPr/>
        </p:nvSpPr>
        <p:spPr bwMode="auto">
          <a:xfrm>
            <a:off x="7618413" y="11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68" name="Rectangle 8"/>
          <p:cNvSpPr>
            <a:spLocks noGrp="1" noChangeArrowheads="1"/>
          </p:cNvSpPr>
          <p:nvPr>
            <p:ph type="title"/>
          </p:nvPr>
        </p:nvSpPr>
        <p:spPr>
          <a:xfrm>
            <a:off x="661988" y="304800"/>
            <a:ext cx="7772400" cy="1143000"/>
          </a:xfrm>
        </p:spPr>
        <p:txBody>
          <a:bodyPr>
            <a:normAutofit/>
          </a:bodyPr>
          <a:lstStyle/>
          <a:p>
            <a:r>
              <a:rPr lang="en-US" b="1" dirty="0">
                <a:latin typeface="Tahoma" pitchFamily="34" charset="0"/>
                <a:ea typeface="Tahoma" pitchFamily="34" charset="0"/>
                <a:cs typeface="Tahoma" pitchFamily="34" charset="0"/>
              </a:rPr>
              <a:t>Distribution Tasks Performed by Retailers</a:t>
            </a:r>
            <a:endParaRPr lang="en-US" dirty="0">
              <a:latin typeface="Tahoma" pitchFamily="34" charset="0"/>
              <a:ea typeface="Tahoma" pitchFamily="34" charset="0"/>
              <a:cs typeface="Tahoma" pitchFamily="34" charset="0"/>
            </a:endParaRPr>
          </a:p>
        </p:txBody>
      </p:sp>
      <p:sp>
        <p:nvSpPr>
          <p:cNvPr id="40969" name="Rectangle 9"/>
          <p:cNvSpPr>
            <a:spLocks noChangeArrowheads="1"/>
          </p:cNvSpPr>
          <p:nvPr/>
        </p:nvSpPr>
        <p:spPr bwMode="auto">
          <a:xfrm>
            <a:off x="477838" y="19589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77" name="Rectangle 17"/>
          <p:cNvSpPr>
            <a:spLocks noChangeArrowheads="1"/>
          </p:cNvSpPr>
          <p:nvPr/>
        </p:nvSpPr>
        <p:spPr bwMode="auto">
          <a:xfrm>
            <a:off x="7162800" y="19050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78" name="Rectangle 18"/>
          <p:cNvSpPr>
            <a:spLocks noChangeArrowheads="1"/>
          </p:cNvSpPr>
          <p:nvPr/>
        </p:nvSpPr>
        <p:spPr bwMode="auto">
          <a:xfrm>
            <a:off x="5957888" y="404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80" name="Rectangle 20"/>
          <p:cNvSpPr>
            <a:spLocks noChangeArrowheads="1"/>
          </p:cNvSpPr>
          <p:nvPr/>
        </p:nvSpPr>
        <p:spPr bwMode="auto">
          <a:xfrm>
            <a:off x="5097463" y="47593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0985" name="Rectangle 25"/>
          <p:cNvSpPr>
            <a:spLocks noGrp="1" noChangeArrowheads="1"/>
          </p:cNvSpPr>
          <p:nvPr>
            <p:ph type="body" idx="1"/>
          </p:nvPr>
        </p:nvSpPr>
        <p:spPr>
          <a:xfrm>
            <a:off x="1104871" y="1790131"/>
            <a:ext cx="7535922" cy="3756654"/>
          </a:xfrm>
          <a:solidFill>
            <a:schemeClr val="bg1"/>
          </a:solidFill>
          <a:ln w="28575">
            <a:noFill/>
          </a:ln>
          <a:effectLst>
            <a:outerShdw dist="107763" dir="8100000" algn="ctr" rotWithShape="0">
              <a:schemeClr val="bg2"/>
            </a:outerShdw>
          </a:effectLst>
        </p:spPr>
        <p:txBody>
          <a:bodyPr/>
          <a:lstStyle/>
          <a:p>
            <a:pPr>
              <a:spcBef>
                <a:spcPts val="1200"/>
              </a:spcBef>
            </a:pPr>
            <a:r>
              <a:rPr lang="en-US" sz="2400" dirty="0" smtClean="0">
                <a:solidFill>
                  <a:schemeClr val="tx1"/>
                </a:solidFill>
                <a:latin typeface="Tahoma" pitchFamily="34" charset="0"/>
                <a:ea typeface="Tahoma" pitchFamily="34" charset="0"/>
                <a:cs typeface="Tahoma" pitchFamily="34" charset="0"/>
              </a:rPr>
              <a:t>Offer </a:t>
            </a:r>
            <a:r>
              <a:rPr lang="en-US" sz="2400" dirty="0">
                <a:solidFill>
                  <a:schemeClr val="tx1"/>
                </a:solidFill>
                <a:latin typeface="Tahoma" pitchFamily="34" charset="0"/>
                <a:ea typeface="Tahoma" pitchFamily="34" charset="0"/>
                <a:cs typeface="Tahoma" pitchFamily="34" charset="0"/>
              </a:rPr>
              <a:t>manpower &amp; physical facilities close to consumers’ </a:t>
            </a:r>
            <a:r>
              <a:rPr lang="en-US" sz="2400" dirty="0" smtClean="0">
                <a:solidFill>
                  <a:schemeClr val="tx1"/>
                </a:solidFill>
                <a:latin typeface="Tahoma" pitchFamily="34" charset="0"/>
                <a:ea typeface="Tahoma" pitchFamily="34" charset="0"/>
                <a:cs typeface="Tahoma" pitchFamily="34" charset="0"/>
              </a:rPr>
              <a:t>residences.</a:t>
            </a:r>
            <a:endParaRPr lang="en-US" sz="2400" dirty="0">
              <a:solidFill>
                <a:schemeClr val="tx1"/>
              </a:solidFill>
              <a:latin typeface="Tahoma" pitchFamily="34" charset="0"/>
              <a:ea typeface="Tahoma" pitchFamily="34" charset="0"/>
              <a:cs typeface="Tahoma" pitchFamily="34" charset="0"/>
            </a:endParaRPr>
          </a:p>
          <a:p>
            <a:pPr>
              <a:spcBef>
                <a:spcPts val="1200"/>
              </a:spcBef>
            </a:pPr>
            <a:r>
              <a:rPr lang="en-US" sz="2400" dirty="0">
                <a:solidFill>
                  <a:schemeClr val="tx1"/>
                </a:solidFill>
                <a:latin typeface="Tahoma" pitchFamily="34" charset="0"/>
                <a:ea typeface="Tahoma" pitchFamily="34" charset="0"/>
                <a:cs typeface="Tahoma" pitchFamily="34" charset="0"/>
              </a:rPr>
              <a:t>Provide personal assistance to help sell </a:t>
            </a:r>
            <a:r>
              <a:rPr lang="en-US" sz="2400" dirty="0" smtClean="0">
                <a:solidFill>
                  <a:schemeClr val="tx1"/>
                </a:solidFill>
                <a:latin typeface="Tahoma" pitchFamily="34" charset="0"/>
                <a:ea typeface="Tahoma" pitchFamily="34" charset="0"/>
                <a:cs typeface="Tahoma" pitchFamily="34" charset="0"/>
              </a:rPr>
              <a:t>products.</a:t>
            </a:r>
            <a:endParaRPr lang="en-US" sz="2400" dirty="0">
              <a:solidFill>
                <a:schemeClr val="tx1"/>
              </a:solidFill>
              <a:latin typeface="Tahoma" pitchFamily="34" charset="0"/>
              <a:ea typeface="Tahoma" pitchFamily="34" charset="0"/>
              <a:cs typeface="Tahoma" pitchFamily="34" charset="0"/>
            </a:endParaRPr>
          </a:p>
          <a:p>
            <a:pPr>
              <a:spcBef>
                <a:spcPts val="1200"/>
              </a:spcBef>
            </a:pPr>
            <a:r>
              <a:rPr lang="en-US" sz="2400" dirty="0" smtClean="0">
                <a:solidFill>
                  <a:schemeClr val="tx1"/>
                </a:solidFill>
                <a:latin typeface="Tahoma" pitchFamily="34" charset="0"/>
                <a:ea typeface="Tahoma" pitchFamily="34" charset="0"/>
                <a:cs typeface="Tahoma" pitchFamily="34" charset="0"/>
              </a:rPr>
              <a:t>Understand </a:t>
            </a:r>
            <a:r>
              <a:rPr lang="en-US" sz="2400" dirty="0">
                <a:solidFill>
                  <a:schemeClr val="tx1"/>
                </a:solidFill>
                <a:latin typeface="Tahoma" pitchFamily="34" charset="0"/>
                <a:ea typeface="Tahoma" pitchFamily="34" charset="0"/>
                <a:cs typeface="Tahoma" pitchFamily="34" charset="0"/>
              </a:rPr>
              <a:t>and </a:t>
            </a:r>
            <a:r>
              <a:rPr lang="en-US" sz="2400" dirty="0" smtClean="0">
                <a:solidFill>
                  <a:schemeClr val="tx1"/>
                </a:solidFill>
                <a:latin typeface="Tahoma" pitchFamily="34" charset="0"/>
                <a:ea typeface="Tahoma" pitchFamily="34" charset="0"/>
                <a:cs typeface="Tahoma" pitchFamily="34" charset="0"/>
              </a:rPr>
              <a:t>satisfy </a:t>
            </a:r>
            <a:r>
              <a:rPr lang="en-US" sz="2400" dirty="0">
                <a:solidFill>
                  <a:schemeClr val="tx1"/>
                </a:solidFill>
                <a:latin typeface="Tahoma" pitchFamily="34" charset="0"/>
                <a:ea typeface="Tahoma" pitchFamily="34" charset="0"/>
                <a:cs typeface="Tahoma" pitchFamily="34" charset="0"/>
              </a:rPr>
              <a:t>consumer </a:t>
            </a:r>
            <a:r>
              <a:rPr lang="en-US" sz="2400" dirty="0" smtClean="0">
                <a:solidFill>
                  <a:schemeClr val="tx1"/>
                </a:solidFill>
                <a:latin typeface="Tahoma" pitchFamily="34" charset="0"/>
                <a:ea typeface="Tahoma" pitchFamily="34" charset="0"/>
                <a:cs typeface="Tahoma" pitchFamily="34" charset="0"/>
              </a:rPr>
              <a:t>demand.</a:t>
            </a:r>
            <a:endParaRPr lang="en-US" sz="2400" dirty="0">
              <a:solidFill>
                <a:schemeClr val="tx1"/>
              </a:solidFill>
              <a:latin typeface="Tahoma" pitchFamily="34" charset="0"/>
              <a:ea typeface="Tahoma" pitchFamily="34" charset="0"/>
              <a:cs typeface="Tahoma" pitchFamily="34" charset="0"/>
            </a:endParaRPr>
          </a:p>
          <a:p>
            <a:pPr>
              <a:spcBef>
                <a:spcPts val="1200"/>
              </a:spcBef>
            </a:pPr>
            <a:r>
              <a:rPr lang="en-US" sz="2400" dirty="0">
                <a:solidFill>
                  <a:schemeClr val="tx1"/>
                </a:solidFill>
                <a:latin typeface="Tahoma" pitchFamily="34" charset="0"/>
                <a:ea typeface="Tahoma" pitchFamily="34" charset="0"/>
                <a:cs typeface="Tahoma" pitchFamily="34" charset="0"/>
              </a:rPr>
              <a:t>Divide large quantities into </a:t>
            </a:r>
            <a:r>
              <a:rPr lang="en-US" sz="2400" dirty="0" smtClean="0">
                <a:solidFill>
                  <a:schemeClr val="tx1"/>
                </a:solidFill>
                <a:latin typeface="Tahoma" pitchFamily="34" charset="0"/>
                <a:ea typeface="Tahoma" pitchFamily="34" charset="0"/>
                <a:cs typeface="Tahoma" pitchFamily="34" charset="0"/>
              </a:rPr>
              <a:t>consumer-sized. </a:t>
            </a:r>
          </a:p>
          <a:p>
            <a:pPr>
              <a:spcBef>
                <a:spcPts val="1200"/>
              </a:spcBef>
            </a:pPr>
            <a:r>
              <a:rPr lang="en-US" sz="2400" dirty="0" smtClean="0">
                <a:solidFill>
                  <a:schemeClr val="tx1"/>
                </a:solidFill>
                <a:latin typeface="Tahoma" pitchFamily="34" charset="0"/>
                <a:ea typeface="Tahoma" pitchFamily="34" charset="0"/>
                <a:cs typeface="Tahoma" pitchFamily="34" charset="0"/>
              </a:rPr>
              <a:t>Offer </a:t>
            </a:r>
            <a:r>
              <a:rPr lang="en-US" sz="2400" dirty="0">
                <a:solidFill>
                  <a:schemeClr val="tx1"/>
                </a:solidFill>
                <a:latin typeface="Tahoma" pitchFamily="34" charset="0"/>
                <a:ea typeface="Tahoma" pitchFamily="34" charset="0"/>
                <a:cs typeface="Tahoma" pitchFamily="34" charset="0"/>
              </a:rPr>
              <a:t>storage</a:t>
            </a:r>
          </a:p>
          <a:p>
            <a:pPr>
              <a:spcBef>
                <a:spcPts val="1200"/>
              </a:spcBef>
            </a:pPr>
            <a:r>
              <a:rPr lang="en-US" sz="2400" dirty="0">
                <a:solidFill>
                  <a:schemeClr val="tx1"/>
                </a:solidFill>
                <a:latin typeface="Tahoma" pitchFamily="34" charset="0"/>
                <a:ea typeface="Tahoma" pitchFamily="34" charset="0"/>
                <a:cs typeface="Tahoma" pitchFamily="34" charset="0"/>
              </a:rPr>
              <a:t>Remove risk by ordering in advance of the </a:t>
            </a:r>
            <a:r>
              <a:rPr lang="en-US" sz="2400" dirty="0" smtClean="0">
                <a:solidFill>
                  <a:schemeClr val="tx1"/>
                </a:solidFill>
                <a:latin typeface="Tahoma" pitchFamily="34" charset="0"/>
                <a:ea typeface="Tahoma" pitchFamily="34" charset="0"/>
                <a:cs typeface="Tahoma" pitchFamily="34" charset="0"/>
              </a:rPr>
              <a:t>season.</a:t>
            </a:r>
            <a:endParaRPr lang="en-US"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xfrm>
            <a:off x="1055298" y="280358"/>
            <a:ext cx="7655310" cy="1143000"/>
          </a:xfrm>
        </p:spPr>
        <p:txBody>
          <a:bodyPr>
            <a:normAutofit/>
          </a:bodyPr>
          <a:lstStyle/>
          <a:p>
            <a:r>
              <a:rPr lang="en-US" b="1" dirty="0">
                <a:latin typeface="Tahoma" pitchFamily="34" charset="0"/>
                <a:ea typeface="Tahoma" pitchFamily="34" charset="0"/>
                <a:cs typeface="Tahoma" pitchFamily="34" charset="0"/>
              </a:rPr>
              <a:t>Retailers’ Growing Power in Marketing Channels</a:t>
            </a:r>
            <a:endParaRPr lang="en-US" dirty="0">
              <a:latin typeface="Tahoma" pitchFamily="34" charset="0"/>
              <a:ea typeface="Tahoma" pitchFamily="34" charset="0"/>
              <a:cs typeface="Tahoma" pitchFamily="34" charset="0"/>
            </a:endParaRPr>
          </a:p>
        </p:txBody>
      </p:sp>
      <p:sp>
        <p:nvSpPr>
          <p:cNvPr id="11" name="TextBox 10"/>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7</a:t>
            </a:r>
            <a:endParaRPr lang="en-US" sz="3200" b="1" i="0" dirty="0">
              <a:solidFill>
                <a:schemeClr val="bg1"/>
              </a:solidFill>
              <a:latin typeface="Tahoma"/>
              <a:cs typeface="Tahoma"/>
            </a:endParaRPr>
          </a:p>
        </p:txBody>
      </p:sp>
      <p:graphicFrame>
        <p:nvGraphicFramePr>
          <p:cNvPr id="13" name="Group 73"/>
          <p:cNvGraphicFramePr>
            <a:graphicFrameLocks/>
          </p:cNvGraphicFramePr>
          <p:nvPr>
            <p:extLst>
              <p:ext uri="{D42A27DB-BD31-4B8C-83A1-F6EECF244321}">
                <p14:modId xmlns:p14="http://schemas.microsoft.com/office/powerpoint/2010/main" val="3914028179"/>
              </p:ext>
            </p:extLst>
          </p:nvPr>
        </p:nvGraphicFramePr>
        <p:xfrm>
          <a:off x="1055298" y="1781355"/>
          <a:ext cx="7696200" cy="4267200"/>
        </p:xfrm>
        <a:graphic>
          <a:graphicData uri="http://schemas.openxmlformats.org/drawingml/2006/table">
            <a:tbl>
              <a:tblPr/>
              <a:tblGrid>
                <a:gridCol w="3848100"/>
                <a:gridCol w="3848100"/>
              </a:tblGrid>
              <a:tr h="1479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Increased size &amp; buying power</a:t>
                      </a:r>
                    </a:p>
                  </a:txBody>
                  <a:tcPr horzOverflow="overflow">
                    <a:lnL cap="flat">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Become </a:t>
                      </a:r>
                      <a:r>
                        <a:rPr kumimoji="0" lang="en-US" sz="24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power retailers</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txBody>
                  <a:tcPr horzOverflow="overflow">
                    <a:lnL>
                      <a:noFill/>
                    </a:lnL>
                    <a:lnR cap="flat">
                      <a:noFill/>
                    </a:lnR>
                    <a:lnT cap="flat">
                      <a:noFill/>
                    </a:lnT>
                    <a:lnB>
                      <a:noFill/>
                    </a:lnB>
                    <a:lnTlToBr>
                      <a:noFill/>
                    </a:lnTlToBr>
                    <a:lnBlToTr>
                      <a:noFill/>
                    </a:lnBlToTr>
                    <a:solidFill>
                      <a:schemeClr val="bg1"/>
                    </a:solidFill>
                  </a:tcPr>
                </a:tc>
              </a:tr>
              <a:tr h="1390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Application of advanced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Technologies </a:t>
                      </a:r>
                    </a:p>
                  </a:txBody>
                  <a:tcPr horzOverflow="overflow">
                    <a:lnL cap="flat">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Information technology &amp; the </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Internet</a:t>
                      </a:r>
                      <a:endPar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a:noFill/>
                    </a:lnL>
                    <a:lnR cap="flat">
                      <a:noFill/>
                    </a:lnR>
                    <a:lnT>
                      <a:noFill/>
                    </a:lnT>
                    <a:lnB>
                      <a:noFill/>
                    </a:lnB>
                    <a:lnTlToBr>
                      <a:noFill/>
                    </a:lnTlToBr>
                    <a:lnBlToTr>
                      <a:noFill/>
                    </a:lnBlToTr>
                    <a:solidFill>
                      <a:schemeClr val="bg1">
                        <a:lumMod val="85000"/>
                      </a:schemeClr>
                    </a:solidFill>
                  </a:tcPr>
                </a:tc>
              </a:tr>
              <a:tr h="1397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Use of modern marketing strategies</a:t>
                      </a:r>
                    </a:p>
                  </a:txBody>
                  <a:tcPr horzOverflow="overflow">
                    <a:lnL cap="flat">
                      <a:noFill/>
                    </a:lnL>
                    <a:lnR>
                      <a:noFill/>
                    </a:lnR>
                    <a:lnT>
                      <a:noFill/>
                    </a:lnT>
                    <a:lnB cap="flat">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Modern techniques; relationship marketing</a:t>
                      </a:r>
                    </a:p>
                  </a:txBody>
                  <a:tcPr horzOverflow="overflow">
                    <a:lnL>
                      <a:noFill/>
                    </a:lnL>
                    <a:lnR cap="flat">
                      <a:noFill/>
                    </a:lnR>
                    <a:lnT>
                      <a:noFill/>
                    </a:lnT>
                    <a:lnB cap="flat">
                      <a:noFill/>
                    </a:lnB>
                    <a:lnTlToBr>
                      <a:noFill/>
                    </a:lnTlToBr>
                    <a:lnBlToTr>
                      <a:noFill/>
                    </a:lnBlToTr>
                    <a:solidFill>
                      <a:srgbClr val="C0C0C0"/>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en-US" b="1" dirty="0">
                <a:latin typeface="Tahoma" pitchFamily="34" charset="0"/>
                <a:ea typeface="Tahoma" pitchFamily="34" charset="0"/>
                <a:cs typeface="Tahoma" pitchFamily="34" charset="0"/>
              </a:rPr>
              <a:t>Facilitating Agencies in Marketing Channels</a:t>
            </a:r>
            <a:endParaRPr lang="en-US" dirty="0">
              <a:latin typeface="Tahoma" pitchFamily="34" charset="0"/>
              <a:ea typeface="Tahoma" pitchFamily="34" charset="0"/>
              <a:cs typeface="Tahoma" pitchFamily="34" charset="0"/>
            </a:endParaRPr>
          </a:p>
        </p:txBody>
      </p:sp>
      <p:sp>
        <p:nvSpPr>
          <p:cNvPr id="65543" name="Rectangle 7"/>
          <p:cNvSpPr>
            <a:spLocks noGrp="1" noChangeArrowheads="1"/>
          </p:cNvSpPr>
          <p:nvPr>
            <p:ph idx="1"/>
          </p:nvPr>
        </p:nvSpPr>
        <p:spPr>
          <a:xfrm>
            <a:off x="1969698" y="1291760"/>
            <a:ext cx="5940725" cy="4841621"/>
          </a:xfrm>
          <a:noFill/>
          <a:ln/>
        </p:spPr>
        <p:txBody>
          <a:bodyPr>
            <a:noAutofit/>
          </a:bodyPr>
          <a:lstStyle/>
          <a:p>
            <a:pPr>
              <a:spcBef>
                <a:spcPts val="1200"/>
              </a:spcBef>
            </a:pPr>
            <a:endParaRPr lang="en-US" dirty="0">
              <a:solidFill>
                <a:schemeClr val="tx1"/>
              </a:solidFill>
              <a:latin typeface="Tahoma" pitchFamily="34" charset="0"/>
              <a:ea typeface="Tahoma" pitchFamily="34" charset="0"/>
              <a:cs typeface="Tahoma" pitchFamily="34" charset="0"/>
            </a:endParaRPr>
          </a:p>
          <a:p>
            <a:pPr>
              <a:spcBef>
                <a:spcPts val="1200"/>
              </a:spcBef>
            </a:pPr>
            <a:r>
              <a:rPr lang="en-US" sz="3200" dirty="0">
                <a:solidFill>
                  <a:schemeClr val="tx1"/>
                </a:solidFill>
                <a:latin typeface="Tahoma" pitchFamily="34" charset="0"/>
                <a:ea typeface="Tahoma" pitchFamily="34" charset="0"/>
                <a:cs typeface="Tahoma" pitchFamily="34" charset="0"/>
              </a:rPr>
              <a:t>Transportation agencies</a:t>
            </a:r>
          </a:p>
          <a:p>
            <a:pPr>
              <a:spcBef>
                <a:spcPts val="1200"/>
              </a:spcBef>
            </a:pPr>
            <a:r>
              <a:rPr lang="en-US" sz="3200" dirty="0">
                <a:solidFill>
                  <a:schemeClr val="tx1"/>
                </a:solidFill>
                <a:latin typeface="Tahoma" pitchFamily="34" charset="0"/>
                <a:ea typeface="Tahoma" pitchFamily="34" charset="0"/>
                <a:cs typeface="Tahoma" pitchFamily="34" charset="0"/>
              </a:rPr>
              <a:t>Storage agencies</a:t>
            </a:r>
          </a:p>
          <a:p>
            <a:pPr>
              <a:spcBef>
                <a:spcPts val="1200"/>
              </a:spcBef>
            </a:pPr>
            <a:r>
              <a:rPr lang="en-US" sz="3200" dirty="0" smtClean="0">
                <a:solidFill>
                  <a:schemeClr val="tx1"/>
                </a:solidFill>
                <a:latin typeface="Tahoma" pitchFamily="34" charset="0"/>
                <a:ea typeface="Tahoma" pitchFamily="34" charset="0"/>
                <a:cs typeface="Tahoma" pitchFamily="34" charset="0"/>
              </a:rPr>
              <a:t>Advertising </a:t>
            </a:r>
            <a:r>
              <a:rPr lang="en-US" sz="3200" dirty="0">
                <a:solidFill>
                  <a:schemeClr val="tx1"/>
                </a:solidFill>
                <a:latin typeface="Tahoma" pitchFamily="34" charset="0"/>
                <a:ea typeface="Tahoma" pitchFamily="34" charset="0"/>
                <a:cs typeface="Tahoma" pitchFamily="34" charset="0"/>
              </a:rPr>
              <a:t>agencies</a:t>
            </a:r>
          </a:p>
          <a:p>
            <a:pPr>
              <a:spcBef>
                <a:spcPts val="1200"/>
              </a:spcBef>
            </a:pPr>
            <a:r>
              <a:rPr lang="en-US" sz="3200" dirty="0">
                <a:solidFill>
                  <a:schemeClr val="tx1"/>
                </a:solidFill>
                <a:latin typeface="Tahoma" pitchFamily="34" charset="0"/>
                <a:ea typeface="Tahoma" pitchFamily="34" charset="0"/>
                <a:cs typeface="Tahoma" pitchFamily="34" charset="0"/>
              </a:rPr>
              <a:t>Financial agencies</a:t>
            </a:r>
          </a:p>
          <a:p>
            <a:pPr>
              <a:spcBef>
                <a:spcPts val="1200"/>
              </a:spcBef>
            </a:pPr>
            <a:r>
              <a:rPr lang="en-US" sz="3200" dirty="0">
                <a:solidFill>
                  <a:schemeClr val="tx1"/>
                </a:solidFill>
                <a:latin typeface="Tahoma" pitchFamily="34" charset="0"/>
                <a:ea typeface="Tahoma" pitchFamily="34" charset="0"/>
                <a:cs typeface="Tahoma" pitchFamily="34" charset="0"/>
              </a:rPr>
              <a:t>Insurance companies</a:t>
            </a:r>
          </a:p>
          <a:p>
            <a:pPr>
              <a:spcBef>
                <a:spcPts val="1200"/>
              </a:spcBef>
            </a:pPr>
            <a:r>
              <a:rPr lang="en-US" sz="3200" dirty="0">
                <a:solidFill>
                  <a:schemeClr val="tx1"/>
                </a:solidFill>
                <a:latin typeface="Tahoma" pitchFamily="34" charset="0"/>
                <a:ea typeface="Tahoma" pitchFamily="34" charset="0"/>
                <a:cs typeface="Tahoma" pitchFamily="34" charset="0"/>
              </a:rPr>
              <a:t>Marketing research firms</a:t>
            </a:r>
          </a:p>
        </p:txBody>
      </p:sp>
      <p:sp>
        <p:nvSpPr>
          <p:cNvPr id="10" name="TextBox 9"/>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8</a:t>
            </a:r>
            <a:endParaRPr lang="en-US" sz="3200" b="1"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948600" y="888521"/>
            <a:ext cx="7820646" cy="6001643"/>
          </a:xfrm>
          <a:prstGeom prst="rect">
            <a:avLst/>
          </a:prstGeom>
          <a:noFill/>
          <a:ln w="9525">
            <a:noFill/>
            <a:miter lim="800000"/>
            <a:headEnd/>
            <a:tailEnd/>
          </a:ln>
          <a:effectLst/>
        </p:spPr>
        <p:txBody>
          <a:bodyPr wrap="square">
            <a:spAutoFit/>
          </a:bodyPr>
          <a:lstStyle/>
          <a:p>
            <a:pPr algn="just"/>
            <a:r>
              <a:rPr lang="en-US" sz="2600" dirty="0" smtClean="0">
                <a:ea typeface="Tahoma" pitchFamily="34" charset="0"/>
                <a:cs typeface="Tahoma" pitchFamily="34" charset="0"/>
              </a:rPr>
              <a:t>	</a:t>
            </a:r>
            <a:r>
              <a:rPr lang="en-US" sz="2600" dirty="0" smtClean="0"/>
              <a:t>Orbit </a:t>
            </a:r>
            <a:r>
              <a:rPr lang="en-US" sz="2600" dirty="0" smtClean="0"/>
              <a:t>is the world’s leading manufacturer of </a:t>
            </a:r>
            <a:r>
              <a:rPr lang="en-US" sz="2600" dirty="0" smtClean="0"/>
              <a:t>gum</a:t>
            </a:r>
            <a:r>
              <a:rPr lang="en-US" sz="2600" dirty="0" smtClean="0"/>
              <a:t>, producing </a:t>
            </a:r>
            <a:r>
              <a:rPr lang="en-US" sz="2600" dirty="0" smtClean="0"/>
              <a:t>millions </a:t>
            </a:r>
            <a:r>
              <a:rPr lang="en-US" sz="2600" dirty="0" smtClean="0"/>
              <a:t>of packages of gum every day. It is a large, financially strong company whose manufacturing technology for producing gum is state-of-the-art.  It sells its products to millions of gum-chewing consumers all over the United States and many other countries around the world. Still, </a:t>
            </a:r>
            <a:r>
              <a:rPr lang="en-US" sz="2600" dirty="0" smtClean="0"/>
              <a:t>Orbit </a:t>
            </a:r>
            <a:r>
              <a:rPr lang="en-US" sz="2600" dirty="0" smtClean="0"/>
              <a:t>has never attempted to sell its chewing gum directly to consumers, but instead uses a wide variety of intermediaries at the wholesale and retail levels.</a:t>
            </a:r>
          </a:p>
          <a:p>
            <a:pPr algn="just"/>
            <a:endParaRPr lang="en-US" sz="1000" dirty="0" smtClean="0">
              <a:solidFill>
                <a:srgbClr val="990000"/>
              </a:solidFill>
            </a:endParaRPr>
          </a:p>
          <a:p>
            <a:pPr algn="just"/>
            <a:r>
              <a:rPr lang="en-US" sz="3600" dirty="0" smtClean="0">
                <a:solidFill>
                  <a:srgbClr val="FF0000"/>
                </a:solidFill>
              </a:rPr>
              <a:t>Q:</a:t>
            </a:r>
            <a:r>
              <a:rPr lang="en-US" sz="3600" dirty="0" smtClean="0"/>
              <a:t>	</a:t>
            </a:r>
            <a:r>
              <a:rPr lang="en-US" sz="2600" dirty="0" smtClean="0"/>
              <a:t>Why do you suppose </a:t>
            </a:r>
            <a:r>
              <a:rPr lang="en-US" sz="2600" dirty="0" smtClean="0"/>
              <a:t>Orbit </a:t>
            </a:r>
            <a:r>
              <a:rPr lang="en-US" sz="2600" dirty="0" smtClean="0"/>
              <a:t>has chosen to use intermediaries rather than sell direct to consumers?  </a:t>
            </a:r>
            <a:r>
              <a:rPr lang="en-US" sz="2600" dirty="0" smtClean="0"/>
              <a:t>Explain </a:t>
            </a:r>
            <a:r>
              <a:rPr lang="en-US" sz="2600" dirty="0" smtClean="0"/>
              <a:t>the underlying economics of the company’s policy.</a:t>
            </a:r>
            <a:endParaRPr lang="en-US" sz="2600" dirty="0">
              <a:ea typeface="Tahoma" pitchFamily="34" charset="0"/>
              <a:cs typeface="Tahoma" pitchFamily="34" charset="0"/>
            </a:endParaRPr>
          </a:p>
        </p:txBody>
      </p:sp>
      <p:sp>
        <p:nvSpPr>
          <p:cNvPr id="7" name="Rectangle 4"/>
          <p:cNvSpPr>
            <a:spLocks noGrp="1" noChangeArrowheads="1"/>
          </p:cNvSpPr>
          <p:nvPr>
            <p:ph type="title"/>
          </p:nvPr>
        </p:nvSpPr>
        <p:spPr>
          <a:xfrm>
            <a:off x="948600" y="274638"/>
            <a:ext cx="7925910" cy="613883"/>
          </a:xfrm>
        </p:spPr>
        <p:txBody>
          <a:bodyPr>
            <a:normAutofit/>
          </a:bodyPr>
          <a:lstStyle/>
          <a:p>
            <a:r>
              <a:rPr lang="en-US" b="1" dirty="0" smtClean="0">
                <a:latin typeface="Tahoma" pitchFamily="34" charset="0"/>
                <a:ea typeface="Tahoma" pitchFamily="34" charset="0"/>
                <a:cs typeface="Tahoma" pitchFamily="34" charset="0"/>
              </a:rPr>
              <a:t>Discussion Question #</a:t>
            </a:r>
            <a:r>
              <a:rPr lang="en-US" b="1" dirty="0" smtClean="0">
                <a:latin typeface="Tahoma" pitchFamily="34" charset="0"/>
                <a:ea typeface="Tahoma" pitchFamily="34" charset="0"/>
                <a:cs typeface="Tahoma" pitchFamily="34" charset="0"/>
              </a:rPr>
              <a:t>1</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80358"/>
            <a:ext cx="7655310" cy="1143000"/>
          </a:xfrm>
        </p:spPr>
        <p:txBody>
          <a:bodyPr/>
          <a:lstStyle/>
          <a:p>
            <a:r>
              <a:rPr lang="en-US" dirty="0" smtClean="0"/>
              <a:t>Major Participants in Marketing Channels</a:t>
            </a:r>
            <a:endParaRPr lang="en-US" dirty="0"/>
          </a:p>
        </p:txBody>
      </p:sp>
      <p:sp>
        <p:nvSpPr>
          <p:cNvPr id="13" name="TextBox 1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1</a:t>
            </a:r>
            <a:endParaRPr lang="en-US" sz="3200" i="0" dirty="0">
              <a:solidFill>
                <a:schemeClr val="bg1"/>
              </a:solidFill>
              <a:latin typeface="Tahoma"/>
              <a:cs typeface="Tahoma"/>
            </a:endParaRPr>
          </a:p>
        </p:txBody>
      </p:sp>
      <p:graphicFrame>
        <p:nvGraphicFramePr>
          <p:cNvPr id="3074" name="Object 2"/>
          <p:cNvGraphicFramePr>
            <a:graphicFrameLocks noChangeAspect="1"/>
          </p:cNvGraphicFramePr>
          <p:nvPr/>
        </p:nvGraphicFramePr>
        <p:xfrm>
          <a:off x="566737" y="2017713"/>
          <a:ext cx="8577263" cy="2287587"/>
        </p:xfrm>
        <a:graphic>
          <a:graphicData uri="http://schemas.openxmlformats.org/presentationml/2006/ole">
            <mc:AlternateContent xmlns:mc="http://schemas.openxmlformats.org/markup-compatibility/2006">
              <mc:Choice xmlns:v="urn:schemas-microsoft-com:vml" Requires="v">
                <p:oleObj spid="_x0000_s3077" name="Microsoft Organization Chart" r:id="rId3" imgW="20091400" imgH="5359400" progId="OrgPlusWOPX.4">
                  <p:embed followColorScheme="full"/>
                </p:oleObj>
              </mc:Choice>
              <mc:Fallback>
                <p:oleObj name="Microsoft Organization Chart" r:id="rId3" imgW="20091400" imgH="5359400" progId="OrgPlusWOPX.4">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737" y="2017713"/>
                        <a:ext cx="8577263" cy="228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20"/>
          <p:cNvSpPr>
            <a:spLocks noChangeArrowheads="1"/>
          </p:cNvSpPr>
          <p:nvPr/>
        </p:nvSpPr>
        <p:spPr bwMode="auto">
          <a:xfrm>
            <a:off x="1066800" y="5638800"/>
            <a:ext cx="3581400" cy="609600"/>
          </a:xfrm>
          <a:prstGeom prst="rect">
            <a:avLst/>
          </a:prstGeom>
          <a:solidFill>
            <a:schemeClr val="bg1"/>
          </a:solidFill>
          <a:ln w="9525">
            <a:solidFill>
              <a:schemeClr val="tx1"/>
            </a:solidFill>
            <a:miter lim="800000"/>
            <a:headEnd/>
            <a:tailEnd/>
          </a:ln>
          <a:effectLst/>
        </p:spPr>
        <p:txBody>
          <a:bodyPr wrap="none" anchor="ctr"/>
          <a:lstStyle/>
          <a:p>
            <a:pPr algn="ctr"/>
            <a:r>
              <a:rPr lang="en-US" sz="2400">
                <a:latin typeface="Tahoma" pitchFamily="34" charset="0"/>
                <a:ea typeface="Tahoma" pitchFamily="34" charset="0"/>
                <a:cs typeface="Tahoma" pitchFamily="34" charset="0"/>
              </a:rPr>
              <a:t>* Commercial Channel</a:t>
            </a:r>
          </a:p>
        </p:txBody>
      </p:sp>
      <p:sp>
        <p:nvSpPr>
          <p:cNvPr id="10" name="Rectangle 22"/>
          <p:cNvSpPr>
            <a:spLocks noChangeArrowheads="1"/>
          </p:cNvSpPr>
          <p:nvPr/>
        </p:nvSpPr>
        <p:spPr bwMode="auto">
          <a:xfrm>
            <a:off x="5562600" y="5638800"/>
            <a:ext cx="3276600" cy="609600"/>
          </a:xfrm>
          <a:prstGeom prst="rect">
            <a:avLst/>
          </a:prstGeom>
          <a:solidFill>
            <a:schemeClr val="bg1"/>
          </a:solidFill>
          <a:ln w="9525">
            <a:solidFill>
              <a:schemeClr val="tx1"/>
            </a:solidFill>
            <a:miter lim="800000"/>
            <a:headEnd/>
            <a:tailEnd/>
          </a:ln>
          <a:effectLst/>
        </p:spPr>
        <p:txBody>
          <a:bodyPr wrap="none" anchor="ctr"/>
          <a:lstStyle/>
          <a:p>
            <a:pPr algn="ctr"/>
            <a:r>
              <a:rPr lang="en-US" sz="2400">
                <a:latin typeface="Tahoma" pitchFamily="34" charset="0"/>
                <a:ea typeface="Tahoma" pitchFamily="34" charset="0"/>
                <a:cs typeface="Tahoma" pitchFamily="34" charset="0"/>
              </a:rPr>
              <a:t>* Target Markets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Why shift distribution tasks to intermediaries? </a:t>
            </a:r>
            <a:endParaRPr lang="en-US" dirty="0">
              <a:solidFill>
                <a:srgbClr val="FDC66F"/>
              </a:solidFill>
              <a:latin typeface="Tahoma" pitchFamily="34" charset="0"/>
              <a:ea typeface="Tahoma" pitchFamily="34" charset="0"/>
              <a:cs typeface="Tahoma" pitchFamily="34" charset="0"/>
            </a:endParaRPr>
          </a:p>
        </p:txBody>
      </p:sp>
      <p:sp>
        <p:nvSpPr>
          <p:cNvPr id="7" name="TextBox 6"/>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2</a:t>
            </a:r>
            <a:endParaRPr lang="en-US" sz="3200" b="1" i="0" dirty="0">
              <a:solidFill>
                <a:schemeClr val="bg1"/>
              </a:solidFill>
              <a:latin typeface="Tahoma"/>
              <a:cs typeface="Tahoma"/>
            </a:endParaRPr>
          </a:p>
        </p:txBody>
      </p:sp>
      <p:sp>
        <p:nvSpPr>
          <p:cNvPr id="25" name="AutoShape 54"/>
          <p:cNvSpPr>
            <a:spLocks noChangeArrowheads="1"/>
          </p:cNvSpPr>
          <p:nvPr/>
        </p:nvSpPr>
        <p:spPr bwMode="auto">
          <a:xfrm>
            <a:off x="875599" y="1867618"/>
            <a:ext cx="3772601" cy="1981200"/>
          </a:xfrm>
          <a:prstGeom prst="flowChartDecision">
            <a:avLst/>
          </a:prstGeom>
          <a:solidFill>
            <a:schemeClr val="bg1"/>
          </a:solidFill>
          <a:ln w="9525">
            <a:solidFill>
              <a:schemeClr val="tx1"/>
            </a:solidFill>
            <a:miter lim="800000"/>
            <a:headEnd/>
            <a:tailEnd/>
          </a:ln>
          <a:effectLst/>
        </p:spPr>
        <p:txBody>
          <a:bodyPr wrap="none" anchor="ctr"/>
          <a:lstStyle/>
          <a:p>
            <a:pPr algn="ctr"/>
            <a:r>
              <a:rPr lang="en-US" sz="2400">
                <a:solidFill>
                  <a:srgbClr val="990000"/>
                </a:solidFill>
                <a:latin typeface="Tahoma" pitchFamily="34" charset="0"/>
                <a:ea typeface="Tahoma" pitchFamily="34" charset="0"/>
                <a:cs typeface="Tahoma" pitchFamily="34" charset="0"/>
              </a:rPr>
              <a:t>Producers </a:t>
            </a:r>
          </a:p>
          <a:p>
            <a:pPr algn="ctr"/>
            <a:r>
              <a:rPr lang="en-US" sz="2400">
                <a:solidFill>
                  <a:srgbClr val="990000"/>
                </a:solidFill>
                <a:latin typeface="Tahoma" pitchFamily="34" charset="0"/>
                <a:ea typeface="Tahoma" pitchFamily="34" charset="0"/>
                <a:cs typeface="Tahoma" pitchFamily="34" charset="0"/>
              </a:rPr>
              <a:t>&amp; </a:t>
            </a:r>
          </a:p>
          <a:p>
            <a:pPr algn="ctr"/>
            <a:r>
              <a:rPr lang="en-US" sz="2400">
                <a:solidFill>
                  <a:srgbClr val="990000"/>
                </a:solidFill>
                <a:latin typeface="Tahoma" pitchFamily="34" charset="0"/>
                <a:ea typeface="Tahoma" pitchFamily="34" charset="0"/>
                <a:cs typeface="Tahoma" pitchFamily="34" charset="0"/>
              </a:rPr>
              <a:t>Manufacturers</a:t>
            </a:r>
          </a:p>
        </p:txBody>
      </p:sp>
      <p:sp>
        <p:nvSpPr>
          <p:cNvPr id="27" name="AutoShape 56"/>
          <p:cNvSpPr>
            <a:spLocks noChangeArrowheads="1"/>
          </p:cNvSpPr>
          <p:nvPr/>
        </p:nvSpPr>
        <p:spPr bwMode="auto">
          <a:xfrm>
            <a:off x="1035170" y="3989717"/>
            <a:ext cx="3613030" cy="2514600"/>
          </a:xfrm>
          <a:prstGeom prst="flowChartProcess">
            <a:avLst/>
          </a:prstGeom>
          <a:solidFill>
            <a:srgbClr val="C0C0C0"/>
          </a:solidFill>
          <a:ln w="9525">
            <a:solidFill>
              <a:schemeClr val="tx1"/>
            </a:solidFill>
            <a:miter lim="800000"/>
            <a:headEnd/>
            <a:tailEnd/>
          </a:ln>
          <a:effectLst/>
        </p:spPr>
        <p:txBody>
          <a:bodyPr wrap="none" anchor="ctr"/>
          <a:lstStyle/>
          <a:p>
            <a:pPr algn="ct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Lack </a:t>
            </a:r>
            <a:r>
              <a:rPr lang="en-US" sz="2400" dirty="0">
                <a:latin typeface="Tahoma" pitchFamily="34" charset="0"/>
                <a:ea typeface="Tahoma" pitchFamily="34" charset="0"/>
                <a:cs typeface="Tahoma" pitchFamily="34" charset="0"/>
              </a:rPr>
              <a:t>expertise</a:t>
            </a:r>
          </a:p>
          <a:p>
            <a:pPr algn="ctr"/>
            <a:endParaRPr lang="en-US" sz="2400" dirty="0">
              <a:latin typeface="Tahoma" pitchFamily="34" charset="0"/>
              <a:ea typeface="Tahoma" pitchFamily="34" charset="0"/>
              <a:cs typeface="Tahoma" pitchFamily="34" charset="0"/>
            </a:endParaRPr>
          </a:p>
        </p:txBody>
      </p:sp>
      <p:sp>
        <p:nvSpPr>
          <p:cNvPr id="28" name="AutoShape 58"/>
          <p:cNvSpPr>
            <a:spLocks noChangeArrowheads="1"/>
          </p:cNvSpPr>
          <p:nvPr/>
        </p:nvSpPr>
        <p:spPr bwMode="auto">
          <a:xfrm>
            <a:off x="5252049" y="1867618"/>
            <a:ext cx="3429000" cy="1981200"/>
          </a:xfrm>
          <a:prstGeom prst="flowChartDecision">
            <a:avLst/>
          </a:prstGeom>
          <a:solidFill>
            <a:schemeClr val="bg1"/>
          </a:solidFill>
          <a:ln w="9525">
            <a:solidFill>
              <a:schemeClr val="tx1"/>
            </a:solidFill>
            <a:miter lim="800000"/>
            <a:headEnd/>
            <a:tailEnd/>
          </a:ln>
          <a:effectLst/>
        </p:spPr>
        <p:txBody>
          <a:bodyPr wrap="none" anchor="ctr"/>
          <a:lstStyle/>
          <a:p>
            <a:pPr algn="ctr"/>
            <a:r>
              <a:rPr lang="en-US" sz="2400">
                <a:solidFill>
                  <a:srgbClr val="990000"/>
                </a:solidFill>
                <a:latin typeface="Tahoma" pitchFamily="34" charset="0"/>
                <a:ea typeface="Tahoma" pitchFamily="34" charset="0"/>
                <a:cs typeface="Tahoma" pitchFamily="34" charset="0"/>
              </a:rPr>
              <a:t>Intermediaries</a:t>
            </a:r>
          </a:p>
        </p:txBody>
      </p:sp>
      <p:sp>
        <p:nvSpPr>
          <p:cNvPr id="29" name="AutoShape 61"/>
          <p:cNvSpPr>
            <a:spLocks noChangeArrowheads="1"/>
          </p:cNvSpPr>
          <p:nvPr/>
        </p:nvSpPr>
        <p:spPr bwMode="auto">
          <a:xfrm>
            <a:off x="4876800" y="3989717"/>
            <a:ext cx="4111925" cy="2514600"/>
          </a:xfrm>
          <a:prstGeom prst="flowChartProcess">
            <a:avLst/>
          </a:prstGeom>
          <a:solidFill>
            <a:srgbClr val="C0C0C0"/>
          </a:solidFill>
          <a:ln w="9525">
            <a:solidFill>
              <a:schemeClr val="tx1"/>
            </a:solidFill>
            <a:miter lim="800000"/>
            <a:headEnd/>
            <a:tailEnd/>
          </a:ln>
          <a:effectLst/>
        </p:spPr>
        <p:txBody>
          <a:bodyPr wrap="none" anchor="ctr"/>
          <a:lstStyle/>
          <a:p>
            <a:pPr algn="ctr"/>
            <a:endParaRPr lang="en-US" sz="2400" dirty="0">
              <a:latin typeface="Tahoma" pitchFamily="34" charset="0"/>
              <a:ea typeface="Tahoma" pitchFamily="34" charset="0"/>
              <a:cs typeface="Tahoma" pitchFamily="34" charset="0"/>
            </a:endParaRPr>
          </a:p>
          <a:p>
            <a:pPr algn="ct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Spread </a:t>
            </a:r>
            <a:r>
              <a:rPr lang="en-US" sz="2400" dirty="0">
                <a:latin typeface="Tahoma" pitchFamily="34" charset="0"/>
                <a:ea typeface="Tahoma" pitchFamily="34" charset="0"/>
                <a:cs typeface="Tahoma" pitchFamily="34" charset="0"/>
              </a:rPr>
              <a:t>high fixed costs</a:t>
            </a:r>
          </a:p>
          <a:p>
            <a:pPr algn="ctr"/>
            <a:r>
              <a:rPr lang="en-US" sz="2400" dirty="0">
                <a:latin typeface="Tahoma" pitchFamily="34" charset="0"/>
                <a:ea typeface="Tahoma" pitchFamily="34" charset="0"/>
                <a:cs typeface="Tahoma" pitchFamily="34" charset="0"/>
              </a:rPr>
              <a:t>   over large quantities of</a:t>
            </a:r>
          </a:p>
          <a:p>
            <a:pPr algn="ctr"/>
            <a:r>
              <a:rPr lang="en-US" sz="2400" dirty="0">
                <a:latin typeface="Tahoma" pitchFamily="34" charset="0"/>
                <a:ea typeface="Tahoma" pitchFamily="34" charset="0"/>
                <a:cs typeface="Tahoma" pitchFamily="34" charset="0"/>
              </a:rPr>
              <a:t>   diverse products</a:t>
            </a:r>
          </a:p>
          <a:p>
            <a:pPr algn="ct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0"/>
            <a:ext cx="7655310" cy="1143000"/>
          </a:xfrm>
        </p:spPr>
        <p:txBody>
          <a:bodyPr/>
          <a:lstStyle/>
          <a:p>
            <a:r>
              <a:rPr lang="en-US" dirty="0" smtClean="0">
                <a:latin typeface="Tahoma" pitchFamily="34" charset="0"/>
                <a:ea typeface="Tahoma" pitchFamily="34" charset="0"/>
                <a:cs typeface="Tahoma" pitchFamily="34" charset="0"/>
              </a:rPr>
              <a:t>Major Types of Wholesalers</a:t>
            </a:r>
            <a:endParaRPr lang="en-US" dirty="0">
              <a:latin typeface="Tahoma" pitchFamily="34" charset="0"/>
              <a:ea typeface="Tahoma" pitchFamily="34" charset="0"/>
              <a:cs typeface="Tahoma" pitchFamily="34" charset="0"/>
            </a:endParaRPr>
          </a:p>
        </p:txBody>
      </p:sp>
      <p:sp>
        <p:nvSpPr>
          <p:cNvPr id="7" name="TextBox 6"/>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3</a:t>
            </a:r>
            <a:endParaRPr lang="en-US" sz="3200" b="1" i="0" dirty="0">
              <a:solidFill>
                <a:schemeClr val="bg1"/>
              </a:solidFill>
              <a:latin typeface="Tahoma"/>
              <a:cs typeface="Tahoma"/>
            </a:endParaRPr>
          </a:p>
        </p:txBody>
      </p:sp>
      <p:graphicFrame>
        <p:nvGraphicFramePr>
          <p:cNvPr id="30" name="Object 54"/>
          <p:cNvGraphicFramePr>
            <a:graphicFrameLocks noChangeAspect="1"/>
          </p:cNvGraphicFramePr>
          <p:nvPr/>
        </p:nvGraphicFramePr>
        <p:xfrm>
          <a:off x="1025525" y="1466850"/>
          <a:ext cx="7848600" cy="3756025"/>
        </p:xfrm>
        <a:graphic>
          <a:graphicData uri="http://schemas.openxmlformats.org/presentationml/2006/ole">
            <mc:AlternateContent xmlns:mc="http://schemas.openxmlformats.org/markup-compatibility/2006">
              <mc:Choice xmlns:v="urn:schemas-microsoft-com:vml" Requires="v">
                <p:oleObj spid="_x0000_s4101" name="Organization Chart" r:id="rId3" imgW="14808200" imgH="7086600" progId="OrgPlusWOPX.4">
                  <p:embed followColorScheme="full"/>
                </p:oleObj>
              </mc:Choice>
              <mc:Fallback>
                <p:oleObj name="Organization Chart" r:id="rId3" imgW="14808200" imgH="7086600" progId="OrgPlusWOPX.4">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525" y="1466850"/>
                        <a:ext cx="7848600" cy="375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599" y="364068"/>
            <a:ext cx="7925911" cy="653849"/>
          </a:xfrm>
        </p:spPr>
        <p:txBody>
          <a:bodyPr>
            <a:noAutofit/>
          </a:bodyPr>
          <a:lstStyle/>
          <a:p>
            <a:pPr marL="514350" indent="-514350" algn="ctr">
              <a:spcBef>
                <a:spcPts val="672"/>
              </a:spcBef>
              <a:buClrTx/>
              <a:buNone/>
            </a:pPr>
            <a:r>
              <a:rPr lang="en-US" sz="3200" b="1" dirty="0" smtClean="0">
                <a:solidFill>
                  <a:srgbClr val="990000"/>
                </a:solidFill>
              </a:rPr>
              <a:t>Merchant Wholesalers</a:t>
            </a:r>
            <a:endParaRPr lang="en-US" sz="3200" dirty="0" smtClean="0"/>
          </a:p>
        </p:txBody>
      </p:sp>
      <p:sp>
        <p:nvSpPr>
          <p:cNvPr id="6" name="Text Box 16"/>
          <p:cNvSpPr txBox="1">
            <a:spLocks noChangeArrowheads="1"/>
          </p:cNvSpPr>
          <p:nvPr/>
        </p:nvSpPr>
        <p:spPr bwMode="auto">
          <a:xfrm>
            <a:off x="4848468" y="2217261"/>
            <a:ext cx="184731" cy="369332"/>
          </a:xfrm>
          <a:prstGeom prst="rect">
            <a:avLst/>
          </a:prstGeom>
          <a:noFill/>
          <a:ln w="9525">
            <a:noFill/>
            <a:miter lim="800000"/>
            <a:headEnd/>
            <a:tailEnd/>
          </a:ln>
          <a:effectLst/>
        </p:spPr>
        <p:txBody>
          <a:bodyPr wrap="none">
            <a:spAutoFit/>
          </a:bodyPr>
          <a:lstStyle/>
          <a:p>
            <a:endParaRPr lang="en-US">
              <a:latin typeface="Tahoma" pitchFamily="34" charset="0"/>
              <a:ea typeface="Tahoma" pitchFamily="34" charset="0"/>
              <a:cs typeface="Tahoma" pitchFamily="34" charset="0"/>
            </a:endParaRPr>
          </a:p>
        </p:txBody>
      </p:sp>
      <p:sp>
        <p:nvSpPr>
          <p:cNvPr id="8" name="Text Box 35"/>
          <p:cNvSpPr txBox="1">
            <a:spLocks noChangeArrowheads="1"/>
          </p:cNvSpPr>
          <p:nvPr/>
        </p:nvSpPr>
        <p:spPr bwMode="auto">
          <a:xfrm>
            <a:off x="2481946" y="1278868"/>
            <a:ext cx="4917773" cy="1077218"/>
          </a:xfrm>
          <a:prstGeom prst="rect">
            <a:avLst/>
          </a:prstGeom>
          <a:solidFill>
            <a:schemeClr val="bg1"/>
          </a:solidFill>
          <a:ln w="9525">
            <a:solidFill>
              <a:srgbClr val="990000"/>
            </a:solidFill>
            <a:miter lim="800000"/>
            <a:headEnd/>
            <a:tailEnd/>
          </a:ln>
          <a:effectLst/>
        </p:spPr>
        <p:txBody>
          <a:bodyPr wrap="square">
            <a:spAutoFit/>
          </a:bodyPr>
          <a:lstStyle/>
          <a:p>
            <a:pPr algn="ctr"/>
            <a:r>
              <a:rPr lang="en-US" sz="3200" dirty="0">
                <a:latin typeface="Tahoma" pitchFamily="34" charset="0"/>
                <a:ea typeface="Tahoma" pitchFamily="34" charset="0"/>
                <a:cs typeface="Tahoma" pitchFamily="34" charset="0"/>
              </a:rPr>
              <a:t>Large quantities of products</a:t>
            </a:r>
          </a:p>
        </p:txBody>
      </p:sp>
      <p:sp>
        <p:nvSpPr>
          <p:cNvPr id="9" name="Rectangle 36"/>
          <p:cNvSpPr>
            <a:spLocks noChangeArrowheads="1"/>
          </p:cNvSpPr>
          <p:nvPr/>
        </p:nvSpPr>
        <p:spPr bwMode="auto">
          <a:xfrm>
            <a:off x="3839701" y="2819533"/>
            <a:ext cx="1908778" cy="523220"/>
          </a:xfrm>
          <a:prstGeom prst="rect">
            <a:avLst/>
          </a:prstGeom>
          <a:solidFill>
            <a:srgbClr val="C0C0C0"/>
          </a:solidFill>
          <a:ln w="9525">
            <a:solidFill>
              <a:srgbClr val="000099"/>
            </a:solidFill>
            <a:miter lim="800000"/>
            <a:headEnd/>
            <a:tailEnd/>
          </a:ln>
          <a:effectLst/>
        </p:spPr>
        <p:txBody>
          <a:bodyPr wrap="square">
            <a:spAutoFit/>
          </a:bodyPr>
          <a:lstStyle/>
          <a:p>
            <a:pPr algn="ctr"/>
            <a:r>
              <a:rPr lang="en-US" sz="2800" b="1" dirty="0">
                <a:solidFill>
                  <a:srgbClr val="FF0000"/>
                </a:solidFill>
                <a:latin typeface="Tahoma" pitchFamily="34" charset="0"/>
                <a:ea typeface="Tahoma" pitchFamily="34" charset="0"/>
                <a:cs typeface="Tahoma" pitchFamily="34" charset="0"/>
              </a:rPr>
              <a:t>Resell </a:t>
            </a:r>
            <a:r>
              <a:rPr lang="en-US" sz="2800" b="1" dirty="0" smtClean="0">
                <a:solidFill>
                  <a:srgbClr val="FF0000"/>
                </a:solidFill>
                <a:latin typeface="Tahoma" pitchFamily="34" charset="0"/>
                <a:ea typeface="Tahoma" pitchFamily="34" charset="0"/>
                <a:cs typeface="Tahoma" pitchFamily="34" charset="0"/>
              </a:rPr>
              <a:t>to</a:t>
            </a:r>
            <a:endParaRPr lang="en-US" sz="2800" b="1" dirty="0">
              <a:solidFill>
                <a:srgbClr val="FF0000"/>
              </a:solidFill>
              <a:latin typeface="Tahoma" pitchFamily="34" charset="0"/>
              <a:ea typeface="Tahoma" pitchFamily="34" charset="0"/>
              <a:cs typeface="Tahoma" pitchFamily="34" charset="0"/>
            </a:endParaRPr>
          </a:p>
        </p:txBody>
      </p:sp>
      <p:sp>
        <p:nvSpPr>
          <p:cNvPr id="10" name="Rectangle 37"/>
          <p:cNvSpPr>
            <a:spLocks noChangeArrowheads="1"/>
          </p:cNvSpPr>
          <p:nvPr/>
        </p:nvSpPr>
        <p:spPr bwMode="auto">
          <a:xfrm>
            <a:off x="948598" y="4396317"/>
            <a:ext cx="1644699" cy="707886"/>
          </a:xfrm>
          <a:prstGeom prst="rect">
            <a:avLst/>
          </a:prstGeom>
          <a:solidFill>
            <a:srgbClr val="C0C0C0"/>
          </a:solidFill>
          <a:ln w="9525">
            <a:solidFill>
              <a:srgbClr val="000099"/>
            </a:solidFill>
            <a:miter lim="800000"/>
            <a:headEnd/>
            <a:tailEnd/>
          </a:ln>
          <a:effectLst/>
        </p:spPr>
        <p:txBody>
          <a:bodyPr wrap="square">
            <a:spAutoFit/>
          </a:bodyPr>
          <a:lstStyle/>
          <a:p>
            <a:endParaRPr lang="en-US" sz="1200" dirty="0" smtClean="0">
              <a:latin typeface="Tahoma" pitchFamily="34" charset="0"/>
              <a:ea typeface="Tahoma" pitchFamily="34" charset="0"/>
              <a:cs typeface="Tahoma" pitchFamily="34" charset="0"/>
            </a:endParaRPr>
          </a:p>
          <a:p>
            <a:r>
              <a:rPr lang="en-US" sz="2800" dirty="0" smtClean="0">
                <a:latin typeface="Tahoma" pitchFamily="34" charset="0"/>
                <a:ea typeface="Tahoma" pitchFamily="34" charset="0"/>
                <a:cs typeface="Tahoma" pitchFamily="34" charset="0"/>
              </a:rPr>
              <a:t>Retailers</a:t>
            </a:r>
            <a:endParaRPr lang="en-US" sz="2800" dirty="0">
              <a:latin typeface="Tahoma" pitchFamily="34" charset="0"/>
              <a:ea typeface="Tahoma" pitchFamily="34" charset="0"/>
              <a:cs typeface="Tahoma" pitchFamily="34" charset="0"/>
            </a:endParaRPr>
          </a:p>
        </p:txBody>
      </p:sp>
      <p:sp>
        <p:nvSpPr>
          <p:cNvPr id="11" name="Rectangle 38"/>
          <p:cNvSpPr>
            <a:spLocks noChangeArrowheads="1"/>
          </p:cNvSpPr>
          <p:nvPr/>
        </p:nvSpPr>
        <p:spPr bwMode="auto">
          <a:xfrm>
            <a:off x="3525062" y="4172634"/>
            <a:ext cx="2225790" cy="1938992"/>
          </a:xfrm>
          <a:prstGeom prst="rect">
            <a:avLst/>
          </a:prstGeom>
          <a:solidFill>
            <a:srgbClr val="C0C0C0"/>
          </a:solidFill>
          <a:ln w="9525">
            <a:solidFill>
              <a:srgbClr val="000099"/>
            </a:solidFill>
            <a:miter lim="800000"/>
            <a:headEnd/>
            <a:tailEnd/>
          </a:ln>
          <a:effectLst/>
        </p:spPr>
        <p:txBody>
          <a:bodyPr wrap="square">
            <a:spAutoFit/>
          </a:bodyPr>
          <a:lstStyle/>
          <a:p>
            <a:pPr algn="ctr"/>
            <a:r>
              <a:rPr lang="en-US" sz="2400" dirty="0">
                <a:latin typeface="Tahoma" pitchFamily="34" charset="0"/>
                <a:ea typeface="Tahoma" pitchFamily="34" charset="0"/>
                <a:cs typeface="Tahoma" pitchFamily="34" charset="0"/>
              </a:rPr>
              <a:t>Industrial,</a:t>
            </a:r>
          </a:p>
          <a:p>
            <a:pPr algn="ctr"/>
            <a:r>
              <a:rPr lang="en-US" sz="2400" dirty="0">
                <a:latin typeface="Tahoma" pitchFamily="34" charset="0"/>
                <a:ea typeface="Tahoma" pitchFamily="34" charset="0"/>
                <a:cs typeface="Tahoma" pitchFamily="34" charset="0"/>
              </a:rPr>
              <a:t>commercial,</a:t>
            </a:r>
          </a:p>
          <a:p>
            <a:pPr algn="ctr"/>
            <a:r>
              <a:rPr lang="en-US" sz="2400" dirty="0" smtClean="0">
                <a:latin typeface="Tahoma" pitchFamily="34" charset="0"/>
                <a:ea typeface="Tahoma" pitchFamily="34" charset="0"/>
                <a:cs typeface="Tahoma" pitchFamily="34" charset="0"/>
              </a:rPr>
              <a:t>or</a:t>
            </a:r>
            <a:endParaRPr lang="en-US" sz="2400" dirty="0">
              <a:latin typeface="Tahoma" pitchFamily="34" charset="0"/>
              <a:ea typeface="Tahoma" pitchFamily="34" charset="0"/>
              <a:cs typeface="Tahoma" pitchFamily="34" charset="0"/>
            </a:endParaRPr>
          </a:p>
          <a:p>
            <a:pPr algn="ctr"/>
            <a:r>
              <a:rPr lang="en-US" sz="2400" dirty="0">
                <a:latin typeface="Tahoma" pitchFamily="34" charset="0"/>
                <a:ea typeface="Tahoma" pitchFamily="34" charset="0"/>
                <a:cs typeface="Tahoma" pitchFamily="34" charset="0"/>
              </a:rPr>
              <a:t>institutional </a:t>
            </a:r>
          </a:p>
          <a:p>
            <a:pPr algn="ctr"/>
            <a:r>
              <a:rPr lang="en-US" sz="2400" dirty="0">
                <a:latin typeface="Tahoma" pitchFamily="34" charset="0"/>
                <a:ea typeface="Tahoma" pitchFamily="34" charset="0"/>
                <a:cs typeface="Tahoma" pitchFamily="34" charset="0"/>
              </a:rPr>
              <a:t>  concerns</a:t>
            </a:r>
          </a:p>
        </p:txBody>
      </p:sp>
      <p:sp>
        <p:nvSpPr>
          <p:cNvPr id="12" name="Rectangle 39"/>
          <p:cNvSpPr>
            <a:spLocks noChangeArrowheads="1"/>
          </p:cNvSpPr>
          <p:nvPr/>
        </p:nvSpPr>
        <p:spPr bwMode="auto">
          <a:xfrm>
            <a:off x="6408795" y="4172634"/>
            <a:ext cx="2170160" cy="954107"/>
          </a:xfrm>
          <a:prstGeom prst="rect">
            <a:avLst/>
          </a:prstGeom>
          <a:solidFill>
            <a:srgbClr val="C0C0C0"/>
          </a:solidFill>
          <a:ln w="9525">
            <a:solidFill>
              <a:srgbClr val="000099"/>
            </a:solidFill>
            <a:miter lim="800000"/>
            <a:headEnd/>
            <a:tailEnd/>
          </a:ln>
          <a:effectLst/>
        </p:spPr>
        <p:txBody>
          <a:bodyPr wrap="square">
            <a:spAutoFit/>
          </a:bodyPr>
          <a:lstStyle/>
          <a:p>
            <a:pPr algn="ctr"/>
            <a:r>
              <a:rPr lang="en-US" sz="2800" dirty="0" smtClean="0">
                <a:latin typeface="Tahoma" pitchFamily="34" charset="0"/>
                <a:ea typeface="Tahoma" pitchFamily="34" charset="0"/>
                <a:cs typeface="Tahoma" pitchFamily="34" charset="0"/>
              </a:rPr>
              <a:t>Other</a:t>
            </a:r>
            <a:endParaRPr lang="en-US" sz="2800" dirty="0">
              <a:latin typeface="Tahoma" pitchFamily="34" charset="0"/>
              <a:ea typeface="Tahoma" pitchFamily="34" charset="0"/>
              <a:cs typeface="Tahoma" pitchFamily="34" charset="0"/>
            </a:endParaRPr>
          </a:p>
          <a:p>
            <a:pPr algn="ctr"/>
            <a:r>
              <a:rPr lang="en-US" sz="2800" dirty="0">
                <a:latin typeface="Tahoma" pitchFamily="34" charset="0"/>
                <a:ea typeface="Tahoma" pitchFamily="34" charset="0"/>
                <a:cs typeface="Tahoma" pitchFamily="34" charset="0"/>
              </a:rPr>
              <a:t>Wholesalers</a:t>
            </a:r>
          </a:p>
        </p:txBody>
      </p:sp>
      <p:sp>
        <p:nvSpPr>
          <p:cNvPr id="13" name="Line 41"/>
          <p:cNvSpPr>
            <a:spLocks noChangeShapeType="1"/>
          </p:cNvSpPr>
          <p:nvPr/>
        </p:nvSpPr>
        <p:spPr bwMode="auto">
          <a:xfrm>
            <a:off x="4637957" y="3342753"/>
            <a:ext cx="0" cy="829881"/>
          </a:xfrm>
          <a:prstGeom prst="line">
            <a:avLst/>
          </a:prstGeom>
          <a:noFill/>
          <a:ln w="9525">
            <a:solidFill>
              <a:srgbClr val="000099"/>
            </a:solidFill>
            <a:round/>
            <a:headEnd/>
            <a:tailEnd type="triangle" w="med" len="med"/>
          </a:ln>
          <a:effectLst/>
        </p:spPr>
        <p:txBody>
          <a:bodyPr wrap="none" anchor="ctr"/>
          <a:lstStyle/>
          <a:p>
            <a:endParaRPr lang="en-US">
              <a:latin typeface="Tahoma" pitchFamily="34" charset="0"/>
              <a:ea typeface="Tahoma" pitchFamily="34" charset="0"/>
              <a:cs typeface="Tahoma" pitchFamily="34" charset="0"/>
            </a:endParaRPr>
          </a:p>
        </p:txBody>
      </p:sp>
      <p:sp>
        <p:nvSpPr>
          <p:cNvPr id="14" name="Line 42"/>
          <p:cNvSpPr>
            <a:spLocks noChangeShapeType="1"/>
          </p:cNvSpPr>
          <p:nvPr/>
        </p:nvSpPr>
        <p:spPr bwMode="auto">
          <a:xfrm flipH="1">
            <a:off x="2047157" y="3342753"/>
            <a:ext cx="1792544" cy="990600"/>
          </a:xfrm>
          <a:prstGeom prst="line">
            <a:avLst/>
          </a:prstGeom>
          <a:noFill/>
          <a:ln w="9525">
            <a:solidFill>
              <a:srgbClr val="000099"/>
            </a:solidFill>
            <a:round/>
            <a:headEnd/>
            <a:tailEnd type="triangle" w="med" len="med"/>
          </a:ln>
          <a:effectLst/>
        </p:spPr>
        <p:txBody>
          <a:bodyPr wrap="none" anchor="ctr"/>
          <a:lstStyle/>
          <a:p>
            <a:endParaRPr lang="en-US">
              <a:latin typeface="Tahoma" pitchFamily="34" charset="0"/>
              <a:ea typeface="Tahoma" pitchFamily="34" charset="0"/>
              <a:cs typeface="Tahoma" pitchFamily="34" charset="0"/>
            </a:endParaRPr>
          </a:p>
        </p:txBody>
      </p:sp>
      <p:sp>
        <p:nvSpPr>
          <p:cNvPr id="16" name="Line 44"/>
          <p:cNvSpPr>
            <a:spLocks noChangeShapeType="1"/>
          </p:cNvSpPr>
          <p:nvPr/>
        </p:nvSpPr>
        <p:spPr bwMode="auto">
          <a:xfrm>
            <a:off x="5621311" y="3342753"/>
            <a:ext cx="1574968" cy="829881"/>
          </a:xfrm>
          <a:prstGeom prst="line">
            <a:avLst/>
          </a:prstGeom>
          <a:noFill/>
          <a:ln w="9525">
            <a:solidFill>
              <a:srgbClr val="000099"/>
            </a:solidFill>
            <a:round/>
            <a:headEnd/>
            <a:tailEnd type="triangle" w="med" len="med"/>
          </a:ln>
          <a:effectLst/>
        </p:spPr>
        <p:txBody>
          <a:bodyPr wrap="none" anchor="ctr"/>
          <a:lstStyle/>
          <a:p>
            <a:endParaRPr lang="en-US">
              <a:latin typeface="Tahoma" pitchFamily="34" charset="0"/>
              <a:ea typeface="Tahoma" pitchFamily="34" charset="0"/>
              <a:cs typeface="Tahoma" pitchFamily="34" charset="0"/>
            </a:endParaRPr>
          </a:p>
        </p:txBody>
      </p:sp>
      <p:cxnSp>
        <p:nvCxnSpPr>
          <p:cNvPr id="4" name="Straight Arrow Connector 3"/>
          <p:cNvCxnSpPr/>
          <p:nvPr/>
        </p:nvCxnSpPr>
        <p:spPr>
          <a:xfrm>
            <a:off x="4637957" y="2356086"/>
            <a:ext cx="0" cy="4634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7667625" y="100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8442" name="AutoShape 10"/>
          <p:cNvSpPr>
            <a:spLocks noChangeArrowheads="1"/>
          </p:cNvSpPr>
          <p:nvPr/>
        </p:nvSpPr>
        <p:spPr bwMode="auto">
          <a:xfrm>
            <a:off x="1475117" y="3048000"/>
            <a:ext cx="1371600" cy="2133600"/>
          </a:xfrm>
          <a:prstGeom prst="curvedRightArrow">
            <a:avLst>
              <a:gd name="adj1" fmla="val 31111"/>
              <a:gd name="adj2" fmla="val 62222"/>
              <a:gd name="adj3" fmla="val 33333"/>
            </a:avLst>
          </a:prstGeom>
          <a:solidFill>
            <a:schemeClr val="tx1"/>
          </a:solidFill>
          <a:ln w="9525">
            <a:solidFill>
              <a:schemeClr val="tx1"/>
            </a:solidFill>
            <a:miter lim="800000"/>
            <a:headEnd/>
            <a:tailEnd/>
          </a:ln>
          <a:effectLst>
            <a:outerShdw dist="107763" dir="18900000" algn="ctr" rotWithShape="0">
              <a:schemeClr val="bg2"/>
            </a:outerShdw>
          </a:effectLst>
        </p:spPr>
        <p:txBody>
          <a:bodyPr wrap="none" anchor="ctr"/>
          <a:lstStyle/>
          <a:p>
            <a:endParaRPr lang="en-US"/>
          </a:p>
        </p:txBody>
      </p:sp>
      <p:sp>
        <p:nvSpPr>
          <p:cNvPr id="18448" name="Rectangle 16"/>
          <p:cNvSpPr>
            <a:spLocks noGrp="1" noChangeArrowheads="1"/>
          </p:cNvSpPr>
          <p:nvPr>
            <p:ph type="title"/>
          </p:nvPr>
        </p:nvSpPr>
        <p:spPr>
          <a:xfrm>
            <a:off x="762533" y="304800"/>
            <a:ext cx="7925910" cy="1143000"/>
          </a:xfrm>
        </p:spPr>
        <p:txBody>
          <a:bodyPr>
            <a:normAutofit/>
          </a:bodyPr>
          <a:lstStyle/>
          <a:p>
            <a:r>
              <a:rPr lang="en-US" dirty="0">
                <a:latin typeface="Tahoma" pitchFamily="34" charset="0"/>
                <a:ea typeface="Tahoma" pitchFamily="34" charset="0"/>
                <a:cs typeface="Tahoma" pitchFamily="34" charset="0"/>
              </a:rPr>
              <a:t>Agents, Brokers, &amp; Commission Merchants</a:t>
            </a:r>
          </a:p>
        </p:txBody>
      </p:sp>
      <p:sp>
        <p:nvSpPr>
          <p:cNvPr id="18449" name="Rectangle 17"/>
          <p:cNvSpPr>
            <a:spLocks noChangeArrowheads="1"/>
          </p:cNvSpPr>
          <p:nvPr/>
        </p:nvSpPr>
        <p:spPr bwMode="auto">
          <a:xfrm>
            <a:off x="3227717" y="1676400"/>
            <a:ext cx="3962400" cy="1569660"/>
          </a:xfrm>
          <a:prstGeom prst="rect">
            <a:avLst/>
          </a:prstGeom>
          <a:solidFill>
            <a:schemeClr val="bg1"/>
          </a:solidFill>
          <a:ln w="9525">
            <a:noFill/>
            <a:miter lim="800000"/>
            <a:headEnd/>
            <a:tailEnd/>
          </a:ln>
          <a:effectLst>
            <a:outerShdw dist="107763" dir="8100000" algn="ctr" rotWithShape="0">
              <a:schemeClr val="bg2"/>
            </a:outerShdw>
          </a:effectLst>
        </p:spPr>
        <p:txBody>
          <a:bodyPr>
            <a:spAutoFit/>
          </a:bodyPr>
          <a:lstStyle/>
          <a:p>
            <a:pPr algn="ctr"/>
            <a:r>
              <a:rPr lang="en-US" sz="2400" b="1">
                <a:solidFill>
                  <a:srgbClr val="990000"/>
                </a:solidFill>
                <a:latin typeface="Tahoma" pitchFamily="34" charset="0"/>
                <a:ea typeface="Tahoma" pitchFamily="34" charset="0"/>
                <a:cs typeface="Tahoma" pitchFamily="34" charset="0"/>
              </a:rPr>
              <a:t>Involved in buying &amp; selling</a:t>
            </a:r>
          </a:p>
          <a:p>
            <a:pPr algn="ctr"/>
            <a:r>
              <a:rPr lang="en-US" sz="2400" b="1">
                <a:solidFill>
                  <a:srgbClr val="990000"/>
                </a:solidFill>
                <a:latin typeface="Tahoma" pitchFamily="34" charset="0"/>
                <a:ea typeface="Tahoma" pitchFamily="34" charset="0"/>
                <a:cs typeface="Tahoma" pitchFamily="34" charset="0"/>
              </a:rPr>
              <a:t>while acting on behalf of clients</a:t>
            </a:r>
          </a:p>
        </p:txBody>
      </p:sp>
      <p:sp>
        <p:nvSpPr>
          <p:cNvPr id="18450" name="Rectangle 18"/>
          <p:cNvSpPr>
            <a:spLocks noChangeArrowheads="1"/>
          </p:cNvSpPr>
          <p:nvPr/>
        </p:nvSpPr>
        <p:spPr bwMode="auto">
          <a:xfrm>
            <a:off x="3761116" y="4419600"/>
            <a:ext cx="3183147" cy="1200329"/>
          </a:xfrm>
          <a:prstGeom prst="rect">
            <a:avLst/>
          </a:prstGeom>
          <a:solidFill>
            <a:srgbClr val="C0C0C0"/>
          </a:solidFill>
          <a:ln w="9525">
            <a:noFill/>
            <a:miter lim="800000"/>
            <a:headEnd/>
            <a:tailEnd/>
          </a:ln>
          <a:effectLst>
            <a:outerShdw dist="107763" dir="13500000" algn="ctr" rotWithShape="0">
              <a:schemeClr val="bg2"/>
            </a:outerShdw>
          </a:effectLst>
        </p:spPr>
        <p:txBody>
          <a:bodyPr wrap="square">
            <a:spAutoFit/>
          </a:bodyPr>
          <a:lstStyle/>
          <a:p>
            <a:pPr algn="ctr"/>
            <a:r>
              <a:rPr lang="en-US" sz="2400" b="1" dirty="0">
                <a:latin typeface="Tahoma" pitchFamily="34" charset="0"/>
                <a:ea typeface="Tahoma" pitchFamily="34" charset="0"/>
                <a:cs typeface="Tahoma" pitchFamily="34" charset="0"/>
              </a:rPr>
              <a:t>Commissions </a:t>
            </a:r>
          </a:p>
          <a:p>
            <a:pPr algn="ctr"/>
            <a:r>
              <a:rPr lang="en-US" sz="2400" b="1" dirty="0">
                <a:latin typeface="Tahoma" pitchFamily="34" charset="0"/>
                <a:ea typeface="Tahoma" pitchFamily="34" charset="0"/>
                <a:cs typeface="Tahoma" pitchFamily="34" charset="0"/>
              </a:rPr>
              <a:t>on </a:t>
            </a:r>
          </a:p>
          <a:p>
            <a:pPr algn="ctr"/>
            <a:r>
              <a:rPr lang="en-US" sz="2400" b="1" dirty="0">
                <a:latin typeface="Tahoma" pitchFamily="34" charset="0"/>
                <a:ea typeface="Tahoma" pitchFamily="34" charset="0"/>
                <a:cs typeface="Tahoma" pitchFamily="34" charset="0"/>
              </a:rPr>
              <a:t>sales or purchases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8382000" y="79375"/>
            <a:ext cx="169863" cy="457200"/>
          </a:xfrm>
          <a:prstGeom prst="rect">
            <a:avLst/>
          </a:prstGeom>
          <a:noFill/>
          <a:ln w="9525">
            <a:noFill/>
            <a:miter lim="800000"/>
            <a:headEnd/>
            <a:tailEnd/>
          </a:ln>
          <a:effectLst/>
        </p:spPr>
        <p:txBody>
          <a:bodyPr>
            <a:spAutoFit/>
          </a:bodyPr>
          <a:lstStyle/>
          <a:p>
            <a:endParaRPr lang="en-US">
              <a:latin typeface="Times" charset="0"/>
            </a:endParaRPr>
          </a:p>
        </p:txBody>
      </p:sp>
      <p:sp>
        <p:nvSpPr>
          <p:cNvPr id="19462" name="Rectangle 6"/>
          <p:cNvSpPr>
            <a:spLocks noChangeArrowheads="1"/>
          </p:cNvSpPr>
          <p:nvPr/>
        </p:nvSpPr>
        <p:spPr bwMode="auto">
          <a:xfrm>
            <a:off x="7927975" y="793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9468" name="Rectangle 12"/>
          <p:cNvSpPr>
            <a:spLocks noChangeArrowheads="1"/>
          </p:cNvSpPr>
          <p:nvPr/>
        </p:nvSpPr>
        <p:spPr bwMode="auto">
          <a:xfrm>
            <a:off x="1160253" y="2819400"/>
            <a:ext cx="3352800" cy="9652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spAutoFit/>
            <a:flatTx/>
          </a:bodyPr>
          <a:lstStyle/>
          <a:p>
            <a:pPr algn="ctr"/>
            <a:r>
              <a:rPr lang="en-US" sz="2800" dirty="0">
                <a:solidFill>
                  <a:schemeClr val="tx1"/>
                </a:solidFill>
                <a:latin typeface="Arial Narrow" charset="0"/>
              </a:rPr>
              <a:t>Owned &amp; operated by manufacturers</a:t>
            </a:r>
          </a:p>
        </p:txBody>
      </p:sp>
      <p:sp>
        <p:nvSpPr>
          <p:cNvPr id="19472" name="Rectangle 16"/>
          <p:cNvSpPr>
            <a:spLocks noChangeArrowheads="1"/>
          </p:cNvSpPr>
          <p:nvPr/>
        </p:nvSpPr>
        <p:spPr bwMode="auto">
          <a:xfrm>
            <a:off x="7256253" y="4343400"/>
            <a:ext cx="184150" cy="366713"/>
          </a:xfrm>
          <a:prstGeom prst="rect">
            <a:avLst/>
          </a:prstGeom>
          <a:noFill/>
          <a:ln w="9525">
            <a:noFill/>
            <a:miter lim="800000"/>
            <a:headEnd/>
            <a:tailEnd/>
          </a:ln>
          <a:effectLst/>
        </p:spPr>
        <p:txBody>
          <a:bodyPr wrap="none">
            <a:spAutoFit/>
          </a:bodyPr>
          <a:lstStyle/>
          <a:p>
            <a:endParaRPr lang="en-US" sz="1800">
              <a:latin typeface="Times" charset="0"/>
            </a:endParaRPr>
          </a:p>
        </p:txBody>
      </p:sp>
      <p:sp>
        <p:nvSpPr>
          <p:cNvPr id="19473" name="Rectangle 17"/>
          <p:cNvSpPr>
            <a:spLocks noChangeArrowheads="1"/>
          </p:cNvSpPr>
          <p:nvPr/>
        </p:nvSpPr>
        <p:spPr bwMode="auto">
          <a:xfrm>
            <a:off x="7256253" y="4343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9478" name="Rectangle 22"/>
          <p:cNvSpPr>
            <a:spLocks noChangeArrowheads="1"/>
          </p:cNvSpPr>
          <p:nvPr/>
        </p:nvSpPr>
        <p:spPr bwMode="auto">
          <a:xfrm>
            <a:off x="5921115" y="2590800"/>
            <a:ext cx="2935338" cy="18192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flatTx/>
          </a:bodyPr>
          <a:lstStyle/>
          <a:p>
            <a:pPr algn="ctr"/>
            <a:r>
              <a:rPr lang="en-US" sz="2800" dirty="0">
                <a:solidFill>
                  <a:schemeClr val="tx1"/>
                </a:solidFill>
                <a:latin typeface="Arial Narrow" charset="0"/>
              </a:rPr>
              <a:t>Distribute manufacturer’s products at wholesale</a:t>
            </a:r>
            <a:endParaRPr lang="en-US" sz="1800" dirty="0">
              <a:solidFill>
                <a:schemeClr val="tx1"/>
              </a:solidFill>
              <a:latin typeface="Arial Narrow" charset="0"/>
            </a:endParaRPr>
          </a:p>
        </p:txBody>
      </p:sp>
      <p:sp>
        <p:nvSpPr>
          <p:cNvPr id="19489" name="Rectangle 33"/>
          <p:cNvSpPr>
            <a:spLocks noGrp="1" noChangeArrowheads="1"/>
          </p:cNvSpPr>
          <p:nvPr>
            <p:ph type="title"/>
          </p:nvPr>
        </p:nvSpPr>
        <p:spPr>
          <a:xfrm>
            <a:off x="1084053" y="189780"/>
            <a:ext cx="7772400" cy="953219"/>
          </a:xfrm>
        </p:spPr>
        <p:txBody>
          <a:bodyPr>
            <a:normAutofit fontScale="90000"/>
          </a:bodyPr>
          <a:lstStyle/>
          <a:p>
            <a:r>
              <a:rPr lang="en-US" b="1" dirty="0">
                <a:latin typeface="Tahoma" pitchFamily="34" charset="0"/>
                <a:ea typeface="Tahoma" pitchFamily="34" charset="0"/>
                <a:cs typeface="Tahoma" pitchFamily="34" charset="0"/>
              </a:rPr>
              <a:t>Manufacturers’ Sales Branches &amp; Offices</a:t>
            </a:r>
            <a:endParaRPr lang="en-US" dirty="0">
              <a:latin typeface="Tahoma" pitchFamily="34" charset="0"/>
              <a:ea typeface="Tahoma" pitchFamily="34" charset="0"/>
              <a:cs typeface="Tahoma" pitchFamily="34" charset="0"/>
            </a:endParaRPr>
          </a:p>
        </p:txBody>
      </p:sp>
      <p:sp>
        <p:nvSpPr>
          <p:cNvPr id="19498" name="Rectangle 42"/>
          <p:cNvSpPr>
            <a:spLocks noChangeArrowheads="1"/>
          </p:cNvSpPr>
          <p:nvPr/>
        </p:nvSpPr>
        <p:spPr bwMode="auto">
          <a:xfrm>
            <a:off x="2068642" y="1447800"/>
            <a:ext cx="5951407" cy="846386"/>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flatTx/>
          </a:bodyPr>
          <a:lstStyle/>
          <a:p>
            <a:endParaRPr lang="en-US" sz="900" b="1" dirty="0" smtClean="0">
              <a:solidFill>
                <a:srgbClr val="FFFFFF"/>
              </a:solidFill>
              <a:latin typeface="Arial Narrow" charset="0"/>
            </a:endParaRPr>
          </a:p>
          <a:p>
            <a:r>
              <a:rPr lang="en-US" sz="2800" b="1" dirty="0" smtClean="0">
                <a:solidFill>
                  <a:srgbClr val="FFFFFF"/>
                </a:solidFill>
                <a:latin typeface="Arial Narrow" charset="0"/>
              </a:rPr>
              <a:t>Separated </a:t>
            </a:r>
            <a:r>
              <a:rPr lang="en-US" sz="2800" b="1" dirty="0">
                <a:solidFill>
                  <a:srgbClr val="FFFFFF"/>
                </a:solidFill>
                <a:latin typeface="Arial Narrow" charset="0"/>
              </a:rPr>
              <a:t>from </a:t>
            </a:r>
            <a:r>
              <a:rPr lang="en-US" sz="2800" b="1" dirty="0" smtClean="0">
                <a:solidFill>
                  <a:srgbClr val="FFFFFF"/>
                </a:solidFill>
                <a:latin typeface="Arial Narrow" charset="0"/>
              </a:rPr>
              <a:t>manufacturing Factories</a:t>
            </a:r>
          </a:p>
          <a:p>
            <a:endParaRPr lang="en-US" sz="1200" b="1" dirty="0" smtClean="0">
              <a:solidFill>
                <a:srgbClr val="FFFFFF"/>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78"/>
                                        </p:tgtEl>
                                        <p:attrNameLst>
                                          <p:attrName>style.visibility</p:attrName>
                                        </p:attrNameLst>
                                      </p:cBhvr>
                                      <p:to>
                                        <p:strVal val="visible"/>
                                      </p:to>
                                    </p:set>
                                    <p:anim calcmode="lin" valueType="num">
                                      <p:cBhvr additive="base">
                                        <p:cTn id="7" dur="500" fill="hold"/>
                                        <p:tgtEl>
                                          <p:spTgt spid="19478"/>
                                        </p:tgtEl>
                                        <p:attrNameLst>
                                          <p:attrName>ppt_x</p:attrName>
                                        </p:attrNameLst>
                                      </p:cBhvr>
                                      <p:tavLst>
                                        <p:tav tm="0">
                                          <p:val>
                                            <p:strVal val="1+#ppt_w/2"/>
                                          </p:val>
                                        </p:tav>
                                        <p:tav tm="100000">
                                          <p:val>
                                            <p:strVal val="#ppt_x"/>
                                          </p:val>
                                        </p:tav>
                                      </p:tavLst>
                                    </p:anim>
                                    <p:anim calcmode="lin" valueType="num">
                                      <p:cBhvr additive="base">
                                        <p:cTn id="8" dur="500" fill="hold"/>
                                        <p:tgtEl>
                                          <p:spTgt spid="194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8"/>
                                        </p:tgtEl>
                                        <p:attrNameLst>
                                          <p:attrName>style.visibility</p:attrName>
                                        </p:attrNameLst>
                                      </p:cBhvr>
                                      <p:to>
                                        <p:strVal val="visible"/>
                                      </p:to>
                                    </p:set>
                                    <p:anim calcmode="lin" valueType="num">
                                      <p:cBhvr additive="base">
                                        <p:cTn id="13" dur="500" fill="hold"/>
                                        <p:tgtEl>
                                          <p:spTgt spid="19468"/>
                                        </p:tgtEl>
                                        <p:attrNameLst>
                                          <p:attrName>ppt_x</p:attrName>
                                        </p:attrNameLst>
                                      </p:cBhvr>
                                      <p:tavLst>
                                        <p:tav tm="0">
                                          <p:val>
                                            <p:strVal val="0-#ppt_w/2"/>
                                          </p:val>
                                        </p:tav>
                                        <p:tav tm="100000">
                                          <p:val>
                                            <p:strVal val="#ppt_x"/>
                                          </p:val>
                                        </p:tav>
                                      </p:tavLst>
                                    </p:anim>
                                    <p:anim calcmode="lin" valueType="num">
                                      <p:cBhvr additive="base">
                                        <p:cTn id="14" dur="500" fill="hold"/>
                                        <p:tgtEl>
                                          <p:spTgt spid="194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98"/>
                                        </p:tgtEl>
                                        <p:attrNameLst>
                                          <p:attrName>style.visibility</p:attrName>
                                        </p:attrNameLst>
                                      </p:cBhvr>
                                      <p:to>
                                        <p:strVal val="visible"/>
                                      </p:to>
                                    </p:set>
                                    <p:anim calcmode="lin" valueType="num">
                                      <p:cBhvr additive="base">
                                        <p:cTn id="19" dur="500" fill="hold"/>
                                        <p:tgtEl>
                                          <p:spTgt spid="19498"/>
                                        </p:tgtEl>
                                        <p:attrNameLst>
                                          <p:attrName>ppt_x</p:attrName>
                                        </p:attrNameLst>
                                      </p:cBhvr>
                                      <p:tavLst>
                                        <p:tav tm="0">
                                          <p:val>
                                            <p:strVal val="#ppt_x"/>
                                          </p:val>
                                        </p:tav>
                                        <p:tav tm="100000">
                                          <p:val>
                                            <p:strVal val="#ppt_x"/>
                                          </p:val>
                                        </p:tav>
                                      </p:tavLst>
                                    </p:anim>
                                    <p:anim calcmode="lin" valueType="num">
                                      <p:cBhvr additive="base">
                                        <p:cTn id="20" dur="500" fill="hold"/>
                                        <p:tgtEl>
                                          <p:spTgt spid="194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animBg="1" autoUpdateAnimBg="0"/>
      <p:bldP spid="19478" grpId="0" animBg="1" autoUpdateAnimBg="0"/>
      <p:bldP spid="1949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19200" y="228600"/>
            <a:ext cx="7655310" cy="1143000"/>
          </a:xfrm>
        </p:spPr>
        <p:txBody>
          <a:bodyPr>
            <a:normAutofit/>
          </a:bodyPr>
          <a:lstStyle/>
          <a:p>
            <a:r>
              <a:rPr lang="en-US" b="1" dirty="0">
                <a:latin typeface="Tahoma" pitchFamily="34" charset="0"/>
                <a:ea typeface="Tahoma" pitchFamily="34" charset="0"/>
                <a:cs typeface="Tahoma" pitchFamily="34" charset="0"/>
              </a:rPr>
              <a:t>Major Trends in Wholesale Structure</a:t>
            </a:r>
            <a:endParaRPr lang="en-US" dirty="0">
              <a:latin typeface="Tahoma" pitchFamily="34" charset="0"/>
              <a:ea typeface="Tahoma" pitchFamily="34" charset="0"/>
              <a:cs typeface="Tahoma" pitchFamily="34" charset="0"/>
            </a:endParaRPr>
          </a:p>
        </p:txBody>
      </p:sp>
      <p:sp>
        <p:nvSpPr>
          <p:cNvPr id="20486" name="Rectangle 6"/>
          <p:cNvSpPr>
            <a:spLocks noChangeArrowheads="1"/>
          </p:cNvSpPr>
          <p:nvPr/>
        </p:nvSpPr>
        <p:spPr bwMode="auto">
          <a:xfrm>
            <a:off x="847725" y="13795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0490" name="Rectangle 10"/>
          <p:cNvSpPr>
            <a:spLocks noChangeArrowheads="1"/>
          </p:cNvSpPr>
          <p:nvPr/>
        </p:nvSpPr>
        <p:spPr bwMode="auto">
          <a:xfrm>
            <a:off x="304800"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0502" name="Rectangle 22"/>
          <p:cNvSpPr>
            <a:spLocks noChangeArrowheads="1"/>
          </p:cNvSpPr>
          <p:nvPr/>
        </p:nvSpPr>
        <p:spPr bwMode="auto">
          <a:xfrm>
            <a:off x="2493036" y="2263069"/>
            <a:ext cx="6176511" cy="3416320"/>
          </a:xfrm>
          <a:prstGeom prst="rect">
            <a:avLst/>
          </a:prstGeom>
          <a:solidFill>
            <a:srgbClr val="C0C0C0"/>
          </a:solidFill>
          <a:ln w="9525">
            <a:noFill/>
            <a:miter lim="800000"/>
            <a:headEnd/>
            <a:tailEnd/>
          </a:ln>
          <a:effectLst/>
        </p:spPr>
        <p:txBody>
          <a:bodyPr wrap="square">
            <a:spAutoFit/>
          </a:bodyPr>
          <a:lstStyle/>
          <a:p>
            <a:r>
              <a:rPr lang="en-US" sz="2400" dirty="0">
                <a:solidFill>
                  <a:srgbClr val="000099"/>
                </a:solidFill>
                <a:latin typeface="Tahoma" pitchFamily="34" charset="0"/>
                <a:ea typeface="Tahoma" pitchFamily="34" charset="0"/>
                <a:cs typeface="Tahoma" pitchFamily="34" charset="0"/>
              </a:rPr>
              <a:t>		  </a:t>
            </a:r>
            <a:r>
              <a:rPr lang="en-US" sz="2400" dirty="0" smtClean="0">
                <a:solidFill>
                  <a:srgbClr val="000099"/>
                </a:solidFill>
                <a:latin typeface="Tahoma" pitchFamily="34" charset="0"/>
                <a:ea typeface="Tahoma" pitchFamily="34" charset="0"/>
                <a:cs typeface="Tahoma" pitchFamily="34" charset="0"/>
              </a:rPr>
              <a:t>42.0%      Wholesale trade</a:t>
            </a:r>
          </a:p>
          <a:p>
            <a:endParaRPr lang="en-US" sz="2400" dirty="0" smtClean="0">
              <a:solidFill>
                <a:srgbClr val="000099"/>
              </a:solidFill>
              <a:latin typeface="Tahoma" pitchFamily="34" charset="0"/>
              <a:ea typeface="Tahoma" pitchFamily="34" charset="0"/>
              <a:cs typeface="Tahoma" pitchFamily="34" charset="0"/>
            </a:endParaRPr>
          </a:p>
          <a:p>
            <a:r>
              <a:rPr lang="en-US" sz="2400" dirty="0" smtClean="0">
                <a:solidFill>
                  <a:srgbClr val="000099"/>
                </a:solidFill>
                <a:latin typeface="Tahoma" pitchFamily="34" charset="0"/>
                <a:ea typeface="Tahoma" pitchFamily="34" charset="0"/>
                <a:cs typeface="Tahoma" pitchFamily="34" charset="0"/>
              </a:rPr>
              <a:t>		  26.5%      Manufacturer’s </a:t>
            </a:r>
            <a:r>
              <a:rPr lang="en-US" sz="2400" dirty="0">
                <a:solidFill>
                  <a:srgbClr val="000099"/>
                </a:solidFill>
                <a:latin typeface="Tahoma" pitchFamily="34" charset="0"/>
                <a:ea typeface="Tahoma" pitchFamily="34" charset="0"/>
                <a:cs typeface="Tahoma" pitchFamily="34" charset="0"/>
              </a:rPr>
              <a:t>sales </a:t>
            </a:r>
            <a:r>
              <a:rPr lang="en-US" sz="2400" dirty="0" smtClean="0">
                <a:solidFill>
                  <a:srgbClr val="000099"/>
                </a:solidFill>
                <a:latin typeface="Tahoma" pitchFamily="34" charset="0"/>
                <a:ea typeface="Tahoma" pitchFamily="34" charset="0"/>
                <a:cs typeface="Tahoma" pitchFamily="34" charset="0"/>
              </a:rPr>
              <a:t>				                  branches &amp; </a:t>
            </a:r>
            <a:r>
              <a:rPr lang="en-US" sz="2400" dirty="0">
                <a:solidFill>
                  <a:srgbClr val="000099"/>
                </a:solidFill>
                <a:latin typeface="Tahoma" pitchFamily="34" charset="0"/>
                <a:ea typeface="Tahoma" pitchFamily="34" charset="0"/>
                <a:cs typeface="Tahoma" pitchFamily="34" charset="0"/>
              </a:rPr>
              <a:t>offices</a:t>
            </a:r>
          </a:p>
          <a:p>
            <a:r>
              <a:rPr lang="en-US" sz="2400" dirty="0">
                <a:solidFill>
                  <a:srgbClr val="000099"/>
                </a:solidFill>
                <a:latin typeface="Tahoma" pitchFamily="34" charset="0"/>
                <a:ea typeface="Tahoma" pitchFamily="34" charset="0"/>
                <a:cs typeface="Tahoma" pitchFamily="34" charset="0"/>
              </a:rPr>
              <a:t>				</a:t>
            </a:r>
          </a:p>
          <a:p>
            <a:r>
              <a:rPr lang="en-US" sz="2400" dirty="0">
                <a:solidFill>
                  <a:srgbClr val="000099"/>
                </a:solidFill>
                <a:latin typeface="Tahoma" pitchFamily="34" charset="0"/>
                <a:ea typeface="Tahoma" pitchFamily="34" charset="0"/>
                <a:cs typeface="Tahoma" pitchFamily="34" charset="0"/>
              </a:rPr>
              <a:t>		</a:t>
            </a:r>
            <a:r>
              <a:rPr lang="en-US" sz="2400" dirty="0" smtClean="0">
                <a:solidFill>
                  <a:srgbClr val="FF0000"/>
                </a:solidFill>
                <a:latin typeface="Tahoma" pitchFamily="34" charset="0"/>
                <a:ea typeface="Tahoma" pitchFamily="34" charset="0"/>
                <a:cs typeface="Tahoma" pitchFamily="34" charset="0"/>
              </a:rPr>
              <a:t>  51.7%      Merchant </a:t>
            </a:r>
            <a:r>
              <a:rPr lang="en-US" sz="2400" dirty="0">
                <a:solidFill>
                  <a:srgbClr val="FF0000"/>
                </a:solidFill>
                <a:latin typeface="Tahoma" pitchFamily="34" charset="0"/>
                <a:ea typeface="Tahoma" pitchFamily="34" charset="0"/>
                <a:cs typeface="Tahoma" pitchFamily="34" charset="0"/>
              </a:rPr>
              <a:t>wholesalers</a:t>
            </a:r>
          </a:p>
          <a:p>
            <a:endParaRPr lang="en-US" sz="2400" dirty="0">
              <a:solidFill>
                <a:srgbClr val="000099"/>
              </a:solidFill>
              <a:latin typeface="Tahoma" pitchFamily="34" charset="0"/>
              <a:ea typeface="Tahoma" pitchFamily="34" charset="0"/>
              <a:cs typeface="Tahoma" pitchFamily="34" charset="0"/>
            </a:endParaRPr>
          </a:p>
          <a:p>
            <a:r>
              <a:rPr lang="en-US" sz="2400" dirty="0">
                <a:solidFill>
                  <a:srgbClr val="000099"/>
                </a:solidFill>
                <a:latin typeface="Tahoma" pitchFamily="34" charset="0"/>
                <a:ea typeface="Tahoma" pitchFamily="34" charset="0"/>
                <a:cs typeface="Tahoma" pitchFamily="34" charset="0"/>
              </a:rPr>
              <a:t>		 </a:t>
            </a:r>
            <a:r>
              <a:rPr lang="en-US" sz="2400" dirty="0" smtClean="0">
                <a:solidFill>
                  <a:srgbClr val="000099"/>
                </a:solidFill>
                <a:latin typeface="Tahoma" pitchFamily="34" charset="0"/>
                <a:ea typeface="Tahoma" pitchFamily="34" charset="0"/>
                <a:cs typeface="Tahoma" pitchFamily="34" charset="0"/>
              </a:rPr>
              <a:t> 36.7%     Agents</a:t>
            </a:r>
            <a:r>
              <a:rPr lang="en-US" sz="2400" dirty="0">
                <a:solidFill>
                  <a:srgbClr val="000099"/>
                </a:solidFill>
                <a:latin typeface="Tahoma" pitchFamily="34" charset="0"/>
                <a:ea typeface="Tahoma" pitchFamily="34" charset="0"/>
                <a:cs typeface="Tahoma" pitchFamily="34" charset="0"/>
              </a:rPr>
              <a:t>, brokers, &amp; </a:t>
            </a:r>
            <a:r>
              <a:rPr lang="en-US" sz="2400" dirty="0" smtClean="0">
                <a:solidFill>
                  <a:srgbClr val="000099"/>
                </a:solidFill>
                <a:latin typeface="Tahoma" pitchFamily="34" charset="0"/>
                <a:ea typeface="Tahoma" pitchFamily="34" charset="0"/>
                <a:cs typeface="Tahoma" pitchFamily="34" charset="0"/>
              </a:rPr>
              <a:t>                      		                commission merchants</a:t>
            </a:r>
            <a:endParaRPr lang="en-US" sz="2400" dirty="0">
              <a:solidFill>
                <a:srgbClr val="000099"/>
              </a:solidFill>
              <a:latin typeface="Tahoma" pitchFamily="34" charset="0"/>
              <a:ea typeface="Tahoma" pitchFamily="34" charset="0"/>
              <a:cs typeface="Tahoma" pitchFamily="34" charset="0"/>
            </a:endParaRPr>
          </a:p>
        </p:txBody>
      </p:sp>
      <p:sp>
        <p:nvSpPr>
          <p:cNvPr id="20508" name="Rectangle 28"/>
          <p:cNvSpPr>
            <a:spLocks noChangeArrowheads="1"/>
          </p:cNvSpPr>
          <p:nvPr/>
        </p:nvSpPr>
        <p:spPr bwMode="auto">
          <a:xfrm>
            <a:off x="3962400" y="1379538"/>
            <a:ext cx="1811714" cy="461665"/>
          </a:xfrm>
          <a:prstGeom prst="rect">
            <a:avLst/>
          </a:prstGeom>
          <a:solidFill>
            <a:schemeClr val="accent2"/>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spAutoFit/>
            <a:flatTx/>
          </a:bodyPr>
          <a:lstStyle/>
          <a:p>
            <a:r>
              <a:rPr lang="en-US" sz="2400" i="1" dirty="0" smtClean="0">
                <a:solidFill>
                  <a:srgbClr val="FFFFFF"/>
                </a:solidFill>
                <a:latin typeface="Tahoma" pitchFamily="34" charset="0"/>
                <a:ea typeface="Tahoma" pitchFamily="34" charset="0"/>
                <a:cs typeface="Tahoma" pitchFamily="34" charset="0"/>
              </a:rPr>
              <a:t>1992—2002</a:t>
            </a:r>
            <a:endParaRPr lang="en-US" sz="2400" dirty="0">
              <a:latin typeface="Tahoma" pitchFamily="34" charset="0"/>
              <a:ea typeface="Tahoma" pitchFamily="34" charset="0"/>
              <a:cs typeface="Tahoma" pitchFamily="34" charset="0"/>
            </a:endParaRPr>
          </a:p>
        </p:txBody>
      </p:sp>
      <p:sp>
        <p:nvSpPr>
          <p:cNvPr id="18" name="TextBox 17"/>
          <p:cNvSpPr txBox="1"/>
          <p:nvPr/>
        </p:nvSpPr>
        <p:spPr>
          <a:xfrm>
            <a:off x="1" y="706984"/>
            <a:ext cx="875598" cy="584776"/>
          </a:xfrm>
          <a:prstGeom prst="rect">
            <a:avLst/>
          </a:prstGeom>
          <a:noFill/>
        </p:spPr>
        <p:txBody>
          <a:bodyPr wrap="square" rtlCol="0">
            <a:spAutoFit/>
          </a:bodyPr>
          <a:lstStyle/>
          <a:p>
            <a:pPr algn="ctr"/>
            <a:r>
              <a:rPr lang="en-US" sz="3200" b="1" i="0" dirty="0" smtClean="0">
                <a:solidFill>
                  <a:schemeClr val="bg1"/>
                </a:solidFill>
                <a:latin typeface="Tahoma"/>
                <a:cs typeface="Tahoma"/>
              </a:rPr>
              <a:t>4</a:t>
            </a:r>
            <a:endParaRPr lang="en-US" sz="3200" b="1" i="0" dirty="0">
              <a:solidFill>
                <a:schemeClr val="bg1"/>
              </a:solidFill>
              <a:latin typeface="Tahoma"/>
              <a:cs typeface="Tahoma"/>
            </a:endParaRPr>
          </a:p>
        </p:txBody>
      </p:sp>
      <p:sp>
        <p:nvSpPr>
          <p:cNvPr id="22" name="Up Arrow 21"/>
          <p:cNvSpPr/>
          <p:nvPr/>
        </p:nvSpPr>
        <p:spPr>
          <a:xfrm>
            <a:off x="2979766" y="2374391"/>
            <a:ext cx="363860" cy="400439"/>
          </a:xfrm>
          <a:prstGeom prst="upArrow">
            <a:avLst/>
          </a:prstGeom>
          <a:solidFill>
            <a:srgbClr val="99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23" name="Up Arrow 22"/>
          <p:cNvSpPr/>
          <p:nvPr/>
        </p:nvSpPr>
        <p:spPr>
          <a:xfrm>
            <a:off x="2979766" y="3064504"/>
            <a:ext cx="363860" cy="400439"/>
          </a:xfrm>
          <a:prstGeom prst="upArrow">
            <a:avLst/>
          </a:prstGeom>
          <a:solidFill>
            <a:srgbClr val="99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24" name="Up Arrow 23"/>
          <p:cNvSpPr/>
          <p:nvPr/>
        </p:nvSpPr>
        <p:spPr>
          <a:xfrm>
            <a:off x="2979766" y="4168686"/>
            <a:ext cx="363860" cy="400439"/>
          </a:xfrm>
          <a:prstGeom prst="upArrow">
            <a:avLst/>
          </a:prstGeom>
          <a:solidFill>
            <a:srgbClr val="99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25" name="Up Arrow 24"/>
          <p:cNvSpPr/>
          <p:nvPr/>
        </p:nvSpPr>
        <p:spPr>
          <a:xfrm>
            <a:off x="2979766" y="4899055"/>
            <a:ext cx="363860" cy="400439"/>
          </a:xfrm>
          <a:prstGeom prst="upArrow">
            <a:avLst/>
          </a:prstGeom>
          <a:solidFill>
            <a:srgbClr val="99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774</TotalTime>
  <Words>627</Words>
  <Application>Microsoft Office PowerPoint</Application>
  <PresentationFormat>On-screen Show (4:3)</PresentationFormat>
  <Paragraphs>191</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Office Theme</vt:lpstr>
      <vt:lpstr>Microsoft Organization Chart</vt:lpstr>
      <vt:lpstr>Organization Chart Add-in for Microsoft Office programs</vt:lpstr>
      <vt:lpstr>The Channel Participants</vt:lpstr>
      <vt:lpstr>PowerPoint Presentation</vt:lpstr>
      <vt:lpstr>Major Participants in Marketing Channels</vt:lpstr>
      <vt:lpstr>Why shift distribution tasks to intermediaries? </vt:lpstr>
      <vt:lpstr>Major Types of Wholesalers</vt:lpstr>
      <vt:lpstr>PowerPoint Presentation</vt:lpstr>
      <vt:lpstr>Agents, Brokers, &amp; Commission Merchants</vt:lpstr>
      <vt:lpstr>Manufacturers’ Sales Branches &amp; Offices</vt:lpstr>
      <vt:lpstr>Major Trends in Wholesale Structure</vt:lpstr>
      <vt:lpstr>Trends in Size &amp; Concentration</vt:lpstr>
      <vt:lpstr>Merchant Wholesalers Specialize in Performance Distribution Tasks</vt:lpstr>
      <vt:lpstr>Merchant Wholesalers’ Distribution Tasks Serve Customers </vt:lpstr>
      <vt:lpstr>Agent Wholesalers’ Distribution Tasks</vt:lpstr>
      <vt:lpstr>Agent Wholesalers’ Distribution Tasks</vt:lpstr>
      <vt:lpstr>Agent Wholesalers’ Distribution Tasks</vt:lpstr>
      <vt:lpstr>Agent Wholesalers’ Distribution Tasks</vt:lpstr>
      <vt:lpstr>Retail Trade</vt:lpstr>
      <vt:lpstr>Concentration in Retailing</vt:lpstr>
      <vt:lpstr>Distribution Tasks Performed by Retailers </vt:lpstr>
      <vt:lpstr>Distribution Tasks Performed by Retailers</vt:lpstr>
      <vt:lpstr>Retailers’ Growing Power in Marketing Channels</vt:lpstr>
      <vt:lpstr>Facilitating Agencies in Marketing Channels</vt:lpstr>
      <vt:lpstr>Discussion Question #1</vt:lpstr>
    </vt:vector>
  </TitlesOfParts>
  <Company>just 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Belich</dc:creator>
  <cp:lastModifiedBy>User</cp:lastModifiedBy>
  <cp:revision>55</cp:revision>
  <dcterms:created xsi:type="dcterms:W3CDTF">2011-10-25T03:52:39Z</dcterms:created>
  <dcterms:modified xsi:type="dcterms:W3CDTF">2019-06-15T22:18:48Z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-864527245</vt:i4>
  </property>
  <property fmtid="{D5CDD505-2E9C-101B-9397-08002B2CF9AE}" pid="3" name="_NewReviewCycle">
    <vt:lpwstr/>
  </property>
  <property fmtid="{D5CDD505-2E9C-101B-9397-08002B2CF9AE}" pid="4" name="_EmailSubject">
    <vt:lpwstr>Products in development with an In Stock Date in the past </vt:lpwstr>
  </property>
  <property fmtid="{D5CDD505-2E9C-101B-9397-08002B2CF9AE}" pid="5" name="_AuthorEmail">
    <vt:lpwstr>Daniel.Noguera@cengage.com</vt:lpwstr>
  </property>
  <property fmtid="{D5CDD505-2E9C-101B-9397-08002B2CF9AE}" pid="6" name="_AuthorEmailDisplayName">
    <vt:lpwstr>Noguera, Daniel</vt:lpwstr>
  </property>
  <property fmtid="{D5CDD505-2E9C-101B-9397-08002B2CF9AE}" pid="7" name="_PreviousAdHocReviewCycleID">
    <vt:i4>546142277</vt:i4>
  </property>
</Properties>
</file>