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42"/>
  </p:notesMasterIdLst>
  <p:sldIdLst>
    <p:sldId id="317" r:id="rId2"/>
    <p:sldId id="318" r:id="rId3"/>
    <p:sldId id="319" r:id="rId4"/>
    <p:sldId id="275" r:id="rId5"/>
    <p:sldId id="274" r:id="rId6"/>
    <p:sldId id="278" r:id="rId7"/>
    <p:sldId id="304" r:id="rId8"/>
    <p:sldId id="305" r:id="rId9"/>
    <p:sldId id="289" r:id="rId10"/>
    <p:sldId id="320" r:id="rId11"/>
    <p:sldId id="290" r:id="rId12"/>
    <p:sldId id="291" r:id="rId13"/>
    <p:sldId id="321" r:id="rId14"/>
    <p:sldId id="306" r:id="rId15"/>
    <p:sldId id="307" r:id="rId16"/>
    <p:sldId id="308" r:id="rId17"/>
    <p:sldId id="280" r:id="rId18"/>
    <p:sldId id="281" r:id="rId19"/>
    <p:sldId id="279" r:id="rId20"/>
    <p:sldId id="282" r:id="rId21"/>
    <p:sldId id="283" r:id="rId22"/>
    <p:sldId id="284" r:id="rId23"/>
    <p:sldId id="285" r:id="rId24"/>
    <p:sldId id="286" r:id="rId25"/>
    <p:sldId id="299" r:id="rId26"/>
    <p:sldId id="300" r:id="rId27"/>
    <p:sldId id="301" r:id="rId28"/>
    <p:sldId id="302" r:id="rId29"/>
    <p:sldId id="303" r:id="rId30"/>
    <p:sldId id="288" r:id="rId31"/>
    <p:sldId id="292" r:id="rId32"/>
    <p:sldId id="293" r:id="rId33"/>
    <p:sldId id="294" r:id="rId34"/>
    <p:sldId id="295" r:id="rId35"/>
    <p:sldId id="296" r:id="rId36"/>
    <p:sldId id="297" r:id="rId37"/>
    <p:sldId id="313" r:id="rId38"/>
    <p:sldId id="314" r:id="rId39"/>
    <p:sldId id="315" r:id="rId40"/>
    <p:sldId id="316" r:id="rId41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02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84380"/>
    <p:restoredTop sz="94660"/>
  </p:normalViewPr>
  <p:slideViewPr>
    <p:cSldViewPr>
      <p:cViewPr varScale="1">
        <p:scale>
          <a:sx n="84" d="100"/>
          <a:sy n="84" d="100"/>
        </p:scale>
        <p:origin x="96" y="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jpe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8.jpeg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205488F-99D4-48D5-947A-2ACD6B9778A2}" type="datetimeFigureOut">
              <a:rPr lang="ar-SA" smtClean="0"/>
              <a:t>17/01/1441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CA4121A-6416-4570-84ED-182CE3DFD52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67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0AF036-68BF-494D-94EC-7C5DE4FAC07A}" type="slidenum">
              <a:rPr lang="en-US"/>
              <a:pPr/>
              <a:t>26</a:t>
            </a:fld>
            <a:endParaRPr lang="en-US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15914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0AF036-68BF-494D-94EC-7C5DE4FAC07A}" type="slidenum">
              <a:rPr lang="en-US"/>
              <a:pPr/>
              <a:t>27</a:t>
            </a:fld>
            <a:endParaRPr lang="en-US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92072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1A7EE1-D89F-4B47-B475-94C4A0A177AA}" type="slidenum">
              <a:rPr lang="en-US"/>
              <a:pPr/>
              <a:t>29</a:t>
            </a:fld>
            <a:endParaRPr lang="en-US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29151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CB61E-99C9-4E05-BA0B-8B993FE324EF}" type="datetimeFigureOut">
              <a:rPr lang="ar-SA"/>
              <a:pPr>
                <a:defRPr/>
              </a:pPr>
              <a:t>17/01/1441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1E7F2-BC66-4C82-AC0B-630E0E223FBF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5712D-48B9-44DE-880F-00ED4D9D6A4F}" type="datetimeFigureOut">
              <a:rPr lang="ar-SA"/>
              <a:pPr>
                <a:defRPr/>
              </a:pPr>
              <a:t>17/01/1441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8EAEF-28D3-4572-BE90-86F8FC028B2E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DE2A5-36FA-4740-8715-72B453F8A8FF}" type="datetimeFigureOut">
              <a:rPr lang="ar-SA"/>
              <a:pPr>
                <a:defRPr/>
              </a:pPr>
              <a:t>17/01/1441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3C69A-C5A8-46AC-A399-0A8B4E36DEE8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F585E-4727-4B23-9A6B-AA6557790994}" type="datetimeFigureOut">
              <a:rPr lang="ar-SA"/>
              <a:pPr>
                <a:defRPr/>
              </a:pPr>
              <a:t>17/01/1441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7FD62-2AA2-4FFB-BBB7-F45BEE72A0B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157F1-403E-4538-B8C9-4760FD55AAAF}" type="datetimeFigureOut">
              <a:rPr lang="ar-SA"/>
              <a:pPr>
                <a:defRPr/>
              </a:pPr>
              <a:t>17/01/1441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7E684-1BB7-4C86-A214-A169548E7358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EF9D0-018A-426B-8777-503C0211E373}" type="datetimeFigureOut">
              <a:rPr lang="ar-SA"/>
              <a:pPr>
                <a:defRPr/>
              </a:pPr>
              <a:t>17/01/1441</a:t>
            </a:fld>
            <a:endParaRPr lang="ar-S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C08DC-CAEF-4ED3-8680-585ABD0A65EC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3D6EE-9BD9-4DA5-8423-E98A0046E5E0}" type="datetimeFigureOut">
              <a:rPr lang="ar-SA"/>
              <a:pPr>
                <a:defRPr/>
              </a:pPr>
              <a:t>17/01/1441</a:t>
            </a:fld>
            <a:endParaRPr lang="ar-S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148FB-6359-4CA0-B707-32FD855C4C8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BD1A6-8C71-45FF-AAE4-A761007D0C1A}" type="datetimeFigureOut">
              <a:rPr lang="ar-SA"/>
              <a:pPr>
                <a:defRPr/>
              </a:pPr>
              <a:t>17/01/1441</a:t>
            </a:fld>
            <a:endParaRPr lang="ar-S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FE763-5091-4DD7-9F5B-11BADD0A8B29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ACE2D-7BFA-4B12-8F46-4511C6DBE2AC}" type="datetimeFigureOut">
              <a:rPr lang="ar-SA"/>
              <a:pPr>
                <a:defRPr/>
              </a:pPr>
              <a:t>17/01/1441</a:t>
            </a:fld>
            <a:endParaRPr lang="ar-S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63949-169F-4F62-96FE-C928D015E528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4D2DD-5F73-4CED-9D2D-5BC103B3A3E5}" type="datetimeFigureOut">
              <a:rPr lang="ar-SA"/>
              <a:pPr>
                <a:defRPr/>
              </a:pPr>
              <a:t>17/01/1441</a:t>
            </a:fld>
            <a:endParaRPr lang="ar-S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E29B5-BD76-4623-8187-BF8D516378B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42BC2-50E0-42DB-A1B0-F75BB3BBDC0E}" type="datetimeFigureOut">
              <a:rPr lang="ar-SA"/>
              <a:pPr>
                <a:defRPr/>
              </a:pPr>
              <a:t>17/01/1441</a:t>
            </a:fld>
            <a:endParaRPr lang="ar-S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E97F6-75C3-4892-83B5-287B6CF3687F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585CD2E-F3A4-462D-9330-49C548C34018}" type="datetimeFigureOut">
              <a:rPr lang="ar-SA"/>
              <a:pPr>
                <a:defRPr/>
              </a:pPr>
              <a:t>17/01/1441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F4B8ADD-E344-4B56-AA7D-02CC85DD5BC6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8.jpeg"/><Relationship Id="rId4" Type="http://schemas.openxmlformats.org/officeDocument/2006/relationships/image" Target="../media/image1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1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2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9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jpe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png"/><Relationship Id="rId5" Type="http://schemas.openxmlformats.org/officeDocument/2006/relationships/image" Target="../media/image8.jpeg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19069" y="1515269"/>
            <a:ext cx="6858000" cy="927100"/>
          </a:xfrm>
        </p:spPr>
        <p:txBody>
          <a:bodyPr/>
          <a:lstStyle/>
          <a:p>
            <a:pPr rtl="0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</a:t>
            </a:r>
            <a:r>
              <a:rPr lang="ar-SA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135063" y="2814638"/>
            <a:ext cx="6858000" cy="165576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Current  and  Resistance</a:t>
            </a:r>
          </a:p>
          <a:p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1,2,4,6,</a:t>
            </a:r>
          </a:p>
          <a:p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Electric Current, Resistance, Resistance and Temperature, Electric Power</a:t>
            </a:r>
          </a:p>
        </p:txBody>
      </p:sp>
      <p:sp>
        <p:nvSpPr>
          <p:cNvPr id="4" name="Title 3"/>
          <p:cNvSpPr txBox="1"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1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2pPr>
            <a:lvl3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3pPr>
            <a:lvl4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4pPr>
            <a:lvl5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ar-SA" smtClean="0">
                <a:solidFill>
                  <a:srgbClr val="000000"/>
                </a:solidFill>
              </a:rPr>
              <a:t>التيار الكهربي </a:t>
            </a:r>
            <a:r>
              <a:rPr lang="en-US" smtClean="0">
                <a:solidFill>
                  <a:srgbClr val="000000"/>
                </a:solidFill>
                <a:cs typeface="Times New Roman" pitchFamily="18" charset="0"/>
              </a:rPr>
              <a:t>Electric current</a:t>
            </a:r>
            <a:endParaRPr lang="ar-SA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76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33375" y="1298204"/>
            <a:ext cx="8229600" cy="1143000"/>
          </a:xfrm>
        </p:spPr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Resistivity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33375" y="2596408"/>
            <a:ext cx="8229600" cy="290892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algn="l" rtl="0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inverse of the conductivity is the 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resistivity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 algn="l" rtl="0"/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1 / 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Resistivity has SI units of ohm-meters (Ω </a:t>
            </a:r>
            <a:r>
              <a:rPr lang="en-US" alt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m)</a:t>
            </a:r>
          </a:p>
          <a:p>
            <a:pPr marL="0" indent="0" algn="l" rtl="0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Resistance is also related to resistivity:</a:t>
            </a:r>
          </a:p>
        </p:txBody>
      </p:sp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3581400" y="3582988"/>
          <a:ext cx="8667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7" name="Equation" r:id="rId3" imgW="558558" imgH="393529" progId="Equation.DSMT4">
                  <p:embed/>
                </p:oleObj>
              </mc:Choice>
              <mc:Fallback>
                <p:oleObj name="Equation" r:id="rId3" imgW="558558" imgH="393529" progId="Equation.DSMT4">
                  <p:embed/>
                  <p:pic>
                    <p:nvPicPr>
                      <p:cNvPr id="2458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582988"/>
                        <a:ext cx="866775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1" name="TextBox 3"/>
          <p:cNvSpPr txBox="1">
            <a:spLocks noChangeArrowheads="1"/>
          </p:cNvSpPr>
          <p:nvPr/>
        </p:nvSpPr>
        <p:spPr bwMode="auto">
          <a:xfrm>
            <a:off x="3581400" y="6324600"/>
            <a:ext cx="1447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US" altLang="en-US" sz="1200">
                <a:latin typeface="Arial" panose="020B0604020202020204" pitchFamily="34" charset="0"/>
                <a:ea typeface="ＭＳ Ｐゴシック" panose="020B0600070205080204" pitchFamily="34" charset="-128"/>
              </a:rPr>
              <a:t>Section  27.2</a:t>
            </a: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FF0000"/>
          </a:solidFill>
        </p:spPr>
        <p:txBody>
          <a:bodyPr rtlCol="1"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ar-SA" sz="440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التيار الكهربي </a:t>
            </a:r>
            <a:r>
              <a:rPr lang="en-US" sz="440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Electric current</a:t>
            </a:r>
            <a:endParaRPr lang="ar-SA" sz="44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6824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428750"/>
            <a:ext cx="8572500" cy="5429250"/>
          </a:xfrm>
        </p:spPr>
        <p:txBody>
          <a:bodyPr rtlCol="1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ar-SA" sz="4000" b="1" dirty="0" smtClean="0">
                <a:solidFill>
                  <a:srgbClr val="00B050"/>
                </a:solidFill>
              </a:rPr>
              <a:t>المقاومة </a:t>
            </a:r>
            <a:r>
              <a:rPr lang="en-US" sz="4000" b="1" dirty="0" smtClean="0">
                <a:solidFill>
                  <a:srgbClr val="00B050"/>
                </a:solidFill>
              </a:rPr>
              <a:t>Resistance</a:t>
            </a:r>
          </a:p>
          <a:p>
            <a:pPr algn="just" eaLnBrk="1" fontAlgn="auto" hangingPunct="1">
              <a:lnSpc>
                <a:spcPct val="170000"/>
              </a:lnSpc>
              <a:spcAft>
                <a:spcPts val="0"/>
              </a:spcAft>
              <a:defRPr/>
            </a:pPr>
            <a:r>
              <a:rPr lang="ar-SA" sz="2900" dirty="0" smtClean="0">
                <a:cs typeface="+mj-cs"/>
              </a:rPr>
              <a:t>نتيجة </a:t>
            </a:r>
            <a:r>
              <a:rPr lang="ar-SA" sz="2900" dirty="0" err="1" smtClean="0">
                <a:cs typeface="+mj-cs"/>
              </a:rPr>
              <a:t>للاصطدامات</a:t>
            </a:r>
            <a:r>
              <a:rPr lang="ar-SA" sz="2900" dirty="0" smtClean="0">
                <a:cs typeface="+mj-cs"/>
              </a:rPr>
              <a:t> المتكررة للإلكترون بذرات الموصل أثناء حركته فإن جزء من طاقته الحركية تنتقل إلى تلك </a:t>
            </a:r>
            <a:r>
              <a:rPr lang="ar-SA" sz="2900" dirty="0" err="1" smtClean="0">
                <a:cs typeface="+mj-cs"/>
              </a:rPr>
              <a:t>الذرات</a:t>
            </a:r>
            <a:r>
              <a:rPr lang="ar-SA" sz="2900" dirty="0" smtClean="0">
                <a:cs typeface="+mj-cs"/>
              </a:rPr>
              <a:t> فتزداد تبعا لذلك درجة حرارة الموصل. هذا التصادم يعيق حركة الشحنات وينتج عنها ما يسمى بمقاومة الموصل التي تعطى بالصيغة:</a:t>
            </a:r>
          </a:p>
          <a:p>
            <a:pPr algn="just" eaLnBrk="1" fontAlgn="auto" hangingPunct="1">
              <a:lnSpc>
                <a:spcPct val="170000"/>
              </a:lnSpc>
              <a:spcAft>
                <a:spcPts val="0"/>
              </a:spcAft>
              <a:defRPr/>
            </a:pPr>
            <a:endParaRPr lang="ar-SA" sz="2900" dirty="0" smtClean="0">
              <a:cs typeface="+mj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ar-SA" dirty="0" smtClean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ar-SA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Symbol" pitchFamily="18" charset="2"/>
              </a:rPr>
              <a:t>r</a:t>
            </a:r>
            <a:r>
              <a:rPr lang="ar-SA" dirty="0" smtClean="0">
                <a:latin typeface="Symbol" pitchFamily="18" charset="2"/>
              </a:rPr>
              <a:t> ت</a:t>
            </a:r>
            <a:r>
              <a:rPr lang="ar-SA" dirty="0" smtClean="0"/>
              <a:t>سمى المقاومة النوعية </a:t>
            </a:r>
            <a:r>
              <a:rPr lang="en-US" dirty="0" smtClean="0"/>
              <a:t>resistivity</a:t>
            </a:r>
            <a:r>
              <a:rPr lang="ar-SA" dirty="0" smtClean="0"/>
              <a:t> وتساوي مقلوب التوصيلية :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ar-SA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ar-SA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ar-SA" sz="2900" dirty="0" smtClean="0">
              <a:latin typeface="Symbol" pitchFamily="18" charset="2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ar-SA" dirty="0" smtClean="0"/>
              <a:t>  </a:t>
            </a:r>
            <a:endParaRPr lang="ar-SA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FF0000"/>
          </a:solidFill>
        </p:spPr>
        <p:txBody>
          <a:bodyPr rtlCol="1"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ar-SA" sz="440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التيار الكهربي </a:t>
            </a:r>
            <a:r>
              <a:rPr lang="en-US" sz="440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Electric current</a:t>
            </a:r>
            <a:endParaRPr lang="ar-SA" sz="44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8033480"/>
              </p:ext>
            </p:extLst>
          </p:nvPr>
        </p:nvGraphicFramePr>
        <p:xfrm>
          <a:off x="3022578" y="3501008"/>
          <a:ext cx="1006476" cy="799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76" name="Equation" r:id="rId3" imgW="431640" imgH="342720" progId="Equation.3">
                  <p:embed/>
                </p:oleObj>
              </mc:Choice>
              <mc:Fallback>
                <p:oleObj name="Equation" r:id="rId3" imgW="431640" imgH="34272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2578" y="3501008"/>
                        <a:ext cx="1006476" cy="7992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8997440"/>
              </p:ext>
            </p:extLst>
          </p:nvPr>
        </p:nvGraphicFramePr>
        <p:xfrm>
          <a:off x="2915816" y="5301208"/>
          <a:ext cx="1522412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77" name="Equation" r:id="rId5" imgW="571320" imgH="355320" progId="Equation.3">
                  <p:embed/>
                </p:oleObj>
              </mc:Choice>
              <mc:Fallback>
                <p:oleObj name="Equation" r:id="rId5" imgW="571320" imgH="35532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5301208"/>
                        <a:ext cx="1522412" cy="949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ar-SA" sz="2400" dirty="0" smtClean="0"/>
              <a:t>مما سبق من معادلات يمكن كتابة </a:t>
            </a:r>
            <a:r>
              <a:rPr lang="en-US" sz="2400" dirty="0" smtClean="0"/>
              <a:t>R</a:t>
            </a:r>
            <a:r>
              <a:rPr lang="ar-SA" sz="2400" dirty="0" smtClean="0"/>
              <a:t> على الصورة: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ar-SA" sz="2400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ar-SA" sz="2400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ar-SA" sz="2400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ar-SA" sz="2400" dirty="0" smtClean="0"/>
          </a:p>
          <a:p>
            <a:pPr eaLnBrk="1" fontAlgn="auto" hangingPunct="1">
              <a:lnSpc>
                <a:spcPct val="170000"/>
              </a:lnSpc>
              <a:spcAft>
                <a:spcPts val="0"/>
              </a:spcAft>
              <a:defRPr/>
            </a:pPr>
            <a:r>
              <a:rPr lang="ar-SA" sz="2400" dirty="0" smtClean="0"/>
              <a:t>وهذه أيضا صورة أخرى لقانون أوم</a:t>
            </a:r>
          </a:p>
          <a:p>
            <a:pPr eaLnBrk="1" fontAlgn="auto" hangingPunct="1">
              <a:lnSpc>
                <a:spcPct val="170000"/>
              </a:lnSpc>
              <a:spcAft>
                <a:spcPts val="0"/>
              </a:spcAft>
              <a:defRPr/>
            </a:pPr>
            <a:r>
              <a:rPr lang="ar-SA" sz="2400" dirty="0" smtClean="0"/>
              <a:t>وتقاس المقاومة </a:t>
            </a:r>
            <a:r>
              <a:rPr lang="en-US" sz="2400" dirty="0" smtClean="0"/>
              <a:t>R</a:t>
            </a:r>
            <a:r>
              <a:rPr lang="ar-SA" sz="2400" dirty="0" smtClean="0"/>
              <a:t> بوحدة فولت/أمبير وتسمى بالأوم </a:t>
            </a:r>
            <a:r>
              <a:rPr lang="en-US" sz="2400" dirty="0" smtClean="0"/>
              <a:t>Ohm</a:t>
            </a:r>
            <a:r>
              <a:rPr lang="ar-SA" sz="2400" dirty="0" smtClean="0"/>
              <a:t> ورمزها</a:t>
            </a:r>
            <a:r>
              <a:rPr lang="en-US" sz="2400" dirty="0" smtClean="0"/>
              <a:t> </a:t>
            </a:r>
            <a:r>
              <a:rPr lang="ar-SA" sz="2400" dirty="0" smtClean="0"/>
              <a:t> </a:t>
            </a:r>
            <a:r>
              <a:rPr lang="en-US" sz="2400" dirty="0" smtClean="0">
                <a:latin typeface="Symbol" pitchFamily="18" charset="2"/>
              </a:rPr>
              <a:t>W</a:t>
            </a:r>
            <a:endParaRPr lang="ar-SA" sz="2400" dirty="0" smtClean="0">
              <a:latin typeface="Symbol" pitchFamily="18" charset="2"/>
            </a:endParaRPr>
          </a:p>
          <a:p>
            <a:pPr eaLnBrk="1" fontAlgn="auto" hangingPunct="1">
              <a:lnSpc>
                <a:spcPct val="170000"/>
              </a:lnSpc>
              <a:spcAft>
                <a:spcPts val="0"/>
              </a:spcAft>
              <a:defRPr/>
            </a:pPr>
            <a:r>
              <a:rPr lang="ar-SA" sz="2400" dirty="0" smtClean="0">
                <a:latin typeface="Symbol" pitchFamily="18" charset="2"/>
              </a:rPr>
              <a:t>وعليه فإن المقاومة النوعية </a:t>
            </a:r>
            <a:r>
              <a:rPr lang="en-US" sz="2400" dirty="0" smtClean="0">
                <a:latin typeface="Symbol" pitchFamily="18" charset="2"/>
              </a:rPr>
              <a:t>r</a:t>
            </a:r>
            <a:r>
              <a:rPr lang="ar-SA" sz="2400" dirty="0" smtClean="0">
                <a:latin typeface="Symbol" pitchFamily="18" charset="2"/>
              </a:rPr>
              <a:t> تقاس بوحدات </a:t>
            </a:r>
            <a:r>
              <a:rPr lang="en-US" sz="2400" dirty="0" smtClean="0">
                <a:latin typeface="Symbol" pitchFamily="18" charset="2"/>
              </a:rPr>
              <a:t> </a:t>
            </a:r>
            <a:r>
              <a:rPr lang="en-US" sz="2400" dirty="0" err="1" smtClean="0">
                <a:latin typeface="Symbol" pitchFamily="18" charset="2"/>
              </a:rPr>
              <a:t>W.</a:t>
            </a:r>
            <a:r>
              <a:rPr lang="en-US" sz="2400" dirty="0" err="1" smtClean="0"/>
              <a:t>m</a:t>
            </a:r>
            <a:endParaRPr lang="ar-SA" sz="2400" dirty="0">
              <a:cs typeface="+mj-cs"/>
            </a:endParaRPr>
          </a:p>
        </p:txBody>
      </p:sp>
      <p:graphicFrame>
        <p:nvGraphicFramePr>
          <p:cNvPr id="40962" name="Object 2" descr="Parchment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9525803"/>
              </p:ext>
            </p:extLst>
          </p:nvPr>
        </p:nvGraphicFramePr>
        <p:xfrm>
          <a:off x="4283968" y="2276872"/>
          <a:ext cx="1214446" cy="110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2" name="Equation" r:id="rId3" imgW="431613" imgH="393529" progId="Equation.3">
                  <p:embed/>
                </p:oleObj>
              </mc:Choice>
              <mc:Fallback>
                <p:oleObj name="Equation" r:id="rId3" imgW="431613" imgH="393529" progId="Equation.3">
                  <p:embed/>
                  <p:pic>
                    <p:nvPicPr>
                      <p:cNvPr id="0" name="Picture 2" descr="Parchmen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968" y="2276872"/>
                        <a:ext cx="1214446" cy="1108288"/>
                      </a:xfrm>
                      <a:prstGeom prst="rect">
                        <a:avLst/>
                      </a:prstGeom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3"/>
          <p:cNvSpPr txBox="1">
            <a:spLocks noGrp="1"/>
          </p:cNvSpPr>
          <p:nvPr>
            <p:ph type="title"/>
          </p:nvPr>
        </p:nvSpPr>
        <p:spPr>
          <a:xfrm>
            <a:off x="71406" y="0"/>
            <a:ext cx="8929718" cy="1071546"/>
          </a:xfrm>
          <a:prstGeom prst="rect">
            <a:avLst/>
          </a:prstGeom>
          <a:solidFill>
            <a:srgbClr val="FF0000"/>
          </a:solidFill>
        </p:spPr>
        <p:txBody>
          <a:bodyPr rtlCol="1"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ar-SA" sz="440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التيار الكهربي </a:t>
            </a:r>
            <a:r>
              <a:rPr lang="en-US" sz="440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Electric current</a:t>
            </a:r>
            <a:endParaRPr lang="ar-SA" sz="44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1008"/>
            <a:ext cx="8229600" cy="796243"/>
          </a:xfrm>
        </p:spPr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Resistance and Temperature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19100" y="857251"/>
            <a:ext cx="7772400" cy="4535488"/>
          </a:xfrm>
        </p:spPr>
        <p:txBody>
          <a:bodyPr/>
          <a:lstStyle/>
          <a:p>
            <a:pPr marL="0" indent="0" algn="l" rtl="0" fontAlgn="auto">
              <a:spcAft>
                <a:spcPts val="0"/>
              </a:spcAft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 a limited temperature range, the resistivity of a conductor varies approximately linearly with the temperature.</a:t>
            </a:r>
          </a:p>
          <a:p>
            <a:pPr marL="0" indent="0" algn="l" rtl="0" fontAlgn="auto">
              <a:spcAft>
                <a:spcPts val="0"/>
              </a:spcAft>
              <a:defRPr/>
            </a:pP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 rtl="0" fontAlgn="auto">
              <a:spcAft>
                <a:spcPts val="0"/>
              </a:spcAft>
              <a:defRPr/>
            </a:pP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alt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the resistivity at some reference temperature 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2" algn="l" rtl="0" fontAlgn="auto">
              <a:spcAft>
                <a:spcPts val="0"/>
              </a:spcAft>
              <a:defRPr/>
            </a:pP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usually taken to be 20° C</a:t>
            </a:r>
          </a:p>
          <a:p>
            <a:pPr lvl="2" algn="l" rtl="0" fontAlgn="auto">
              <a:spcAft>
                <a:spcPts val="0"/>
              </a:spcAft>
              <a:defRPr/>
            </a:pP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is the 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temperature coefficient of resistivity</a:t>
            </a:r>
          </a:p>
          <a:p>
            <a:pPr lvl="3" algn="l" rtl="0" fontAlgn="auto">
              <a:spcAft>
                <a:spcPts val="0"/>
              </a:spcAft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 units of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en-US" alt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</a:p>
          <a:p>
            <a:pPr marL="0" indent="0" algn="l" rtl="0" fontAlgn="auto">
              <a:spcAft>
                <a:spcPts val="0"/>
              </a:spcAft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temperature coefficient of resistivity can be expressed as</a:t>
            </a:r>
          </a:p>
          <a:p>
            <a:pPr marL="0" indent="0" algn="l" rtl="0" fontAlgn="auto">
              <a:spcAft>
                <a:spcPts val="0"/>
              </a:spcAft>
              <a:defRPr/>
            </a:pP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68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1214825"/>
              </p:ext>
            </p:extLst>
          </p:nvPr>
        </p:nvGraphicFramePr>
        <p:xfrm>
          <a:off x="2627784" y="1772816"/>
          <a:ext cx="243840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2" name="Equation" r:id="rId3" imgW="1304865" imgH="209463" progId="Equation.DSMT4">
                  <p:embed/>
                </p:oleObj>
              </mc:Choice>
              <mc:Fallback>
                <p:oleObj name="Equation" r:id="rId3" imgW="1304865" imgH="209463" progId="Equation.DSMT4">
                  <p:embed/>
                  <p:pic>
                    <p:nvPicPr>
                      <p:cNvPr id="3686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1772816"/>
                        <a:ext cx="2438400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9341168"/>
              </p:ext>
            </p:extLst>
          </p:nvPr>
        </p:nvGraphicFramePr>
        <p:xfrm>
          <a:off x="3381525" y="5013176"/>
          <a:ext cx="1670957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3" name="Equation" r:id="rId5" imgW="1066800" imgH="622300" progId="Equation.DSMT4">
                  <p:embed/>
                </p:oleObj>
              </mc:Choice>
              <mc:Fallback>
                <p:oleObj name="Equation" r:id="rId5" imgW="1066800" imgH="622300" progId="Equation.DSMT4">
                  <p:embed/>
                  <p:pic>
                    <p:nvPicPr>
                      <p:cNvPr id="3686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525" y="5013176"/>
                        <a:ext cx="1670957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536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428750"/>
            <a:ext cx="8572500" cy="5429250"/>
          </a:xfrm>
        </p:spPr>
        <p:txBody>
          <a:bodyPr rtlCol="1"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ar-SA" sz="4000" b="1" dirty="0" smtClean="0">
                <a:solidFill>
                  <a:srgbClr val="00B050"/>
                </a:solidFill>
              </a:rPr>
              <a:t>المقاومة ودرجة الحرارة </a:t>
            </a:r>
            <a:r>
              <a:rPr lang="en-US" sz="4000" b="1" dirty="0" smtClean="0">
                <a:solidFill>
                  <a:srgbClr val="00B050"/>
                </a:solidFill>
              </a:rPr>
              <a:t>Resistance</a:t>
            </a:r>
            <a:r>
              <a:rPr lang="en-GB" sz="4000" b="1" dirty="0" smtClean="0">
                <a:solidFill>
                  <a:srgbClr val="00B050"/>
                </a:solidFill>
              </a:rPr>
              <a:t> and temperature</a:t>
            </a:r>
            <a:endParaRPr lang="en-US" sz="4000" b="1" dirty="0" smtClean="0">
              <a:solidFill>
                <a:srgbClr val="00B050"/>
              </a:solidFill>
            </a:endParaRPr>
          </a:p>
          <a:p>
            <a:pPr algn="just" eaLnBrk="1" fontAlgn="auto" hangingPunct="1">
              <a:lnSpc>
                <a:spcPct val="170000"/>
              </a:lnSpc>
              <a:spcAft>
                <a:spcPts val="0"/>
              </a:spcAft>
              <a:defRPr/>
            </a:pPr>
            <a:r>
              <a:rPr lang="ar-SA" sz="2900" dirty="0" smtClean="0">
                <a:cs typeface="+mj-cs"/>
              </a:rPr>
              <a:t>الاصطدامات المتكررة للإلكترونات بذرات الموصل تزداد بزيادة درجة الحرارة مما يؤدي إلى زيادة المقاومة النوعية و التي تعطى بالصيغة: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ar-SA" dirty="0" smtClean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ar-SA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ar-SA" dirty="0" smtClean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ar-SA" dirty="0" smtClean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ar-SA" dirty="0" smtClean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n-GB" dirty="0" smtClean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n-GB" dirty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n-GB" dirty="0" smtClean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ar-SA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ar-SA" sz="4000" dirty="0" smtClean="0"/>
              <a:t>ومن علاقة المقاومة</a:t>
            </a:r>
            <a:r>
              <a:rPr lang="en-GB" sz="4000" dirty="0" smtClean="0"/>
              <a:t> R </a:t>
            </a:r>
            <a:r>
              <a:rPr lang="ar-SA" sz="4000" dirty="0" smtClean="0"/>
              <a:t>بالمقاومة النوعية </a:t>
            </a:r>
            <a:r>
              <a:rPr lang="el-GR" sz="4000" dirty="0" smtClean="0"/>
              <a:t>ρ</a:t>
            </a:r>
            <a:r>
              <a:rPr lang="ar-SA" sz="4000" dirty="0" smtClean="0"/>
              <a:t> نجد أن: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ar-SA" dirty="0"/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endParaRPr lang="ar-SA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ar-SA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ar-SA" sz="2900" dirty="0" smtClean="0">
              <a:latin typeface="Symbol" pitchFamily="18" charset="2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ar-SA" dirty="0" smtClean="0"/>
              <a:t>  </a:t>
            </a:r>
            <a:endParaRPr lang="ar-SA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FF0000"/>
          </a:solidFill>
        </p:spPr>
        <p:txBody>
          <a:bodyPr rtlCol="1"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ar-SA" sz="440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التيار الكهربي </a:t>
            </a:r>
            <a:r>
              <a:rPr lang="en-US" sz="440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Electric current</a:t>
            </a:r>
            <a:endParaRPr lang="ar-SA" sz="44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9852" y="3583891"/>
            <a:ext cx="4828398" cy="6297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9649" y="5811012"/>
            <a:ext cx="4128804" cy="5764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3" y="2366751"/>
            <a:ext cx="3730599" cy="322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61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1266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340768"/>
                <a:ext cx="9108504" cy="5877272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ar-SA" sz="2400" dirty="0" smtClean="0">
                    <a:latin typeface="Times New Roman" pitchFamily="18" charset="0"/>
                    <a:cs typeface="Times New Roman" pitchFamily="18" charset="0"/>
                  </a:rPr>
                  <a:t>مثال 3-3: سلك من النحاس طوله </a:t>
                </a:r>
                <a:r>
                  <a:rPr lang="en-GB" sz="2400" dirty="0" smtClean="0">
                    <a:latin typeface="Times New Roman" pitchFamily="18" charset="0"/>
                    <a:cs typeface="Times New Roman" pitchFamily="18" charset="0"/>
                  </a:rPr>
                  <a:t>100 m</a:t>
                </a:r>
                <a:r>
                  <a:rPr lang="ar-SA" sz="2400" dirty="0" smtClean="0">
                    <a:latin typeface="Times New Roman" pitchFamily="18" charset="0"/>
                    <a:cs typeface="Times New Roman" pitchFamily="18" charset="0"/>
                  </a:rPr>
                  <a:t> ومساحة مقطعه </a:t>
                </a:r>
                <a:r>
                  <a:rPr lang="en-GB" sz="2400" dirty="0" smtClean="0">
                    <a:latin typeface="Times New Roman" pitchFamily="18" charset="0"/>
                    <a:cs typeface="Times New Roman" pitchFamily="18" charset="0"/>
                  </a:rPr>
                  <a:t>mm</a:t>
                </a:r>
                <a:r>
                  <a:rPr lang="en-GB" sz="2400" baseline="30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ar-SA" sz="2400" baseline="30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400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ar-SA" sz="2400" dirty="0" smtClean="0">
                    <a:latin typeface="Times New Roman" pitchFamily="18" charset="0"/>
                    <a:cs typeface="Times New Roman" pitchFamily="18" charset="0"/>
                  </a:rPr>
                  <a:t> ويحمل تيارا مقداره </a:t>
                </a:r>
                <a:r>
                  <a:rPr lang="en-GB" sz="2400" dirty="0" smtClean="0">
                    <a:latin typeface="Times New Roman" pitchFamily="18" charset="0"/>
                    <a:cs typeface="Times New Roman" pitchFamily="18" charset="0"/>
                  </a:rPr>
                  <a:t>20 A</a:t>
                </a:r>
                <a:r>
                  <a:rPr lang="ar-SA" sz="2400" dirty="0" smtClean="0">
                    <a:latin typeface="Times New Roman" pitchFamily="18" charset="0"/>
                    <a:cs typeface="Times New Roman" pitchFamily="18" charset="0"/>
                  </a:rPr>
                  <a:t> و مقاومته النوعية</a:t>
                </a:r>
                <a:r>
                  <a:rPr lang="el-GR" sz="2400" dirty="0">
                    <a:latin typeface="Times New Roman" pitchFamily="18" charset="0"/>
                    <a:cs typeface="Times New Roman" pitchFamily="18" charset="0"/>
                  </a:rPr>
                  <a:t>Ω</a:t>
                </a:r>
                <a:r>
                  <a:rPr lang="en-GB" sz="2400" dirty="0">
                    <a:latin typeface="Times New Roman" pitchFamily="18" charset="0"/>
                    <a:cs typeface="Times New Roman" pitchFamily="18" charset="0"/>
                  </a:rPr>
                  <a:t>.m </a:t>
                </a:r>
                <a:r>
                  <a:rPr lang="ar-SA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  <m:r>
                      <a:rPr lang="en-GB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r>
                      <a:rPr lang="en-GB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72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×</m:t>
                    </m:r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10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8</m:t>
                        </m:r>
                      </m:sup>
                    </m:sSup>
                  </m:oMath>
                </a14:m>
                <a:r>
                  <a:rPr lang="ar-SA" sz="2400" dirty="0" smtClean="0">
                    <a:latin typeface="Times New Roman" pitchFamily="18" charset="0"/>
                    <a:cs typeface="Times New Roman" pitchFamily="18" charset="0"/>
                  </a:rPr>
                  <a:t> عند </a:t>
                </a:r>
                <a:r>
                  <a:rPr lang="en-GB" sz="2400" dirty="0" smtClean="0">
                    <a:latin typeface="Times New Roman" pitchFamily="18" charset="0"/>
                    <a:cs typeface="Times New Roman" pitchFamily="18" charset="0"/>
                  </a:rPr>
                  <a:t>20 </a:t>
                </a:r>
                <a:r>
                  <a:rPr lang="en-GB" sz="2400" baseline="30000" dirty="0" smtClean="0"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en-GB" sz="2400" dirty="0" smtClean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ar-SA" sz="2400" dirty="0" smtClean="0">
                    <a:latin typeface="Times New Roman" pitchFamily="18" charset="0"/>
                    <a:cs typeface="Times New Roman" pitchFamily="18" charset="0"/>
                  </a:rPr>
                  <a:t>. احسب المجال الكهربي والجهد بين طرفي السلك ومقاومة السلك، وما قيمة المقاومة عند درجة الصفر المئوي </a:t>
                </a:r>
                <a:r>
                  <a:rPr lang="en-GB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ar-SA" sz="2400" dirty="0" smtClean="0">
                    <a:latin typeface="Times New Roman" pitchFamily="18" charset="0"/>
                    <a:cs typeface="Times New Roman" pitchFamily="18" charset="0"/>
                  </a:rPr>
                  <a:t>وعند </a:t>
                </a:r>
                <a:r>
                  <a:rPr lang="en-GB" sz="2400" dirty="0" smtClean="0">
                    <a:latin typeface="Times New Roman" pitchFamily="18" charset="0"/>
                    <a:cs typeface="Times New Roman" pitchFamily="18" charset="0"/>
                  </a:rPr>
                  <a:t>100</a:t>
                </a:r>
                <a:r>
                  <a:rPr lang="en-GB" sz="2400" baseline="30000" dirty="0">
                    <a:latin typeface="Times New Roman" pitchFamily="18" charset="0"/>
                    <a:cs typeface="Times New Roman" pitchFamily="18" charset="0"/>
                  </a:rPr>
                  <a:t> 0</a:t>
                </a:r>
                <a:r>
                  <a:rPr lang="en-GB" sz="2400" dirty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GB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ar-SA" sz="2400" dirty="0" smtClean="0">
                    <a:latin typeface="Times New Roman" pitchFamily="18" charset="0"/>
                    <a:cs typeface="Times New Roman" pitchFamily="18" charset="0"/>
                  </a:rPr>
                  <a:t> علما بأن معامل الحرارة لمقاومة النحاس </a:t>
                </a:r>
                <a:r>
                  <a:rPr lang="en-GB" sz="2400" dirty="0" smtClean="0">
                    <a:latin typeface="Times New Roman" pitchFamily="18" charset="0"/>
                    <a:cs typeface="Times New Roman" pitchFamily="18" charset="0"/>
                  </a:rPr>
                  <a:t>α=0.00393 C</a:t>
                </a:r>
                <a:r>
                  <a:rPr lang="en-GB" sz="2400" baseline="30000" dirty="0" smtClean="0">
                    <a:latin typeface="Times New Roman" pitchFamily="18" charset="0"/>
                    <a:cs typeface="Times New Roman" pitchFamily="18" charset="0"/>
                  </a:rPr>
                  <a:t>-1</a:t>
                </a:r>
                <a:r>
                  <a:rPr lang="en-GB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ar-SA" sz="24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ar-SA" sz="2400" dirty="0" smtClean="0">
                    <a:latin typeface="Times New Roman" pitchFamily="18" charset="0"/>
                    <a:cs typeface="Times New Roman" pitchFamily="18" charset="0"/>
                  </a:rPr>
                  <a:t>الحل:</a:t>
                </a:r>
                <a:endParaRPr lang="en-US" sz="24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126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340768"/>
                <a:ext cx="9108504" cy="5877272"/>
              </a:xfrm>
              <a:blipFill>
                <a:blip r:embed="rId2"/>
                <a:stretch>
                  <a:fillRect l="-736" r="-1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FF0000"/>
          </a:solidFill>
        </p:spPr>
        <p:txBody>
          <a:bodyPr rtlCol="1"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ar-SA" sz="440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التيار الكهربي </a:t>
            </a:r>
            <a:r>
              <a:rPr lang="en-US" sz="440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Electric current</a:t>
            </a:r>
            <a:endParaRPr lang="ar-SA" sz="44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4024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266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5496" y="980728"/>
                <a:ext cx="9108504" cy="5877272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ar-SA" sz="2800" dirty="0" smtClean="0">
                    <a:latin typeface="Times New Roman" pitchFamily="18" charset="0"/>
                    <a:cs typeface="Times New Roman" pitchFamily="18" charset="0"/>
                  </a:rPr>
                  <a:t>مثال 3-4: </a:t>
                </a:r>
                <a:r>
                  <a:rPr lang="ar-SA" sz="2800" dirty="0">
                    <a:latin typeface="Times New Roman" pitchFamily="18" charset="0"/>
                    <a:cs typeface="Times New Roman" pitchFamily="18" charset="0"/>
                  </a:rPr>
                  <a:t>مقاومة سلك عند </a:t>
                </a:r>
                <a:r>
                  <a:rPr lang="en-GB" sz="2800" dirty="0">
                    <a:latin typeface="Times New Roman" pitchFamily="18" charset="0"/>
                    <a:cs typeface="Times New Roman" pitchFamily="18" charset="0"/>
                  </a:rPr>
                  <a:t>20 </a:t>
                </a:r>
                <a:r>
                  <a:rPr lang="en-GB" sz="2800" baseline="30000" dirty="0"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en-GB" sz="2800" dirty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ar-SA" sz="2800" dirty="0" smtClean="0">
                    <a:latin typeface="Times New Roman" pitchFamily="18" charset="0"/>
                    <a:cs typeface="Times New Roman" pitchFamily="18" charset="0"/>
                  </a:rPr>
                  <a:t> تساوي</a:t>
                </a:r>
                <a:r>
                  <a:rPr lang="el-GR" sz="2800" dirty="0" smtClean="0">
                    <a:latin typeface="Times New Roman" pitchFamily="18" charset="0"/>
                    <a:cs typeface="Times New Roman" pitchFamily="18" charset="0"/>
                  </a:rPr>
                  <a:t>Ω</a:t>
                </a:r>
                <a:r>
                  <a:rPr lang="en-GB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ar-SA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5</m:t>
                    </m:r>
                    <m:r>
                      <a:rPr lang="en-GB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r>
                      <a:rPr lang="en-GB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4</m:t>
                    </m:r>
                  </m:oMath>
                </a14:m>
                <a:r>
                  <a:rPr lang="ar-SA" sz="2800" dirty="0" smtClean="0">
                    <a:latin typeface="Times New Roman" pitchFamily="18" charset="0"/>
                    <a:cs typeface="Times New Roman" pitchFamily="18" charset="0"/>
                  </a:rPr>
                  <a:t> ومقاومته عند </a:t>
                </a:r>
                <a:r>
                  <a:rPr lang="en-GB" sz="2800" dirty="0" smtClean="0">
                    <a:latin typeface="Times New Roman" pitchFamily="18" charset="0"/>
                    <a:cs typeface="Times New Roman" pitchFamily="18" charset="0"/>
                  </a:rPr>
                  <a:t>100 </a:t>
                </a:r>
                <a:r>
                  <a:rPr lang="en-GB" sz="2800" baseline="30000" dirty="0" smtClean="0"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en-GB" sz="2800" dirty="0" smtClean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ar-SA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ar-SA" sz="2800" dirty="0">
                    <a:latin typeface="Times New Roman" pitchFamily="18" charset="0"/>
                    <a:cs typeface="Times New Roman" pitchFamily="18" charset="0"/>
                  </a:rPr>
                  <a:t>تساوي</a:t>
                </a:r>
                <a:r>
                  <a:rPr lang="el-GR" sz="2800" dirty="0">
                    <a:latin typeface="Times New Roman" pitchFamily="18" charset="0"/>
                    <a:cs typeface="Times New Roman" pitchFamily="18" charset="0"/>
                  </a:rPr>
                  <a:t>Ω</a:t>
                </a:r>
                <a:r>
                  <a:rPr lang="en-GB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ar-SA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7</m:t>
                    </m:r>
                  </m:oMath>
                </a14:m>
                <a:r>
                  <a:rPr lang="ar-SA" sz="2800" dirty="0" smtClean="0">
                    <a:latin typeface="Times New Roman" pitchFamily="18" charset="0"/>
                    <a:cs typeface="Times New Roman" pitchFamily="18" charset="0"/>
                  </a:rPr>
                  <a:t> . احسب مقاومته عند درجة الصفر المئوي وكذلك معامل الحرارة للمقاومة ودرجة الحرارة التي تصل فيها مقاومته إلى </a:t>
                </a:r>
                <a:r>
                  <a:rPr lang="el-GR" sz="2800" dirty="0">
                    <a:latin typeface="Times New Roman" pitchFamily="18" charset="0"/>
                    <a:cs typeface="Times New Roman" pitchFamily="18" charset="0"/>
                  </a:rPr>
                  <a:t>Ω</a:t>
                </a:r>
                <a:r>
                  <a:rPr lang="en-GB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ar-SA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8</m:t>
                    </m:r>
                    <m:r>
                      <a:rPr lang="en-GB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r>
                      <a:rPr lang="en-GB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6</m:t>
                    </m:r>
                  </m:oMath>
                </a14:m>
                <a:r>
                  <a:rPr lang="ar-SA" sz="28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ar-SA" dirty="0" smtClean="0">
                    <a:latin typeface="Times New Roman" pitchFamily="18" charset="0"/>
                    <a:cs typeface="Times New Roman" pitchFamily="18" charset="0"/>
                  </a:rPr>
                  <a:t>الحل:</a:t>
                </a:r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26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496" y="980728"/>
                <a:ext cx="9108504" cy="5877272"/>
              </a:xfrm>
              <a:blipFill rotWithShape="0">
                <a:blip r:embed="rId2"/>
                <a:stretch>
                  <a:fillRect r="-1673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FF0000"/>
          </a:solidFill>
        </p:spPr>
        <p:txBody>
          <a:bodyPr rtlCol="1"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ar-SA" sz="440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التيار الكهربي </a:t>
            </a:r>
            <a:r>
              <a:rPr lang="en-US" sz="440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Electric current</a:t>
            </a:r>
            <a:endParaRPr lang="ar-SA" sz="44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3381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FF0000"/>
          </a:solidFill>
        </p:spPr>
        <p:txBody>
          <a:bodyPr rtlCol="1"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ar-SA" sz="44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التيار الكهربي </a:t>
            </a:r>
            <a:r>
              <a:rPr lang="en-US" sz="44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Electric current</a:t>
            </a:r>
            <a:endParaRPr lang="ar-SA" sz="44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291" name="Content Placeholder 5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4911725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ar-S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فرق عمل</a:t>
            </a:r>
          </a:p>
          <a:p>
            <a:pPr eaLnBrk="1" hangingPunct="1">
              <a:buFont typeface="Arial" pitchFamily="34" charset="0"/>
              <a:buNone/>
            </a:pPr>
            <a:endParaRPr lang="ar-SA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مثال: قضيب حديدي مساحة مقطعه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 cm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 وطوله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6 km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 ، إذا كان فرق الجهد بين طرفيه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120 V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 فاحسب: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المقاومة الكهربية، التيار الكهربي، كثافة التيار، المجال الكهربي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حيث أن المقاومة النوعية لمادة الحديد تساوي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6x10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-7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Symbol" pitchFamily="18" charset="2"/>
                <a:cs typeface="Times New Roman" pitchFamily="18" charset="0"/>
              </a:rPr>
              <a:t>W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.m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endParaRPr lang="ar-SA" dirty="0" smtClean="0"/>
          </a:p>
        </p:txBody>
      </p:sp>
      <p:pic>
        <p:nvPicPr>
          <p:cNvPr id="12292" name="Picture 6" descr="C:\Program Files\Microsoft Office\MEDIA\CAGCAT10\j0233018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63" y="1285875"/>
            <a:ext cx="85725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FF0000"/>
          </a:solidFill>
        </p:spPr>
        <p:txBody>
          <a:bodyPr rtlCol="1"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ar-SA" sz="44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التيار الكهربي </a:t>
            </a:r>
            <a:r>
              <a:rPr lang="en-US" sz="44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Electric current</a:t>
            </a:r>
            <a:endParaRPr lang="ar-SA" sz="44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315" name="Content Placeholder 5"/>
          <p:cNvSpPr txBox="1">
            <a:spLocks/>
          </p:cNvSpPr>
          <p:nvPr/>
        </p:nvSpPr>
        <p:spPr bwMode="auto">
          <a:xfrm>
            <a:off x="428625" y="1143000"/>
            <a:ext cx="8229600" cy="491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ar-SA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فرق عمل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endParaRPr lang="ar-SA" sz="240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</a:pPr>
            <a:r>
              <a:rPr lang="ar-SA" sz="2400">
                <a:latin typeface="Times New Roman" pitchFamily="18" charset="0"/>
                <a:cs typeface="Times New Roman" pitchFamily="18" charset="0"/>
              </a:rPr>
              <a:t>مثال: قضيب حديدي يحتوي على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6x10</a:t>
            </a:r>
            <a:r>
              <a:rPr lang="en-US" sz="2400" baseline="30000"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electrons/cm</a:t>
            </a:r>
            <a:r>
              <a:rPr lang="en-US" sz="2400" baseline="30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ar-SA" sz="2400">
                <a:latin typeface="Times New Roman" pitchFamily="18" charset="0"/>
                <a:cs typeface="Times New Roman" pitchFamily="18" charset="0"/>
              </a:rPr>
              <a:t> ومساحة مقطعه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1.2 mm</a:t>
            </a:r>
            <a:r>
              <a:rPr lang="en-US" sz="24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ar-SA" sz="2400">
                <a:latin typeface="Times New Roman" pitchFamily="18" charset="0"/>
                <a:cs typeface="Times New Roman" pitchFamily="18" charset="0"/>
              </a:rPr>
              <a:t> إذا التيار المار في القضيب يساوي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3 A</a:t>
            </a:r>
            <a:r>
              <a:rPr lang="ar-SA" sz="2400">
                <a:latin typeface="Times New Roman" pitchFamily="18" charset="0"/>
                <a:cs typeface="Times New Roman" pitchFamily="18" charset="0"/>
              </a:rPr>
              <a:t> فما هي سرعة الانسياق للإكترونات الحرة ؟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</a:pPr>
            <a:endParaRPr lang="ar-SA" sz="3200">
              <a:latin typeface="Calibri" pitchFamily="34" charset="0"/>
            </a:endParaRPr>
          </a:p>
        </p:txBody>
      </p:sp>
      <p:pic>
        <p:nvPicPr>
          <p:cNvPr id="13316" name="Picture 5" descr="C:\Program Files\Microsoft Office\MEDIA\CAGCAT10\j0233018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63" y="1285875"/>
            <a:ext cx="85725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8"/>
          <p:cNvSpPr>
            <a:spLocks noGrp="1"/>
          </p:cNvSpPr>
          <p:nvPr>
            <p:ph type="title"/>
          </p:nvPr>
        </p:nvSpPr>
        <p:spPr>
          <a:xfrm>
            <a:off x="3857625" y="785813"/>
            <a:ext cx="5000625" cy="1500187"/>
          </a:xfrm>
        </p:spPr>
        <p:txBody>
          <a:bodyPr/>
          <a:lstStyle/>
          <a:p>
            <a:pPr algn="r" eaLnBrk="1" hangingPunct="1"/>
            <a:r>
              <a:rPr lang="ar-SA" sz="3200" smtClean="0">
                <a:solidFill>
                  <a:srgbClr val="00B050"/>
                </a:solidFill>
              </a:rPr>
              <a:t>توصيل المقاومات على التوالي</a:t>
            </a:r>
          </a:p>
        </p:txBody>
      </p:sp>
      <p:pic>
        <p:nvPicPr>
          <p:cNvPr id="14339" name="Content Placeholder 7" descr="current 2.bmp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392363"/>
            <a:ext cx="8229600" cy="4251325"/>
          </a:xfrm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FF0000"/>
          </a:solidFill>
        </p:spPr>
        <p:txBody>
          <a:bodyPr rtlCol="1"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ar-SA" sz="44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التيار الكهربي </a:t>
            </a:r>
            <a:r>
              <a:rPr lang="en-US" sz="44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Electric current</a:t>
            </a:r>
            <a:endParaRPr lang="ar-SA" sz="44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Electric Current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 bwMode="auto">
          <a:xfrm>
            <a:off x="491500" y="1417638"/>
            <a:ext cx="7886700" cy="260191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algn="l" rtl="0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Most practical applications of electricity deal with electric currents.</a:t>
            </a:r>
          </a:p>
          <a:p>
            <a:pPr lvl="1" algn="l" rtl="0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electric charges move through some region of space.</a:t>
            </a:r>
          </a:p>
          <a:p>
            <a:pPr marL="0" indent="0" algn="l" rtl="0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resistor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a new element added to circuits.</a:t>
            </a:r>
          </a:p>
          <a:p>
            <a:pPr marL="0" indent="0" algn="l" rtl="0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Energy can be transferred to a device in an electric circuit.</a:t>
            </a:r>
          </a:p>
          <a:p>
            <a:pPr marL="0" indent="0" algn="l" rtl="0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energy transfer mechanism is electrical transmission, 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ET.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61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Content Placeholder 5" descr="current 3.bmp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15211" t="3870" r="6958" b="21411"/>
          <a:stretch>
            <a:fillRect/>
          </a:stretch>
        </p:blipFill>
        <p:spPr>
          <a:xfrm>
            <a:off x="265113" y="2000250"/>
            <a:ext cx="4021137" cy="3563938"/>
          </a:xfrm>
        </p:spPr>
      </p:pic>
      <p:graphicFrame>
        <p:nvGraphicFramePr>
          <p:cNvPr id="5122" name="Content Placeholder 8"/>
          <p:cNvGraphicFramePr>
            <a:graphicFrameLocks noGrp="1" noChangeAspect="1"/>
          </p:cNvGraphicFramePr>
          <p:nvPr>
            <p:ph sz="half" idx="2"/>
          </p:nvPr>
        </p:nvGraphicFramePr>
        <p:xfrm>
          <a:off x="4786313" y="2357438"/>
          <a:ext cx="3021012" cy="328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1" name="Equation" r:id="rId4" imgW="723600" imgH="787320" progId="Equation.3">
                  <p:embed/>
                </p:oleObj>
              </mc:Choice>
              <mc:Fallback>
                <p:oleObj name="Equation" r:id="rId4" imgW="723600" imgH="787320" progId="Equation.3">
                  <p:embed/>
                  <p:pic>
                    <p:nvPicPr>
                      <p:cNvPr id="0" name="Content Placeholder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6313" y="2357438"/>
                        <a:ext cx="3021012" cy="3286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8"/>
          <p:cNvSpPr txBox="1">
            <a:spLocks/>
          </p:cNvSpPr>
          <p:nvPr/>
        </p:nvSpPr>
        <p:spPr>
          <a:xfrm>
            <a:off x="357188" y="1285875"/>
            <a:ext cx="8643937" cy="642938"/>
          </a:xfrm>
          <a:prstGeom prst="rect">
            <a:avLst/>
          </a:prstGeom>
        </p:spPr>
        <p:txBody>
          <a:bodyPr rtlCol="1" anchor="ctr"/>
          <a:lstStyle/>
          <a:p>
            <a:pPr fontAlgn="auto">
              <a:spcAft>
                <a:spcPts val="0"/>
              </a:spcAft>
              <a:defRPr/>
            </a:pPr>
            <a:r>
              <a:rPr lang="ar-SA" sz="2400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في توصيل المقاومات على التوالي، </a:t>
            </a:r>
            <a:r>
              <a:rPr lang="ar-SA" sz="2400" dirty="0">
                <a:solidFill>
                  <a:srgbClr val="00B050"/>
                </a:solidFill>
                <a:latin typeface="+mn-lt"/>
                <a:cs typeface="+mn-cs"/>
              </a:rPr>
              <a:t>قيمة التيار ثابتة خلال المقاومات </a:t>
            </a:r>
            <a:endParaRPr lang="ar-SA" sz="2400" dirty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71500" y="5572125"/>
            <a:ext cx="8572500" cy="1000125"/>
          </a:xfrm>
          <a:prstGeom prst="rect">
            <a:avLst/>
          </a:prstGeom>
        </p:spPr>
        <p:txBody>
          <a:bodyPr rtlCol="1" anchor="ctr">
            <a:normAutofit fontScale="97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ar-SA" sz="24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أي أن المقاومة المكافئة (الكلية) </a:t>
            </a:r>
            <a:r>
              <a:rPr lang="en-US" sz="24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R</a:t>
            </a:r>
            <a:r>
              <a:rPr lang="ar-SA" sz="24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تساوي المجموع الكلي للمقاومات</a:t>
            </a:r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FF0000"/>
          </a:solidFill>
        </p:spPr>
        <p:txBody>
          <a:bodyPr rtlCol="1"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ar-SA" sz="44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التيار الكهربي </a:t>
            </a:r>
            <a:r>
              <a:rPr lang="en-US" sz="44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Electric current</a:t>
            </a:r>
            <a:endParaRPr lang="ar-SA" sz="44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Content Placeholder 5" descr="E current 3.bmp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8013" y="1600200"/>
            <a:ext cx="6964362" cy="5219700"/>
          </a:xfrm>
        </p:spPr>
      </p:pic>
      <p:sp>
        <p:nvSpPr>
          <p:cNvPr id="4" name="Title 3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FF0000"/>
          </a:solidFill>
        </p:spPr>
        <p:txBody>
          <a:bodyPr rtlCol="1"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ar-SA" sz="44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التيار الكهربي </a:t>
            </a:r>
            <a:r>
              <a:rPr lang="en-US" sz="44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Electric current</a:t>
            </a:r>
            <a:endParaRPr lang="ar-SA" sz="44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364" name="Title 8"/>
          <p:cNvSpPr>
            <a:spLocks noGrp="1"/>
          </p:cNvSpPr>
          <p:nvPr>
            <p:ph type="title"/>
          </p:nvPr>
        </p:nvSpPr>
        <p:spPr>
          <a:xfrm>
            <a:off x="3929063" y="1285875"/>
            <a:ext cx="5014912" cy="500063"/>
          </a:xfrm>
        </p:spPr>
        <p:txBody>
          <a:bodyPr/>
          <a:lstStyle/>
          <a:p>
            <a:pPr algn="r" eaLnBrk="1" hangingPunct="1"/>
            <a:r>
              <a:rPr lang="ar-SA" sz="3200" smtClean="0">
                <a:solidFill>
                  <a:srgbClr val="00B050"/>
                </a:solidFill>
              </a:rPr>
              <a:t>توصيل المقاومات على التوازي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Content Placeholder 5" descr="E current 4.bmp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14206" t="4880" r="6871" b="18674"/>
          <a:stretch>
            <a:fillRect/>
          </a:stretch>
        </p:blipFill>
        <p:spPr>
          <a:xfrm>
            <a:off x="357188" y="2286000"/>
            <a:ext cx="4251325" cy="3995738"/>
          </a:xfrm>
        </p:spPr>
      </p:pic>
      <p:graphicFrame>
        <p:nvGraphicFramePr>
          <p:cNvPr id="6146" name="Content Placeholder 8"/>
          <p:cNvGraphicFramePr>
            <a:graphicFrameLocks noGrp="1" noChangeAspect="1"/>
          </p:cNvGraphicFramePr>
          <p:nvPr>
            <p:ph sz="half" idx="2"/>
          </p:nvPr>
        </p:nvGraphicFramePr>
        <p:xfrm>
          <a:off x="5357813" y="2714625"/>
          <a:ext cx="2982912" cy="345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5" name="Equation" r:id="rId4" imgW="799920" imgH="927000" progId="Equation.3">
                  <p:embed/>
                </p:oleObj>
              </mc:Choice>
              <mc:Fallback>
                <p:oleObj name="Equation" r:id="rId4" imgW="799920" imgH="927000" progId="Equation.3">
                  <p:embed/>
                  <p:pic>
                    <p:nvPicPr>
                      <p:cNvPr id="0" name="Content Placeholder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7813" y="2714625"/>
                        <a:ext cx="2982912" cy="3455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le 8"/>
          <p:cNvSpPr txBox="1">
            <a:spLocks/>
          </p:cNvSpPr>
          <p:nvPr/>
        </p:nvSpPr>
        <p:spPr>
          <a:xfrm>
            <a:off x="428625" y="1000125"/>
            <a:ext cx="8572500" cy="1000125"/>
          </a:xfrm>
          <a:prstGeom prst="rect">
            <a:avLst/>
          </a:prstGeom>
        </p:spPr>
        <p:txBody>
          <a:bodyPr rtlCol="1" anchor="ctr"/>
          <a:lstStyle/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endParaRPr lang="ar-SA" sz="2400" dirty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endParaRPr lang="ar-SA" sz="2400" dirty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ar-SA" sz="2400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في توصيل المقاومات على التوازي، الجهد بين طرفي </a:t>
            </a:r>
            <a:r>
              <a:rPr lang="ar-SA" sz="2400" dirty="0">
                <a:solidFill>
                  <a:srgbClr val="00B050"/>
                </a:solidFill>
                <a:latin typeface="+mn-lt"/>
                <a:cs typeface="+mn-cs"/>
              </a:rPr>
              <a:t>المقاومات ثابت ويساوي جهد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ar-SA" sz="2400" dirty="0">
                <a:solidFill>
                  <a:srgbClr val="00B050"/>
                </a:solidFill>
                <a:latin typeface="+mn-lt"/>
                <a:cs typeface="+mn-cs"/>
              </a:rPr>
              <a:t>المقاومة المكافئة (الكلية) 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ar-SA" sz="2400" dirty="0">
                <a:solidFill>
                  <a:srgbClr val="00B050"/>
                </a:solidFill>
                <a:latin typeface="+mn-lt"/>
                <a:cs typeface="+mn-cs"/>
              </a:rPr>
              <a:t> </a:t>
            </a:r>
            <a:endParaRPr lang="ar-SA" sz="2400" dirty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FF0000"/>
          </a:solidFill>
        </p:spPr>
        <p:txBody>
          <a:bodyPr rtlCol="1"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ar-SA" sz="44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التيار الكهربي </a:t>
            </a:r>
            <a:r>
              <a:rPr lang="en-US" sz="44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Electric current</a:t>
            </a:r>
            <a:endParaRPr lang="ar-SA" sz="44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ar-SA" sz="3200" smtClean="0"/>
              <a:t>فرق عمل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357188" y="1357313"/>
            <a:ext cx="4286250" cy="4768850"/>
          </a:xfrm>
        </p:spPr>
        <p:txBody>
          <a:bodyPr rtlCol="1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ar-SA" b="1" dirty="0" smtClean="0">
                <a:solidFill>
                  <a:srgbClr val="FF0000"/>
                </a:solidFill>
                <a:cs typeface="+mj-cs"/>
              </a:rPr>
              <a:t>فرق عمل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ar-SA" dirty="0" smtClean="0">
              <a:cs typeface="+mj-cs"/>
            </a:endParaRPr>
          </a:p>
          <a:p>
            <a:pPr indent="0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ar-SA" sz="2400" dirty="0" smtClean="0">
                <a:cs typeface="+mj-cs"/>
              </a:rPr>
              <a:t>مثال: صفحة 96 في الكتاب:</a:t>
            </a:r>
          </a:p>
          <a:p>
            <a:pPr indent="0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ar-SA" sz="2400" dirty="0" smtClean="0">
                <a:cs typeface="+mj-cs"/>
              </a:rPr>
              <a:t>احسب المقاومة المكافئة ثم احسب التيار المار في كل مقاومة، وكذلك فرق الجهد بين طرفي كل مقاومة كما في الشكل.   </a:t>
            </a:r>
            <a:endParaRPr lang="ar-SA" sz="2400" dirty="0"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FF0000"/>
          </a:solidFill>
        </p:spPr>
        <p:txBody>
          <a:bodyPr rtlCol="1"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ar-SA" sz="44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التيار الكهربي </a:t>
            </a:r>
            <a:r>
              <a:rPr lang="en-US" sz="44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Electric current</a:t>
            </a:r>
            <a:endParaRPr lang="ar-SA" sz="44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6389" name="Picture 11" descr="C:\Program Files\Microsoft Office\MEDIA\CAGCAT10\j0233018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75" y="1500188"/>
            <a:ext cx="85725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Content Placeholder 12" descr="current 4.bmp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2606675"/>
            <a:ext cx="4038600" cy="25130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itle 1"/>
          <p:cNvSpPr>
            <a:spLocks noGrp="1"/>
          </p:cNvSpPr>
          <p:nvPr>
            <p:ph type="title"/>
          </p:nvPr>
        </p:nvSpPr>
        <p:spPr>
          <a:xfrm>
            <a:off x="4071934" y="1214422"/>
            <a:ext cx="5072066" cy="714377"/>
          </a:xfrm>
        </p:spPr>
        <p:txBody>
          <a:bodyPr/>
          <a:lstStyle/>
          <a:p>
            <a:pPr algn="r" eaLnBrk="1" hangingPunct="1"/>
            <a:r>
              <a:rPr lang="ar-SA" sz="2800" dirty="0" smtClean="0">
                <a:solidFill>
                  <a:srgbClr val="00B050"/>
                </a:solidFill>
              </a:rPr>
              <a:t>الطاقة والقدرة في دوائر التيار المستمر</a:t>
            </a:r>
          </a:p>
        </p:txBody>
      </p:sp>
      <p:sp>
        <p:nvSpPr>
          <p:cNvPr id="7174" name="Content Placeholder 2"/>
          <p:cNvSpPr>
            <a:spLocks noGrp="1"/>
          </p:cNvSpPr>
          <p:nvPr>
            <p:ph idx="1"/>
          </p:nvPr>
        </p:nvSpPr>
        <p:spPr>
          <a:xfrm>
            <a:off x="142875" y="1571625"/>
            <a:ext cx="8543925" cy="4929188"/>
          </a:xfrm>
        </p:spPr>
        <p:txBody>
          <a:bodyPr/>
          <a:lstStyle/>
          <a:p>
            <a:pPr eaLnBrk="1" hangingPunct="1"/>
            <a:endParaRPr lang="ar-SA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الطاقة الكهربية 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 المتحولة إلى طاقة حرارية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eaLnBrk="1" hangingPunct="1"/>
            <a:endParaRPr lang="ar-SA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ووحدتها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Watt.sec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 أو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kw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-h</a:t>
            </a:r>
            <a:endParaRPr lang="ar-SA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ar-SA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القدرة الكهربية 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 فتمثل النسبة بين الطاقة والزمن:</a:t>
            </a:r>
          </a:p>
          <a:p>
            <a:pPr eaLnBrk="1" hangingPunct="1"/>
            <a:endParaRPr lang="ar-SA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ar-SA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أما كمية الحرارة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eaLnBrk="1" hangingPunct="1"/>
            <a:endParaRPr lang="ar-SA" sz="2400" dirty="0" smtClean="0"/>
          </a:p>
          <a:p>
            <a:pPr eaLnBrk="1" hangingPunct="1"/>
            <a:r>
              <a:rPr lang="ar-SA" sz="2400" dirty="0" smtClean="0"/>
              <a:t>وتقاس بوحدات سعرة حرارية </a:t>
            </a:r>
            <a:r>
              <a:rPr lang="en-US" sz="2400" dirty="0" smtClean="0">
                <a:cs typeface="Arial" pitchFamily="34" charset="0"/>
              </a:rPr>
              <a:t>Calorie</a:t>
            </a:r>
            <a:endParaRPr lang="ar-SA" sz="2400" dirty="0" smtClean="0"/>
          </a:p>
          <a:p>
            <a:pPr eaLnBrk="1" hangingPunct="1"/>
            <a:endParaRPr lang="ar-SA" dirty="0" smtClean="0"/>
          </a:p>
          <a:p>
            <a:pPr eaLnBrk="1" hangingPunct="1"/>
            <a:endParaRPr lang="ar-SA" dirty="0" smtClean="0"/>
          </a:p>
          <a:p>
            <a:pPr eaLnBrk="1" hangingPunct="1"/>
            <a:endParaRPr lang="ar-SA" dirty="0" smtClean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FF0000"/>
          </a:solidFill>
        </p:spPr>
        <p:txBody>
          <a:bodyPr rtlCol="1"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ar-SA" sz="44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التيار الكهربي </a:t>
            </a:r>
            <a:r>
              <a:rPr lang="en-US" sz="44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Electric current</a:t>
            </a:r>
            <a:endParaRPr lang="ar-SA" sz="44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714375" y="2000250"/>
          <a:ext cx="145097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7" name="Equation" r:id="rId3" imgW="596880" imgH="177480" progId="Equation.3">
                  <p:embed/>
                </p:oleObj>
              </mc:Choice>
              <mc:Fallback>
                <p:oleObj name="Equation" r:id="rId3" imgW="596880" imgH="177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" y="2000250"/>
                        <a:ext cx="1450975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4"/>
          <p:cNvGraphicFramePr>
            <a:graphicFrameLocks noChangeAspect="1"/>
          </p:cNvGraphicFramePr>
          <p:nvPr/>
        </p:nvGraphicFramePr>
        <p:xfrm>
          <a:off x="600075" y="3714750"/>
          <a:ext cx="1827213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8" name="Equation" r:id="rId5" imgW="799920" imgH="393480" progId="Equation.3">
                  <p:embed/>
                </p:oleObj>
              </mc:Choice>
              <mc:Fallback>
                <p:oleObj name="Equation" r:id="rId5" imgW="79992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075" y="3714750"/>
                        <a:ext cx="1827213" cy="900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5"/>
          <p:cNvGraphicFramePr>
            <a:graphicFrameLocks noChangeAspect="1"/>
          </p:cNvGraphicFramePr>
          <p:nvPr/>
        </p:nvGraphicFramePr>
        <p:xfrm>
          <a:off x="642938" y="5000625"/>
          <a:ext cx="2017712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9" name="Equation" r:id="rId7" imgW="939600" imgH="419040" progId="Equation.3">
                  <p:embed/>
                </p:oleObj>
              </mc:Choice>
              <mc:Fallback>
                <p:oleObj name="Equation" r:id="rId7" imgW="939600" imgH="419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8" y="5000625"/>
                        <a:ext cx="2017712" cy="900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1066800"/>
            <a:ext cx="4572000" cy="54476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/>
            <a:r>
              <a:rPr lang="ar-SA" altLang="en-US" sz="2000" dirty="0" smtClean="0">
                <a:latin typeface="Times New Roman" pitchFamily="18" charset="0"/>
                <a:cs typeface="Times New Roman" pitchFamily="18" charset="0"/>
              </a:rPr>
              <a:t>يستمد التيار الكهربي المار في دائرة كهربية طاقته من مصدر للطاقة الكهربية كالبطاريات أو المولدات. </a:t>
            </a:r>
          </a:p>
          <a:p>
            <a:pPr algn="r" rtl="1"/>
            <a:endParaRPr lang="ar-SA" alt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r" rtl="1"/>
            <a:r>
              <a:rPr lang="ar-SA" altLang="en-US" sz="2000" dirty="0" smtClean="0">
                <a:latin typeface="Times New Roman" pitchFamily="18" charset="0"/>
                <a:cs typeface="Times New Roman" pitchFamily="18" charset="0"/>
              </a:rPr>
              <a:t>في التيارا المستمر </a:t>
            </a:r>
            <a:r>
              <a:rPr lang="en-US" altLang="en-US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Direct Current</a:t>
            </a:r>
            <a:r>
              <a:rPr lang="ar-SA" altLang="en-US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altLang="en-US" sz="2000" dirty="0" smtClean="0">
                <a:latin typeface="Times New Roman" pitchFamily="18" charset="0"/>
                <a:cs typeface="Times New Roman" pitchFamily="18" charset="0"/>
              </a:rPr>
              <a:t>يكون فرق جهد طرفي البطارية ثابت في دائرة كهربية معينة، والتيار الكهربي في الدائرة أيضا ثابت مقدارا واتجاها. أي أن البطاريات مصدر للتيار المستمر. </a:t>
            </a:r>
          </a:p>
          <a:p>
            <a:pPr algn="r" rtl="1"/>
            <a:r>
              <a:rPr lang="ar-SA" altLang="en-US" sz="2000" dirty="0" smtClean="0">
                <a:latin typeface="Times New Roman" pitchFamily="18" charset="0"/>
                <a:cs typeface="Times New Roman" pitchFamily="18" charset="0"/>
              </a:rPr>
              <a:t>تسمى البطارية مصدر القوة الدافعة الكهربية (</a:t>
            </a:r>
            <a:r>
              <a:rPr lang="en-US" altLang="en-US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electromotive force</a:t>
            </a:r>
            <a:r>
              <a:rPr lang="ar-SA" altLang="en-US" sz="2000" dirty="0" smtClean="0">
                <a:latin typeface="Times New Roman" pitchFamily="18" charset="0"/>
                <a:cs typeface="Times New Roman" pitchFamily="18" charset="0"/>
              </a:rPr>
              <a:t>) واختصارا  </a:t>
            </a:r>
            <a:r>
              <a:rPr lang="en-US" altLang="en-US" sz="2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emf</a:t>
            </a:r>
            <a:r>
              <a:rPr lang="ar-SA" altLang="en-US" sz="2000" dirty="0" smtClean="0">
                <a:latin typeface="Times New Roman" pitchFamily="18" charset="0"/>
                <a:cs typeface="Times New Roman" pitchFamily="18" charset="0"/>
              </a:rPr>
              <a:t> وقيمتها هي </a:t>
            </a:r>
            <a:r>
              <a:rPr lang="en-US" altLang="en-US" sz="2400" b="1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e</a:t>
            </a:r>
            <a:r>
              <a:rPr lang="ar-SA" altLang="en-US" sz="2000" dirty="0" smtClean="0">
                <a:latin typeface="Times New Roman" pitchFamily="18" charset="0"/>
                <a:cs typeface="Times New Roman" pitchFamily="18" charset="0"/>
              </a:rPr>
              <a:t> وتقاس بالفولت. أي أن  </a:t>
            </a:r>
            <a:r>
              <a:rPr lang="en-US" altLang="en-US" sz="2000" dirty="0" err="1" smtClean="0">
                <a:latin typeface="Times New Roman" pitchFamily="18" charset="0"/>
                <a:cs typeface="Times New Roman" pitchFamily="18" charset="0"/>
              </a:rPr>
              <a:t>emf</a:t>
            </a:r>
            <a:r>
              <a:rPr lang="ar-SA" altLang="en-US" sz="2000" dirty="0" smtClean="0">
                <a:latin typeface="Times New Roman" pitchFamily="18" charset="0"/>
                <a:cs typeface="Times New Roman" pitchFamily="18" charset="0"/>
              </a:rPr>
              <a:t> لبطارية هي أقصى جهد يمكن أن توفره البطارية بين طرفيها.  </a:t>
            </a:r>
          </a:p>
          <a:p>
            <a:pPr algn="r" rtl="1"/>
            <a:endParaRPr lang="ar-SA" alt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r" rtl="1"/>
            <a:r>
              <a:rPr lang="ar-SA" altLang="en-US" sz="2000" dirty="0" smtClean="0">
                <a:latin typeface="Times New Roman" pitchFamily="18" charset="0"/>
                <a:cs typeface="Times New Roman" pitchFamily="18" charset="0"/>
              </a:rPr>
              <a:t>يمثل المصدر في حالة التيارالمستمر بطرفين سالب (جهده صفرا) وموجب (جهده مساويا  </a:t>
            </a:r>
            <a:r>
              <a:rPr lang="en-US" altLang="en-US" sz="2000" dirty="0" smtClean="0">
                <a:latin typeface="Symbol" pitchFamily="18" charset="2"/>
                <a:cs typeface="Times New Roman" pitchFamily="18" charset="0"/>
              </a:rPr>
              <a:t>e</a:t>
            </a:r>
            <a:r>
              <a:rPr lang="ar-SA" altLang="en-US" sz="2000" dirty="0" smtClean="0">
                <a:latin typeface="Times New Roman" pitchFamily="18" charset="0"/>
                <a:cs typeface="Times New Roman" pitchFamily="18" charset="0"/>
              </a:rPr>
              <a:t>) ويسري التيار خارج المصدر من الطرف عالي الجهد وهو الموجب إلى الطرف منخفض الجهد وهو السالب، أما في داخل المصدر فيسري بالعكس.     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b="3902"/>
          <a:stretch>
            <a:fillRect/>
          </a:stretch>
        </p:blipFill>
        <p:spPr bwMode="auto">
          <a:xfrm>
            <a:off x="5715000" y="609600"/>
            <a:ext cx="3064740" cy="3022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Connector 6"/>
          <p:cNvCxnSpPr/>
          <p:nvPr/>
        </p:nvCxnSpPr>
        <p:spPr bwMode="auto">
          <a:xfrm>
            <a:off x="5486400" y="3962400"/>
            <a:ext cx="914400" cy="914400"/>
          </a:xfrm>
          <a:prstGeom prst="line">
            <a:avLst/>
          </a:prstGeom>
          <a:blipFill dpi="0" rotWithShape="1">
            <a:blip r:embed="rId3" cstate="print"/>
            <a:srcRect/>
            <a:stretch>
              <a:fillRect b="-2721"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5181600" y="3352800"/>
            <a:ext cx="2209800" cy="76200"/>
          </a:xfrm>
          <a:prstGeom prst="line">
            <a:avLst/>
          </a:prstGeom>
          <a:blipFill dpi="0" rotWithShape="1">
            <a:blip r:embed="rId4" cstate="print"/>
            <a:srcRect/>
            <a:stretch>
              <a:fillRect b="-2721"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" name="Group 27"/>
          <p:cNvGrpSpPr/>
          <p:nvPr/>
        </p:nvGrpSpPr>
        <p:grpSpPr>
          <a:xfrm>
            <a:off x="5181600" y="4572000"/>
            <a:ext cx="3803650" cy="1447800"/>
            <a:chOff x="4876800" y="4191000"/>
            <a:chExt cx="3803650" cy="144780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5"/>
            <a:srcRect l="8095" t="17367" r="8932" b="67309"/>
            <a:stretch>
              <a:fillRect/>
            </a:stretch>
          </p:blipFill>
          <p:spPr bwMode="auto">
            <a:xfrm>
              <a:off x="5178425" y="4495800"/>
              <a:ext cx="312420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1" name="Straight Connector 10"/>
            <p:cNvCxnSpPr/>
            <p:nvPr/>
          </p:nvCxnSpPr>
          <p:spPr bwMode="auto">
            <a:xfrm>
              <a:off x="5254625" y="4495800"/>
              <a:ext cx="2988000" cy="1588"/>
            </a:xfrm>
            <a:prstGeom prst="line">
              <a:avLst/>
            </a:prstGeom>
            <a:blipFill dpi="0" rotWithShape="1">
              <a:blip r:embed="rId6"/>
              <a:srcRect/>
              <a:stretch>
                <a:fillRect b="-2721"/>
              </a:stretch>
            </a:blip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13314" name="Picture 2"/>
            <p:cNvPicPr>
              <a:picLocks noChangeAspect="1" noChangeArrowheads="1"/>
            </p:cNvPicPr>
            <p:nvPr/>
          </p:nvPicPr>
          <p:blipFill>
            <a:blip r:embed="rId7"/>
            <a:srcRect l="9836"/>
            <a:stretch>
              <a:fillRect/>
            </a:stretch>
          </p:blipFill>
          <p:spPr bwMode="auto">
            <a:xfrm>
              <a:off x="6321425" y="4191000"/>
              <a:ext cx="698500" cy="622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315" name="Picture 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876800" y="4572000"/>
              <a:ext cx="377825" cy="774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3" name="Picture 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10800000">
              <a:off x="8302625" y="4495800"/>
              <a:ext cx="377825" cy="774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9" name="Rectangle 28"/>
          <p:cNvSpPr/>
          <p:nvPr/>
        </p:nvSpPr>
        <p:spPr>
          <a:xfrm>
            <a:off x="381000" y="457200"/>
            <a:ext cx="480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ar-SA" sz="2800" b="1" dirty="0" smtClean="0">
                <a:solidFill>
                  <a:srgbClr val="FF0000"/>
                </a:solidFill>
              </a:rPr>
              <a:t>الطاقة والقدرة في دوائر التيار المستمر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81000" y="3276600"/>
            <a:ext cx="8382000" cy="3200400"/>
          </a:xfrm>
        </p:spPr>
        <p:txBody>
          <a:bodyPr/>
          <a:lstStyle/>
          <a:p>
            <a:pPr algn="r" rtl="1"/>
            <a:endParaRPr lang="ar-SA" alt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r" rtl="1">
              <a:lnSpc>
                <a:spcPct val="150000"/>
              </a:lnSpc>
              <a:spcBef>
                <a:spcPts val="0"/>
              </a:spcBef>
            </a:pPr>
            <a:r>
              <a:rPr lang="ar-SA" sz="2000" dirty="0" smtClean="0">
                <a:latin typeface="Times New Roman" pitchFamily="18" charset="0"/>
                <a:cs typeface="Times New Roman" pitchFamily="18" charset="0"/>
              </a:rPr>
              <a:t>في الحقيقة جهد طرفي البطارية لا يساوي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emf</a:t>
            </a:r>
            <a:r>
              <a:rPr lang="ar-SA" sz="2000" dirty="0" smtClean="0">
                <a:latin typeface="Times New Roman" pitchFamily="18" charset="0"/>
                <a:cs typeface="Times New Roman" pitchFamily="18" charset="0"/>
              </a:rPr>
              <a:t> للبطارية في الدائرة الكهربية في حالة وجود تيار وإنما ينقص بمقدار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ar-SA" sz="2000" dirty="0" smtClean="0">
                <a:latin typeface="Times New Roman" pitchFamily="18" charset="0"/>
                <a:cs typeface="Times New Roman" pitchFamily="18" charset="0"/>
              </a:rPr>
              <a:t> وذلك بسبب المقاومة الداخلية للبطارية، ولتوضيح ذلك، في الدائرة الكهربية أعلاه: </a:t>
            </a:r>
          </a:p>
          <a:p>
            <a:pPr algn="r" rtl="1">
              <a:lnSpc>
                <a:spcPct val="150000"/>
              </a:lnSpc>
              <a:spcBef>
                <a:spcPts val="0"/>
              </a:spcBef>
            </a:pPr>
            <a:r>
              <a:rPr lang="ar-SA" alt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emf</a:t>
            </a:r>
            <a:r>
              <a:rPr lang="ar-SA" altLang="en-US" sz="2000" dirty="0" smtClean="0">
                <a:latin typeface="Times New Roman" pitchFamily="18" charset="0"/>
                <a:cs typeface="Times New Roman" pitchFamily="18" charset="0"/>
              </a:rPr>
              <a:t> للبطارية تساوي </a:t>
            </a:r>
            <a:r>
              <a:rPr lang="en-US" altLang="en-US" sz="2000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e</a:t>
            </a:r>
            <a:r>
              <a:rPr lang="ar-SA" altLang="en-US" sz="2000" dirty="0" smtClean="0">
                <a:latin typeface="Times New Roman" pitchFamily="18" charset="0"/>
                <a:cs typeface="Times New Roman" pitchFamily="18" charset="0"/>
              </a:rPr>
              <a:t> ومقاومتها الداخلية </a:t>
            </a:r>
            <a:r>
              <a:rPr lang="en-US" alt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ar-SA" altLang="en-US" sz="2000" dirty="0" smtClean="0">
                <a:latin typeface="Times New Roman" pitchFamily="18" charset="0"/>
                <a:cs typeface="Times New Roman" pitchFamily="18" charset="0"/>
              </a:rPr>
              <a:t> وقيمة المقاومة الخارجية هي </a:t>
            </a:r>
            <a:r>
              <a:rPr lang="en-US" alt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ar-SA" alt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ar-S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altLang="en-US" sz="2000" dirty="0" smtClean="0">
                <a:latin typeface="Times New Roman" pitchFamily="18" charset="0"/>
                <a:cs typeface="Times New Roman" pitchFamily="18" charset="0"/>
              </a:rPr>
              <a:t>عند  مرور التيار </a:t>
            </a:r>
            <a:r>
              <a:rPr lang="en-US" alt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ar-SA" altLang="en-US" sz="2000" dirty="0" smtClean="0">
                <a:latin typeface="Times New Roman" pitchFamily="18" charset="0"/>
                <a:cs typeface="Times New Roman" pitchFamily="18" charset="0"/>
              </a:rPr>
              <a:t> من الطرف السالب إلى الطرف الموجب للبطارية فإن الجهد يزداد بمقدار </a:t>
            </a:r>
            <a:r>
              <a:rPr lang="en-US" altLang="en-US" sz="2000" dirty="0" smtClean="0">
                <a:latin typeface="Symbol" pitchFamily="18" charset="2"/>
                <a:cs typeface="Times New Roman" pitchFamily="18" charset="0"/>
              </a:rPr>
              <a:t>e</a:t>
            </a:r>
            <a:r>
              <a:rPr lang="ar-SA" altLang="en-US" sz="2000" dirty="0" smtClean="0">
                <a:latin typeface="Times New Roman" pitchFamily="18" charset="0"/>
                <a:cs typeface="Times New Roman" pitchFamily="18" charset="0"/>
              </a:rPr>
              <a:t> ، بينما ينقص الجهد بمقدار </a:t>
            </a:r>
            <a:r>
              <a:rPr lang="en-US" altLang="en-US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ar-SA" altLang="en-US" sz="2000" dirty="0" smtClean="0">
                <a:latin typeface="Times New Roman" pitchFamily="18" charset="0"/>
                <a:cs typeface="Times New Roman" pitchFamily="18" charset="0"/>
              </a:rPr>
              <a:t> عند المرور خلال المقاومة  </a:t>
            </a:r>
            <a:r>
              <a:rPr lang="en-US" alt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ar-SA" altLang="en-US" sz="2000" dirty="0" smtClean="0">
                <a:latin typeface="Times New Roman" pitchFamily="18" charset="0"/>
                <a:cs typeface="Times New Roman" pitchFamily="18" charset="0"/>
              </a:rPr>
              <a:t>. إذا </a:t>
            </a:r>
            <a:r>
              <a:rPr lang="ar-SA" sz="2000" dirty="0" smtClean="0">
                <a:latin typeface="Times New Roman" pitchFamily="18" charset="0"/>
                <a:cs typeface="Times New Roman" pitchFamily="18" charset="0"/>
              </a:rPr>
              <a:t>فرق الجهد بين طرفي البطارية يساوي:</a:t>
            </a:r>
          </a:p>
          <a:p>
            <a:pPr algn="ctr" rtl="1"/>
            <a:r>
              <a:rPr lang="ar-SA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smtClean="0">
                <a:latin typeface="Symbol" pitchFamily="18" charset="2"/>
                <a:cs typeface="Times New Roman" pitchFamily="18" charset="0"/>
              </a:rPr>
              <a:t>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V = </a:t>
            </a:r>
            <a:r>
              <a:rPr lang="en-US" sz="2800" dirty="0" smtClean="0">
                <a:latin typeface="Symbol" pitchFamily="18" charset="2"/>
                <a:cs typeface="Times New Roman" pitchFamily="18" charset="0"/>
              </a:rPr>
              <a:t>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Ir</a:t>
            </a:r>
            <a:endParaRPr lang="en-US" altLang="en-US" sz="2000" dirty="0" smtClean="0"/>
          </a:p>
        </p:txBody>
      </p:sp>
      <p:sp>
        <p:nvSpPr>
          <p:cNvPr id="6148" name="Text Box 4" descr="23-01"/>
          <p:cNvSpPr txBox="1">
            <a:spLocks noChangeArrowheads="1"/>
          </p:cNvSpPr>
          <p:nvPr/>
        </p:nvSpPr>
        <p:spPr bwMode="auto">
          <a:xfrm>
            <a:off x="7653338" y="6477000"/>
            <a:ext cx="1403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b="1" dirty="0"/>
              <a:t>Fig 28-2, p.860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 b="67309"/>
          <a:stretch>
            <a:fillRect/>
          </a:stretch>
        </p:blipFill>
        <p:spPr bwMode="auto">
          <a:xfrm>
            <a:off x="2125200" y="256645"/>
            <a:ext cx="4428000" cy="2867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228600" y="152400"/>
            <a:ext cx="8763000" cy="6096000"/>
          </a:xfrm>
        </p:spPr>
        <p:txBody>
          <a:bodyPr/>
          <a:lstStyle/>
          <a:p>
            <a:pPr algn="r" rtl="1"/>
            <a:endParaRPr lang="ar-SA" altLang="en-US" sz="1600" dirty="0" smtClean="0"/>
          </a:p>
          <a:p>
            <a:pPr algn="r" rtl="1"/>
            <a:r>
              <a:rPr lang="en-US" sz="2000" dirty="0" smtClean="0">
                <a:latin typeface="Symbol" pitchFamily="18" charset="2"/>
                <a:cs typeface="Times New Roman" pitchFamily="18" charset="0"/>
              </a:rPr>
              <a:t>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ar-SA" sz="2000" dirty="0" smtClean="0">
                <a:latin typeface="Times New Roman" pitchFamily="18" charset="0"/>
                <a:cs typeface="Times New Roman" pitchFamily="18" charset="0"/>
              </a:rPr>
              <a:t> للبطارية يجب أن يساوي فرق جهد طرفي المقاومة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ar-SA" sz="2000" dirty="0" smtClean="0">
                <a:latin typeface="Times New Roman" pitchFamily="18" charset="0"/>
                <a:cs typeface="Times New Roman" pitchFamily="18" charset="0"/>
              </a:rPr>
              <a:t> وتسمى مقاومة الحمل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load resistance</a:t>
            </a:r>
            <a:r>
              <a:rPr lang="ar-SA" sz="2000" dirty="0" smtClean="0">
                <a:latin typeface="Times New Roman" pitchFamily="18" charset="0"/>
                <a:cs typeface="Times New Roman" pitchFamily="18" charset="0"/>
              </a:rPr>
              <a:t> ، كمثال على ذلك مقاومة بعض الأجهزة مثل المصباح، السخان، المدفئة ... موصلة ببطارية أو بمصدر جهد متردد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110 </a:t>
            </a:r>
            <a:r>
              <a:rPr lang="ar-SA" sz="2000" dirty="0" smtClean="0">
                <a:latin typeface="Times New Roman" pitchFamily="18" charset="0"/>
                <a:cs typeface="Times New Roman" pitchFamily="18" charset="0"/>
              </a:rPr>
              <a:t> أو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220</a:t>
            </a:r>
            <a:r>
              <a:rPr lang="ar-SA" sz="2000" dirty="0" smtClean="0">
                <a:latin typeface="Times New Roman" pitchFamily="18" charset="0"/>
                <a:cs typeface="Times New Roman" pitchFamily="18" charset="0"/>
              </a:rPr>
              <a:t> فولت. فرق جهد مقاومة الحمل يساوي </a:t>
            </a:r>
            <a:r>
              <a:rPr lang="en-US" sz="2000" dirty="0" smtClean="0">
                <a:latin typeface="Symbol" pitchFamily="18" charset="2"/>
                <a:cs typeface="Times New Roman" pitchFamily="18" charset="0"/>
              </a:rPr>
              <a:t>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V = IR</a:t>
            </a:r>
            <a:r>
              <a:rPr lang="ar-SA" sz="2000" dirty="0" smtClean="0">
                <a:latin typeface="Times New Roman" pitchFamily="18" charset="0"/>
                <a:cs typeface="Times New Roman" pitchFamily="18" charset="0"/>
              </a:rPr>
              <a:t>   بالتعويض في المعادلة السابقة: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ar-S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US" dirty="0" smtClean="0">
                <a:latin typeface="Symbol" pitchFamily="18" charset="2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dirty="0" smtClean="0">
                <a:latin typeface="Symbol" pitchFamily="18" charset="2"/>
                <a:cs typeface="Times New Roman" pitchFamily="18" charset="0"/>
              </a:rPr>
              <a:t>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Ir</a:t>
            </a:r>
            <a:endParaRPr lang="ar-SA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ar-S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Symbol" pitchFamily="18" charset="2"/>
                <a:cs typeface="Times New Roman" pitchFamily="18" charset="0"/>
              </a:rPr>
              <a:t>e</a:t>
            </a:r>
            <a:r>
              <a:rPr lang="en-US" dirty="0" smtClean="0">
                <a:latin typeface="Symbol" pitchFamily="18" charset="2"/>
                <a:cs typeface="Times New Roman" pitchFamily="18" charset="0"/>
              </a:rPr>
              <a:t> =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IR +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Ir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r" rtl="1"/>
            <a:endParaRPr lang="ar-SA" sz="1600" dirty="0" smtClean="0"/>
          </a:p>
          <a:p>
            <a:pPr algn="r" rtl="1"/>
            <a:endParaRPr lang="ar-SA" sz="1600" dirty="0" smtClean="0"/>
          </a:p>
          <a:p>
            <a:pPr algn="r" rtl="1"/>
            <a:endParaRPr lang="ar-SA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r" rtl="1"/>
            <a:r>
              <a:rPr lang="ar-SA" sz="2000" dirty="0" smtClean="0">
                <a:latin typeface="Times New Roman" pitchFamily="18" charset="0"/>
                <a:cs typeface="Times New Roman" pitchFamily="18" charset="0"/>
              </a:rPr>
              <a:t>توضح هذه المعادلة أن التيار يعتمد على: مقاومة الحمل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ar-SA" sz="2000" dirty="0" smtClean="0">
                <a:latin typeface="Times New Roman" pitchFamily="18" charset="0"/>
                <a:cs typeface="Times New Roman" pitchFamily="18" charset="0"/>
              </a:rPr>
              <a:t> والمقاومة الداخلية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ar-SA" sz="2000" dirty="0" smtClean="0">
                <a:latin typeface="Times New Roman" pitchFamily="18" charset="0"/>
                <a:cs typeface="Times New Roman" pitchFamily="18" charset="0"/>
              </a:rPr>
              <a:t> للبطارية. إذا كانت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ar-SA" sz="2000" dirty="0" smtClean="0">
                <a:latin typeface="Times New Roman" pitchFamily="18" charset="0"/>
                <a:cs typeface="Times New Roman" pitchFamily="18" charset="0"/>
              </a:rPr>
              <a:t> أكبر بكثير من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ar-SA" sz="2000" dirty="0" smtClean="0">
                <a:latin typeface="Times New Roman" pitchFamily="18" charset="0"/>
                <a:cs typeface="Times New Roman" pitchFamily="18" charset="0"/>
              </a:rPr>
              <a:t> ، وهو الحال في أغلب الدوائر الكهربية، فيمكننا اهمال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ar-SA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 rtl="1"/>
            <a:r>
              <a:rPr lang="ar-SA" sz="2000" dirty="0" smtClean="0">
                <a:latin typeface="Times New Roman" pitchFamily="18" charset="0"/>
                <a:cs typeface="Times New Roman" pitchFamily="18" charset="0"/>
              </a:rPr>
              <a:t>بضرب المعادلة  أعلاه في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ar-SA" sz="2000" dirty="0" smtClean="0">
                <a:latin typeface="Times New Roman" pitchFamily="18" charset="0"/>
                <a:cs typeface="Times New Roman" pitchFamily="18" charset="0"/>
              </a:rPr>
              <a:t> نحصل على:</a:t>
            </a:r>
          </a:p>
          <a:p>
            <a:pPr algn="ctr"/>
            <a:r>
              <a:rPr lang="ar-S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err="1" smtClean="0">
                <a:latin typeface="Symbol" pitchFamily="18" charset="2"/>
                <a:cs typeface="Times New Roman" pitchFamily="18" charset="0"/>
              </a:rPr>
              <a:t>e</a:t>
            </a:r>
            <a:r>
              <a:rPr lang="en-US" dirty="0" smtClean="0">
                <a:latin typeface="Symbol" pitchFamily="18" charset="2"/>
                <a:cs typeface="Times New Roman" pitchFamily="18" charset="0"/>
              </a:rPr>
              <a:t> =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 + I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 = P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+ P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r</a:t>
            </a:r>
          </a:p>
          <a:p>
            <a:pPr algn="r" rtl="1"/>
            <a:r>
              <a:rPr lang="ar-SA" sz="2000" dirty="0" smtClean="0">
                <a:latin typeface="Times New Roman" pitchFamily="18" charset="0"/>
                <a:cs typeface="Times New Roman" pitchFamily="18" charset="0"/>
              </a:rPr>
              <a:t>بمعلومية أن القدرة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 = I </a:t>
            </a:r>
            <a:r>
              <a:rPr lang="en-US" dirty="0" smtClean="0">
                <a:latin typeface="Symbol" pitchFamily="18" charset="2"/>
                <a:cs typeface="Times New Roman" pitchFamily="18" charset="0"/>
              </a:rPr>
              <a:t>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ar-S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2000" dirty="0" smtClean="0">
                <a:latin typeface="Times New Roman" pitchFamily="18" charset="0"/>
                <a:cs typeface="Times New Roman" pitchFamily="18" charset="0"/>
              </a:rPr>
              <a:t>فيمكننا القول أن: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r" rtl="1"/>
            <a:r>
              <a:rPr lang="ar-SA" sz="2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القدرة الكلية </a:t>
            </a:r>
            <a:r>
              <a:rPr lang="en-US" sz="22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u="sng" dirty="0" err="1" smtClean="0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rPr>
              <a:t>e</a:t>
            </a:r>
            <a:r>
              <a:rPr lang="en-US" sz="2200" u="sng" dirty="0" smtClean="0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rPr>
              <a:t> </a:t>
            </a:r>
            <a:r>
              <a:rPr lang="ar-SA" sz="2200" u="sng" dirty="0" smtClean="0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rPr>
              <a:t> للبطارية تتوزع على: مقاومة الحمل الخارجية </a:t>
            </a:r>
            <a:r>
              <a:rPr lang="en-US" sz="2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ar-SA" sz="2200" u="sng" dirty="0" smtClean="0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rPr>
              <a:t> بمقدار </a:t>
            </a:r>
            <a:r>
              <a:rPr lang="en-US" sz="2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u="sng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ar-SA" sz="2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والمقاومة الداخلية </a:t>
            </a:r>
            <a:r>
              <a:rPr lang="en-US" sz="2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ar-SA" sz="2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بمقدار  </a:t>
            </a:r>
            <a:r>
              <a:rPr lang="en-US" sz="2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u="sng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ar-SA" sz="2200" u="sng" dirty="0">
              <a:solidFill>
                <a:srgbClr val="FF0000"/>
              </a:solidFill>
            </a:endParaRP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1295400"/>
            <a:ext cx="3312000" cy="214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2176463" y="2514600"/>
          <a:ext cx="1439862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1" name="Equation" r:id="rId5" imgW="533160" imgH="342720" progId="Equation.3">
                  <p:embed/>
                </p:oleObj>
              </mc:Choice>
              <mc:Fallback>
                <p:oleObj name="Equation" r:id="rId5" imgW="533160" imgH="34272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6463" y="2514600"/>
                        <a:ext cx="1439862" cy="925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 t="45972" b="9156"/>
          <a:stretch>
            <a:fillRect/>
          </a:stretch>
        </p:blipFill>
        <p:spPr bwMode="auto">
          <a:xfrm>
            <a:off x="609600" y="135467"/>
            <a:ext cx="3962400" cy="3522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457200" y="4191000"/>
            <a:ext cx="830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altLang="en-US" sz="2400" dirty="0" smtClean="0">
                <a:latin typeface="Times New Roman" pitchFamily="18" charset="0"/>
                <a:cs typeface="Times New Roman" pitchFamily="18" charset="0"/>
              </a:rPr>
              <a:t>تمثيل بياني يوضح كيف أن الجهد الكهربي يتغير بمسار التيار في الدائرة الكهربية.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25384" y="381000"/>
            <a:ext cx="4107453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220" name="Text Box 4" descr="23-01"/>
          <p:cNvSpPr txBox="1">
            <a:spLocks noChangeArrowheads="1"/>
          </p:cNvSpPr>
          <p:nvPr/>
        </p:nvSpPr>
        <p:spPr bwMode="auto">
          <a:xfrm>
            <a:off x="7646988" y="6477000"/>
            <a:ext cx="1409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b="1"/>
              <a:t>Fig 28-3, p.861</a:t>
            </a:r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15400" y="533400"/>
            <a:ext cx="5400000" cy="5192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228600" y="1066800"/>
            <a:ext cx="32004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000" dirty="0" smtClean="0"/>
              <a:t>Graph of the power delivered by a battery to a load resistor of resistance </a:t>
            </a:r>
            <a:r>
              <a:rPr lang="en-US" altLang="en-US" sz="2000" i="1" dirty="0" smtClean="0"/>
              <a:t>R </a:t>
            </a:r>
            <a:r>
              <a:rPr lang="en-US" altLang="en-US" sz="2000" dirty="0" smtClean="0"/>
              <a:t>as a function of R. </a:t>
            </a:r>
          </a:p>
          <a:p>
            <a:pPr>
              <a:lnSpc>
                <a:spcPct val="150000"/>
              </a:lnSpc>
            </a:pPr>
            <a:r>
              <a:rPr lang="en-US" altLang="en-US" sz="2000" dirty="0" smtClean="0">
                <a:solidFill>
                  <a:srgbClr val="FF0000"/>
                </a:solidFill>
              </a:rPr>
              <a:t>The power delivered to the resistor is a maximum when the load resistance equals the internal resistance of the battery.</a:t>
            </a:r>
            <a:endParaRPr lang="en-US" alt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Electric Current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algn="l" rtl="0"/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Electric current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the rate of flow of charge through some region of space.</a:t>
            </a:r>
          </a:p>
          <a:p>
            <a:pPr marL="0" indent="0" algn="l" rtl="0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SI unit of current is the 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ampere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(A).</a:t>
            </a:r>
          </a:p>
          <a:p>
            <a:pPr lvl="1" algn="l" rtl="0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A = 1 C / s</a:t>
            </a:r>
          </a:p>
          <a:p>
            <a:pPr marL="0" indent="0" algn="l" rtl="0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symbol for electric current is  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</a:t>
            </a:r>
          </a:p>
        </p:txBody>
      </p:sp>
    </p:spTree>
    <p:extLst>
      <p:ext uri="{BB962C8B-B14F-4D97-AF65-F5344CB8AC3E}">
        <p14:creationId xmlns:p14="http://schemas.microsoft.com/office/powerpoint/2010/main" val="76670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ar-SA" b="1" dirty="0" smtClean="0">
                <a:solidFill>
                  <a:srgbClr val="92D050"/>
                </a:solidFill>
              </a:rPr>
              <a:t>اختبار قصير </a:t>
            </a:r>
            <a:r>
              <a:rPr lang="en-US" b="1" dirty="0" smtClean="0">
                <a:solidFill>
                  <a:srgbClr val="92D050"/>
                </a:solidFill>
              </a:rPr>
              <a:t>Quiz</a:t>
            </a:r>
            <a:endParaRPr lang="ar-SA" b="1" dirty="0" smtClean="0">
              <a:solidFill>
                <a:srgbClr val="92D050"/>
              </a:solidFill>
            </a:endParaRPr>
          </a:p>
          <a:p>
            <a:pPr marL="0" indent="0" algn="just">
              <a:lnSpc>
                <a:spcPct val="200000"/>
              </a:lnSpc>
              <a:buNone/>
            </a:pPr>
            <a:r>
              <a:rPr lang="ar-SA" sz="2800" dirty="0" smtClean="0">
                <a:latin typeface="Times New Roman" pitchFamily="18" charset="0"/>
                <a:cs typeface="Times New Roman" pitchFamily="18" charset="0"/>
              </a:rPr>
              <a:t>وصل سخان كهربي بجهد قدره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120 V</a:t>
            </a:r>
            <a:r>
              <a:rPr lang="ar-SA" sz="2800" dirty="0" smtClean="0">
                <a:latin typeface="Times New Roman" pitchFamily="18" charset="0"/>
                <a:cs typeface="Times New Roman" pitchFamily="18" charset="0"/>
              </a:rPr>
              <a:t> وكان قدر التيار الكهربي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10 A</a:t>
            </a:r>
            <a:r>
              <a:rPr lang="ar-SA" sz="2800" dirty="0" smtClean="0">
                <a:latin typeface="Times New Roman" pitchFamily="18" charset="0"/>
                <a:cs typeface="Times New Roman" pitchFamily="18" charset="0"/>
              </a:rPr>
              <a:t> احسب المقاومة والقدرة. واحسب أيضا الطاقة الكهربية والحرارية وكمية الحرارة إذا استخدم السخان باستمرار لمدة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ar-SA" sz="2800" dirty="0" smtClean="0">
                <a:latin typeface="Times New Roman" pitchFamily="18" charset="0"/>
                <a:cs typeface="Times New Roman" pitchFamily="18" charset="0"/>
              </a:rPr>
              <a:t> يوما. </a:t>
            </a:r>
            <a:endParaRPr lang="ar-S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FF0000"/>
          </a:solidFill>
        </p:spPr>
        <p:txBody>
          <a:bodyPr rtlCol="1"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ar-SA" sz="44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التيار الكهربي </a:t>
            </a:r>
            <a:r>
              <a:rPr lang="en-US" sz="44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Electric current</a:t>
            </a:r>
            <a:endParaRPr lang="ar-SA" sz="44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0" y="0"/>
            <a:ext cx="9144000" cy="857232"/>
          </a:xfrm>
          <a:prstGeom prst="rect">
            <a:avLst/>
          </a:prstGeom>
          <a:solidFill>
            <a:srgbClr val="FF0000"/>
          </a:solidFill>
        </p:spPr>
        <p:txBody>
          <a:bodyPr rtlCol="1"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ar-SA" sz="44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التيار الكهربي </a:t>
            </a:r>
            <a:r>
              <a:rPr lang="en-US" sz="44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Electric current</a:t>
            </a:r>
            <a:endParaRPr lang="ar-SA" sz="44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315" name="Content Placeholder 5"/>
          <p:cNvSpPr txBox="1">
            <a:spLocks/>
          </p:cNvSpPr>
          <p:nvPr/>
        </p:nvSpPr>
        <p:spPr bwMode="auto">
          <a:xfrm>
            <a:off x="214282" y="928670"/>
            <a:ext cx="8715436" cy="5126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763" algn="just">
              <a:lnSpc>
                <a:spcPct val="150000"/>
              </a:lnSpc>
              <a:spcBef>
                <a:spcPct val="20000"/>
              </a:spcBef>
            </a:pP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4) قضيب </a:t>
            </a:r>
            <a:r>
              <a:rPr lang="ar-SA" sz="2400" dirty="0">
                <a:latin typeface="Times New Roman" pitchFamily="18" charset="0"/>
                <a:cs typeface="Times New Roman" pitchFamily="18" charset="0"/>
              </a:rPr>
              <a:t>حديدي يحتوي على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6x10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electrons/cm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ar-SA" sz="2400" dirty="0">
                <a:latin typeface="Times New Roman" pitchFamily="18" charset="0"/>
                <a:cs typeface="Times New Roman" pitchFamily="18" charset="0"/>
              </a:rPr>
              <a:t> ومساحة مقطعه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1.2 mm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ar-SA" sz="2400" dirty="0">
                <a:latin typeface="Times New Roman" pitchFamily="18" charset="0"/>
                <a:cs typeface="Times New Roman" pitchFamily="18" charset="0"/>
              </a:rPr>
              <a:t> إذا التيار المار في القضيب يساوي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 A</a:t>
            </a:r>
            <a:r>
              <a:rPr lang="ar-SA" sz="2400" dirty="0">
                <a:latin typeface="Times New Roman" pitchFamily="18" charset="0"/>
                <a:cs typeface="Times New Roman" pitchFamily="18" charset="0"/>
              </a:rPr>
              <a:t> فما هي سرعة الانسياق للإكترونات الحرة ؟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</a:pPr>
            <a:endParaRPr lang="ar-SA" sz="32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0" y="0"/>
            <a:ext cx="9144000" cy="785794"/>
          </a:xfrm>
          <a:prstGeom prst="rect">
            <a:avLst/>
          </a:prstGeom>
          <a:solidFill>
            <a:srgbClr val="FF0000"/>
          </a:solidFill>
        </p:spPr>
        <p:txBody>
          <a:bodyPr rtlCol="1"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ar-SA" sz="44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التيار الكهربي </a:t>
            </a:r>
            <a:r>
              <a:rPr lang="en-US" sz="44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Electric current</a:t>
            </a:r>
            <a:endParaRPr lang="ar-SA" sz="44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291" name="Content Placeholder 5"/>
          <p:cNvSpPr>
            <a:spLocks noGrp="1"/>
          </p:cNvSpPr>
          <p:nvPr>
            <p:ph idx="1"/>
          </p:nvPr>
        </p:nvSpPr>
        <p:spPr>
          <a:xfrm>
            <a:off x="214282" y="785794"/>
            <a:ext cx="8715436" cy="5340369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5) قضيب حديدي مساحة مقطعه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 cm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 وطوله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6 km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 ، إذا كان فرق الجهد بين طرفيه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120 V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 فاحسب: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المقاومة الكهربية، التيار الكهربي، كثافة التيار، المجال الكهربي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حيث أن المقاومة النوعية لمادة الحديد تساوي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6x10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-7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Symbol" pitchFamily="18" charset="2"/>
                <a:cs typeface="Times New Roman" pitchFamily="18" charset="0"/>
              </a:rPr>
              <a:t>W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.m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endParaRPr lang="ar-S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197493"/>
          </a:xfrm>
        </p:spPr>
        <p:txBody>
          <a:bodyPr/>
          <a:lstStyle/>
          <a:p>
            <a:pPr marL="4763" indent="0">
              <a:lnSpc>
                <a:spcPct val="150000"/>
              </a:lnSpc>
              <a:buNone/>
            </a:pPr>
            <a:r>
              <a:rPr lang="ar-SA" sz="2400" dirty="0" smtClean="0">
                <a:cs typeface="+mj-cs"/>
              </a:rPr>
              <a:t>7) موصل منتظم المقطع طوله </a:t>
            </a:r>
            <a:r>
              <a:rPr lang="en-US" sz="2400" dirty="0" smtClean="0">
                <a:cs typeface="+mj-cs"/>
              </a:rPr>
              <a:t>5 m</a:t>
            </a:r>
            <a:r>
              <a:rPr lang="ar-SA" sz="2400" dirty="0" smtClean="0">
                <a:cs typeface="+mj-cs"/>
              </a:rPr>
              <a:t> ومقاومته الكهربية </a:t>
            </a:r>
            <a:r>
              <a:rPr lang="en-US" sz="2400" dirty="0" smtClean="0">
                <a:cs typeface="+mj-cs"/>
              </a:rPr>
              <a:t>2 </a:t>
            </a:r>
            <a:r>
              <a:rPr lang="en-US" sz="2400" dirty="0" smtClean="0">
                <a:latin typeface="Symbol" pitchFamily="18" charset="2"/>
                <a:cs typeface="+mj-cs"/>
              </a:rPr>
              <a:t>W</a:t>
            </a:r>
            <a:r>
              <a:rPr lang="ar-SA" sz="2400" dirty="0" smtClean="0">
                <a:latin typeface="Symbol" pitchFamily="18" charset="2"/>
                <a:cs typeface="+mj-cs"/>
              </a:rPr>
              <a:t> إذا كانت المقاومة النوعية له </a:t>
            </a:r>
            <a:r>
              <a:rPr lang="en-US" sz="2400" dirty="0" smtClean="0">
                <a:cs typeface="+mj-cs"/>
              </a:rPr>
              <a:t>1.6x10</a:t>
            </a:r>
            <a:r>
              <a:rPr lang="en-US" sz="2400" baseline="30000" dirty="0" smtClean="0">
                <a:cs typeface="+mj-cs"/>
              </a:rPr>
              <a:t>-6</a:t>
            </a:r>
            <a:r>
              <a:rPr lang="en-US" sz="2400" dirty="0" smtClean="0">
                <a:cs typeface="+mj-cs"/>
              </a:rPr>
              <a:t> </a:t>
            </a:r>
            <a:r>
              <a:rPr lang="en-US" sz="2400" dirty="0" smtClean="0">
                <a:latin typeface="Symbol" pitchFamily="18" charset="2"/>
                <a:cs typeface="+mj-cs"/>
              </a:rPr>
              <a:t>W</a:t>
            </a:r>
            <a:r>
              <a:rPr lang="en-US" sz="2400" dirty="0" smtClean="0">
                <a:cs typeface="+mj-cs"/>
              </a:rPr>
              <a:t> m</a:t>
            </a:r>
            <a:r>
              <a:rPr lang="ar-SA" sz="2400" dirty="0" smtClean="0">
                <a:cs typeface="+mj-cs"/>
              </a:rPr>
              <a:t> فماهي مساحة مقطعه. إذا كان فرق الجهد بين طرفيه </a:t>
            </a:r>
            <a:r>
              <a:rPr lang="en-US" sz="2400" dirty="0" smtClean="0">
                <a:cs typeface="+mj-cs"/>
              </a:rPr>
              <a:t>50 Volt</a:t>
            </a:r>
            <a:r>
              <a:rPr lang="ar-SA" sz="2400" dirty="0" smtClean="0">
                <a:cs typeface="+mj-cs"/>
              </a:rPr>
              <a:t> فما قيمة التيار الكهربي والمجال الكهربي؟</a:t>
            </a:r>
          </a:p>
          <a:p>
            <a:pPr marL="4763" indent="0">
              <a:lnSpc>
                <a:spcPct val="150000"/>
              </a:lnSpc>
              <a:buNone/>
            </a:pPr>
            <a:endParaRPr lang="ar-SA" sz="2400" dirty="0" smtClean="0">
              <a:latin typeface="Symbol" pitchFamily="18" charset="2"/>
              <a:cs typeface="+mj-cs"/>
            </a:endParaRPr>
          </a:p>
          <a:p>
            <a:pPr marL="4763" indent="0">
              <a:lnSpc>
                <a:spcPct val="150000"/>
              </a:lnSpc>
              <a:buNone/>
            </a:pPr>
            <a:endParaRPr lang="ar-SA" sz="2400" dirty="0" smtClean="0">
              <a:latin typeface="Symbol" pitchFamily="18" charset="2"/>
              <a:cs typeface="+mj-cs"/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0" y="0"/>
            <a:ext cx="9144000" cy="857232"/>
          </a:xfrm>
          <a:prstGeom prst="rect">
            <a:avLst/>
          </a:prstGeom>
          <a:solidFill>
            <a:srgbClr val="FF0000"/>
          </a:solidFill>
        </p:spPr>
        <p:txBody>
          <a:bodyPr rtlCol="1"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ar-SA" sz="44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التيار الكهربي </a:t>
            </a:r>
            <a:r>
              <a:rPr lang="en-US" sz="44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Electric current</a:t>
            </a:r>
            <a:endParaRPr lang="ar-SA" sz="44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28670"/>
            <a:ext cx="8929718" cy="5197493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ar-SA" sz="2400" dirty="0" smtClean="0">
                <a:latin typeface="Symbol" pitchFamily="18" charset="2"/>
              </a:rPr>
              <a:t>8) موصل طوله </a:t>
            </a:r>
            <a:r>
              <a:rPr lang="en-US" sz="2400" dirty="0" smtClean="0">
                <a:latin typeface="Symbol" pitchFamily="18" charset="2"/>
              </a:rPr>
              <a:t>12 </a:t>
            </a:r>
            <a:r>
              <a:rPr lang="en-US" sz="2400" dirty="0" smtClean="0"/>
              <a:t>m</a:t>
            </a:r>
            <a:r>
              <a:rPr lang="ar-SA" sz="2400" dirty="0" smtClean="0">
                <a:latin typeface="Symbol" pitchFamily="18" charset="2"/>
              </a:rPr>
              <a:t> ومساحة مقطعه </a:t>
            </a:r>
            <a:r>
              <a:rPr lang="en-US" sz="2400" dirty="0" smtClean="0">
                <a:latin typeface="Symbol" pitchFamily="18" charset="2"/>
              </a:rPr>
              <a:t>0.05 </a:t>
            </a:r>
            <a:r>
              <a:rPr lang="en-US" sz="2400" dirty="0" smtClean="0"/>
              <a:t>cm</a:t>
            </a:r>
            <a:r>
              <a:rPr lang="en-US" sz="2400" baseline="30000" dirty="0" smtClean="0"/>
              <a:t>2</a:t>
            </a:r>
            <a:r>
              <a:rPr lang="ar-SA" sz="2400" dirty="0" smtClean="0">
                <a:latin typeface="Symbol" pitchFamily="18" charset="2"/>
              </a:rPr>
              <a:t> ومقاومته </a:t>
            </a:r>
            <a:r>
              <a:rPr lang="en-US" sz="2400" dirty="0" smtClean="0">
                <a:latin typeface="Symbol" pitchFamily="18" charset="2"/>
              </a:rPr>
              <a:t>1.2 W</a:t>
            </a:r>
            <a:r>
              <a:rPr lang="ar-SA" sz="2400" dirty="0" smtClean="0">
                <a:latin typeface="Symbol" pitchFamily="18" charset="2"/>
              </a:rPr>
              <a:t> احسب التوصيلية الكهربية.</a:t>
            </a:r>
          </a:p>
          <a:p>
            <a:endParaRPr lang="ar-SA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0" y="0"/>
            <a:ext cx="9144000" cy="857232"/>
          </a:xfrm>
          <a:prstGeom prst="rect">
            <a:avLst/>
          </a:prstGeom>
          <a:solidFill>
            <a:srgbClr val="FF0000"/>
          </a:solidFill>
        </p:spPr>
        <p:txBody>
          <a:bodyPr rtlCol="1"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ar-SA" sz="44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التيار الكهربي </a:t>
            </a:r>
            <a:r>
              <a:rPr lang="en-US" sz="44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Electric current</a:t>
            </a:r>
            <a:endParaRPr lang="ar-SA" sz="44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85794"/>
            <a:ext cx="9001156" cy="5340369"/>
          </a:xfrm>
        </p:spPr>
        <p:txBody>
          <a:bodyPr/>
          <a:lstStyle/>
          <a:p>
            <a:pPr marL="4763" indent="0">
              <a:lnSpc>
                <a:spcPct val="150000"/>
              </a:lnSpc>
              <a:buNone/>
            </a:pP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11) وصل جهد كهربي قدره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120 Volt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 بطرفي سخان فمر به تيار قدره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10 A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 احسب المقاومة والقدرة. إذا استعمل هذا السخان لمدة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 يوما متصلة فاحسب الطاقة الكهربية والحرارية وكمية الحرارة  والتكلفة المادية خلال هذه الفترة إذا علمت أن تعرفة الاستهلاك هي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 هلالات لكل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kW-h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 . </a:t>
            </a:r>
          </a:p>
          <a:p>
            <a:endParaRPr lang="ar-SA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0" y="0"/>
            <a:ext cx="9144000" cy="857232"/>
          </a:xfrm>
          <a:prstGeom prst="rect">
            <a:avLst/>
          </a:prstGeom>
          <a:solidFill>
            <a:srgbClr val="FF0000"/>
          </a:solidFill>
        </p:spPr>
        <p:txBody>
          <a:bodyPr rtlCol="1"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ar-SA" sz="44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التيار الكهربي </a:t>
            </a:r>
            <a:r>
              <a:rPr lang="en-US" sz="44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Electric current</a:t>
            </a:r>
            <a:endParaRPr lang="ar-SA" sz="44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857232"/>
            <a:ext cx="8786874" cy="5268931"/>
          </a:xfrm>
        </p:spPr>
        <p:txBody>
          <a:bodyPr/>
          <a:lstStyle/>
          <a:p>
            <a:pPr marL="4763" indent="0">
              <a:lnSpc>
                <a:spcPct val="150000"/>
              </a:lnSpc>
              <a:buNone/>
            </a:pPr>
            <a:r>
              <a:rPr lang="ar-SA" sz="2400" dirty="0" smtClean="0"/>
              <a:t>13) وصل مصباح كهربي قدرته </a:t>
            </a:r>
            <a:r>
              <a:rPr lang="en-US" sz="2400" dirty="0" smtClean="0"/>
              <a:t>100 W</a:t>
            </a:r>
            <a:r>
              <a:rPr lang="ar-SA" sz="2400" dirty="0" smtClean="0"/>
              <a:t> بمصدر كهربي جهده </a:t>
            </a:r>
            <a:r>
              <a:rPr lang="en-US" sz="2400" dirty="0" smtClean="0"/>
              <a:t>10 Volt</a:t>
            </a:r>
            <a:r>
              <a:rPr lang="ar-SA" sz="2400" dirty="0" smtClean="0"/>
              <a:t> احسب التيار الكهربي المار في الفتيلة وكذلك مقاومتها. </a:t>
            </a:r>
            <a:endParaRPr lang="ar-SA" sz="2400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0" y="0"/>
            <a:ext cx="9144000" cy="857232"/>
          </a:xfrm>
          <a:prstGeom prst="rect">
            <a:avLst/>
          </a:prstGeom>
          <a:solidFill>
            <a:srgbClr val="FF0000"/>
          </a:solidFill>
        </p:spPr>
        <p:txBody>
          <a:bodyPr rtlCol="1"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ar-SA" sz="44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التيار الكهربي </a:t>
            </a:r>
            <a:r>
              <a:rPr lang="en-US" sz="44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Electric current</a:t>
            </a:r>
            <a:endParaRPr lang="ar-SA" sz="44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ar-SA" sz="3200" smtClean="0"/>
              <a:t>فرق عمل</a:t>
            </a: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FF0000"/>
          </a:solidFill>
        </p:spPr>
        <p:txBody>
          <a:bodyPr rtlCol="1"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ar-SA" sz="44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التيار الكهربي </a:t>
            </a:r>
            <a:r>
              <a:rPr lang="en-US" sz="44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Electric current</a:t>
            </a:r>
            <a:endParaRPr lang="ar-SA" sz="44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16832"/>
            <a:ext cx="88392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5004048" y="1340768"/>
            <a:ext cx="309634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/>
              <a:t>امتحان قصير1:</a:t>
            </a:r>
            <a:endParaRPr lang="ar-SA" sz="2400" b="1" dirty="0"/>
          </a:p>
        </p:txBody>
      </p:sp>
    </p:spTree>
    <p:extLst>
      <p:ext uri="{BB962C8B-B14F-4D97-AF65-F5344CB8AC3E}">
        <p14:creationId xmlns:p14="http://schemas.microsoft.com/office/powerpoint/2010/main" val="274838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ar-SA" sz="3200" smtClean="0"/>
              <a:t>فرق عمل</a:t>
            </a: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FF0000"/>
          </a:solidFill>
        </p:spPr>
        <p:txBody>
          <a:bodyPr rtlCol="1"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ar-SA" sz="44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التيار الكهربي </a:t>
            </a:r>
            <a:r>
              <a:rPr lang="en-US" sz="44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Electric current</a:t>
            </a:r>
            <a:endParaRPr lang="ar-SA" sz="44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5940152" y="1196752"/>
            <a:ext cx="309634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/>
              <a:t>امتحان قصير2:</a:t>
            </a:r>
            <a:endParaRPr lang="ar-SA" sz="2400" b="1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38" y="1916832"/>
            <a:ext cx="8721438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581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ar-SA" sz="3200" smtClean="0"/>
              <a:t>فرق عمل</a:t>
            </a: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FF0000"/>
          </a:solidFill>
        </p:spPr>
        <p:txBody>
          <a:bodyPr rtlCol="1"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ar-SA" sz="44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التيار الكهربي </a:t>
            </a:r>
            <a:r>
              <a:rPr lang="en-US" sz="44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Electric current</a:t>
            </a:r>
            <a:endParaRPr lang="ar-SA" sz="44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5940152" y="1196752"/>
            <a:ext cx="309634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/>
              <a:t>امتحان قصير3:</a:t>
            </a:r>
            <a:endParaRPr lang="ar-SA" sz="2400" b="1" dirty="0"/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16832"/>
            <a:ext cx="7329054" cy="3800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111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Content Placeholder 3" descr="E current 2.bmp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2546350"/>
            <a:ext cx="4624388" cy="3240088"/>
          </a:xfrm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429125" y="1357313"/>
            <a:ext cx="4572000" cy="5214937"/>
          </a:xfrm>
        </p:spPr>
        <p:txBody>
          <a:bodyPr rtlCol="1">
            <a:normAutofit lnSpcReduction="10000"/>
          </a:bodyPr>
          <a:lstStyle/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ar-SA" alt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في الشكل، تتحرك الشحنات خلال سلك مساحة مقطعه </a:t>
            </a:r>
            <a:r>
              <a:rPr lang="en-US" alt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ar-SA" alt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شدة التيار تمثل مرور كمية من الشحنة </a:t>
            </a:r>
            <a:r>
              <a:rPr lang="en-US" altLang="en-US" sz="2400" dirty="0" err="1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D</a:t>
            </a:r>
            <a:r>
              <a:rPr lang="en-US" alt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ar-SA" alt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خلال الموصل في زمن قدره </a:t>
            </a:r>
            <a:r>
              <a:rPr lang="en-US" altLang="en-US" sz="2400" dirty="0" err="1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D</a:t>
            </a:r>
            <a:r>
              <a:rPr lang="en-US" alt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ar-SA" alt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، أي أن: </a:t>
            </a: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ar-SA" altLang="en-US" sz="24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ar-SA" altLang="en-US" sz="24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ar-SA" altLang="en-US" sz="24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ar-SA" alt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التيار كمية قياسية واتجاه حركته في نفس اتجاه سريان الشحنات الموجبة  </a:t>
            </a:r>
            <a:endParaRPr lang="en-US" altLang="en-US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0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ar-SA" altLang="en-US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ar-SA" dirty="0"/>
          </a:p>
        </p:txBody>
      </p:sp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0" y="1143000"/>
            <a:ext cx="91440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ar-SA" altLang="en-US" sz="260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ar-SA" altLang="en-US" sz="260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ar-SA" altLang="en-US" sz="260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FF0000"/>
          </a:solidFill>
        </p:spPr>
        <p:txBody>
          <a:bodyPr rtlCol="1"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ar-SA" sz="440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التيار الكهربي </a:t>
            </a:r>
            <a:r>
              <a:rPr lang="en-US" sz="440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Electric current</a:t>
            </a:r>
            <a:endParaRPr lang="ar-SA" sz="44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056313" y="3776663"/>
          <a:ext cx="1301750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Equation" r:id="rId4" imgW="330120" imgH="291960" progId="Equation.3">
                  <p:embed/>
                </p:oleObj>
              </mc:Choice>
              <mc:Fallback>
                <p:oleObj name="Equation" r:id="rId4" imgW="330120" imgH="29196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6313" y="3776663"/>
                        <a:ext cx="1301750" cy="1152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ar-SA" sz="3200" smtClean="0"/>
              <a:t>فرق عمل</a:t>
            </a: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FF0000"/>
          </a:solidFill>
        </p:spPr>
        <p:txBody>
          <a:bodyPr rtlCol="1"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ar-SA" sz="44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التيار الكهربي </a:t>
            </a:r>
            <a:r>
              <a:rPr lang="en-US" sz="44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Electric current</a:t>
            </a:r>
            <a:endParaRPr lang="ar-SA" sz="44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5940152" y="1196752"/>
            <a:ext cx="309634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/>
              <a:t>امتحان قصير4:</a:t>
            </a:r>
            <a:endParaRPr lang="ar-SA" sz="2400" b="1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91" y="1628800"/>
            <a:ext cx="8321749" cy="1513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84984"/>
            <a:ext cx="8043649" cy="346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163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/>
          <p:cNvSpPr>
            <a:spLocks noGrp="1"/>
          </p:cNvSpPr>
          <p:nvPr>
            <p:ph idx="1"/>
          </p:nvPr>
        </p:nvSpPr>
        <p:spPr>
          <a:xfrm>
            <a:off x="428625" y="1285875"/>
            <a:ext cx="8229600" cy="5357813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ar-SA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الشحنة الكلية للإلكترونات التي تمر في سلك </a:t>
            </a:r>
            <a:r>
              <a:rPr lang="ar-SA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طوله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smtClean="0">
                <a:solidFill>
                  <a:srgbClr val="7030A0"/>
                </a:solidFill>
                <a:latin typeface="Segoe Script" panose="030B0504020000000003" pitchFamily="66" charset="0"/>
                <a:cs typeface="Rod Transparent" pitchFamily="49" charset="-79"/>
              </a:rPr>
              <a:t>l</a:t>
            </a:r>
            <a:r>
              <a:rPr lang="ar-SA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ومساحة مقطعه 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ar-SA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خلال </a:t>
            </a:r>
            <a:r>
              <a:rPr lang="ar-SA" sz="2800" dirty="0" smtClean="0">
                <a:solidFill>
                  <a:srgbClr val="7030A0"/>
                </a:solidFill>
              </a:rPr>
              <a:t>زمن </a:t>
            </a:r>
            <a:r>
              <a:rPr lang="en-US" sz="2800" dirty="0" smtClean="0">
                <a:solidFill>
                  <a:srgbClr val="7030A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en-US" alt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ar-SA" alt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وبسرعة ثابتة قدرها </a:t>
            </a:r>
            <a:r>
              <a:rPr lang="en-US" alt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ar-SA" alt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تعطى بالعلاقة:</a:t>
            </a:r>
          </a:p>
          <a:p>
            <a:pPr algn="l" rtl="0" eaLnBrk="1" hangingPunct="1">
              <a:lnSpc>
                <a:spcPct val="150000"/>
              </a:lnSpc>
              <a:buNone/>
            </a:pPr>
            <a:r>
              <a:rPr lang="en-US" dirty="0" err="1" smtClean="0">
                <a:latin typeface="Symbol" pitchFamily="18" charset="2"/>
                <a:cs typeface="Times New Roman" pitchFamily="18" charset="0"/>
              </a:rPr>
              <a:t>D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= n e S </a:t>
            </a:r>
            <a:r>
              <a:rPr lang="en-US" i="1" dirty="0" smtClean="0">
                <a:latin typeface="Segoe Script" panose="030B0504020000000003" pitchFamily="66" charset="0"/>
                <a:cs typeface="Rod Transparent" pitchFamily="49" charset="-79"/>
              </a:rPr>
              <a:t>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 n e S v </a:t>
            </a:r>
            <a:r>
              <a:rPr lang="en-US" dirty="0">
                <a:latin typeface="Symbol" pitchFamily="18" charset="2"/>
                <a:cs typeface="Times New Roman" pitchFamily="18" charset="0"/>
              </a:rPr>
              <a:t>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sz="24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lnSpc>
                <a:spcPct val="150000"/>
              </a:lnSpc>
            </a:pP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V= </a:t>
            </a:r>
            <a:r>
              <a:rPr lang="en-US" sz="2400" b="1" dirty="0" smtClean="0">
                <a:solidFill>
                  <a:srgbClr val="7030A0"/>
                </a:solidFill>
                <a:latin typeface="Segoe Script" panose="030B0504020000000003" pitchFamily="66" charset="0"/>
                <a:cs typeface="Times New Roman" pitchFamily="18" charset="0"/>
              </a:rPr>
              <a:t>l 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b="1" dirty="0" smtClean="0">
                <a:solidFill>
                  <a:srgbClr val="7030A0"/>
                </a:solidFill>
                <a:latin typeface="Symbol" panose="05050102010706020507" pitchFamily="18" charset="2"/>
                <a:cs typeface="Times New Roman" pitchFamily="18" charset="0"/>
              </a:rPr>
              <a:t>D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        </a:t>
            </a:r>
            <a:r>
              <a:rPr lang="en-US" sz="2400" b="1" dirty="0" smtClean="0">
                <a:solidFill>
                  <a:srgbClr val="7030A0"/>
                </a:solidFill>
                <a:latin typeface="Segoe Script" panose="030B0504020000000003" pitchFamily="66" charset="0"/>
                <a:cs typeface="Times New Roman" pitchFamily="18" charset="0"/>
              </a:rPr>
              <a:t>l 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= V</a:t>
            </a:r>
            <a:r>
              <a:rPr lang="en-US" sz="2400" b="1" dirty="0" smtClean="0">
                <a:solidFill>
                  <a:srgbClr val="7030A0"/>
                </a:solidFill>
                <a:latin typeface="Symbol" panose="05050102010706020507" pitchFamily="18" charset="2"/>
                <a:cs typeface="Times New Roman" pitchFamily="18" charset="0"/>
              </a:rPr>
              <a:t>D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ar-SA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ar-SA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عدد الإلكترونات الحرة في وحدة الحجم، 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ar-SA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شحنة الإلكترون</a:t>
            </a:r>
            <a:endParaRPr lang="en-US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 = </a:t>
            </a:r>
            <a:r>
              <a:rPr lang="en-US" dirty="0" err="1" smtClean="0">
                <a:latin typeface="Symbol" pitchFamily="18" charset="2"/>
                <a:cs typeface="Times New Roman" pitchFamily="18" charset="0"/>
              </a:rPr>
              <a:t>D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dirty="0" smtClean="0">
                <a:latin typeface="Symbol" pitchFamily="18" charset="2"/>
                <a:cs typeface="Times New Roman" pitchFamily="18" charset="0"/>
              </a:rPr>
              <a:t>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 = n e S v</a:t>
            </a: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FF0000"/>
          </a:solidFill>
        </p:spPr>
        <p:txBody>
          <a:bodyPr rtlCol="1"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ar-SA" sz="440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التيار الكهربي </a:t>
            </a:r>
            <a:r>
              <a:rPr lang="en-US" sz="440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Electric current</a:t>
            </a:r>
            <a:endParaRPr lang="ar-SA" sz="44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Content Placeholder 3" descr="E current 2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080" y="2636912"/>
            <a:ext cx="2850770" cy="1997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052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196752"/>
                <a:ext cx="8686800" cy="5544616"/>
              </a:xfrm>
            </p:spPr>
            <p:txBody>
              <a:bodyPr/>
              <a:lstStyle/>
              <a:p>
                <a:pPr eaLnBrk="1" hangingPunct="1"/>
                <a:r>
                  <a:rPr lang="ar-SA" sz="2400" dirty="0" smtClean="0">
                    <a:latin typeface="Times New Roman" pitchFamily="18" charset="0"/>
                    <a:cs typeface="Times New Roman" pitchFamily="18" charset="0"/>
                  </a:rPr>
                  <a:t>تعرف كثافة التيار بالعلاقة:</a:t>
                </a:r>
              </a:p>
              <a:p>
                <a:pPr eaLnBrk="1" hangingPunct="1"/>
                <a:endParaRPr lang="en-US" sz="24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eaLnBrk="1" hangingPunct="1"/>
                <a:endParaRPr lang="en-US" sz="24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eaLnBrk="1" hangingPunct="1">
                  <a:buNone/>
                </a:pPr>
                <a:endParaRPr lang="en-US" sz="24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l" rtl="0"/>
                <a:r>
                  <a:rPr lang="en-US" alt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en-US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</a:t>
                </a:r>
                <a:r>
                  <a:rPr lang="en-US" alt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current density</a:t>
                </a:r>
                <a:r>
                  <a:rPr lang="en-US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a conductor. </a:t>
                </a:r>
              </a:p>
              <a:p>
                <a:pPr marL="0" indent="0" algn="l" rtl="0"/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 is defined as the current per unit area</a:t>
                </a:r>
                <a:r>
                  <a:rPr lang="en-US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 algn="l" rtl="0"/>
                <a:endPara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1" hangingPunct="1"/>
                <a:r>
                  <a:rPr lang="ar-SA" sz="2400" dirty="0" smtClean="0">
                    <a:latin typeface="Times New Roman" pitchFamily="18" charset="0"/>
                    <a:cs typeface="Times New Roman" pitchFamily="18" charset="0"/>
                  </a:rPr>
                  <a:t>يمكن </a:t>
                </a:r>
                <a:r>
                  <a:rPr lang="ar-SA" sz="2400" dirty="0" smtClean="0">
                    <a:latin typeface="Times New Roman" pitchFamily="18" charset="0"/>
                    <a:cs typeface="Times New Roman" pitchFamily="18" charset="0"/>
                  </a:rPr>
                  <a:t>كتابة فرق الجهد بين طرفي بدلالة طول الموصل</a:t>
                </a:r>
                <a:r>
                  <a:rPr lang="ar-SA" sz="2400" dirty="0" smtClean="0">
                    <a:latin typeface="Bell MT" pitchFamily="18" charset="0"/>
                    <a:cs typeface="Times New Roman" pitchFamily="18" charset="0"/>
                  </a:rPr>
                  <a:t> </a:t>
                </a:r>
                <a:r>
                  <a:rPr lang="en-US" sz="2400" i="1" dirty="0" smtClean="0">
                    <a:latin typeface="Bell MT" pitchFamily="18" charset="0"/>
                    <a:cs typeface="Rod Transparent" pitchFamily="49" charset="-79"/>
                  </a:rPr>
                  <a:t>l</a:t>
                </a:r>
                <a:r>
                  <a:rPr lang="ar-SA" sz="2400" dirty="0" smtClean="0">
                    <a:latin typeface="Bell MT" pitchFamily="18" charset="0"/>
                    <a:cs typeface="Times New Roman" pitchFamily="18" charset="0"/>
                  </a:rPr>
                  <a:t> </a:t>
                </a:r>
                <a:r>
                  <a:rPr lang="ar-SA" sz="2400" dirty="0" smtClean="0">
                    <a:latin typeface="Times New Roman" pitchFamily="18" charset="0"/>
                    <a:cs typeface="Times New Roman" pitchFamily="18" charset="0"/>
                  </a:rPr>
                  <a:t>والمجال الكهربي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ar-SA" sz="2400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  <a:r>
                  <a:rPr lang="ar-SA" sz="24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ar-SA" sz="24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eaLnBrk="1" hangingPunct="1"/>
                <a:r>
                  <a:rPr lang="ar-SA" sz="2400" dirty="0" smtClean="0">
                    <a:latin typeface="Times New Roman" pitchFamily="18" charset="0"/>
                    <a:cs typeface="Times New Roman" pitchFamily="18" charset="0"/>
                  </a:rPr>
                  <a:t>عدد الإلكترونات الحرة لوحدة الحجم (تركيز الإلكترونات):</a:t>
                </a:r>
              </a:p>
              <a:p>
                <a:pPr marL="0" indent="0" algn="ctr" eaLnBrk="1" hangingPunct="1">
                  <a:buNone/>
                </a:pPr>
                <a:r>
                  <a:rPr lang="ar-SA" sz="2400" dirty="0" smtClean="0">
                    <a:solidFill>
                      <a:schemeClr val="tx1"/>
                    </a:solidFill>
                    <a:cs typeface="Times New Roman" pitchFamily="18" charset="0"/>
                  </a:rPr>
                  <a:t>     </a:t>
                </a:r>
                <a:r>
                  <a:rPr lang="en-GB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n`</a:t>
                </a:r>
                <a14:m>
                  <m:oMath xmlns:m="http://schemas.openxmlformats.org/officeDocument/2006/math">
                    <m:r>
                      <a:rPr lang="ar-SA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GB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Na</m:t>
                        </m:r>
                        <m:r>
                          <m:rPr>
                            <m:nor/>
                          </m:rPr>
                          <a:rPr lang="en-GB" sz="24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24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D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M</m:t>
                        </m:r>
                      </m:den>
                    </m:f>
                  </m:oMath>
                </a14:m>
                <a:r>
                  <a:rPr lang="en-GB" sz="24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GB" sz="2400" dirty="0" smtClean="0">
                    <a:latin typeface="Times New Roman" pitchFamily="18" charset="0"/>
                    <a:cs typeface="Times New Roman" pitchFamily="18" charset="0"/>
                  </a:rPr>
                  <a:t>,     n =free electrons ×</a:t>
                </a:r>
                <a:r>
                  <a:rPr lang="en-GB" sz="24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400" dirty="0">
                    <a:latin typeface="Times New Roman" pitchFamily="18" charset="0"/>
                    <a:cs typeface="Times New Roman" pitchFamily="18" charset="0"/>
                  </a:rPr>
                  <a:t>n`</a:t>
                </a:r>
                <a:r>
                  <a:rPr lang="en-GB" sz="24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endParaRPr lang="ar-SA" sz="24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eaLnBrk="1" hangingPunct="1"/>
                <a:r>
                  <a:rPr lang="en-GB" sz="2400" dirty="0" smtClean="0">
                    <a:latin typeface="Times New Roman" pitchFamily="18" charset="0"/>
                    <a:cs typeface="Times New Roman" pitchFamily="18" charset="0"/>
                  </a:rPr>
                  <a:t>Na</a:t>
                </a:r>
                <a:r>
                  <a:rPr lang="ar-SA" sz="2400" dirty="0" smtClean="0">
                    <a:latin typeface="Times New Roman" pitchFamily="18" charset="0"/>
                    <a:cs typeface="Times New Roman" pitchFamily="18" charset="0"/>
                  </a:rPr>
                  <a:t>:عدد أفوجادرو ، </a:t>
                </a:r>
                <a:r>
                  <a:rPr lang="en-GB" sz="2400" dirty="0" smtClean="0"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ar-SA" sz="2400" dirty="0" smtClean="0">
                    <a:latin typeface="Times New Roman" pitchFamily="18" charset="0"/>
                    <a:cs typeface="Times New Roman" pitchFamily="18" charset="0"/>
                  </a:rPr>
                  <a:t>: كثافة المادة ، </a:t>
                </a:r>
                <a:r>
                  <a:rPr lang="en-GB" sz="2400" dirty="0" smtClean="0"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ar-SA" sz="2400" dirty="0" smtClean="0">
                    <a:latin typeface="Times New Roman" pitchFamily="18" charset="0"/>
                    <a:cs typeface="Times New Roman" pitchFamily="18" charset="0"/>
                  </a:rPr>
                  <a:t>: الوزن الذري.</a:t>
                </a:r>
                <a:endParaRPr lang="ar-SA" sz="2400" dirty="0" smtClean="0"/>
              </a:p>
            </p:txBody>
          </p:sp>
        </mc:Choice>
        <mc:Fallback>
          <p:sp>
            <p:nvSpPr>
              <p:cNvPr id="2052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196752"/>
                <a:ext cx="8686800" cy="5544616"/>
              </a:xfrm>
              <a:blipFill>
                <a:blip r:embed="rId3"/>
                <a:stretch>
                  <a:fillRect l="-912" t="-879" r="-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1241734"/>
              </p:ext>
            </p:extLst>
          </p:nvPr>
        </p:nvGraphicFramePr>
        <p:xfrm>
          <a:off x="755576" y="1670754"/>
          <a:ext cx="2684091" cy="1134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2" name="Equation" r:id="rId4" imgW="850680" imgH="393480" progId="Equation.3">
                  <p:embed/>
                </p:oleObj>
              </mc:Choice>
              <mc:Fallback>
                <p:oleObj name="Equation" r:id="rId4" imgW="850680" imgH="393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1670754"/>
                        <a:ext cx="2684091" cy="113424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6915812"/>
              </p:ext>
            </p:extLst>
          </p:nvPr>
        </p:nvGraphicFramePr>
        <p:xfrm>
          <a:off x="5868144" y="1914028"/>
          <a:ext cx="175895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3" name="Equation" r:id="rId6" imgW="482400" imgH="177480" progId="Equation.3">
                  <p:embed/>
                </p:oleObj>
              </mc:Choice>
              <mc:Fallback>
                <p:oleObj name="Equation" r:id="rId6" imgW="482400" imgH="177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144" y="1914028"/>
                        <a:ext cx="175895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3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FF0000"/>
          </a:solidFill>
        </p:spPr>
        <p:txBody>
          <a:bodyPr rtlCol="1"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ar-SA" sz="440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التيار الكهربي </a:t>
            </a:r>
            <a:r>
              <a:rPr lang="en-US" sz="440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Electric current</a:t>
            </a:r>
            <a:endParaRPr lang="ar-SA" sz="44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1266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980728"/>
                <a:ext cx="9001000" cy="5877272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ar-SA" sz="2800" dirty="0" smtClean="0">
                    <a:latin typeface="Times New Roman" pitchFamily="18" charset="0"/>
                    <a:cs typeface="Times New Roman" pitchFamily="18" charset="0"/>
                  </a:rPr>
                  <a:t>مثال 3-1: موصل من مادة الفضة مساحة مقطعه الدائري </a:t>
                </a:r>
                <a:r>
                  <a:rPr lang="en-GB" sz="2800" dirty="0" smtClean="0">
                    <a:latin typeface="Times New Roman" pitchFamily="18" charset="0"/>
                    <a:cs typeface="Times New Roman" pitchFamily="18" charset="0"/>
                  </a:rPr>
                  <a:t>0.785 mm</a:t>
                </a:r>
                <a:r>
                  <a:rPr lang="en-GB" sz="2800" baseline="30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ar-SA" sz="2800" baseline="30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ar-SA" sz="2800" dirty="0" smtClean="0">
                    <a:latin typeface="Times New Roman" pitchFamily="18" charset="0"/>
                    <a:cs typeface="Times New Roman" pitchFamily="18" charset="0"/>
                  </a:rPr>
                  <a:t>ويحمل تيارا مقداره </a:t>
                </a:r>
                <a:r>
                  <a:rPr lang="en-GB" sz="2800" dirty="0" smtClean="0">
                    <a:latin typeface="Times New Roman" pitchFamily="18" charset="0"/>
                    <a:cs typeface="Times New Roman" pitchFamily="18" charset="0"/>
                  </a:rPr>
                  <a:t>1.0 A</a:t>
                </a:r>
                <a:r>
                  <a:rPr lang="ar-SA" sz="2800" dirty="0" smtClean="0">
                    <a:latin typeface="Times New Roman" pitchFamily="18" charset="0"/>
                    <a:cs typeface="Times New Roman" pitchFamily="18" charset="0"/>
                  </a:rPr>
                  <a:t> وعدد الإلكترونات الحرة لوحدة الحجم </a:t>
                </a:r>
                <a:r>
                  <a:rPr lang="en-GB" sz="2800" dirty="0" smtClean="0">
                    <a:latin typeface="Times New Roman" pitchFamily="18" charset="0"/>
                    <a:cs typeface="Times New Roman" pitchFamily="18" charset="0"/>
                  </a:rPr>
                  <a:t>5.86 x 10</a:t>
                </a:r>
                <a:r>
                  <a:rPr lang="en-GB" sz="2800" baseline="30000" dirty="0" smtClean="0">
                    <a:latin typeface="Times New Roman" pitchFamily="18" charset="0"/>
                    <a:cs typeface="Times New Roman" pitchFamily="18" charset="0"/>
                  </a:rPr>
                  <a:t>28</a:t>
                </a:r>
                <a:r>
                  <a:rPr lang="en-GB" sz="2800" dirty="0" smtClean="0">
                    <a:latin typeface="Times New Roman" pitchFamily="18" charset="0"/>
                    <a:cs typeface="Times New Roman" pitchFamily="18" charset="0"/>
                  </a:rPr>
                  <a:t> electrons/m</a:t>
                </a:r>
                <a:r>
                  <a:rPr lang="en-GB" sz="2800" baseline="30000" dirty="0" smtClean="0"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GB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ar-SA" sz="2800" dirty="0" smtClean="0">
                    <a:latin typeface="Times New Roman" pitchFamily="18" charset="0"/>
                    <a:cs typeface="Times New Roman" pitchFamily="18" charset="0"/>
                  </a:rPr>
                  <a:t> ، احسب كثافة التيار وسرعة الإلكترونات المتحركة داخل الموصل.</a:t>
                </a:r>
              </a:p>
              <a:p>
                <a:pPr marL="0" indent="0" algn="ctr" eaLnBrk="1" hangingPunct="1">
                  <a:buNone/>
                </a:pPr>
                <a:r>
                  <a:rPr lang="ar-SA" sz="2800" dirty="0" smtClean="0">
                    <a:latin typeface="Times New Roman" pitchFamily="18" charset="0"/>
                    <a:cs typeface="Times New Roman" pitchFamily="18" charset="0"/>
                  </a:rPr>
                  <a:t>الحل:</a:t>
                </a:r>
              </a:p>
              <a:p>
                <a:pPr marL="0" indent="0" algn="l" eaLnBrk="1" hangingPunct="1">
                  <a:buNone/>
                </a:pPr>
                <a14:m>
                  <m:oMath xmlns:m="http://schemas.openxmlformats.org/officeDocument/2006/math">
                    <m:r>
                      <a:rPr lang="en-GB" sz="28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𝑱</m:t>
                    </m:r>
                    <m:r>
                      <a:rPr lang="en-GB" sz="28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GB" sz="28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GB" sz="28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𝑰</m:t>
                        </m:r>
                      </m:num>
                      <m:den>
                        <m:r>
                          <a:rPr lang="en-GB" sz="28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𝑺</m:t>
                        </m:r>
                      </m:den>
                    </m:f>
                    <m:r>
                      <a:rPr lang="en-GB" sz="2800" b="1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GB" sz="28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GB" sz="28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  <m:r>
                          <a:rPr lang="en-GB" sz="28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.</m:t>
                        </m:r>
                        <m:r>
                          <a:rPr lang="en-GB" sz="28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  <m:r>
                          <a:rPr lang="en-GB" sz="28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</m:num>
                      <m:den>
                        <m:r>
                          <a:rPr lang="en-GB" sz="28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  <m:r>
                          <a:rPr lang="en-GB" sz="28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.</m:t>
                        </m:r>
                        <m:r>
                          <a:rPr lang="en-GB" sz="28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𝟕𝟖𝟓</m:t>
                        </m:r>
                        <m:r>
                          <a:rPr lang="en-GB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GB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GB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𝟏𝟎</m:t>
                            </m:r>
                          </m:e>
                          <m:sup>
                            <m:r>
                              <a:rPr lang="en-GB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GB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𝟔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sz="2800" dirty="0" smtClean="0">
                    <a:latin typeface="Times New Roman" pitchFamily="18" charset="0"/>
                    <a:cs typeface="Times New Roman" pitchFamily="18" charset="0"/>
                  </a:rPr>
                  <a:t> = 1.274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×</m:t>
                    </m:r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10</m:t>
                        </m:r>
                      </m:e>
                      <m:sup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6</m:t>
                        </m:r>
                      </m:sup>
                    </m:sSup>
                    <m:r>
                      <a:rPr lang="en-GB" sz="2800" i="1">
                        <a:latin typeface="Cambria Math" panose="02040503050406030204" pitchFamily="18" charset="0"/>
                        <a:cs typeface="Times New Roman" pitchFamily="18" charset="0"/>
                      </a:rPr>
                      <m:t>𝐴</m:t>
                    </m:r>
                    <m:r>
                      <a:rPr lang="en-GB" sz="2800" i="1">
                        <a:latin typeface="Cambria Math" panose="02040503050406030204" pitchFamily="18" charset="0"/>
                        <a:cs typeface="Times New Roman" pitchFamily="18" charset="0"/>
                      </a:rPr>
                      <m:t>/</m:t>
                    </m:r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𝑚</m:t>
                        </m:r>
                      </m:e>
                      <m:sup>
                        <m:r>
                          <a:rPr lang="en-GB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l" eaLnBrk="1" hangingPunct="1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8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𝒗</m:t>
                    </m:r>
                    <m:r>
                      <a:rPr lang="en-GB" sz="2800" b="1" i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GB" sz="2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GB" sz="28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𝑱</m:t>
                        </m:r>
                      </m:num>
                      <m:den>
                        <m:r>
                          <a:rPr lang="en-GB" sz="28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𝒏𝒆</m:t>
                        </m:r>
                      </m:den>
                    </m:f>
                    <m:r>
                      <a:rPr lang="en-GB" sz="28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GB" sz="2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GB" sz="28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  <m:r>
                          <a:rPr lang="en-GB" sz="2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.</m:t>
                        </m:r>
                        <m:r>
                          <a:rPr lang="en-GB" sz="28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𝟐𝟕𝟒</m:t>
                        </m:r>
                        <m:r>
                          <a:rPr lang="en-GB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GB" sz="2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GB" sz="2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𝟏𝟎</m:t>
                            </m:r>
                          </m:e>
                          <m:sup>
                            <m:r>
                              <a:rPr lang="en-GB" sz="2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𝟔</m:t>
                            </m:r>
                          </m:sup>
                        </m:sSup>
                      </m:num>
                      <m:den>
                        <m:r>
                          <a:rPr lang="en-GB" sz="28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𝟓</m:t>
                        </m:r>
                        <m:r>
                          <a:rPr lang="en-GB" sz="2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.</m:t>
                        </m:r>
                        <m:r>
                          <a:rPr lang="en-GB" sz="28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𝟖𝟔</m:t>
                        </m:r>
                        <m:r>
                          <a:rPr lang="en-GB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GB" sz="2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GB" sz="2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𝟏𝟎</m:t>
                            </m:r>
                          </m:e>
                          <m:sup>
                            <m:r>
                              <a:rPr lang="en-GB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𝟐𝟖</m:t>
                            </m:r>
                          </m:sup>
                        </m:sSup>
                        <m:r>
                          <a:rPr lang="en-GB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×</m:t>
                        </m:r>
                        <m:r>
                          <a:rPr lang="en-GB" sz="28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  <m:r>
                          <a:rPr lang="en-GB" sz="2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.</m:t>
                        </m:r>
                        <m:r>
                          <a:rPr lang="en-GB" sz="28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𝟔𝟎𝟐</m:t>
                        </m:r>
                        <m:r>
                          <a:rPr lang="en-GB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GB" sz="2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GB" sz="2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𝟏𝟎</m:t>
                            </m:r>
                          </m:e>
                          <m:sup>
                            <m:r>
                              <a:rPr lang="en-GB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GB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𝟏𝟗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sz="2800" dirty="0">
                    <a:latin typeface="Times New Roman" pitchFamily="18" charset="0"/>
                    <a:cs typeface="Times New Roman" pitchFamily="18" charset="0"/>
                  </a:rPr>
                  <a:t> = 1.</a:t>
                </a:r>
                <a:r>
                  <a:rPr lang="en-GB" sz="2800" dirty="0" smtClean="0">
                    <a:latin typeface="Times New Roman" pitchFamily="18" charset="0"/>
                    <a:cs typeface="Times New Roman" pitchFamily="18" charset="0"/>
                  </a:rPr>
                  <a:t>3</a:t>
                </a:r>
                <a14:m>
                  <m:oMath xmlns:m="http://schemas.openxmlformats.org/officeDocument/2006/math">
                    <m:r>
                      <a:rPr lang="en-GB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57</m:t>
                    </m:r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×</m:t>
                    </m:r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10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4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𝑚</m:t>
                    </m:r>
                    <m:r>
                      <a:rPr lang="en-GB" sz="2800" i="1">
                        <a:latin typeface="Cambria Math" panose="02040503050406030204" pitchFamily="18" charset="0"/>
                        <a:cs typeface="Times New Roman" pitchFamily="18" charset="0"/>
                      </a:rPr>
                      <m:t>/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𝑠</m:t>
                    </m:r>
                  </m:oMath>
                </a14:m>
                <a:endParaRPr lang="en-GB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l" eaLnBrk="1" hangingPunct="1">
                  <a:lnSpc>
                    <a:spcPct val="150000"/>
                  </a:lnSpc>
                  <a:buNone/>
                </a:pPr>
                <a:endParaRPr lang="en-US" sz="28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126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980728"/>
                <a:ext cx="9001000" cy="5877272"/>
              </a:xfrm>
              <a:blipFill>
                <a:blip r:embed="rId2"/>
                <a:stretch>
                  <a:fillRect l="-1286" r="-1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FF0000"/>
          </a:solidFill>
        </p:spPr>
        <p:txBody>
          <a:bodyPr rtlCol="1"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ar-SA" sz="440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التيار الكهربي </a:t>
            </a:r>
            <a:r>
              <a:rPr lang="en-US" sz="440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Electric current</a:t>
            </a:r>
            <a:endParaRPr lang="ar-SA" sz="44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94337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1266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5496" y="980728"/>
                <a:ext cx="9108504" cy="5877272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ar-SA" sz="2400" dirty="0" smtClean="0">
                    <a:latin typeface="Times New Roman" pitchFamily="18" charset="0"/>
                    <a:cs typeface="Times New Roman" pitchFamily="18" charset="0"/>
                  </a:rPr>
                  <a:t>مثال 3-1: سلك من النحاس مساحة مقطعه الدائري </a:t>
                </a:r>
                <a:r>
                  <a:rPr lang="en-GB" sz="2400" dirty="0" smtClean="0">
                    <a:latin typeface="Times New Roman" pitchFamily="18" charset="0"/>
                    <a:cs typeface="Times New Roman" pitchFamily="18" charset="0"/>
                  </a:rPr>
                  <a:t>mm</a:t>
                </a:r>
                <a:r>
                  <a:rPr lang="en-GB" sz="2400" baseline="30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ar-SA" sz="2400" baseline="30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400" dirty="0" smtClean="0"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ar-SA" sz="2400" dirty="0" smtClean="0">
                    <a:latin typeface="Times New Roman" pitchFamily="18" charset="0"/>
                    <a:cs typeface="Times New Roman" pitchFamily="18" charset="0"/>
                  </a:rPr>
                  <a:t> ويحمل تيارا مقداره </a:t>
                </a:r>
                <a:r>
                  <a:rPr lang="en-GB" sz="2400" dirty="0" smtClean="0">
                    <a:latin typeface="Times New Roman" pitchFamily="18" charset="0"/>
                    <a:cs typeface="Times New Roman" pitchFamily="18" charset="0"/>
                  </a:rPr>
                  <a:t>10 A</a:t>
                </a:r>
                <a:r>
                  <a:rPr lang="ar-SA" sz="2400" dirty="0" smtClean="0">
                    <a:latin typeface="Times New Roman" pitchFamily="18" charset="0"/>
                    <a:cs typeface="Times New Roman" pitchFamily="18" charset="0"/>
                  </a:rPr>
                  <a:t> ، احسب السرعة الانسياقية للإلكترونات علما بأن كثافة النحاس </a:t>
                </a:r>
                <a:r>
                  <a:rPr lang="en-GB" sz="2400" dirty="0" smtClean="0">
                    <a:latin typeface="Times New Roman" pitchFamily="18" charset="0"/>
                    <a:cs typeface="Times New Roman" pitchFamily="18" charset="0"/>
                  </a:rPr>
                  <a:t>8.95 g/cm</a:t>
                </a:r>
                <a:r>
                  <a:rPr lang="en-GB" sz="2400" baseline="30000" dirty="0" smtClean="0"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ar-SA" sz="2400" dirty="0" smtClean="0">
                    <a:latin typeface="Times New Roman" pitchFamily="18" charset="0"/>
                    <a:cs typeface="Times New Roman" pitchFamily="18" charset="0"/>
                  </a:rPr>
                  <a:t>. (الكتلة الذرية للنحاس </a:t>
                </a:r>
                <a:r>
                  <a:rPr lang="en-GB" sz="2400" dirty="0" smtClean="0">
                    <a:latin typeface="Times New Roman" pitchFamily="18" charset="0"/>
                    <a:cs typeface="Times New Roman" pitchFamily="18" charset="0"/>
                  </a:rPr>
                  <a:t>63.54 g/</a:t>
                </a:r>
                <a:r>
                  <a:rPr lang="en-GB" sz="2400" dirty="0" err="1" smtClean="0">
                    <a:latin typeface="Times New Roman" pitchFamily="18" charset="0"/>
                    <a:cs typeface="Times New Roman" pitchFamily="18" charset="0"/>
                  </a:rPr>
                  <a:t>mol</a:t>
                </a:r>
                <a:r>
                  <a:rPr lang="ar-SA" sz="2400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  <a:p>
                <a:pPr marL="0" indent="0" algn="ctr" eaLnBrk="1" hangingPunct="1">
                  <a:buNone/>
                </a:pPr>
                <a:r>
                  <a:rPr lang="ar-SA" sz="2400" dirty="0" smtClean="0">
                    <a:latin typeface="Times New Roman" pitchFamily="18" charset="0"/>
                    <a:cs typeface="Times New Roman" pitchFamily="18" charset="0"/>
                  </a:rPr>
                  <a:t>الحل</a:t>
                </a:r>
                <a:r>
                  <a:rPr lang="ar-SA" sz="2400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  <a:endParaRPr lang="en-US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eaLnBrk="1" hangingPunct="1">
                  <a:buNone/>
                </a:pPr>
                <a:r>
                  <a:rPr lang="ar-SA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400" dirty="0" smtClean="0">
                    <a:latin typeface="Times New Roman" pitchFamily="18" charset="0"/>
                    <a:cs typeface="Times New Roman" pitchFamily="18" charset="0"/>
                  </a:rPr>
                  <a:t>n = n</a:t>
                </a:r>
                <a14:m>
                  <m:oMath xmlns:m="http://schemas.openxmlformats.org/officeDocument/2006/math">
                    <m:r>
                      <a:rPr lang="en-GB" sz="2400" b="1" i="1">
                        <a:latin typeface="Cambria Math" panose="02040503050406030204" pitchFamily="18" charset="0"/>
                        <a:cs typeface="Times New Roman" pitchFamily="18" charset="0"/>
                      </a:rPr>
                      <m:t>′</m:t>
                    </m:r>
                  </m:oMath>
                </a14:m>
                <a:r>
                  <a:rPr lang="ar-SA" sz="2400" dirty="0" smtClean="0">
                    <a:latin typeface="Times New Roman" pitchFamily="18" charset="0"/>
                    <a:cs typeface="Times New Roman" pitchFamily="18" charset="0"/>
                  </a:rPr>
                  <a:t> لأن كل ذرة نحاس تعطي إلكترونا حرا واحدا,</a:t>
                </a:r>
              </a:p>
              <a:p>
                <a:pPr marL="0" indent="0" algn="l" eaLnBrk="1" hangingPunct="1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GB" sz="2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𝒏</m:t>
                        </m:r>
                      </m:e>
                      <m:sup>
                        <m:r>
                          <a:rPr lang="en-GB" sz="2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  <m:r>
                      <a:rPr lang="en-GB" sz="24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GB" sz="2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sz="2400" b="1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GB" sz="2400" b="1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en-GB" sz="2400" b="1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𝒂</m:t>
                            </m:r>
                          </m:sub>
                        </m:sSub>
                        <m:r>
                          <a:rPr lang="en-GB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×</m:t>
                        </m:r>
                        <m:r>
                          <a:rPr lang="en-GB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𝑫</m:t>
                        </m:r>
                      </m:num>
                      <m:den>
                        <m:r>
                          <a:rPr lang="en-GB" sz="2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𝑴</m:t>
                        </m:r>
                      </m:den>
                    </m:f>
                    <m:r>
                      <a:rPr lang="en-GB" sz="2400" b="1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GB" sz="2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GB" sz="2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𝟔</m:t>
                        </m:r>
                        <m:r>
                          <a:rPr lang="en-GB" sz="2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.</m:t>
                        </m:r>
                        <m:r>
                          <a:rPr lang="en-GB" sz="2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𝟎𝟐𝟐</m:t>
                        </m:r>
                        <m:r>
                          <a:rPr lang="en-GB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GB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GB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𝟏𝟎</m:t>
                            </m:r>
                          </m:e>
                          <m:sup>
                            <m:r>
                              <a:rPr lang="en-GB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𝟐</m:t>
                            </m:r>
                            <m:r>
                              <a:rPr lang="en-GB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𝟑</m:t>
                            </m:r>
                          </m:sup>
                        </m:sSup>
                        <m:r>
                          <a:rPr lang="en-GB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×</m:t>
                        </m:r>
                        <m:r>
                          <a:rPr lang="en-GB" sz="2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𝟖</m:t>
                        </m:r>
                        <m:r>
                          <a:rPr lang="en-GB" sz="2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.</m:t>
                        </m:r>
                        <m:r>
                          <a:rPr lang="en-GB" sz="2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𝟗𝟓</m:t>
                        </m:r>
                      </m:num>
                      <m:den>
                        <m:r>
                          <a:rPr lang="en-GB" sz="2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𝟔𝟑</m:t>
                        </m:r>
                        <m:r>
                          <a:rPr lang="en-GB" sz="2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.</m:t>
                        </m:r>
                        <m:r>
                          <a:rPr lang="en-GB" sz="2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𝟓𝟒</m:t>
                        </m:r>
                      </m:den>
                    </m:f>
                  </m:oMath>
                </a14:m>
                <a:r>
                  <a:rPr lang="en-GB" sz="2400" dirty="0" smtClean="0">
                    <a:latin typeface="Times New Roman" pitchFamily="18" charset="0"/>
                    <a:cs typeface="Times New Roman" pitchFamily="18" charset="0"/>
                  </a:rPr>
                  <a:t> = 8</a:t>
                </a:r>
                <a14:m>
                  <m:oMath xmlns:m="http://schemas.openxmlformats.org/officeDocument/2006/math">
                    <m:r>
                      <a:rPr lang="en-GB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r>
                      <a:rPr lang="en-GB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48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×</m:t>
                    </m:r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10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28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𝑒𝑙𝑒𝑐𝑡𝑟𝑜𝑛</m:t>
                    </m:r>
                    <m:r>
                      <a:rPr lang="en-GB" sz="2400" i="1">
                        <a:latin typeface="Cambria Math" panose="02040503050406030204" pitchFamily="18" charset="0"/>
                        <a:cs typeface="Times New Roman" pitchFamily="18" charset="0"/>
                      </a:rPr>
                      <m:t>/</m:t>
                    </m:r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𝑐</m:t>
                        </m:r>
                        <m:r>
                          <a:rPr lang="en-GB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𝑚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GB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ctr" rtl="0" eaLnBrk="1" hangingPunct="1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GB" sz="2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𝒗</m:t>
                        </m:r>
                      </m:e>
                      <m:sub>
                        <m:r>
                          <a:rPr lang="en-GB" sz="2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𝒅</m:t>
                        </m:r>
                      </m:sub>
                    </m:sSub>
                    <m:r>
                      <a:rPr lang="en-GB" sz="2400" b="1" i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GB" sz="2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GB" sz="2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𝑰</m:t>
                        </m:r>
                      </m:num>
                      <m:den>
                        <m:r>
                          <a:rPr lang="en-GB" sz="2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𝒏</m:t>
                        </m:r>
                        <m:r>
                          <a:rPr lang="en-GB" sz="2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a:rPr lang="en-GB" sz="2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𝒆</m:t>
                        </m:r>
                        <m:r>
                          <a:rPr lang="en-GB" sz="2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a:rPr lang="en-GB" sz="2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𝑺</m:t>
                        </m:r>
                      </m:den>
                    </m:f>
                    <m:r>
                      <a:rPr lang="en-GB" sz="24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GB" sz="2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GB" sz="2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𝟏𝟎</m:t>
                        </m:r>
                      </m:num>
                      <m:den>
                        <m:r>
                          <a:rPr lang="en-GB" sz="2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𝟖</m:t>
                        </m:r>
                        <m:r>
                          <a:rPr lang="en-GB" sz="2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.</m:t>
                        </m:r>
                        <m:r>
                          <a:rPr lang="en-GB" sz="2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𝟒𝟖</m:t>
                        </m:r>
                        <m:r>
                          <a:rPr lang="en-GB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GB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GB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𝟏𝟎</m:t>
                            </m:r>
                          </m:e>
                          <m:sup>
                            <m:r>
                              <a:rPr lang="en-US" sz="2400" b="1" i="1" smtClean="0">
                                <a:latin typeface="Cambria Math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𝟑𝟒</m:t>
                            </m:r>
                          </m:sup>
                        </m:sSup>
                        <m:r>
                          <a:rPr lang="en-GB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×</m:t>
                        </m:r>
                        <m:r>
                          <a:rPr lang="en-GB" sz="2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  <m:r>
                          <a:rPr lang="en-GB" sz="2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.</m:t>
                        </m:r>
                        <m:r>
                          <a:rPr lang="en-GB" sz="2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𝟔𝟎𝟐</m:t>
                        </m:r>
                        <m:r>
                          <a:rPr lang="en-GB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GB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GB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𝟏𝟎</m:t>
                            </m:r>
                          </m:e>
                          <m:sup>
                            <m:r>
                              <a:rPr lang="en-GB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GB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𝟏𝟗</m:t>
                            </m:r>
                          </m:sup>
                        </m:sSup>
                        <m:r>
                          <a:rPr lang="en-GB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×</m:t>
                        </m:r>
                        <m:r>
                          <a:rPr lang="en-GB" sz="2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</m:t>
                        </m:r>
                        <m:r>
                          <a:rPr lang="en-GB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GB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GB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𝟏𝟎</m:t>
                            </m:r>
                          </m:e>
                          <m:sup>
                            <m:r>
                              <a:rPr lang="en-GB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GB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𝟔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400" dirty="0" smtClean="0">
                    <a:latin typeface="Times New Roman" pitchFamily="18" charset="0"/>
                    <a:cs typeface="Times New Roman" pitchFamily="18" charset="0"/>
                  </a:rPr>
                  <a:t>                               = 2</a:t>
                </a:r>
                <a14:m>
                  <m:oMath xmlns:m="http://schemas.openxmlformats.org/officeDocument/2006/math">
                    <m:r>
                      <a:rPr lang="en-GB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r>
                      <a:rPr lang="en-GB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45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×</m:t>
                    </m:r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10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8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𝑚</m:t>
                    </m:r>
                    <m:r>
                      <a:rPr lang="en-GB" sz="2400" i="1">
                        <a:latin typeface="Cambria Math" panose="02040503050406030204" pitchFamily="18" charset="0"/>
                        <a:cs typeface="Times New Roman" pitchFamily="18" charset="0"/>
                      </a:rPr>
                      <m:t>/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𝑠</m:t>
                    </m:r>
                  </m:oMath>
                </a14:m>
                <a:endParaRPr lang="en-GB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l" eaLnBrk="1" hangingPunct="1">
                  <a:lnSpc>
                    <a:spcPct val="150000"/>
                  </a:lnSpc>
                  <a:buNone/>
                </a:pPr>
                <a:endParaRPr lang="en-US" sz="24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126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496" y="980728"/>
                <a:ext cx="9108504" cy="5877272"/>
              </a:xfrm>
              <a:blipFill>
                <a:blip r:embed="rId2"/>
                <a:stretch>
                  <a:fillRect r="-10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FF0000"/>
          </a:solidFill>
        </p:spPr>
        <p:txBody>
          <a:bodyPr rtlCol="1"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ar-SA" sz="440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التيار الكهربي </a:t>
            </a:r>
            <a:r>
              <a:rPr lang="en-US" sz="440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Electric current</a:t>
            </a:r>
            <a:endParaRPr lang="ar-SA" sz="44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1204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429250"/>
          </a:xfrm>
        </p:spPr>
        <p:txBody>
          <a:bodyPr rtlCol="1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ar-SA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قانون أوم 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Ohm’s law</a:t>
            </a:r>
            <a:endParaRPr lang="ar-SA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ar-SA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كثافة التيار تتناسب طردا مع المجال الكهربي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وثابت التناسب </a:t>
            </a:r>
            <a:r>
              <a:rPr lang="en-US" sz="2400" dirty="0" smtClean="0">
                <a:latin typeface="Symbol" pitchFamily="18" charset="2"/>
                <a:cs typeface="Times New Roman" pitchFamily="18" charset="0"/>
              </a:rPr>
              <a:t>s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 يسمى التوصيلية الكهربية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conductivity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ar-SA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ar-SA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ar-SA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وهذا هو قانون أوم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Ohm’s law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ar-SA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ar-SA" sz="2400" dirty="0" smtClean="0">
              <a:cs typeface="+mj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ar-SA" sz="2400" dirty="0" smtClean="0">
              <a:cs typeface="+mj-cs"/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FF0000"/>
          </a:solidFill>
        </p:spPr>
        <p:txBody>
          <a:bodyPr rtlCol="1"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ar-SA" sz="44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التيار الكهربي </a:t>
            </a:r>
            <a:r>
              <a:rPr lang="en-US" sz="44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Electric current</a:t>
            </a:r>
            <a:endParaRPr lang="ar-SA" sz="44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552217"/>
              </p:ext>
            </p:extLst>
          </p:nvPr>
        </p:nvGraphicFramePr>
        <p:xfrm>
          <a:off x="3635896" y="3429000"/>
          <a:ext cx="2386012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4" name="Equation" r:id="rId3" imgW="507960" imgH="152280" progId="Equation.3">
                  <p:embed/>
                </p:oleObj>
              </mc:Choice>
              <mc:Fallback>
                <p:oleObj name="Equation" r:id="rId3" imgW="507960" imgH="152280" progId="Equation.3">
                  <p:embed/>
                  <p:pic>
                    <p:nvPicPr>
                      <p:cNvPr id="0" name="Picture 2" descr="Parchmen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3429000"/>
                        <a:ext cx="2386012" cy="709612"/>
                      </a:xfrm>
                      <a:prstGeom prst="rect">
                        <a:avLst/>
                      </a:prstGeom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8" name="Content Placeholder 3" descr="Ohm.bmp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4380" y="1556792"/>
            <a:ext cx="1428760" cy="17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5183</TotalTime>
  <Words>1581</Words>
  <Application>Microsoft Office PowerPoint</Application>
  <PresentationFormat>On-screen Show (4:3)</PresentationFormat>
  <Paragraphs>225</Paragraphs>
  <Slides>40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40</vt:i4>
      </vt:variant>
    </vt:vector>
  </HeadingPairs>
  <TitlesOfParts>
    <vt:vector size="53" baseType="lpstr">
      <vt:lpstr>ＭＳ Ｐゴシック</vt:lpstr>
      <vt:lpstr>Arial</vt:lpstr>
      <vt:lpstr>Bell MT</vt:lpstr>
      <vt:lpstr>Calibri</vt:lpstr>
      <vt:lpstr>Cambria Math</vt:lpstr>
      <vt:lpstr>Rod Transparent</vt:lpstr>
      <vt:lpstr>Segoe Script</vt:lpstr>
      <vt:lpstr>Symbol</vt:lpstr>
      <vt:lpstr>Times New Roman</vt:lpstr>
      <vt:lpstr>Office Theme</vt:lpstr>
      <vt:lpstr>Equation</vt:lpstr>
      <vt:lpstr>MathType 5.0 Equation</vt:lpstr>
      <vt:lpstr>MathType 6.0 Equation</vt:lpstr>
      <vt:lpstr>Chapter 03</vt:lpstr>
      <vt:lpstr>Electric Current</vt:lpstr>
      <vt:lpstr>Electric Current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Resistivity</vt:lpstr>
      <vt:lpstr>PowerPoint Presentation</vt:lpstr>
      <vt:lpstr>التيار الكهربي Electric current</vt:lpstr>
      <vt:lpstr>Resistance and Temperature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توصيل المقاومات على التوالي</vt:lpstr>
      <vt:lpstr>PowerPoint Presentation</vt:lpstr>
      <vt:lpstr>توصيل المقاومات على التوازي</vt:lpstr>
      <vt:lpstr>PowerPoint Presentation</vt:lpstr>
      <vt:lpstr>فرق عمل</vt:lpstr>
      <vt:lpstr>الطاقة والقدرة في دوائر التيار المستمر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فرق عمل</vt:lpstr>
      <vt:lpstr>فرق عمل</vt:lpstr>
      <vt:lpstr>فرق عمل</vt:lpstr>
      <vt:lpstr>فرق عمل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المكثفات    Capacitors</dc:title>
  <dc:creator>Computer</dc:creator>
  <cp:lastModifiedBy>Scanning Electron Microscope</cp:lastModifiedBy>
  <cp:revision>207</cp:revision>
  <dcterms:created xsi:type="dcterms:W3CDTF">2011-09-27T14:42:08Z</dcterms:created>
  <dcterms:modified xsi:type="dcterms:W3CDTF">2019-09-16T06:37:35Z</dcterms:modified>
</cp:coreProperties>
</file>