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314" autoAdjust="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6804B-4E2C-4134-8712-445FA0BE755D}" type="datetimeFigureOut">
              <a:rPr lang="en-US" smtClean="0"/>
              <a:pPr/>
              <a:t>11-May-14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0B54F-8C95-4535-92FD-B99B8F132312}" type="slidenum">
              <a:rPr lang="en-US" smtClean="0"/>
              <a:pPr/>
              <a:t>‹#›</a:t>
            </a:fld>
            <a:endParaRPr lang="en-US"/>
          </a:p>
        </p:txBody>
      </p:sp>
    </p:spTree>
    <p:extLst>
      <p:ext uri="{BB962C8B-B14F-4D97-AF65-F5344CB8AC3E}">
        <p14:creationId xmlns:p14="http://schemas.microsoft.com/office/powerpoint/2010/main" val="11152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E4CEFC-C26F-4275-B7BF-9D6849B6DEFA}" type="datetime1">
              <a:rPr lang="en-US" smtClean="0"/>
              <a:pPr/>
              <a:t>11-May-14</a:t>
            </a:fld>
            <a:endParaRPr lang="en-US"/>
          </a:p>
        </p:txBody>
      </p:sp>
      <p:sp>
        <p:nvSpPr>
          <p:cNvPr id="5" name="Footer Placeholder 4"/>
          <p:cNvSpPr>
            <a:spLocks noGrp="1"/>
          </p:cNvSpPr>
          <p:nvPr>
            <p:ph type="ftr" sz="quarter" idx="11"/>
          </p:nvPr>
        </p:nvSpPr>
        <p:spPr/>
        <p:txBody>
          <a:bodyPr/>
          <a:lstStyle/>
          <a:p>
            <a:r>
              <a:rPr lang="en-US" smtClean="0"/>
              <a:t>Chapter 9:Illustrated Industrial Automation Applications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663D2-8EE0-45DF-90D4-6B45CFC7E1A2}" type="datetime1">
              <a:rPr lang="en-US" smtClean="0"/>
              <a:pPr/>
              <a:t>11-May-14</a:t>
            </a:fld>
            <a:endParaRPr lang="en-US"/>
          </a:p>
        </p:txBody>
      </p:sp>
      <p:sp>
        <p:nvSpPr>
          <p:cNvPr id="5" name="Footer Placeholder 4"/>
          <p:cNvSpPr>
            <a:spLocks noGrp="1"/>
          </p:cNvSpPr>
          <p:nvPr>
            <p:ph type="ftr" sz="quarter" idx="11"/>
          </p:nvPr>
        </p:nvSpPr>
        <p:spPr/>
        <p:txBody>
          <a:bodyPr/>
          <a:lstStyle/>
          <a:p>
            <a:r>
              <a:rPr lang="en-US" smtClean="0"/>
              <a:t>Chapter 9:Illustrated Industrial Automation Applications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261CA-700A-4CF1-AF5D-D4834F4F0AC8}" type="datetime1">
              <a:rPr lang="en-US" smtClean="0"/>
              <a:pPr/>
              <a:t>11-May-14</a:t>
            </a:fld>
            <a:endParaRPr lang="en-US"/>
          </a:p>
        </p:txBody>
      </p:sp>
      <p:sp>
        <p:nvSpPr>
          <p:cNvPr id="5" name="Footer Placeholder 4"/>
          <p:cNvSpPr>
            <a:spLocks noGrp="1"/>
          </p:cNvSpPr>
          <p:nvPr>
            <p:ph type="ftr" sz="quarter" idx="11"/>
          </p:nvPr>
        </p:nvSpPr>
        <p:spPr/>
        <p:txBody>
          <a:bodyPr/>
          <a:lstStyle/>
          <a:p>
            <a:r>
              <a:rPr lang="en-US" smtClean="0"/>
              <a:t>Chapter 9:Illustrated Industrial Automation Applications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EDE71-B9D8-460C-873B-C4681F8335B1}" type="datetime1">
              <a:rPr lang="en-US" smtClean="0"/>
              <a:pPr/>
              <a:t>11-May-14</a:t>
            </a:fld>
            <a:endParaRPr lang="en-US"/>
          </a:p>
        </p:txBody>
      </p:sp>
      <p:sp>
        <p:nvSpPr>
          <p:cNvPr id="5" name="Footer Placeholder 4"/>
          <p:cNvSpPr>
            <a:spLocks noGrp="1"/>
          </p:cNvSpPr>
          <p:nvPr>
            <p:ph type="ftr" sz="quarter" idx="11"/>
          </p:nvPr>
        </p:nvSpPr>
        <p:spPr/>
        <p:txBody>
          <a:bodyPr/>
          <a:lstStyle/>
          <a:p>
            <a:r>
              <a:rPr lang="en-US" smtClean="0"/>
              <a:t>Chapter 9:Illustrated Industrial Automation Applications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1D9AF-08A9-43C1-9BBB-9FD936B99DB2}" type="datetime1">
              <a:rPr lang="en-US" smtClean="0"/>
              <a:pPr/>
              <a:t>11-May-14</a:t>
            </a:fld>
            <a:endParaRPr lang="en-US"/>
          </a:p>
        </p:txBody>
      </p:sp>
      <p:sp>
        <p:nvSpPr>
          <p:cNvPr id="5" name="Footer Placeholder 4"/>
          <p:cNvSpPr>
            <a:spLocks noGrp="1"/>
          </p:cNvSpPr>
          <p:nvPr>
            <p:ph type="ftr" sz="quarter" idx="11"/>
          </p:nvPr>
        </p:nvSpPr>
        <p:spPr/>
        <p:txBody>
          <a:bodyPr/>
          <a:lstStyle/>
          <a:p>
            <a:r>
              <a:rPr lang="en-US" smtClean="0"/>
              <a:t>Chapter 9:Illustrated Industrial Automation Applications -IE337</a:t>
            </a:r>
            <a:endParaRPr lang="en-US"/>
          </a:p>
        </p:txBody>
      </p:sp>
      <p:sp>
        <p:nvSpPr>
          <p:cNvPr id="6" name="Slide Number Placeholder 5"/>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E5019-6E17-4077-AE8B-752F50688956}" type="datetime1">
              <a:rPr lang="en-US" smtClean="0"/>
              <a:pPr/>
              <a:t>11-May-14</a:t>
            </a:fld>
            <a:endParaRPr lang="en-US"/>
          </a:p>
        </p:txBody>
      </p:sp>
      <p:sp>
        <p:nvSpPr>
          <p:cNvPr id="6" name="Footer Placeholder 5"/>
          <p:cNvSpPr>
            <a:spLocks noGrp="1"/>
          </p:cNvSpPr>
          <p:nvPr>
            <p:ph type="ftr" sz="quarter" idx="11"/>
          </p:nvPr>
        </p:nvSpPr>
        <p:spPr/>
        <p:txBody>
          <a:bodyPr/>
          <a:lstStyle/>
          <a:p>
            <a:r>
              <a:rPr lang="en-US" smtClean="0"/>
              <a:t>Chapter 9:Illustrated Industrial Automation Applications -IE337</a:t>
            </a:r>
            <a:endParaRPr lang="en-US"/>
          </a:p>
        </p:txBody>
      </p:sp>
      <p:sp>
        <p:nvSpPr>
          <p:cNvPr id="7" name="Slide Number Placeholder 6"/>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73E57-9351-4668-B3FF-87B2AB17CB42}" type="datetime1">
              <a:rPr lang="en-US" smtClean="0"/>
              <a:pPr/>
              <a:t>11-May-14</a:t>
            </a:fld>
            <a:endParaRPr lang="en-US"/>
          </a:p>
        </p:txBody>
      </p:sp>
      <p:sp>
        <p:nvSpPr>
          <p:cNvPr id="8" name="Footer Placeholder 7"/>
          <p:cNvSpPr>
            <a:spLocks noGrp="1"/>
          </p:cNvSpPr>
          <p:nvPr>
            <p:ph type="ftr" sz="quarter" idx="11"/>
          </p:nvPr>
        </p:nvSpPr>
        <p:spPr/>
        <p:txBody>
          <a:bodyPr/>
          <a:lstStyle/>
          <a:p>
            <a:r>
              <a:rPr lang="en-US" smtClean="0"/>
              <a:t>Chapter 9:Illustrated Industrial Automation Applications -IE337</a:t>
            </a:r>
            <a:endParaRPr lang="en-US"/>
          </a:p>
        </p:txBody>
      </p:sp>
      <p:sp>
        <p:nvSpPr>
          <p:cNvPr id="9" name="Slide Number Placeholder 8"/>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D9981-6BC4-48FC-9AC9-1B992BA2EA6B}" type="datetime1">
              <a:rPr lang="en-US" smtClean="0"/>
              <a:pPr/>
              <a:t>11-May-14</a:t>
            </a:fld>
            <a:endParaRPr lang="en-US"/>
          </a:p>
        </p:txBody>
      </p:sp>
      <p:sp>
        <p:nvSpPr>
          <p:cNvPr id="4" name="Footer Placeholder 3"/>
          <p:cNvSpPr>
            <a:spLocks noGrp="1"/>
          </p:cNvSpPr>
          <p:nvPr>
            <p:ph type="ftr" sz="quarter" idx="11"/>
          </p:nvPr>
        </p:nvSpPr>
        <p:spPr/>
        <p:txBody>
          <a:bodyPr/>
          <a:lstStyle/>
          <a:p>
            <a:r>
              <a:rPr lang="en-US" smtClean="0"/>
              <a:t>Chapter 9:Illustrated Industrial Automation Applications -IE337</a:t>
            </a:r>
            <a:endParaRPr lang="en-US"/>
          </a:p>
        </p:txBody>
      </p:sp>
      <p:sp>
        <p:nvSpPr>
          <p:cNvPr id="5" name="Slide Number Placeholder 4"/>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2239F-CA4D-4D93-99EC-BB932C21C083}" type="datetime1">
              <a:rPr lang="en-US" smtClean="0"/>
              <a:pPr/>
              <a:t>11-May-14</a:t>
            </a:fld>
            <a:endParaRPr lang="en-US"/>
          </a:p>
        </p:txBody>
      </p:sp>
      <p:sp>
        <p:nvSpPr>
          <p:cNvPr id="3" name="Footer Placeholder 2"/>
          <p:cNvSpPr>
            <a:spLocks noGrp="1"/>
          </p:cNvSpPr>
          <p:nvPr>
            <p:ph type="ftr" sz="quarter" idx="11"/>
          </p:nvPr>
        </p:nvSpPr>
        <p:spPr/>
        <p:txBody>
          <a:bodyPr/>
          <a:lstStyle/>
          <a:p>
            <a:r>
              <a:rPr lang="en-US" smtClean="0"/>
              <a:t>Chapter 9:Illustrated Industrial Automation Applications -IE337</a:t>
            </a:r>
            <a:endParaRPr lang="en-US"/>
          </a:p>
        </p:txBody>
      </p:sp>
      <p:sp>
        <p:nvSpPr>
          <p:cNvPr id="4" name="Slide Number Placeholder 3"/>
          <p:cNvSpPr>
            <a:spLocks noGrp="1"/>
          </p:cNvSpPr>
          <p:nvPr>
            <p:ph type="sldNum" sz="quarter" idx="12"/>
          </p:nvPr>
        </p:nvSpPr>
        <p:spPr/>
        <p:txBody>
          <a:bodyPr/>
          <a:lstStyle/>
          <a:p>
            <a:fld id="{52102C6B-3D02-4064-9A4B-6A3BCBC92CB2}"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FFA89-A982-4EEF-B9DF-3856F8435776}" type="datetime1">
              <a:rPr lang="en-US" smtClean="0"/>
              <a:pPr/>
              <a:t>11-May-14</a:t>
            </a:fld>
            <a:endParaRPr lang="en-US"/>
          </a:p>
        </p:txBody>
      </p:sp>
      <p:sp>
        <p:nvSpPr>
          <p:cNvPr id="6" name="Footer Placeholder 5"/>
          <p:cNvSpPr>
            <a:spLocks noGrp="1"/>
          </p:cNvSpPr>
          <p:nvPr>
            <p:ph type="ftr" sz="quarter" idx="11"/>
          </p:nvPr>
        </p:nvSpPr>
        <p:spPr/>
        <p:txBody>
          <a:bodyPr/>
          <a:lstStyle/>
          <a:p>
            <a:r>
              <a:rPr lang="en-US" smtClean="0"/>
              <a:t>Chapter 9:Illustrated Industrial Automation Applications -IE337</a:t>
            </a:r>
            <a:endParaRPr lang="en-US"/>
          </a:p>
        </p:txBody>
      </p:sp>
      <p:sp>
        <p:nvSpPr>
          <p:cNvPr id="7" name="Slide Number Placeholder 6"/>
          <p:cNvSpPr>
            <a:spLocks noGrp="1"/>
          </p:cNvSpPr>
          <p:nvPr>
            <p:ph type="sldNum" sz="quarter" idx="12"/>
          </p:nvPr>
        </p:nvSpPr>
        <p:spPr/>
        <p:txBody>
          <a:bodyPr/>
          <a:lstStyle/>
          <a:p>
            <a:fld id="{52102C6B-3D02-4064-9A4B-6A3BCBC92CB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ABA8A3-04FC-4EC9-A8FC-8B77453F08D8}" type="datetime1">
              <a:rPr lang="en-US" smtClean="0"/>
              <a:pPr/>
              <a:t>11-May-14</a:t>
            </a:fld>
            <a:endParaRPr lang="en-US"/>
          </a:p>
        </p:txBody>
      </p:sp>
      <p:sp>
        <p:nvSpPr>
          <p:cNvPr id="9" name="Slide Number Placeholder 8"/>
          <p:cNvSpPr>
            <a:spLocks noGrp="1"/>
          </p:cNvSpPr>
          <p:nvPr>
            <p:ph type="sldNum" sz="quarter" idx="11"/>
          </p:nvPr>
        </p:nvSpPr>
        <p:spPr/>
        <p:txBody>
          <a:bodyPr/>
          <a:lstStyle/>
          <a:p>
            <a:fld id="{52102C6B-3D02-4064-9A4B-6A3BCBC92CB2}"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Chapter 9:Illustrated Industrial Automation Applications -IE337</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2102C6B-3D02-4064-9A4B-6A3BCBC92CB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Chapter 9:Illustrated Industrial Automation Applications -IE337</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CC21F06-9DA7-4F35-8B36-7889A0D4B101}" type="datetime1">
              <a:rPr lang="en-US" smtClean="0"/>
              <a:pPr/>
              <a:t>11-May-14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857232"/>
            <a:ext cx="7772400" cy="1470025"/>
          </a:xfrm>
        </p:spPr>
        <p:txBody>
          <a:bodyPr/>
          <a:lstStyle/>
          <a:p>
            <a:r>
              <a:rPr lang="en-US" dirty="0" smtClean="0"/>
              <a:t>Chapter 9</a:t>
            </a:r>
            <a:endParaRPr lang="en-US" dirty="0"/>
          </a:p>
        </p:txBody>
      </p:sp>
      <p:sp>
        <p:nvSpPr>
          <p:cNvPr id="4" name="Footer Placeholder 3"/>
          <p:cNvSpPr>
            <a:spLocks noGrp="1"/>
          </p:cNvSpPr>
          <p:nvPr>
            <p:ph type="ftr" sz="quarter" idx="11"/>
          </p:nvPr>
        </p:nvSpPr>
        <p:spPr/>
        <p:txBody>
          <a:bodyPr/>
          <a:lstStyle/>
          <a:p>
            <a:r>
              <a:rPr lang="en-US" smtClean="0"/>
              <a:t>Chapter 9:Illustrated Industrial Automation Applications -IE337</a:t>
            </a:r>
            <a:endParaRPr lang="en-US" dirty="0"/>
          </a:p>
        </p:txBody>
      </p:sp>
      <p:sp>
        <p:nvSpPr>
          <p:cNvPr id="5" name="Slide Number Placeholder 4"/>
          <p:cNvSpPr>
            <a:spLocks noGrp="1"/>
          </p:cNvSpPr>
          <p:nvPr>
            <p:ph type="sldNum" sz="quarter" idx="12"/>
          </p:nvPr>
        </p:nvSpPr>
        <p:spPr/>
        <p:txBody>
          <a:bodyPr/>
          <a:lstStyle/>
          <a:p>
            <a:fld id="{52102C6B-3D02-4064-9A4B-6A3BCBC92CB2}" type="slidenum">
              <a:rPr lang="en-US" smtClean="0"/>
              <a:pPr/>
              <a:t>1</a:t>
            </a:fld>
            <a:endParaRPr lang="en-US"/>
          </a:p>
        </p:txBody>
      </p:sp>
      <p:sp>
        <p:nvSpPr>
          <p:cNvPr id="6" name="Subtitle 2"/>
          <p:cNvSpPr>
            <a:spLocks noGrp="1"/>
          </p:cNvSpPr>
          <p:nvPr>
            <p:ph type="subTitle" idx="1"/>
          </p:nvPr>
        </p:nvSpPr>
        <p:spPr>
          <a:xfrm>
            <a:off x="714348" y="2285992"/>
            <a:ext cx="7358114" cy="571504"/>
          </a:xfrm>
        </p:spPr>
        <p:txBody>
          <a:bodyPr>
            <a:normAutofit/>
          </a:bodyPr>
          <a:lstStyle/>
          <a:p>
            <a:r>
              <a:rPr lang="en-US" b="1" dirty="0" smtClean="0"/>
              <a:t>Illustrated Industrial Automation Applications</a:t>
            </a:r>
            <a:endParaRPr lang="en-US" dirty="0"/>
          </a:p>
        </p:txBody>
      </p:sp>
      <p:sp>
        <p:nvSpPr>
          <p:cNvPr id="8" name="TextBox 5"/>
          <p:cNvSpPr txBox="1">
            <a:spLocks noChangeArrowheads="1"/>
          </p:cNvSpPr>
          <p:nvPr/>
        </p:nvSpPr>
        <p:spPr bwMode="auto">
          <a:xfrm>
            <a:off x="762000" y="2819400"/>
            <a:ext cx="7848600" cy="1477328"/>
          </a:xfrm>
          <a:prstGeom prst="rect">
            <a:avLst/>
          </a:prstGeom>
          <a:noFill/>
          <a:ln w="9525">
            <a:noFill/>
            <a:miter lim="800000"/>
            <a:headEnd/>
            <a:tailEnd/>
          </a:ln>
        </p:spPr>
        <p:txBody>
          <a:bodyPr>
            <a:spAutoFit/>
          </a:bodyPr>
          <a:lstStyle/>
          <a:p>
            <a:pPr marL="457200" indent="-457200"/>
            <a:r>
              <a:rPr lang="en-US" dirty="0" smtClean="0">
                <a:solidFill>
                  <a:srgbClr val="FF0000"/>
                </a:solidFill>
              </a:rPr>
              <a:t>9.1	Machine </a:t>
            </a:r>
            <a:r>
              <a:rPr lang="en-US" dirty="0">
                <a:solidFill>
                  <a:srgbClr val="FF0000"/>
                </a:solidFill>
              </a:rPr>
              <a:t>tool automation problem (drilling process automation).</a:t>
            </a:r>
            <a:endParaRPr lang="en-US" sz="2800" b="1" dirty="0">
              <a:solidFill>
                <a:srgbClr val="FF0000"/>
              </a:solidFill>
            </a:endParaRPr>
          </a:p>
          <a:p>
            <a:pPr marL="457200" indent="-457200"/>
            <a:r>
              <a:rPr lang="en-US" dirty="0" smtClean="0"/>
              <a:t>9.2	Metal </a:t>
            </a:r>
            <a:r>
              <a:rPr lang="en-US" dirty="0"/>
              <a:t>forming process (forming a simple clip using multiple-slide pressing machine).</a:t>
            </a:r>
            <a:endParaRPr lang="en-US" sz="2800" b="1" dirty="0"/>
          </a:p>
          <a:p>
            <a:pPr marL="457200" indent="-457200"/>
            <a:r>
              <a:rPr lang="en-US" dirty="0" smtClean="0">
                <a:solidFill>
                  <a:srgbClr val="FF0000"/>
                </a:solidFill>
              </a:rPr>
              <a:t>9.3	Process </a:t>
            </a:r>
            <a:r>
              <a:rPr lang="en-US" dirty="0">
                <a:solidFill>
                  <a:srgbClr val="FF0000"/>
                </a:solidFill>
              </a:rPr>
              <a:t>assembly automation</a:t>
            </a:r>
            <a:r>
              <a:rPr lang="en-US" dirty="0" smtClean="0">
                <a:solidFill>
                  <a:srgbClr val="FF0000"/>
                </a:solidFill>
              </a:rPr>
              <a:t>.</a:t>
            </a:r>
          </a:p>
          <a:p>
            <a:pPr marL="457200" indent="-457200"/>
            <a:r>
              <a:rPr lang="en-US" dirty="0" smtClean="0">
                <a:solidFill>
                  <a:srgbClr val="FF0000"/>
                </a:solidFill>
              </a:rPr>
              <a:t>9.4	Volumetric filling automation system (chemical/food Industries)</a:t>
            </a:r>
          </a:p>
        </p:txBody>
      </p:sp>
    </p:spTree>
    <p:extLst>
      <p:ext uri="{BB962C8B-B14F-4D97-AF65-F5344CB8AC3E}">
        <p14:creationId xmlns:p14="http://schemas.microsoft.com/office/powerpoint/2010/main" val="109492592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3"/>
          <p:cNvSpPr>
            <a:spLocks noGrp="1"/>
          </p:cNvSpPr>
          <p:nvPr>
            <p:ph type="dt" sz="quarter" idx="10"/>
          </p:nvPr>
        </p:nvSpPr>
        <p:spPr>
          <a:noFill/>
        </p:spPr>
        <p:txBody>
          <a:bodyPr/>
          <a:lstStyle/>
          <a:p>
            <a:r>
              <a:rPr lang="en-US" smtClean="0"/>
              <a:t>Automatic Control System IE437</a:t>
            </a:r>
          </a:p>
        </p:txBody>
      </p:sp>
      <p:sp>
        <p:nvSpPr>
          <p:cNvPr id="3077" name="Footer Placeholder 4"/>
          <p:cNvSpPr>
            <a:spLocks noGrp="1"/>
          </p:cNvSpPr>
          <p:nvPr>
            <p:ph type="ftr" sz="quarter" idx="11"/>
          </p:nvPr>
        </p:nvSpPr>
        <p:spPr>
          <a:noFill/>
        </p:spPr>
        <p:txBody>
          <a:bodyPr/>
          <a:lstStyle/>
          <a:p>
            <a:r>
              <a:rPr lang="en-US" smtClean="0"/>
              <a:t>KSU - College of Engineering - IE Department </a:t>
            </a:r>
          </a:p>
        </p:txBody>
      </p:sp>
      <p:sp>
        <p:nvSpPr>
          <p:cNvPr id="3078" name="Slide Number Placeholder 5"/>
          <p:cNvSpPr>
            <a:spLocks noGrp="1"/>
          </p:cNvSpPr>
          <p:nvPr>
            <p:ph type="sldNum" sz="quarter" idx="12"/>
          </p:nvPr>
        </p:nvSpPr>
        <p:spPr>
          <a:noFill/>
        </p:spPr>
        <p:txBody>
          <a:bodyPr/>
          <a:lstStyle/>
          <a:p>
            <a:fld id="{C07FE11F-C379-4B09-8851-5EF0F5C11C37}" type="slidenum">
              <a:rPr lang="en-US" smtClean="0"/>
              <a:pPr/>
              <a:t>10</a:t>
            </a:fld>
            <a:endParaRPr lang="en-US" smtClean="0"/>
          </a:p>
        </p:txBody>
      </p:sp>
      <p:sp>
        <p:nvSpPr>
          <p:cNvPr id="3080"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30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082"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083"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sp>
        <p:nvSpPr>
          <p:cNvPr id="3084" name="Rectangle 3"/>
          <p:cNvSpPr>
            <a:spLocks noChangeArrowheads="1"/>
          </p:cNvSpPr>
          <p:nvPr/>
        </p:nvSpPr>
        <p:spPr bwMode="auto">
          <a:xfrm>
            <a:off x="152400" y="914400"/>
            <a:ext cx="8686800" cy="369888"/>
          </a:xfrm>
          <a:prstGeom prst="rect">
            <a:avLst/>
          </a:prstGeom>
          <a:noFill/>
          <a:ln w="9525">
            <a:noFill/>
            <a:miter lim="800000"/>
            <a:headEnd/>
            <a:tailEnd/>
          </a:ln>
        </p:spPr>
        <p:txBody>
          <a:bodyPr anchor="ctr">
            <a:spAutoFit/>
          </a:bodyPr>
          <a:lstStyle/>
          <a:p>
            <a:pPr lvl="1" eaLnBrk="0" hangingPunct="0">
              <a:tabLst>
                <a:tab pos="323850" algn="l"/>
              </a:tabLst>
            </a:pPr>
            <a:r>
              <a:rPr lang="en-US" sz="1400" b="1" u="sng">
                <a:ea typeface="Times New Roman" pitchFamily="18" charset="0"/>
                <a:cs typeface="Traditional Arabic" pitchFamily="2" charset="-78"/>
              </a:rPr>
              <a:t> </a:t>
            </a:r>
            <a:r>
              <a:rPr lang="en-US" sz="1800">
                <a:ea typeface="Times New Roman" pitchFamily="18" charset="0"/>
                <a:cs typeface="Traditional Arabic" pitchFamily="2" charset="-78"/>
              </a:rPr>
              <a:t>9.3	Process assembly automation : Insulation Paper Cutting Machine </a:t>
            </a:r>
          </a:p>
        </p:txBody>
      </p:sp>
      <p:pic>
        <p:nvPicPr>
          <p:cNvPr id="3085" name="Picture 4"/>
          <p:cNvPicPr>
            <a:picLocks noChangeAspect="1" noChangeArrowheads="1"/>
          </p:cNvPicPr>
          <p:nvPr/>
        </p:nvPicPr>
        <p:blipFill>
          <a:blip r:embed="rId3"/>
          <a:srcRect l="31876" t="42969" r="29375" b="26563"/>
          <a:stretch>
            <a:fillRect/>
          </a:stretch>
        </p:blipFill>
        <p:spPr bwMode="auto">
          <a:xfrm>
            <a:off x="3352800" y="1828800"/>
            <a:ext cx="5815013" cy="3657600"/>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228600" y="2590800"/>
          <a:ext cx="2562225" cy="304800"/>
        </p:xfrm>
        <a:graphic>
          <a:graphicData uri="http://schemas.openxmlformats.org/presentationml/2006/ole">
            <mc:AlternateContent xmlns:mc="http://schemas.openxmlformats.org/markup-compatibility/2006">
              <mc:Choice xmlns:v="urn:schemas-microsoft-com:vml" Requires="v">
                <p:oleObj spid="_x0000_s52230" name="Equation" r:id="rId4" imgW="1968500" imgH="228600" progId="Equation.3">
                  <p:embed/>
                </p:oleObj>
              </mc:Choice>
              <mc:Fallback>
                <p:oleObj name="Equation" r:id="rId4" imgW="19685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90800"/>
                        <a:ext cx="25622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
          <p:cNvGraphicFramePr>
            <a:graphicFrameLocks noChangeAspect="1"/>
          </p:cNvGraphicFramePr>
          <p:nvPr/>
        </p:nvGraphicFramePr>
        <p:xfrm>
          <a:off x="228600" y="2971800"/>
          <a:ext cx="2447925" cy="609600"/>
        </p:xfrm>
        <a:graphic>
          <a:graphicData uri="http://schemas.openxmlformats.org/presentationml/2006/ole">
            <mc:AlternateContent xmlns:mc="http://schemas.openxmlformats.org/markup-compatibility/2006">
              <mc:Choice xmlns:v="urn:schemas-microsoft-com:vml" Requires="v">
                <p:oleObj spid="_x0000_s52231" name="Equation" r:id="rId6" imgW="1916868" imgH="482391" progId="Equation.3">
                  <p:embed/>
                </p:oleObj>
              </mc:Choice>
              <mc:Fallback>
                <p:oleObj name="Equation" r:id="rId6" imgW="1916868" imgH="482391"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971800"/>
                        <a:ext cx="24479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Rectangle 3"/>
          <p:cNvSpPr>
            <a:spLocks noChangeArrowheads="1"/>
          </p:cNvSpPr>
          <p:nvPr/>
        </p:nvSpPr>
        <p:spPr bwMode="auto">
          <a:xfrm>
            <a:off x="214282" y="1571612"/>
            <a:ext cx="3276600" cy="1046440"/>
          </a:xfrm>
          <a:prstGeom prst="rect">
            <a:avLst/>
          </a:prstGeom>
          <a:noFill/>
          <a:ln w="9525">
            <a:noFill/>
            <a:miter lim="800000"/>
            <a:headEnd/>
            <a:tailEnd/>
          </a:ln>
        </p:spPr>
        <p:txBody>
          <a:bodyPr anchor="ctr">
            <a:spAutoFit/>
          </a:bodyPr>
          <a:lstStyle/>
          <a:p>
            <a:pPr eaLnBrk="0" hangingPunct="0"/>
            <a:r>
              <a:rPr lang="en-US" sz="1400" dirty="0">
                <a:ea typeface="Batang"/>
                <a:cs typeface="Batang"/>
              </a:rPr>
              <a:t>These cutting processes can be repeated for </a:t>
            </a:r>
            <a:r>
              <a:rPr lang="en-US" sz="1400" dirty="0" err="1">
                <a:ea typeface="Batang"/>
                <a:cs typeface="Batang"/>
              </a:rPr>
              <a:t>agiven</a:t>
            </a:r>
            <a:r>
              <a:rPr lang="en-US" sz="1400" dirty="0">
                <a:ea typeface="Batang"/>
                <a:cs typeface="Batang"/>
              </a:rPr>
              <a:t> number of cutting stripes. Machine cycle can be written as follows:</a:t>
            </a:r>
            <a:endParaRPr lang="en-US" sz="1000" dirty="0"/>
          </a:p>
          <a:p>
            <a:pPr eaLnBrk="0" hangingPunct="0"/>
            <a:endParaRPr lang="en-US" sz="2000" dirty="0"/>
          </a:p>
        </p:txBody>
      </p:sp>
      <p:sp>
        <p:nvSpPr>
          <p:cNvPr id="3087" name="Rectangle 5"/>
          <p:cNvSpPr>
            <a:spLocks noChangeArrowheads="1"/>
          </p:cNvSpPr>
          <p:nvPr/>
        </p:nvSpPr>
        <p:spPr bwMode="auto">
          <a:xfrm>
            <a:off x="0" y="3733800"/>
            <a:ext cx="3276600" cy="523220"/>
          </a:xfrm>
          <a:prstGeom prst="rect">
            <a:avLst/>
          </a:prstGeom>
          <a:noFill/>
          <a:ln w="9525">
            <a:noFill/>
            <a:miter lim="800000"/>
            <a:headEnd/>
            <a:tailEnd/>
          </a:ln>
        </p:spPr>
        <p:txBody>
          <a:bodyPr anchor="ctr">
            <a:spAutoFit/>
          </a:bodyPr>
          <a:lstStyle/>
          <a:p>
            <a:pPr eaLnBrk="0" hangingPunct="0"/>
            <a:r>
              <a:rPr lang="en-US" sz="1400" dirty="0">
                <a:ea typeface="Batang"/>
                <a:cs typeface="Batang"/>
              </a:rPr>
              <a:t>RLL for cutting single paper stripe is given as follows:</a:t>
            </a:r>
            <a:endParaRPr lang="en-US" sz="20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11</a:t>
            </a:fld>
            <a:endParaRPr lang="en-US" smtClean="0"/>
          </a:p>
        </p:txBody>
      </p:sp>
      <p:sp>
        <p:nvSpPr>
          <p:cNvPr id="4103"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152400" y="914400"/>
            <a:ext cx="8686800" cy="369888"/>
          </a:xfrm>
          <a:prstGeom prst="rect">
            <a:avLst/>
          </a:prstGeom>
          <a:noFill/>
          <a:ln w="9525">
            <a:noFill/>
            <a:miter lim="800000"/>
            <a:headEnd/>
            <a:tailEnd/>
          </a:ln>
        </p:spPr>
        <p:txBody>
          <a:bodyPr anchor="ctr">
            <a:spAutoFit/>
          </a:bodyPr>
          <a:lstStyle/>
          <a:p>
            <a:pPr lvl="1" eaLnBrk="0" hangingPunct="0">
              <a:tabLst>
                <a:tab pos="323850" algn="l"/>
              </a:tabLst>
            </a:pPr>
            <a:r>
              <a:rPr lang="en-US" sz="1800" dirty="0" smtClean="0">
                <a:ea typeface="Times New Roman" pitchFamily="18" charset="0"/>
                <a:cs typeface="Traditional Arabic" pitchFamily="2" charset="-78"/>
              </a:rPr>
              <a:t>9.3</a:t>
            </a:r>
            <a:r>
              <a:rPr lang="en-US" sz="1800" dirty="0">
                <a:ea typeface="Times New Roman" pitchFamily="18" charset="0"/>
                <a:cs typeface="Traditional Arabic" pitchFamily="2" charset="-78"/>
              </a:rPr>
              <a:t>	Process assembly automation : Insulation Paper Cutting Machine </a:t>
            </a:r>
          </a:p>
        </p:txBody>
      </p:sp>
      <p:pic>
        <p:nvPicPr>
          <p:cNvPr id="4108" name="Picture 4"/>
          <p:cNvPicPr>
            <a:picLocks noChangeAspect="1" noChangeArrowheads="1"/>
          </p:cNvPicPr>
          <p:nvPr/>
        </p:nvPicPr>
        <p:blipFill>
          <a:blip r:embed="rId3"/>
          <a:srcRect l="31876" t="42969" r="29375" b="26563"/>
          <a:stretch>
            <a:fillRect/>
          </a:stretch>
        </p:blipFill>
        <p:spPr bwMode="auto">
          <a:xfrm>
            <a:off x="3441726" y="2285992"/>
            <a:ext cx="4845050" cy="3048000"/>
          </a:xfrm>
          <a:prstGeom prst="rect">
            <a:avLst/>
          </a:prstGeom>
          <a:noFill/>
          <a:ln w="9525">
            <a:noFill/>
            <a:miter lim="800000"/>
            <a:headEnd/>
            <a:tailEnd/>
          </a:ln>
        </p:spPr>
      </p:pic>
      <p:graphicFrame>
        <p:nvGraphicFramePr>
          <p:cNvPr id="4098" name="Object 3"/>
          <p:cNvGraphicFramePr>
            <a:graphicFrameLocks noChangeAspect="1"/>
          </p:cNvGraphicFramePr>
          <p:nvPr/>
        </p:nvGraphicFramePr>
        <p:xfrm>
          <a:off x="3505200" y="1219200"/>
          <a:ext cx="2447925" cy="609600"/>
        </p:xfrm>
        <a:graphic>
          <a:graphicData uri="http://schemas.openxmlformats.org/presentationml/2006/ole">
            <mc:AlternateContent xmlns:mc="http://schemas.openxmlformats.org/markup-compatibility/2006">
              <mc:Choice xmlns:v="urn:schemas-microsoft-com:vml" Requires="v">
                <p:oleObj spid="_x0000_s53252" name="Equation" r:id="rId4" imgW="1916868" imgH="482391" progId="Equation.3">
                  <p:embed/>
                </p:oleObj>
              </mc:Choice>
              <mc:Fallback>
                <p:oleObj name="Equation" r:id="rId4" imgW="1916868" imgH="482391"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219200"/>
                        <a:ext cx="24479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Rectangle 5"/>
          <p:cNvSpPr>
            <a:spLocks noChangeArrowheads="1"/>
          </p:cNvSpPr>
          <p:nvPr/>
        </p:nvSpPr>
        <p:spPr bwMode="auto">
          <a:xfrm>
            <a:off x="228600" y="1219200"/>
            <a:ext cx="3276600" cy="461963"/>
          </a:xfrm>
          <a:prstGeom prst="rect">
            <a:avLst/>
          </a:prstGeom>
          <a:noFill/>
          <a:ln w="9525">
            <a:noFill/>
            <a:miter lim="800000"/>
            <a:headEnd/>
            <a:tailEnd/>
          </a:ln>
        </p:spPr>
        <p:txBody>
          <a:bodyPr anchor="ctr">
            <a:spAutoFit/>
          </a:bodyPr>
          <a:lstStyle/>
          <a:p>
            <a:pPr eaLnBrk="0" hangingPunct="0"/>
            <a:r>
              <a:rPr lang="en-US" sz="1200">
                <a:ea typeface="Batang"/>
                <a:cs typeface="Batang"/>
              </a:rPr>
              <a:t>RLL for cutting single paper stripe is given as follows:</a:t>
            </a:r>
            <a:endParaRPr lang="en-US"/>
          </a:p>
        </p:txBody>
      </p:sp>
      <p:pic>
        <p:nvPicPr>
          <p:cNvPr id="4110" name="Picture 4"/>
          <p:cNvPicPr>
            <a:picLocks noChangeAspect="1" noChangeArrowheads="1"/>
          </p:cNvPicPr>
          <p:nvPr/>
        </p:nvPicPr>
        <p:blipFill>
          <a:blip r:embed="rId6"/>
          <a:srcRect l="35918" t="11719" r="26093" b="20583"/>
          <a:stretch>
            <a:fillRect/>
          </a:stretch>
        </p:blipFill>
        <p:spPr bwMode="auto">
          <a:xfrm>
            <a:off x="71406" y="1752600"/>
            <a:ext cx="3581400" cy="5105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12</a:t>
            </a:fld>
            <a:endParaRPr lang="en-US" smtClean="0"/>
          </a:p>
        </p:txBody>
      </p:sp>
      <p:sp>
        <p:nvSpPr>
          <p:cNvPr id="4103"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357166"/>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4275" name="Group 77"/>
          <p:cNvGrpSpPr>
            <a:grpSpLocks/>
          </p:cNvGrpSpPr>
          <p:nvPr/>
        </p:nvGrpSpPr>
        <p:grpSpPr bwMode="auto">
          <a:xfrm>
            <a:off x="161925" y="1214422"/>
            <a:ext cx="6162675" cy="3822716"/>
            <a:chOff x="0" y="-46056"/>
            <a:chExt cx="6162261" cy="3822925"/>
          </a:xfrm>
        </p:grpSpPr>
        <p:sp>
          <p:nvSpPr>
            <p:cNvPr id="64" name="Text Box 64"/>
            <p:cNvSpPr txBox="1">
              <a:spLocks noChangeArrowheads="1"/>
            </p:cNvSpPr>
            <p:nvPr/>
          </p:nvSpPr>
          <p:spPr bwMode="auto">
            <a:xfrm>
              <a:off x="0" y="119269"/>
              <a:ext cx="1720850" cy="3657600"/>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Machine actuators and sensors are given as follows: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Pneumatic cylinder used to move the 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Solenoid valve, open and closed to fill in the hopper. Two approximate sensors used to monitor upper and lower hopper levels.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AC induction motors used to move the conveyer and two optical sensors used to monitor conveyer position.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 name="Group 10"/>
            <p:cNvGrpSpPr>
              <a:grpSpLocks/>
            </p:cNvGrpSpPr>
            <p:nvPr/>
          </p:nvGrpSpPr>
          <p:grpSpPr bwMode="auto">
            <a:xfrm>
              <a:off x="1828800" y="119269"/>
              <a:ext cx="4053840" cy="2416810"/>
              <a:chOff x="4941" y="9724"/>
              <a:chExt cx="6384" cy="3806"/>
            </a:xfrm>
          </p:grpSpPr>
          <p:grpSp>
            <p:nvGrpSpPr>
              <p:cNvPr id="11" name="Group 4"/>
              <p:cNvGrpSpPr>
                <a:grpSpLocks/>
              </p:cNvGrpSpPr>
              <p:nvPr/>
            </p:nvGrpSpPr>
            <p:grpSpPr bwMode="auto">
              <a:xfrm>
                <a:off x="4941" y="9724"/>
                <a:ext cx="6384" cy="3495"/>
                <a:chOff x="4941" y="9724"/>
                <a:chExt cx="6384" cy="3495"/>
              </a:xfrm>
            </p:grpSpPr>
            <p:grpSp>
              <p:nvGrpSpPr>
                <p:cNvPr id="12" name="Group 5"/>
                <p:cNvGrpSpPr>
                  <a:grpSpLocks/>
                </p:cNvGrpSpPr>
                <p:nvPr/>
              </p:nvGrpSpPr>
              <p:grpSpPr bwMode="auto">
                <a:xfrm>
                  <a:off x="4941" y="9724"/>
                  <a:ext cx="5760" cy="3420"/>
                  <a:chOff x="4941" y="9724"/>
                  <a:chExt cx="5760" cy="3420"/>
                </a:xfrm>
              </p:grpSpPr>
              <p:sp>
                <p:nvSpPr>
                  <p:cNvPr id="13" name="Line 6"/>
                  <p:cNvSpPr>
                    <a:spLocks noChangeShapeType="1"/>
                  </p:cNvSpPr>
                  <p:nvPr/>
                </p:nvSpPr>
                <p:spPr bwMode="auto">
                  <a:xfrm>
                    <a:off x="7576" y="11279"/>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grpSp>
                <p:nvGrpSpPr>
                  <p:cNvPr id="14" name="Group 7"/>
                  <p:cNvGrpSpPr>
                    <a:grpSpLocks/>
                  </p:cNvGrpSpPr>
                  <p:nvPr/>
                </p:nvGrpSpPr>
                <p:grpSpPr bwMode="auto">
                  <a:xfrm>
                    <a:off x="7925" y="9724"/>
                    <a:ext cx="1156" cy="540"/>
                    <a:chOff x="7925" y="9724"/>
                    <a:chExt cx="1156" cy="540"/>
                  </a:xfrm>
                </p:grpSpPr>
                <p:sp>
                  <p:nvSpPr>
                    <p:cNvPr id="15" name="AutoShape 8"/>
                    <p:cNvSpPr>
                      <a:spLocks noChangeArrowheads="1"/>
                    </p:cNvSpPr>
                    <p:nvPr/>
                  </p:nvSpPr>
                  <p:spPr bwMode="auto">
                    <a:xfrm flipV="1">
                      <a:off x="8541" y="9904"/>
                      <a:ext cx="540" cy="360"/>
                    </a:xfrm>
                    <a:custGeom>
                      <a:avLst/>
                      <a:gdLst>
                        <a:gd name="T0" fmla="*/ 386 w 21600"/>
                        <a:gd name="T1" fmla="*/ 0 h 21600"/>
                        <a:gd name="T2" fmla="*/ 231 w 21600"/>
                        <a:gd name="T3" fmla="*/ 120 h 21600"/>
                        <a:gd name="T4" fmla="*/ 0 w 21600"/>
                        <a:gd name="T5" fmla="*/ 300 h 21600"/>
                        <a:gd name="T6" fmla="*/ 231 w 21600"/>
                        <a:gd name="T7" fmla="*/ 360 h 21600"/>
                        <a:gd name="T8" fmla="*/ 463 w 21600"/>
                        <a:gd name="T9" fmla="*/ 250 h 21600"/>
                        <a:gd name="T10" fmla="*/ 540 w 21600"/>
                        <a:gd name="T11" fmla="*/ 12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7925" y="9904"/>
                      <a:ext cx="540" cy="125"/>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10"/>
                    <p:cNvGrpSpPr>
                      <a:grpSpLocks/>
                    </p:cNvGrpSpPr>
                    <p:nvPr/>
                  </p:nvGrpSpPr>
                  <p:grpSpPr bwMode="auto">
                    <a:xfrm>
                      <a:off x="8387" y="9865"/>
                      <a:ext cx="215" cy="215"/>
                      <a:chOff x="4221" y="12964"/>
                      <a:chExt cx="900" cy="900"/>
                    </a:xfrm>
                  </p:grpSpPr>
                  <p:sp>
                    <p:nvSpPr>
                      <p:cNvPr id="18" name="Rectangle 11"/>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3"/>
                    <p:cNvSpPr>
                      <a:spLocks noChangeArrowheads="1"/>
                    </p:cNvSpPr>
                    <p:nvPr/>
                  </p:nvSpPr>
                  <p:spPr bwMode="auto">
                    <a:xfrm>
                      <a:off x="8489" y="9724"/>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rot="5400000">
                      <a:off x="8500" y="9585"/>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15"/>
                  <p:cNvSpPr>
                    <a:spLocks noChangeArrowheads="1"/>
                  </p:cNvSpPr>
                  <p:nvPr/>
                </p:nvSpPr>
                <p:spPr bwMode="auto">
                  <a:xfrm>
                    <a:off x="8296"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854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17"/>
                  <p:cNvSpPr txBox="1">
                    <a:spLocks noChangeArrowheads="1"/>
                  </p:cNvSpPr>
                  <p:nvPr/>
                </p:nvSpPr>
                <p:spPr bwMode="auto">
                  <a:xfrm>
                    <a:off x="4941" y="11884"/>
                    <a:ext cx="900" cy="2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6955" y="12064"/>
                    <a:ext cx="900" cy="36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can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19"/>
                  <p:cNvSpPr>
                    <a:spLocks noChangeShapeType="1"/>
                  </p:cNvSpPr>
                  <p:nvPr/>
                </p:nvSpPr>
                <p:spPr bwMode="auto">
                  <a:xfrm flipH="1">
                    <a:off x="7641" y="10981"/>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H="1">
                    <a:off x="7461" y="10804"/>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1" descr="piston3.gif"/>
                  <p:cNvPicPr>
                    <a:picLocks noChangeAspect="1" noChangeArrowheads="1" noCrop="1"/>
                  </p:cNvPicPr>
                  <p:nvPr/>
                </p:nvPicPr>
                <p:blipFill>
                  <a:blip r:embed="rId2"/>
                  <a:srcRect/>
                  <a:stretch>
                    <a:fillRect/>
                  </a:stretch>
                </p:blipFill>
                <p:spPr bwMode="auto">
                  <a:xfrm>
                    <a:off x="6381" y="10264"/>
                    <a:ext cx="3144" cy="1861"/>
                  </a:xfrm>
                  <a:prstGeom prst="rect">
                    <a:avLst/>
                  </a:prstGeom>
                  <a:noFill/>
                </p:spPr>
              </p:pic>
              <p:sp>
                <p:nvSpPr>
                  <p:cNvPr id="29" name="Rectangle 22"/>
                  <p:cNvSpPr>
                    <a:spLocks noChangeArrowheads="1"/>
                  </p:cNvSpPr>
                  <p:nvPr/>
                </p:nvSpPr>
                <p:spPr bwMode="auto">
                  <a:xfrm>
                    <a:off x="9441" y="113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rot="652411" flipH="1">
                    <a:off x="9088" y="11505"/>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rot="652411" flipH="1">
                    <a:off x="9224" y="11758"/>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181" y="122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10161" y="1080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7"/>
                  <p:cNvSpPr>
                    <a:spLocks noChangeArrowheads="1"/>
                  </p:cNvSpPr>
                  <p:nvPr/>
                </p:nvSpPr>
                <p:spPr bwMode="auto">
                  <a:xfrm>
                    <a:off x="7461" y="1278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 Box 28"/>
                  <p:cNvSpPr txBox="1">
                    <a:spLocks noChangeArrowheads="1"/>
                  </p:cNvSpPr>
                  <p:nvPr/>
                </p:nvSpPr>
                <p:spPr bwMode="auto">
                  <a:xfrm>
                    <a:off x="6192" y="10355"/>
                    <a:ext cx="2520" cy="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Upper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Lower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8361"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60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H="1">
                    <a:off x="7641" y="11884"/>
                    <a:ext cx="1260" cy="36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H="1">
                    <a:off x="6741" y="12064"/>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 name="Group 33"/>
                  <p:cNvGrpSpPr>
                    <a:grpSpLocks/>
                  </p:cNvGrpSpPr>
                  <p:nvPr/>
                </p:nvGrpSpPr>
                <p:grpSpPr bwMode="auto">
                  <a:xfrm>
                    <a:off x="6240" y="12064"/>
                    <a:ext cx="462" cy="180"/>
                    <a:chOff x="6240" y="12064"/>
                    <a:chExt cx="462" cy="180"/>
                  </a:xfrm>
                </p:grpSpPr>
                <p:sp>
                  <p:nvSpPr>
                    <p:cNvPr id="41" name="Line 34"/>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37"/>
                  <p:cNvGrpSpPr>
                    <a:grpSpLocks/>
                  </p:cNvGrpSpPr>
                  <p:nvPr/>
                </p:nvGrpSpPr>
                <p:grpSpPr bwMode="auto">
                  <a:xfrm>
                    <a:off x="7821" y="12064"/>
                    <a:ext cx="462" cy="180"/>
                    <a:chOff x="6240" y="12064"/>
                    <a:chExt cx="462" cy="180"/>
                  </a:xfrm>
                </p:grpSpPr>
                <p:sp>
                  <p:nvSpPr>
                    <p:cNvPr id="45" name="Line 38"/>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39"/>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Line 41"/>
                  <p:cNvSpPr>
                    <a:spLocks noChangeShapeType="1"/>
                  </p:cNvSpPr>
                  <p:nvPr/>
                </p:nvSpPr>
                <p:spPr bwMode="auto">
                  <a:xfrm flipH="1">
                    <a:off x="7461" y="11294"/>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H="1">
                    <a:off x="5841" y="11344"/>
                    <a:ext cx="1800" cy="72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grpSp>
            <p:grpSp>
              <p:nvGrpSpPr>
                <p:cNvPr id="50" name="Group 43"/>
                <p:cNvGrpSpPr>
                  <a:grpSpLocks/>
                </p:cNvGrpSpPr>
                <p:nvPr/>
              </p:nvGrpSpPr>
              <p:grpSpPr bwMode="auto">
                <a:xfrm rot="769382">
                  <a:off x="10083" y="11615"/>
                  <a:ext cx="720" cy="245"/>
                  <a:chOff x="10161" y="11524"/>
                  <a:chExt cx="720" cy="245"/>
                </a:xfrm>
              </p:grpSpPr>
              <p:sp>
                <p:nvSpPr>
                  <p:cNvPr id="51" name="Rectangle 44"/>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6"/>
                <p:cNvGrpSpPr>
                  <a:grpSpLocks/>
                </p:cNvGrpSpPr>
                <p:nvPr/>
              </p:nvGrpSpPr>
              <p:grpSpPr bwMode="auto">
                <a:xfrm rot="769382">
                  <a:off x="8721" y="12604"/>
                  <a:ext cx="720" cy="245"/>
                  <a:chOff x="10161" y="11524"/>
                  <a:chExt cx="720" cy="245"/>
                </a:xfrm>
              </p:grpSpPr>
              <p:sp>
                <p:nvSpPr>
                  <p:cNvPr id="54" name="Rectangle 47"/>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 name="Group 49"/>
                <p:cNvGrpSpPr>
                  <a:grpSpLocks/>
                </p:cNvGrpSpPr>
                <p:nvPr/>
              </p:nvGrpSpPr>
              <p:grpSpPr bwMode="auto">
                <a:xfrm>
                  <a:off x="9621" y="11420"/>
                  <a:ext cx="540" cy="180"/>
                  <a:chOff x="9441" y="11344"/>
                  <a:chExt cx="540" cy="180"/>
                </a:xfrm>
              </p:grpSpPr>
              <p:sp>
                <p:nvSpPr>
                  <p:cNvPr id="57" name="Line 50"/>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52"/>
                <p:cNvGrpSpPr>
                  <a:grpSpLocks/>
                </p:cNvGrpSpPr>
                <p:nvPr/>
              </p:nvGrpSpPr>
              <p:grpSpPr bwMode="auto">
                <a:xfrm>
                  <a:off x="8283" y="12413"/>
                  <a:ext cx="540" cy="180"/>
                  <a:chOff x="9441" y="11344"/>
                  <a:chExt cx="540" cy="180"/>
                </a:xfrm>
              </p:grpSpPr>
              <p:sp>
                <p:nvSpPr>
                  <p:cNvPr id="60" name="Line 53"/>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Text Box 55"/>
                <p:cNvSpPr txBox="1">
                  <a:spLocks noChangeArrowheads="1"/>
                </p:cNvSpPr>
                <p:nvPr/>
              </p:nvSpPr>
              <p:spPr bwMode="auto">
                <a:xfrm>
                  <a:off x="9441" y="12064"/>
                  <a:ext cx="1884" cy="115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Two optical sensors used to monitor the position on cans on the liner conveyer element.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AutoShape 56"/>
              <p:cNvSpPr>
                <a:spLocks noChangeArrowheads="1"/>
              </p:cNvSpPr>
              <p:nvPr/>
            </p:nvSpPr>
            <p:spPr bwMode="auto">
              <a:xfrm rot="-2165105">
                <a:off x="6894" y="13170"/>
                <a:ext cx="540" cy="360"/>
              </a:xfrm>
              <a:prstGeom prst="leftArrow">
                <a:avLst>
                  <a:gd name="adj1" fmla="val 50000"/>
                  <a:gd name="adj2" fmla="val 37500"/>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 Box 66"/>
            <p:cNvSpPr txBox="1">
              <a:spLocks noChangeArrowheads="1"/>
            </p:cNvSpPr>
            <p:nvPr/>
          </p:nvSpPr>
          <p:spPr bwMode="auto">
            <a:xfrm>
              <a:off x="2305878" y="485029"/>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7"/>
            <p:cNvSpPr txBox="1">
              <a:spLocks noChangeArrowheads="1"/>
            </p:cNvSpPr>
            <p:nvPr/>
          </p:nvSpPr>
          <p:spPr bwMode="auto">
            <a:xfrm>
              <a:off x="2305878" y="834887"/>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8"/>
            <p:cNvSpPr txBox="1">
              <a:spLocks noChangeArrowheads="1"/>
            </p:cNvSpPr>
            <p:nvPr/>
          </p:nvSpPr>
          <p:spPr bwMode="auto">
            <a:xfrm>
              <a:off x="5486400" y="1105231"/>
              <a:ext cx="675861" cy="42937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9"/>
            <p:cNvSpPr txBox="1">
              <a:spLocks noChangeArrowheads="1"/>
            </p:cNvSpPr>
            <p:nvPr/>
          </p:nvSpPr>
          <p:spPr bwMode="auto">
            <a:xfrm>
              <a:off x="4389120" y="2178657"/>
              <a:ext cx="1001864" cy="28575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 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ounded Rectangular Callout 73"/>
            <p:cNvSpPr>
              <a:spLocks noChangeArrowheads="1"/>
            </p:cNvSpPr>
            <p:nvPr/>
          </p:nvSpPr>
          <p:spPr bwMode="auto">
            <a:xfrm>
              <a:off x="1766750" y="2051435"/>
              <a:ext cx="1225729" cy="545859"/>
            </a:xfrm>
            <a:prstGeom prst="wedgeRoundRectCallout">
              <a:avLst>
                <a:gd name="adj1" fmla="val 53980"/>
                <a:gd name="adj2" fmla="val -200609"/>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ular Callout 75"/>
            <p:cNvSpPr>
              <a:spLocks noChangeArrowheads="1"/>
            </p:cNvSpPr>
            <p:nvPr/>
          </p:nvSpPr>
          <p:spPr bwMode="auto">
            <a:xfrm>
              <a:off x="4818489" y="-46056"/>
              <a:ext cx="1162819" cy="435311"/>
            </a:xfrm>
            <a:prstGeom prst="wedgeRoundRectCallout">
              <a:avLst>
                <a:gd name="adj1" fmla="val -109787"/>
                <a:gd name="adj2" fmla="val -9921"/>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V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ular Callout 76"/>
            <p:cNvSpPr>
              <a:spLocks noChangeArrowheads="1"/>
            </p:cNvSpPr>
            <p:nvPr/>
          </p:nvSpPr>
          <p:spPr bwMode="auto">
            <a:xfrm>
              <a:off x="4508388" y="2525853"/>
              <a:ext cx="1187187" cy="471431"/>
            </a:xfrm>
            <a:prstGeom prst="wedgeRoundRectCallout">
              <a:avLst>
                <a:gd name="adj1" fmla="val -115042"/>
                <a:gd name="adj2" fmla="val -159037"/>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Conveyer Motor M (Sustain)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13</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428604"/>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7"/>
          <p:cNvGrpSpPr>
            <a:grpSpLocks/>
          </p:cNvGrpSpPr>
          <p:nvPr/>
        </p:nvGrpSpPr>
        <p:grpSpPr bwMode="auto">
          <a:xfrm>
            <a:off x="4071934" y="1357298"/>
            <a:ext cx="4395806" cy="3043174"/>
            <a:chOff x="1766750" y="-46056"/>
            <a:chExt cx="4395511" cy="3043340"/>
          </a:xfrm>
        </p:grpSpPr>
        <p:grpSp>
          <p:nvGrpSpPr>
            <p:cNvPr id="3" name="Group 10"/>
            <p:cNvGrpSpPr>
              <a:grpSpLocks/>
            </p:cNvGrpSpPr>
            <p:nvPr/>
          </p:nvGrpSpPr>
          <p:grpSpPr bwMode="auto">
            <a:xfrm>
              <a:off x="1828800" y="119269"/>
              <a:ext cx="4053840" cy="2416810"/>
              <a:chOff x="4941" y="9724"/>
              <a:chExt cx="6384" cy="3806"/>
            </a:xfrm>
          </p:grpSpPr>
          <p:grpSp>
            <p:nvGrpSpPr>
              <p:cNvPr id="4" name="Group 4"/>
              <p:cNvGrpSpPr>
                <a:grpSpLocks/>
              </p:cNvGrpSpPr>
              <p:nvPr/>
            </p:nvGrpSpPr>
            <p:grpSpPr bwMode="auto">
              <a:xfrm>
                <a:off x="4941" y="9724"/>
                <a:ext cx="6384" cy="3495"/>
                <a:chOff x="4941" y="9724"/>
                <a:chExt cx="6384" cy="3495"/>
              </a:xfrm>
            </p:grpSpPr>
            <p:grpSp>
              <p:nvGrpSpPr>
                <p:cNvPr id="5" name="Group 5"/>
                <p:cNvGrpSpPr>
                  <a:grpSpLocks/>
                </p:cNvGrpSpPr>
                <p:nvPr/>
              </p:nvGrpSpPr>
              <p:grpSpPr bwMode="auto">
                <a:xfrm>
                  <a:off x="4941" y="9724"/>
                  <a:ext cx="5760" cy="3420"/>
                  <a:chOff x="4941" y="9724"/>
                  <a:chExt cx="5760" cy="3420"/>
                </a:xfrm>
              </p:grpSpPr>
              <p:sp>
                <p:nvSpPr>
                  <p:cNvPr id="13" name="Line 6"/>
                  <p:cNvSpPr>
                    <a:spLocks noChangeShapeType="1"/>
                  </p:cNvSpPr>
                  <p:nvPr/>
                </p:nvSpPr>
                <p:spPr bwMode="auto">
                  <a:xfrm>
                    <a:off x="7576" y="11279"/>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7925" y="9724"/>
                    <a:ext cx="1156" cy="540"/>
                    <a:chOff x="7925" y="9724"/>
                    <a:chExt cx="1156" cy="540"/>
                  </a:xfrm>
                </p:grpSpPr>
                <p:sp>
                  <p:nvSpPr>
                    <p:cNvPr id="15" name="AutoShape 8"/>
                    <p:cNvSpPr>
                      <a:spLocks noChangeArrowheads="1"/>
                    </p:cNvSpPr>
                    <p:nvPr/>
                  </p:nvSpPr>
                  <p:spPr bwMode="auto">
                    <a:xfrm flipV="1">
                      <a:off x="8541" y="9904"/>
                      <a:ext cx="540" cy="360"/>
                    </a:xfrm>
                    <a:custGeom>
                      <a:avLst/>
                      <a:gdLst>
                        <a:gd name="T0" fmla="*/ 386 w 21600"/>
                        <a:gd name="T1" fmla="*/ 0 h 21600"/>
                        <a:gd name="T2" fmla="*/ 231 w 21600"/>
                        <a:gd name="T3" fmla="*/ 120 h 21600"/>
                        <a:gd name="T4" fmla="*/ 0 w 21600"/>
                        <a:gd name="T5" fmla="*/ 300 h 21600"/>
                        <a:gd name="T6" fmla="*/ 231 w 21600"/>
                        <a:gd name="T7" fmla="*/ 360 h 21600"/>
                        <a:gd name="T8" fmla="*/ 463 w 21600"/>
                        <a:gd name="T9" fmla="*/ 250 h 21600"/>
                        <a:gd name="T10" fmla="*/ 540 w 21600"/>
                        <a:gd name="T11" fmla="*/ 12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7925" y="9904"/>
                      <a:ext cx="540" cy="125"/>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0"/>
                    <p:cNvGrpSpPr>
                      <a:grpSpLocks/>
                    </p:cNvGrpSpPr>
                    <p:nvPr/>
                  </p:nvGrpSpPr>
                  <p:grpSpPr bwMode="auto">
                    <a:xfrm>
                      <a:off x="8387" y="9865"/>
                      <a:ext cx="215" cy="215"/>
                      <a:chOff x="4221" y="12964"/>
                      <a:chExt cx="900" cy="900"/>
                    </a:xfrm>
                  </p:grpSpPr>
                  <p:sp>
                    <p:nvSpPr>
                      <p:cNvPr id="18" name="Rectangle 11"/>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3"/>
                    <p:cNvSpPr>
                      <a:spLocks noChangeArrowheads="1"/>
                    </p:cNvSpPr>
                    <p:nvPr/>
                  </p:nvSpPr>
                  <p:spPr bwMode="auto">
                    <a:xfrm>
                      <a:off x="8489" y="9724"/>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rot="5400000">
                      <a:off x="8500" y="9585"/>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15"/>
                  <p:cNvSpPr>
                    <a:spLocks noChangeArrowheads="1"/>
                  </p:cNvSpPr>
                  <p:nvPr/>
                </p:nvSpPr>
                <p:spPr bwMode="auto">
                  <a:xfrm>
                    <a:off x="8296"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854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17"/>
                  <p:cNvSpPr txBox="1">
                    <a:spLocks noChangeArrowheads="1"/>
                  </p:cNvSpPr>
                  <p:nvPr/>
                </p:nvSpPr>
                <p:spPr bwMode="auto">
                  <a:xfrm>
                    <a:off x="4941" y="11884"/>
                    <a:ext cx="900" cy="2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6955" y="12064"/>
                    <a:ext cx="900" cy="36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can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19"/>
                  <p:cNvSpPr>
                    <a:spLocks noChangeShapeType="1"/>
                  </p:cNvSpPr>
                  <p:nvPr/>
                </p:nvSpPr>
                <p:spPr bwMode="auto">
                  <a:xfrm flipH="1">
                    <a:off x="7641" y="10981"/>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H="1">
                    <a:off x="7461" y="10804"/>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1" descr="piston3.gif"/>
                  <p:cNvPicPr>
                    <a:picLocks noChangeAspect="1" noChangeArrowheads="1" noCrop="1"/>
                  </p:cNvPicPr>
                  <p:nvPr/>
                </p:nvPicPr>
                <p:blipFill>
                  <a:blip r:embed="rId2"/>
                  <a:srcRect/>
                  <a:stretch>
                    <a:fillRect/>
                  </a:stretch>
                </p:blipFill>
                <p:spPr bwMode="auto">
                  <a:xfrm>
                    <a:off x="6381" y="10264"/>
                    <a:ext cx="3144" cy="1861"/>
                  </a:xfrm>
                  <a:prstGeom prst="rect">
                    <a:avLst/>
                  </a:prstGeom>
                  <a:noFill/>
                </p:spPr>
              </p:pic>
              <p:sp>
                <p:nvSpPr>
                  <p:cNvPr id="29" name="Rectangle 22"/>
                  <p:cNvSpPr>
                    <a:spLocks noChangeArrowheads="1"/>
                  </p:cNvSpPr>
                  <p:nvPr/>
                </p:nvSpPr>
                <p:spPr bwMode="auto">
                  <a:xfrm>
                    <a:off x="9441" y="113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rot="652411" flipH="1">
                    <a:off x="9088" y="11505"/>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rot="652411" flipH="1">
                    <a:off x="9224" y="11758"/>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181" y="122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10161" y="1080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7"/>
                  <p:cNvSpPr>
                    <a:spLocks noChangeArrowheads="1"/>
                  </p:cNvSpPr>
                  <p:nvPr/>
                </p:nvSpPr>
                <p:spPr bwMode="auto">
                  <a:xfrm>
                    <a:off x="7461" y="1278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 Box 28"/>
                  <p:cNvSpPr txBox="1">
                    <a:spLocks noChangeArrowheads="1"/>
                  </p:cNvSpPr>
                  <p:nvPr/>
                </p:nvSpPr>
                <p:spPr bwMode="auto">
                  <a:xfrm>
                    <a:off x="6192" y="10355"/>
                    <a:ext cx="2520" cy="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Upper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Lower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8361"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60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H="1">
                    <a:off x="7641" y="11884"/>
                    <a:ext cx="1260" cy="36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H="1">
                    <a:off x="6741" y="12064"/>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3"/>
                  <p:cNvGrpSpPr>
                    <a:grpSpLocks/>
                  </p:cNvGrpSpPr>
                  <p:nvPr/>
                </p:nvGrpSpPr>
                <p:grpSpPr bwMode="auto">
                  <a:xfrm>
                    <a:off x="6240" y="12064"/>
                    <a:ext cx="462" cy="180"/>
                    <a:chOff x="6240" y="12064"/>
                    <a:chExt cx="462" cy="180"/>
                  </a:xfrm>
                </p:grpSpPr>
                <p:sp>
                  <p:nvSpPr>
                    <p:cNvPr id="41" name="Line 34"/>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7"/>
                  <p:cNvGrpSpPr>
                    <a:grpSpLocks/>
                  </p:cNvGrpSpPr>
                  <p:nvPr/>
                </p:nvGrpSpPr>
                <p:grpSpPr bwMode="auto">
                  <a:xfrm>
                    <a:off x="7821" y="12064"/>
                    <a:ext cx="462" cy="180"/>
                    <a:chOff x="6240" y="12064"/>
                    <a:chExt cx="462" cy="180"/>
                  </a:xfrm>
                </p:grpSpPr>
                <p:sp>
                  <p:nvSpPr>
                    <p:cNvPr id="45" name="Line 38"/>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39"/>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Line 41"/>
                  <p:cNvSpPr>
                    <a:spLocks noChangeShapeType="1"/>
                  </p:cNvSpPr>
                  <p:nvPr/>
                </p:nvSpPr>
                <p:spPr bwMode="auto">
                  <a:xfrm flipH="1">
                    <a:off x="7461" y="11294"/>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H="1">
                    <a:off x="5841" y="11344"/>
                    <a:ext cx="1800" cy="72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grpSp>
            <p:grpSp>
              <p:nvGrpSpPr>
                <p:cNvPr id="10" name="Group 43"/>
                <p:cNvGrpSpPr>
                  <a:grpSpLocks/>
                </p:cNvGrpSpPr>
                <p:nvPr/>
              </p:nvGrpSpPr>
              <p:grpSpPr bwMode="auto">
                <a:xfrm rot="769382">
                  <a:off x="10083" y="11615"/>
                  <a:ext cx="720" cy="245"/>
                  <a:chOff x="10161" y="11524"/>
                  <a:chExt cx="720" cy="245"/>
                </a:xfrm>
              </p:grpSpPr>
              <p:sp>
                <p:nvSpPr>
                  <p:cNvPr id="51" name="Rectangle 44"/>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6"/>
                <p:cNvGrpSpPr>
                  <a:grpSpLocks/>
                </p:cNvGrpSpPr>
                <p:nvPr/>
              </p:nvGrpSpPr>
              <p:grpSpPr bwMode="auto">
                <a:xfrm rot="769382">
                  <a:off x="8721" y="12604"/>
                  <a:ext cx="720" cy="245"/>
                  <a:chOff x="10161" y="11524"/>
                  <a:chExt cx="720" cy="245"/>
                </a:xfrm>
              </p:grpSpPr>
              <p:sp>
                <p:nvSpPr>
                  <p:cNvPr id="54" name="Rectangle 47"/>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49"/>
                <p:cNvGrpSpPr>
                  <a:grpSpLocks/>
                </p:cNvGrpSpPr>
                <p:nvPr/>
              </p:nvGrpSpPr>
              <p:grpSpPr bwMode="auto">
                <a:xfrm>
                  <a:off x="9621" y="11420"/>
                  <a:ext cx="540" cy="180"/>
                  <a:chOff x="9441" y="11344"/>
                  <a:chExt cx="540" cy="180"/>
                </a:xfrm>
              </p:grpSpPr>
              <p:sp>
                <p:nvSpPr>
                  <p:cNvPr id="57" name="Line 50"/>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52"/>
                <p:cNvGrpSpPr>
                  <a:grpSpLocks/>
                </p:cNvGrpSpPr>
                <p:nvPr/>
              </p:nvGrpSpPr>
              <p:grpSpPr bwMode="auto">
                <a:xfrm>
                  <a:off x="8283" y="12413"/>
                  <a:ext cx="540" cy="180"/>
                  <a:chOff x="9441" y="11344"/>
                  <a:chExt cx="540" cy="180"/>
                </a:xfrm>
              </p:grpSpPr>
              <p:sp>
                <p:nvSpPr>
                  <p:cNvPr id="60" name="Line 53"/>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Text Box 55"/>
                <p:cNvSpPr txBox="1">
                  <a:spLocks noChangeArrowheads="1"/>
                </p:cNvSpPr>
                <p:nvPr/>
              </p:nvSpPr>
              <p:spPr bwMode="auto">
                <a:xfrm>
                  <a:off x="9441" y="12064"/>
                  <a:ext cx="1884" cy="115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Two optical sensors used to monitor the position on cans on the liner conveyer element.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AutoShape 56"/>
              <p:cNvSpPr>
                <a:spLocks noChangeArrowheads="1"/>
              </p:cNvSpPr>
              <p:nvPr/>
            </p:nvSpPr>
            <p:spPr bwMode="auto">
              <a:xfrm rot="-2165105">
                <a:off x="6894" y="13170"/>
                <a:ext cx="540" cy="360"/>
              </a:xfrm>
              <a:prstGeom prst="leftArrow">
                <a:avLst>
                  <a:gd name="adj1" fmla="val 50000"/>
                  <a:gd name="adj2" fmla="val 37500"/>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 Box 66"/>
            <p:cNvSpPr txBox="1">
              <a:spLocks noChangeArrowheads="1"/>
            </p:cNvSpPr>
            <p:nvPr/>
          </p:nvSpPr>
          <p:spPr bwMode="auto">
            <a:xfrm>
              <a:off x="2305878" y="485029"/>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7"/>
            <p:cNvSpPr txBox="1">
              <a:spLocks noChangeArrowheads="1"/>
            </p:cNvSpPr>
            <p:nvPr/>
          </p:nvSpPr>
          <p:spPr bwMode="auto">
            <a:xfrm>
              <a:off x="2305878" y="834887"/>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8"/>
            <p:cNvSpPr txBox="1">
              <a:spLocks noChangeArrowheads="1"/>
            </p:cNvSpPr>
            <p:nvPr/>
          </p:nvSpPr>
          <p:spPr bwMode="auto">
            <a:xfrm>
              <a:off x="5486400" y="1105231"/>
              <a:ext cx="675861" cy="42937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9"/>
            <p:cNvSpPr txBox="1">
              <a:spLocks noChangeArrowheads="1"/>
            </p:cNvSpPr>
            <p:nvPr/>
          </p:nvSpPr>
          <p:spPr bwMode="auto">
            <a:xfrm>
              <a:off x="4389120" y="2178657"/>
              <a:ext cx="1001864" cy="28575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 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ounded Rectangular Callout 73"/>
            <p:cNvSpPr>
              <a:spLocks noChangeArrowheads="1"/>
            </p:cNvSpPr>
            <p:nvPr/>
          </p:nvSpPr>
          <p:spPr bwMode="auto">
            <a:xfrm>
              <a:off x="1766750" y="2051435"/>
              <a:ext cx="1225729" cy="545859"/>
            </a:xfrm>
            <a:prstGeom prst="wedgeRoundRectCallout">
              <a:avLst>
                <a:gd name="adj1" fmla="val 53980"/>
                <a:gd name="adj2" fmla="val -200609"/>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ular Callout 75"/>
            <p:cNvSpPr>
              <a:spLocks noChangeArrowheads="1"/>
            </p:cNvSpPr>
            <p:nvPr/>
          </p:nvSpPr>
          <p:spPr bwMode="auto">
            <a:xfrm>
              <a:off x="4818489" y="-46056"/>
              <a:ext cx="1162819" cy="435311"/>
            </a:xfrm>
            <a:prstGeom prst="wedgeRoundRectCallout">
              <a:avLst>
                <a:gd name="adj1" fmla="val -109787"/>
                <a:gd name="adj2" fmla="val -9921"/>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V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ular Callout 76"/>
            <p:cNvSpPr>
              <a:spLocks noChangeArrowheads="1"/>
            </p:cNvSpPr>
            <p:nvPr/>
          </p:nvSpPr>
          <p:spPr bwMode="auto">
            <a:xfrm>
              <a:off x="4508388" y="2525853"/>
              <a:ext cx="1187187" cy="471431"/>
            </a:xfrm>
            <a:prstGeom prst="wedgeRoundRectCallout">
              <a:avLst>
                <a:gd name="adj1" fmla="val -115042"/>
                <a:gd name="adj2" fmla="val -159037"/>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Conveyer Motor M (Sustain)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441" name="Rectangle 1"/>
          <p:cNvSpPr>
            <a:spLocks noChangeArrowheads="1"/>
          </p:cNvSpPr>
          <p:nvPr/>
        </p:nvSpPr>
        <p:spPr bwMode="auto">
          <a:xfrm>
            <a:off x="214282" y="1428736"/>
            <a:ext cx="4000528" cy="17620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Arial" pitchFamily="34" charset="0"/>
                <a:ea typeface="Calibri" pitchFamily="34" charset="0"/>
                <a:cs typeface="Arial" pitchFamily="34" charset="0"/>
              </a:rPr>
              <a:t>9.4.1Machine Processes:</a:t>
            </a:r>
          </a:p>
          <a:p>
            <a:pPr fontAlgn="base">
              <a:spcBef>
                <a:spcPct val="0"/>
              </a:spcBef>
              <a:spcAft>
                <a:spcPct val="0"/>
              </a:spcAft>
            </a:pPr>
            <a:r>
              <a:rPr lang="en-US" dirty="0" smtClean="0">
                <a:latin typeface="Arial" pitchFamily="34" charset="0"/>
                <a:ea typeface="Calibri" pitchFamily="34" charset="0"/>
                <a:cs typeface="Arial" pitchFamily="34" charset="0"/>
              </a:rPr>
              <a:t>3)Hooper Filling Process .</a:t>
            </a:r>
            <a:endParaRPr lang="en-US" sz="3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1)Volumetric Pump Process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2)Conveyor  Process.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ight Arrow 76"/>
          <p:cNvSpPr/>
          <p:nvPr/>
        </p:nvSpPr>
        <p:spPr>
          <a:xfrm>
            <a:off x="2857488" y="1857364"/>
            <a:ext cx="178595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Arrow 77"/>
          <p:cNvSpPr/>
          <p:nvPr/>
        </p:nvSpPr>
        <p:spPr>
          <a:xfrm rot="612830">
            <a:off x="3214829" y="2496355"/>
            <a:ext cx="1642772" cy="148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ight Arrow 78"/>
          <p:cNvSpPr/>
          <p:nvPr/>
        </p:nvSpPr>
        <p:spPr>
          <a:xfrm rot="612830">
            <a:off x="2567743" y="3119774"/>
            <a:ext cx="1865374" cy="121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14</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7"/>
          <p:cNvGrpSpPr>
            <a:grpSpLocks/>
          </p:cNvGrpSpPr>
          <p:nvPr/>
        </p:nvGrpSpPr>
        <p:grpSpPr bwMode="auto">
          <a:xfrm>
            <a:off x="4319598" y="1357298"/>
            <a:ext cx="4395806" cy="3043174"/>
            <a:chOff x="1766750" y="-46056"/>
            <a:chExt cx="4395511" cy="3043340"/>
          </a:xfrm>
        </p:grpSpPr>
        <p:grpSp>
          <p:nvGrpSpPr>
            <p:cNvPr id="3" name="Group 10"/>
            <p:cNvGrpSpPr>
              <a:grpSpLocks/>
            </p:cNvGrpSpPr>
            <p:nvPr/>
          </p:nvGrpSpPr>
          <p:grpSpPr bwMode="auto">
            <a:xfrm>
              <a:off x="1828800" y="119269"/>
              <a:ext cx="4053840" cy="2416810"/>
              <a:chOff x="4941" y="9724"/>
              <a:chExt cx="6384" cy="3806"/>
            </a:xfrm>
          </p:grpSpPr>
          <p:grpSp>
            <p:nvGrpSpPr>
              <p:cNvPr id="4" name="Group 4"/>
              <p:cNvGrpSpPr>
                <a:grpSpLocks/>
              </p:cNvGrpSpPr>
              <p:nvPr/>
            </p:nvGrpSpPr>
            <p:grpSpPr bwMode="auto">
              <a:xfrm>
                <a:off x="4941" y="9724"/>
                <a:ext cx="6384" cy="3495"/>
                <a:chOff x="4941" y="9724"/>
                <a:chExt cx="6384" cy="3495"/>
              </a:xfrm>
            </p:grpSpPr>
            <p:grpSp>
              <p:nvGrpSpPr>
                <p:cNvPr id="5" name="Group 5"/>
                <p:cNvGrpSpPr>
                  <a:grpSpLocks/>
                </p:cNvGrpSpPr>
                <p:nvPr/>
              </p:nvGrpSpPr>
              <p:grpSpPr bwMode="auto">
                <a:xfrm>
                  <a:off x="4941" y="9724"/>
                  <a:ext cx="5760" cy="3420"/>
                  <a:chOff x="4941" y="9724"/>
                  <a:chExt cx="5760" cy="3420"/>
                </a:xfrm>
              </p:grpSpPr>
              <p:sp>
                <p:nvSpPr>
                  <p:cNvPr id="13" name="Line 6"/>
                  <p:cNvSpPr>
                    <a:spLocks noChangeShapeType="1"/>
                  </p:cNvSpPr>
                  <p:nvPr/>
                </p:nvSpPr>
                <p:spPr bwMode="auto">
                  <a:xfrm>
                    <a:off x="7576" y="11279"/>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7925" y="9724"/>
                    <a:ext cx="1156" cy="540"/>
                    <a:chOff x="7925" y="9724"/>
                    <a:chExt cx="1156" cy="540"/>
                  </a:xfrm>
                </p:grpSpPr>
                <p:sp>
                  <p:nvSpPr>
                    <p:cNvPr id="15" name="AutoShape 8"/>
                    <p:cNvSpPr>
                      <a:spLocks noChangeArrowheads="1"/>
                    </p:cNvSpPr>
                    <p:nvPr/>
                  </p:nvSpPr>
                  <p:spPr bwMode="auto">
                    <a:xfrm flipV="1">
                      <a:off x="8541" y="9904"/>
                      <a:ext cx="540" cy="360"/>
                    </a:xfrm>
                    <a:custGeom>
                      <a:avLst/>
                      <a:gdLst>
                        <a:gd name="T0" fmla="*/ 386 w 21600"/>
                        <a:gd name="T1" fmla="*/ 0 h 21600"/>
                        <a:gd name="T2" fmla="*/ 231 w 21600"/>
                        <a:gd name="T3" fmla="*/ 120 h 21600"/>
                        <a:gd name="T4" fmla="*/ 0 w 21600"/>
                        <a:gd name="T5" fmla="*/ 300 h 21600"/>
                        <a:gd name="T6" fmla="*/ 231 w 21600"/>
                        <a:gd name="T7" fmla="*/ 360 h 21600"/>
                        <a:gd name="T8" fmla="*/ 463 w 21600"/>
                        <a:gd name="T9" fmla="*/ 250 h 21600"/>
                        <a:gd name="T10" fmla="*/ 540 w 21600"/>
                        <a:gd name="T11" fmla="*/ 12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7925" y="9904"/>
                      <a:ext cx="540" cy="125"/>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0"/>
                    <p:cNvGrpSpPr>
                      <a:grpSpLocks/>
                    </p:cNvGrpSpPr>
                    <p:nvPr/>
                  </p:nvGrpSpPr>
                  <p:grpSpPr bwMode="auto">
                    <a:xfrm>
                      <a:off x="8387" y="9865"/>
                      <a:ext cx="215" cy="215"/>
                      <a:chOff x="4221" y="12964"/>
                      <a:chExt cx="900" cy="900"/>
                    </a:xfrm>
                  </p:grpSpPr>
                  <p:sp>
                    <p:nvSpPr>
                      <p:cNvPr id="18" name="Rectangle 11"/>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3"/>
                    <p:cNvSpPr>
                      <a:spLocks noChangeArrowheads="1"/>
                    </p:cNvSpPr>
                    <p:nvPr/>
                  </p:nvSpPr>
                  <p:spPr bwMode="auto">
                    <a:xfrm>
                      <a:off x="8489" y="9724"/>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rot="5400000">
                      <a:off x="8500" y="9585"/>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15"/>
                  <p:cNvSpPr>
                    <a:spLocks noChangeArrowheads="1"/>
                  </p:cNvSpPr>
                  <p:nvPr/>
                </p:nvSpPr>
                <p:spPr bwMode="auto">
                  <a:xfrm>
                    <a:off x="8296"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854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17"/>
                  <p:cNvSpPr txBox="1">
                    <a:spLocks noChangeArrowheads="1"/>
                  </p:cNvSpPr>
                  <p:nvPr/>
                </p:nvSpPr>
                <p:spPr bwMode="auto">
                  <a:xfrm>
                    <a:off x="4941" y="11884"/>
                    <a:ext cx="900" cy="2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6955" y="12064"/>
                    <a:ext cx="900" cy="36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can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19"/>
                  <p:cNvSpPr>
                    <a:spLocks noChangeShapeType="1"/>
                  </p:cNvSpPr>
                  <p:nvPr/>
                </p:nvSpPr>
                <p:spPr bwMode="auto">
                  <a:xfrm flipH="1">
                    <a:off x="7641" y="10981"/>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H="1">
                    <a:off x="7461" y="10804"/>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1" descr="piston3.gif"/>
                  <p:cNvPicPr>
                    <a:picLocks noChangeAspect="1" noChangeArrowheads="1" noCrop="1"/>
                  </p:cNvPicPr>
                  <p:nvPr/>
                </p:nvPicPr>
                <p:blipFill>
                  <a:blip r:embed="rId2"/>
                  <a:srcRect/>
                  <a:stretch>
                    <a:fillRect/>
                  </a:stretch>
                </p:blipFill>
                <p:spPr bwMode="auto">
                  <a:xfrm>
                    <a:off x="6381" y="10264"/>
                    <a:ext cx="3144" cy="1861"/>
                  </a:xfrm>
                  <a:prstGeom prst="rect">
                    <a:avLst/>
                  </a:prstGeom>
                  <a:noFill/>
                </p:spPr>
              </p:pic>
              <p:sp>
                <p:nvSpPr>
                  <p:cNvPr id="29" name="Rectangle 22"/>
                  <p:cNvSpPr>
                    <a:spLocks noChangeArrowheads="1"/>
                  </p:cNvSpPr>
                  <p:nvPr/>
                </p:nvSpPr>
                <p:spPr bwMode="auto">
                  <a:xfrm>
                    <a:off x="9441" y="113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rot="652411" flipH="1">
                    <a:off x="9088" y="11505"/>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rot="652411" flipH="1">
                    <a:off x="9224" y="11758"/>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181" y="122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10161" y="1080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7"/>
                  <p:cNvSpPr>
                    <a:spLocks noChangeArrowheads="1"/>
                  </p:cNvSpPr>
                  <p:nvPr/>
                </p:nvSpPr>
                <p:spPr bwMode="auto">
                  <a:xfrm>
                    <a:off x="7461" y="1278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 Box 28"/>
                  <p:cNvSpPr txBox="1">
                    <a:spLocks noChangeArrowheads="1"/>
                  </p:cNvSpPr>
                  <p:nvPr/>
                </p:nvSpPr>
                <p:spPr bwMode="auto">
                  <a:xfrm>
                    <a:off x="6192" y="10355"/>
                    <a:ext cx="2520" cy="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Upper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Lower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8361"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60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H="1">
                    <a:off x="7641" y="11884"/>
                    <a:ext cx="1260" cy="36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H="1">
                    <a:off x="6741" y="12064"/>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3"/>
                  <p:cNvGrpSpPr>
                    <a:grpSpLocks/>
                  </p:cNvGrpSpPr>
                  <p:nvPr/>
                </p:nvGrpSpPr>
                <p:grpSpPr bwMode="auto">
                  <a:xfrm>
                    <a:off x="6240" y="12064"/>
                    <a:ext cx="462" cy="180"/>
                    <a:chOff x="6240" y="12064"/>
                    <a:chExt cx="462" cy="180"/>
                  </a:xfrm>
                </p:grpSpPr>
                <p:sp>
                  <p:nvSpPr>
                    <p:cNvPr id="41" name="Line 34"/>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7"/>
                  <p:cNvGrpSpPr>
                    <a:grpSpLocks/>
                  </p:cNvGrpSpPr>
                  <p:nvPr/>
                </p:nvGrpSpPr>
                <p:grpSpPr bwMode="auto">
                  <a:xfrm>
                    <a:off x="7821" y="12064"/>
                    <a:ext cx="462" cy="180"/>
                    <a:chOff x="6240" y="12064"/>
                    <a:chExt cx="462" cy="180"/>
                  </a:xfrm>
                </p:grpSpPr>
                <p:sp>
                  <p:nvSpPr>
                    <p:cNvPr id="45" name="Line 38"/>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39"/>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Line 41"/>
                  <p:cNvSpPr>
                    <a:spLocks noChangeShapeType="1"/>
                  </p:cNvSpPr>
                  <p:nvPr/>
                </p:nvSpPr>
                <p:spPr bwMode="auto">
                  <a:xfrm flipH="1">
                    <a:off x="7461" y="11294"/>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H="1">
                    <a:off x="5841" y="11344"/>
                    <a:ext cx="1800" cy="72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grpSp>
            <p:grpSp>
              <p:nvGrpSpPr>
                <p:cNvPr id="10" name="Group 43"/>
                <p:cNvGrpSpPr>
                  <a:grpSpLocks/>
                </p:cNvGrpSpPr>
                <p:nvPr/>
              </p:nvGrpSpPr>
              <p:grpSpPr bwMode="auto">
                <a:xfrm rot="769382">
                  <a:off x="10083" y="11615"/>
                  <a:ext cx="720" cy="245"/>
                  <a:chOff x="10161" y="11524"/>
                  <a:chExt cx="720" cy="245"/>
                </a:xfrm>
              </p:grpSpPr>
              <p:sp>
                <p:nvSpPr>
                  <p:cNvPr id="51" name="Rectangle 44"/>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6"/>
                <p:cNvGrpSpPr>
                  <a:grpSpLocks/>
                </p:cNvGrpSpPr>
                <p:nvPr/>
              </p:nvGrpSpPr>
              <p:grpSpPr bwMode="auto">
                <a:xfrm rot="769382">
                  <a:off x="8721" y="12604"/>
                  <a:ext cx="720" cy="245"/>
                  <a:chOff x="10161" y="11524"/>
                  <a:chExt cx="720" cy="245"/>
                </a:xfrm>
              </p:grpSpPr>
              <p:sp>
                <p:nvSpPr>
                  <p:cNvPr id="54" name="Rectangle 47"/>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49"/>
                <p:cNvGrpSpPr>
                  <a:grpSpLocks/>
                </p:cNvGrpSpPr>
                <p:nvPr/>
              </p:nvGrpSpPr>
              <p:grpSpPr bwMode="auto">
                <a:xfrm>
                  <a:off x="9621" y="11420"/>
                  <a:ext cx="540" cy="180"/>
                  <a:chOff x="9441" y="11344"/>
                  <a:chExt cx="540" cy="180"/>
                </a:xfrm>
              </p:grpSpPr>
              <p:sp>
                <p:nvSpPr>
                  <p:cNvPr id="57" name="Line 50"/>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52"/>
                <p:cNvGrpSpPr>
                  <a:grpSpLocks/>
                </p:cNvGrpSpPr>
                <p:nvPr/>
              </p:nvGrpSpPr>
              <p:grpSpPr bwMode="auto">
                <a:xfrm>
                  <a:off x="8283" y="12413"/>
                  <a:ext cx="540" cy="180"/>
                  <a:chOff x="9441" y="11344"/>
                  <a:chExt cx="540" cy="180"/>
                </a:xfrm>
              </p:grpSpPr>
              <p:sp>
                <p:nvSpPr>
                  <p:cNvPr id="60" name="Line 53"/>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Text Box 55"/>
                <p:cNvSpPr txBox="1">
                  <a:spLocks noChangeArrowheads="1"/>
                </p:cNvSpPr>
                <p:nvPr/>
              </p:nvSpPr>
              <p:spPr bwMode="auto">
                <a:xfrm>
                  <a:off x="9441" y="12064"/>
                  <a:ext cx="1884" cy="115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Two optical sensors used to monitor the position on cans on the liner conveyer element.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AutoShape 56"/>
              <p:cNvSpPr>
                <a:spLocks noChangeArrowheads="1"/>
              </p:cNvSpPr>
              <p:nvPr/>
            </p:nvSpPr>
            <p:spPr bwMode="auto">
              <a:xfrm rot="-2165105">
                <a:off x="6894" y="13170"/>
                <a:ext cx="540" cy="360"/>
              </a:xfrm>
              <a:prstGeom prst="leftArrow">
                <a:avLst>
                  <a:gd name="adj1" fmla="val 50000"/>
                  <a:gd name="adj2" fmla="val 37500"/>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 Box 66"/>
            <p:cNvSpPr txBox="1">
              <a:spLocks noChangeArrowheads="1"/>
            </p:cNvSpPr>
            <p:nvPr/>
          </p:nvSpPr>
          <p:spPr bwMode="auto">
            <a:xfrm>
              <a:off x="2305878" y="485029"/>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7"/>
            <p:cNvSpPr txBox="1">
              <a:spLocks noChangeArrowheads="1"/>
            </p:cNvSpPr>
            <p:nvPr/>
          </p:nvSpPr>
          <p:spPr bwMode="auto">
            <a:xfrm>
              <a:off x="2305878" y="834887"/>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8"/>
            <p:cNvSpPr txBox="1">
              <a:spLocks noChangeArrowheads="1"/>
            </p:cNvSpPr>
            <p:nvPr/>
          </p:nvSpPr>
          <p:spPr bwMode="auto">
            <a:xfrm>
              <a:off x="5486400" y="1105231"/>
              <a:ext cx="675861" cy="42937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9"/>
            <p:cNvSpPr txBox="1">
              <a:spLocks noChangeArrowheads="1"/>
            </p:cNvSpPr>
            <p:nvPr/>
          </p:nvSpPr>
          <p:spPr bwMode="auto">
            <a:xfrm>
              <a:off x="4389120" y="2178657"/>
              <a:ext cx="1001864" cy="28575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 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ounded Rectangular Callout 73"/>
            <p:cNvSpPr>
              <a:spLocks noChangeArrowheads="1"/>
            </p:cNvSpPr>
            <p:nvPr/>
          </p:nvSpPr>
          <p:spPr bwMode="auto">
            <a:xfrm>
              <a:off x="1766750" y="2051435"/>
              <a:ext cx="1225729" cy="545859"/>
            </a:xfrm>
            <a:prstGeom prst="wedgeRoundRectCallout">
              <a:avLst>
                <a:gd name="adj1" fmla="val 53980"/>
                <a:gd name="adj2" fmla="val -200609"/>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ular Callout 75"/>
            <p:cNvSpPr>
              <a:spLocks noChangeArrowheads="1"/>
            </p:cNvSpPr>
            <p:nvPr/>
          </p:nvSpPr>
          <p:spPr bwMode="auto">
            <a:xfrm>
              <a:off x="4818489" y="-46056"/>
              <a:ext cx="1162819" cy="435311"/>
            </a:xfrm>
            <a:prstGeom prst="wedgeRoundRectCallout">
              <a:avLst>
                <a:gd name="adj1" fmla="val -109787"/>
                <a:gd name="adj2" fmla="val -9921"/>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V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ular Callout 76"/>
            <p:cNvSpPr>
              <a:spLocks noChangeArrowheads="1"/>
            </p:cNvSpPr>
            <p:nvPr/>
          </p:nvSpPr>
          <p:spPr bwMode="auto">
            <a:xfrm>
              <a:off x="4508388" y="2525853"/>
              <a:ext cx="1187187" cy="471431"/>
            </a:xfrm>
            <a:prstGeom prst="wedgeRoundRectCallout">
              <a:avLst>
                <a:gd name="adj1" fmla="val -115042"/>
                <a:gd name="adj2" fmla="val -159037"/>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Conveyer Motor M (Sustain)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2465" name="Rectangle 1"/>
          <p:cNvSpPr>
            <a:spLocks noChangeArrowheads="1"/>
          </p:cNvSpPr>
          <p:nvPr/>
        </p:nvSpPr>
        <p:spPr bwMode="auto">
          <a:xfrm>
            <a:off x="0" y="1500174"/>
            <a:ext cx="4143372"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 pos="171450" algn="l"/>
              </a:tabLst>
            </a:pPr>
            <a:r>
              <a:rPr kumimoji="0" lang="en-US"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9.4.3Actuators, control signals and switching elements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Volumetric displacement pump: driven using double acting cylinders and having 5x3 solenoid directional valve as switching element with </a:t>
            </a:r>
            <a:r>
              <a:rPr kumimoji="0" lang="en-US"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NON-SUSTAIN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control signals.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Symbolic address  	     P</a:t>
            </a:r>
            <a:r>
              <a:rPr kumimoji="0" lang="en-US" sz="14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(pump discharge state), P</a:t>
            </a:r>
            <a:r>
              <a:rPr kumimoji="0" lang="en-US" sz="14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(pump in suction state)</a:t>
            </a:r>
          </a:p>
          <a:p>
            <a:pPr marL="0" marR="0" lvl="0" indent="0" algn="l" defTabSz="914400" rtl="0" eaLnBrk="0" fontAlgn="base" latinLnBrk="0" hangingPunct="0">
              <a:lnSpc>
                <a:spcPct val="100000"/>
              </a:lnSpc>
              <a:spcBef>
                <a:spcPct val="0"/>
              </a:spcBef>
              <a:spcAft>
                <a:spcPct val="0"/>
              </a:spcAft>
              <a:buClrTx/>
              <a:buSzTx/>
              <a:tabLst>
                <a:tab pos="57150" algn="l"/>
                <a:tab pos="171450"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Conveyor :driven using three phase induction gear motor having ONE electromechanical relay as witching element with SUSTAIN control signal.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(Symbolic address  M+ (motor on state), M- (motor off state).</a:t>
            </a:r>
          </a:p>
          <a:p>
            <a:pPr marL="0" marR="0" lvl="0" indent="0" algn="l" defTabSz="914400" rtl="0" eaLnBrk="0" fontAlgn="base" latinLnBrk="0" hangingPunct="0">
              <a:lnSpc>
                <a:spcPct val="100000"/>
              </a:lnSpc>
              <a:spcBef>
                <a:spcPct val="0"/>
              </a:spcBef>
              <a:spcAft>
                <a:spcPct val="0"/>
              </a:spcAft>
              <a:buClrTx/>
              <a:buSzTx/>
              <a:tabLst>
                <a:tab pos="57150" algn="l"/>
                <a:tab pos="171450" algn="l"/>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Hooper storage: Solenoid directional valve having two solenoids to fill in the Hooper having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NON-SUSTAIN control signals.  (Symbolic address V+ (valve open state), V- (valve close state)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15</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7"/>
          <p:cNvGrpSpPr>
            <a:grpSpLocks/>
          </p:cNvGrpSpPr>
          <p:nvPr/>
        </p:nvGrpSpPr>
        <p:grpSpPr bwMode="auto">
          <a:xfrm>
            <a:off x="4319598" y="1357298"/>
            <a:ext cx="4395806" cy="3043174"/>
            <a:chOff x="1766750" y="-46056"/>
            <a:chExt cx="4395511" cy="3043340"/>
          </a:xfrm>
        </p:grpSpPr>
        <p:grpSp>
          <p:nvGrpSpPr>
            <p:cNvPr id="3" name="Group 10"/>
            <p:cNvGrpSpPr>
              <a:grpSpLocks/>
            </p:cNvGrpSpPr>
            <p:nvPr/>
          </p:nvGrpSpPr>
          <p:grpSpPr bwMode="auto">
            <a:xfrm>
              <a:off x="1828800" y="119269"/>
              <a:ext cx="4053840" cy="2416810"/>
              <a:chOff x="4941" y="9724"/>
              <a:chExt cx="6384" cy="3806"/>
            </a:xfrm>
          </p:grpSpPr>
          <p:grpSp>
            <p:nvGrpSpPr>
              <p:cNvPr id="4" name="Group 4"/>
              <p:cNvGrpSpPr>
                <a:grpSpLocks/>
              </p:cNvGrpSpPr>
              <p:nvPr/>
            </p:nvGrpSpPr>
            <p:grpSpPr bwMode="auto">
              <a:xfrm>
                <a:off x="4941" y="9724"/>
                <a:ext cx="6384" cy="3495"/>
                <a:chOff x="4941" y="9724"/>
                <a:chExt cx="6384" cy="3495"/>
              </a:xfrm>
            </p:grpSpPr>
            <p:grpSp>
              <p:nvGrpSpPr>
                <p:cNvPr id="5" name="Group 5"/>
                <p:cNvGrpSpPr>
                  <a:grpSpLocks/>
                </p:cNvGrpSpPr>
                <p:nvPr/>
              </p:nvGrpSpPr>
              <p:grpSpPr bwMode="auto">
                <a:xfrm>
                  <a:off x="4941" y="9724"/>
                  <a:ext cx="5760" cy="3420"/>
                  <a:chOff x="4941" y="9724"/>
                  <a:chExt cx="5760" cy="3420"/>
                </a:xfrm>
              </p:grpSpPr>
              <p:sp>
                <p:nvSpPr>
                  <p:cNvPr id="13" name="Line 6"/>
                  <p:cNvSpPr>
                    <a:spLocks noChangeShapeType="1"/>
                  </p:cNvSpPr>
                  <p:nvPr/>
                </p:nvSpPr>
                <p:spPr bwMode="auto">
                  <a:xfrm>
                    <a:off x="7576" y="11279"/>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7925" y="9724"/>
                    <a:ext cx="1156" cy="540"/>
                    <a:chOff x="7925" y="9724"/>
                    <a:chExt cx="1156" cy="540"/>
                  </a:xfrm>
                </p:grpSpPr>
                <p:sp>
                  <p:nvSpPr>
                    <p:cNvPr id="15" name="AutoShape 8"/>
                    <p:cNvSpPr>
                      <a:spLocks noChangeArrowheads="1"/>
                    </p:cNvSpPr>
                    <p:nvPr/>
                  </p:nvSpPr>
                  <p:spPr bwMode="auto">
                    <a:xfrm flipV="1">
                      <a:off x="8541" y="9904"/>
                      <a:ext cx="540" cy="360"/>
                    </a:xfrm>
                    <a:custGeom>
                      <a:avLst/>
                      <a:gdLst>
                        <a:gd name="T0" fmla="*/ 386 w 21600"/>
                        <a:gd name="T1" fmla="*/ 0 h 21600"/>
                        <a:gd name="T2" fmla="*/ 231 w 21600"/>
                        <a:gd name="T3" fmla="*/ 120 h 21600"/>
                        <a:gd name="T4" fmla="*/ 0 w 21600"/>
                        <a:gd name="T5" fmla="*/ 300 h 21600"/>
                        <a:gd name="T6" fmla="*/ 231 w 21600"/>
                        <a:gd name="T7" fmla="*/ 360 h 21600"/>
                        <a:gd name="T8" fmla="*/ 463 w 21600"/>
                        <a:gd name="T9" fmla="*/ 250 h 21600"/>
                        <a:gd name="T10" fmla="*/ 540 w 21600"/>
                        <a:gd name="T11" fmla="*/ 12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7925" y="9904"/>
                      <a:ext cx="540" cy="125"/>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0"/>
                    <p:cNvGrpSpPr>
                      <a:grpSpLocks/>
                    </p:cNvGrpSpPr>
                    <p:nvPr/>
                  </p:nvGrpSpPr>
                  <p:grpSpPr bwMode="auto">
                    <a:xfrm>
                      <a:off x="8387" y="9865"/>
                      <a:ext cx="215" cy="215"/>
                      <a:chOff x="4221" y="12964"/>
                      <a:chExt cx="900" cy="900"/>
                    </a:xfrm>
                  </p:grpSpPr>
                  <p:sp>
                    <p:nvSpPr>
                      <p:cNvPr id="18" name="Rectangle 11"/>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3"/>
                    <p:cNvSpPr>
                      <a:spLocks noChangeArrowheads="1"/>
                    </p:cNvSpPr>
                    <p:nvPr/>
                  </p:nvSpPr>
                  <p:spPr bwMode="auto">
                    <a:xfrm>
                      <a:off x="8489" y="9724"/>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rot="5400000">
                      <a:off x="8500" y="9585"/>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15"/>
                  <p:cNvSpPr>
                    <a:spLocks noChangeArrowheads="1"/>
                  </p:cNvSpPr>
                  <p:nvPr/>
                </p:nvSpPr>
                <p:spPr bwMode="auto">
                  <a:xfrm>
                    <a:off x="8296"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854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17"/>
                  <p:cNvSpPr txBox="1">
                    <a:spLocks noChangeArrowheads="1"/>
                  </p:cNvSpPr>
                  <p:nvPr/>
                </p:nvSpPr>
                <p:spPr bwMode="auto">
                  <a:xfrm>
                    <a:off x="4941" y="11884"/>
                    <a:ext cx="900" cy="2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6955" y="12064"/>
                    <a:ext cx="900" cy="36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can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19"/>
                  <p:cNvSpPr>
                    <a:spLocks noChangeShapeType="1"/>
                  </p:cNvSpPr>
                  <p:nvPr/>
                </p:nvSpPr>
                <p:spPr bwMode="auto">
                  <a:xfrm flipH="1">
                    <a:off x="7641" y="10981"/>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H="1">
                    <a:off x="7461" y="10804"/>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1" descr="piston3.gif"/>
                  <p:cNvPicPr>
                    <a:picLocks noChangeAspect="1" noChangeArrowheads="1" noCrop="1"/>
                  </p:cNvPicPr>
                  <p:nvPr/>
                </p:nvPicPr>
                <p:blipFill>
                  <a:blip r:embed="rId2"/>
                  <a:srcRect/>
                  <a:stretch>
                    <a:fillRect/>
                  </a:stretch>
                </p:blipFill>
                <p:spPr bwMode="auto">
                  <a:xfrm>
                    <a:off x="6381" y="10264"/>
                    <a:ext cx="3144" cy="1861"/>
                  </a:xfrm>
                  <a:prstGeom prst="rect">
                    <a:avLst/>
                  </a:prstGeom>
                  <a:noFill/>
                </p:spPr>
              </p:pic>
              <p:sp>
                <p:nvSpPr>
                  <p:cNvPr id="29" name="Rectangle 22"/>
                  <p:cNvSpPr>
                    <a:spLocks noChangeArrowheads="1"/>
                  </p:cNvSpPr>
                  <p:nvPr/>
                </p:nvSpPr>
                <p:spPr bwMode="auto">
                  <a:xfrm>
                    <a:off x="9441" y="113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rot="652411" flipH="1">
                    <a:off x="9088" y="11505"/>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rot="652411" flipH="1">
                    <a:off x="9224" y="11758"/>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181" y="122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10161" y="1080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7"/>
                  <p:cNvSpPr>
                    <a:spLocks noChangeArrowheads="1"/>
                  </p:cNvSpPr>
                  <p:nvPr/>
                </p:nvSpPr>
                <p:spPr bwMode="auto">
                  <a:xfrm>
                    <a:off x="7461" y="1278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 Box 28"/>
                  <p:cNvSpPr txBox="1">
                    <a:spLocks noChangeArrowheads="1"/>
                  </p:cNvSpPr>
                  <p:nvPr/>
                </p:nvSpPr>
                <p:spPr bwMode="auto">
                  <a:xfrm>
                    <a:off x="6192" y="10355"/>
                    <a:ext cx="2520" cy="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Upper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Lower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8361"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60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H="1">
                    <a:off x="7641" y="11884"/>
                    <a:ext cx="1260" cy="36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H="1">
                    <a:off x="6741" y="12064"/>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3"/>
                  <p:cNvGrpSpPr>
                    <a:grpSpLocks/>
                  </p:cNvGrpSpPr>
                  <p:nvPr/>
                </p:nvGrpSpPr>
                <p:grpSpPr bwMode="auto">
                  <a:xfrm>
                    <a:off x="6240" y="12064"/>
                    <a:ext cx="462" cy="180"/>
                    <a:chOff x="6240" y="12064"/>
                    <a:chExt cx="462" cy="180"/>
                  </a:xfrm>
                </p:grpSpPr>
                <p:sp>
                  <p:nvSpPr>
                    <p:cNvPr id="41" name="Line 34"/>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7"/>
                  <p:cNvGrpSpPr>
                    <a:grpSpLocks/>
                  </p:cNvGrpSpPr>
                  <p:nvPr/>
                </p:nvGrpSpPr>
                <p:grpSpPr bwMode="auto">
                  <a:xfrm>
                    <a:off x="7821" y="12064"/>
                    <a:ext cx="462" cy="180"/>
                    <a:chOff x="6240" y="12064"/>
                    <a:chExt cx="462" cy="180"/>
                  </a:xfrm>
                </p:grpSpPr>
                <p:sp>
                  <p:nvSpPr>
                    <p:cNvPr id="45" name="Line 38"/>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39"/>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Line 41"/>
                  <p:cNvSpPr>
                    <a:spLocks noChangeShapeType="1"/>
                  </p:cNvSpPr>
                  <p:nvPr/>
                </p:nvSpPr>
                <p:spPr bwMode="auto">
                  <a:xfrm flipH="1">
                    <a:off x="7461" y="11294"/>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H="1">
                    <a:off x="5841" y="11344"/>
                    <a:ext cx="1800" cy="72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grpSp>
            <p:grpSp>
              <p:nvGrpSpPr>
                <p:cNvPr id="10" name="Group 43"/>
                <p:cNvGrpSpPr>
                  <a:grpSpLocks/>
                </p:cNvGrpSpPr>
                <p:nvPr/>
              </p:nvGrpSpPr>
              <p:grpSpPr bwMode="auto">
                <a:xfrm rot="769382">
                  <a:off x="10083" y="11615"/>
                  <a:ext cx="720" cy="245"/>
                  <a:chOff x="10161" y="11524"/>
                  <a:chExt cx="720" cy="245"/>
                </a:xfrm>
              </p:grpSpPr>
              <p:sp>
                <p:nvSpPr>
                  <p:cNvPr id="51" name="Rectangle 44"/>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6"/>
                <p:cNvGrpSpPr>
                  <a:grpSpLocks/>
                </p:cNvGrpSpPr>
                <p:nvPr/>
              </p:nvGrpSpPr>
              <p:grpSpPr bwMode="auto">
                <a:xfrm rot="769382">
                  <a:off x="8721" y="12604"/>
                  <a:ext cx="720" cy="245"/>
                  <a:chOff x="10161" y="11524"/>
                  <a:chExt cx="720" cy="245"/>
                </a:xfrm>
              </p:grpSpPr>
              <p:sp>
                <p:nvSpPr>
                  <p:cNvPr id="54" name="Rectangle 47"/>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49"/>
                <p:cNvGrpSpPr>
                  <a:grpSpLocks/>
                </p:cNvGrpSpPr>
                <p:nvPr/>
              </p:nvGrpSpPr>
              <p:grpSpPr bwMode="auto">
                <a:xfrm>
                  <a:off x="9621" y="11420"/>
                  <a:ext cx="540" cy="180"/>
                  <a:chOff x="9441" y="11344"/>
                  <a:chExt cx="540" cy="180"/>
                </a:xfrm>
              </p:grpSpPr>
              <p:sp>
                <p:nvSpPr>
                  <p:cNvPr id="57" name="Line 50"/>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52"/>
                <p:cNvGrpSpPr>
                  <a:grpSpLocks/>
                </p:cNvGrpSpPr>
                <p:nvPr/>
              </p:nvGrpSpPr>
              <p:grpSpPr bwMode="auto">
                <a:xfrm>
                  <a:off x="8283" y="12413"/>
                  <a:ext cx="540" cy="180"/>
                  <a:chOff x="9441" y="11344"/>
                  <a:chExt cx="540" cy="180"/>
                </a:xfrm>
              </p:grpSpPr>
              <p:sp>
                <p:nvSpPr>
                  <p:cNvPr id="60" name="Line 53"/>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Text Box 55"/>
                <p:cNvSpPr txBox="1">
                  <a:spLocks noChangeArrowheads="1"/>
                </p:cNvSpPr>
                <p:nvPr/>
              </p:nvSpPr>
              <p:spPr bwMode="auto">
                <a:xfrm>
                  <a:off x="9441" y="12064"/>
                  <a:ext cx="1884" cy="115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Two optical sensors used to monitor the position on cans on the liner conveyer element.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AutoShape 56"/>
              <p:cNvSpPr>
                <a:spLocks noChangeArrowheads="1"/>
              </p:cNvSpPr>
              <p:nvPr/>
            </p:nvSpPr>
            <p:spPr bwMode="auto">
              <a:xfrm rot="-2165105">
                <a:off x="6894" y="13170"/>
                <a:ext cx="540" cy="360"/>
              </a:xfrm>
              <a:prstGeom prst="leftArrow">
                <a:avLst>
                  <a:gd name="adj1" fmla="val 50000"/>
                  <a:gd name="adj2" fmla="val 37500"/>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 Box 66"/>
            <p:cNvSpPr txBox="1">
              <a:spLocks noChangeArrowheads="1"/>
            </p:cNvSpPr>
            <p:nvPr/>
          </p:nvSpPr>
          <p:spPr bwMode="auto">
            <a:xfrm>
              <a:off x="2305878" y="485029"/>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7"/>
            <p:cNvSpPr txBox="1">
              <a:spLocks noChangeArrowheads="1"/>
            </p:cNvSpPr>
            <p:nvPr/>
          </p:nvSpPr>
          <p:spPr bwMode="auto">
            <a:xfrm>
              <a:off x="2305878" y="834887"/>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8"/>
            <p:cNvSpPr txBox="1">
              <a:spLocks noChangeArrowheads="1"/>
            </p:cNvSpPr>
            <p:nvPr/>
          </p:nvSpPr>
          <p:spPr bwMode="auto">
            <a:xfrm>
              <a:off x="5486400" y="1105231"/>
              <a:ext cx="675861" cy="42937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9"/>
            <p:cNvSpPr txBox="1">
              <a:spLocks noChangeArrowheads="1"/>
            </p:cNvSpPr>
            <p:nvPr/>
          </p:nvSpPr>
          <p:spPr bwMode="auto">
            <a:xfrm>
              <a:off x="4389120" y="2178657"/>
              <a:ext cx="1001864" cy="28575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 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ounded Rectangular Callout 73"/>
            <p:cNvSpPr>
              <a:spLocks noChangeArrowheads="1"/>
            </p:cNvSpPr>
            <p:nvPr/>
          </p:nvSpPr>
          <p:spPr bwMode="auto">
            <a:xfrm>
              <a:off x="1766750" y="2051435"/>
              <a:ext cx="1225729" cy="545859"/>
            </a:xfrm>
            <a:prstGeom prst="wedgeRoundRectCallout">
              <a:avLst>
                <a:gd name="adj1" fmla="val 53980"/>
                <a:gd name="adj2" fmla="val -200609"/>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ular Callout 75"/>
            <p:cNvSpPr>
              <a:spLocks noChangeArrowheads="1"/>
            </p:cNvSpPr>
            <p:nvPr/>
          </p:nvSpPr>
          <p:spPr bwMode="auto">
            <a:xfrm>
              <a:off x="4818489" y="-46056"/>
              <a:ext cx="1162819" cy="435311"/>
            </a:xfrm>
            <a:prstGeom prst="wedgeRoundRectCallout">
              <a:avLst>
                <a:gd name="adj1" fmla="val -109787"/>
                <a:gd name="adj2" fmla="val -9921"/>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V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ular Callout 76"/>
            <p:cNvSpPr>
              <a:spLocks noChangeArrowheads="1"/>
            </p:cNvSpPr>
            <p:nvPr/>
          </p:nvSpPr>
          <p:spPr bwMode="auto">
            <a:xfrm>
              <a:off x="4508388" y="2525853"/>
              <a:ext cx="1187187" cy="471431"/>
            </a:xfrm>
            <a:prstGeom prst="wedgeRoundRectCallout">
              <a:avLst>
                <a:gd name="adj1" fmla="val -115042"/>
                <a:gd name="adj2" fmla="val -159037"/>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Conveyer Motor M (Sustain)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3489" name="Rectangle 1"/>
          <p:cNvSpPr>
            <a:spLocks noChangeArrowheads="1"/>
          </p:cNvSpPr>
          <p:nvPr/>
        </p:nvSpPr>
        <p:spPr bwMode="auto">
          <a:xfrm>
            <a:off x="214282" y="1285860"/>
            <a:ext cx="428624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57150" algn="l"/>
                <a:tab pos="171450" algn="l"/>
              </a:tabLst>
            </a:pPr>
            <a:r>
              <a:rPr kumimoji="0" lang="en-US" sz="2400" b="1" i="0" u="sng" strike="noStrike" cap="none" normalizeH="0" baseline="0" dirty="0" smtClean="0">
                <a:ln>
                  <a:noFill/>
                </a:ln>
                <a:solidFill>
                  <a:schemeClr val="tx1"/>
                </a:solidFill>
                <a:effectLst/>
                <a:latin typeface="Arial" pitchFamily="34" charset="0"/>
                <a:ea typeface="Calibri" pitchFamily="34" charset="0"/>
                <a:cs typeface="Arial" pitchFamily="34" charset="0"/>
              </a:rPr>
              <a:t>9.4.4 Feedback signals: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Volumetric Pumps : Two magnetic reed switches at discharge and suction piston strokes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(Symbolic address p+, p-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Conveyor motor : Two photo-detectors (reflection from target type)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(Symbolic address m+, m-)</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Hooper unit: Two capacitive proximity on top and bottom on Hooper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Symbolic address v+ ,v-)</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16</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7"/>
          <p:cNvGrpSpPr>
            <a:grpSpLocks/>
          </p:cNvGrpSpPr>
          <p:nvPr/>
        </p:nvGrpSpPr>
        <p:grpSpPr bwMode="auto">
          <a:xfrm>
            <a:off x="4319598" y="1357298"/>
            <a:ext cx="4395806" cy="3043174"/>
            <a:chOff x="1766750" y="-46056"/>
            <a:chExt cx="4395511" cy="3043340"/>
          </a:xfrm>
        </p:grpSpPr>
        <p:grpSp>
          <p:nvGrpSpPr>
            <p:cNvPr id="3" name="Group 10"/>
            <p:cNvGrpSpPr>
              <a:grpSpLocks/>
            </p:cNvGrpSpPr>
            <p:nvPr/>
          </p:nvGrpSpPr>
          <p:grpSpPr bwMode="auto">
            <a:xfrm>
              <a:off x="1828800" y="119269"/>
              <a:ext cx="4053840" cy="2416810"/>
              <a:chOff x="4941" y="9724"/>
              <a:chExt cx="6384" cy="3806"/>
            </a:xfrm>
          </p:grpSpPr>
          <p:grpSp>
            <p:nvGrpSpPr>
              <p:cNvPr id="4" name="Group 4"/>
              <p:cNvGrpSpPr>
                <a:grpSpLocks/>
              </p:cNvGrpSpPr>
              <p:nvPr/>
            </p:nvGrpSpPr>
            <p:grpSpPr bwMode="auto">
              <a:xfrm>
                <a:off x="4941" y="9724"/>
                <a:ext cx="6384" cy="3495"/>
                <a:chOff x="4941" y="9724"/>
                <a:chExt cx="6384" cy="3495"/>
              </a:xfrm>
            </p:grpSpPr>
            <p:grpSp>
              <p:nvGrpSpPr>
                <p:cNvPr id="5" name="Group 5"/>
                <p:cNvGrpSpPr>
                  <a:grpSpLocks/>
                </p:cNvGrpSpPr>
                <p:nvPr/>
              </p:nvGrpSpPr>
              <p:grpSpPr bwMode="auto">
                <a:xfrm>
                  <a:off x="4941" y="9724"/>
                  <a:ext cx="5760" cy="3420"/>
                  <a:chOff x="4941" y="9724"/>
                  <a:chExt cx="5760" cy="3420"/>
                </a:xfrm>
              </p:grpSpPr>
              <p:sp>
                <p:nvSpPr>
                  <p:cNvPr id="13" name="Line 6"/>
                  <p:cNvSpPr>
                    <a:spLocks noChangeShapeType="1"/>
                  </p:cNvSpPr>
                  <p:nvPr/>
                </p:nvSpPr>
                <p:spPr bwMode="auto">
                  <a:xfrm>
                    <a:off x="7576" y="11279"/>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7925" y="9724"/>
                    <a:ext cx="1156" cy="540"/>
                    <a:chOff x="7925" y="9724"/>
                    <a:chExt cx="1156" cy="540"/>
                  </a:xfrm>
                </p:grpSpPr>
                <p:sp>
                  <p:nvSpPr>
                    <p:cNvPr id="15" name="AutoShape 8"/>
                    <p:cNvSpPr>
                      <a:spLocks noChangeArrowheads="1"/>
                    </p:cNvSpPr>
                    <p:nvPr/>
                  </p:nvSpPr>
                  <p:spPr bwMode="auto">
                    <a:xfrm flipV="1">
                      <a:off x="8541" y="9904"/>
                      <a:ext cx="540" cy="360"/>
                    </a:xfrm>
                    <a:custGeom>
                      <a:avLst/>
                      <a:gdLst>
                        <a:gd name="T0" fmla="*/ 386 w 21600"/>
                        <a:gd name="T1" fmla="*/ 0 h 21600"/>
                        <a:gd name="T2" fmla="*/ 231 w 21600"/>
                        <a:gd name="T3" fmla="*/ 120 h 21600"/>
                        <a:gd name="T4" fmla="*/ 0 w 21600"/>
                        <a:gd name="T5" fmla="*/ 300 h 21600"/>
                        <a:gd name="T6" fmla="*/ 231 w 21600"/>
                        <a:gd name="T7" fmla="*/ 360 h 21600"/>
                        <a:gd name="T8" fmla="*/ 463 w 21600"/>
                        <a:gd name="T9" fmla="*/ 250 h 21600"/>
                        <a:gd name="T10" fmla="*/ 540 w 21600"/>
                        <a:gd name="T11" fmla="*/ 12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7925" y="9904"/>
                      <a:ext cx="540" cy="125"/>
                    </a:xfrm>
                    <a:prstGeom prst="rect">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0"/>
                    <p:cNvGrpSpPr>
                      <a:grpSpLocks/>
                    </p:cNvGrpSpPr>
                    <p:nvPr/>
                  </p:nvGrpSpPr>
                  <p:grpSpPr bwMode="auto">
                    <a:xfrm>
                      <a:off x="8387" y="9865"/>
                      <a:ext cx="215" cy="215"/>
                      <a:chOff x="4221" y="12964"/>
                      <a:chExt cx="900" cy="900"/>
                    </a:xfrm>
                  </p:grpSpPr>
                  <p:sp>
                    <p:nvSpPr>
                      <p:cNvPr id="18" name="Rectangle 11"/>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rot="-2700000">
                        <a:off x="4581" y="12964"/>
                        <a:ext cx="180" cy="90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3"/>
                    <p:cNvSpPr>
                      <a:spLocks noChangeArrowheads="1"/>
                    </p:cNvSpPr>
                    <p:nvPr/>
                  </p:nvSpPr>
                  <p:spPr bwMode="auto">
                    <a:xfrm>
                      <a:off x="8489" y="9724"/>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rot="5400000">
                      <a:off x="8500" y="9585"/>
                      <a:ext cx="28" cy="306"/>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Rectangle 15"/>
                  <p:cNvSpPr>
                    <a:spLocks noChangeArrowheads="1"/>
                  </p:cNvSpPr>
                  <p:nvPr/>
                </p:nvSpPr>
                <p:spPr bwMode="auto">
                  <a:xfrm>
                    <a:off x="8296"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854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17"/>
                  <p:cNvSpPr txBox="1">
                    <a:spLocks noChangeArrowheads="1"/>
                  </p:cNvSpPr>
                  <p:nvPr/>
                </p:nvSpPr>
                <p:spPr bwMode="auto">
                  <a:xfrm>
                    <a:off x="4941" y="11884"/>
                    <a:ext cx="900" cy="2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piston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6955" y="12064"/>
                    <a:ext cx="900" cy="360"/>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Filling can</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19"/>
                  <p:cNvSpPr>
                    <a:spLocks noChangeShapeType="1"/>
                  </p:cNvSpPr>
                  <p:nvPr/>
                </p:nvSpPr>
                <p:spPr bwMode="auto">
                  <a:xfrm flipH="1">
                    <a:off x="7641" y="10981"/>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0"/>
                  <p:cNvSpPr>
                    <a:spLocks noChangeShapeType="1"/>
                  </p:cNvSpPr>
                  <p:nvPr/>
                </p:nvSpPr>
                <p:spPr bwMode="auto">
                  <a:xfrm flipH="1">
                    <a:off x="7461" y="10804"/>
                    <a:ext cx="3060" cy="21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21" descr="piston3.gif"/>
                  <p:cNvPicPr>
                    <a:picLocks noChangeAspect="1" noChangeArrowheads="1" noCrop="1"/>
                  </p:cNvPicPr>
                  <p:nvPr/>
                </p:nvPicPr>
                <p:blipFill>
                  <a:blip r:embed="rId2"/>
                  <a:srcRect/>
                  <a:stretch>
                    <a:fillRect/>
                  </a:stretch>
                </p:blipFill>
                <p:spPr bwMode="auto">
                  <a:xfrm>
                    <a:off x="6381" y="10264"/>
                    <a:ext cx="3144" cy="1861"/>
                  </a:xfrm>
                  <a:prstGeom prst="rect">
                    <a:avLst/>
                  </a:prstGeom>
                  <a:noFill/>
                </p:spPr>
              </p:pic>
              <p:sp>
                <p:nvSpPr>
                  <p:cNvPr id="29" name="Rectangle 22"/>
                  <p:cNvSpPr>
                    <a:spLocks noChangeArrowheads="1"/>
                  </p:cNvSpPr>
                  <p:nvPr/>
                </p:nvSpPr>
                <p:spPr bwMode="auto">
                  <a:xfrm>
                    <a:off x="9441" y="113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23"/>
                  <p:cNvSpPr>
                    <a:spLocks noChangeShapeType="1"/>
                  </p:cNvSpPr>
                  <p:nvPr/>
                </p:nvSpPr>
                <p:spPr bwMode="auto">
                  <a:xfrm rot="652411" flipH="1">
                    <a:off x="9088" y="11505"/>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4"/>
                  <p:cNvSpPr>
                    <a:spLocks noChangeShapeType="1"/>
                  </p:cNvSpPr>
                  <p:nvPr/>
                </p:nvSpPr>
                <p:spPr bwMode="auto">
                  <a:xfrm rot="652411" flipH="1">
                    <a:off x="9224" y="11758"/>
                    <a:ext cx="306" cy="3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8181" y="1224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6"/>
                  <p:cNvSpPr>
                    <a:spLocks noChangeArrowheads="1"/>
                  </p:cNvSpPr>
                  <p:nvPr/>
                </p:nvSpPr>
                <p:spPr bwMode="auto">
                  <a:xfrm>
                    <a:off x="10161" y="1080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7"/>
                  <p:cNvSpPr>
                    <a:spLocks noChangeArrowheads="1"/>
                  </p:cNvSpPr>
                  <p:nvPr/>
                </p:nvSpPr>
                <p:spPr bwMode="auto">
                  <a:xfrm>
                    <a:off x="7461" y="12784"/>
                    <a:ext cx="36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 Box 28"/>
                  <p:cNvSpPr txBox="1">
                    <a:spLocks noChangeArrowheads="1"/>
                  </p:cNvSpPr>
                  <p:nvPr/>
                </p:nvSpPr>
                <p:spPr bwMode="auto">
                  <a:xfrm>
                    <a:off x="6192" y="10355"/>
                    <a:ext cx="2520" cy="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Upper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Calibri" pitchFamily="34" charset="0"/>
                        <a:cs typeface="Arial" pitchFamily="34" charset="0"/>
                      </a:rPr>
                      <a:t>Lower limit level monitor sensor.</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9"/>
                  <p:cNvSpPr>
                    <a:spLocks noChangeArrowheads="1"/>
                  </p:cNvSpPr>
                  <p:nvPr/>
                </p:nvSpPr>
                <p:spPr bwMode="auto">
                  <a:xfrm>
                    <a:off x="8361" y="1044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0"/>
                  <p:cNvSpPr>
                    <a:spLocks noChangeArrowheads="1"/>
                  </p:cNvSpPr>
                  <p:nvPr/>
                </p:nvSpPr>
                <p:spPr bwMode="auto">
                  <a:xfrm>
                    <a:off x="8601" y="10984"/>
                    <a:ext cx="180" cy="68"/>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1"/>
                  <p:cNvSpPr>
                    <a:spLocks noChangeShapeType="1"/>
                  </p:cNvSpPr>
                  <p:nvPr/>
                </p:nvSpPr>
                <p:spPr bwMode="auto">
                  <a:xfrm flipH="1">
                    <a:off x="7641" y="11884"/>
                    <a:ext cx="1260" cy="36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sp>
                <p:nvSpPr>
                  <p:cNvPr id="39" name="Line 32"/>
                  <p:cNvSpPr>
                    <a:spLocks noChangeShapeType="1"/>
                  </p:cNvSpPr>
                  <p:nvPr/>
                </p:nvSpPr>
                <p:spPr bwMode="auto">
                  <a:xfrm flipH="1">
                    <a:off x="6741" y="12064"/>
                    <a:ext cx="14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3"/>
                  <p:cNvGrpSpPr>
                    <a:grpSpLocks/>
                  </p:cNvGrpSpPr>
                  <p:nvPr/>
                </p:nvGrpSpPr>
                <p:grpSpPr bwMode="auto">
                  <a:xfrm>
                    <a:off x="6240" y="12064"/>
                    <a:ext cx="462" cy="180"/>
                    <a:chOff x="6240" y="12064"/>
                    <a:chExt cx="462" cy="180"/>
                  </a:xfrm>
                </p:grpSpPr>
                <p:sp>
                  <p:nvSpPr>
                    <p:cNvPr id="41" name="Line 34"/>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5"/>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7"/>
                  <p:cNvGrpSpPr>
                    <a:grpSpLocks/>
                  </p:cNvGrpSpPr>
                  <p:nvPr/>
                </p:nvGrpSpPr>
                <p:grpSpPr bwMode="auto">
                  <a:xfrm>
                    <a:off x="7821" y="12064"/>
                    <a:ext cx="462" cy="180"/>
                    <a:chOff x="6240" y="12064"/>
                    <a:chExt cx="462" cy="180"/>
                  </a:xfrm>
                </p:grpSpPr>
                <p:sp>
                  <p:nvSpPr>
                    <p:cNvPr id="45" name="Line 38"/>
                    <p:cNvSpPr>
                      <a:spLocks noChangeShapeType="1"/>
                    </p:cNvSpPr>
                    <p:nvPr/>
                  </p:nvSpPr>
                  <p:spPr bwMode="auto">
                    <a:xfrm flipH="1">
                      <a:off x="6240"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39"/>
                    <p:cNvSpPr>
                      <a:spLocks noChangeShapeType="1"/>
                    </p:cNvSpPr>
                    <p:nvPr/>
                  </p:nvSpPr>
                  <p:spPr bwMode="auto">
                    <a:xfrm flipH="1">
                      <a:off x="6381"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Line 40"/>
                    <p:cNvSpPr>
                      <a:spLocks noChangeShapeType="1"/>
                    </p:cNvSpPr>
                    <p:nvPr/>
                  </p:nvSpPr>
                  <p:spPr bwMode="auto">
                    <a:xfrm flipH="1">
                      <a:off x="6522" y="12064"/>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 name="Line 41"/>
                  <p:cNvSpPr>
                    <a:spLocks noChangeShapeType="1"/>
                  </p:cNvSpPr>
                  <p:nvPr/>
                </p:nvSpPr>
                <p:spPr bwMode="auto">
                  <a:xfrm flipH="1">
                    <a:off x="7461" y="11294"/>
                    <a:ext cx="900" cy="0"/>
                  </a:xfrm>
                  <a:prstGeom prst="line">
                    <a:avLst/>
                  </a:prstGeom>
                  <a:noFill/>
                  <a:ln w="9525">
                    <a:solidFill>
                      <a:srgbClr val="000000"/>
                    </a:solidFill>
                    <a:prstDash val="lgDash"/>
                    <a:round/>
                    <a:headEnd type="stealth" w="sm" len="lg"/>
                    <a:tailEnd type="stealth" w="sm" len="lg"/>
                  </a:ln>
                </p:spPr>
                <p:txBody>
                  <a:bodyPr vert="horz" wrap="square" lIns="91440" tIns="45720" rIns="91440" bIns="45720" numCol="1" anchor="t" anchorCtr="0" compatLnSpc="1">
                    <a:prstTxWarp prst="textNoShape">
                      <a:avLst/>
                    </a:prstTxWarp>
                  </a:bodyPr>
                  <a:lstStyle/>
                  <a:p>
                    <a:endParaRPr lang="en-US"/>
                  </a:p>
                </p:txBody>
              </p:sp>
              <p:sp>
                <p:nvSpPr>
                  <p:cNvPr id="49" name="Line 42"/>
                  <p:cNvSpPr>
                    <a:spLocks noChangeShapeType="1"/>
                  </p:cNvSpPr>
                  <p:nvPr/>
                </p:nvSpPr>
                <p:spPr bwMode="auto">
                  <a:xfrm flipH="1">
                    <a:off x="5841" y="11344"/>
                    <a:ext cx="1800" cy="720"/>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en-US"/>
                  </a:p>
                </p:txBody>
              </p:sp>
            </p:grpSp>
            <p:grpSp>
              <p:nvGrpSpPr>
                <p:cNvPr id="10" name="Group 43"/>
                <p:cNvGrpSpPr>
                  <a:grpSpLocks/>
                </p:cNvGrpSpPr>
                <p:nvPr/>
              </p:nvGrpSpPr>
              <p:grpSpPr bwMode="auto">
                <a:xfrm rot="769382">
                  <a:off x="10083" y="11615"/>
                  <a:ext cx="720" cy="245"/>
                  <a:chOff x="10161" y="11524"/>
                  <a:chExt cx="720" cy="245"/>
                </a:xfrm>
              </p:grpSpPr>
              <p:sp>
                <p:nvSpPr>
                  <p:cNvPr id="51" name="Rectangle 44"/>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6"/>
                <p:cNvGrpSpPr>
                  <a:grpSpLocks/>
                </p:cNvGrpSpPr>
                <p:nvPr/>
              </p:nvGrpSpPr>
              <p:grpSpPr bwMode="auto">
                <a:xfrm rot="769382">
                  <a:off x="8721" y="12604"/>
                  <a:ext cx="720" cy="245"/>
                  <a:chOff x="10161" y="11524"/>
                  <a:chExt cx="720" cy="245"/>
                </a:xfrm>
              </p:grpSpPr>
              <p:sp>
                <p:nvSpPr>
                  <p:cNvPr id="54" name="Rectangle 47"/>
                  <p:cNvSpPr>
                    <a:spLocks noChangeArrowheads="1"/>
                  </p:cNvSpPr>
                  <p:nvPr/>
                </p:nvSpPr>
                <p:spPr bwMode="auto">
                  <a:xfrm>
                    <a:off x="10161" y="11524"/>
                    <a:ext cx="360" cy="1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p:nvSpPr>
                <p:spPr bwMode="auto">
                  <a:xfrm>
                    <a:off x="10521" y="11559"/>
                    <a:ext cx="360" cy="210"/>
                  </a:xfrm>
                  <a:custGeom>
                    <a:avLst/>
                    <a:gdLst>
                      <a:gd name="T0" fmla="*/ 0 w 360"/>
                      <a:gd name="T1" fmla="*/ 30 h 210"/>
                      <a:gd name="T2" fmla="*/ 180 w 360"/>
                      <a:gd name="T3" fmla="*/ 30 h 210"/>
                      <a:gd name="T4" fmla="*/ 360 w 360"/>
                      <a:gd name="T5" fmla="*/ 210 h 210"/>
                      <a:gd name="T6" fmla="*/ 0 60000 65536"/>
                      <a:gd name="T7" fmla="*/ 0 60000 65536"/>
                      <a:gd name="T8" fmla="*/ 0 60000 65536"/>
                    </a:gdLst>
                    <a:ahLst/>
                    <a:cxnLst>
                      <a:cxn ang="T6">
                        <a:pos x="T0" y="T1"/>
                      </a:cxn>
                      <a:cxn ang="T7">
                        <a:pos x="T2" y="T3"/>
                      </a:cxn>
                      <a:cxn ang="T8">
                        <a:pos x="T4" y="T5"/>
                      </a:cxn>
                    </a:cxnLst>
                    <a:rect l="0" t="0" r="r" b="b"/>
                    <a:pathLst>
                      <a:path w="360" h="210">
                        <a:moveTo>
                          <a:pt x="0" y="30"/>
                        </a:moveTo>
                        <a:cubicBezTo>
                          <a:pt x="60" y="15"/>
                          <a:pt x="120" y="0"/>
                          <a:pt x="180" y="30"/>
                        </a:cubicBezTo>
                        <a:cubicBezTo>
                          <a:pt x="240" y="60"/>
                          <a:pt x="300" y="180"/>
                          <a:pt x="360" y="21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49"/>
                <p:cNvGrpSpPr>
                  <a:grpSpLocks/>
                </p:cNvGrpSpPr>
                <p:nvPr/>
              </p:nvGrpSpPr>
              <p:grpSpPr bwMode="auto">
                <a:xfrm>
                  <a:off x="9621" y="11420"/>
                  <a:ext cx="540" cy="180"/>
                  <a:chOff x="9441" y="11344"/>
                  <a:chExt cx="540" cy="180"/>
                </a:xfrm>
              </p:grpSpPr>
              <p:sp>
                <p:nvSpPr>
                  <p:cNvPr id="57" name="Line 50"/>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51"/>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52"/>
                <p:cNvGrpSpPr>
                  <a:grpSpLocks/>
                </p:cNvGrpSpPr>
                <p:nvPr/>
              </p:nvGrpSpPr>
              <p:grpSpPr bwMode="auto">
                <a:xfrm>
                  <a:off x="8283" y="12413"/>
                  <a:ext cx="540" cy="180"/>
                  <a:chOff x="9441" y="11344"/>
                  <a:chExt cx="540" cy="180"/>
                </a:xfrm>
              </p:grpSpPr>
              <p:sp>
                <p:nvSpPr>
                  <p:cNvPr id="60" name="Line 53"/>
                  <p:cNvSpPr>
                    <a:spLocks noChangeShapeType="1"/>
                  </p:cNvSpPr>
                  <p:nvPr/>
                </p:nvSpPr>
                <p:spPr bwMode="auto">
                  <a:xfrm flipH="1" flipV="1">
                    <a:off x="9441" y="11344"/>
                    <a:ext cx="54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54"/>
                  <p:cNvSpPr>
                    <a:spLocks noChangeShapeType="1"/>
                  </p:cNvSpPr>
                  <p:nvPr/>
                </p:nvSpPr>
                <p:spPr bwMode="auto">
                  <a:xfrm flipH="1" flipV="1">
                    <a:off x="9441" y="11524"/>
                    <a:ext cx="540"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Text Box 55"/>
                <p:cNvSpPr txBox="1">
                  <a:spLocks noChangeArrowheads="1"/>
                </p:cNvSpPr>
                <p:nvPr/>
              </p:nvSpPr>
              <p:spPr bwMode="auto">
                <a:xfrm>
                  <a:off x="9441" y="12064"/>
                  <a:ext cx="1884" cy="115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Two optical sensors used to monitor the position on cans on the liner conveyer element.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 name="AutoShape 56"/>
              <p:cNvSpPr>
                <a:spLocks noChangeArrowheads="1"/>
              </p:cNvSpPr>
              <p:nvPr/>
            </p:nvSpPr>
            <p:spPr bwMode="auto">
              <a:xfrm rot="-2165105">
                <a:off x="6894" y="13170"/>
                <a:ext cx="540" cy="360"/>
              </a:xfrm>
              <a:prstGeom prst="leftArrow">
                <a:avLst>
                  <a:gd name="adj1" fmla="val 50000"/>
                  <a:gd name="adj2" fmla="val 37500"/>
                </a:avLst>
              </a:prstGeom>
              <a:noFill/>
              <a:ln w="9525">
                <a:solidFill>
                  <a:srgbClr val="000000"/>
                </a:solidFill>
                <a:prstDash val="lgDash"/>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 Box 66"/>
            <p:cNvSpPr txBox="1">
              <a:spLocks noChangeArrowheads="1"/>
            </p:cNvSpPr>
            <p:nvPr/>
          </p:nvSpPr>
          <p:spPr bwMode="auto">
            <a:xfrm>
              <a:off x="2305878" y="485029"/>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Text Box 67"/>
            <p:cNvSpPr txBox="1">
              <a:spLocks noChangeArrowheads="1"/>
            </p:cNvSpPr>
            <p:nvPr/>
          </p:nvSpPr>
          <p:spPr bwMode="auto">
            <a:xfrm>
              <a:off x="2305878" y="834887"/>
              <a:ext cx="326003" cy="286247"/>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Text Box 68"/>
            <p:cNvSpPr txBox="1">
              <a:spLocks noChangeArrowheads="1"/>
            </p:cNvSpPr>
            <p:nvPr/>
          </p:nvSpPr>
          <p:spPr bwMode="auto">
            <a:xfrm>
              <a:off x="5486400" y="1105231"/>
              <a:ext cx="675861" cy="42937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Text Box 69"/>
            <p:cNvSpPr txBox="1">
              <a:spLocks noChangeArrowheads="1"/>
            </p:cNvSpPr>
            <p:nvPr/>
          </p:nvSpPr>
          <p:spPr bwMode="auto">
            <a:xfrm>
              <a:off x="4389120" y="2178657"/>
              <a:ext cx="1001864" cy="285750"/>
            </a:xfrm>
            <a:prstGeom prst="rect">
              <a:avLst/>
            </a:prstGeom>
            <a:solidFill>
              <a:srgbClr val="FFFFFF"/>
            </a:solidFill>
            <a:ln w="635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(m-) 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ounded Rectangular Callout 73"/>
            <p:cNvSpPr>
              <a:spLocks noChangeArrowheads="1"/>
            </p:cNvSpPr>
            <p:nvPr/>
          </p:nvSpPr>
          <p:spPr bwMode="auto">
            <a:xfrm>
              <a:off x="1766750" y="2051435"/>
              <a:ext cx="1225729" cy="545859"/>
            </a:xfrm>
            <a:prstGeom prst="wedgeRoundRectCallout">
              <a:avLst>
                <a:gd name="adj1" fmla="val 53980"/>
                <a:gd name="adj2" fmla="val -200609"/>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P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ounded Rectangular Callout 75"/>
            <p:cNvSpPr>
              <a:spLocks noChangeArrowheads="1"/>
            </p:cNvSpPr>
            <p:nvPr/>
          </p:nvSpPr>
          <p:spPr bwMode="auto">
            <a:xfrm>
              <a:off x="4818489" y="-46056"/>
              <a:ext cx="1162819" cy="435311"/>
            </a:xfrm>
            <a:prstGeom prst="wedgeRoundRectCallout">
              <a:avLst>
                <a:gd name="adj1" fmla="val -109787"/>
                <a:gd name="adj2" fmla="val -9921"/>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Solenoid Valve V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(Non-sustain)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ounded Rectangular Callout 76"/>
            <p:cNvSpPr>
              <a:spLocks noChangeArrowheads="1"/>
            </p:cNvSpPr>
            <p:nvPr/>
          </p:nvSpPr>
          <p:spPr bwMode="auto">
            <a:xfrm>
              <a:off x="4508388" y="2525853"/>
              <a:ext cx="1187187" cy="471431"/>
            </a:xfrm>
            <a:prstGeom prst="wedgeRoundRectCallout">
              <a:avLst>
                <a:gd name="adj1" fmla="val -115042"/>
                <a:gd name="adj2" fmla="val -159037"/>
                <a:gd name="adj3" fmla="val 16667"/>
              </a:avLst>
            </a:prstGeom>
            <a:no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Conveyer Motor M (Sustain)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7" name="TextBox 76"/>
          <p:cNvSpPr txBox="1"/>
          <p:nvPr/>
        </p:nvSpPr>
        <p:spPr>
          <a:xfrm>
            <a:off x="142844" y="1714488"/>
            <a:ext cx="785818" cy="369332"/>
          </a:xfrm>
          <a:prstGeom prst="rect">
            <a:avLst/>
          </a:prstGeom>
          <a:noFill/>
        </p:spPr>
        <p:txBody>
          <a:bodyPr wrap="square" rtlCol="0">
            <a:spAutoFit/>
          </a:bodyPr>
          <a:lstStyle/>
          <a:p>
            <a:r>
              <a:rPr lang="en-US" dirty="0" smtClean="0"/>
              <a:t>START</a:t>
            </a:r>
            <a:endParaRPr lang="en-US" dirty="0"/>
          </a:p>
        </p:txBody>
      </p:sp>
      <p:sp>
        <p:nvSpPr>
          <p:cNvPr id="79" name="Left Brace 78"/>
          <p:cNvSpPr/>
          <p:nvPr/>
        </p:nvSpPr>
        <p:spPr>
          <a:xfrm>
            <a:off x="1000100" y="1428736"/>
            <a:ext cx="357190" cy="2214578"/>
          </a:xfrm>
          <a:prstGeom prst="leftBrace">
            <a:avLst>
              <a:gd name="adj1" fmla="val 8333"/>
              <a:gd name="adj2" fmla="val 224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1357290" y="1500174"/>
            <a:ext cx="785818" cy="646331"/>
          </a:xfrm>
          <a:prstGeom prst="rect">
            <a:avLst/>
          </a:prstGeom>
          <a:noFill/>
          <a:ln>
            <a:solidFill>
              <a:schemeClr val="tx1"/>
            </a:solidFill>
          </a:ln>
        </p:spPr>
        <p:txBody>
          <a:bodyPr wrap="square" rtlCol="0">
            <a:spAutoFit/>
          </a:bodyPr>
          <a:lstStyle/>
          <a:p>
            <a:r>
              <a:rPr lang="en-US" dirty="0" smtClean="0"/>
              <a:t>Filling Unit</a:t>
            </a:r>
            <a:endParaRPr lang="en-US" dirty="0"/>
          </a:p>
        </p:txBody>
      </p:sp>
      <p:sp>
        <p:nvSpPr>
          <p:cNvPr id="81" name="Double Brace 80"/>
          <p:cNvSpPr/>
          <p:nvPr/>
        </p:nvSpPr>
        <p:spPr>
          <a:xfrm>
            <a:off x="2285984" y="1643050"/>
            <a:ext cx="2571768"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V+,  V-, V- (dummy)</a:t>
            </a:r>
            <a:endParaRPr lang="en-US" dirty="0"/>
          </a:p>
        </p:txBody>
      </p:sp>
      <p:sp>
        <p:nvSpPr>
          <p:cNvPr id="82" name="TextBox 81"/>
          <p:cNvSpPr txBox="1"/>
          <p:nvPr/>
        </p:nvSpPr>
        <p:spPr>
          <a:xfrm>
            <a:off x="1357290" y="2357430"/>
            <a:ext cx="785818" cy="1200329"/>
          </a:xfrm>
          <a:prstGeom prst="rect">
            <a:avLst/>
          </a:prstGeom>
          <a:noFill/>
          <a:ln>
            <a:solidFill>
              <a:schemeClr val="tx1"/>
            </a:solidFill>
          </a:ln>
        </p:spPr>
        <p:txBody>
          <a:bodyPr wrap="square" rtlCol="0">
            <a:spAutoFit/>
          </a:bodyPr>
          <a:lstStyle/>
          <a:p>
            <a:r>
              <a:rPr lang="en-US" dirty="0" err="1" smtClean="0"/>
              <a:t>Disp</a:t>
            </a:r>
            <a:r>
              <a:rPr lang="en-US" dirty="0" smtClean="0"/>
              <a:t>-Pump+ Conv.</a:t>
            </a:r>
            <a:endParaRPr lang="en-US" dirty="0"/>
          </a:p>
        </p:txBody>
      </p:sp>
      <p:sp>
        <p:nvSpPr>
          <p:cNvPr id="83" name="Double Brace 82"/>
          <p:cNvSpPr/>
          <p:nvPr/>
        </p:nvSpPr>
        <p:spPr>
          <a:xfrm>
            <a:off x="2285984" y="2428868"/>
            <a:ext cx="2071702"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Repeat 5 cycles</a:t>
            </a:r>
          </a:p>
          <a:p>
            <a:r>
              <a:rPr lang="en-US" dirty="0" smtClean="0"/>
              <a:t>P+, P-, M+, M-</a:t>
            </a:r>
            <a:endParaRPr lang="en-US" dirty="0"/>
          </a:p>
        </p:txBody>
      </p:sp>
      <p:sp>
        <p:nvSpPr>
          <p:cNvPr id="84" name="Rectangle 2"/>
          <p:cNvSpPr>
            <a:spLocks noChangeArrowheads="1"/>
          </p:cNvSpPr>
          <p:nvPr/>
        </p:nvSpPr>
        <p:spPr bwMode="auto">
          <a:xfrm>
            <a:off x="142844" y="4357694"/>
            <a:ext cx="8286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57150" algn="l"/>
                <a:tab pos="171450" algn="l"/>
              </a:tabLst>
            </a:pPr>
            <a:r>
              <a:rPr kumimoji="0" lang="en-U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9.4.2Control Strategy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Hooper Filling Process will be effected as long the two processes (volumetric pump + conveyor) is enabled. (Parallel process)</a:t>
            </a:r>
          </a:p>
          <a:p>
            <a:pPr marL="0" marR="0" lvl="0" indent="0" algn="l" defTabSz="914400" rtl="0" eaLnBrk="0" fontAlgn="base" latinLnBrk="0" hangingPunct="0">
              <a:lnSpc>
                <a:spcPct val="100000"/>
              </a:lnSpc>
              <a:spcBef>
                <a:spcPct val="0"/>
              </a:spcBef>
              <a:spcAft>
                <a:spcPct val="0"/>
              </a:spcAft>
              <a:buClrTx/>
              <a:buSzTx/>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Volumetric pump and conveyor will run together in series. (Single path).</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ounded Rectangular Callout 85"/>
          <p:cNvSpPr/>
          <p:nvPr/>
        </p:nvSpPr>
        <p:spPr>
          <a:xfrm>
            <a:off x="2714612" y="1071546"/>
            <a:ext cx="357190" cy="357190"/>
          </a:xfrm>
          <a:prstGeom prst="wedgeRoundRectCallout">
            <a:avLst>
              <a:gd name="adj1" fmla="val -97250"/>
              <a:gd name="adj2" fmla="val 13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G1</a:t>
            </a:r>
            <a:endParaRPr lang="en-US" dirty="0"/>
          </a:p>
        </p:txBody>
      </p:sp>
      <p:sp>
        <p:nvSpPr>
          <p:cNvPr id="87" name="Rounded Rectangular Callout 86"/>
          <p:cNvSpPr/>
          <p:nvPr/>
        </p:nvSpPr>
        <p:spPr>
          <a:xfrm>
            <a:off x="3286116" y="1071546"/>
            <a:ext cx="357190" cy="357190"/>
          </a:xfrm>
          <a:prstGeom prst="wedgeRoundRectCallout">
            <a:avLst>
              <a:gd name="adj1" fmla="val -131638"/>
              <a:gd name="adj2" fmla="val 127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G2</a:t>
            </a:r>
            <a:endParaRPr lang="en-US" dirty="0"/>
          </a:p>
        </p:txBody>
      </p:sp>
      <p:sp>
        <p:nvSpPr>
          <p:cNvPr id="88" name="Rounded Rectangular Callout 87"/>
          <p:cNvSpPr/>
          <p:nvPr/>
        </p:nvSpPr>
        <p:spPr>
          <a:xfrm>
            <a:off x="3929058" y="1071546"/>
            <a:ext cx="357190" cy="357190"/>
          </a:xfrm>
          <a:prstGeom prst="wedgeRoundRectCallout">
            <a:avLst>
              <a:gd name="adj1" fmla="val -215697"/>
              <a:gd name="adj2" fmla="val 150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G3</a:t>
            </a:r>
            <a:endParaRPr lang="en-US" dirty="0"/>
          </a:p>
        </p:txBody>
      </p:sp>
      <p:sp>
        <p:nvSpPr>
          <p:cNvPr id="89" name="Rounded Rectangular Callout 88"/>
          <p:cNvSpPr/>
          <p:nvPr/>
        </p:nvSpPr>
        <p:spPr>
          <a:xfrm>
            <a:off x="2500298" y="3214686"/>
            <a:ext cx="357190" cy="357190"/>
          </a:xfrm>
          <a:prstGeom prst="wedgeRoundRectCallout">
            <a:avLst>
              <a:gd name="adj1" fmla="val -36116"/>
              <a:gd name="adj2" fmla="val -143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G4</a:t>
            </a:r>
            <a:endParaRPr lang="en-US" dirty="0"/>
          </a:p>
        </p:txBody>
      </p:sp>
      <p:sp>
        <p:nvSpPr>
          <p:cNvPr id="90" name="Rounded Rectangular Callout 89"/>
          <p:cNvSpPr/>
          <p:nvPr/>
        </p:nvSpPr>
        <p:spPr>
          <a:xfrm>
            <a:off x="3143240" y="3357562"/>
            <a:ext cx="357190" cy="357190"/>
          </a:xfrm>
          <a:prstGeom prst="wedgeRoundRectCallout">
            <a:avLst>
              <a:gd name="adj1" fmla="val -70504"/>
              <a:gd name="adj2" fmla="val -132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G5</a:t>
            </a:r>
            <a:endParaRPr lang="en-US" dirty="0"/>
          </a:p>
        </p:txBody>
      </p:sp>
      <p:sp>
        <p:nvSpPr>
          <p:cNvPr id="91" name="Left Brace 90"/>
          <p:cNvSpPr/>
          <p:nvPr/>
        </p:nvSpPr>
        <p:spPr>
          <a:xfrm rot="16200000">
            <a:off x="3000364" y="2714620"/>
            <a:ext cx="142876" cy="571504"/>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ular Callout 91"/>
          <p:cNvSpPr/>
          <p:nvPr/>
        </p:nvSpPr>
        <p:spPr>
          <a:xfrm>
            <a:off x="3714744" y="3286124"/>
            <a:ext cx="357190" cy="357190"/>
          </a:xfrm>
          <a:prstGeom prst="wedgeRoundRectCallout">
            <a:avLst>
              <a:gd name="adj1" fmla="val -70504"/>
              <a:gd name="adj2" fmla="val -132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G6</a:t>
            </a: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17</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Box 76"/>
          <p:cNvSpPr txBox="1"/>
          <p:nvPr/>
        </p:nvSpPr>
        <p:spPr>
          <a:xfrm>
            <a:off x="142844" y="1714488"/>
            <a:ext cx="785818" cy="369332"/>
          </a:xfrm>
          <a:prstGeom prst="rect">
            <a:avLst/>
          </a:prstGeom>
          <a:noFill/>
        </p:spPr>
        <p:txBody>
          <a:bodyPr wrap="square" rtlCol="0">
            <a:spAutoFit/>
          </a:bodyPr>
          <a:lstStyle/>
          <a:p>
            <a:r>
              <a:rPr lang="en-US" dirty="0" smtClean="0"/>
              <a:t>START</a:t>
            </a:r>
            <a:endParaRPr lang="en-US" dirty="0"/>
          </a:p>
        </p:txBody>
      </p:sp>
      <p:sp>
        <p:nvSpPr>
          <p:cNvPr id="79" name="Left Brace 78"/>
          <p:cNvSpPr/>
          <p:nvPr/>
        </p:nvSpPr>
        <p:spPr>
          <a:xfrm>
            <a:off x="1000100" y="1428736"/>
            <a:ext cx="357190" cy="2214578"/>
          </a:xfrm>
          <a:prstGeom prst="leftBrace">
            <a:avLst>
              <a:gd name="adj1" fmla="val 8333"/>
              <a:gd name="adj2" fmla="val 224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1357290" y="1500174"/>
            <a:ext cx="785818" cy="646331"/>
          </a:xfrm>
          <a:prstGeom prst="rect">
            <a:avLst/>
          </a:prstGeom>
          <a:noFill/>
          <a:ln>
            <a:solidFill>
              <a:schemeClr val="tx1"/>
            </a:solidFill>
          </a:ln>
        </p:spPr>
        <p:txBody>
          <a:bodyPr wrap="square" rtlCol="0">
            <a:spAutoFit/>
          </a:bodyPr>
          <a:lstStyle/>
          <a:p>
            <a:r>
              <a:rPr lang="en-US" dirty="0" smtClean="0"/>
              <a:t>Filling Unit</a:t>
            </a:r>
            <a:endParaRPr lang="en-US" dirty="0"/>
          </a:p>
        </p:txBody>
      </p:sp>
      <p:sp>
        <p:nvSpPr>
          <p:cNvPr id="81" name="Double Brace 80"/>
          <p:cNvSpPr/>
          <p:nvPr/>
        </p:nvSpPr>
        <p:spPr>
          <a:xfrm>
            <a:off x="2285984" y="1643050"/>
            <a:ext cx="2143140"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V+,  V-, V- (dummy)</a:t>
            </a:r>
            <a:endParaRPr lang="en-US" dirty="0"/>
          </a:p>
        </p:txBody>
      </p:sp>
      <p:sp>
        <p:nvSpPr>
          <p:cNvPr id="82" name="TextBox 81"/>
          <p:cNvSpPr txBox="1"/>
          <p:nvPr/>
        </p:nvSpPr>
        <p:spPr>
          <a:xfrm>
            <a:off x="1357290" y="2357430"/>
            <a:ext cx="785818" cy="1200329"/>
          </a:xfrm>
          <a:prstGeom prst="rect">
            <a:avLst/>
          </a:prstGeom>
          <a:noFill/>
          <a:ln>
            <a:solidFill>
              <a:schemeClr val="tx1"/>
            </a:solidFill>
          </a:ln>
        </p:spPr>
        <p:txBody>
          <a:bodyPr wrap="square" rtlCol="0">
            <a:spAutoFit/>
          </a:bodyPr>
          <a:lstStyle/>
          <a:p>
            <a:r>
              <a:rPr lang="en-US" dirty="0" err="1" smtClean="0"/>
              <a:t>Disp</a:t>
            </a:r>
            <a:r>
              <a:rPr lang="en-US" dirty="0" smtClean="0"/>
              <a:t>-Pump+ Conv.</a:t>
            </a:r>
            <a:endParaRPr lang="en-US" dirty="0"/>
          </a:p>
        </p:txBody>
      </p:sp>
      <p:sp>
        <p:nvSpPr>
          <p:cNvPr id="83" name="Double Brace 82"/>
          <p:cNvSpPr/>
          <p:nvPr/>
        </p:nvSpPr>
        <p:spPr>
          <a:xfrm>
            <a:off x="2285984" y="2428868"/>
            <a:ext cx="1714512"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Repeat 5 cycles</a:t>
            </a:r>
          </a:p>
          <a:p>
            <a:r>
              <a:rPr lang="en-US" dirty="0" smtClean="0"/>
              <a:t>P+, P-, M+, M-</a:t>
            </a:r>
            <a:endParaRPr lang="en-US" dirty="0"/>
          </a:p>
        </p:txBody>
      </p:sp>
      <p:sp>
        <p:nvSpPr>
          <p:cNvPr id="84" name="Rectangle 2"/>
          <p:cNvSpPr>
            <a:spLocks noChangeArrowheads="1"/>
          </p:cNvSpPr>
          <p:nvPr/>
        </p:nvSpPr>
        <p:spPr bwMode="auto">
          <a:xfrm>
            <a:off x="142844" y="4357694"/>
            <a:ext cx="82868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57150" algn="l"/>
                <a:tab pos="171450" algn="l"/>
              </a:tabLst>
            </a:pPr>
            <a:r>
              <a:rPr kumimoji="0" lang="en-U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9.4.2Control Strategy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Hooper Filling Process will be effected as long the two processes (volumetric pump + conveyor) is enabled. (Parallel process)</a:t>
            </a:r>
          </a:p>
          <a:p>
            <a:pPr marL="0" marR="0" lvl="0" indent="0" algn="l" defTabSz="914400" rtl="0" eaLnBrk="0" fontAlgn="base" latinLnBrk="0" hangingPunct="0">
              <a:lnSpc>
                <a:spcPct val="100000"/>
              </a:lnSpc>
              <a:spcBef>
                <a:spcPct val="0"/>
              </a:spcBef>
              <a:spcAft>
                <a:spcPct val="0"/>
              </a:spcAft>
              <a:buClrTx/>
              <a:buSzTx/>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Volumetric pump and conveyor will run together in series. (Single path).</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ounded Rectangular Callout 85"/>
          <p:cNvSpPr/>
          <p:nvPr/>
        </p:nvSpPr>
        <p:spPr>
          <a:xfrm>
            <a:off x="2714612" y="1071546"/>
            <a:ext cx="357190" cy="357190"/>
          </a:xfrm>
          <a:prstGeom prst="wedgeRoundRectCallout">
            <a:avLst>
              <a:gd name="adj1" fmla="val -97250"/>
              <a:gd name="adj2" fmla="val 13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G1</a:t>
            </a:r>
            <a:endParaRPr lang="en-US" dirty="0"/>
          </a:p>
        </p:txBody>
      </p:sp>
      <p:sp>
        <p:nvSpPr>
          <p:cNvPr id="87" name="Rounded Rectangular Callout 86"/>
          <p:cNvSpPr/>
          <p:nvPr/>
        </p:nvSpPr>
        <p:spPr>
          <a:xfrm>
            <a:off x="3286116" y="1071546"/>
            <a:ext cx="357190" cy="357190"/>
          </a:xfrm>
          <a:prstGeom prst="wedgeRoundRectCallout">
            <a:avLst>
              <a:gd name="adj1" fmla="val -131638"/>
              <a:gd name="adj2" fmla="val 127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G2</a:t>
            </a:r>
            <a:endParaRPr lang="en-US" dirty="0"/>
          </a:p>
        </p:txBody>
      </p:sp>
      <p:sp>
        <p:nvSpPr>
          <p:cNvPr id="88" name="Rounded Rectangular Callout 87"/>
          <p:cNvSpPr/>
          <p:nvPr/>
        </p:nvSpPr>
        <p:spPr>
          <a:xfrm>
            <a:off x="3929058" y="1071546"/>
            <a:ext cx="357190" cy="357190"/>
          </a:xfrm>
          <a:prstGeom prst="wedgeRoundRectCallout">
            <a:avLst>
              <a:gd name="adj1" fmla="val -215697"/>
              <a:gd name="adj2" fmla="val 150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G3</a:t>
            </a:r>
            <a:endParaRPr lang="en-US" dirty="0"/>
          </a:p>
        </p:txBody>
      </p:sp>
      <p:sp>
        <p:nvSpPr>
          <p:cNvPr id="89" name="Rounded Rectangular Callout 88"/>
          <p:cNvSpPr/>
          <p:nvPr/>
        </p:nvSpPr>
        <p:spPr>
          <a:xfrm>
            <a:off x="2500298" y="3214686"/>
            <a:ext cx="357190" cy="357190"/>
          </a:xfrm>
          <a:prstGeom prst="wedgeRoundRectCallout">
            <a:avLst>
              <a:gd name="adj1" fmla="val -36116"/>
              <a:gd name="adj2" fmla="val -143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G4</a:t>
            </a:r>
            <a:endParaRPr lang="en-US" dirty="0"/>
          </a:p>
        </p:txBody>
      </p:sp>
      <p:sp>
        <p:nvSpPr>
          <p:cNvPr id="90" name="Rounded Rectangular Callout 89"/>
          <p:cNvSpPr/>
          <p:nvPr/>
        </p:nvSpPr>
        <p:spPr>
          <a:xfrm>
            <a:off x="3143240" y="3286124"/>
            <a:ext cx="357190" cy="357190"/>
          </a:xfrm>
          <a:prstGeom prst="wedgeRoundRectCallout">
            <a:avLst>
              <a:gd name="adj1" fmla="val -51400"/>
              <a:gd name="adj2" fmla="val -1209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G5</a:t>
            </a:r>
            <a:endParaRPr lang="en-US" dirty="0"/>
          </a:p>
        </p:txBody>
      </p:sp>
      <p:sp>
        <p:nvSpPr>
          <p:cNvPr id="91" name="Left Brace 90"/>
          <p:cNvSpPr/>
          <p:nvPr/>
        </p:nvSpPr>
        <p:spPr>
          <a:xfrm rot="16200000">
            <a:off x="3000364" y="2714620"/>
            <a:ext cx="142876" cy="571504"/>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ular Callout 91"/>
          <p:cNvSpPr/>
          <p:nvPr/>
        </p:nvSpPr>
        <p:spPr>
          <a:xfrm>
            <a:off x="3714744" y="3286124"/>
            <a:ext cx="357190" cy="357190"/>
          </a:xfrm>
          <a:prstGeom prst="wedgeRoundRectCallout">
            <a:avLst>
              <a:gd name="adj1" fmla="val -70504"/>
              <a:gd name="adj2" fmla="val -1476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G6</a:t>
            </a:r>
            <a:endParaRPr lang="en-US" dirty="0"/>
          </a:p>
        </p:txBody>
      </p:sp>
      <p:sp>
        <p:nvSpPr>
          <p:cNvPr id="93" name="Freeform 92"/>
          <p:cNvSpPr/>
          <p:nvPr/>
        </p:nvSpPr>
        <p:spPr>
          <a:xfrm>
            <a:off x="2752224" y="1978925"/>
            <a:ext cx="1962652" cy="378505"/>
          </a:xfrm>
          <a:custGeom>
            <a:avLst/>
            <a:gdLst>
              <a:gd name="connsiteX0" fmla="*/ 359391 w 2843284"/>
              <a:gd name="connsiteY0" fmla="*/ 0 h 293427"/>
              <a:gd name="connsiteX1" fmla="*/ 413982 w 2843284"/>
              <a:gd name="connsiteY1" fmla="*/ 245660 h 293427"/>
              <a:gd name="connsiteX2" fmla="*/ 2843284 w 2843284"/>
              <a:gd name="connsiteY2" fmla="*/ 286603 h 293427"/>
              <a:gd name="connsiteX0" fmla="*/ 179696 w 2663589"/>
              <a:gd name="connsiteY0" fmla="*/ 0 h 293427"/>
              <a:gd name="connsiteX1" fmla="*/ 591445 w 2663589"/>
              <a:gd name="connsiteY1" fmla="*/ 245660 h 293427"/>
              <a:gd name="connsiteX2" fmla="*/ 2663589 w 2663589"/>
              <a:gd name="connsiteY2" fmla="*/ 286603 h 293427"/>
              <a:gd name="connsiteX0" fmla="*/ 179696 w 2663589"/>
              <a:gd name="connsiteY0" fmla="*/ 0 h 293427"/>
              <a:gd name="connsiteX1" fmla="*/ 591445 w 2663589"/>
              <a:gd name="connsiteY1" fmla="*/ 245660 h 293427"/>
              <a:gd name="connsiteX2" fmla="*/ 2663589 w 2663589"/>
              <a:gd name="connsiteY2" fmla="*/ 286603 h 293427"/>
              <a:gd name="connsiteX0" fmla="*/ 2233 w 2486126"/>
              <a:gd name="connsiteY0" fmla="*/ 0 h 293427"/>
              <a:gd name="connsiteX1" fmla="*/ 413982 w 2486126"/>
              <a:gd name="connsiteY1" fmla="*/ 245660 h 293427"/>
              <a:gd name="connsiteX2" fmla="*/ 2486126 w 2486126"/>
              <a:gd name="connsiteY2" fmla="*/ 286603 h 293427"/>
            </a:gdLst>
            <a:ahLst/>
            <a:cxnLst>
              <a:cxn ang="0">
                <a:pos x="connsiteX0" y="connsiteY0"/>
              </a:cxn>
              <a:cxn ang="0">
                <a:pos x="connsiteX1" y="connsiteY1"/>
              </a:cxn>
              <a:cxn ang="0">
                <a:pos x="connsiteX2" y="connsiteY2"/>
              </a:cxn>
            </a:cxnLst>
            <a:rect l="l" t="t" r="r" b="b"/>
            <a:pathLst>
              <a:path w="2486126" h="293427">
                <a:moveTo>
                  <a:pt x="2233" y="0"/>
                </a:moveTo>
                <a:cubicBezTo>
                  <a:pt x="119628" y="151523"/>
                  <a:pt x="0" y="197893"/>
                  <a:pt x="413982" y="245660"/>
                </a:cubicBezTo>
                <a:cubicBezTo>
                  <a:pt x="827964" y="293427"/>
                  <a:pt x="1808287" y="213815"/>
                  <a:pt x="2486126" y="286603"/>
                </a:cubicBezTo>
              </a:path>
            </a:pathLst>
          </a:custGeom>
          <a:ln w="25400">
            <a:solidFill>
              <a:schemeClr val="tx1"/>
            </a:solidFill>
            <a:head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4714876" y="2000240"/>
            <a:ext cx="2857520" cy="646331"/>
          </a:xfrm>
          <a:prstGeom prst="rect">
            <a:avLst/>
          </a:prstGeom>
          <a:noFill/>
          <a:ln>
            <a:solidFill>
              <a:schemeClr val="tx1"/>
            </a:solidFill>
          </a:ln>
          <a:scene3d>
            <a:camera prst="orthographicFront">
              <a:rot lat="300000" lon="0" rev="0"/>
            </a:camera>
            <a:lightRig rig="threePt" dir="t"/>
          </a:scene3d>
          <a:sp3d/>
        </p:spPr>
        <p:txBody>
          <a:bodyPr wrap="square" rtlCol="0">
            <a:spAutoFit/>
          </a:bodyPr>
          <a:lstStyle/>
          <a:p>
            <a:r>
              <a:rPr lang="en-US" dirty="0" smtClean="0"/>
              <a:t>Recommend to insert delay timer</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18</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2"/>
          <p:cNvSpPr>
            <a:spLocks noChangeArrowheads="1"/>
          </p:cNvSpPr>
          <p:nvPr/>
        </p:nvSpPr>
        <p:spPr bwMode="auto">
          <a:xfrm>
            <a:off x="0" y="4000504"/>
            <a:ext cx="621510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tab pos="57150" algn="l"/>
                <a:tab pos="171450" algn="l"/>
              </a:tabLst>
            </a:pPr>
            <a:r>
              <a:rPr kumimoji="0" lang="en-US"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9.4.2Control Strategy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Hooper Filling Process will be effected as long the two processes (volumetric pump + conveyor) is enabled. (Parallel process)</a:t>
            </a:r>
          </a:p>
          <a:p>
            <a:pPr marL="0" marR="0" lvl="0" indent="0" algn="l" defTabSz="914400" rtl="0" eaLnBrk="0" fontAlgn="base" latinLnBrk="0" hangingPunct="0">
              <a:lnSpc>
                <a:spcPct val="100000"/>
              </a:lnSpc>
              <a:spcBef>
                <a:spcPct val="0"/>
              </a:spcBef>
              <a:spcAft>
                <a:spcPct val="0"/>
              </a:spcAft>
              <a:buClrTx/>
              <a:buSzTx/>
              <a:tabLst>
                <a:tab pos="57150" algn="l"/>
                <a:tab pos="171450" algn="l"/>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57150" algn="l"/>
                <a:tab pos="171450" algn="l"/>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Volumetric pump and conveyor will run together in series. (Single path).</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TextBox 76"/>
          <p:cNvSpPr txBox="1"/>
          <p:nvPr/>
        </p:nvSpPr>
        <p:spPr>
          <a:xfrm>
            <a:off x="464347" y="1790367"/>
            <a:ext cx="785818" cy="369332"/>
          </a:xfrm>
          <a:prstGeom prst="rect">
            <a:avLst/>
          </a:prstGeom>
          <a:noFill/>
        </p:spPr>
        <p:txBody>
          <a:bodyPr wrap="square" rtlCol="0">
            <a:spAutoFit/>
          </a:bodyPr>
          <a:lstStyle/>
          <a:p>
            <a:r>
              <a:rPr lang="en-US" dirty="0" smtClean="0"/>
              <a:t>START</a:t>
            </a:r>
            <a:endParaRPr lang="en-US" dirty="0"/>
          </a:p>
        </p:txBody>
      </p:sp>
      <p:sp>
        <p:nvSpPr>
          <p:cNvPr id="79" name="Left Brace 78"/>
          <p:cNvSpPr/>
          <p:nvPr/>
        </p:nvSpPr>
        <p:spPr>
          <a:xfrm>
            <a:off x="1178727" y="1504615"/>
            <a:ext cx="357190" cy="2214578"/>
          </a:xfrm>
          <a:prstGeom prst="leftBrace">
            <a:avLst>
              <a:gd name="adj1" fmla="val 8333"/>
              <a:gd name="adj2" fmla="val 224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1535917" y="1576053"/>
            <a:ext cx="785818" cy="646331"/>
          </a:xfrm>
          <a:prstGeom prst="rect">
            <a:avLst/>
          </a:prstGeom>
          <a:noFill/>
          <a:ln>
            <a:solidFill>
              <a:schemeClr val="tx1"/>
            </a:solidFill>
          </a:ln>
        </p:spPr>
        <p:txBody>
          <a:bodyPr wrap="square" rtlCol="0">
            <a:spAutoFit/>
          </a:bodyPr>
          <a:lstStyle/>
          <a:p>
            <a:r>
              <a:rPr lang="en-US" dirty="0" smtClean="0"/>
              <a:t>Filling Unit</a:t>
            </a:r>
            <a:endParaRPr lang="en-US" dirty="0"/>
          </a:p>
        </p:txBody>
      </p:sp>
      <p:sp>
        <p:nvSpPr>
          <p:cNvPr id="81" name="Double Brace 80"/>
          <p:cNvSpPr/>
          <p:nvPr/>
        </p:nvSpPr>
        <p:spPr>
          <a:xfrm>
            <a:off x="2464611" y="1718929"/>
            <a:ext cx="3286148"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V+,  delay 10sec, V-, V- (dummy)</a:t>
            </a:r>
            <a:endParaRPr lang="en-US" dirty="0"/>
          </a:p>
        </p:txBody>
      </p:sp>
      <p:sp>
        <p:nvSpPr>
          <p:cNvPr id="82" name="TextBox 81"/>
          <p:cNvSpPr txBox="1"/>
          <p:nvPr/>
        </p:nvSpPr>
        <p:spPr>
          <a:xfrm>
            <a:off x="1535917" y="2433309"/>
            <a:ext cx="785818" cy="1200329"/>
          </a:xfrm>
          <a:prstGeom prst="rect">
            <a:avLst/>
          </a:prstGeom>
          <a:noFill/>
          <a:ln>
            <a:solidFill>
              <a:schemeClr val="tx1"/>
            </a:solidFill>
          </a:ln>
        </p:spPr>
        <p:txBody>
          <a:bodyPr wrap="square" rtlCol="0">
            <a:spAutoFit/>
          </a:bodyPr>
          <a:lstStyle/>
          <a:p>
            <a:r>
              <a:rPr lang="en-US" dirty="0" err="1" smtClean="0"/>
              <a:t>Disp</a:t>
            </a:r>
            <a:r>
              <a:rPr lang="en-US" dirty="0" smtClean="0"/>
              <a:t>-Pump+ Conv.</a:t>
            </a:r>
            <a:endParaRPr lang="en-US" dirty="0"/>
          </a:p>
        </p:txBody>
      </p:sp>
      <p:sp>
        <p:nvSpPr>
          <p:cNvPr id="83" name="Double Brace 82"/>
          <p:cNvSpPr/>
          <p:nvPr/>
        </p:nvSpPr>
        <p:spPr>
          <a:xfrm>
            <a:off x="2464611" y="2504747"/>
            <a:ext cx="1714512"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Repeat 5 cycles</a:t>
            </a:r>
          </a:p>
          <a:p>
            <a:r>
              <a:rPr lang="en-US" dirty="0" smtClean="0"/>
              <a:t>P+, P-, M+, M-</a:t>
            </a:r>
            <a:endParaRPr lang="en-US" dirty="0"/>
          </a:p>
        </p:txBody>
      </p:sp>
      <p:sp>
        <p:nvSpPr>
          <p:cNvPr id="86" name="Rounded Rectangular Callout 85"/>
          <p:cNvSpPr/>
          <p:nvPr/>
        </p:nvSpPr>
        <p:spPr>
          <a:xfrm>
            <a:off x="2893239" y="1147425"/>
            <a:ext cx="357190" cy="357190"/>
          </a:xfrm>
          <a:prstGeom prst="wedgeRoundRectCallout">
            <a:avLst>
              <a:gd name="adj1" fmla="val -97250"/>
              <a:gd name="adj2" fmla="val 13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G1</a:t>
            </a:r>
            <a:endParaRPr lang="en-US" dirty="0"/>
          </a:p>
        </p:txBody>
      </p:sp>
      <p:sp>
        <p:nvSpPr>
          <p:cNvPr id="87" name="Rounded Rectangular Callout 86"/>
          <p:cNvSpPr/>
          <p:nvPr/>
        </p:nvSpPr>
        <p:spPr>
          <a:xfrm>
            <a:off x="4502842" y="1147425"/>
            <a:ext cx="357190" cy="357190"/>
          </a:xfrm>
          <a:prstGeom prst="wedgeRoundRectCallout">
            <a:avLst>
              <a:gd name="adj1" fmla="val -131638"/>
              <a:gd name="adj2" fmla="val 127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G2</a:t>
            </a:r>
            <a:endParaRPr lang="en-US" dirty="0"/>
          </a:p>
        </p:txBody>
      </p:sp>
      <p:sp>
        <p:nvSpPr>
          <p:cNvPr id="88" name="Rounded Rectangular Callout 87"/>
          <p:cNvSpPr/>
          <p:nvPr/>
        </p:nvSpPr>
        <p:spPr>
          <a:xfrm>
            <a:off x="5150914" y="1147425"/>
            <a:ext cx="357190" cy="357190"/>
          </a:xfrm>
          <a:prstGeom prst="wedgeRoundRectCallout">
            <a:avLst>
              <a:gd name="adj1" fmla="val -215697"/>
              <a:gd name="adj2" fmla="val 150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G3</a:t>
            </a:r>
            <a:endParaRPr lang="en-US" dirty="0"/>
          </a:p>
        </p:txBody>
      </p:sp>
      <p:sp>
        <p:nvSpPr>
          <p:cNvPr id="89" name="Rounded Rectangular Callout 88"/>
          <p:cNvSpPr/>
          <p:nvPr/>
        </p:nvSpPr>
        <p:spPr>
          <a:xfrm>
            <a:off x="2678925" y="3290565"/>
            <a:ext cx="357190" cy="357190"/>
          </a:xfrm>
          <a:prstGeom prst="wedgeRoundRectCallout">
            <a:avLst>
              <a:gd name="adj1" fmla="val -36116"/>
              <a:gd name="adj2" fmla="val -143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G4</a:t>
            </a:r>
            <a:endParaRPr lang="en-US" dirty="0"/>
          </a:p>
        </p:txBody>
      </p:sp>
      <p:sp>
        <p:nvSpPr>
          <p:cNvPr id="90" name="Rounded Rectangular Callout 89"/>
          <p:cNvSpPr/>
          <p:nvPr/>
        </p:nvSpPr>
        <p:spPr>
          <a:xfrm>
            <a:off x="3321867" y="3362003"/>
            <a:ext cx="357190" cy="357190"/>
          </a:xfrm>
          <a:prstGeom prst="wedgeRoundRectCallout">
            <a:avLst>
              <a:gd name="adj1" fmla="val -51400"/>
              <a:gd name="adj2" fmla="val -1209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G5</a:t>
            </a:r>
            <a:endParaRPr lang="en-US" dirty="0"/>
          </a:p>
        </p:txBody>
      </p:sp>
      <p:sp>
        <p:nvSpPr>
          <p:cNvPr id="91" name="Left Brace 90"/>
          <p:cNvSpPr/>
          <p:nvPr/>
        </p:nvSpPr>
        <p:spPr>
          <a:xfrm rot="16200000">
            <a:off x="3178991" y="2790499"/>
            <a:ext cx="142876" cy="571504"/>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ular Callout 91"/>
          <p:cNvSpPr/>
          <p:nvPr/>
        </p:nvSpPr>
        <p:spPr>
          <a:xfrm>
            <a:off x="3893371" y="3362003"/>
            <a:ext cx="357190" cy="357190"/>
          </a:xfrm>
          <a:prstGeom prst="wedgeRoundRectCallout">
            <a:avLst>
              <a:gd name="adj1" fmla="val -70504"/>
              <a:gd name="adj2" fmla="val -1476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G6</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19</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4107" name="Rectangle 3"/>
          <p:cNvSpPr>
            <a:spLocks noChangeArrowheads="1"/>
          </p:cNvSpPr>
          <p:nvPr/>
        </p:nvSpPr>
        <p:spPr bwMode="auto">
          <a:xfrm>
            <a:off x="0" y="571480"/>
            <a:ext cx="8686800" cy="461665"/>
          </a:xfrm>
          <a:prstGeom prst="rect">
            <a:avLst/>
          </a:prstGeom>
          <a:noFill/>
          <a:ln w="9525">
            <a:noFill/>
            <a:miter lim="800000"/>
            <a:headEnd/>
            <a:tailEnd/>
          </a:ln>
        </p:spPr>
        <p:txBody>
          <a:bodyPr anchor="ctr">
            <a:spAutoFit/>
          </a:bodyPr>
          <a:lstStyle/>
          <a:p>
            <a:pPr lvl="1" eaLnBrk="0" hangingPunct="0">
              <a:tabLst>
                <a:tab pos="323850" algn="l"/>
              </a:tabLst>
            </a:pPr>
            <a:r>
              <a:rPr lang="en-US" sz="2400" dirty="0" smtClean="0">
                <a:ea typeface="Times New Roman" pitchFamily="18" charset="0"/>
                <a:cs typeface="Traditional Arabic" pitchFamily="2" charset="-78"/>
              </a:rPr>
              <a:t>9.4</a:t>
            </a:r>
            <a:r>
              <a:rPr lang="en-US" sz="2400" dirty="0">
                <a:ea typeface="Times New Roman" pitchFamily="18" charset="0"/>
                <a:cs typeface="Traditional Arabic" pitchFamily="2" charset="-78"/>
              </a:rPr>
              <a:t>	</a:t>
            </a:r>
            <a:r>
              <a:rPr lang="en-US" sz="2400" dirty="0" smtClean="0">
                <a:ea typeface="Times New Roman" pitchFamily="18" charset="0"/>
                <a:cs typeface="Traditional Arabic" pitchFamily="2" charset="-78"/>
              </a:rPr>
              <a:t> Volumetric filling automation process</a:t>
            </a:r>
            <a:endParaRPr lang="en-US" sz="2400" dirty="0">
              <a:ea typeface="Times New Roman" pitchFamily="18" charset="0"/>
              <a:cs typeface="Traditional Arabic" pitchFamily="2" charset="-78"/>
            </a:endParaRPr>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TextBox 76"/>
          <p:cNvSpPr txBox="1"/>
          <p:nvPr/>
        </p:nvSpPr>
        <p:spPr>
          <a:xfrm>
            <a:off x="285720" y="1714488"/>
            <a:ext cx="785818" cy="369332"/>
          </a:xfrm>
          <a:prstGeom prst="rect">
            <a:avLst/>
          </a:prstGeom>
          <a:noFill/>
        </p:spPr>
        <p:txBody>
          <a:bodyPr wrap="square" rtlCol="0">
            <a:spAutoFit/>
          </a:bodyPr>
          <a:lstStyle/>
          <a:p>
            <a:r>
              <a:rPr lang="en-US" dirty="0" smtClean="0"/>
              <a:t>START</a:t>
            </a:r>
            <a:endParaRPr lang="en-US" dirty="0"/>
          </a:p>
        </p:txBody>
      </p:sp>
      <p:sp>
        <p:nvSpPr>
          <p:cNvPr id="79" name="Left Brace 78"/>
          <p:cNvSpPr/>
          <p:nvPr/>
        </p:nvSpPr>
        <p:spPr>
          <a:xfrm>
            <a:off x="1000100" y="1428736"/>
            <a:ext cx="357190" cy="2214578"/>
          </a:xfrm>
          <a:prstGeom prst="leftBrace">
            <a:avLst>
              <a:gd name="adj1" fmla="val 8333"/>
              <a:gd name="adj2" fmla="val 224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1357290" y="1500174"/>
            <a:ext cx="785818" cy="646331"/>
          </a:xfrm>
          <a:prstGeom prst="rect">
            <a:avLst/>
          </a:prstGeom>
          <a:noFill/>
          <a:ln>
            <a:solidFill>
              <a:schemeClr val="tx1"/>
            </a:solidFill>
          </a:ln>
        </p:spPr>
        <p:txBody>
          <a:bodyPr wrap="square" rtlCol="0">
            <a:spAutoFit/>
          </a:bodyPr>
          <a:lstStyle/>
          <a:p>
            <a:r>
              <a:rPr lang="en-US" dirty="0" smtClean="0"/>
              <a:t>Filling Unit</a:t>
            </a:r>
            <a:endParaRPr lang="en-US" dirty="0"/>
          </a:p>
        </p:txBody>
      </p:sp>
      <p:sp>
        <p:nvSpPr>
          <p:cNvPr id="81" name="Double Brace 80"/>
          <p:cNvSpPr/>
          <p:nvPr/>
        </p:nvSpPr>
        <p:spPr>
          <a:xfrm>
            <a:off x="2285984" y="1643050"/>
            <a:ext cx="3286148"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V+,  delay 10sec, V-, V- (dummy)</a:t>
            </a:r>
            <a:endParaRPr lang="en-US" dirty="0"/>
          </a:p>
        </p:txBody>
      </p:sp>
      <p:sp>
        <p:nvSpPr>
          <p:cNvPr id="82" name="TextBox 81"/>
          <p:cNvSpPr txBox="1"/>
          <p:nvPr/>
        </p:nvSpPr>
        <p:spPr>
          <a:xfrm>
            <a:off x="1357290" y="2357430"/>
            <a:ext cx="785818" cy="1200329"/>
          </a:xfrm>
          <a:prstGeom prst="rect">
            <a:avLst/>
          </a:prstGeom>
          <a:noFill/>
          <a:ln>
            <a:solidFill>
              <a:schemeClr val="tx1"/>
            </a:solidFill>
          </a:ln>
        </p:spPr>
        <p:txBody>
          <a:bodyPr wrap="square" rtlCol="0">
            <a:spAutoFit/>
          </a:bodyPr>
          <a:lstStyle/>
          <a:p>
            <a:r>
              <a:rPr lang="en-US" dirty="0" err="1" smtClean="0"/>
              <a:t>Disp</a:t>
            </a:r>
            <a:r>
              <a:rPr lang="en-US" dirty="0" smtClean="0"/>
              <a:t>-Pump+ Conv.</a:t>
            </a:r>
            <a:endParaRPr lang="en-US" dirty="0"/>
          </a:p>
        </p:txBody>
      </p:sp>
      <p:sp>
        <p:nvSpPr>
          <p:cNvPr id="83" name="Double Brace 82"/>
          <p:cNvSpPr/>
          <p:nvPr/>
        </p:nvSpPr>
        <p:spPr>
          <a:xfrm>
            <a:off x="2285984" y="2428868"/>
            <a:ext cx="1714512" cy="428628"/>
          </a:xfrm>
          <a:prstGeom prst="brace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dirty="0" smtClean="0"/>
              <a:t>Repeat 5 cycles</a:t>
            </a:r>
          </a:p>
          <a:p>
            <a:r>
              <a:rPr lang="en-US" dirty="0" smtClean="0"/>
              <a:t>P+, P-, M+, M-</a:t>
            </a:r>
            <a:endParaRPr lang="en-US" dirty="0"/>
          </a:p>
        </p:txBody>
      </p:sp>
      <p:sp>
        <p:nvSpPr>
          <p:cNvPr id="86" name="Rounded Rectangular Callout 85"/>
          <p:cNvSpPr/>
          <p:nvPr/>
        </p:nvSpPr>
        <p:spPr>
          <a:xfrm>
            <a:off x="2714612" y="1071546"/>
            <a:ext cx="357190" cy="357190"/>
          </a:xfrm>
          <a:prstGeom prst="wedgeRoundRectCallout">
            <a:avLst>
              <a:gd name="adj1" fmla="val -97250"/>
              <a:gd name="adj2" fmla="val 1312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G1</a:t>
            </a:r>
            <a:endParaRPr lang="en-US" dirty="0"/>
          </a:p>
        </p:txBody>
      </p:sp>
      <p:sp>
        <p:nvSpPr>
          <p:cNvPr id="87" name="Rounded Rectangular Callout 86"/>
          <p:cNvSpPr/>
          <p:nvPr/>
        </p:nvSpPr>
        <p:spPr>
          <a:xfrm>
            <a:off x="4355976" y="1071546"/>
            <a:ext cx="357190" cy="357190"/>
          </a:xfrm>
          <a:prstGeom prst="wedgeRoundRectCallout">
            <a:avLst>
              <a:gd name="adj1" fmla="val -131638"/>
              <a:gd name="adj2" fmla="val 127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G2</a:t>
            </a:r>
            <a:endParaRPr lang="en-US" dirty="0"/>
          </a:p>
        </p:txBody>
      </p:sp>
      <p:sp>
        <p:nvSpPr>
          <p:cNvPr id="88" name="Rounded Rectangular Callout 87"/>
          <p:cNvSpPr/>
          <p:nvPr/>
        </p:nvSpPr>
        <p:spPr>
          <a:xfrm>
            <a:off x="4934890" y="1071546"/>
            <a:ext cx="357190" cy="357190"/>
          </a:xfrm>
          <a:prstGeom prst="wedgeRoundRectCallout">
            <a:avLst>
              <a:gd name="adj1" fmla="val -215697"/>
              <a:gd name="adj2" fmla="val 150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G3</a:t>
            </a:r>
            <a:endParaRPr lang="en-US" dirty="0"/>
          </a:p>
        </p:txBody>
      </p:sp>
      <p:sp>
        <p:nvSpPr>
          <p:cNvPr id="89" name="Rounded Rectangular Callout 88"/>
          <p:cNvSpPr/>
          <p:nvPr/>
        </p:nvSpPr>
        <p:spPr>
          <a:xfrm>
            <a:off x="2500298" y="3214686"/>
            <a:ext cx="357190" cy="357190"/>
          </a:xfrm>
          <a:prstGeom prst="wedgeRoundRectCallout">
            <a:avLst>
              <a:gd name="adj1" fmla="val -36116"/>
              <a:gd name="adj2" fmla="val -143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G4</a:t>
            </a:r>
            <a:endParaRPr lang="en-US" dirty="0"/>
          </a:p>
        </p:txBody>
      </p:sp>
      <p:sp>
        <p:nvSpPr>
          <p:cNvPr id="90" name="Rounded Rectangular Callout 89"/>
          <p:cNvSpPr/>
          <p:nvPr/>
        </p:nvSpPr>
        <p:spPr>
          <a:xfrm>
            <a:off x="3143240" y="3286124"/>
            <a:ext cx="357190" cy="357190"/>
          </a:xfrm>
          <a:prstGeom prst="wedgeRoundRectCallout">
            <a:avLst>
              <a:gd name="adj1" fmla="val -51400"/>
              <a:gd name="adj2" fmla="val -1209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G5</a:t>
            </a:r>
            <a:endParaRPr lang="en-US" dirty="0"/>
          </a:p>
        </p:txBody>
      </p:sp>
      <p:sp>
        <p:nvSpPr>
          <p:cNvPr id="91" name="Left Brace 90"/>
          <p:cNvSpPr/>
          <p:nvPr/>
        </p:nvSpPr>
        <p:spPr>
          <a:xfrm rot="16200000">
            <a:off x="3000364" y="2714620"/>
            <a:ext cx="142876" cy="571504"/>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ular Callout 91"/>
          <p:cNvSpPr/>
          <p:nvPr/>
        </p:nvSpPr>
        <p:spPr>
          <a:xfrm>
            <a:off x="3714744" y="3286124"/>
            <a:ext cx="357190" cy="357190"/>
          </a:xfrm>
          <a:prstGeom prst="wedgeRoundRectCallout">
            <a:avLst>
              <a:gd name="adj1" fmla="val -70504"/>
              <a:gd name="adj2" fmla="val -1476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G6</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process automation</a:t>
            </a:r>
            <a:endParaRPr lang="en-US" dirty="0"/>
          </a:p>
        </p:txBody>
      </p:sp>
      <p:sp>
        <p:nvSpPr>
          <p:cNvPr id="7170" name="Date Placeholder 3"/>
          <p:cNvSpPr>
            <a:spLocks noGrp="1"/>
          </p:cNvSpPr>
          <p:nvPr>
            <p:ph type="dt" sz="half" idx="10"/>
          </p:nvPr>
        </p:nvSpPr>
        <p:spPr>
          <a:noFill/>
        </p:spPr>
        <p:txBody>
          <a:bodyPr/>
          <a:lstStyle/>
          <a:p>
            <a:r>
              <a:rPr lang="en-US" dirty="0" smtClean="0"/>
              <a:t>Automatic Control System IE437</a:t>
            </a:r>
          </a:p>
        </p:txBody>
      </p:sp>
      <p:sp>
        <p:nvSpPr>
          <p:cNvPr id="7171" name="Footer Placeholder 4"/>
          <p:cNvSpPr>
            <a:spLocks noGrp="1"/>
          </p:cNvSpPr>
          <p:nvPr>
            <p:ph type="ftr" sz="quarter" idx="11"/>
          </p:nvPr>
        </p:nvSpPr>
        <p:spPr>
          <a:noFill/>
        </p:spPr>
        <p:txBody>
          <a:bodyPr/>
          <a:lstStyle/>
          <a:p>
            <a:r>
              <a:rPr lang="en-US" smtClean="0"/>
              <a:t>KSU - College of Engineering - IE Department </a:t>
            </a:r>
          </a:p>
        </p:txBody>
      </p:sp>
      <p:sp>
        <p:nvSpPr>
          <p:cNvPr id="7172" name="Slide Number Placeholder 5"/>
          <p:cNvSpPr>
            <a:spLocks noGrp="1"/>
          </p:cNvSpPr>
          <p:nvPr>
            <p:ph type="sldNum" sz="quarter" idx="12"/>
          </p:nvPr>
        </p:nvSpPr>
        <p:spPr>
          <a:noFill/>
        </p:spPr>
        <p:txBody>
          <a:bodyPr/>
          <a:lstStyle/>
          <a:p>
            <a:fld id="{9D9DE380-B0A9-452E-901E-7A35A4CE8601}" type="slidenum">
              <a:rPr lang="en-US" smtClean="0"/>
              <a:pPr/>
              <a:t>2</a:t>
            </a:fld>
            <a:endParaRPr lang="en-US" smtClean="0"/>
          </a:p>
        </p:txBody>
      </p:sp>
      <p:pic>
        <p:nvPicPr>
          <p:cNvPr id="7176" name="Picture 8"/>
          <p:cNvPicPr>
            <a:picLocks noChangeAspect="1" noChangeArrowheads="1"/>
          </p:cNvPicPr>
          <p:nvPr/>
        </p:nvPicPr>
        <p:blipFill>
          <a:blip r:embed="rId2"/>
          <a:srcRect l="30624" t="36719" r="26875" b="21094"/>
          <a:stretch>
            <a:fillRect/>
          </a:stretch>
        </p:blipFill>
        <p:spPr bwMode="auto">
          <a:xfrm>
            <a:off x="3214678" y="1714488"/>
            <a:ext cx="5181600" cy="4114800"/>
          </a:xfrm>
          <a:prstGeom prst="rect">
            <a:avLst/>
          </a:prstGeom>
          <a:noFill/>
          <a:ln w="9525">
            <a:noFill/>
            <a:miter lim="800000"/>
            <a:headEnd/>
            <a:tailEnd/>
          </a:ln>
        </p:spPr>
      </p:pic>
      <p:sp>
        <p:nvSpPr>
          <p:cNvPr id="7177" name="Rectangle 9"/>
          <p:cNvSpPr>
            <a:spLocks noChangeArrowheads="1"/>
          </p:cNvSpPr>
          <p:nvPr/>
        </p:nvSpPr>
        <p:spPr bwMode="auto">
          <a:xfrm>
            <a:off x="428596" y="1959218"/>
            <a:ext cx="2500330" cy="4278094"/>
          </a:xfrm>
          <a:prstGeom prst="rect">
            <a:avLst/>
          </a:prstGeom>
          <a:noFill/>
          <a:ln w="9525">
            <a:noFill/>
            <a:miter lim="800000"/>
            <a:headEnd/>
            <a:tailEnd/>
          </a:ln>
        </p:spPr>
        <p:txBody>
          <a:bodyPr wrap="square" anchor="ctr">
            <a:spAutoFit/>
          </a:bodyPr>
          <a:lstStyle/>
          <a:p>
            <a:pPr algn="just" eaLnBrk="0" hangingPunct="0"/>
            <a:r>
              <a:rPr lang="en-US" sz="1600" dirty="0" smtClean="0"/>
              <a:t>The conventional </a:t>
            </a:r>
            <a:r>
              <a:rPr lang="en-US" sz="1600" dirty="0"/>
              <a:t>Drilling </a:t>
            </a:r>
            <a:r>
              <a:rPr lang="en-US" sz="1600" dirty="0" smtClean="0"/>
              <a:t>Process:</a:t>
            </a:r>
          </a:p>
          <a:p>
            <a:pPr algn="just" eaLnBrk="0" hangingPunct="0"/>
            <a:endParaRPr lang="en-US" sz="1600" dirty="0"/>
          </a:p>
          <a:p>
            <a:pPr algn="just" eaLnBrk="0" hangingPunct="0"/>
            <a:r>
              <a:rPr lang="en-US" sz="1600" dirty="0" smtClean="0">
                <a:ea typeface="Times New Roman" pitchFamily="18" charset="0"/>
                <a:cs typeface="Traditional Arabic" pitchFamily="2" charset="-78"/>
              </a:rPr>
              <a:t>In </a:t>
            </a:r>
            <a:r>
              <a:rPr lang="en-US" sz="1600" dirty="0">
                <a:ea typeface="Times New Roman" pitchFamily="18" charset="0"/>
                <a:cs typeface="Traditional Arabic" pitchFamily="2" charset="-78"/>
              </a:rPr>
              <a:t>production lines, drilling units are used where mass production is required. </a:t>
            </a:r>
            <a:endParaRPr lang="en-US" sz="1600" dirty="0" smtClean="0">
              <a:ea typeface="Times New Roman" pitchFamily="18" charset="0"/>
              <a:cs typeface="Traditional Arabic" pitchFamily="2" charset="-78"/>
            </a:endParaRPr>
          </a:p>
          <a:p>
            <a:pPr algn="just" eaLnBrk="0" hangingPunct="0"/>
            <a:endParaRPr lang="en-US" sz="1600" dirty="0">
              <a:ea typeface="Times New Roman" pitchFamily="18" charset="0"/>
              <a:cs typeface="Traditional Arabic" pitchFamily="2" charset="-78"/>
            </a:endParaRPr>
          </a:p>
          <a:p>
            <a:pPr algn="just" eaLnBrk="0" hangingPunct="0"/>
            <a:r>
              <a:rPr lang="en-US" sz="1600" dirty="0" smtClean="0">
                <a:ea typeface="Times New Roman" pitchFamily="18" charset="0"/>
                <a:cs typeface="Traditional Arabic" pitchFamily="2" charset="-78"/>
              </a:rPr>
              <a:t>Multi-spindle </a:t>
            </a:r>
            <a:r>
              <a:rPr lang="en-US" sz="1600" dirty="0" smtClean="0">
                <a:ea typeface="Times New Roman" pitchFamily="18" charset="0"/>
                <a:cs typeface="Traditional Arabic" pitchFamily="2" charset="-78"/>
              </a:rPr>
              <a:t>head </a:t>
            </a:r>
            <a:r>
              <a:rPr lang="en-US" sz="1600" dirty="0" smtClean="0">
                <a:ea typeface="Times New Roman" pitchFamily="18" charset="0"/>
                <a:cs typeface="Traditional Arabic" pitchFamily="2" charset="-78"/>
              </a:rPr>
              <a:t>is </a:t>
            </a:r>
            <a:r>
              <a:rPr lang="en-US" sz="1600" dirty="0" smtClean="0">
                <a:ea typeface="Times New Roman" pitchFamily="18" charset="0"/>
                <a:cs typeface="Traditional Arabic" pitchFamily="2" charset="-78"/>
              </a:rPr>
              <a:t>sometimes used </a:t>
            </a:r>
            <a:r>
              <a:rPr lang="en-US" sz="1600" dirty="0">
                <a:ea typeface="Times New Roman" pitchFamily="18" charset="0"/>
                <a:cs typeface="Traditional Arabic" pitchFamily="2" charset="-78"/>
              </a:rPr>
              <a:t>to increase the production </a:t>
            </a:r>
            <a:r>
              <a:rPr lang="en-US" sz="1600" dirty="0" smtClean="0">
                <a:ea typeface="Times New Roman" pitchFamily="18" charset="0"/>
                <a:cs typeface="Traditional Arabic" pitchFamily="2" charset="-78"/>
              </a:rPr>
              <a:t>rate.</a:t>
            </a:r>
          </a:p>
          <a:p>
            <a:pPr algn="just" eaLnBrk="0" hangingPunct="0"/>
            <a:endParaRPr lang="en-US" sz="1600" dirty="0">
              <a:ea typeface="Times New Roman" pitchFamily="18" charset="0"/>
              <a:cs typeface="Traditional Arabic" pitchFamily="2" charset="-78"/>
            </a:endParaRPr>
          </a:p>
          <a:p>
            <a:pPr algn="just" eaLnBrk="0" hangingPunct="0"/>
            <a:r>
              <a:rPr lang="en-US" sz="1600" dirty="0">
                <a:ea typeface="Times New Roman" pitchFamily="18" charset="0"/>
                <a:cs typeface="Traditional Arabic" pitchFamily="2" charset="-78"/>
              </a:rPr>
              <a:t>Furthermore, pneumatic or hydraulic power </a:t>
            </a:r>
            <a:r>
              <a:rPr lang="en-US" sz="1600" dirty="0" smtClean="0">
                <a:ea typeface="Times New Roman" pitchFamily="18" charset="0"/>
                <a:cs typeface="Traditional Arabic" pitchFamily="2" charset="-78"/>
              </a:rPr>
              <a:t>fixtures are </a:t>
            </a:r>
            <a:r>
              <a:rPr lang="en-US" sz="1600" dirty="0">
                <a:ea typeface="Times New Roman" pitchFamily="18" charset="0"/>
                <a:cs typeface="Traditional Arabic" pitchFamily="2" charset="-78"/>
              </a:rPr>
              <a:t>used to clamp the work piece and </a:t>
            </a:r>
            <a:r>
              <a:rPr lang="en-US" sz="1600" dirty="0" smtClean="0">
                <a:ea typeface="Times New Roman" pitchFamily="18" charset="0"/>
                <a:cs typeface="Traditional Arabic" pitchFamily="2" charset="-78"/>
              </a:rPr>
              <a:t>hold </a:t>
            </a:r>
            <a:r>
              <a:rPr lang="en-US" sz="1600" dirty="0">
                <a:ea typeface="Times New Roman" pitchFamily="18" charset="0"/>
                <a:cs typeface="Traditional Arabic" pitchFamily="2" charset="-78"/>
              </a:rPr>
              <a:t>drilling bushes to reduce the labor </a:t>
            </a:r>
            <a:r>
              <a:rPr lang="en-US" sz="1600" dirty="0" smtClean="0">
                <a:ea typeface="Times New Roman" pitchFamily="18" charset="0"/>
                <a:cs typeface="Traditional Arabic" pitchFamily="2" charset="-78"/>
              </a:rPr>
              <a:t>cost.</a:t>
            </a:r>
            <a:endParaRPr lang="en-US" sz="1600" dirty="0">
              <a:ea typeface="Times New Roman" pitchFamily="18" charset="0"/>
              <a:cs typeface="Traditional Arabic" pitchFamily="2" charset="-78"/>
            </a:endParaRPr>
          </a:p>
        </p:txBody>
      </p:sp>
      <p:sp>
        <p:nvSpPr>
          <p:cNvPr id="11" name="Right Arrow 10"/>
          <p:cNvSpPr/>
          <p:nvPr/>
        </p:nvSpPr>
        <p:spPr>
          <a:xfrm>
            <a:off x="3071802" y="2071678"/>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00364" y="6072206"/>
            <a:ext cx="2721258" cy="369332"/>
          </a:xfrm>
          <a:prstGeom prst="rect">
            <a:avLst/>
          </a:prstGeom>
        </p:spPr>
        <p:txBody>
          <a:bodyPr wrap="none">
            <a:spAutoFit/>
          </a:bodyPr>
          <a:lstStyle/>
          <a:p>
            <a:r>
              <a:rPr lang="en-US" dirty="0" smtClean="0"/>
              <a:t>Automated Drilling Process</a:t>
            </a:r>
            <a:endParaRPr lang="en-US" dirty="0"/>
          </a:p>
        </p:txBody>
      </p:sp>
      <p:sp>
        <p:nvSpPr>
          <p:cNvPr id="13" name="Right Arrow 12"/>
          <p:cNvSpPr/>
          <p:nvPr/>
        </p:nvSpPr>
        <p:spPr>
          <a:xfrm rot="18898356">
            <a:off x="5299344" y="5835210"/>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20</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4980" name="Picture 228"/>
          <p:cNvPicPr>
            <a:picLocks noChangeAspect="1" noChangeArrowheads="1"/>
          </p:cNvPicPr>
          <p:nvPr/>
        </p:nvPicPr>
        <p:blipFill>
          <a:blip r:embed="rId2"/>
          <a:srcRect l="31836" t="17041" r="33008" b="9717"/>
          <a:stretch>
            <a:fillRect/>
          </a:stretch>
        </p:blipFill>
        <p:spPr bwMode="auto">
          <a:xfrm>
            <a:off x="4286248" y="119039"/>
            <a:ext cx="4000528" cy="6667547"/>
          </a:xfrm>
          <a:prstGeom prst="rect">
            <a:avLst/>
          </a:prstGeom>
          <a:noFill/>
          <a:ln w="9525">
            <a:noFill/>
            <a:miter lim="800000"/>
            <a:headEnd/>
            <a:tailEnd/>
          </a:ln>
          <a:effectLst/>
        </p:spPr>
      </p:pic>
      <p:pic>
        <p:nvPicPr>
          <p:cNvPr id="74981" name="Picture 229"/>
          <p:cNvPicPr>
            <a:picLocks noChangeAspect="1" noChangeArrowheads="1"/>
          </p:cNvPicPr>
          <p:nvPr/>
        </p:nvPicPr>
        <p:blipFill>
          <a:blip r:embed="rId3"/>
          <a:srcRect l="32812" t="32227" r="34961" b="45068"/>
          <a:stretch>
            <a:fillRect/>
          </a:stretch>
        </p:blipFill>
        <p:spPr bwMode="auto">
          <a:xfrm>
            <a:off x="-1" y="1000108"/>
            <a:ext cx="4286249" cy="2415886"/>
          </a:xfrm>
          <a:prstGeom prst="rect">
            <a:avLst/>
          </a:prstGeom>
          <a:noFill/>
          <a:ln w="9525">
            <a:noFill/>
            <a:miter lim="800000"/>
            <a:headEnd/>
            <a:tailEnd/>
          </a:ln>
          <a:effectLst/>
        </p:spPr>
      </p:pic>
      <p:sp>
        <p:nvSpPr>
          <p:cNvPr id="251" name="Right Arrow 250"/>
          <p:cNvSpPr/>
          <p:nvPr/>
        </p:nvSpPr>
        <p:spPr>
          <a:xfrm>
            <a:off x="4102428" y="1785926"/>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ight Arrow 251"/>
          <p:cNvSpPr/>
          <p:nvPr/>
        </p:nvSpPr>
        <p:spPr>
          <a:xfrm>
            <a:off x="1928794" y="142852"/>
            <a:ext cx="2071702" cy="714356"/>
          </a:xfrm>
          <a:prstGeom prst="rightArrow">
            <a:avLst>
              <a:gd name="adj1" fmla="val 50000"/>
              <a:gd name="adj2" fmla="val 6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Filling Unit RLL</a:t>
            </a:r>
            <a:endParaRPr lang="en-US" i="1" dirty="0">
              <a:solidFill>
                <a:schemeClr val="bg1"/>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3"/>
          <p:cNvSpPr>
            <a:spLocks noGrp="1"/>
          </p:cNvSpPr>
          <p:nvPr>
            <p:ph type="dt" sz="quarter" idx="10"/>
          </p:nvPr>
        </p:nvSpPr>
        <p:spPr>
          <a:noFill/>
        </p:spPr>
        <p:txBody>
          <a:bodyPr/>
          <a:lstStyle/>
          <a:p>
            <a:r>
              <a:rPr lang="en-US" smtClean="0"/>
              <a:t>Automatic Control System IE437</a:t>
            </a:r>
          </a:p>
        </p:txBody>
      </p:sp>
      <p:sp>
        <p:nvSpPr>
          <p:cNvPr id="4100" name="Footer Placeholder 4"/>
          <p:cNvSpPr>
            <a:spLocks noGrp="1"/>
          </p:cNvSpPr>
          <p:nvPr>
            <p:ph type="ftr" sz="quarter" idx="11"/>
          </p:nvPr>
        </p:nvSpPr>
        <p:spPr>
          <a:noFill/>
        </p:spPr>
        <p:txBody>
          <a:bodyPr/>
          <a:lstStyle/>
          <a:p>
            <a:r>
              <a:rPr lang="en-US" smtClean="0"/>
              <a:t>KSU - College of Engineering - IE Department </a:t>
            </a:r>
          </a:p>
        </p:txBody>
      </p:sp>
      <p:sp>
        <p:nvSpPr>
          <p:cNvPr id="4101" name="Slide Number Placeholder 5"/>
          <p:cNvSpPr>
            <a:spLocks noGrp="1"/>
          </p:cNvSpPr>
          <p:nvPr>
            <p:ph type="sldNum" sz="quarter" idx="12"/>
          </p:nvPr>
        </p:nvSpPr>
        <p:spPr>
          <a:noFill/>
        </p:spPr>
        <p:txBody>
          <a:bodyPr/>
          <a:lstStyle/>
          <a:p>
            <a:fld id="{7110F682-5540-4C21-8126-AFBF6856767A}" type="slidenum">
              <a:rPr lang="en-US" smtClean="0"/>
              <a:pPr/>
              <a:t>21</a:t>
            </a:fld>
            <a:endParaRPr lang="en-US" smtClean="0"/>
          </a:p>
        </p:txBody>
      </p:sp>
      <p:sp>
        <p:nvSpPr>
          <p:cNvPr id="41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105"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54338" name="Rectangle 6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4981" name="Picture 229"/>
          <p:cNvPicPr>
            <a:picLocks noChangeAspect="1" noChangeArrowheads="1"/>
          </p:cNvPicPr>
          <p:nvPr/>
        </p:nvPicPr>
        <p:blipFill>
          <a:blip r:embed="rId2"/>
          <a:srcRect l="32812" t="32227" r="34961" b="45068"/>
          <a:stretch>
            <a:fillRect/>
          </a:stretch>
        </p:blipFill>
        <p:spPr bwMode="auto">
          <a:xfrm>
            <a:off x="285720" y="1214422"/>
            <a:ext cx="3929090" cy="2214578"/>
          </a:xfrm>
          <a:prstGeom prst="rect">
            <a:avLst/>
          </a:prstGeom>
          <a:noFill/>
          <a:ln w="9525">
            <a:noFill/>
            <a:miter lim="800000"/>
            <a:headEnd/>
            <a:tailEnd/>
          </a:ln>
          <a:effectLst/>
        </p:spPr>
      </p:pic>
      <p:sp>
        <p:nvSpPr>
          <p:cNvPr id="251" name="Right Arrow 250"/>
          <p:cNvSpPr/>
          <p:nvPr/>
        </p:nvSpPr>
        <p:spPr>
          <a:xfrm>
            <a:off x="3000364" y="2571744"/>
            <a:ext cx="107157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8" name="Picture 2"/>
          <p:cNvPicPr>
            <a:picLocks noChangeAspect="1" noChangeArrowheads="1"/>
          </p:cNvPicPr>
          <p:nvPr/>
        </p:nvPicPr>
        <p:blipFill>
          <a:blip r:embed="rId3"/>
          <a:srcRect l="28125" t="17578" r="36719" b="15771"/>
          <a:stretch>
            <a:fillRect/>
          </a:stretch>
        </p:blipFill>
        <p:spPr bwMode="auto">
          <a:xfrm>
            <a:off x="4096286" y="285728"/>
            <a:ext cx="4333366" cy="6572272"/>
          </a:xfrm>
          <a:prstGeom prst="rect">
            <a:avLst/>
          </a:prstGeom>
          <a:noFill/>
          <a:ln w="9525">
            <a:noFill/>
            <a:miter lim="800000"/>
            <a:headEnd/>
            <a:tailEnd/>
          </a:ln>
          <a:effectLst/>
        </p:spPr>
      </p:pic>
      <p:sp>
        <p:nvSpPr>
          <p:cNvPr id="12" name="Right Arrow 11"/>
          <p:cNvSpPr/>
          <p:nvPr/>
        </p:nvSpPr>
        <p:spPr>
          <a:xfrm>
            <a:off x="428596" y="142852"/>
            <a:ext cx="3571900" cy="714356"/>
          </a:xfrm>
          <a:prstGeom prst="rightArrow">
            <a:avLst>
              <a:gd name="adj1" fmla="val 76747"/>
              <a:gd name="adj2" fmla="val 61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rPr>
              <a:t>Displacement Pump + Conveyor Unit RLL</a:t>
            </a:r>
            <a:endParaRPr lang="en-US" i="1" dirty="0">
              <a:solidFill>
                <a:schemeClr val="bg1"/>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Drilling process automation</a:t>
            </a:r>
            <a:endParaRPr lang="en-US" dirty="0"/>
          </a:p>
        </p:txBody>
      </p:sp>
      <p:sp>
        <p:nvSpPr>
          <p:cNvPr id="8194" name="Date Placeholder 3"/>
          <p:cNvSpPr>
            <a:spLocks noGrp="1"/>
          </p:cNvSpPr>
          <p:nvPr>
            <p:ph type="dt" sz="half" idx="10"/>
          </p:nvPr>
        </p:nvSpPr>
        <p:spPr>
          <a:noFill/>
        </p:spPr>
        <p:txBody>
          <a:bodyPr/>
          <a:lstStyle/>
          <a:p>
            <a:r>
              <a:rPr lang="en-US" smtClean="0"/>
              <a:t>Automatic Control System IE437</a:t>
            </a:r>
          </a:p>
        </p:txBody>
      </p:sp>
      <p:sp>
        <p:nvSpPr>
          <p:cNvPr id="8195" name="Footer Placeholder 4"/>
          <p:cNvSpPr>
            <a:spLocks noGrp="1"/>
          </p:cNvSpPr>
          <p:nvPr>
            <p:ph type="ftr" sz="quarter" idx="11"/>
          </p:nvPr>
        </p:nvSpPr>
        <p:spPr>
          <a:noFill/>
        </p:spPr>
        <p:txBody>
          <a:bodyPr/>
          <a:lstStyle/>
          <a:p>
            <a:r>
              <a:rPr lang="en-US" smtClean="0"/>
              <a:t>KSU - College of Engineering - IE Department </a:t>
            </a:r>
          </a:p>
        </p:txBody>
      </p:sp>
      <p:sp>
        <p:nvSpPr>
          <p:cNvPr id="8196" name="Slide Number Placeholder 5"/>
          <p:cNvSpPr>
            <a:spLocks noGrp="1"/>
          </p:cNvSpPr>
          <p:nvPr>
            <p:ph type="sldNum" sz="quarter" idx="12"/>
          </p:nvPr>
        </p:nvSpPr>
        <p:spPr>
          <a:noFill/>
        </p:spPr>
        <p:txBody>
          <a:bodyPr/>
          <a:lstStyle/>
          <a:p>
            <a:fld id="{6EB1B469-E969-4D3B-8A1E-EE1781A99BEE}" type="slidenum">
              <a:rPr lang="en-US" smtClean="0"/>
              <a:pPr/>
              <a:t>3</a:t>
            </a:fld>
            <a:endParaRPr lang="en-US" smtClean="0"/>
          </a:p>
        </p:txBody>
      </p:sp>
      <p:pic>
        <p:nvPicPr>
          <p:cNvPr id="8199" name="Picture 8"/>
          <p:cNvPicPr>
            <a:picLocks noChangeAspect="1" noChangeArrowheads="1"/>
          </p:cNvPicPr>
          <p:nvPr/>
        </p:nvPicPr>
        <p:blipFill>
          <a:blip r:embed="rId2"/>
          <a:srcRect l="30624" t="56250" r="26875" b="21094"/>
          <a:stretch>
            <a:fillRect/>
          </a:stretch>
        </p:blipFill>
        <p:spPr bwMode="auto">
          <a:xfrm>
            <a:off x="3214678" y="1785925"/>
            <a:ext cx="5181600" cy="2876787"/>
          </a:xfrm>
          <a:prstGeom prst="rect">
            <a:avLst/>
          </a:prstGeom>
          <a:noFill/>
          <a:ln w="9525">
            <a:noFill/>
            <a:miter lim="800000"/>
            <a:headEnd/>
            <a:tailEnd/>
          </a:ln>
        </p:spPr>
      </p:pic>
      <p:sp>
        <p:nvSpPr>
          <p:cNvPr id="8200"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8201" name="Rectangle 1"/>
          <p:cNvSpPr>
            <a:spLocks noChangeArrowheads="1"/>
          </p:cNvSpPr>
          <p:nvPr/>
        </p:nvSpPr>
        <p:spPr bwMode="auto">
          <a:xfrm>
            <a:off x="357158" y="1694723"/>
            <a:ext cx="3048000" cy="584775"/>
          </a:xfrm>
          <a:prstGeom prst="rect">
            <a:avLst/>
          </a:prstGeom>
          <a:noFill/>
          <a:ln w="9525">
            <a:noFill/>
            <a:miter lim="800000"/>
            <a:headEnd/>
            <a:tailEnd/>
          </a:ln>
        </p:spPr>
        <p:txBody>
          <a:bodyPr anchor="ctr">
            <a:spAutoFit/>
          </a:bodyPr>
          <a:lstStyle/>
          <a:p>
            <a:pPr algn="just" eaLnBrk="0" hangingPunct="0"/>
            <a:r>
              <a:rPr lang="en-US" sz="1600" dirty="0" smtClean="0">
                <a:ea typeface="Times New Roman" pitchFamily="18" charset="0"/>
                <a:cs typeface="Traditional Arabic" pitchFamily="2" charset="-78"/>
              </a:rPr>
              <a:t>Drilling </a:t>
            </a:r>
            <a:r>
              <a:rPr lang="en-US" sz="1600" dirty="0">
                <a:ea typeface="Times New Roman" pitchFamily="18" charset="0"/>
                <a:cs typeface="Traditional Arabic" pitchFamily="2" charset="-78"/>
              </a:rPr>
              <a:t>operations </a:t>
            </a:r>
            <a:r>
              <a:rPr lang="en-US" sz="1600" dirty="0" smtClean="0">
                <a:ea typeface="Times New Roman" pitchFamily="18" charset="0"/>
                <a:cs typeface="Traditional Arabic" pitchFamily="2" charset="-78"/>
              </a:rPr>
              <a:t> </a:t>
            </a:r>
            <a:r>
              <a:rPr lang="en-US" sz="1600" dirty="0" smtClean="0">
                <a:ea typeface="Times New Roman" pitchFamily="18" charset="0"/>
                <a:cs typeface="Traditional Arabic" pitchFamily="2" charset="-78"/>
              </a:rPr>
              <a:t>are based on 3 steps.</a:t>
            </a:r>
            <a:endParaRPr lang="en-US" sz="1600" dirty="0">
              <a:ea typeface="Times New Roman" pitchFamily="18" charset="0"/>
              <a:cs typeface="Traditional Arabic" pitchFamily="2" charset="-78"/>
            </a:endParaRPr>
          </a:p>
        </p:txBody>
      </p:sp>
      <p:sp>
        <p:nvSpPr>
          <p:cNvPr id="8202" name="Rectangle 10"/>
          <p:cNvSpPr>
            <a:spLocks noChangeArrowheads="1"/>
          </p:cNvSpPr>
          <p:nvPr/>
        </p:nvSpPr>
        <p:spPr bwMode="auto">
          <a:xfrm>
            <a:off x="357158" y="2333685"/>
            <a:ext cx="3048000" cy="4524315"/>
          </a:xfrm>
          <a:prstGeom prst="rect">
            <a:avLst/>
          </a:prstGeom>
          <a:noFill/>
          <a:ln w="9525">
            <a:noFill/>
            <a:miter lim="800000"/>
            <a:headEnd/>
            <a:tailEnd/>
          </a:ln>
        </p:spPr>
        <p:txBody>
          <a:bodyPr>
            <a:spAutoFit/>
          </a:bodyPr>
          <a:lstStyle/>
          <a:p>
            <a:pPr marL="342900" indent="-342900">
              <a:buFont typeface="Times New Roman" pitchFamily="18" charset="0"/>
              <a:buAutoNum type="arabicPeriod"/>
            </a:pPr>
            <a:r>
              <a:rPr lang="en-US" sz="1600" b="1" dirty="0"/>
              <a:t>Rapid approaching </a:t>
            </a:r>
            <a:r>
              <a:rPr lang="en-US" sz="1600" dirty="0"/>
              <a:t>of the drilling bit is carried out using pneumatic (or hydraulic power for larger drilling capacity) double acting feed cylinder and 5/2 (or 5/3) solenoid valves. </a:t>
            </a:r>
          </a:p>
          <a:p>
            <a:pPr marL="342900" indent="-342900">
              <a:buFont typeface="Times New Roman" pitchFamily="18" charset="0"/>
              <a:buAutoNum type="arabicPeriod"/>
            </a:pPr>
            <a:r>
              <a:rPr lang="en-US" sz="1600" b="1" dirty="0"/>
              <a:t>The regulated feed </a:t>
            </a:r>
            <a:r>
              <a:rPr lang="en-US" sz="1600" dirty="0"/>
              <a:t>is accomplished using adjustable hydro-pneumatic feed devices, which also adjusted longitudinally to the required drilling depth.</a:t>
            </a:r>
          </a:p>
          <a:p>
            <a:pPr marL="342900" indent="-342900">
              <a:buFont typeface="Times New Roman" pitchFamily="18" charset="0"/>
              <a:buAutoNum type="arabicPeriod"/>
            </a:pPr>
            <a:r>
              <a:rPr lang="en-US" sz="1600" b="1" dirty="0"/>
              <a:t>Rapid retraction </a:t>
            </a:r>
            <a:r>
              <a:rPr lang="en-US" sz="1600" dirty="0"/>
              <a:t>is carried </a:t>
            </a:r>
            <a:r>
              <a:rPr lang="en-US" sz="1600" b="1" dirty="0"/>
              <a:t>out</a:t>
            </a:r>
            <a:r>
              <a:rPr lang="en-US" sz="1600" dirty="0"/>
              <a:t> using the feed cylinder by reversing the direction of airflow through the 5/2 or 5/3 solenoid direction valves</a:t>
            </a:r>
          </a:p>
        </p:txBody>
      </p:sp>
      <p:grpSp>
        <p:nvGrpSpPr>
          <p:cNvPr id="2" name="Group 40"/>
          <p:cNvGrpSpPr>
            <a:grpSpLocks/>
          </p:cNvGrpSpPr>
          <p:nvPr/>
        </p:nvGrpSpPr>
        <p:grpSpPr bwMode="auto">
          <a:xfrm>
            <a:off x="3733800" y="4714885"/>
            <a:ext cx="4338662" cy="1152516"/>
            <a:chOff x="3733800" y="4478179"/>
            <a:chExt cx="3657600" cy="873442"/>
          </a:xfrm>
        </p:grpSpPr>
        <p:cxnSp>
          <p:nvCxnSpPr>
            <p:cNvPr id="15" name="Straight Connector 14"/>
            <p:cNvCxnSpPr/>
            <p:nvPr/>
          </p:nvCxnSpPr>
          <p:spPr>
            <a:xfrm>
              <a:off x="4419600" y="4953014"/>
              <a:ext cx="1676400" cy="1588"/>
            </a:xfrm>
            <a:prstGeom prst="line">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3" name="Group 32"/>
            <p:cNvGrpSpPr>
              <a:grpSpLocks/>
            </p:cNvGrpSpPr>
            <p:nvPr/>
          </p:nvGrpSpPr>
          <p:grpSpPr bwMode="auto">
            <a:xfrm>
              <a:off x="6078168" y="4771416"/>
              <a:ext cx="1295400" cy="228600"/>
              <a:chOff x="6096000" y="4800600"/>
              <a:chExt cx="637160" cy="170234"/>
            </a:xfrm>
          </p:grpSpPr>
          <p:cxnSp>
            <p:nvCxnSpPr>
              <p:cNvPr id="19" name="Straight Connector 18"/>
              <p:cNvCxnSpPr/>
              <p:nvPr/>
            </p:nvCxnSpPr>
            <p:spPr>
              <a:xfrm rot="5400000" flipH="1" flipV="1">
                <a:off x="6058165" y="4839032"/>
                <a:ext cx="152556" cy="76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6134296" y="4839423"/>
                <a:ext cx="152556" cy="7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6220187" y="4839423"/>
                <a:ext cx="152556" cy="7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6296319" y="4839032"/>
                <a:ext cx="152556" cy="76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6380648" y="4856771"/>
                <a:ext cx="152557" cy="76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6456780" y="4857162"/>
                <a:ext cx="152557" cy="7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6542671" y="4857162"/>
                <a:ext cx="152557" cy="75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6618803" y="4856771"/>
                <a:ext cx="152557" cy="76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rot="10800000">
              <a:off x="4419600" y="5105470"/>
              <a:ext cx="2971800" cy="1588"/>
            </a:xfrm>
            <a:prstGeom prst="line">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8207" name="TextBox 36"/>
            <p:cNvSpPr txBox="1">
              <a:spLocks noChangeArrowheads="1"/>
            </p:cNvSpPr>
            <p:nvPr/>
          </p:nvSpPr>
          <p:spPr bwMode="auto">
            <a:xfrm>
              <a:off x="3733800" y="4800600"/>
              <a:ext cx="609600" cy="400110"/>
            </a:xfrm>
            <a:prstGeom prst="rect">
              <a:avLst/>
            </a:prstGeom>
            <a:noFill/>
            <a:ln w="9525">
              <a:noFill/>
              <a:miter lim="800000"/>
              <a:headEnd/>
              <a:tailEnd/>
            </a:ln>
          </p:spPr>
          <p:txBody>
            <a:bodyPr>
              <a:spAutoFit/>
            </a:bodyPr>
            <a:lstStyle/>
            <a:p>
              <a:r>
                <a:rPr lang="en-US" sz="1000" b="1"/>
                <a:t>Start Point</a:t>
              </a:r>
            </a:p>
          </p:txBody>
        </p:sp>
        <p:sp>
          <p:nvSpPr>
            <p:cNvPr id="8208" name="TextBox 37"/>
            <p:cNvSpPr txBox="1">
              <a:spLocks noChangeArrowheads="1"/>
            </p:cNvSpPr>
            <p:nvPr/>
          </p:nvSpPr>
          <p:spPr bwMode="auto">
            <a:xfrm>
              <a:off x="5029200" y="4572000"/>
              <a:ext cx="762000" cy="400110"/>
            </a:xfrm>
            <a:prstGeom prst="rect">
              <a:avLst/>
            </a:prstGeom>
            <a:noFill/>
            <a:ln w="9525">
              <a:noFill/>
              <a:miter lim="800000"/>
              <a:headEnd/>
              <a:tailEnd/>
            </a:ln>
          </p:spPr>
          <p:txBody>
            <a:bodyPr>
              <a:spAutoFit/>
            </a:bodyPr>
            <a:lstStyle/>
            <a:p>
              <a:r>
                <a:rPr lang="en-US" sz="1000" b="1" dirty="0"/>
                <a:t>Rapid Approach</a:t>
              </a:r>
            </a:p>
          </p:txBody>
        </p:sp>
        <p:sp>
          <p:nvSpPr>
            <p:cNvPr id="8209" name="TextBox 38"/>
            <p:cNvSpPr txBox="1">
              <a:spLocks noChangeArrowheads="1"/>
            </p:cNvSpPr>
            <p:nvPr/>
          </p:nvSpPr>
          <p:spPr bwMode="auto">
            <a:xfrm>
              <a:off x="6324600" y="4478179"/>
              <a:ext cx="990600" cy="246221"/>
            </a:xfrm>
            <a:prstGeom prst="rect">
              <a:avLst/>
            </a:prstGeom>
            <a:noFill/>
            <a:ln w="9525">
              <a:noFill/>
              <a:miter lim="800000"/>
              <a:headEnd/>
              <a:tailEnd/>
            </a:ln>
          </p:spPr>
          <p:txBody>
            <a:bodyPr>
              <a:spAutoFit/>
            </a:bodyPr>
            <a:lstStyle/>
            <a:p>
              <a:r>
                <a:rPr lang="en-US" sz="1000" b="1"/>
                <a:t>Regular feed</a:t>
              </a:r>
            </a:p>
          </p:txBody>
        </p:sp>
        <p:sp>
          <p:nvSpPr>
            <p:cNvPr id="8210" name="TextBox 39"/>
            <p:cNvSpPr txBox="1">
              <a:spLocks noChangeArrowheads="1"/>
            </p:cNvSpPr>
            <p:nvPr/>
          </p:nvSpPr>
          <p:spPr bwMode="auto">
            <a:xfrm>
              <a:off x="5105400" y="5105400"/>
              <a:ext cx="1219200" cy="246221"/>
            </a:xfrm>
            <a:prstGeom prst="rect">
              <a:avLst/>
            </a:prstGeom>
            <a:noFill/>
            <a:ln w="9525">
              <a:noFill/>
              <a:miter lim="800000"/>
              <a:headEnd/>
              <a:tailEnd/>
            </a:ln>
          </p:spPr>
          <p:txBody>
            <a:bodyPr>
              <a:spAutoFit/>
            </a:bodyPr>
            <a:lstStyle/>
            <a:p>
              <a:r>
                <a:rPr lang="en-US" sz="1000" b="1"/>
                <a:t>Rapid Retraction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Drilling process automation</a:t>
            </a:r>
            <a:endParaRPr lang="en-US" dirty="0"/>
          </a:p>
        </p:txBody>
      </p:sp>
      <p:sp>
        <p:nvSpPr>
          <p:cNvPr id="9218" name="Date Placeholder 3"/>
          <p:cNvSpPr>
            <a:spLocks noGrp="1"/>
          </p:cNvSpPr>
          <p:nvPr>
            <p:ph type="dt" sz="half" idx="10"/>
          </p:nvPr>
        </p:nvSpPr>
        <p:spPr>
          <a:noFill/>
        </p:spPr>
        <p:txBody>
          <a:bodyPr/>
          <a:lstStyle/>
          <a:p>
            <a:r>
              <a:rPr lang="en-US" smtClean="0"/>
              <a:t>Automatic Control System IE437</a:t>
            </a:r>
          </a:p>
        </p:txBody>
      </p:sp>
      <p:sp>
        <p:nvSpPr>
          <p:cNvPr id="9219" name="Footer Placeholder 4"/>
          <p:cNvSpPr>
            <a:spLocks noGrp="1"/>
          </p:cNvSpPr>
          <p:nvPr>
            <p:ph type="ftr" sz="quarter" idx="11"/>
          </p:nvPr>
        </p:nvSpPr>
        <p:spPr>
          <a:noFill/>
        </p:spPr>
        <p:txBody>
          <a:bodyPr/>
          <a:lstStyle/>
          <a:p>
            <a:r>
              <a:rPr lang="en-US" smtClean="0"/>
              <a:t>KSU - College of Engineering - IE Department </a:t>
            </a:r>
          </a:p>
        </p:txBody>
      </p:sp>
      <p:sp>
        <p:nvSpPr>
          <p:cNvPr id="9220" name="Slide Number Placeholder 5"/>
          <p:cNvSpPr>
            <a:spLocks noGrp="1"/>
          </p:cNvSpPr>
          <p:nvPr>
            <p:ph type="sldNum" sz="quarter" idx="12"/>
          </p:nvPr>
        </p:nvSpPr>
        <p:spPr>
          <a:noFill/>
        </p:spPr>
        <p:txBody>
          <a:bodyPr/>
          <a:lstStyle/>
          <a:p>
            <a:fld id="{5633CDF2-3B83-4E94-BB5A-0D0B20067711}" type="slidenum">
              <a:rPr lang="en-US" smtClean="0"/>
              <a:pPr/>
              <a:t>4</a:t>
            </a:fld>
            <a:endParaRPr lang="en-US" smtClean="0"/>
          </a:p>
        </p:txBody>
      </p:sp>
      <p:pic>
        <p:nvPicPr>
          <p:cNvPr id="9223" name="Picture 8"/>
          <p:cNvPicPr>
            <a:picLocks noChangeAspect="1" noChangeArrowheads="1"/>
          </p:cNvPicPr>
          <p:nvPr/>
        </p:nvPicPr>
        <p:blipFill>
          <a:blip r:embed="rId2"/>
          <a:srcRect l="30624" t="56250" r="26875" b="21094"/>
          <a:stretch>
            <a:fillRect/>
          </a:stretch>
        </p:blipFill>
        <p:spPr bwMode="auto">
          <a:xfrm>
            <a:off x="3214678" y="1857364"/>
            <a:ext cx="5181600" cy="2209800"/>
          </a:xfrm>
          <a:prstGeom prst="rect">
            <a:avLst/>
          </a:prstGeom>
          <a:noFill/>
          <a:ln w="9525">
            <a:noFill/>
            <a:miter lim="800000"/>
            <a:headEnd/>
            <a:tailEnd/>
          </a:ln>
        </p:spPr>
      </p:pic>
      <p:sp>
        <p:nvSpPr>
          <p:cNvPr id="9224"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9225" name="Rectangle 1"/>
          <p:cNvSpPr>
            <a:spLocks noChangeArrowheads="1"/>
          </p:cNvSpPr>
          <p:nvPr/>
        </p:nvSpPr>
        <p:spPr bwMode="auto">
          <a:xfrm>
            <a:off x="214282" y="1643050"/>
            <a:ext cx="3048000" cy="523220"/>
          </a:xfrm>
          <a:prstGeom prst="rect">
            <a:avLst/>
          </a:prstGeom>
          <a:noFill/>
          <a:ln w="9525">
            <a:noFill/>
            <a:miter lim="800000"/>
            <a:headEnd/>
            <a:tailEnd/>
          </a:ln>
        </p:spPr>
        <p:txBody>
          <a:bodyPr anchor="ctr">
            <a:spAutoFit/>
          </a:bodyPr>
          <a:lstStyle/>
          <a:p>
            <a:pPr algn="just" eaLnBrk="0" hangingPunct="0"/>
            <a:r>
              <a:rPr lang="en-US" sz="1400" dirty="0" smtClean="0"/>
              <a:t>Machine </a:t>
            </a:r>
            <a:r>
              <a:rPr lang="en-US" sz="1400" dirty="0"/>
              <a:t>Actuators and Feed-back sensors:</a:t>
            </a:r>
            <a:endParaRPr lang="en-US" sz="1400" b="1" dirty="0"/>
          </a:p>
        </p:txBody>
      </p:sp>
      <p:sp>
        <p:nvSpPr>
          <p:cNvPr id="9226" name="Rectangle 26"/>
          <p:cNvSpPr>
            <a:spLocks noChangeArrowheads="1"/>
          </p:cNvSpPr>
          <p:nvPr/>
        </p:nvSpPr>
        <p:spPr bwMode="auto">
          <a:xfrm>
            <a:off x="257116" y="2185966"/>
            <a:ext cx="2895600" cy="3323987"/>
          </a:xfrm>
          <a:prstGeom prst="rect">
            <a:avLst/>
          </a:prstGeom>
          <a:noFill/>
          <a:ln w="9525">
            <a:noFill/>
            <a:miter lim="800000"/>
            <a:headEnd/>
            <a:tailEnd/>
          </a:ln>
        </p:spPr>
        <p:txBody>
          <a:bodyPr>
            <a:spAutoFit/>
          </a:bodyPr>
          <a:lstStyle/>
          <a:p>
            <a:pPr algn="just">
              <a:buFont typeface="Arial" pitchFamily="34" charset="0"/>
              <a:buChar char="•"/>
            </a:pPr>
            <a:r>
              <a:rPr lang="en-US" sz="1400" dirty="0"/>
              <a:t>Two contact limit switches, or reed </a:t>
            </a:r>
            <a:r>
              <a:rPr lang="en-US" sz="1400" dirty="0" smtClean="0"/>
              <a:t>switches: </a:t>
            </a:r>
            <a:r>
              <a:rPr lang="en-US" sz="1400" b="1" dirty="0" smtClean="0"/>
              <a:t>Two </a:t>
            </a:r>
            <a:r>
              <a:rPr lang="en-US" sz="1400" b="1" dirty="0"/>
              <a:t>extreme positions of the feed cylinder</a:t>
            </a:r>
            <a:r>
              <a:rPr lang="en-US" sz="1400" b="1" dirty="0" smtClean="0"/>
              <a:t>.</a:t>
            </a:r>
          </a:p>
          <a:p>
            <a:pPr algn="just"/>
            <a:endParaRPr lang="en-US" sz="1400" b="1" dirty="0"/>
          </a:p>
          <a:p>
            <a:pPr algn="just">
              <a:buFont typeface="Arial" pitchFamily="34" charset="0"/>
              <a:buChar char="•"/>
            </a:pPr>
            <a:r>
              <a:rPr lang="en-US" sz="1400" dirty="0"/>
              <a:t>Single phase (or three-phase </a:t>
            </a:r>
            <a:r>
              <a:rPr lang="en-US" sz="1400" dirty="0" smtClean="0"/>
              <a:t>motor): </a:t>
            </a:r>
            <a:r>
              <a:rPr lang="en-US" sz="1400" b="1" dirty="0" smtClean="0"/>
              <a:t>Spindle drive  </a:t>
            </a:r>
          </a:p>
          <a:p>
            <a:pPr algn="just"/>
            <a:endParaRPr lang="en-US" sz="1400" b="1" dirty="0"/>
          </a:p>
          <a:p>
            <a:pPr algn="just">
              <a:buFont typeface="Arial" pitchFamily="34" charset="0"/>
              <a:buChar char="•"/>
            </a:pPr>
            <a:r>
              <a:rPr lang="en-US" sz="1400" dirty="0"/>
              <a:t>Powered drilling </a:t>
            </a:r>
            <a:r>
              <a:rPr lang="en-US" sz="1400" dirty="0" smtClean="0"/>
              <a:t>fixture: </a:t>
            </a:r>
            <a:r>
              <a:rPr lang="en-US" sz="1400" b="1" dirty="0" smtClean="0"/>
              <a:t>Clamp </a:t>
            </a:r>
            <a:r>
              <a:rPr lang="en-US" sz="1400" b="1" dirty="0"/>
              <a:t>and guide the drilling bits through drilling bushes</a:t>
            </a:r>
            <a:r>
              <a:rPr lang="en-US" sz="1400" dirty="0"/>
              <a:t>. </a:t>
            </a:r>
            <a:r>
              <a:rPr lang="en-US" sz="1400" dirty="0" smtClean="0"/>
              <a:t> </a:t>
            </a:r>
          </a:p>
          <a:p>
            <a:pPr algn="just"/>
            <a:r>
              <a:rPr lang="en-US" sz="1400" dirty="0" smtClean="0"/>
              <a:t>(Using </a:t>
            </a:r>
            <a:r>
              <a:rPr lang="en-US" sz="1400" dirty="0"/>
              <a:t>pneumatic double acting cylinder and through the 5/2 or 5/3 solenoid </a:t>
            </a:r>
            <a:r>
              <a:rPr lang="en-US" sz="1400" dirty="0" smtClean="0"/>
              <a:t>valve)</a:t>
            </a:r>
            <a:endParaRPr lang="en-US" sz="1400" dirty="0"/>
          </a:p>
          <a:p>
            <a:pPr algn="just"/>
            <a:endParaRPr lang="en-US" sz="1400" dirty="0"/>
          </a:p>
          <a:p>
            <a:pPr algn="just"/>
            <a:endParaRPr lang="en-US" sz="1400" dirty="0"/>
          </a:p>
        </p:txBody>
      </p:sp>
      <p:grpSp>
        <p:nvGrpSpPr>
          <p:cNvPr id="2" name="Group 2"/>
          <p:cNvGrpSpPr>
            <a:grpSpLocks/>
          </p:cNvGrpSpPr>
          <p:nvPr/>
        </p:nvGrpSpPr>
        <p:grpSpPr bwMode="auto">
          <a:xfrm>
            <a:off x="3595686" y="4038600"/>
            <a:ext cx="4635500" cy="2000250"/>
            <a:chOff x="1797" y="4144"/>
            <a:chExt cx="8688" cy="3963"/>
          </a:xfrm>
        </p:grpSpPr>
        <p:grpSp>
          <p:nvGrpSpPr>
            <p:cNvPr id="3" name="Group 3"/>
            <p:cNvGrpSpPr>
              <a:grpSpLocks/>
            </p:cNvGrpSpPr>
            <p:nvPr/>
          </p:nvGrpSpPr>
          <p:grpSpPr bwMode="auto">
            <a:xfrm>
              <a:off x="1881" y="4144"/>
              <a:ext cx="8604" cy="3283"/>
              <a:chOff x="1737" y="3901"/>
              <a:chExt cx="8604" cy="3283"/>
            </a:xfrm>
          </p:grpSpPr>
          <p:pic>
            <p:nvPicPr>
              <p:cNvPr id="9230" name="Picture 4" descr="h3_drill_fixture"/>
              <p:cNvPicPr>
                <a:picLocks noChangeAspect="1" noChangeArrowheads="1"/>
              </p:cNvPicPr>
              <p:nvPr/>
            </p:nvPicPr>
            <p:blipFill>
              <a:blip r:embed="rId3"/>
              <a:srcRect/>
              <a:stretch>
                <a:fillRect/>
              </a:stretch>
            </p:blipFill>
            <p:spPr bwMode="auto">
              <a:xfrm>
                <a:off x="1737" y="3901"/>
                <a:ext cx="2260" cy="3000"/>
              </a:xfrm>
              <a:prstGeom prst="rect">
                <a:avLst/>
              </a:prstGeom>
              <a:noFill/>
              <a:ln w="9525">
                <a:noFill/>
                <a:miter lim="800000"/>
                <a:headEnd/>
                <a:tailEnd/>
              </a:ln>
            </p:spPr>
          </p:pic>
          <p:pic>
            <p:nvPicPr>
              <p:cNvPr id="9231" name="Picture 5" descr="h4_drill_fixture"/>
              <p:cNvPicPr>
                <a:picLocks noChangeAspect="1" noChangeArrowheads="1"/>
              </p:cNvPicPr>
              <p:nvPr/>
            </p:nvPicPr>
            <p:blipFill>
              <a:blip r:embed="rId4"/>
              <a:srcRect/>
              <a:stretch>
                <a:fillRect/>
              </a:stretch>
            </p:blipFill>
            <p:spPr bwMode="auto">
              <a:xfrm>
                <a:off x="4121" y="4144"/>
                <a:ext cx="2202" cy="2700"/>
              </a:xfrm>
              <a:prstGeom prst="rect">
                <a:avLst/>
              </a:prstGeom>
              <a:noFill/>
              <a:ln w="9525">
                <a:noFill/>
                <a:miter lim="800000"/>
                <a:headEnd/>
                <a:tailEnd/>
              </a:ln>
            </p:spPr>
          </p:pic>
          <p:pic>
            <p:nvPicPr>
              <p:cNvPr id="9232" name="Picture 6" descr="h5_drill_fixture"/>
              <p:cNvPicPr>
                <a:picLocks noChangeAspect="1" noChangeArrowheads="1"/>
              </p:cNvPicPr>
              <p:nvPr/>
            </p:nvPicPr>
            <p:blipFill>
              <a:blip r:embed="rId5"/>
              <a:srcRect/>
              <a:stretch>
                <a:fillRect/>
              </a:stretch>
            </p:blipFill>
            <p:spPr bwMode="auto">
              <a:xfrm>
                <a:off x="6381" y="3964"/>
                <a:ext cx="2153" cy="2700"/>
              </a:xfrm>
              <a:prstGeom prst="rect">
                <a:avLst/>
              </a:prstGeom>
              <a:noFill/>
              <a:ln w="9525">
                <a:noFill/>
                <a:miter lim="800000"/>
                <a:headEnd/>
                <a:tailEnd/>
              </a:ln>
            </p:spPr>
          </p:pic>
          <p:pic>
            <p:nvPicPr>
              <p:cNvPr id="9233" name="Picture 7" descr="h6"/>
              <p:cNvPicPr>
                <a:picLocks noChangeAspect="1" noChangeArrowheads="1"/>
              </p:cNvPicPr>
              <p:nvPr/>
            </p:nvPicPr>
            <p:blipFill>
              <a:blip r:embed="rId6"/>
              <a:srcRect/>
              <a:stretch>
                <a:fillRect/>
              </a:stretch>
            </p:blipFill>
            <p:spPr bwMode="auto">
              <a:xfrm>
                <a:off x="8541" y="4284"/>
                <a:ext cx="1800" cy="2900"/>
              </a:xfrm>
              <a:prstGeom prst="rect">
                <a:avLst/>
              </a:prstGeom>
              <a:noFill/>
              <a:ln w="9525">
                <a:noFill/>
                <a:miter lim="800000"/>
                <a:headEnd/>
                <a:tailEnd/>
              </a:ln>
            </p:spPr>
          </p:pic>
        </p:grpSp>
        <p:sp>
          <p:nvSpPr>
            <p:cNvPr id="9229" name="Text Box 8"/>
            <p:cNvSpPr txBox="1">
              <a:spLocks noChangeArrowheads="1"/>
            </p:cNvSpPr>
            <p:nvPr/>
          </p:nvSpPr>
          <p:spPr bwMode="auto">
            <a:xfrm>
              <a:off x="1797" y="7387"/>
              <a:ext cx="8544" cy="720"/>
            </a:xfrm>
            <a:prstGeom prst="rect">
              <a:avLst/>
            </a:prstGeom>
            <a:solidFill>
              <a:srgbClr val="FFFFFF"/>
            </a:solidFill>
            <a:ln w="9525">
              <a:noFill/>
              <a:miter lim="800000"/>
              <a:headEnd/>
              <a:tailEnd/>
            </a:ln>
          </p:spPr>
          <p:txBody>
            <a:bodyPr/>
            <a:lstStyle/>
            <a:p>
              <a:pPr>
                <a:spcBef>
                  <a:spcPts val="600"/>
                </a:spcBef>
                <a:spcAft>
                  <a:spcPts val="1000"/>
                </a:spcAft>
              </a:pPr>
              <a:r>
                <a:rPr lang="en-US" sz="1200" b="1">
                  <a:latin typeface="Calibri" pitchFamily="34" charset="0"/>
                </a:rPr>
                <a:t>Fig. 9.2 </a:t>
              </a:r>
              <a:r>
                <a:rPr lang="en-US" sz="1200">
                  <a:latin typeface="Calibri" pitchFamily="34" charset="0"/>
                </a:rPr>
                <a:t>Some powered pneumatic drilling fixtures.</a:t>
              </a:r>
            </a:p>
            <a:p>
              <a:endParaRPr lang="en-US"/>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r>
              <a:rPr lang="en-US" smtClean="0"/>
              <a:t>Automatic Control System IE437</a:t>
            </a:r>
          </a:p>
        </p:txBody>
      </p:sp>
      <p:sp>
        <p:nvSpPr>
          <p:cNvPr id="1028" name="Footer Placeholder 4"/>
          <p:cNvSpPr>
            <a:spLocks noGrp="1"/>
          </p:cNvSpPr>
          <p:nvPr>
            <p:ph type="ftr" sz="quarter" idx="11"/>
          </p:nvPr>
        </p:nvSpPr>
        <p:spPr>
          <a:noFill/>
        </p:spPr>
        <p:txBody>
          <a:bodyPr/>
          <a:lstStyle/>
          <a:p>
            <a:r>
              <a:rPr lang="en-US" smtClean="0"/>
              <a:t>KSU - College of Engineering - IE Department </a:t>
            </a:r>
          </a:p>
        </p:txBody>
      </p:sp>
      <p:sp>
        <p:nvSpPr>
          <p:cNvPr id="1029" name="Slide Number Placeholder 5"/>
          <p:cNvSpPr>
            <a:spLocks noGrp="1"/>
          </p:cNvSpPr>
          <p:nvPr>
            <p:ph type="sldNum" sz="quarter" idx="12"/>
          </p:nvPr>
        </p:nvSpPr>
        <p:spPr>
          <a:noFill/>
        </p:spPr>
        <p:txBody>
          <a:bodyPr/>
          <a:lstStyle/>
          <a:p>
            <a:fld id="{89D7F3E0-69AF-46ED-A27F-F83E55489D34}" type="slidenum">
              <a:rPr lang="en-US" smtClean="0"/>
              <a:pPr/>
              <a:t>5</a:t>
            </a:fld>
            <a:endParaRPr lang="en-US" smtClean="0"/>
          </a:p>
        </p:txBody>
      </p:sp>
      <p:sp>
        <p:nvSpPr>
          <p:cNvPr id="1031" name="TextBox 5"/>
          <p:cNvSpPr txBox="1">
            <a:spLocks noChangeArrowheads="1"/>
          </p:cNvSpPr>
          <p:nvPr/>
        </p:nvSpPr>
        <p:spPr bwMode="auto">
          <a:xfrm>
            <a:off x="304800" y="1143000"/>
            <a:ext cx="7315200" cy="646113"/>
          </a:xfrm>
          <a:prstGeom prst="rect">
            <a:avLst/>
          </a:prstGeom>
          <a:noFill/>
          <a:ln w="9525">
            <a:noFill/>
            <a:miter lim="800000"/>
            <a:headEnd/>
            <a:tailEnd/>
          </a:ln>
        </p:spPr>
        <p:txBody>
          <a:bodyPr>
            <a:spAutoFit/>
          </a:bodyPr>
          <a:lstStyle/>
          <a:p>
            <a:pPr lvl="1"/>
            <a:r>
              <a:rPr lang="en-US" sz="1800"/>
              <a:t>9.1	Machine tool automation problem (drilling process automation)</a:t>
            </a:r>
          </a:p>
          <a:p>
            <a:pPr lvl="1"/>
            <a:endParaRPr lang="en-US" sz="1800"/>
          </a:p>
        </p:txBody>
      </p:sp>
      <p:sp>
        <p:nvSpPr>
          <p:cNvPr id="1032"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1033" name="Rectangle 1"/>
          <p:cNvSpPr>
            <a:spLocks noChangeArrowheads="1"/>
          </p:cNvSpPr>
          <p:nvPr/>
        </p:nvSpPr>
        <p:spPr bwMode="auto">
          <a:xfrm>
            <a:off x="457200" y="1600200"/>
            <a:ext cx="4191000" cy="307975"/>
          </a:xfrm>
          <a:prstGeom prst="rect">
            <a:avLst/>
          </a:prstGeom>
          <a:noFill/>
          <a:ln w="9525">
            <a:noFill/>
            <a:miter lim="800000"/>
            <a:headEnd/>
            <a:tailEnd/>
          </a:ln>
        </p:spPr>
        <p:txBody>
          <a:bodyPr anchor="ctr">
            <a:spAutoFit/>
          </a:bodyPr>
          <a:lstStyle/>
          <a:p>
            <a:pPr lvl="1"/>
            <a:r>
              <a:rPr lang="en-US" sz="1400" b="1"/>
              <a:t>Machine switching elements and actuators:</a:t>
            </a:r>
          </a:p>
        </p:txBody>
      </p:sp>
      <p:sp>
        <p:nvSpPr>
          <p:cNvPr id="1034" name="Rectangle 17"/>
          <p:cNvSpPr>
            <a:spLocks noChangeArrowheads="1"/>
          </p:cNvSpPr>
          <p:nvPr/>
        </p:nvSpPr>
        <p:spPr bwMode="auto">
          <a:xfrm>
            <a:off x="914400" y="2133600"/>
            <a:ext cx="3124200" cy="1384300"/>
          </a:xfrm>
          <a:prstGeom prst="rect">
            <a:avLst/>
          </a:prstGeom>
          <a:noFill/>
          <a:ln w="9525">
            <a:noFill/>
            <a:miter lim="800000"/>
            <a:headEnd/>
            <a:tailEnd/>
          </a:ln>
        </p:spPr>
        <p:txBody>
          <a:bodyPr>
            <a:spAutoFit/>
          </a:bodyPr>
          <a:lstStyle/>
          <a:p>
            <a:r>
              <a:rPr lang="en-US" sz="1400" dirty="0"/>
              <a:t>Push-button and selector contact switches will be used for machine-user control panel.</a:t>
            </a:r>
          </a:p>
          <a:p>
            <a:r>
              <a:rPr lang="en-US" sz="1400" dirty="0"/>
              <a:t>Reed or limit switches will be used to monitor the extreme positions of the feed cylinder and clamping fixture-cylinder.</a:t>
            </a:r>
          </a:p>
        </p:txBody>
      </p:sp>
      <p:grpSp>
        <p:nvGrpSpPr>
          <p:cNvPr id="2" name="Group 2"/>
          <p:cNvGrpSpPr>
            <a:grpSpLocks/>
          </p:cNvGrpSpPr>
          <p:nvPr/>
        </p:nvGrpSpPr>
        <p:grpSpPr bwMode="auto">
          <a:xfrm>
            <a:off x="4038600" y="1676400"/>
            <a:ext cx="4572000" cy="1600200"/>
            <a:chOff x="1701" y="11240"/>
            <a:chExt cx="9180" cy="3344"/>
          </a:xfrm>
        </p:grpSpPr>
        <p:grpSp>
          <p:nvGrpSpPr>
            <p:cNvPr id="3" name="Group 3"/>
            <p:cNvGrpSpPr>
              <a:grpSpLocks/>
            </p:cNvGrpSpPr>
            <p:nvPr/>
          </p:nvGrpSpPr>
          <p:grpSpPr bwMode="auto">
            <a:xfrm>
              <a:off x="3744" y="11240"/>
              <a:ext cx="4437" cy="2340"/>
              <a:chOff x="1881" y="11240"/>
              <a:chExt cx="4437" cy="2340"/>
            </a:xfrm>
          </p:grpSpPr>
          <p:pic>
            <p:nvPicPr>
              <p:cNvPr id="1050" name="Picture 4"/>
              <p:cNvPicPr>
                <a:picLocks noChangeAspect="1" noChangeArrowheads="1"/>
              </p:cNvPicPr>
              <p:nvPr/>
            </p:nvPicPr>
            <p:blipFill>
              <a:blip r:embed="rId3" cstate="print"/>
              <a:srcRect/>
              <a:stretch>
                <a:fillRect/>
              </a:stretch>
            </p:blipFill>
            <p:spPr bwMode="auto">
              <a:xfrm>
                <a:off x="1881" y="11243"/>
                <a:ext cx="1026" cy="2337"/>
              </a:xfrm>
              <a:prstGeom prst="rect">
                <a:avLst/>
              </a:prstGeom>
              <a:noFill/>
              <a:ln w="9525">
                <a:noFill/>
                <a:miter lim="800000"/>
                <a:headEnd/>
                <a:tailEnd/>
              </a:ln>
            </p:spPr>
          </p:pic>
          <p:sp>
            <p:nvSpPr>
              <p:cNvPr id="1051" name="Rectangle 5"/>
              <p:cNvSpPr>
                <a:spLocks noChangeArrowheads="1"/>
              </p:cNvSpPr>
              <p:nvPr/>
            </p:nvSpPr>
            <p:spPr bwMode="auto">
              <a:xfrm>
                <a:off x="1881" y="11240"/>
                <a:ext cx="1620" cy="180"/>
              </a:xfrm>
              <a:prstGeom prst="rect">
                <a:avLst/>
              </a:prstGeom>
              <a:solidFill>
                <a:srgbClr val="FFFFFF"/>
              </a:solidFill>
              <a:ln w="9525">
                <a:noFill/>
                <a:miter lim="800000"/>
                <a:headEnd/>
                <a:tailEnd/>
              </a:ln>
            </p:spPr>
            <p:txBody>
              <a:bodyPr/>
              <a:lstStyle/>
              <a:p>
                <a:endParaRPr lang="en-US"/>
              </a:p>
            </p:txBody>
          </p:sp>
          <p:pic>
            <p:nvPicPr>
              <p:cNvPr id="1052" name="Picture 6"/>
              <p:cNvPicPr>
                <a:picLocks noChangeAspect="1" noChangeArrowheads="1"/>
              </p:cNvPicPr>
              <p:nvPr/>
            </p:nvPicPr>
            <p:blipFill>
              <a:blip r:embed="rId4"/>
              <a:srcRect/>
              <a:stretch>
                <a:fillRect/>
              </a:stretch>
            </p:blipFill>
            <p:spPr bwMode="auto">
              <a:xfrm>
                <a:off x="3501" y="11780"/>
                <a:ext cx="1260" cy="1206"/>
              </a:xfrm>
              <a:prstGeom prst="rect">
                <a:avLst/>
              </a:prstGeom>
              <a:noFill/>
              <a:ln w="9525">
                <a:noFill/>
                <a:miter lim="800000"/>
                <a:headEnd/>
                <a:tailEnd/>
              </a:ln>
            </p:spPr>
          </p:pic>
          <p:pic>
            <p:nvPicPr>
              <p:cNvPr id="1053" name="Picture 7"/>
              <p:cNvPicPr>
                <a:picLocks noChangeAspect="1" noChangeArrowheads="1"/>
              </p:cNvPicPr>
              <p:nvPr/>
            </p:nvPicPr>
            <p:blipFill>
              <a:blip r:embed="rId5"/>
              <a:srcRect/>
              <a:stretch>
                <a:fillRect/>
              </a:stretch>
            </p:blipFill>
            <p:spPr bwMode="auto">
              <a:xfrm>
                <a:off x="5121" y="11884"/>
                <a:ext cx="1197" cy="1326"/>
              </a:xfrm>
              <a:prstGeom prst="rect">
                <a:avLst/>
              </a:prstGeom>
              <a:noFill/>
              <a:ln w="9525">
                <a:noFill/>
                <a:miter lim="800000"/>
                <a:headEnd/>
                <a:tailEnd/>
              </a:ln>
            </p:spPr>
          </p:pic>
        </p:grpSp>
        <p:sp>
          <p:nvSpPr>
            <p:cNvPr id="1049" name="Text Box 8"/>
            <p:cNvSpPr txBox="1">
              <a:spLocks noChangeArrowheads="1"/>
            </p:cNvSpPr>
            <p:nvPr/>
          </p:nvSpPr>
          <p:spPr bwMode="auto">
            <a:xfrm>
              <a:off x="1701" y="13684"/>
              <a:ext cx="9180" cy="900"/>
            </a:xfrm>
            <a:prstGeom prst="rect">
              <a:avLst/>
            </a:prstGeom>
            <a:noFill/>
            <a:ln w="9525">
              <a:noFill/>
              <a:miter lim="800000"/>
              <a:headEnd/>
              <a:tailEnd/>
            </a:ln>
          </p:spPr>
          <p:txBody>
            <a:bodyPr/>
            <a:lstStyle/>
            <a:p>
              <a:pPr>
                <a:spcAft>
                  <a:spcPts val="1000"/>
                </a:spcAft>
              </a:pPr>
              <a:r>
                <a:rPr lang="en-US" sz="1200" b="1" dirty="0">
                  <a:latin typeface="Calibri" pitchFamily="34" charset="0"/>
                </a:rPr>
                <a:t>Fig. 9.3 </a:t>
              </a:r>
              <a:r>
                <a:rPr lang="en-US" sz="1200" dirty="0">
                  <a:latin typeface="Calibri" pitchFamily="34" charset="0"/>
                </a:rPr>
                <a:t>Suggested user-panel control and limit contact-switches. (limit switch, push-button switch and selector switch)</a:t>
              </a:r>
              <a:endParaRPr lang="en-US" dirty="0"/>
            </a:p>
          </p:txBody>
        </p:sp>
      </p:grpSp>
      <p:sp>
        <p:nvSpPr>
          <p:cNvPr id="1036" name="Rectangle 25"/>
          <p:cNvSpPr>
            <a:spLocks noChangeArrowheads="1"/>
          </p:cNvSpPr>
          <p:nvPr/>
        </p:nvSpPr>
        <p:spPr bwMode="auto">
          <a:xfrm>
            <a:off x="914400" y="3581400"/>
            <a:ext cx="4572000" cy="307975"/>
          </a:xfrm>
          <a:prstGeom prst="rect">
            <a:avLst/>
          </a:prstGeom>
          <a:noFill/>
          <a:ln w="9525">
            <a:noFill/>
            <a:miter lim="800000"/>
            <a:headEnd/>
            <a:tailEnd/>
          </a:ln>
        </p:spPr>
        <p:txBody>
          <a:bodyPr>
            <a:spAutoFit/>
          </a:bodyPr>
          <a:lstStyle/>
          <a:p>
            <a:r>
              <a:rPr lang="en-US" sz="1400" b="1"/>
              <a:t>Suggested machine actuator and machine cycle</a:t>
            </a:r>
          </a:p>
        </p:txBody>
      </p:sp>
      <p:sp>
        <p:nvSpPr>
          <p:cNvPr id="1037" name="Rectangle 9"/>
          <p:cNvSpPr>
            <a:spLocks noChangeArrowheads="1"/>
          </p:cNvSpPr>
          <p:nvPr/>
        </p:nvSpPr>
        <p:spPr bwMode="auto">
          <a:xfrm>
            <a:off x="914400" y="3962400"/>
            <a:ext cx="4191000" cy="1384300"/>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Two machine cycles will be used; automatic and manual cycles. Manual cycle will be used during machine setup (i.e. during adjustment of drilling depth). The automatic cycle will be used to carry out the production run. The machine cycle will be written as follows:</a:t>
            </a:r>
          </a:p>
        </p:txBody>
      </p:sp>
      <p:sp>
        <p:nvSpPr>
          <p:cNvPr id="103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0"/>
          <p:cNvGraphicFramePr>
            <a:graphicFrameLocks noChangeAspect="1"/>
          </p:cNvGraphicFramePr>
          <p:nvPr/>
        </p:nvGraphicFramePr>
        <p:xfrm>
          <a:off x="990600" y="5410200"/>
          <a:ext cx="3265488" cy="304800"/>
        </p:xfrm>
        <a:graphic>
          <a:graphicData uri="http://schemas.openxmlformats.org/presentationml/2006/ole">
            <mc:AlternateContent xmlns:mc="http://schemas.openxmlformats.org/markup-compatibility/2006">
              <mc:Choice xmlns:v="urn:schemas-microsoft-com:vml" Requires="v">
                <p:oleObj spid="_x0000_s50180" name="Equation" r:id="rId6" imgW="2146300" imgH="203200" progId="Equation.3">
                  <p:embed/>
                </p:oleObj>
              </mc:Choice>
              <mc:Fallback>
                <p:oleObj name="Equation" r:id="rId6" imgW="2146300" imgH="203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410200"/>
                        <a:ext cx="32654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graphicFrame>
        <p:nvGraphicFramePr>
          <p:cNvPr id="31" name="Table 30"/>
          <p:cNvGraphicFramePr>
            <a:graphicFrameLocks noGrp="1"/>
          </p:cNvGraphicFramePr>
          <p:nvPr/>
        </p:nvGraphicFramePr>
        <p:xfrm>
          <a:off x="5143504" y="3886200"/>
          <a:ext cx="3467095" cy="1471626"/>
        </p:xfrm>
        <a:graphic>
          <a:graphicData uri="http://schemas.openxmlformats.org/drawingml/2006/table">
            <a:tbl>
              <a:tblPr/>
              <a:tblGrid>
                <a:gridCol w="857659"/>
                <a:gridCol w="1074601"/>
                <a:gridCol w="1534835"/>
              </a:tblGrid>
              <a:tr h="754680">
                <a:tc>
                  <a:txBody>
                    <a:bodyPr/>
                    <a:lstStyle/>
                    <a:p>
                      <a:pPr marL="0" marR="0" algn="justLow" rtl="0">
                        <a:spcBef>
                          <a:spcPts val="600"/>
                        </a:spcBef>
                        <a:spcAft>
                          <a:spcPts val="0"/>
                        </a:spcAft>
                      </a:pPr>
                      <a:r>
                        <a:rPr lang="en-US" sz="1100" b="1" i="1" dirty="0">
                          <a:latin typeface="Times New Roman"/>
                          <a:ea typeface="Times New Roman"/>
                          <a:cs typeface="Traditional Arabic"/>
                        </a:rPr>
                        <a:t>M+; </a:t>
                      </a:r>
                      <a:r>
                        <a:rPr lang="en-US" sz="1100" i="1" dirty="0">
                          <a:latin typeface="Times New Roman"/>
                          <a:ea typeface="Times New Roman"/>
                          <a:cs typeface="Traditional Arabic"/>
                        </a:rPr>
                        <a:t>Spindle Motor On</a:t>
                      </a:r>
                      <a:endParaRPr lang="en-US" sz="1100" dirty="0">
                        <a:latin typeface="Times New Roman"/>
                        <a:ea typeface="Times New Roman"/>
                        <a:cs typeface="Traditional Arabic"/>
                      </a:endParaRPr>
                    </a:p>
                  </a:txBody>
                  <a:tcPr marL="68544" marR="68544" marT="0" marB="0">
                    <a:lnL>
                      <a:noFill/>
                    </a:lnL>
                    <a:lnR>
                      <a:noFill/>
                    </a:lnR>
                    <a:lnT>
                      <a:noFill/>
                    </a:lnT>
                    <a:lnB>
                      <a:noFill/>
                    </a:lnB>
                  </a:tcPr>
                </a:tc>
                <a:tc>
                  <a:txBody>
                    <a:bodyPr/>
                    <a:lstStyle/>
                    <a:p>
                      <a:pPr marL="0" marR="0" algn="justLow" rtl="0">
                        <a:spcBef>
                          <a:spcPts val="600"/>
                        </a:spcBef>
                        <a:spcAft>
                          <a:spcPts val="0"/>
                        </a:spcAft>
                      </a:pPr>
                      <a:r>
                        <a:rPr lang="en-US" sz="1100" i="1" dirty="0">
                          <a:latin typeface="Times New Roman"/>
                          <a:ea typeface="Times New Roman"/>
                          <a:cs typeface="Traditional Arabic"/>
                        </a:rPr>
                        <a:t> </a:t>
                      </a:r>
                      <a:r>
                        <a:rPr lang="en-US" sz="1100" b="1" i="1" dirty="0">
                          <a:latin typeface="Times New Roman"/>
                          <a:ea typeface="Times New Roman"/>
                          <a:cs typeface="Traditional Arabic"/>
                        </a:rPr>
                        <a:t>B+; </a:t>
                      </a:r>
                      <a:r>
                        <a:rPr lang="en-US" sz="1100" i="1" dirty="0">
                          <a:latin typeface="Times New Roman"/>
                          <a:ea typeface="Times New Roman"/>
                          <a:cs typeface="Traditional Arabic"/>
                        </a:rPr>
                        <a:t>Clamp the work piece</a:t>
                      </a:r>
                      <a:endParaRPr lang="en-US" sz="1100" dirty="0">
                        <a:latin typeface="Times New Roman"/>
                        <a:ea typeface="Times New Roman"/>
                        <a:cs typeface="Traditional Arabic"/>
                      </a:endParaRPr>
                    </a:p>
                  </a:txBody>
                  <a:tcPr marL="68544" marR="68544" marT="0" marB="0">
                    <a:lnL>
                      <a:noFill/>
                    </a:lnL>
                    <a:lnR>
                      <a:noFill/>
                    </a:lnR>
                    <a:lnT>
                      <a:noFill/>
                    </a:lnT>
                    <a:lnB>
                      <a:noFill/>
                    </a:lnB>
                  </a:tcPr>
                </a:tc>
                <a:tc>
                  <a:txBody>
                    <a:bodyPr/>
                    <a:lstStyle/>
                    <a:p>
                      <a:pPr marL="0" marR="0" algn="justLow" rtl="0">
                        <a:spcBef>
                          <a:spcPts val="600"/>
                        </a:spcBef>
                        <a:spcAft>
                          <a:spcPts val="0"/>
                        </a:spcAft>
                      </a:pPr>
                      <a:r>
                        <a:rPr lang="en-US" sz="1100" b="1" i="1" dirty="0">
                          <a:latin typeface="Times New Roman"/>
                          <a:ea typeface="Times New Roman"/>
                          <a:cs typeface="Traditional Arabic"/>
                        </a:rPr>
                        <a:t>A+ </a:t>
                      </a:r>
                      <a:r>
                        <a:rPr lang="en-US" sz="1100" i="1" dirty="0">
                          <a:latin typeface="Times New Roman"/>
                          <a:ea typeface="Times New Roman"/>
                          <a:cs typeface="Traditional Arabic"/>
                        </a:rPr>
                        <a:t>;Feed cylinder forward toward work piece</a:t>
                      </a:r>
                      <a:endParaRPr lang="en-US" sz="1100" dirty="0">
                        <a:latin typeface="Times New Roman"/>
                        <a:ea typeface="Times New Roman"/>
                        <a:cs typeface="Traditional Arabic"/>
                      </a:endParaRPr>
                    </a:p>
                  </a:txBody>
                  <a:tcPr marL="68544" marR="68544" marT="0" marB="0">
                    <a:lnL>
                      <a:noFill/>
                    </a:lnL>
                    <a:lnR>
                      <a:noFill/>
                    </a:lnR>
                    <a:lnT>
                      <a:noFill/>
                    </a:lnT>
                    <a:lnB>
                      <a:noFill/>
                    </a:lnB>
                  </a:tcPr>
                </a:tc>
              </a:tr>
              <a:tr h="716946">
                <a:tc>
                  <a:txBody>
                    <a:bodyPr/>
                    <a:lstStyle/>
                    <a:p>
                      <a:pPr marL="0" marR="0" algn="justLow" rtl="0">
                        <a:spcBef>
                          <a:spcPts val="600"/>
                        </a:spcBef>
                        <a:spcAft>
                          <a:spcPts val="0"/>
                        </a:spcAft>
                      </a:pPr>
                      <a:r>
                        <a:rPr lang="en-US" sz="1100" b="1" i="1" dirty="0">
                          <a:latin typeface="Times New Roman"/>
                          <a:ea typeface="Times New Roman"/>
                          <a:cs typeface="Traditional Arabic"/>
                        </a:rPr>
                        <a:t>M-</a:t>
                      </a:r>
                      <a:r>
                        <a:rPr lang="en-US" sz="1100" i="1" dirty="0">
                          <a:latin typeface="Times New Roman"/>
                          <a:ea typeface="Times New Roman"/>
                          <a:cs typeface="Traditional Arabic"/>
                        </a:rPr>
                        <a:t> ; Motor Off</a:t>
                      </a:r>
                      <a:endParaRPr lang="en-US" sz="1100" dirty="0">
                        <a:latin typeface="Times New Roman"/>
                        <a:ea typeface="Times New Roman"/>
                        <a:cs typeface="Traditional Arabic"/>
                      </a:endParaRPr>
                    </a:p>
                  </a:txBody>
                  <a:tcPr marL="68544" marR="68544" marT="0" marB="0">
                    <a:lnL>
                      <a:noFill/>
                    </a:lnL>
                    <a:lnR>
                      <a:noFill/>
                    </a:lnR>
                    <a:lnT>
                      <a:noFill/>
                    </a:lnT>
                    <a:lnB>
                      <a:noFill/>
                    </a:lnB>
                  </a:tcPr>
                </a:tc>
                <a:tc>
                  <a:txBody>
                    <a:bodyPr/>
                    <a:lstStyle/>
                    <a:p>
                      <a:pPr marL="0" marR="0" algn="justLow" rtl="0">
                        <a:spcBef>
                          <a:spcPts val="600"/>
                        </a:spcBef>
                        <a:spcAft>
                          <a:spcPts val="0"/>
                        </a:spcAft>
                      </a:pPr>
                      <a:r>
                        <a:rPr lang="en-US" sz="1100" b="1" i="1" dirty="0">
                          <a:latin typeface="Times New Roman"/>
                          <a:ea typeface="Times New Roman"/>
                          <a:cs typeface="Traditional Arabic"/>
                        </a:rPr>
                        <a:t>B-</a:t>
                      </a:r>
                      <a:r>
                        <a:rPr lang="en-US" sz="1100" i="1" dirty="0">
                          <a:latin typeface="Times New Roman"/>
                          <a:ea typeface="Times New Roman"/>
                          <a:cs typeface="Traditional Arabic"/>
                        </a:rPr>
                        <a:t> ; Unclamp the work piece</a:t>
                      </a:r>
                      <a:endParaRPr lang="en-US" sz="1100" dirty="0">
                        <a:latin typeface="Times New Roman"/>
                        <a:ea typeface="Times New Roman"/>
                        <a:cs typeface="Traditional Arabic"/>
                      </a:endParaRPr>
                    </a:p>
                  </a:txBody>
                  <a:tcPr marL="68544" marR="68544" marT="0" marB="0">
                    <a:lnL>
                      <a:noFill/>
                    </a:lnL>
                    <a:lnR>
                      <a:noFill/>
                    </a:lnR>
                    <a:lnT>
                      <a:noFill/>
                    </a:lnT>
                    <a:lnB>
                      <a:noFill/>
                    </a:lnB>
                  </a:tcPr>
                </a:tc>
                <a:tc>
                  <a:txBody>
                    <a:bodyPr/>
                    <a:lstStyle/>
                    <a:p>
                      <a:pPr marL="0" marR="0" algn="justLow" rtl="0">
                        <a:spcBef>
                          <a:spcPts val="600"/>
                        </a:spcBef>
                        <a:spcAft>
                          <a:spcPts val="0"/>
                        </a:spcAft>
                      </a:pPr>
                      <a:r>
                        <a:rPr lang="en-US" sz="1100" b="1" i="1" dirty="0">
                          <a:latin typeface="Times New Roman"/>
                          <a:ea typeface="Times New Roman"/>
                          <a:cs typeface="Traditional Arabic"/>
                        </a:rPr>
                        <a:t>A-</a:t>
                      </a:r>
                      <a:r>
                        <a:rPr lang="en-US" sz="1100" i="1" dirty="0">
                          <a:latin typeface="Times New Roman"/>
                          <a:ea typeface="Times New Roman"/>
                          <a:cs typeface="Traditional Arabic"/>
                        </a:rPr>
                        <a:t> ; Feed cylinder retract from work piece</a:t>
                      </a:r>
                      <a:endParaRPr lang="en-US" sz="1100" dirty="0">
                        <a:latin typeface="Times New Roman"/>
                        <a:ea typeface="Times New Roman"/>
                        <a:cs typeface="Traditional Arabic"/>
                      </a:endParaRPr>
                    </a:p>
                  </a:txBody>
                  <a:tcPr marL="68544" marR="68544" marT="0" marB="0">
                    <a:lnL>
                      <a:noFill/>
                    </a:lnL>
                    <a:lnR>
                      <a:noFill/>
                    </a:lnR>
                    <a:lnT>
                      <a:noFill/>
                    </a:lnT>
                    <a:lnB>
                      <a:noFill/>
                    </a:lnB>
                  </a:tcPr>
                </a:tc>
              </a:tr>
            </a:tbl>
          </a:graphicData>
        </a:graphic>
      </p:graphicFrame>
      <p:sp>
        <p:nvSpPr>
          <p:cNvPr id="104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Automatic Control System IE437</a:t>
            </a:r>
          </a:p>
        </p:txBody>
      </p:sp>
      <p:sp>
        <p:nvSpPr>
          <p:cNvPr id="10243" name="Footer Placeholder 4"/>
          <p:cNvSpPr>
            <a:spLocks noGrp="1"/>
          </p:cNvSpPr>
          <p:nvPr>
            <p:ph type="ftr" sz="quarter" idx="11"/>
          </p:nvPr>
        </p:nvSpPr>
        <p:spPr>
          <a:noFill/>
        </p:spPr>
        <p:txBody>
          <a:bodyPr/>
          <a:lstStyle/>
          <a:p>
            <a:r>
              <a:rPr lang="en-US" smtClean="0"/>
              <a:t>KSU - College of Engineering - IE Department </a:t>
            </a:r>
          </a:p>
        </p:txBody>
      </p:sp>
      <p:sp>
        <p:nvSpPr>
          <p:cNvPr id="10244" name="Slide Number Placeholder 5"/>
          <p:cNvSpPr>
            <a:spLocks noGrp="1"/>
          </p:cNvSpPr>
          <p:nvPr>
            <p:ph type="sldNum" sz="quarter" idx="12"/>
          </p:nvPr>
        </p:nvSpPr>
        <p:spPr>
          <a:noFill/>
        </p:spPr>
        <p:txBody>
          <a:bodyPr/>
          <a:lstStyle/>
          <a:p>
            <a:fld id="{3F73A3C1-41D2-443E-A250-42538D227C0F}" type="slidenum">
              <a:rPr lang="en-US" smtClean="0"/>
              <a:pPr/>
              <a:t>6</a:t>
            </a:fld>
            <a:endParaRPr lang="en-US" smtClean="0"/>
          </a:p>
        </p:txBody>
      </p:sp>
      <p:sp>
        <p:nvSpPr>
          <p:cNvPr id="10246" name="TextBox 5"/>
          <p:cNvSpPr txBox="1">
            <a:spLocks noChangeArrowheads="1"/>
          </p:cNvSpPr>
          <p:nvPr/>
        </p:nvSpPr>
        <p:spPr bwMode="auto">
          <a:xfrm>
            <a:off x="304800" y="914400"/>
            <a:ext cx="7315200" cy="646113"/>
          </a:xfrm>
          <a:prstGeom prst="rect">
            <a:avLst/>
          </a:prstGeom>
          <a:noFill/>
          <a:ln w="9525">
            <a:noFill/>
            <a:miter lim="800000"/>
            <a:headEnd/>
            <a:tailEnd/>
          </a:ln>
        </p:spPr>
        <p:txBody>
          <a:bodyPr>
            <a:spAutoFit/>
          </a:bodyPr>
          <a:lstStyle/>
          <a:p>
            <a:pPr lvl="1"/>
            <a:r>
              <a:rPr lang="en-US" sz="1800" dirty="0"/>
              <a:t>9.1	Machine tool automation problem (drilling process automation)</a:t>
            </a:r>
          </a:p>
          <a:p>
            <a:pPr lvl="1"/>
            <a:endParaRPr lang="en-US" sz="1800" dirty="0"/>
          </a:p>
        </p:txBody>
      </p:sp>
      <p:sp>
        <p:nvSpPr>
          <p:cNvPr id="10247"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1024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49"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1025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pic>
        <p:nvPicPr>
          <p:cNvPr id="10252" name="Picture 4"/>
          <p:cNvPicPr>
            <a:picLocks noChangeAspect="1" noChangeArrowheads="1"/>
          </p:cNvPicPr>
          <p:nvPr/>
        </p:nvPicPr>
        <p:blipFill>
          <a:blip r:embed="rId2"/>
          <a:srcRect l="27499" t="24219" r="24269" b="21875"/>
          <a:stretch>
            <a:fillRect/>
          </a:stretch>
        </p:blipFill>
        <p:spPr bwMode="auto">
          <a:xfrm>
            <a:off x="642910" y="1285860"/>
            <a:ext cx="7385474" cy="5365291"/>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5"/>
          <p:cNvPicPr>
            <a:picLocks noChangeAspect="1" noChangeArrowheads="1"/>
          </p:cNvPicPr>
          <p:nvPr/>
        </p:nvPicPr>
        <p:blipFill>
          <a:blip r:embed="rId3"/>
          <a:srcRect l="26875" t="15625" r="41251" b="13281"/>
          <a:stretch>
            <a:fillRect/>
          </a:stretch>
        </p:blipFill>
        <p:spPr bwMode="auto">
          <a:xfrm>
            <a:off x="4876800" y="825500"/>
            <a:ext cx="3124200" cy="5575300"/>
          </a:xfrm>
          <a:prstGeom prst="rect">
            <a:avLst/>
          </a:prstGeom>
          <a:noFill/>
          <a:ln w="9525">
            <a:noFill/>
            <a:miter lim="800000"/>
            <a:headEnd/>
            <a:tailEnd/>
          </a:ln>
        </p:spPr>
      </p:pic>
      <p:sp>
        <p:nvSpPr>
          <p:cNvPr id="2052" name="Date Placeholder 3"/>
          <p:cNvSpPr>
            <a:spLocks noGrp="1"/>
          </p:cNvSpPr>
          <p:nvPr>
            <p:ph type="dt" sz="quarter" idx="10"/>
          </p:nvPr>
        </p:nvSpPr>
        <p:spPr>
          <a:noFill/>
        </p:spPr>
        <p:txBody>
          <a:bodyPr/>
          <a:lstStyle/>
          <a:p>
            <a:r>
              <a:rPr lang="en-US" smtClean="0"/>
              <a:t>Automatic Control System IE437</a:t>
            </a:r>
          </a:p>
        </p:txBody>
      </p:sp>
      <p:sp>
        <p:nvSpPr>
          <p:cNvPr id="2053" name="Footer Placeholder 4"/>
          <p:cNvSpPr>
            <a:spLocks noGrp="1"/>
          </p:cNvSpPr>
          <p:nvPr>
            <p:ph type="ftr" sz="quarter" idx="11"/>
          </p:nvPr>
        </p:nvSpPr>
        <p:spPr>
          <a:noFill/>
        </p:spPr>
        <p:txBody>
          <a:bodyPr/>
          <a:lstStyle/>
          <a:p>
            <a:r>
              <a:rPr lang="en-US" smtClean="0"/>
              <a:t>KSU - College of Engineering - IE Department </a:t>
            </a:r>
          </a:p>
        </p:txBody>
      </p:sp>
      <p:sp>
        <p:nvSpPr>
          <p:cNvPr id="2054" name="Slide Number Placeholder 5"/>
          <p:cNvSpPr>
            <a:spLocks noGrp="1"/>
          </p:cNvSpPr>
          <p:nvPr>
            <p:ph type="sldNum" sz="quarter" idx="12"/>
          </p:nvPr>
        </p:nvSpPr>
        <p:spPr>
          <a:noFill/>
        </p:spPr>
        <p:txBody>
          <a:bodyPr/>
          <a:lstStyle/>
          <a:p>
            <a:fld id="{B8C9F924-4406-44FE-BFCD-AC3FAE2499BD}" type="slidenum">
              <a:rPr lang="en-US" smtClean="0"/>
              <a:pPr/>
              <a:t>7</a:t>
            </a:fld>
            <a:endParaRPr lang="en-US" smtClean="0"/>
          </a:p>
        </p:txBody>
      </p:sp>
      <p:sp>
        <p:nvSpPr>
          <p:cNvPr id="2056"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205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8"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2059"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sp>
        <p:nvSpPr>
          <p:cNvPr id="2060" name="Rectangle 12"/>
          <p:cNvSpPr>
            <a:spLocks noChangeArrowheads="1"/>
          </p:cNvSpPr>
          <p:nvPr/>
        </p:nvSpPr>
        <p:spPr bwMode="auto">
          <a:xfrm>
            <a:off x="381000" y="1066800"/>
            <a:ext cx="4572000" cy="954088"/>
          </a:xfrm>
          <a:prstGeom prst="rect">
            <a:avLst/>
          </a:prstGeom>
          <a:noFill/>
          <a:ln w="9525">
            <a:noFill/>
            <a:miter lim="800000"/>
            <a:headEnd/>
            <a:tailEnd/>
          </a:ln>
        </p:spPr>
        <p:txBody>
          <a:bodyPr>
            <a:spAutoFit/>
          </a:bodyPr>
          <a:lstStyle/>
          <a:p>
            <a:r>
              <a:rPr lang="en-US" sz="1400" u="sng" dirty="0"/>
              <a:t>Development of </a:t>
            </a:r>
            <a:r>
              <a:rPr lang="en-US" sz="1400" i="1" u="sng" dirty="0"/>
              <a:t>RLL</a:t>
            </a:r>
            <a:r>
              <a:rPr lang="en-US" sz="1400" u="sng" dirty="0"/>
              <a:t> for the given machine sequence:</a:t>
            </a:r>
          </a:p>
          <a:p>
            <a:endParaRPr lang="en-US" sz="1400" u="sng" dirty="0"/>
          </a:p>
          <a:p>
            <a:r>
              <a:rPr lang="en-US" sz="1400" dirty="0"/>
              <a:t>The machine sequence can be grouped using </a:t>
            </a:r>
            <a:r>
              <a:rPr lang="en-US" sz="1400" dirty="0" smtClean="0"/>
              <a:t>CASCADE </a:t>
            </a:r>
            <a:r>
              <a:rPr lang="en-US" sz="1400" dirty="0"/>
              <a:t>method and given as follows</a:t>
            </a:r>
          </a:p>
        </p:txBody>
      </p:sp>
      <p:grpSp>
        <p:nvGrpSpPr>
          <p:cNvPr id="2" name="Group 2"/>
          <p:cNvGrpSpPr>
            <a:grpSpLocks/>
          </p:cNvGrpSpPr>
          <p:nvPr/>
        </p:nvGrpSpPr>
        <p:grpSpPr bwMode="auto">
          <a:xfrm>
            <a:off x="609600" y="2209800"/>
            <a:ext cx="3276600" cy="990600"/>
            <a:chOff x="3917" y="2674"/>
            <a:chExt cx="4529" cy="872"/>
          </a:xfrm>
        </p:grpSpPr>
        <p:graphicFrame>
          <p:nvGraphicFramePr>
            <p:cNvPr id="2050" name="Object 3"/>
            <p:cNvGraphicFramePr>
              <a:graphicFrameLocks noChangeAspect="1"/>
            </p:cNvGraphicFramePr>
            <p:nvPr/>
          </p:nvGraphicFramePr>
          <p:xfrm>
            <a:off x="3917" y="2826"/>
            <a:ext cx="4529" cy="720"/>
          </p:xfrm>
          <a:graphic>
            <a:graphicData uri="http://schemas.openxmlformats.org/presentationml/2006/ole">
              <mc:AlternateContent xmlns:mc="http://schemas.openxmlformats.org/markup-compatibility/2006">
                <mc:Choice xmlns:v="urn:schemas-microsoft-com:vml" Requires="v">
                  <p:oleObj spid="_x0000_s51204" name="Equation" r:id="rId4" imgW="2171520" imgH="457200" progId="Equation.3">
                    <p:embed/>
                  </p:oleObj>
                </mc:Choice>
                <mc:Fallback>
                  <p:oleObj name="Equation" r:id="rId4" imgW="2171520" imgH="457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7" y="2826"/>
                          <a:ext cx="4529" cy="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2" name="Freeform 4"/>
            <p:cNvSpPr>
              <a:spLocks/>
            </p:cNvSpPr>
            <p:nvPr/>
          </p:nvSpPr>
          <p:spPr bwMode="auto">
            <a:xfrm>
              <a:off x="5121" y="2674"/>
              <a:ext cx="1980" cy="180"/>
            </a:xfrm>
            <a:custGeom>
              <a:avLst/>
              <a:gdLst>
                <a:gd name="T0" fmla="*/ 0 w 1980"/>
                <a:gd name="T1" fmla="*/ 180 h 360"/>
                <a:gd name="T2" fmla="*/ 0 w 1980"/>
                <a:gd name="T3" fmla="*/ 0 h 360"/>
                <a:gd name="T4" fmla="*/ 1980 w 1980"/>
                <a:gd name="T5" fmla="*/ 0 h 360"/>
                <a:gd name="T6" fmla="*/ 0 60000 65536"/>
                <a:gd name="T7" fmla="*/ 0 60000 65536"/>
                <a:gd name="T8" fmla="*/ 0 60000 65536"/>
                <a:gd name="T9" fmla="*/ 0 w 1980"/>
                <a:gd name="T10" fmla="*/ 0 h 360"/>
                <a:gd name="T11" fmla="*/ 1980 w 1980"/>
                <a:gd name="T12" fmla="*/ 360 h 360"/>
              </a:gdLst>
              <a:ahLst/>
              <a:cxnLst>
                <a:cxn ang="T6">
                  <a:pos x="T0" y="T1"/>
                </a:cxn>
                <a:cxn ang="T7">
                  <a:pos x="T2" y="T3"/>
                </a:cxn>
                <a:cxn ang="T8">
                  <a:pos x="T4" y="T5"/>
                </a:cxn>
              </a:cxnLst>
              <a:rect l="T9" t="T10" r="T11" b="T12"/>
              <a:pathLst>
                <a:path w="1980" h="360">
                  <a:moveTo>
                    <a:pt x="0" y="360"/>
                  </a:moveTo>
                  <a:lnTo>
                    <a:pt x="0" y="0"/>
                  </a:lnTo>
                  <a:lnTo>
                    <a:pt x="1980" y="0"/>
                  </a:lnTo>
                </a:path>
              </a:pathLst>
            </a:custGeom>
            <a:noFill/>
            <a:ln w="9525">
              <a:solidFill>
                <a:srgbClr val="000000"/>
              </a:solidFill>
              <a:round/>
              <a:headEnd/>
              <a:tailEnd type="stealth" w="med" len="lg"/>
            </a:ln>
          </p:spPr>
          <p:txBody>
            <a:bodyPr/>
            <a:lstStyle/>
            <a:p>
              <a:endParaRPr lang="en-US"/>
            </a:p>
          </p:txBody>
        </p:sp>
      </p:grpSp>
      <p:sp>
        <p:nvSpPr>
          <p:cNvPr id="18" name="Right Brace 17"/>
          <p:cNvSpPr/>
          <p:nvPr/>
        </p:nvSpPr>
        <p:spPr>
          <a:xfrm>
            <a:off x="8421688" y="2209800"/>
            <a:ext cx="304800" cy="3886200"/>
          </a:xfrm>
          <a:prstGeom prst="rightBrace">
            <a:avLst>
              <a:gd name="adj1" fmla="val 833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Right Brace 18"/>
          <p:cNvSpPr/>
          <p:nvPr/>
        </p:nvSpPr>
        <p:spPr>
          <a:xfrm>
            <a:off x="7924800" y="1143000"/>
            <a:ext cx="381000" cy="914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TextBox 19"/>
          <p:cNvSpPr txBox="1"/>
          <p:nvPr/>
        </p:nvSpPr>
        <p:spPr>
          <a:xfrm>
            <a:off x="8382000" y="1143000"/>
            <a:ext cx="338554" cy="1015663"/>
          </a:xfrm>
          <a:prstGeom prst="rect">
            <a:avLst/>
          </a:prstGeom>
          <a:noFill/>
        </p:spPr>
        <p:txBody>
          <a:bodyPr vert="vert270">
            <a:spAutoFit/>
          </a:bodyPr>
          <a:lstStyle/>
          <a:p>
            <a:pPr>
              <a:defRPr/>
            </a:pPr>
            <a:r>
              <a:rPr lang="en-US" sz="1000" dirty="0" err="1"/>
              <a:t>Flip_flop</a:t>
            </a:r>
            <a:r>
              <a:rPr lang="en-US" sz="1000" dirty="0"/>
              <a:t> Module</a:t>
            </a:r>
          </a:p>
        </p:txBody>
      </p:sp>
      <p:sp>
        <p:nvSpPr>
          <p:cNvPr id="21" name="TextBox 20"/>
          <p:cNvSpPr txBox="1"/>
          <p:nvPr/>
        </p:nvSpPr>
        <p:spPr>
          <a:xfrm>
            <a:off x="8653046" y="3733800"/>
            <a:ext cx="338554" cy="1015663"/>
          </a:xfrm>
          <a:prstGeom prst="rect">
            <a:avLst/>
          </a:prstGeom>
          <a:noFill/>
        </p:spPr>
        <p:txBody>
          <a:bodyPr vert="vert270">
            <a:spAutoFit/>
          </a:bodyPr>
          <a:lstStyle/>
          <a:p>
            <a:pPr>
              <a:defRPr/>
            </a:pPr>
            <a:r>
              <a:rPr lang="en-US" sz="1000" dirty="0"/>
              <a:t>Output Module</a:t>
            </a:r>
          </a:p>
        </p:txBody>
      </p:sp>
      <p:sp>
        <p:nvSpPr>
          <p:cNvPr id="2066" name="TextBox 21"/>
          <p:cNvSpPr txBox="1">
            <a:spLocks noChangeArrowheads="1"/>
          </p:cNvSpPr>
          <p:nvPr/>
        </p:nvSpPr>
        <p:spPr bwMode="auto">
          <a:xfrm>
            <a:off x="7970838" y="2236788"/>
            <a:ext cx="762000" cy="400050"/>
          </a:xfrm>
          <a:prstGeom prst="rect">
            <a:avLst/>
          </a:prstGeom>
          <a:noFill/>
          <a:ln w="9525">
            <a:noFill/>
            <a:miter lim="800000"/>
            <a:headEnd/>
            <a:tailEnd/>
          </a:ln>
        </p:spPr>
        <p:txBody>
          <a:bodyPr>
            <a:spAutoFit/>
          </a:bodyPr>
          <a:lstStyle/>
          <a:p>
            <a:r>
              <a:rPr lang="en-US" sz="1000"/>
              <a:t>Sustain Output</a:t>
            </a:r>
          </a:p>
        </p:txBody>
      </p:sp>
      <p:sp>
        <p:nvSpPr>
          <p:cNvPr id="23" name="Right Brace 22"/>
          <p:cNvSpPr/>
          <p:nvPr/>
        </p:nvSpPr>
        <p:spPr>
          <a:xfrm>
            <a:off x="7848600" y="2209800"/>
            <a:ext cx="228600" cy="4572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Right Brace 23"/>
          <p:cNvSpPr/>
          <p:nvPr/>
        </p:nvSpPr>
        <p:spPr>
          <a:xfrm>
            <a:off x="7848600" y="2971800"/>
            <a:ext cx="228600" cy="25146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69" name="TextBox 24"/>
          <p:cNvSpPr txBox="1">
            <a:spLocks noChangeArrowheads="1"/>
          </p:cNvSpPr>
          <p:nvPr/>
        </p:nvSpPr>
        <p:spPr bwMode="auto">
          <a:xfrm>
            <a:off x="7916863" y="3581400"/>
            <a:ext cx="609600" cy="554038"/>
          </a:xfrm>
          <a:prstGeom prst="rect">
            <a:avLst/>
          </a:prstGeom>
          <a:noFill/>
          <a:ln w="9525">
            <a:noFill/>
            <a:miter lim="800000"/>
            <a:headEnd/>
            <a:tailEnd/>
          </a:ln>
        </p:spPr>
        <p:txBody>
          <a:bodyPr>
            <a:spAutoFit/>
          </a:bodyPr>
          <a:lstStyle/>
          <a:p>
            <a:r>
              <a:rPr lang="en-US" sz="1000"/>
              <a:t>Non-Sustain Output</a:t>
            </a:r>
          </a:p>
        </p:txBody>
      </p:sp>
      <p:sp>
        <p:nvSpPr>
          <p:cNvPr id="26" name="Oval 25"/>
          <p:cNvSpPr/>
          <p:nvPr/>
        </p:nvSpPr>
        <p:spPr>
          <a:xfrm>
            <a:off x="5867400" y="838200"/>
            <a:ext cx="457200" cy="5334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5334000" y="2514600"/>
            <a:ext cx="1219200" cy="3048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5257800" y="3124200"/>
            <a:ext cx="1752600" cy="3048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257800" y="3810000"/>
            <a:ext cx="1752600" cy="3048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5257800" y="4572000"/>
            <a:ext cx="1752600" cy="3048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257800" y="5275263"/>
            <a:ext cx="1752600" cy="304800"/>
          </a:xfrm>
          <a:prstGeom prst="ellipse">
            <a:avLst/>
          </a:prstGeom>
          <a:solidFill>
            <a:schemeClr val="bg1">
              <a:alpha val="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Arrow Connector 35"/>
          <p:cNvCxnSpPr>
            <a:stCxn id="2060" idx="3"/>
            <a:endCxn id="26" idx="2"/>
          </p:cNvCxnSpPr>
          <p:nvPr/>
        </p:nvCxnSpPr>
        <p:spPr>
          <a:xfrm flipV="1">
            <a:off x="4953000" y="1104900"/>
            <a:ext cx="914400" cy="439738"/>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933950" y="2667000"/>
            <a:ext cx="417513" cy="152400"/>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916488" y="3276600"/>
            <a:ext cx="381000" cy="152400"/>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905375" y="3962400"/>
            <a:ext cx="381000" cy="152400"/>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876800" y="4724400"/>
            <a:ext cx="381000" cy="152400"/>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876800" y="5410200"/>
            <a:ext cx="381000" cy="152400"/>
          </a:xfrm>
          <a:prstGeom prst="straightConnector1">
            <a:avLst/>
          </a:prstGeom>
          <a:ln w="635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60" idx="3"/>
          </p:cNvCxnSpPr>
          <p:nvPr/>
        </p:nvCxnSpPr>
        <p:spPr>
          <a:xfrm flipH="1">
            <a:off x="4876800" y="1544638"/>
            <a:ext cx="76200" cy="40179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83" name="TextBox 47"/>
          <p:cNvSpPr txBox="1">
            <a:spLocks noChangeArrowheads="1"/>
          </p:cNvSpPr>
          <p:nvPr/>
        </p:nvSpPr>
        <p:spPr bwMode="auto">
          <a:xfrm>
            <a:off x="4343400" y="2057400"/>
            <a:ext cx="609600" cy="400050"/>
          </a:xfrm>
          <a:prstGeom prst="rect">
            <a:avLst/>
          </a:prstGeom>
          <a:noFill/>
          <a:ln w="9525">
            <a:noFill/>
            <a:miter lim="800000"/>
            <a:headEnd/>
            <a:tailEnd/>
          </a:ln>
        </p:spPr>
        <p:txBody>
          <a:bodyPr>
            <a:spAutoFit/>
          </a:bodyPr>
          <a:lstStyle/>
          <a:p>
            <a:r>
              <a:rPr lang="en-US" sz="1000"/>
              <a:t>Manual Cycle</a:t>
            </a:r>
          </a:p>
        </p:txBody>
      </p:sp>
      <p:grpSp>
        <p:nvGrpSpPr>
          <p:cNvPr id="3" name="Group 83"/>
          <p:cNvGrpSpPr>
            <a:grpSpLocks/>
          </p:cNvGrpSpPr>
          <p:nvPr/>
        </p:nvGrpSpPr>
        <p:grpSpPr bwMode="auto">
          <a:xfrm>
            <a:off x="685800" y="3581400"/>
            <a:ext cx="2532063" cy="1981200"/>
            <a:chOff x="685800" y="3581400"/>
            <a:chExt cx="2531427" cy="1981200"/>
          </a:xfrm>
        </p:grpSpPr>
        <p:sp>
          <p:nvSpPr>
            <p:cNvPr id="49" name="Rectangle 48"/>
            <p:cNvSpPr/>
            <p:nvPr/>
          </p:nvSpPr>
          <p:spPr>
            <a:xfrm>
              <a:off x="685800" y="3581400"/>
              <a:ext cx="2513968" cy="1981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a:off x="914343" y="3886200"/>
              <a:ext cx="304723" cy="3048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a:off x="914343" y="4419600"/>
              <a:ext cx="304723" cy="3048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523789" y="3886200"/>
              <a:ext cx="304723"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1659573" y="3890319"/>
              <a:ext cx="45719" cy="304800"/>
            </a:xfrm>
            <a:prstGeom prst="rect">
              <a:avLst/>
            </a:prstGeom>
            <a:solidFill>
              <a:schemeClr val="tx1"/>
            </a:solidFill>
            <a:ln>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1645997" y="3779838"/>
              <a:ext cx="44439" cy="44450"/>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p:cNvSpPr/>
            <p:nvPr/>
          </p:nvSpPr>
          <p:spPr>
            <a:xfrm>
              <a:off x="1828513" y="3886200"/>
              <a:ext cx="46026" cy="46038"/>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0" name="TextBox 55"/>
            <p:cNvSpPr txBox="1">
              <a:spLocks noChangeArrowheads="1"/>
            </p:cNvSpPr>
            <p:nvPr/>
          </p:nvSpPr>
          <p:spPr bwMode="auto">
            <a:xfrm>
              <a:off x="1497228" y="3632886"/>
              <a:ext cx="381000" cy="153888"/>
            </a:xfrm>
            <a:prstGeom prst="rect">
              <a:avLst/>
            </a:prstGeom>
            <a:noFill/>
            <a:ln w="9525">
              <a:noFill/>
              <a:miter lim="800000"/>
              <a:headEnd/>
              <a:tailEnd/>
            </a:ln>
          </p:spPr>
          <p:txBody>
            <a:bodyPr lIns="0" tIns="0" rIns="0" bIns="0">
              <a:spAutoFit/>
            </a:bodyPr>
            <a:lstStyle/>
            <a:p>
              <a:r>
                <a:rPr lang="en-US" sz="1000"/>
                <a:t>Auto</a:t>
              </a:r>
            </a:p>
          </p:txBody>
        </p:sp>
        <p:sp>
          <p:nvSpPr>
            <p:cNvPr id="2101" name="TextBox 56"/>
            <p:cNvSpPr txBox="1">
              <a:spLocks noChangeArrowheads="1"/>
            </p:cNvSpPr>
            <p:nvPr/>
          </p:nvSpPr>
          <p:spPr bwMode="auto">
            <a:xfrm>
              <a:off x="1905000" y="3810000"/>
              <a:ext cx="381000" cy="307777"/>
            </a:xfrm>
            <a:prstGeom prst="rect">
              <a:avLst/>
            </a:prstGeom>
            <a:noFill/>
            <a:ln w="9525">
              <a:noFill/>
              <a:miter lim="800000"/>
              <a:headEnd/>
              <a:tailEnd/>
            </a:ln>
          </p:spPr>
          <p:txBody>
            <a:bodyPr lIns="0" tIns="0" rIns="0" bIns="0">
              <a:spAutoFit/>
            </a:bodyPr>
            <a:lstStyle/>
            <a:p>
              <a:r>
                <a:rPr lang="en-US" sz="1000"/>
                <a:t>Man or Jog</a:t>
              </a:r>
            </a:p>
          </p:txBody>
        </p:sp>
        <p:sp>
          <p:nvSpPr>
            <p:cNvPr id="60" name="Oval 59"/>
            <p:cNvSpPr/>
            <p:nvPr/>
          </p:nvSpPr>
          <p:spPr>
            <a:xfrm>
              <a:off x="2455418" y="3881438"/>
              <a:ext cx="304723"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2590800" y="3886200"/>
              <a:ext cx="45719" cy="304800"/>
            </a:xfrm>
            <a:prstGeom prst="rect">
              <a:avLst/>
            </a:prstGeom>
            <a:solidFill>
              <a:schemeClr val="tx1"/>
            </a:solidFill>
            <a:ln>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2576038" y="3775075"/>
              <a:ext cx="46025" cy="46038"/>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2760142" y="3881438"/>
              <a:ext cx="46025" cy="46037"/>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8" name="TextBox 63"/>
            <p:cNvSpPr txBox="1">
              <a:spLocks noChangeArrowheads="1"/>
            </p:cNvSpPr>
            <p:nvPr/>
          </p:nvSpPr>
          <p:spPr bwMode="auto">
            <a:xfrm>
              <a:off x="2440812" y="3628767"/>
              <a:ext cx="381000" cy="153888"/>
            </a:xfrm>
            <a:prstGeom prst="rect">
              <a:avLst/>
            </a:prstGeom>
            <a:noFill/>
            <a:ln w="9525">
              <a:noFill/>
              <a:miter lim="800000"/>
              <a:headEnd/>
              <a:tailEnd/>
            </a:ln>
          </p:spPr>
          <p:txBody>
            <a:bodyPr lIns="0" tIns="0" rIns="0" bIns="0">
              <a:spAutoFit/>
            </a:bodyPr>
            <a:lstStyle/>
            <a:p>
              <a:r>
                <a:rPr lang="en-US" sz="1000"/>
                <a:t>    0</a:t>
              </a:r>
            </a:p>
          </p:txBody>
        </p:sp>
        <p:sp>
          <p:nvSpPr>
            <p:cNvPr id="2109" name="TextBox 64"/>
            <p:cNvSpPr txBox="1">
              <a:spLocks noChangeArrowheads="1"/>
            </p:cNvSpPr>
            <p:nvPr/>
          </p:nvSpPr>
          <p:spPr bwMode="auto">
            <a:xfrm>
              <a:off x="2836227" y="3805881"/>
              <a:ext cx="381000" cy="307777"/>
            </a:xfrm>
            <a:prstGeom prst="rect">
              <a:avLst/>
            </a:prstGeom>
            <a:noFill/>
            <a:ln w="9525">
              <a:noFill/>
              <a:miter lim="800000"/>
              <a:headEnd/>
              <a:tailEnd/>
            </a:ln>
          </p:spPr>
          <p:txBody>
            <a:bodyPr lIns="0" tIns="0" rIns="0" bIns="0">
              <a:spAutoFit/>
            </a:bodyPr>
            <a:lstStyle/>
            <a:p>
              <a:r>
                <a:rPr lang="en-US" sz="1000"/>
                <a:t>Man M+</a:t>
              </a:r>
            </a:p>
          </p:txBody>
        </p:sp>
        <p:sp>
          <p:nvSpPr>
            <p:cNvPr id="66" name="Oval 65"/>
            <p:cNvSpPr/>
            <p:nvPr/>
          </p:nvSpPr>
          <p:spPr>
            <a:xfrm>
              <a:off x="2437960" y="4572000"/>
              <a:ext cx="304723"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2573973" y="4576119"/>
              <a:ext cx="45719" cy="304800"/>
            </a:xfrm>
            <a:prstGeom prst="rect">
              <a:avLst/>
            </a:prstGeom>
            <a:solidFill>
              <a:schemeClr val="tx1"/>
            </a:solidFill>
            <a:ln>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a:off x="2560167" y="4465638"/>
              <a:ext cx="46025" cy="44450"/>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2742683" y="4572000"/>
              <a:ext cx="46026" cy="46038"/>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6" name="TextBox 69"/>
            <p:cNvSpPr txBox="1">
              <a:spLocks noChangeArrowheads="1"/>
            </p:cNvSpPr>
            <p:nvPr/>
          </p:nvSpPr>
          <p:spPr bwMode="auto">
            <a:xfrm>
              <a:off x="2423985" y="4318686"/>
              <a:ext cx="381000" cy="153888"/>
            </a:xfrm>
            <a:prstGeom prst="rect">
              <a:avLst/>
            </a:prstGeom>
            <a:noFill/>
            <a:ln w="9525">
              <a:noFill/>
              <a:miter lim="800000"/>
              <a:headEnd/>
              <a:tailEnd/>
            </a:ln>
          </p:spPr>
          <p:txBody>
            <a:bodyPr lIns="0" tIns="0" rIns="0" bIns="0">
              <a:spAutoFit/>
            </a:bodyPr>
            <a:lstStyle/>
            <a:p>
              <a:r>
                <a:rPr lang="en-US" sz="1000"/>
                <a:t>    0</a:t>
              </a:r>
            </a:p>
          </p:txBody>
        </p:sp>
        <p:sp>
          <p:nvSpPr>
            <p:cNvPr id="2117" name="TextBox 70"/>
            <p:cNvSpPr txBox="1">
              <a:spLocks noChangeArrowheads="1"/>
            </p:cNvSpPr>
            <p:nvPr/>
          </p:nvSpPr>
          <p:spPr bwMode="auto">
            <a:xfrm>
              <a:off x="2819400" y="4495800"/>
              <a:ext cx="381000" cy="307777"/>
            </a:xfrm>
            <a:prstGeom prst="rect">
              <a:avLst/>
            </a:prstGeom>
            <a:noFill/>
            <a:ln w="9525">
              <a:noFill/>
              <a:miter lim="800000"/>
              <a:headEnd/>
              <a:tailEnd/>
            </a:ln>
          </p:spPr>
          <p:txBody>
            <a:bodyPr lIns="0" tIns="0" rIns="0" bIns="0">
              <a:spAutoFit/>
            </a:bodyPr>
            <a:lstStyle/>
            <a:p>
              <a:r>
                <a:rPr lang="en-US" sz="1000"/>
                <a:t>Man B+</a:t>
              </a:r>
            </a:p>
          </p:txBody>
        </p:sp>
        <p:sp>
          <p:nvSpPr>
            <p:cNvPr id="72" name="Oval 71"/>
            <p:cNvSpPr/>
            <p:nvPr/>
          </p:nvSpPr>
          <p:spPr>
            <a:xfrm>
              <a:off x="2361779" y="4572000"/>
              <a:ext cx="46026" cy="46038"/>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9" name="TextBox 72"/>
            <p:cNvSpPr txBox="1">
              <a:spLocks noChangeArrowheads="1"/>
            </p:cNvSpPr>
            <p:nvPr/>
          </p:nvSpPr>
          <p:spPr bwMode="auto">
            <a:xfrm>
              <a:off x="2057400" y="4522572"/>
              <a:ext cx="304800" cy="307777"/>
            </a:xfrm>
            <a:prstGeom prst="rect">
              <a:avLst/>
            </a:prstGeom>
            <a:noFill/>
            <a:ln w="9525">
              <a:noFill/>
              <a:miter lim="800000"/>
              <a:headEnd/>
              <a:tailEnd/>
            </a:ln>
          </p:spPr>
          <p:txBody>
            <a:bodyPr lIns="0" tIns="0" rIns="0" bIns="0">
              <a:spAutoFit/>
            </a:bodyPr>
            <a:lstStyle/>
            <a:p>
              <a:r>
                <a:rPr lang="en-US" sz="1000"/>
                <a:t>Man B-</a:t>
              </a:r>
            </a:p>
          </p:txBody>
        </p:sp>
        <p:sp>
          <p:nvSpPr>
            <p:cNvPr id="74" name="Oval 73"/>
            <p:cNvSpPr/>
            <p:nvPr/>
          </p:nvSpPr>
          <p:spPr>
            <a:xfrm>
              <a:off x="2455418" y="5176838"/>
              <a:ext cx="304723"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2590800" y="5181600"/>
              <a:ext cx="45719" cy="304800"/>
            </a:xfrm>
            <a:prstGeom prst="rect">
              <a:avLst/>
            </a:prstGeom>
            <a:solidFill>
              <a:schemeClr val="tx1"/>
            </a:solidFill>
            <a:ln>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2576038" y="5070475"/>
              <a:ext cx="46025" cy="46038"/>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2760142" y="5176838"/>
              <a:ext cx="46025" cy="46037"/>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6" name="TextBox 77"/>
            <p:cNvSpPr txBox="1">
              <a:spLocks noChangeArrowheads="1"/>
            </p:cNvSpPr>
            <p:nvPr/>
          </p:nvSpPr>
          <p:spPr bwMode="auto">
            <a:xfrm>
              <a:off x="2440812" y="4924167"/>
              <a:ext cx="381000" cy="153888"/>
            </a:xfrm>
            <a:prstGeom prst="rect">
              <a:avLst/>
            </a:prstGeom>
            <a:noFill/>
            <a:ln w="9525">
              <a:noFill/>
              <a:miter lim="800000"/>
              <a:headEnd/>
              <a:tailEnd/>
            </a:ln>
          </p:spPr>
          <p:txBody>
            <a:bodyPr lIns="0" tIns="0" rIns="0" bIns="0">
              <a:spAutoFit/>
            </a:bodyPr>
            <a:lstStyle/>
            <a:p>
              <a:r>
                <a:rPr lang="en-US" sz="1000"/>
                <a:t>    0</a:t>
              </a:r>
            </a:p>
          </p:txBody>
        </p:sp>
        <p:sp>
          <p:nvSpPr>
            <p:cNvPr id="2127" name="TextBox 78"/>
            <p:cNvSpPr txBox="1">
              <a:spLocks noChangeArrowheads="1"/>
            </p:cNvSpPr>
            <p:nvPr/>
          </p:nvSpPr>
          <p:spPr bwMode="auto">
            <a:xfrm>
              <a:off x="2836227" y="5101281"/>
              <a:ext cx="381000" cy="307777"/>
            </a:xfrm>
            <a:prstGeom prst="rect">
              <a:avLst/>
            </a:prstGeom>
            <a:noFill/>
            <a:ln w="9525">
              <a:noFill/>
              <a:miter lim="800000"/>
              <a:headEnd/>
              <a:tailEnd/>
            </a:ln>
          </p:spPr>
          <p:txBody>
            <a:bodyPr lIns="0" tIns="0" rIns="0" bIns="0">
              <a:spAutoFit/>
            </a:bodyPr>
            <a:lstStyle/>
            <a:p>
              <a:r>
                <a:rPr lang="en-US" sz="1000"/>
                <a:t>Man A+</a:t>
              </a:r>
            </a:p>
          </p:txBody>
        </p:sp>
        <p:sp>
          <p:nvSpPr>
            <p:cNvPr id="80" name="Oval 79"/>
            <p:cNvSpPr/>
            <p:nvPr/>
          </p:nvSpPr>
          <p:spPr>
            <a:xfrm>
              <a:off x="2379238" y="5176838"/>
              <a:ext cx="46025" cy="46037"/>
            </a:xfrm>
            <a:prstGeom prst="ellipse">
              <a:avLst/>
            </a:prstGeom>
            <a:solidFill>
              <a:schemeClr val="tx1">
                <a:alpha val="37000"/>
              </a:schemeClr>
            </a:solidFill>
            <a:ln>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9" name="TextBox 80"/>
            <p:cNvSpPr txBox="1">
              <a:spLocks noChangeArrowheads="1"/>
            </p:cNvSpPr>
            <p:nvPr/>
          </p:nvSpPr>
          <p:spPr bwMode="auto">
            <a:xfrm>
              <a:off x="2074227" y="5128053"/>
              <a:ext cx="304800" cy="307777"/>
            </a:xfrm>
            <a:prstGeom prst="rect">
              <a:avLst/>
            </a:prstGeom>
            <a:noFill/>
            <a:ln w="9525">
              <a:noFill/>
              <a:miter lim="800000"/>
              <a:headEnd/>
              <a:tailEnd/>
            </a:ln>
          </p:spPr>
          <p:txBody>
            <a:bodyPr lIns="0" tIns="0" rIns="0" bIns="0">
              <a:spAutoFit/>
            </a:bodyPr>
            <a:lstStyle/>
            <a:p>
              <a:r>
                <a:rPr lang="en-US" sz="1000"/>
                <a:t>Man A-</a:t>
              </a:r>
            </a:p>
          </p:txBody>
        </p:sp>
        <p:sp>
          <p:nvSpPr>
            <p:cNvPr id="2130" name="TextBox 81"/>
            <p:cNvSpPr txBox="1">
              <a:spLocks noChangeArrowheads="1"/>
            </p:cNvSpPr>
            <p:nvPr/>
          </p:nvSpPr>
          <p:spPr bwMode="auto">
            <a:xfrm>
              <a:off x="891747" y="3715266"/>
              <a:ext cx="381000" cy="153888"/>
            </a:xfrm>
            <a:prstGeom prst="rect">
              <a:avLst/>
            </a:prstGeom>
            <a:noFill/>
            <a:ln w="9525">
              <a:noFill/>
              <a:miter lim="800000"/>
              <a:headEnd/>
              <a:tailEnd/>
            </a:ln>
          </p:spPr>
          <p:txBody>
            <a:bodyPr lIns="0" tIns="0" rIns="0" bIns="0">
              <a:spAutoFit/>
            </a:bodyPr>
            <a:lstStyle/>
            <a:p>
              <a:r>
                <a:rPr lang="en-US" sz="1000"/>
                <a:t>Start</a:t>
              </a:r>
            </a:p>
          </p:txBody>
        </p:sp>
        <p:sp>
          <p:nvSpPr>
            <p:cNvPr id="2131" name="TextBox 82"/>
            <p:cNvSpPr txBox="1">
              <a:spLocks noChangeArrowheads="1"/>
            </p:cNvSpPr>
            <p:nvPr/>
          </p:nvSpPr>
          <p:spPr bwMode="auto">
            <a:xfrm>
              <a:off x="914400" y="4250724"/>
              <a:ext cx="381000" cy="153888"/>
            </a:xfrm>
            <a:prstGeom prst="rect">
              <a:avLst/>
            </a:prstGeom>
            <a:noFill/>
            <a:ln w="9525">
              <a:noFill/>
              <a:miter lim="800000"/>
              <a:headEnd/>
              <a:tailEnd/>
            </a:ln>
          </p:spPr>
          <p:txBody>
            <a:bodyPr lIns="0" tIns="0" rIns="0" bIns="0">
              <a:spAutoFit/>
            </a:bodyPr>
            <a:lstStyle/>
            <a:p>
              <a:r>
                <a:rPr lang="en-US" sz="1000"/>
                <a:t>Stop</a:t>
              </a:r>
            </a:p>
          </p:txBody>
        </p:sp>
      </p:grpSp>
      <p:sp>
        <p:nvSpPr>
          <p:cNvPr id="85" name="Right Brace 84"/>
          <p:cNvSpPr/>
          <p:nvPr/>
        </p:nvSpPr>
        <p:spPr>
          <a:xfrm>
            <a:off x="3276600" y="4495800"/>
            <a:ext cx="228600" cy="914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86" name="TextBox 86"/>
          <p:cNvSpPr txBox="1">
            <a:spLocks noChangeArrowheads="1"/>
          </p:cNvSpPr>
          <p:nvPr/>
        </p:nvSpPr>
        <p:spPr bwMode="auto">
          <a:xfrm>
            <a:off x="3505200" y="4548188"/>
            <a:ext cx="1066800" cy="862012"/>
          </a:xfrm>
          <a:prstGeom prst="rect">
            <a:avLst/>
          </a:prstGeom>
          <a:noFill/>
          <a:ln w="9525">
            <a:noFill/>
            <a:miter lim="800000"/>
            <a:headEnd/>
            <a:tailEnd/>
          </a:ln>
        </p:spPr>
        <p:txBody>
          <a:bodyPr>
            <a:spAutoFit/>
          </a:bodyPr>
          <a:lstStyle/>
          <a:p>
            <a:r>
              <a:rPr lang="en-US" sz="1000"/>
              <a:t>Three position selector switch without mechanical memory</a:t>
            </a:r>
          </a:p>
        </p:txBody>
      </p:sp>
      <p:sp>
        <p:nvSpPr>
          <p:cNvPr id="88" name="Right Brace 87"/>
          <p:cNvSpPr/>
          <p:nvPr/>
        </p:nvSpPr>
        <p:spPr>
          <a:xfrm>
            <a:off x="3271838" y="3733800"/>
            <a:ext cx="228600" cy="4572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88" name="TextBox 88"/>
          <p:cNvSpPr txBox="1">
            <a:spLocks noChangeArrowheads="1"/>
          </p:cNvSpPr>
          <p:nvPr/>
        </p:nvSpPr>
        <p:spPr bwMode="auto">
          <a:xfrm>
            <a:off x="3505200" y="3581400"/>
            <a:ext cx="1143000" cy="708025"/>
          </a:xfrm>
          <a:prstGeom prst="rect">
            <a:avLst/>
          </a:prstGeom>
          <a:noFill/>
          <a:ln w="9525">
            <a:noFill/>
            <a:miter lim="800000"/>
            <a:headEnd/>
            <a:tailEnd/>
          </a:ln>
        </p:spPr>
        <p:txBody>
          <a:bodyPr>
            <a:spAutoFit/>
          </a:bodyPr>
          <a:lstStyle/>
          <a:p>
            <a:r>
              <a:rPr lang="en-US" sz="1000"/>
              <a:t> Two position selector switch with mechanical memory</a:t>
            </a:r>
          </a:p>
        </p:txBody>
      </p:sp>
      <p:sp>
        <p:nvSpPr>
          <p:cNvPr id="90" name="Right Brace 89"/>
          <p:cNvSpPr/>
          <p:nvPr/>
        </p:nvSpPr>
        <p:spPr>
          <a:xfrm rot="10800000">
            <a:off x="381000" y="3810000"/>
            <a:ext cx="304800" cy="914400"/>
          </a:xfrm>
          <a:prstGeom prst="rightBrace">
            <a:avLst>
              <a:gd name="adj1" fmla="val 833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90" name="TextBox 90"/>
          <p:cNvSpPr txBox="1">
            <a:spLocks noChangeArrowheads="1"/>
          </p:cNvSpPr>
          <p:nvPr/>
        </p:nvSpPr>
        <p:spPr bwMode="auto">
          <a:xfrm>
            <a:off x="152400" y="4800600"/>
            <a:ext cx="1143000" cy="862013"/>
          </a:xfrm>
          <a:prstGeom prst="rect">
            <a:avLst/>
          </a:prstGeom>
          <a:noFill/>
          <a:ln w="9525">
            <a:noFill/>
            <a:miter lim="800000"/>
            <a:headEnd/>
            <a:tailEnd/>
          </a:ln>
        </p:spPr>
        <p:txBody>
          <a:bodyPr>
            <a:spAutoFit/>
          </a:bodyPr>
          <a:lstStyle/>
          <a:p>
            <a:r>
              <a:rPr lang="en-US" sz="1000"/>
              <a:t>Two position push button switch without mechanical memory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smtClean="0"/>
              <a:t>Automatic Control System IE437</a:t>
            </a:r>
          </a:p>
        </p:txBody>
      </p:sp>
      <p:sp>
        <p:nvSpPr>
          <p:cNvPr id="11267" name="Footer Placeholder 4"/>
          <p:cNvSpPr>
            <a:spLocks noGrp="1"/>
          </p:cNvSpPr>
          <p:nvPr>
            <p:ph type="ftr" sz="quarter" idx="11"/>
          </p:nvPr>
        </p:nvSpPr>
        <p:spPr>
          <a:noFill/>
        </p:spPr>
        <p:txBody>
          <a:bodyPr/>
          <a:lstStyle/>
          <a:p>
            <a:r>
              <a:rPr lang="en-US" smtClean="0"/>
              <a:t>KSU - College of Engineering - IE Department </a:t>
            </a:r>
          </a:p>
        </p:txBody>
      </p:sp>
      <p:sp>
        <p:nvSpPr>
          <p:cNvPr id="11268" name="Slide Number Placeholder 5"/>
          <p:cNvSpPr>
            <a:spLocks noGrp="1"/>
          </p:cNvSpPr>
          <p:nvPr>
            <p:ph type="sldNum" sz="quarter" idx="12"/>
          </p:nvPr>
        </p:nvSpPr>
        <p:spPr>
          <a:noFill/>
        </p:spPr>
        <p:txBody>
          <a:bodyPr/>
          <a:lstStyle/>
          <a:p>
            <a:fld id="{4B796795-02BE-4C49-AEB7-06CDD1CBD958}" type="slidenum">
              <a:rPr lang="en-US" smtClean="0"/>
              <a:pPr/>
              <a:t>8</a:t>
            </a:fld>
            <a:endParaRPr lang="en-US" smtClean="0"/>
          </a:p>
        </p:txBody>
      </p:sp>
      <p:sp>
        <p:nvSpPr>
          <p:cNvPr id="11270"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1127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2"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11273"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sp>
        <p:nvSpPr>
          <p:cNvPr id="11274" name="Rectangle 3"/>
          <p:cNvSpPr>
            <a:spLocks noChangeArrowheads="1"/>
          </p:cNvSpPr>
          <p:nvPr/>
        </p:nvSpPr>
        <p:spPr bwMode="auto">
          <a:xfrm>
            <a:off x="152400" y="990600"/>
            <a:ext cx="8686800" cy="369888"/>
          </a:xfrm>
          <a:prstGeom prst="rect">
            <a:avLst/>
          </a:prstGeom>
          <a:noFill/>
          <a:ln w="9525">
            <a:noFill/>
            <a:miter lim="800000"/>
            <a:headEnd/>
            <a:tailEnd/>
          </a:ln>
        </p:spPr>
        <p:txBody>
          <a:bodyPr anchor="ctr">
            <a:spAutoFit/>
          </a:bodyPr>
          <a:lstStyle/>
          <a:p>
            <a:pPr lvl="1" eaLnBrk="0" hangingPunct="0">
              <a:tabLst>
                <a:tab pos="323850" algn="l"/>
              </a:tabLst>
            </a:pPr>
            <a:r>
              <a:rPr lang="en-US" sz="1400" b="1" u="sng">
                <a:ea typeface="Times New Roman" pitchFamily="18" charset="0"/>
                <a:cs typeface="Traditional Arabic" pitchFamily="2" charset="-78"/>
              </a:rPr>
              <a:t> </a:t>
            </a:r>
            <a:r>
              <a:rPr lang="en-US" sz="1800">
                <a:ea typeface="Times New Roman" pitchFamily="18" charset="0"/>
                <a:cs typeface="Traditional Arabic" pitchFamily="2" charset="-78"/>
              </a:rPr>
              <a:t>9.3	Process assembly automation : Insulation Paper Cutting Machine </a:t>
            </a:r>
          </a:p>
        </p:txBody>
      </p:sp>
      <p:pic>
        <p:nvPicPr>
          <p:cNvPr id="11275" name="Picture 4"/>
          <p:cNvPicPr>
            <a:picLocks noChangeAspect="1" noChangeArrowheads="1"/>
          </p:cNvPicPr>
          <p:nvPr/>
        </p:nvPicPr>
        <p:blipFill>
          <a:blip r:embed="rId2"/>
          <a:srcRect l="31876" t="42969" r="29375" b="26563"/>
          <a:stretch>
            <a:fillRect/>
          </a:stretch>
        </p:blipFill>
        <p:spPr bwMode="auto">
          <a:xfrm>
            <a:off x="2500298" y="1857364"/>
            <a:ext cx="5815013" cy="3657600"/>
          </a:xfrm>
          <a:prstGeom prst="rect">
            <a:avLst/>
          </a:prstGeom>
          <a:noFill/>
          <a:ln w="9525">
            <a:noFill/>
            <a:miter lim="800000"/>
            <a:headEnd/>
            <a:tailEnd/>
          </a:ln>
        </p:spPr>
      </p:pic>
      <p:sp>
        <p:nvSpPr>
          <p:cNvPr id="11276" name="Rectangle 5"/>
          <p:cNvSpPr>
            <a:spLocks noChangeArrowheads="1"/>
          </p:cNvSpPr>
          <p:nvPr/>
        </p:nvSpPr>
        <p:spPr bwMode="auto">
          <a:xfrm>
            <a:off x="180972" y="1752600"/>
            <a:ext cx="2362200" cy="3324225"/>
          </a:xfrm>
          <a:prstGeom prst="rect">
            <a:avLst/>
          </a:prstGeom>
          <a:noFill/>
          <a:ln w="9525">
            <a:noFill/>
            <a:miter lim="800000"/>
            <a:headEnd/>
            <a:tailEnd/>
          </a:ln>
        </p:spPr>
        <p:txBody>
          <a:bodyPr anchor="ctr">
            <a:spAutoFit/>
          </a:bodyPr>
          <a:lstStyle/>
          <a:p>
            <a:pPr eaLnBrk="0" hangingPunct="0"/>
            <a:r>
              <a:rPr lang="en-US" sz="1400" dirty="0">
                <a:ea typeface="Batang"/>
                <a:cs typeface="Batang"/>
              </a:rPr>
              <a:t>Machine Function</a:t>
            </a:r>
          </a:p>
          <a:p>
            <a:pPr eaLnBrk="0" hangingPunct="0"/>
            <a:r>
              <a:rPr lang="en-US" sz="1400" dirty="0">
                <a:ea typeface="Batang"/>
                <a:cs typeface="Batang"/>
              </a:rPr>
              <a:t>The insulation paper is supplied as roll strip to machine rack where pulled out using feeding mechanism longitudinally. At the end of feeding stroke, cutting </a:t>
            </a:r>
            <a:r>
              <a:rPr lang="en-US" sz="1400" dirty="0" err="1">
                <a:ea typeface="Batang"/>
                <a:cs typeface="Batang"/>
              </a:rPr>
              <a:t>plad</a:t>
            </a:r>
            <a:r>
              <a:rPr lang="en-US" sz="1400" dirty="0">
                <a:ea typeface="Batang"/>
                <a:cs typeface="Batang"/>
              </a:rPr>
              <a:t> mechanism is used to cut the paper to the specified paper length. As protection for machine structure, the machine will not operate if no paper stock on the paper moving mechanism through an optical sensor SW1.</a:t>
            </a:r>
            <a:endParaRPr lang="en-US" sz="14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Automatic Control System IE437</a:t>
            </a:r>
          </a:p>
        </p:txBody>
      </p:sp>
      <p:sp>
        <p:nvSpPr>
          <p:cNvPr id="12291" name="Footer Placeholder 4"/>
          <p:cNvSpPr>
            <a:spLocks noGrp="1"/>
          </p:cNvSpPr>
          <p:nvPr>
            <p:ph type="ftr" sz="quarter" idx="11"/>
          </p:nvPr>
        </p:nvSpPr>
        <p:spPr>
          <a:noFill/>
        </p:spPr>
        <p:txBody>
          <a:bodyPr/>
          <a:lstStyle/>
          <a:p>
            <a:r>
              <a:rPr lang="en-US" smtClean="0"/>
              <a:t>KSU - College of Engineering - IE Department </a:t>
            </a:r>
          </a:p>
        </p:txBody>
      </p:sp>
      <p:sp>
        <p:nvSpPr>
          <p:cNvPr id="12292" name="Slide Number Placeholder 5"/>
          <p:cNvSpPr>
            <a:spLocks noGrp="1"/>
          </p:cNvSpPr>
          <p:nvPr>
            <p:ph type="sldNum" sz="quarter" idx="12"/>
          </p:nvPr>
        </p:nvSpPr>
        <p:spPr>
          <a:noFill/>
        </p:spPr>
        <p:txBody>
          <a:bodyPr/>
          <a:lstStyle/>
          <a:p>
            <a:fld id="{AEAEF925-5D64-4CDD-A73D-D425D3B9BE5F}" type="slidenum">
              <a:rPr lang="en-US" smtClean="0"/>
              <a:pPr/>
              <a:t>9</a:t>
            </a:fld>
            <a:endParaRPr lang="en-US" smtClean="0"/>
          </a:p>
        </p:txBody>
      </p:sp>
      <p:sp>
        <p:nvSpPr>
          <p:cNvPr id="12294" name="Rectangle 9"/>
          <p:cNvSpPr>
            <a:spLocks noChangeArrowheads="1"/>
          </p:cNvSpPr>
          <p:nvPr/>
        </p:nvSpPr>
        <p:spPr bwMode="auto">
          <a:xfrm>
            <a:off x="609600" y="3352800"/>
            <a:ext cx="2743200" cy="307975"/>
          </a:xfrm>
          <a:prstGeom prst="rect">
            <a:avLst/>
          </a:prstGeom>
          <a:noFill/>
          <a:ln w="9525">
            <a:noFill/>
            <a:miter lim="800000"/>
            <a:headEnd/>
            <a:tailEnd/>
          </a:ln>
        </p:spPr>
        <p:txBody>
          <a:bodyPr anchor="ctr">
            <a:spAutoFit/>
          </a:bodyPr>
          <a:lstStyle/>
          <a:p>
            <a:pPr algn="just" eaLnBrk="0" hangingPunct="0"/>
            <a:r>
              <a:rPr lang="en-US" sz="1400">
                <a:ea typeface="Times New Roman" pitchFamily="18" charset="0"/>
                <a:cs typeface="Traditional Arabic" pitchFamily="2" charset="-78"/>
              </a:rPr>
              <a:t> </a:t>
            </a:r>
          </a:p>
        </p:txBody>
      </p:sp>
      <p:sp>
        <p:nvSpPr>
          <p:cNvPr id="1229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6" name="Rectangle 1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12297"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US" sz="1200">
                <a:ea typeface="Times New Roman" pitchFamily="18" charset="0"/>
                <a:cs typeface="Traditional Arabic" pitchFamily="2" charset="-78"/>
              </a:rPr>
              <a:t>Where:</a:t>
            </a:r>
            <a:endParaRPr lang="en-US">
              <a:ea typeface="Times New Roman" pitchFamily="18" charset="0"/>
              <a:cs typeface="Traditional Arabic" pitchFamily="2" charset="-78"/>
            </a:endParaRPr>
          </a:p>
        </p:txBody>
      </p:sp>
      <p:sp>
        <p:nvSpPr>
          <p:cNvPr id="12298" name="Rectangle 3"/>
          <p:cNvSpPr>
            <a:spLocks noChangeArrowheads="1"/>
          </p:cNvSpPr>
          <p:nvPr/>
        </p:nvSpPr>
        <p:spPr bwMode="auto">
          <a:xfrm>
            <a:off x="152400" y="914400"/>
            <a:ext cx="8686800" cy="369888"/>
          </a:xfrm>
          <a:prstGeom prst="rect">
            <a:avLst/>
          </a:prstGeom>
          <a:noFill/>
          <a:ln w="9525">
            <a:noFill/>
            <a:miter lim="800000"/>
            <a:headEnd/>
            <a:tailEnd/>
          </a:ln>
        </p:spPr>
        <p:txBody>
          <a:bodyPr anchor="ctr">
            <a:spAutoFit/>
          </a:bodyPr>
          <a:lstStyle/>
          <a:p>
            <a:pPr lvl="1" eaLnBrk="0" hangingPunct="0">
              <a:tabLst>
                <a:tab pos="323850" algn="l"/>
              </a:tabLst>
            </a:pPr>
            <a:r>
              <a:rPr lang="en-US" sz="1800" dirty="0" smtClean="0">
                <a:ea typeface="Times New Roman" pitchFamily="18" charset="0"/>
                <a:cs typeface="Traditional Arabic" pitchFamily="2" charset="-78"/>
              </a:rPr>
              <a:t>9.3</a:t>
            </a:r>
            <a:r>
              <a:rPr lang="en-US" sz="1800" dirty="0">
                <a:ea typeface="Times New Roman" pitchFamily="18" charset="0"/>
                <a:cs typeface="Traditional Arabic" pitchFamily="2" charset="-78"/>
              </a:rPr>
              <a:t>	Process assembly automation : Insulation Paper Cutting Machine </a:t>
            </a:r>
          </a:p>
        </p:txBody>
      </p:sp>
      <p:pic>
        <p:nvPicPr>
          <p:cNvPr id="12299" name="Picture 4"/>
          <p:cNvPicPr>
            <a:picLocks noChangeAspect="1" noChangeArrowheads="1"/>
          </p:cNvPicPr>
          <p:nvPr/>
        </p:nvPicPr>
        <p:blipFill>
          <a:blip r:embed="rId2"/>
          <a:srcRect l="31876" t="42969" r="29375" b="26563"/>
          <a:stretch>
            <a:fillRect/>
          </a:stretch>
        </p:blipFill>
        <p:spPr bwMode="auto">
          <a:xfrm>
            <a:off x="3352800" y="1828800"/>
            <a:ext cx="5815013" cy="3657600"/>
          </a:xfrm>
          <a:prstGeom prst="rect">
            <a:avLst/>
          </a:prstGeom>
          <a:noFill/>
          <a:ln w="9525">
            <a:noFill/>
            <a:miter lim="800000"/>
            <a:headEnd/>
            <a:tailEnd/>
          </a:ln>
        </p:spPr>
      </p:pic>
      <p:sp>
        <p:nvSpPr>
          <p:cNvPr id="12300" name="Rectangle 1"/>
          <p:cNvSpPr>
            <a:spLocks noChangeArrowheads="1"/>
          </p:cNvSpPr>
          <p:nvPr/>
        </p:nvSpPr>
        <p:spPr bwMode="auto">
          <a:xfrm>
            <a:off x="152400" y="1295400"/>
            <a:ext cx="3505200" cy="5509200"/>
          </a:xfrm>
          <a:prstGeom prst="rect">
            <a:avLst/>
          </a:prstGeom>
          <a:noFill/>
          <a:ln w="9525">
            <a:noFill/>
            <a:miter lim="800000"/>
            <a:headEnd/>
            <a:tailEnd/>
          </a:ln>
        </p:spPr>
        <p:txBody>
          <a:bodyPr anchor="ctr">
            <a:spAutoFit/>
          </a:bodyPr>
          <a:lstStyle/>
          <a:p>
            <a:pPr eaLnBrk="0" hangingPunct="0">
              <a:tabLst>
                <a:tab pos="269875" algn="l"/>
              </a:tabLst>
            </a:pPr>
            <a:r>
              <a:rPr lang="en-US" sz="1600" dirty="0">
                <a:ea typeface="Batang"/>
                <a:cs typeface="Batang"/>
              </a:rPr>
              <a:t>Summery of machine cycle is given as follows:</a:t>
            </a:r>
            <a:endParaRPr lang="en-US" sz="1600" dirty="0"/>
          </a:p>
          <a:p>
            <a:pPr marL="180000" lvl="1" eaLnBrk="0" hangingPunct="0">
              <a:buFontTx/>
              <a:buAutoNum type="arabicPeriod"/>
              <a:tabLst>
                <a:tab pos="269875" algn="l"/>
              </a:tabLst>
            </a:pPr>
            <a:r>
              <a:rPr lang="en-US" sz="1600" dirty="0">
                <a:ea typeface="Batang"/>
                <a:cs typeface="Batang"/>
              </a:rPr>
              <a:t>Griping paper stock </a:t>
            </a:r>
            <a:r>
              <a:rPr lang="en-US" sz="1600" dirty="0" smtClean="0">
                <a:ea typeface="Batang"/>
                <a:cs typeface="Batang"/>
              </a:rPr>
              <a:t>: Pneumatic cylinder </a:t>
            </a:r>
            <a:r>
              <a:rPr lang="en-US" sz="1600" dirty="0">
                <a:ea typeface="Batang"/>
                <a:cs typeface="Batang"/>
              </a:rPr>
              <a:t>Y+.</a:t>
            </a:r>
            <a:endParaRPr lang="en-US" sz="1600" dirty="0"/>
          </a:p>
          <a:p>
            <a:pPr marL="180000" lvl="1" eaLnBrk="0" hangingPunct="0">
              <a:buFontTx/>
              <a:buAutoNum type="arabicPeriod"/>
              <a:tabLst>
                <a:tab pos="269875" algn="l"/>
              </a:tabLst>
            </a:pPr>
            <a:r>
              <a:rPr lang="en-US" sz="1600" dirty="0"/>
              <a:t>Forward movement of paper </a:t>
            </a:r>
            <a:r>
              <a:rPr lang="en-US" sz="1600" dirty="0" smtClean="0"/>
              <a:t>stock: moving </a:t>
            </a:r>
            <a:r>
              <a:rPr lang="en-US" sz="1600" dirty="0"/>
              <a:t>mechanism through </a:t>
            </a:r>
            <a:r>
              <a:rPr lang="en-US" sz="1600" dirty="0" smtClean="0"/>
              <a:t>pneumatic </a:t>
            </a:r>
            <a:r>
              <a:rPr lang="en-US" sz="1600" dirty="0"/>
              <a:t>cylinder X+, where 5/3 directional valve is used to actuate cylinder X.</a:t>
            </a:r>
          </a:p>
          <a:p>
            <a:pPr marL="180000" lvl="1" eaLnBrk="0" hangingPunct="0">
              <a:buFontTx/>
              <a:buAutoNum type="arabicPeriod"/>
              <a:tabLst>
                <a:tab pos="269875" algn="l"/>
              </a:tabLst>
            </a:pPr>
            <a:r>
              <a:rPr lang="en-US" sz="1600" dirty="0"/>
              <a:t>Optical sensor </a:t>
            </a:r>
            <a:r>
              <a:rPr lang="en-US" sz="1600" dirty="0" smtClean="0"/>
              <a:t>SW2: detect </a:t>
            </a:r>
            <a:r>
              <a:rPr lang="en-US" sz="1600" dirty="0"/>
              <a:t>the position of paper strip when reach the specified length.</a:t>
            </a:r>
          </a:p>
          <a:p>
            <a:pPr marL="180000" lvl="1" eaLnBrk="0" hangingPunct="0">
              <a:buFontTx/>
              <a:buAutoNum type="arabicPeriod"/>
              <a:tabLst>
                <a:tab pos="269875" algn="l"/>
              </a:tabLst>
            </a:pPr>
            <a:r>
              <a:rPr lang="en-US" altLang="ko-KR" sz="1600" dirty="0"/>
              <a:t>Cutoff </a:t>
            </a:r>
            <a:r>
              <a:rPr lang="en-US" altLang="ko-KR" sz="1600" dirty="0" smtClean="0"/>
              <a:t>mechanism : cutoff </a:t>
            </a:r>
            <a:r>
              <a:rPr lang="en-US" altLang="ko-KR" sz="1600" dirty="0"/>
              <a:t>slide using </a:t>
            </a:r>
            <a:r>
              <a:rPr lang="en-US" altLang="ko-KR" sz="1600" dirty="0" smtClean="0"/>
              <a:t>pneumatic </a:t>
            </a:r>
            <a:r>
              <a:rPr lang="en-US" altLang="ko-KR" sz="1600" dirty="0"/>
              <a:t>cylinder Z+. </a:t>
            </a:r>
            <a:r>
              <a:rPr lang="en-US" altLang="ko-KR" sz="1600" dirty="0" smtClean="0"/>
              <a:t> </a:t>
            </a:r>
            <a:endParaRPr lang="en-US" altLang="ko-KR" sz="1600" dirty="0"/>
          </a:p>
          <a:p>
            <a:pPr marL="180000" lvl="1" eaLnBrk="0" hangingPunct="0">
              <a:buFontTx/>
              <a:buAutoNum type="arabicPeriod"/>
              <a:tabLst>
                <a:tab pos="269875" algn="l"/>
              </a:tabLst>
            </a:pPr>
            <a:r>
              <a:rPr lang="en-US" altLang="ko-KR" sz="1600" dirty="0"/>
              <a:t>Simultaneously cutoff slide will retract to its original position (Z-).</a:t>
            </a:r>
          </a:p>
          <a:p>
            <a:pPr marL="180000" lvl="1" eaLnBrk="0" hangingPunct="0">
              <a:buFontTx/>
              <a:buAutoNum type="arabicPeriod"/>
              <a:tabLst>
                <a:tab pos="269875" algn="l"/>
              </a:tabLst>
            </a:pPr>
            <a:r>
              <a:rPr lang="en-US" altLang="ko-KR" sz="1600" dirty="0"/>
              <a:t>Releasing paper stock by retracting griping cylinder (Y-).</a:t>
            </a:r>
          </a:p>
          <a:p>
            <a:pPr marL="180000" lvl="1" eaLnBrk="0" hangingPunct="0">
              <a:buFontTx/>
              <a:buAutoNum type="arabicPeriod"/>
              <a:tabLst>
                <a:tab pos="269875" algn="l"/>
              </a:tabLst>
            </a:pPr>
            <a:r>
              <a:rPr lang="en-US" altLang="ko-KR" sz="1600" dirty="0"/>
              <a:t>Back movement for stock moving mechanism using cylinder (X-).</a:t>
            </a:r>
          </a:p>
          <a:p>
            <a:pPr marL="180000" lvl="1" eaLnBrk="0" hangingPunct="0">
              <a:buFontTx/>
              <a:buAutoNum type="arabicPeriod"/>
              <a:tabLst>
                <a:tab pos="269875" algn="l"/>
              </a:tabLst>
            </a:pPr>
            <a:r>
              <a:rPr lang="en-US" altLang="ko-KR" sz="1600" dirty="0"/>
              <a:t>End. </a:t>
            </a:r>
            <a:endParaRPr lang="en-US" altLang="ko-KR" sz="1600" dirty="0" smtClean="0"/>
          </a:p>
          <a:p>
            <a:pPr marL="180000" lvl="1" eaLnBrk="0" hangingPunct="0">
              <a:buFontTx/>
              <a:buAutoNum type="arabicPeriod"/>
              <a:tabLst>
                <a:tab pos="269875" algn="l"/>
              </a:tabLst>
            </a:pPr>
            <a:r>
              <a:rPr lang="en-US" altLang="ko-KR" sz="1600" dirty="0" smtClean="0"/>
              <a:t>Repeat when needed</a:t>
            </a:r>
            <a:endParaRPr lang="en-US" altLang="ko-KR" sz="1600"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4707</TotalTime>
  <Words>1778</Words>
  <Application>Microsoft Office PowerPoint</Application>
  <PresentationFormat>On-screen Show (4:3)</PresentationFormat>
  <Paragraphs>341</Paragraphs>
  <Slides>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Batang</vt:lpstr>
      <vt:lpstr>맑은 고딕</vt:lpstr>
      <vt:lpstr>Arial</vt:lpstr>
      <vt:lpstr>Calibri</vt:lpstr>
      <vt:lpstr>Cambria</vt:lpstr>
      <vt:lpstr>Times New Roman</vt:lpstr>
      <vt:lpstr>Traditional Arabic</vt:lpstr>
      <vt:lpstr>Adjacency</vt:lpstr>
      <vt:lpstr>Equation</vt:lpstr>
      <vt:lpstr>Chapter 9</vt:lpstr>
      <vt:lpstr>Drilling process automation</vt:lpstr>
      <vt:lpstr>Drilling process automation</vt:lpstr>
      <vt:lpstr>Drilling process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User</dc:creator>
  <cp:lastModifiedBy>DARMOUL</cp:lastModifiedBy>
  <cp:revision>491</cp:revision>
  <dcterms:created xsi:type="dcterms:W3CDTF">2013-11-11T18:21:24Z</dcterms:created>
  <dcterms:modified xsi:type="dcterms:W3CDTF">2014-05-11T06:51:03Z</dcterms:modified>
</cp:coreProperties>
</file>