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330" r:id="rId2"/>
    <p:sldId id="260" r:id="rId3"/>
    <p:sldId id="256" r:id="rId4"/>
    <p:sldId id="334" r:id="rId5"/>
    <p:sldId id="289" r:id="rId6"/>
    <p:sldId id="290" r:id="rId7"/>
    <p:sldId id="291" r:id="rId8"/>
    <p:sldId id="292" r:id="rId9"/>
    <p:sldId id="293" r:id="rId10"/>
    <p:sldId id="257" r:id="rId11"/>
    <p:sldId id="258" r:id="rId12"/>
    <p:sldId id="262" r:id="rId13"/>
    <p:sldId id="309" r:id="rId14"/>
    <p:sldId id="311" r:id="rId15"/>
    <p:sldId id="310" r:id="rId16"/>
    <p:sldId id="263" r:id="rId17"/>
    <p:sldId id="285" r:id="rId18"/>
    <p:sldId id="265" r:id="rId19"/>
    <p:sldId id="264" r:id="rId20"/>
    <p:sldId id="267" r:id="rId21"/>
    <p:sldId id="312" r:id="rId22"/>
    <p:sldId id="331" r:id="rId23"/>
    <p:sldId id="266" r:id="rId24"/>
    <p:sldId id="313" r:id="rId25"/>
    <p:sldId id="314" r:id="rId26"/>
    <p:sldId id="315" r:id="rId27"/>
    <p:sldId id="316" r:id="rId28"/>
    <p:sldId id="317" r:id="rId29"/>
    <p:sldId id="332" r:id="rId30"/>
    <p:sldId id="333" r:id="rId31"/>
    <p:sldId id="318" r:id="rId32"/>
    <p:sldId id="319" r:id="rId33"/>
    <p:sldId id="320" r:id="rId34"/>
    <p:sldId id="321" r:id="rId35"/>
    <p:sldId id="322" r:id="rId36"/>
    <p:sldId id="323" r:id="rId37"/>
    <p:sldId id="324" r:id="rId38"/>
    <p:sldId id="325" r:id="rId39"/>
    <p:sldId id="326" r:id="rId40"/>
    <p:sldId id="327" r:id="rId41"/>
    <p:sldId id="328" r:id="rId42"/>
    <p:sldId id="329" r:id="rId43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380"/>
    <p:restoredTop sz="94434" autoAdjust="0"/>
  </p:normalViewPr>
  <p:slideViewPr>
    <p:cSldViewPr>
      <p:cViewPr varScale="1">
        <p:scale>
          <a:sx n="107" d="100"/>
          <a:sy n="107" d="100"/>
        </p:scale>
        <p:origin x="114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6" Type="http://schemas.openxmlformats.org/officeDocument/2006/relationships/image" Target="../media/image35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BE4ED-DA09-4B15-8608-258B1036F989}" type="datetimeFigureOut">
              <a:rPr lang="ar-SA" smtClean="0"/>
              <a:pPr/>
              <a:t>29/03/41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0049A-0B8E-42BC-90BD-0A0E9881066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BE4ED-DA09-4B15-8608-258B1036F989}" type="datetimeFigureOut">
              <a:rPr lang="ar-SA" smtClean="0"/>
              <a:pPr/>
              <a:t>29/03/41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0049A-0B8E-42BC-90BD-0A0E9881066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BE4ED-DA09-4B15-8608-258B1036F989}" type="datetimeFigureOut">
              <a:rPr lang="ar-SA" smtClean="0"/>
              <a:pPr/>
              <a:t>29/03/41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0049A-0B8E-42BC-90BD-0A0E9881066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BE4ED-DA09-4B15-8608-258B1036F989}" type="datetimeFigureOut">
              <a:rPr lang="ar-SA" smtClean="0"/>
              <a:pPr/>
              <a:t>29/03/41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0049A-0B8E-42BC-90BD-0A0E9881066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BE4ED-DA09-4B15-8608-258B1036F989}" type="datetimeFigureOut">
              <a:rPr lang="ar-SA" smtClean="0"/>
              <a:pPr/>
              <a:t>29/03/41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0049A-0B8E-42BC-90BD-0A0E9881066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BE4ED-DA09-4B15-8608-258B1036F989}" type="datetimeFigureOut">
              <a:rPr lang="ar-SA" smtClean="0"/>
              <a:pPr/>
              <a:t>29/03/41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0049A-0B8E-42BC-90BD-0A0E9881066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BE4ED-DA09-4B15-8608-258B1036F989}" type="datetimeFigureOut">
              <a:rPr lang="ar-SA" smtClean="0"/>
              <a:pPr/>
              <a:t>29/03/41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0049A-0B8E-42BC-90BD-0A0E9881066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BE4ED-DA09-4B15-8608-258B1036F989}" type="datetimeFigureOut">
              <a:rPr lang="ar-SA" smtClean="0"/>
              <a:pPr/>
              <a:t>29/03/41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0049A-0B8E-42BC-90BD-0A0E9881066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BE4ED-DA09-4B15-8608-258B1036F989}" type="datetimeFigureOut">
              <a:rPr lang="ar-SA" smtClean="0"/>
              <a:pPr/>
              <a:t>29/03/41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0049A-0B8E-42BC-90BD-0A0E9881066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BE4ED-DA09-4B15-8608-258B1036F989}" type="datetimeFigureOut">
              <a:rPr lang="ar-SA" smtClean="0"/>
              <a:pPr/>
              <a:t>29/03/41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0049A-0B8E-42BC-90BD-0A0E9881066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BE4ED-DA09-4B15-8608-258B1036F989}" type="datetimeFigureOut">
              <a:rPr lang="ar-SA" smtClean="0"/>
              <a:pPr/>
              <a:t>29/03/41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0049A-0B8E-42BC-90BD-0A0E9881066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BE4ED-DA09-4B15-8608-258B1036F989}" type="datetimeFigureOut">
              <a:rPr lang="ar-SA" smtClean="0"/>
              <a:pPr/>
              <a:t>29/03/41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F0049A-0B8E-42BC-90BD-0A0E9881066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6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8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1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6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9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20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23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12" Type="http://schemas.openxmlformats.org/officeDocument/2006/relationships/image" Target="../media/image2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6.wmf"/><Relationship Id="rId11" Type="http://schemas.openxmlformats.org/officeDocument/2006/relationships/oleObject" Target="../embeddings/oleObject26.bin"/><Relationship Id="rId5" Type="http://schemas.openxmlformats.org/officeDocument/2006/relationships/oleObject" Target="../embeddings/oleObject23.bin"/><Relationship Id="rId10" Type="http://schemas.openxmlformats.org/officeDocument/2006/relationships/image" Target="../media/image28.wmf"/><Relationship Id="rId4" Type="http://schemas.openxmlformats.org/officeDocument/2006/relationships/image" Target="../media/image25.wmf"/><Relationship Id="rId9" Type="http://schemas.openxmlformats.org/officeDocument/2006/relationships/oleObject" Target="../embeddings/oleObject25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13" Type="http://schemas.openxmlformats.org/officeDocument/2006/relationships/oleObject" Target="../embeddings/oleObject32.bin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29.bin"/><Relationship Id="rId12" Type="http://schemas.openxmlformats.org/officeDocument/2006/relationships/image" Target="../media/image3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1.wmf"/><Relationship Id="rId11" Type="http://schemas.openxmlformats.org/officeDocument/2006/relationships/oleObject" Target="../embeddings/oleObject31.bin"/><Relationship Id="rId5" Type="http://schemas.openxmlformats.org/officeDocument/2006/relationships/oleObject" Target="../embeddings/oleObject28.bin"/><Relationship Id="rId10" Type="http://schemas.openxmlformats.org/officeDocument/2006/relationships/image" Target="../media/image33.wmf"/><Relationship Id="rId4" Type="http://schemas.openxmlformats.org/officeDocument/2006/relationships/image" Target="../media/image30.wmf"/><Relationship Id="rId9" Type="http://schemas.openxmlformats.org/officeDocument/2006/relationships/oleObject" Target="../embeddings/oleObject30.bin"/><Relationship Id="rId14" Type="http://schemas.openxmlformats.org/officeDocument/2006/relationships/image" Target="../media/image35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34.bin"/><Relationship Id="rId4" Type="http://schemas.openxmlformats.org/officeDocument/2006/relationships/image" Target="../media/image36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36.bin"/><Relationship Id="rId4" Type="http://schemas.openxmlformats.org/officeDocument/2006/relationships/image" Target="../media/image38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7" Type="http://schemas.openxmlformats.org/officeDocument/2006/relationships/image" Target="../media/image4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38.bin"/><Relationship Id="rId4" Type="http://schemas.openxmlformats.org/officeDocument/2006/relationships/image" Target="../media/image40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40.bin"/><Relationship Id="rId4" Type="http://schemas.openxmlformats.org/officeDocument/2006/relationships/image" Target="../media/image43.w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4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42.bin"/><Relationship Id="rId5" Type="http://schemas.openxmlformats.org/officeDocument/2006/relationships/image" Target="../media/image45.wmf"/><Relationship Id="rId4" Type="http://schemas.openxmlformats.org/officeDocument/2006/relationships/oleObject" Target="../embeddings/oleObject41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48.w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44.bin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-27384"/>
            <a:ext cx="9144000" cy="9361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raditional Arabic" pitchFamily="2" charset="-78"/>
              </a:rPr>
              <a:t>الفيزياء النووية</a:t>
            </a:r>
            <a:r>
              <a:rPr lang="en-GB" sz="2400" b="1" dirty="0" smtClean="0">
                <a:latin typeface="Times New Roman" pitchFamily="18" charset="0"/>
                <a:ea typeface="+mj-ea"/>
                <a:cs typeface="Traditional Arabic" pitchFamily="2" charset="-78"/>
              </a:rPr>
              <a:t>Nuclear Physics           </a:t>
            </a:r>
            <a:endParaRPr kumimoji="0" lang="ar-SA" sz="2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raditional Arabic" pitchFamily="2" charset="-78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323528" y="908720"/>
            <a:ext cx="8352928" cy="5576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ar-SA" sz="2000" b="1" dirty="0" smtClean="0">
                <a:cs typeface="+mj-cs"/>
              </a:rPr>
              <a:t>خصائص </a:t>
            </a:r>
            <a:r>
              <a:rPr lang="ar-SA" sz="2000" b="1" dirty="0">
                <a:cs typeface="+mj-cs"/>
              </a:rPr>
              <a:t>النواة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ar-SA" sz="2000" b="1" dirty="0" smtClean="0">
                <a:cs typeface="+mj-cs"/>
              </a:rPr>
              <a:t>استقرار </a:t>
            </a:r>
            <a:r>
              <a:rPr lang="ar-SA" sz="2000" b="1" dirty="0">
                <a:cs typeface="+mj-cs"/>
              </a:rPr>
              <a:t>النواة والقوى النووية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ar-SA" sz="2000" b="1" dirty="0" smtClean="0">
                <a:cs typeface="+mj-cs"/>
              </a:rPr>
              <a:t>طاقة </a:t>
            </a:r>
            <a:r>
              <a:rPr lang="ar-SA" sz="2000" b="1" dirty="0">
                <a:cs typeface="+mj-cs"/>
              </a:rPr>
              <a:t>الربط النووية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ar-SA" sz="2000" b="1" dirty="0" smtClean="0">
                <a:cs typeface="+mj-cs"/>
              </a:rPr>
              <a:t>النشاط </a:t>
            </a:r>
            <a:r>
              <a:rPr lang="ar-SA" sz="2000" b="1" dirty="0">
                <a:cs typeface="+mj-cs"/>
              </a:rPr>
              <a:t>الإشعاعي الطبيعي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ar-SA" sz="2000" b="1" dirty="0" smtClean="0">
                <a:cs typeface="+mj-cs"/>
              </a:rPr>
              <a:t>التحلل </a:t>
            </a:r>
            <a:r>
              <a:rPr lang="ar-SA" sz="2000" b="1" dirty="0">
                <a:cs typeface="+mj-cs"/>
              </a:rPr>
              <a:t>الإشعاعي بانبعاث جسيمات </a:t>
            </a:r>
            <a:r>
              <a:rPr lang="ar-SA" sz="2000" b="1" dirty="0" smtClean="0">
                <a:cs typeface="+mj-cs"/>
              </a:rPr>
              <a:t>ألفا</a:t>
            </a:r>
            <a:endParaRPr lang="ar-SA" sz="2000" b="1" dirty="0">
              <a:cs typeface="+mj-cs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ar-SA" sz="2000" b="1" dirty="0" smtClean="0">
                <a:cs typeface="+mj-cs"/>
              </a:rPr>
              <a:t>التحلل </a:t>
            </a:r>
            <a:r>
              <a:rPr lang="ar-SA" sz="2000" b="1" dirty="0">
                <a:cs typeface="+mj-cs"/>
              </a:rPr>
              <a:t>الإشعاعي بانبعاث جسيمات بيتا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ar-SA" sz="2000" b="1" dirty="0" smtClean="0">
                <a:cs typeface="+mj-cs"/>
              </a:rPr>
              <a:t>التحلل </a:t>
            </a:r>
            <a:r>
              <a:rPr lang="ar-SA" sz="2000" b="1" dirty="0">
                <a:cs typeface="+mj-cs"/>
              </a:rPr>
              <a:t>الإشعاعي بانبعاث اشعة </a:t>
            </a:r>
            <a:r>
              <a:rPr lang="ar-SA" sz="2000" b="1" dirty="0" smtClean="0">
                <a:cs typeface="+mj-cs"/>
              </a:rPr>
              <a:t>جاما</a:t>
            </a:r>
            <a:endParaRPr lang="ar-SA" sz="2000" b="1" dirty="0">
              <a:cs typeface="+mj-cs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ar-SA" sz="2000" b="1" dirty="0" smtClean="0">
                <a:cs typeface="+mj-cs"/>
              </a:rPr>
              <a:t>قانون </a:t>
            </a:r>
            <a:r>
              <a:rPr lang="ar-SA" sz="2000" b="1" dirty="0">
                <a:cs typeface="+mj-cs"/>
              </a:rPr>
              <a:t>التحلل الإشعاعي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ar-SA" sz="2000" b="1" dirty="0" smtClean="0">
                <a:cs typeface="+mj-cs"/>
              </a:rPr>
              <a:t>عمر </a:t>
            </a:r>
            <a:r>
              <a:rPr lang="ar-SA" sz="2000" b="1" dirty="0">
                <a:cs typeface="+mj-cs"/>
              </a:rPr>
              <a:t>النصف الفيزيائي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ar-SA" sz="2000" b="1" dirty="0" smtClean="0">
                <a:cs typeface="+mj-cs"/>
              </a:rPr>
              <a:t>الشدة </a:t>
            </a:r>
            <a:r>
              <a:rPr lang="ar-SA" sz="2000" b="1" dirty="0">
                <a:cs typeface="+mj-cs"/>
              </a:rPr>
              <a:t>الإشعاعية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ar-SA" sz="2000" b="1" dirty="0" smtClean="0">
                <a:cs typeface="+mj-cs"/>
              </a:rPr>
              <a:t>التفاعلات </a:t>
            </a:r>
            <a:r>
              <a:rPr lang="ar-SA" sz="2000" b="1" dirty="0">
                <a:cs typeface="+mj-cs"/>
              </a:rPr>
              <a:t>النووية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ar-SA" sz="2000" b="1" dirty="0" smtClean="0">
                <a:cs typeface="+mj-cs"/>
              </a:rPr>
              <a:t>التحول </a:t>
            </a:r>
            <a:r>
              <a:rPr lang="ar-SA" sz="2000" b="1" dirty="0">
                <a:cs typeface="+mj-cs"/>
              </a:rPr>
              <a:t>النووي بواسطة النيوترونات</a:t>
            </a:r>
            <a:endParaRPr lang="ar-SA" sz="20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5713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-27384"/>
            <a:ext cx="9144000" cy="11429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raditional Arabic" pitchFamily="2" charset="-78"/>
              </a:rPr>
              <a:t>الفيزياء النووية</a:t>
            </a:r>
            <a:r>
              <a:rPr lang="en-GB" sz="2400" b="1" dirty="0" smtClean="0">
                <a:latin typeface="Times New Roman" pitchFamily="18" charset="0"/>
                <a:ea typeface="+mj-ea"/>
                <a:cs typeface="Traditional Arabic" pitchFamily="2" charset="-78"/>
              </a:rPr>
              <a:t>Nuclear Physics           </a:t>
            </a:r>
            <a:endParaRPr kumimoji="0" lang="ar-SA" sz="2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raditional Arabic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5536" y="1268760"/>
            <a:ext cx="859094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ar-SA" sz="2800" dirty="0"/>
              <a:t>وباعتبار أن النواة كرة فإن حجمها يعطى بالعلاقة</a:t>
            </a:r>
            <a:r>
              <a:rPr lang="ar-SA" sz="2800" dirty="0" smtClean="0"/>
              <a:t>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ar-SA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ar-SA" sz="24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ar-SA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ar-SA" sz="24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ar-SA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ar-SA" sz="2400" dirty="0" smtClean="0"/>
              <a:t> </a:t>
            </a:r>
            <a:r>
              <a:rPr lang="ar-SA" sz="2800" dirty="0" smtClean="0"/>
              <a:t>مثال: احسب حجم نواة ذرة الكربون وكثافتها حيث  </a:t>
            </a:r>
            <a:r>
              <a:rPr lang="en-GB" sz="2800" dirty="0" smtClean="0"/>
              <a:t>         .A=12</a:t>
            </a:r>
            <a:endParaRPr lang="ar-SA" sz="2800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8466221"/>
              </p:ext>
            </p:extLst>
          </p:nvPr>
        </p:nvGraphicFramePr>
        <p:xfrm>
          <a:off x="827584" y="1716069"/>
          <a:ext cx="6984057" cy="38501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56" name="Equation" r:id="rId3" imgW="2209680" imgH="1218960" progId="Equation.3">
                  <p:embed/>
                </p:oleObj>
              </mc:Choice>
              <mc:Fallback>
                <p:oleObj name="Equation" r:id="rId3" imgW="2209680" imgH="1218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1716069"/>
                        <a:ext cx="6984057" cy="385018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7704914"/>
              </p:ext>
            </p:extLst>
          </p:nvPr>
        </p:nvGraphicFramePr>
        <p:xfrm>
          <a:off x="539552" y="4077072"/>
          <a:ext cx="8352928" cy="31993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57" name="Equation" r:id="rId5" imgW="3377880" imgH="1295280" progId="Equation.3">
                  <p:embed/>
                </p:oleObj>
              </mc:Choice>
              <mc:Fallback>
                <p:oleObj name="Equation" r:id="rId5" imgW="3377880" imgH="1295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4077072"/>
                        <a:ext cx="8352928" cy="319937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1662282" y="6236682"/>
            <a:ext cx="73324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dirty="0" smtClean="0"/>
              <a:t>وهي قيمة عالية جدا تدل على أن المادة النووية مضغوطة جدا داخل النواة.</a:t>
            </a:r>
            <a:endParaRPr lang="ar-SA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 txBox="1">
            <a:spLocks noGrp="1"/>
          </p:cNvSpPr>
          <p:nvPr>
            <p:ph idx="1"/>
          </p:nvPr>
        </p:nvSpPr>
        <p:spPr>
          <a:xfrm>
            <a:off x="-108520" y="980728"/>
            <a:ext cx="9324528" cy="59093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ar-SA" sz="2800" b="1" dirty="0" smtClean="0"/>
              <a:t>استقرار النواة والقوى النووية </a:t>
            </a:r>
            <a:r>
              <a:rPr lang="en-GB" sz="2800" b="1" dirty="0" smtClean="0"/>
              <a:t>Nuclear stability and nuclear forces</a:t>
            </a:r>
            <a:endParaRPr lang="ar-SA" sz="2800" b="1" dirty="0" smtClean="0"/>
          </a:p>
          <a:p>
            <a:pPr>
              <a:lnSpc>
                <a:spcPct val="150000"/>
              </a:lnSpc>
            </a:pPr>
            <a:r>
              <a:rPr lang="ar-SA" sz="2800" dirty="0" smtClean="0"/>
              <a:t>لكي تكون النواة </a:t>
            </a:r>
            <a:r>
              <a:rPr lang="ar-SA" sz="2800" dirty="0"/>
              <a:t>مستقرة والنيوكلونات بداخلها مترابطة </a:t>
            </a:r>
            <a:r>
              <a:rPr lang="ar-SA" sz="2800" dirty="0" smtClean="0"/>
              <a:t>،لابد </a:t>
            </a:r>
            <a:r>
              <a:rPr lang="ar-SA" sz="2800" dirty="0"/>
              <a:t>أن تكون </a:t>
            </a:r>
            <a:r>
              <a:rPr lang="ar-SA" sz="2800" dirty="0" smtClean="0"/>
              <a:t>هناك قوى جاذبة أقوى من قوى التنافر الكهربائي. هذه القوى الجاذبة هي القوى النووية.</a:t>
            </a:r>
          </a:p>
          <a:p>
            <a:pPr>
              <a:lnSpc>
                <a:spcPct val="150000"/>
              </a:lnSpc>
            </a:pPr>
            <a:r>
              <a:rPr lang="ar-SA" sz="2800" dirty="0"/>
              <a:t> </a:t>
            </a:r>
            <a:r>
              <a:rPr lang="ar-SA" sz="2800" dirty="0" smtClean="0"/>
              <a:t>يظهر الأثر الكبير للقوى النووية عند المسافات القصيرة فقط.</a:t>
            </a:r>
          </a:p>
          <a:p>
            <a:pPr>
              <a:lnSpc>
                <a:spcPct val="150000"/>
              </a:lnSpc>
            </a:pPr>
            <a:r>
              <a:rPr lang="ar-SA" sz="2800" dirty="0"/>
              <a:t> </a:t>
            </a:r>
            <a:r>
              <a:rPr lang="ar-SA" sz="2800" dirty="0" smtClean="0"/>
              <a:t>القوى النووية تكون بين النيوكلونات و لا تعتمد على الشحنة الكهربائية، وتكون أكبربحوالي </a:t>
            </a:r>
            <a:r>
              <a:rPr lang="en-GB" sz="2800" dirty="0" smtClean="0"/>
              <a:t> 40</a:t>
            </a:r>
            <a:r>
              <a:rPr lang="ar-SA" sz="2800" dirty="0" smtClean="0"/>
              <a:t>مرة من قوى التنافر الكهربائية بين البروتونات.</a:t>
            </a:r>
          </a:p>
          <a:p>
            <a:endParaRPr lang="ar-SA" sz="2800" dirty="0"/>
          </a:p>
          <a:p>
            <a:endParaRPr lang="ar-SA" sz="28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-27384"/>
            <a:ext cx="9144000" cy="11429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raditional Arabic" pitchFamily="2" charset="-78"/>
              </a:rPr>
              <a:t>الفيزياء النووية</a:t>
            </a:r>
            <a:r>
              <a:rPr lang="en-GB" sz="2400" b="1" dirty="0" smtClean="0">
                <a:latin typeface="Times New Roman" pitchFamily="18" charset="0"/>
                <a:ea typeface="+mj-ea"/>
                <a:cs typeface="Traditional Arabic" pitchFamily="2" charset="-78"/>
              </a:rPr>
              <a:t>Nuclear Physics           </a:t>
            </a:r>
            <a:endParaRPr kumimoji="0" lang="ar-SA" sz="2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raditional Arabic" pitchFamily="2" charset="-78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-27384"/>
            <a:ext cx="9144000" cy="11429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raditional Arabic" pitchFamily="2" charset="-78"/>
              </a:rPr>
              <a:t>الفيزياء النووية</a:t>
            </a:r>
            <a:r>
              <a:rPr lang="en-GB" sz="2400" b="1" dirty="0" smtClean="0">
                <a:latin typeface="Times New Roman" pitchFamily="18" charset="0"/>
                <a:ea typeface="+mj-ea"/>
                <a:cs typeface="Traditional Arabic" pitchFamily="2" charset="-78"/>
              </a:rPr>
              <a:t>Nuclear Physics           </a:t>
            </a:r>
            <a:endParaRPr kumimoji="0" lang="ar-SA" sz="2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raditional Arabic" pitchFamily="2" charset="-78"/>
            </a:endParaRPr>
          </a:p>
        </p:txBody>
      </p:sp>
      <p:sp>
        <p:nvSpPr>
          <p:cNvPr id="9" name="Content Placeholder 8"/>
          <p:cNvSpPr txBox="1">
            <a:spLocks noGrp="1"/>
          </p:cNvSpPr>
          <p:nvPr>
            <p:ph idx="1"/>
          </p:nvPr>
        </p:nvSpPr>
        <p:spPr>
          <a:xfrm>
            <a:off x="133672" y="1124744"/>
            <a:ext cx="9046840" cy="177279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ar-SA" sz="2800" b="1" dirty="0" smtClean="0"/>
              <a:t> الطاقة الرابطة النووية </a:t>
            </a:r>
            <a:r>
              <a:rPr lang="en-GB" sz="2800" b="1" dirty="0" smtClean="0"/>
              <a:t>Nuclear binding energy</a:t>
            </a:r>
            <a:endParaRPr lang="ar-SA" sz="2800" b="1" dirty="0" smtClean="0"/>
          </a:p>
          <a:p>
            <a:pPr marL="0" indent="0">
              <a:buNone/>
            </a:pPr>
            <a:endParaRPr lang="ar-SA" sz="2800" dirty="0"/>
          </a:p>
          <a:p>
            <a:endParaRPr lang="ar-SA" sz="2800" dirty="0"/>
          </a:p>
        </p:txBody>
      </p:sp>
      <p:sp>
        <p:nvSpPr>
          <p:cNvPr id="10" name="Content Placeholder 8"/>
          <p:cNvSpPr txBox="1">
            <a:spLocks noGrp="1"/>
          </p:cNvSpPr>
          <p:nvPr>
            <p:ph idx="1"/>
          </p:nvPr>
        </p:nvSpPr>
        <p:spPr>
          <a:xfrm>
            <a:off x="97160" y="1700808"/>
            <a:ext cx="9046840" cy="552151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ar-SA" sz="2800" dirty="0" smtClean="0"/>
              <a:t>كتلة النواة تساوي كتلة النيوكلونات مطروحا منها كتلة الإلكترونات ،أي أن كتلتها أقل دائما من كتلة النيوكلونات.</a:t>
            </a:r>
          </a:p>
          <a:p>
            <a:r>
              <a:rPr lang="ar-SA" sz="2800" dirty="0"/>
              <a:t> </a:t>
            </a:r>
            <a:r>
              <a:rPr lang="ar-SA" sz="2800" dirty="0" smtClean="0"/>
              <a:t>فمثلا كتلة نواة الكربون </a:t>
            </a:r>
            <a:r>
              <a:rPr lang="en-GB" sz="2800" dirty="0" smtClean="0"/>
              <a:t>12</a:t>
            </a:r>
            <a:r>
              <a:rPr lang="ar-SA" sz="2800" dirty="0" smtClean="0"/>
              <a:t> يمكن حسابها كما يلي:</a:t>
            </a:r>
          </a:p>
          <a:p>
            <a:endParaRPr lang="ar-SA" sz="2800" dirty="0"/>
          </a:p>
          <a:p>
            <a:r>
              <a:rPr lang="ar-SA" sz="2800" dirty="0" smtClean="0"/>
              <a:t> كتلة النيوكلونات في ذرة الكربون:</a:t>
            </a:r>
          </a:p>
          <a:p>
            <a:endParaRPr lang="ar-SA" dirty="0"/>
          </a:p>
          <a:p>
            <a:r>
              <a:rPr lang="ar-SA" sz="2800" dirty="0" smtClean="0"/>
              <a:t>فيكون الفرق:</a:t>
            </a:r>
          </a:p>
          <a:p>
            <a:endParaRPr lang="ar-SA" sz="2800" dirty="0" smtClean="0"/>
          </a:p>
          <a:p>
            <a:endParaRPr lang="ar-SA" sz="2800" dirty="0"/>
          </a:p>
          <a:p>
            <a:pPr marL="0" indent="0">
              <a:buNone/>
            </a:pPr>
            <a:endParaRPr lang="ar-SA" sz="2800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6996671"/>
              </p:ext>
            </p:extLst>
          </p:nvPr>
        </p:nvGraphicFramePr>
        <p:xfrm>
          <a:off x="558229" y="3521844"/>
          <a:ext cx="7038107" cy="6272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59" name="Equation" r:id="rId3" imgW="2705040" imgH="241200" progId="Equation.3">
                  <p:embed/>
                </p:oleObj>
              </mc:Choice>
              <mc:Fallback>
                <p:oleObj name="Equation" r:id="rId3" imgW="27050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229" y="3521844"/>
                        <a:ext cx="7038107" cy="62723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9838632"/>
              </p:ext>
            </p:extLst>
          </p:nvPr>
        </p:nvGraphicFramePr>
        <p:xfrm>
          <a:off x="251520" y="4581128"/>
          <a:ext cx="8581975" cy="6194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60" name="Equation" r:id="rId5" imgW="3340080" imgH="241200" progId="Equation.3">
                  <p:embed/>
                </p:oleObj>
              </mc:Choice>
              <mc:Fallback>
                <p:oleObj name="Equation" r:id="rId5" imgW="33400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4581128"/>
                        <a:ext cx="8581975" cy="61945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6515036"/>
              </p:ext>
            </p:extLst>
          </p:nvPr>
        </p:nvGraphicFramePr>
        <p:xfrm>
          <a:off x="251520" y="5517232"/>
          <a:ext cx="6916738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61" name="Equation" r:id="rId7" imgW="2692080" imgH="177480" progId="Equation.3">
                  <p:embed/>
                </p:oleObj>
              </mc:Choice>
              <mc:Fallback>
                <p:oleObj name="Equation" r:id="rId7" imgW="26920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5517232"/>
                        <a:ext cx="6916738" cy="45561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-27384"/>
            <a:ext cx="9144000" cy="9361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raditional Arabic" pitchFamily="2" charset="-78"/>
              </a:rPr>
              <a:t>الفيزياء النووية</a:t>
            </a:r>
            <a:r>
              <a:rPr lang="en-GB" sz="2400" b="1" dirty="0" smtClean="0">
                <a:latin typeface="Times New Roman" pitchFamily="18" charset="0"/>
                <a:ea typeface="+mj-ea"/>
                <a:cs typeface="Traditional Arabic" pitchFamily="2" charset="-78"/>
              </a:rPr>
              <a:t>Nuclear Physics           </a:t>
            </a:r>
            <a:endParaRPr kumimoji="0" lang="ar-SA" sz="2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raditional Arabic" pitchFamily="2" charset="-78"/>
            </a:endParaRPr>
          </a:p>
        </p:txBody>
      </p:sp>
      <p:sp>
        <p:nvSpPr>
          <p:cNvPr id="10" name="Content Placeholder 8"/>
          <p:cNvSpPr txBox="1">
            <a:spLocks noGrp="1"/>
          </p:cNvSpPr>
          <p:nvPr>
            <p:ph idx="1"/>
          </p:nvPr>
        </p:nvSpPr>
        <p:spPr>
          <a:xfrm>
            <a:off x="97160" y="997789"/>
            <a:ext cx="9046840" cy="560768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 smtClean="0"/>
              <a:t> يمكن حساب الطاقة المكافئة لهذا الفرق في الكتلة حسب اينشتاين كما يلي:</a:t>
            </a:r>
          </a:p>
          <a:p>
            <a:endParaRPr lang="ar-SA" sz="2800" dirty="0" smtClean="0"/>
          </a:p>
          <a:p>
            <a:r>
              <a:rPr lang="ar-SA" sz="2800" dirty="0" smtClean="0"/>
              <a:t>الفرق في الكتلة </a:t>
            </a:r>
            <a:r>
              <a:rPr lang="el-GR" sz="2800" dirty="0" smtClean="0"/>
              <a:t>Δ</a:t>
            </a:r>
            <a:r>
              <a:rPr lang="en-GB" sz="2800" dirty="0" smtClean="0"/>
              <a:t>m</a:t>
            </a:r>
            <a:r>
              <a:rPr lang="ar-SA" sz="2800" dirty="0" smtClean="0"/>
              <a:t> يكافئ الطاقة التي استخدمت لربط النيوكليونات مع بعضها وتسمى بالطاقة الرابطة </a:t>
            </a:r>
            <a:r>
              <a:rPr lang="en-GB" sz="2800" dirty="0" smtClean="0"/>
              <a:t>Binding energy</a:t>
            </a:r>
            <a:r>
              <a:rPr lang="ar-SA" sz="2800" dirty="0" smtClean="0"/>
              <a:t>.</a:t>
            </a:r>
          </a:p>
          <a:p>
            <a:r>
              <a:rPr lang="ar-SA" sz="2800" dirty="0" smtClean="0"/>
              <a:t> الطاقة الرابطة لكل نيوكليون في نواة الكربون </a:t>
            </a:r>
            <a:r>
              <a:rPr lang="en-GB" sz="2800" dirty="0" smtClean="0"/>
              <a:t>12</a:t>
            </a:r>
            <a:r>
              <a:rPr lang="ar-SA" sz="2800" dirty="0" smtClean="0"/>
              <a:t> هي:</a:t>
            </a:r>
          </a:p>
          <a:p>
            <a:endParaRPr lang="ar-SA" dirty="0"/>
          </a:p>
          <a:p>
            <a:r>
              <a:rPr lang="ar-SA" dirty="0" smtClean="0"/>
              <a:t> </a:t>
            </a:r>
            <a:r>
              <a:rPr lang="ar-SA" dirty="0"/>
              <a:t>يمكن كتابة الطاقة الرابطة لأي نواة كما يلي</a:t>
            </a:r>
            <a:r>
              <a:rPr lang="ar-SA" dirty="0" smtClean="0"/>
              <a:t>:</a:t>
            </a:r>
          </a:p>
          <a:p>
            <a:endParaRPr lang="ar-SA" dirty="0"/>
          </a:p>
          <a:p>
            <a:pPr marL="0" indent="0">
              <a:buNone/>
            </a:pPr>
            <a:endParaRPr lang="ar-SA" dirty="0"/>
          </a:p>
          <a:p>
            <a:pPr marL="0" indent="0">
              <a:buNone/>
            </a:pPr>
            <a:endParaRPr lang="ar-SA" sz="2800" dirty="0"/>
          </a:p>
          <a:p>
            <a:pPr marL="0" indent="0">
              <a:buNone/>
            </a:pPr>
            <a:endParaRPr lang="ar-SA" sz="2800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302854"/>
              </p:ext>
            </p:extLst>
          </p:nvPr>
        </p:nvGraphicFramePr>
        <p:xfrm>
          <a:off x="595313" y="1466060"/>
          <a:ext cx="6712991" cy="4507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90" name="Equation" r:id="rId3" imgW="3035160" imgH="203040" progId="Equation.3">
                  <p:embed/>
                </p:oleObj>
              </mc:Choice>
              <mc:Fallback>
                <p:oleObj name="Equation" r:id="rId3" imgW="30351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313" y="1466060"/>
                        <a:ext cx="6712991" cy="45077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5835118"/>
              </p:ext>
            </p:extLst>
          </p:nvPr>
        </p:nvGraphicFramePr>
        <p:xfrm>
          <a:off x="627473" y="3376821"/>
          <a:ext cx="3872519" cy="8442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91" name="Equation" r:id="rId5" imgW="1815840" imgH="393480" progId="Equation.3">
                  <p:embed/>
                </p:oleObj>
              </mc:Choice>
              <mc:Fallback>
                <p:oleObj name="Equation" r:id="rId5" imgW="18158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473" y="3376821"/>
                        <a:ext cx="3872519" cy="84426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8519756"/>
              </p:ext>
            </p:extLst>
          </p:nvPr>
        </p:nvGraphicFramePr>
        <p:xfrm>
          <a:off x="244475" y="4574630"/>
          <a:ext cx="6559773" cy="15186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92" name="Equation" r:id="rId7" imgW="3251160" imgH="749160" progId="Equation.3">
                  <p:embed/>
                </p:oleObj>
              </mc:Choice>
              <mc:Fallback>
                <p:oleObj name="Equation" r:id="rId7" imgW="3251160" imgH="749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475" y="4574630"/>
                        <a:ext cx="6559773" cy="151866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588005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0" y="-27384"/>
            <a:ext cx="9144000" cy="8640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raditional Arabic" pitchFamily="2" charset="-78"/>
              </a:rPr>
              <a:t>الفيزياء النووية</a:t>
            </a:r>
            <a:r>
              <a:rPr lang="en-GB" sz="2400" b="1" dirty="0" smtClean="0">
                <a:latin typeface="Times New Roman" pitchFamily="18" charset="0"/>
                <a:ea typeface="+mj-ea"/>
                <a:cs typeface="Traditional Arabic" pitchFamily="2" charset="-78"/>
              </a:rPr>
              <a:t>Nuclear Physics           </a:t>
            </a:r>
            <a:endParaRPr kumimoji="0" lang="ar-SA" sz="2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raditional Arabic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0420" y="836712"/>
            <a:ext cx="88640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2400" dirty="0"/>
              <a:t>تتناقص الطاقة الرابطة لكل نيوكليون بزيادة عدد البروتونات</a:t>
            </a:r>
            <a:r>
              <a:rPr lang="ar-SA" sz="2400" dirty="0" smtClean="0"/>
              <a:t>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2400" dirty="0"/>
              <a:t>الطاقة الرابطة لكل </a:t>
            </a:r>
            <a:r>
              <a:rPr lang="ar-SA" sz="2400" dirty="0" smtClean="0"/>
              <a:t>نيوكليون تكون أكبر ما يمكن عند </a:t>
            </a:r>
            <a:r>
              <a:rPr lang="en-GB" sz="2400" dirty="0" smtClean="0"/>
              <a:t>A=60</a:t>
            </a:r>
            <a:r>
              <a:rPr lang="ar-SA" sz="2400" dirty="0" smtClean="0"/>
              <a:t>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2400" dirty="0"/>
              <a:t> </a:t>
            </a:r>
            <a:r>
              <a:rPr lang="ar-SA" sz="2400" dirty="0" smtClean="0"/>
              <a:t>لأجل النوى الخفيفة ( حتى </a:t>
            </a:r>
            <a:r>
              <a:rPr lang="en-GB" sz="2400" dirty="0" smtClean="0"/>
              <a:t>A=40</a:t>
            </a:r>
            <a:r>
              <a:rPr lang="ar-SA" sz="2400" dirty="0" smtClean="0"/>
              <a:t>) تكون فيها النواة مستقرة عند </a:t>
            </a:r>
            <a:r>
              <a:rPr lang="en-GB" sz="2400" dirty="0" smtClean="0"/>
              <a:t>Z=N</a:t>
            </a:r>
            <a:r>
              <a:rPr lang="ar-SA" sz="2400" dirty="0" smtClean="0"/>
              <a:t>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2400" dirty="0" smtClean="0"/>
              <a:t>لأجل </a:t>
            </a:r>
            <a:r>
              <a:rPr lang="en-GB" sz="2400" dirty="0" smtClean="0"/>
              <a:t>Z&gt;20</a:t>
            </a:r>
            <a:r>
              <a:rPr lang="ar-SA" sz="2400" dirty="0" smtClean="0"/>
              <a:t> فإن النوى تستقر عندما يزيد عدد النيترونات فيها عن عدد البروتونات. 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ar-SA" sz="2400" dirty="0"/>
          </a:p>
        </p:txBody>
      </p:sp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404390"/>
            <a:ext cx="3291323" cy="3475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19" y="3162636"/>
            <a:ext cx="4608512" cy="3685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674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-27384"/>
            <a:ext cx="9144000" cy="11429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raditional Arabic" pitchFamily="2" charset="-78"/>
              </a:rPr>
              <a:t>الفيزياء النووية</a:t>
            </a:r>
            <a:r>
              <a:rPr lang="en-GB" sz="2400" b="1" dirty="0" smtClean="0">
                <a:latin typeface="Times New Roman" pitchFamily="18" charset="0"/>
                <a:ea typeface="+mj-ea"/>
                <a:cs typeface="Traditional Arabic" pitchFamily="2" charset="-78"/>
              </a:rPr>
              <a:t>Nuclear Physics           </a:t>
            </a:r>
            <a:endParaRPr kumimoji="0" lang="ar-SA" sz="2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raditional Arabic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07099" y="1340768"/>
            <a:ext cx="63289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ar-SA" sz="2400" dirty="0" smtClean="0"/>
              <a:t>مثال: احسب الطاقة الرابطة لكل نيوكليون لنواة نظير الحديد </a:t>
            </a:r>
            <a:r>
              <a:rPr lang="en-GB" sz="2400" dirty="0" smtClean="0"/>
              <a:t>56</a:t>
            </a:r>
            <a:endParaRPr lang="ar-SA" sz="2400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1630334"/>
              </p:ext>
            </p:extLst>
          </p:nvPr>
        </p:nvGraphicFramePr>
        <p:xfrm>
          <a:off x="1619672" y="1412776"/>
          <a:ext cx="995363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98" name="Equation" r:id="rId3" imgW="419040" imgH="241200" progId="Equation.3">
                  <p:embed/>
                </p:oleObj>
              </mc:Choice>
              <mc:Fallback>
                <p:oleObj name="Equation" r:id="rId3" imgW="4190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1412776"/>
                        <a:ext cx="995363" cy="5746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4753456" y="1927467"/>
            <a:ext cx="4182619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ar-SA" sz="2400" dirty="0" smtClean="0"/>
              <a:t>مع العلم أن كتلة ذرة نظير الحديد تساوي:</a:t>
            </a:r>
          </a:p>
          <a:p>
            <a:pPr>
              <a:lnSpc>
                <a:spcPct val="150000"/>
              </a:lnSpc>
            </a:pPr>
            <a:endParaRPr lang="ar-SA" sz="2400" dirty="0"/>
          </a:p>
          <a:p>
            <a:pPr>
              <a:lnSpc>
                <a:spcPct val="150000"/>
              </a:lnSpc>
            </a:pPr>
            <a:r>
              <a:rPr lang="ar-SA" sz="2400" dirty="0" smtClean="0"/>
              <a:t>الحل: </a:t>
            </a:r>
            <a:endParaRPr lang="ar-SA" sz="2400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5327133"/>
              </p:ext>
            </p:extLst>
          </p:nvPr>
        </p:nvGraphicFramePr>
        <p:xfrm>
          <a:off x="1277491" y="2060848"/>
          <a:ext cx="3438525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99" name="Equation" r:id="rId5" imgW="1447560" imgH="241200" progId="Equation.3">
                  <p:embed/>
                </p:oleObj>
              </mc:Choice>
              <mc:Fallback>
                <p:oleObj name="Equation" r:id="rId5" imgW="14475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7491" y="2060848"/>
                        <a:ext cx="3438525" cy="5746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7795405"/>
              </p:ext>
            </p:extLst>
          </p:nvPr>
        </p:nvGraphicFramePr>
        <p:xfrm>
          <a:off x="186118" y="3429000"/>
          <a:ext cx="8940800" cy="301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00" name="Equation" r:id="rId7" imgW="3974760" imgH="1333440" progId="Equation.3">
                  <p:embed/>
                </p:oleObj>
              </mc:Choice>
              <mc:Fallback>
                <p:oleObj name="Equation" r:id="rId7" imgW="3974760" imgH="1333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118" y="3429000"/>
                        <a:ext cx="8940800" cy="301466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844188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0" y="-27384"/>
            <a:ext cx="9144000" cy="11429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raditional Arabic" pitchFamily="2" charset="-78"/>
              </a:rPr>
              <a:t>الفيزياء النووية</a:t>
            </a:r>
            <a:r>
              <a:rPr lang="en-GB" sz="2400" b="1" dirty="0" smtClean="0">
                <a:latin typeface="Times New Roman" pitchFamily="18" charset="0"/>
                <a:ea typeface="+mj-ea"/>
                <a:cs typeface="Traditional Arabic" pitchFamily="2" charset="-78"/>
              </a:rPr>
              <a:t>Nuclear Physics           </a:t>
            </a:r>
            <a:endParaRPr kumimoji="0" lang="ar-SA" sz="2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raditional Arabic" pitchFamily="2" charset="-78"/>
            </a:endParaRPr>
          </a:p>
        </p:txBody>
      </p:sp>
      <p:sp>
        <p:nvSpPr>
          <p:cNvPr id="3" name="Content Placeholder 8"/>
          <p:cNvSpPr txBox="1">
            <a:spLocks noGrp="1"/>
          </p:cNvSpPr>
          <p:nvPr>
            <p:ph idx="1"/>
          </p:nvPr>
        </p:nvSpPr>
        <p:spPr>
          <a:xfrm>
            <a:off x="133672" y="1124744"/>
            <a:ext cx="9046840" cy="177279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ar-SA" sz="2800" b="1" dirty="0" smtClean="0"/>
              <a:t> النشاط الإشعاعي الطبيعي </a:t>
            </a:r>
            <a:r>
              <a:rPr lang="en-GB" sz="2800" b="1" dirty="0" smtClean="0"/>
              <a:t>Natural radioactivity   </a:t>
            </a:r>
            <a:endParaRPr lang="ar-SA" sz="2800" b="1" dirty="0" smtClean="0"/>
          </a:p>
          <a:p>
            <a:pPr marL="0" indent="0">
              <a:buNone/>
            </a:pPr>
            <a:endParaRPr lang="ar-SA" sz="2800" dirty="0"/>
          </a:p>
          <a:p>
            <a:endParaRPr lang="ar-SA" sz="2800" dirty="0"/>
          </a:p>
        </p:txBody>
      </p:sp>
      <p:sp>
        <p:nvSpPr>
          <p:cNvPr id="4" name="Rectangle 3"/>
          <p:cNvSpPr/>
          <p:nvPr/>
        </p:nvSpPr>
        <p:spPr>
          <a:xfrm>
            <a:off x="133672" y="1844824"/>
            <a:ext cx="889509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ar-SA" sz="2400" dirty="0" smtClean="0"/>
              <a:t>الإشعاعات المنبعثة من المواد النشطة إشعاعيا (أو المشعة) حسب شحناتها الكهربائية وقدرة نفاذها في المادة تم تصنيفها على ثلاثة أنواع: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r>
              <a:rPr lang="en-GB" sz="2400" dirty="0" smtClean="0"/>
              <a:t> </a:t>
            </a:r>
            <a:r>
              <a:rPr lang="ar-SA" sz="2400" dirty="0" smtClean="0"/>
              <a:t>جسيمات ألفا (</a:t>
            </a:r>
            <a:r>
              <a:rPr lang="el-GR" sz="2400" dirty="0" smtClean="0"/>
              <a:t>α</a:t>
            </a:r>
            <a:r>
              <a:rPr lang="ar-SA" sz="2400" dirty="0" smtClean="0"/>
              <a:t>): وهي عبارة عن نواة ذرة الهليوم             وشحنته موجبة وتساوي </a:t>
            </a:r>
            <a:r>
              <a:rPr lang="en-GB" sz="2400" dirty="0" smtClean="0"/>
              <a:t>+2e</a:t>
            </a:r>
            <a:r>
              <a:rPr lang="ar-SA" sz="2400" dirty="0" smtClean="0"/>
              <a:t> ومداها قصير في الهواء (</a:t>
            </a:r>
            <a:r>
              <a:rPr lang="en-GB" sz="2400" dirty="0" smtClean="0"/>
              <a:t>3cm</a:t>
            </a:r>
            <a:r>
              <a:rPr lang="ar-SA" sz="2400" dirty="0" smtClean="0"/>
              <a:t>).</a:t>
            </a:r>
          </a:p>
          <a:p>
            <a:pPr>
              <a:lnSpc>
                <a:spcPct val="150000"/>
              </a:lnSpc>
            </a:pPr>
            <a:endParaRPr lang="ar-SA" sz="2400" dirty="0" smtClean="0"/>
          </a:p>
          <a:p>
            <a:pPr marL="457200" indent="-457200">
              <a:lnSpc>
                <a:spcPct val="150000"/>
              </a:lnSpc>
              <a:buFont typeface="+mj-lt"/>
              <a:buAutoNum type="arabicParenR" startAt="2"/>
            </a:pPr>
            <a:r>
              <a:rPr lang="ar-SA" sz="2400" dirty="0"/>
              <a:t> </a:t>
            </a:r>
            <a:r>
              <a:rPr lang="ar-SA" sz="2400" dirty="0" smtClean="0"/>
              <a:t>إشعاعات جاما (</a:t>
            </a:r>
            <a:r>
              <a:rPr lang="el-GR" sz="2400" dirty="0" smtClean="0"/>
              <a:t>ϒ</a:t>
            </a:r>
            <a:r>
              <a:rPr lang="ar-SA" sz="2400" dirty="0" smtClean="0"/>
              <a:t>): وهي عبارة عن إشعاعات كهرومغناطيسية ليس لها شحنة أو كتلة وطول موجاتها قصير جدا ومداها في الهواء طويل جدا.</a:t>
            </a:r>
            <a:endParaRPr lang="ar-SA" sz="24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6799719"/>
              </p:ext>
            </p:extLst>
          </p:nvPr>
        </p:nvGraphicFramePr>
        <p:xfrm>
          <a:off x="2514600" y="3057525"/>
          <a:ext cx="935038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62" name="Equation" r:id="rId3" imgW="393480" imgH="228600" progId="Equation.3">
                  <p:embed/>
                </p:oleObj>
              </mc:Choice>
              <mc:Fallback>
                <p:oleObj name="Equation" r:id="rId3" imgW="3934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057525"/>
                        <a:ext cx="935038" cy="54451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16024" y="1186874"/>
            <a:ext cx="867645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arenR" startAt="3"/>
            </a:pPr>
            <a:r>
              <a:rPr lang="ar-SA" sz="2400" dirty="0" smtClean="0"/>
              <a:t>جسيمات </a:t>
            </a:r>
            <a:r>
              <a:rPr lang="ar-SA" sz="2400" dirty="0"/>
              <a:t>بيتا (</a:t>
            </a:r>
            <a:r>
              <a:rPr lang="el-GR" sz="2400" dirty="0"/>
              <a:t>β</a:t>
            </a:r>
            <a:r>
              <a:rPr lang="ar-SA" sz="2400" dirty="0"/>
              <a:t>): وهي جسيمات مشحونة وتخترق مسافة طويلة في الهواء(</a:t>
            </a:r>
            <a:r>
              <a:rPr lang="en-GB" sz="2400" dirty="0"/>
              <a:t>3 m</a:t>
            </a:r>
            <a:r>
              <a:rPr lang="ar-SA" sz="2400" dirty="0"/>
              <a:t>). </a:t>
            </a:r>
          </a:p>
          <a:p>
            <a:pPr>
              <a:lnSpc>
                <a:spcPct val="150000"/>
              </a:lnSpc>
            </a:pPr>
            <a:r>
              <a:rPr lang="ar-SA" sz="2400" dirty="0"/>
              <a:t>وتصنف جسيمات (</a:t>
            </a:r>
            <a:r>
              <a:rPr lang="el-GR" sz="2400" dirty="0"/>
              <a:t>β</a:t>
            </a:r>
            <a:r>
              <a:rPr lang="ar-SA" sz="2400" dirty="0"/>
              <a:t>) إلى نوعين: </a:t>
            </a:r>
            <a:endParaRPr lang="ar-SA" sz="2400" dirty="0" smtClean="0"/>
          </a:p>
          <a:p>
            <a:pPr marL="514350" indent="-514350">
              <a:lnSpc>
                <a:spcPct val="150000"/>
              </a:lnSpc>
              <a:buFont typeface="+mj-cs"/>
              <a:buAutoNum type="arabic1Minus"/>
            </a:pPr>
            <a:r>
              <a:rPr lang="ar-SA" sz="2400" dirty="0" smtClean="0"/>
              <a:t> جسيمات بيتا الموجبة </a:t>
            </a:r>
            <a:r>
              <a:rPr lang="ar-SA" sz="2400" dirty="0"/>
              <a:t>(</a:t>
            </a:r>
            <a:r>
              <a:rPr lang="el-GR" sz="2400" dirty="0" smtClean="0"/>
              <a:t>β</a:t>
            </a:r>
            <a:r>
              <a:rPr lang="en-GB" sz="2400" baseline="30000" dirty="0" smtClean="0"/>
              <a:t>+</a:t>
            </a:r>
            <a:r>
              <a:rPr lang="ar-SA" sz="2400" dirty="0" smtClean="0"/>
              <a:t>): وهي جسيمات مشحونة بشحنة موجبة وتساوي عدديا شحنة الإلكترون وكتلتها تساوي كتلة الإلكترون.</a:t>
            </a:r>
          </a:p>
          <a:p>
            <a:pPr marL="514350" indent="-514350">
              <a:lnSpc>
                <a:spcPct val="150000"/>
              </a:lnSpc>
              <a:buFont typeface="+mj-cs"/>
              <a:buAutoNum type="arabic1Minus"/>
            </a:pPr>
            <a:r>
              <a:rPr lang="ar-SA" sz="2400" dirty="0" smtClean="0"/>
              <a:t> </a:t>
            </a:r>
            <a:r>
              <a:rPr lang="ar-SA" sz="2400" dirty="0"/>
              <a:t>جسيمات بيتا </a:t>
            </a:r>
            <a:r>
              <a:rPr lang="ar-SA" sz="2400" dirty="0" smtClean="0"/>
              <a:t>السالبة </a:t>
            </a:r>
            <a:r>
              <a:rPr lang="ar-SA" sz="2400" dirty="0"/>
              <a:t>(</a:t>
            </a:r>
            <a:r>
              <a:rPr lang="el-GR" sz="2400" dirty="0" smtClean="0"/>
              <a:t>β</a:t>
            </a:r>
            <a:r>
              <a:rPr lang="en-GB" sz="2400" baseline="30000" dirty="0" smtClean="0"/>
              <a:t>-</a:t>
            </a:r>
            <a:r>
              <a:rPr lang="ar-SA" sz="2400" dirty="0" smtClean="0"/>
              <a:t>): </a:t>
            </a:r>
            <a:r>
              <a:rPr lang="ar-SA" sz="2400" dirty="0"/>
              <a:t>وهي جسيمات مشحونة بشحنة </a:t>
            </a:r>
            <a:r>
              <a:rPr lang="ar-SA" sz="2400" dirty="0" smtClean="0"/>
              <a:t>سالبة وتساوي عدديا شحنة الإلكترون وكتلتها </a:t>
            </a:r>
            <a:r>
              <a:rPr lang="ar-SA" sz="2400" dirty="0"/>
              <a:t>تساوي كتلة </a:t>
            </a:r>
            <a:r>
              <a:rPr lang="ar-SA" sz="2400" dirty="0" smtClean="0"/>
              <a:t>الإلكترون، غير أن مصدرها النواة أما الإلكترونات مصدرها مدارات الذرات.</a:t>
            </a:r>
            <a:endParaRPr lang="ar-SA" sz="24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-27384"/>
            <a:ext cx="9144000" cy="9361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raditional Arabic" pitchFamily="2" charset="-78"/>
              </a:rPr>
              <a:t>الفيزياء النووية</a:t>
            </a:r>
            <a:r>
              <a:rPr lang="en-GB" sz="2400" b="1" dirty="0" smtClean="0">
                <a:latin typeface="Times New Roman" pitchFamily="18" charset="0"/>
                <a:ea typeface="+mj-ea"/>
                <a:cs typeface="Traditional Arabic" pitchFamily="2" charset="-78"/>
              </a:rPr>
              <a:t>Nuclear Physics           </a:t>
            </a:r>
            <a:endParaRPr kumimoji="0" lang="ar-SA" sz="2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raditional Arabic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139492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34888" y="836712"/>
            <a:ext cx="8229600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GB" b="1" dirty="0" smtClean="0"/>
              <a:t> </a:t>
            </a:r>
            <a:r>
              <a:rPr lang="ar-SA" b="1" dirty="0" smtClean="0"/>
              <a:t>التحلل بانبعاث ألفا </a:t>
            </a:r>
            <a:r>
              <a:rPr lang="en-GB" b="1" dirty="0" smtClean="0"/>
              <a:t>Alpha decay</a:t>
            </a:r>
            <a:endParaRPr lang="ar-SA" b="1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-27384"/>
            <a:ext cx="9144000" cy="7920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raditional Arabic" pitchFamily="2" charset="-78"/>
              </a:rPr>
              <a:t>الفيزياء النووية</a:t>
            </a:r>
            <a:r>
              <a:rPr lang="en-GB" sz="2400" b="1" dirty="0" smtClean="0">
                <a:latin typeface="Times New Roman" pitchFamily="18" charset="0"/>
                <a:ea typeface="+mj-ea"/>
                <a:cs typeface="Traditional Arabic" pitchFamily="2" charset="-78"/>
              </a:rPr>
              <a:t>Nuclear Physics           </a:t>
            </a:r>
            <a:endParaRPr kumimoji="0" lang="ar-SA" sz="2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raditional Arabic" pitchFamily="2" charset="-78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8985523"/>
              </p:ext>
            </p:extLst>
          </p:nvPr>
        </p:nvGraphicFramePr>
        <p:xfrm>
          <a:off x="3707904" y="1556792"/>
          <a:ext cx="3888432" cy="8774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07" name="Equation" r:id="rId3" imgW="1015920" imgH="228600" progId="Equation.3">
                  <p:embed/>
                </p:oleObj>
              </mc:Choice>
              <mc:Fallback>
                <p:oleObj name="Equation" r:id="rId3" imgW="10159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7904" y="1556792"/>
                        <a:ext cx="3888432" cy="87745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721722"/>
              </p:ext>
            </p:extLst>
          </p:nvPr>
        </p:nvGraphicFramePr>
        <p:xfrm>
          <a:off x="323528" y="2604385"/>
          <a:ext cx="5944889" cy="8574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08" name="Equation" r:id="rId5" imgW="1676160" imgH="241200" progId="Equation.3">
                  <p:embed/>
                </p:oleObj>
              </mc:Choice>
              <mc:Fallback>
                <p:oleObj name="Equation" r:id="rId5" imgW="16761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2604385"/>
                        <a:ext cx="5944889" cy="85746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179512" y="3609756"/>
            <a:ext cx="877274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800" dirty="0" smtClean="0">
                <a:cs typeface="+mj-cs"/>
              </a:rPr>
              <a:t>الطاقة المتحررة نتيجة التحلل التلقائي تسمى طاقة التحلل ويرمز لها عادة ب </a:t>
            </a:r>
            <a:r>
              <a:rPr lang="en-GB" sz="2800" dirty="0" smtClean="0">
                <a:cs typeface="+mj-cs"/>
              </a:rPr>
              <a:t>Q</a:t>
            </a:r>
            <a:r>
              <a:rPr lang="ar-SA" sz="2800" dirty="0" smtClean="0">
                <a:cs typeface="+mj-cs"/>
              </a:rPr>
              <a:t> أي أن:</a:t>
            </a:r>
          </a:p>
          <a:p>
            <a:endParaRPr lang="ar-SA" sz="2400" dirty="0">
              <a:cs typeface="+mj-cs"/>
            </a:endParaRPr>
          </a:p>
          <a:p>
            <a:endParaRPr lang="ar-SA" sz="2400" dirty="0" smtClean="0">
              <a:cs typeface="+mj-cs"/>
            </a:endParaRPr>
          </a:p>
          <a:p>
            <a:endParaRPr lang="ar-SA" sz="2400" dirty="0">
              <a:cs typeface="+mj-cs"/>
            </a:endParaRPr>
          </a:p>
          <a:p>
            <a:r>
              <a:rPr lang="ar-SA" sz="2800" dirty="0" smtClean="0">
                <a:cs typeface="+mj-cs"/>
              </a:rPr>
              <a:t>ولكي تكون النواة باعثة لجسيمات ألفا يجب أن يكون </a:t>
            </a:r>
            <a:r>
              <a:rPr lang="en-GB" sz="2800" dirty="0" smtClean="0">
                <a:cs typeface="+mj-cs"/>
              </a:rPr>
              <a:t>0</a:t>
            </a:r>
            <a:r>
              <a:rPr lang="ar-SA" sz="2800" dirty="0" smtClean="0">
                <a:cs typeface="+mj-cs"/>
              </a:rPr>
              <a:t>&lt;</a:t>
            </a:r>
            <a:r>
              <a:rPr lang="en-GB" sz="2800" dirty="0" smtClean="0">
                <a:cs typeface="+mj-cs"/>
              </a:rPr>
              <a:t>Q</a:t>
            </a:r>
            <a:r>
              <a:rPr lang="ar-SA" sz="2800" dirty="0" smtClean="0">
                <a:cs typeface="+mj-cs"/>
              </a:rPr>
              <a:t> . </a:t>
            </a:r>
          </a:p>
          <a:p>
            <a:pPr algn="l"/>
            <a:endParaRPr lang="ar-SA" sz="2400" dirty="0" smtClean="0">
              <a:cs typeface="+mj-cs"/>
            </a:endParaRPr>
          </a:p>
          <a:p>
            <a:pPr algn="l"/>
            <a:endParaRPr lang="ar-SA" sz="24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6524244"/>
              </p:ext>
            </p:extLst>
          </p:nvPr>
        </p:nvGraphicFramePr>
        <p:xfrm>
          <a:off x="582613" y="4570958"/>
          <a:ext cx="7759700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09" name="Equation" r:id="rId7" imgW="2438280" imgH="228600" progId="Equation.3">
                  <p:embed/>
                </p:oleObj>
              </mc:Choice>
              <mc:Fallback>
                <p:oleObj name="Equation" r:id="rId7" imgW="24382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613" y="4570958"/>
                        <a:ext cx="7759700" cy="7302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0" y="-27384"/>
            <a:ext cx="9144000" cy="8640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raditional Arabic" pitchFamily="2" charset="-78"/>
              </a:rPr>
              <a:t>الفيزياء النووية</a:t>
            </a:r>
            <a:r>
              <a:rPr lang="en-GB" sz="2400" b="1" dirty="0" smtClean="0">
                <a:latin typeface="Times New Roman" pitchFamily="18" charset="0"/>
                <a:ea typeface="+mj-ea"/>
                <a:cs typeface="Traditional Arabic" pitchFamily="2" charset="-78"/>
              </a:rPr>
              <a:t>Nuclear Physics           </a:t>
            </a:r>
            <a:endParaRPr kumimoji="0" lang="ar-SA" sz="2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raditional Arabic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3568" y="836712"/>
            <a:ext cx="8345201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ar-SA" sz="2400" dirty="0" smtClean="0"/>
              <a:t>مثال: هل البولونيوم</a:t>
            </a:r>
            <a:r>
              <a:rPr lang="en-GB" sz="2400" dirty="0"/>
              <a:t> </a:t>
            </a:r>
            <a:r>
              <a:rPr lang="en-GB" sz="2400" dirty="0" smtClean="0"/>
              <a:t>210 </a:t>
            </a:r>
            <a:r>
              <a:rPr lang="ar-SA" sz="2400" dirty="0" smtClean="0"/>
              <a:t>باعث لجسيمات ألفا إذا علم أن:</a:t>
            </a:r>
          </a:p>
          <a:p>
            <a:pPr>
              <a:lnSpc>
                <a:spcPct val="150000"/>
              </a:lnSpc>
            </a:pPr>
            <a:endParaRPr lang="ar-SA" sz="2400" dirty="0"/>
          </a:p>
          <a:p>
            <a:pPr>
              <a:lnSpc>
                <a:spcPct val="150000"/>
              </a:lnSpc>
            </a:pPr>
            <a:endParaRPr lang="ar-SA" sz="2400" dirty="0" smtClean="0"/>
          </a:p>
          <a:p>
            <a:pPr>
              <a:lnSpc>
                <a:spcPct val="150000"/>
              </a:lnSpc>
            </a:pPr>
            <a:endParaRPr lang="ar-SA" sz="2400" dirty="0"/>
          </a:p>
          <a:p>
            <a:pPr>
              <a:lnSpc>
                <a:spcPct val="150000"/>
              </a:lnSpc>
            </a:pPr>
            <a:endParaRPr lang="en-GB" sz="2400" dirty="0" smtClean="0"/>
          </a:p>
          <a:p>
            <a:pPr>
              <a:lnSpc>
                <a:spcPct val="150000"/>
              </a:lnSpc>
            </a:pPr>
            <a:r>
              <a:rPr lang="ar-SA" sz="2400" dirty="0" smtClean="0"/>
              <a:t>الحل: معادلة التحلل هي: </a:t>
            </a:r>
          </a:p>
          <a:p>
            <a:pPr>
              <a:lnSpc>
                <a:spcPct val="150000"/>
              </a:lnSpc>
            </a:pPr>
            <a:endParaRPr lang="ar-SA" sz="2400" dirty="0"/>
          </a:p>
          <a:p>
            <a:pPr>
              <a:lnSpc>
                <a:spcPct val="150000"/>
              </a:lnSpc>
            </a:pPr>
            <a:endParaRPr lang="ar-SA" sz="2400" dirty="0" smtClean="0"/>
          </a:p>
          <a:p>
            <a:pPr>
              <a:lnSpc>
                <a:spcPct val="150000"/>
              </a:lnSpc>
            </a:pPr>
            <a:endParaRPr lang="ar-SA" sz="2400" dirty="0" smtClean="0"/>
          </a:p>
          <a:p>
            <a:pPr>
              <a:lnSpc>
                <a:spcPct val="150000"/>
              </a:lnSpc>
            </a:pPr>
            <a:endParaRPr lang="ar-SA" sz="2400" dirty="0"/>
          </a:p>
          <a:p>
            <a:pPr>
              <a:lnSpc>
                <a:spcPct val="150000"/>
              </a:lnSpc>
            </a:pPr>
            <a:r>
              <a:rPr lang="ar-SA" sz="2400" dirty="0" smtClean="0"/>
              <a:t>إذن يمكن للبولونيوم </a:t>
            </a:r>
            <a:r>
              <a:rPr lang="en-GB" sz="2400" dirty="0" smtClean="0"/>
              <a:t>210</a:t>
            </a:r>
            <a:r>
              <a:rPr lang="ar-SA" sz="2400" dirty="0" smtClean="0"/>
              <a:t> أن يتحلل بانبعاث جسيمات ألفا</a:t>
            </a:r>
            <a:endParaRPr lang="ar-SA" sz="24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3739023"/>
              </p:ext>
            </p:extLst>
          </p:nvPr>
        </p:nvGraphicFramePr>
        <p:xfrm>
          <a:off x="1047756" y="1556792"/>
          <a:ext cx="3808412" cy="200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75" name="Equation" r:id="rId3" imgW="1498320" imgH="787320" progId="Equation.3">
                  <p:embed/>
                </p:oleObj>
              </mc:Choice>
              <mc:Fallback>
                <p:oleObj name="Equation" r:id="rId3" imgW="1498320" imgH="787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7756" y="1556792"/>
                        <a:ext cx="3808412" cy="20081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5655820"/>
              </p:ext>
            </p:extLst>
          </p:nvPr>
        </p:nvGraphicFramePr>
        <p:xfrm>
          <a:off x="611188" y="3860800"/>
          <a:ext cx="8272462" cy="2620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76" name="Equation" r:id="rId5" imgW="2971800" imgH="939600" progId="Equation.3">
                  <p:embed/>
                </p:oleObj>
              </mc:Choice>
              <mc:Fallback>
                <p:oleObj name="Equation" r:id="rId5" imgW="2971800" imgH="939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3860800"/>
                        <a:ext cx="8272462" cy="262096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0" y="-27384"/>
            <a:ext cx="9144000" cy="11429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raditional Arabic" pitchFamily="2" charset="-78"/>
              </a:rPr>
              <a:t>الفيزياء النووية</a:t>
            </a:r>
            <a:r>
              <a:rPr lang="en-GB" sz="2400" b="1" dirty="0" smtClean="0">
                <a:latin typeface="Times New Roman" pitchFamily="18" charset="0"/>
                <a:ea typeface="+mj-ea"/>
                <a:cs typeface="Traditional Arabic" pitchFamily="2" charset="-78"/>
              </a:rPr>
              <a:t>Nuclear Physics           </a:t>
            </a:r>
            <a:endParaRPr kumimoji="0" lang="ar-SA" sz="2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raditional Arabic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600200"/>
            <a:ext cx="8784976" cy="312494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ar-SA" b="1" dirty="0" smtClean="0"/>
              <a:t> بعض خصائص النواة: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arenR"/>
            </a:pPr>
            <a:r>
              <a:rPr lang="ar-SA" b="1" dirty="0"/>
              <a:t> </a:t>
            </a:r>
            <a:r>
              <a:rPr lang="ar-SA" b="1" dirty="0" smtClean="0"/>
              <a:t>تركيب النواة </a:t>
            </a:r>
            <a:r>
              <a:rPr lang="en-GB" b="1" dirty="0" smtClean="0"/>
              <a:t>Nucleus structure</a:t>
            </a:r>
            <a:endParaRPr lang="ar-SA" b="1" dirty="0" smtClean="0"/>
          </a:p>
          <a:p>
            <a:pPr marL="514350" indent="-514350">
              <a:lnSpc>
                <a:spcPct val="150000"/>
              </a:lnSpc>
              <a:buFont typeface="+mj-lt"/>
              <a:buAutoNum type="arabicParenR"/>
            </a:pPr>
            <a:r>
              <a:rPr lang="ar-SA" b="1" dirty="0" smtClean="0"/>
              <a:t>النظائر </a:t>
            </a:r>
            <a:r>
              <a:rPr lang="en-GB" b="1" dirty="0" smtClean="0"/>
              <a:t>Isotopes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arenR"/>
            </a:pPr>
            <a:r>
              <a:rPr lang="ar-SA" b="1" dirty="0" smtClean="0"/>
              <a:t>كتلة النواة </a:t>
            </a:r>
            <a:r>
              <a:rPr lang="en-GB" b="1" dirty="0" smtClean="0"/>
              <a:t>Nuclear mass</a:t>
            </a:r>
            <a:endParaRPr lang="ar-SA" b="1" dirty="0" smtClean="0"/>
          </a:p>
          <a:p>
            <a:pPr marL="514350" indent="-514350">
              <a:lnSpc>
                <a:spcPct val="150000"/>
              </a:lnSpc>
              <a:buFont typeface="+mj-lt"/>
              <a:buAutoNum type="arabicParenR"/>
            </a:pPr>
            <a:r>
              <a:rPr lang="ar-SA" b="1" dirty="0" smtClean="0"/>
              <a:t>حجم النواة </a:t>
            </a:r>
            <a:r>
              <a:rPr lang="en-GB" b="1" dirty="0" smtClean="0"/>
              <a:t>Size of nucleus</a:t>
            </a:r>
            <a:endParaRPr lang="ar-SA" b="1" dirty="0" smtClean="0"/>
          </a:p>
          <a:p>
            <a:pPr marL="0" indent="0">
              <a:lnSpc>
                <a:spcPct val="150000"/>
              </a:lnSpc>
              <a:buNone/>
            </a:pPr>
            <a:endParaRPr lang="ar-SA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-27384"/>
            <a:ext cx="9144000" cy="7200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raditional Arabic" pitchFamily="2" charset="-78"/>
              </a:rPr>
              <a:t>الفيزياء النووية</a:t>
            </a:r>
            <a:r>
              <a:rPr lang="en-GB" sz="2400" b="1" dirty="0" smtClean="0">
                <a:latin typeface="Times New Roman" pitchFamily="18" charset="0"/>
                <a:ea typeface="+mj-ea"/>
                <a:cs typeface="Traditional Arabic" pitchFamily="2" charset="-78"/>
              </a:rPr>
              <a:t>Nuclear Physics           </a:t>
            </a:r>
            <a:endParaRPr kumimoji="0" lang="ar-SA" sz="2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raditional Arabic" pitchFamily="2" charset="-78"/>
            </a:endParaRP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-108520" y="720081"/>
            <a:ext cx="9145016" cy="6021287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GB" sz="5200" b="1" dirty="0" smtClean="0"/>
              <a:t> </a:t>
            </a:r>
            <a:r>
              <a:rPr lang="ar-SA" sz="3600" b="1" dirty="0" smtClean="0"/>
              <a:t>التحلل بانبعاث بيتا </a:t>
            </a:r>
            <a:r>
              <a:rPr lang="el-GR" sz="4100" b="1" dirty="0" smtClean="0"/>
              <a:t>β</a:t>
            </a:r>
            <a:r>
              <a:rPr lang="en-GB" sz="4100" b="1" dirty="0" smtClean="0"/>
              <a:t>- decay</a:t>
            </a:r>
            <a:endParaRPr lang="ar-SA" sz="5700" b="1" dirty="0" smtClean="0"/>
          </a:p>
          <a:p>
            <a:pPr marL="0" indent="0">
              <a:buNone/>
            </a:pPr>
            <a:r>
              <a:rPr lang="ar-SA" sz="3300" dirty="0" smtClean="0"/>
              <a:t>هناك نوعين من هذا التحلل هما :</a:t>
            </a:r>
          </a:p>
          <a:p>
            <a:pPr marL="457200" indent="-457200">
              <a:buFont typeface="+mj-cs"/>
              <a:buAutoNum type="arabic1Minus"/>
            </a:pPr>
            <a:r>
              <a:rPr lang="ar-SA" sz="3300" dirty="0" smtClean="0"/>
              <a:t>بيتا السالب 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ar-SA" sz="3300" dirty="0" smtClean="0"/>
              <a:t>هذا التحول يحدث عندما تكون نسبة النيوترونات إلى البروتونات في النواة أكبر من قيمتها في منطقة الاستقرار،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ar-SA" sz="3300" dirty="0" smtClean="0"/>
              <a:t>فلكي يحدث استقرار يتحول النيوترون إلى بروتون وينطلق جسيم بيتا السالب من النواة:</a:t>
            </a:r>
          </a:p>
          <a:p>
            <a:pPr marL="0" indent="0">
              <a:lnSpc>
                <a:spcPct val="120000"/>
              </a:lnSpc>
              <a:buNone/>
            </a:pPr>
            <a:endParaRPr lang="ar-SA" sz="3300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ar-SA" sz="3300" dirty="0" smtClean="0"/>
              <a:t> طاقة تحلل بيتا السالب يعطى بالعلاقة</a:t>
            </a:r>
            <a:r>
              <a:rPr lang="ar-SA" sz="3800" dirty="0" smtClean="0"/>
              <a:t>:</a:t>
            </a:r>
          </a:p>
          <a:p>
            <a:endParaRPr lang="ar-SA" sz="3800" dirty="0" smtClean="0"/>
          </a:p>
          <a:p>
            <a:r>
              <a:rPr lang="ar-SA" sz="3800" dirty="0" smtClean="0"/>
              <a:t>نحصل على أعلى قيمة لطاقة تحلل جسيمات بيتا السالبة بأخذ الكتل الذرية بدل النووية:</a:t>
            </a:r>
            <a:endParaRPr lang="ar-SA" sz="3800" dirty="0"/>
          </a:p>
          <a:p>
            <a:endParaRPr lang="ar-SA" sz="3800" dirty="0" smtClean="0"/>
          </a:p>
          <a:p>
            <a:pPr marL="0" indent="0">
              <a:buNone/>
            </a:pPr>
            <a:endParaRPr lang="ar-SA" sz="3800" dirty="0" smtClean="0"/>
          </a:p>
          <a:p>
            <a:pPr marL="0" indent="0">
              <a:buNone/>
            </a:pPr>
            <a:r>
              <a:rPr lang="ar-SA" sz="3800" dirty="0" smtClean="0"/>
              <a:t>مثال : تحلل الكربون </a:t>
            </a:r>
            <a:r>
              <a:rPr lang="en-GB" sz="3800" dirty="0" smtClean="0"/>
              <a:t>14</a:t>
            </a:r>
            <a:r>
              <a:rPr lang="ar-SA" sz="3800" dirty="0" smtClean="0"/>
              <a:t>: </a:t>
            </a:r>
          </a:p>
          <a:p>
            <a:pPr marL="0" indent="0">
              <a:buNone/>
            </a:pPr>
            <a:endParaRPr lang="ar-SA" sz="2400" dirty="0" smtClean="0"/>
          </a:p>
          <a:p>
            <a:pPr marL="0" indent="0">
              <a:buNone/>
            </a:pPr>
            <a:endParaRPr lang="ar-SA" sz="2400" dirty="0"/>
          </a:p>
          <a:p>
            <a:pPr marL="0" indent="0">
              <a:buNone/>
            </a:pPr>
            <a:endParaRPr lang="ar-SA" sz="2400" dirty="0" smtClean="0"/>
          </a:p>
          <a:p>
            <a:pPr marL="0" indent="0">
              <a:buNone/>
            </a:pPr>
            <a:endParaRPr lang="ar-SA" sz="2400" dirty="0" smtClean="0"/>
          </a:p>
          <a:p>
            <a:pPr marL="0" indent="0">
              <a:buNone/>
            </a:pPr>
            <a:endParaRPr lang="ar-SA" sz="2400" dirty="0" smtClean="0"/>
          </a:p>
          <a:p>
            <a:pPr marL="0" indent="0">
              <a:buNone/>
            </a:pPr>
            <a:endParaRPr lang="ar-SA" b="1" dirty="0" smtClean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6245306"/>
              </p:ext>
            </p:extLst>
          </p:nvPr>
        </p:nvGraphicFramePr>
        <p:xfrm>
          <a:off x="3635896" y="1412776"/>
          <a:ext cx="33909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606" name="معادلة" r:id="rId3" imgW="1218960" imgH="228600" progId="Equation.3">
                  <p:embed/>
                </p:oleObj>
              </mc:Choice>
              <mc:Fallback>
                <p:oleObj name="معادلة" r:id="rId3" imgW="12189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896" y="1412776"/>
                        <a:ext cx="3390900" cy="6350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6587476"/>
              </p:ext>
            </p:extLst>
          </p:nvPr>
        </p:nvGraphicFramePr>
        <p:xfrm>
          <a:off x="2203907" y="3102719"/>
          <a:ext cx="2995612" cy="712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607" name="معادلة" r:id="rId5" imgW="1015920" imgH="241200" progId="Equation.3">
                  <p:embed/>
                </p:oleObj>
              </mc:Choice>
              <mc:Fallback>
                <p:oleObj name="معادلة" r:id="rId5" imgW="10159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3907" y="3102719"/>
                        <a:ext cx="2995612" cy="7127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0449415"/>
              </p:ext>
            </p:extLst>
          </p:nvPr>
        </p:nvGraphicFramePr>
        <p:xfrm>
          <a:off x="2771800" y="5858419"/>
          <a:ext cx="3214688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608" name="معادلة" r:id="rId7" imgW="1143000" imgH="241200" progId="Equation.3">
                  <p:embed/>
                </p:oleObj>
              </mc:Choice>
              <mc:Fallback>
                <p:oleObj name="معادلة" r:id="rId7" imgW="11430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800" y="5858419"/>
                        <a:ext cx="3214688" cy="6794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0819696"/>
              </p:ext>
            </p:extLst>
          </p:nvPr>
        </p:nvGraphicFramePr>
        <p:xfrm>
          <a:off x="802208" y="3905494"/>
          <a:ext cx="5667375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609" name="Equation" r:id="rId9" imgW="2374560" imgH="228600" progId="Equation.3">
                  <p:embed/>
                </p:oleObj>
              </mc:Choice>
              <mc:Fallback>
                <p:oleObj name="Equation" r:id="rId9" imgW="23745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2208" y="3905494"/>
                        <a:ext cx="5667375" cy="5492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كائن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1389902"/>
              </p:ext>
            </p:extLst>
          </p:nvPr>
        </p:nvGraphicFramePr>
        <p:xfrm>
          <a:off x="1710258" y="4977864"/>
          <a:ext cx="4759325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610" name="معادلة" r:id="rId11" imgW="1993680" imgH="203040" progId="Equation.3">
                  <p:embed/>
                </p:oleObj>
              </mc:Choice>
              <mc:Fallback>
                <p:oleObj name="معادلة" r:id="rId11" imgW="1993680" imgH="2030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0258" y="4977864"/>
                        <a:ext cx="4759325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-27384"/>
            <a:ext cx="9144000" cy="7200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raditional Arabic" pitchFamily="2" charset="-78"/>
              </a:rPr>
              <a:t>الفيزياء النووية</a:t>
            </a:r>
            <a:r>
              <a:rPr lang="en-GB" sz="2400" b="1" dirty="0" smtClean="0">
                <a:latin typeface="Times New Roman" pitchFamily="18" charset="0"/>
                <a:ea typeface="+mj-ea"/>
                <a:cs typeface="Traditional Arabic" pitchFamily="2" charset="-78"/>
              </a:rPr>
              <a:t>Nuclear Physics           </a:t>
            </a:r>
            <a:endParaRPr kumimoji="0" lang="ar-SA" sz="2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raditional Arabic" pitchFamily="2" charset="-78"/>
            </a:endParaRP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0" y="836713"/>
            <a:ext cx="9108504" cy="583264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ar-SA" sz="3100" b="1" dirty="0" smtClean="0"/>
              <a:t>ب- بيتا الموجب :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ar-SA" sz="3100" dirty="0" smtClean="0"/>
              <a:t>فلكي يحدث استقرار يتحول البروتون إلى نيوترون وينطلق جسيم بيتا الموجب </a:t>
            </a:r>
            <a:r>
              <a:rPr lang="ar-SA" sz="3100" dirty="0"/>
              <a:t>(البوزيترون)</a:t>
            </a:r>
            <a:r>
              <a:rPr lang="ar-SA" sz="3100" dirty="0" smtClean="0"/>
              <a:t> من النواة: </a:t>
            </a:r>
          </a:p>
          <a:p>
            <a:r>
              <a:rPr lang="ar-SA" sz="3100" dirty="0" smtClean="0"/>
              <a:t>طاقة تحلل بيتا الموجب يعطى بالعلاقة:</a:t>
            </a:r>
          </a:p>
          <a:p>
            <a:endParaRPr lang="ar-SA" sz="3100" dirty="0" smtClean="0"/>
          </a:p>
          <a:p>
            <a:r>
              <a:rPr lang="ar-SA" sz="3100" dirty="0"/>
              <a:t>نحصل على أعلى قيمة لطاقة تحلل جسيمات بيتا </a:t>
            </a:r>
            <a:r>
              <a:rPr lang="ar-SA" sz="3100" dirty="0" smtClean="0"/>
              <a:t>الموجبة </a:t>
            </a:r>
            <a:r>
              <a:rPr lang="ar-SA" sz="3100" dirty="0"/>
              <a:t>بأخذ الكتل الذرية بدل النووية:</a:t>
            </a:r>
          </a:p>
          <a:p>
            <a:endParaRPr lang="ar-SA" sz="3100" dirty="0" smtClean="0"/>
          </a:p>
          <a:p>
            <a:endParaRPr lang="ar-SA" sz="3100" dirty="0"/>
          </a:p>
          <a:p>
            <a:endParaRPr lang="ar-SA" sz="3100" dirty="0" smtClean="0"/>
          </a:p>
          <a:p>
            <a:endParaRPr lang="ar-SA" sz="3100" dirty="0" smtClean="0"/>
          </a:p>
          <a:p>
            <a:pPr marL="0" indent="0">
              <a:buNone/>
            </a:pPr>
            <a:r>
              <a:rPr lang="ar-SA" sz="3100" b="1" dirty="0" smtClean="0"/>
              <a:t>مثال : تحلل النيتروجين </a:t>
            </a:r>
            <a:r>
              <a:rPr lang="en-GB" sz="3100" b="1" dirty="0" smtClean="0"/>
              <a:t>13</a:t>
            </a:r>
            <a:r>
              <a:rPr lang="ar-SA" sz="3100" b="1" dirty="0" smtClean="0"/>
              <a:t>:</a:t>
            </a:r>
          </a:p>
          <a:p>
            <a:pPr marL="0" indent="0">
              <a:buNone/>
            </a:pPr>
            <a:endParaRPr lang="ar-SA" sz="3100" dirty="0" smtClean="0"/>
          </a:p>
          <a:p>
            <a:pPr>
              <a:lnSpc>
                <a:spcPct val="150000"/>
              </a:lnSpc>
            </a:pPr>
            <a:r>
              <a:rPr lang="ar-SA" sz="3100" b="1" dirty="0" smtClean="0">
                <a:cs typeface="+mj-cs"/>
              </a:rPr>
              <a:t>هناك جسيمين يصاحبان تحلل بيتا السالب والموجب هما نيوترينو </a:t>
            </a:r>
            <a:r>
              <a:rPr lang="el-GR" sz="3100" b="1" dirty="0" smtClean="0">
                <a:cs typeface="+mj-cs"/>
              </a:rPr>
              <a:t>ν</a:t>
            </a:r>
            <a:r>
              <a:rPr lang="ar-SA" sz="3100" b="1" dirty="0" smtClean="0">
                <a:cs typeface="+mj-cs"/>
              </a:rPr>
              <a:t> وضد </a:t>
            </a:r>
            <a:r>
              <a:rPr lang="ar-SA" sz="3100" b="1" dirty="0" err="1" smtClean="0">
                <a:cs typeface="+mj-cs"/>
              </a:rPr>
              <a:t>نيوترينو</a:t>
            </a:r>
            <a:r>
              <a:rPr lang="ar-SA" sz="3100" b="1" dirty="0" smtClean="0">
                <a:cs typeface="+mj-cs"/>
              </a:rPr>
              <a:t>      ، وهما بدون شحنة وبلا كتلة ولكن وجودهما ضروري لكي تبقى الطاقة والزخم الخطي والزاوية قبل وبعد التحلل محفوظة حسب مبدأ حفظ الطاقة والزخم.</a:t>
            </a:r>
          </a:p>
          <a:p>
            <a:pPr marL="0" indent="0">
              <a:buNone/>
            </a:pPr>
            <a:endParaRPr lang="ar-SA" sz="3100" dirty="0" smtClean="0"/>
          </a:p>
          <a:p>
            <a:pPr marL="0" indent="0">
              <a:buNone/>
            </a:pPr>
            <a:endParaRPr lang="ar-SA" sz="2400" dirty="0"/>
          </a:p>
          <a:p>
            <a:pPr marL="0" indent="0">
              <a:buNone/>
            </a:pPr>
            <a:endParaRPr lang="ar-SA" sz="2400" dirty="0" smtClean="0"/>
          </a:p>
          <a:p>
            <a:pPr marL="0" indent="0">
              <a:buNone/>
            </a:pPr>
            <a:endParaRPr lang="ar-SA" sz="2400" dirty="0" smtClean="0"/>
          </a:p>
          <a:p>
            <a:pPr marL="0" indent="0">
              <a:buNone/>
            </a:pPr>
            <a:endParaRPr lang="ar-SA" sz="2400" dirty="0" smtClean="0"/>
          </a:p>
          <a:p>
            <a:pPr marL="0" indent="0">
              <a:buNone/>
            </a:pPr>
            <a:endParaRPr lang="ar-SA" b="1" dirty="0" smtClean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3433123"/>
              </p:ext>
            </p:extLst>
          </p:nvPr>
        </p:nvGraphicFramePr>
        <p:xfrm>
          <a:off x="3276947" y="620688"/>
          <a:ext cx="3743325" cy="715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676" name="معادلة" r:id="rId3" imgW="1193760" imgH="228600" progId="Equation.3">
                  <p:embed/>
                </p:oleObj>
              </mc:Choice>
              <mc:Fallback>
                <p:oleObj name="معادلة" r:id="rId3" imgW="11937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947" y="620688"/>
                        <a:ext cx="3743325" cy="71596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9920402"/>
              </p:ext>
            </p:extLst>
          </p:nvPr>
        </p:nvGraphicFramePr>
        <p:xfrm>
          <a:off x="3551336" y="1556792"/>
          <a:ext cx="3036888" cy="71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677" name="معادلة" r:id="rId5" imgW="1028520" imgH="241200" progId="Equation.3">
                  <p:embed/>
                </p:oleObj>
              </mc:Choice>
              <mc:Fallback>
                <p:oleObj name="معادلة" r:id="rId5" imgW="10285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1336" y="1556792"/>
                        <a:ext cx="3036888" cy="7127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8971459"/>
              </p:ext>
            </p:extLst>
          </p:nvPr>
        </p:nvGraphicFramePr>
        <p:xfrm>
          <a:off x="2725465" y="4405734"/>
          <a:ext cx="3214687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678" name="معادلة" r:id="rId7" imgW="1143000" imgH="241200" progId="Equation.3">
                  <p:embed/>
                </p:oleObj>
              </mc:Choice>
              <mc:Fallback>
                <p:oleObj name="معادلة" r:id="rId7" imgW="11430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5465" y="4405734"/>
                        <a:ext cx="3214687" cy="6794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5331901"/>
              </p:ext>
            </p:extLst>
          </p:nvPr>
        </p:nvGraphicFramePr>
        <p:xfrm>
          <a:off x="443259" y="2413596"/>
          <a:ext cx="5667375" cy="547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679" name="معادلة" r:id="rId9" imgW="2374560" imgH="228600" progId="Equation.3">
                  <p:embed/>
                </p:oleObj>
              </mc:Choice>
              <mc:Fallback>
                <p:oleObj name="معادلة" r:id="rId9" imgW="23745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259" y="2413596"/>
                        <a:ext cx="5667375" cy="5476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كائن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2892961"/>
              </p:ext>
            </p:extLst>
          </p:nvPr>
        </p:nvGraphicFramePr>
        <p:xfrm>
          <a:off x="1119932" y="5301208"/>
          <a:ext cx="283716" cy="3353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680" name="معادلة" r:id="rId11" imgW="139680" imgH="164880" progId="Equation.3">
                  <p:embed/>
                </p:oleObj>
              </mc:Choice>
              <mc:Fallback>
                <p:oleObj name="معادلة" r:id="rId11" imgW="139680" imgH="1648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119932" y="5301208"/>
                        <a:ext cx="283716" cy="3353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كائن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7367575"/>
              </p:ext>
            </p:extLst>
          </p:nvPr>
        </p:nvGraphicFramePr>
        <p:xfrm>
          <a:off x="611286" y="3386245"/>
          <a:ext cx="5880100" cy="547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681" name="معادلة" r:id="rId13" imgW="2463480" imgH="228600" progId="Equation.3">
                  <p:embed/>
                </p:oleObj>
              </mc:Choice>
              <mc:Fallback>
                <p:oleObj name="معادلة" r:id="rId13" imgW="2463480" imgH="2286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286" y="3386245"/>
                        <a:ext cx="5880100" cy="547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197403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12" y="548680"/>
            <a:ext cx="8507288" cy="5577483"/>
          </a:xfrm>
        </p:spPr>
        <p:txBody>
          <a:bodyPr>
            <a:normAutofit fontScale="25000" lnSpcReduction="20000"/>
          </a:bodyPr>
          <a:lstStyle/>
          <a:p>
            <a:pPr algn="l" rtl="0"/>
            <a:r>
              <a:rPr lang="en-US" sz="7200" b="1" dirty="0"/>
              <a:t>Problem</a:t>
            </a:r>
            <a:r>
              <a:rPr lang="en-US" sz="7200" dirty="0"/>
              <a:t>:</a:t>
            </a:r>
            <a:endParaRPr lang="en-US" sz="19200" dirty="0"/>
          </a:p>
          <a:p>
            <a:pPr algn="l" rtl="0"/>
            <a:r>
              <a:rPr lang="en-US" sz="8000" dirty="0"/>
              <a:t>Calculate the disintegration energy Q for the beta decay </a:t>
            </a:r>
            <a:r>
              <a:rPr lang="en-US" sz="8000" baseline="30000" dirty="0"/>
              <a:t>32</a:t>
            </a:r>
            <a:r>
              <a:rPr lang="en-US" sz="8000" dirty="0"/>
              <a:t>P --&gt; </a:t>
            </a:r>
            <a:r>
              <a:rPr lang="en-US" sz="8000" baseline="30000" dirty="0"/>
              <a:t>32</a:t>
            </a:r>
            <a:r>
              <a:rPr lang="en-US" sz="8000" dirty="0"/>
              <a:t>S + e</a:t>
            </a:r>
            <a:r>
              <a:rPr lang="en-US" sz="8000" baseline="30000" dirty="0"/>
              <a:t>-</a:t>
            </a:r>
            <a:r>
              <a:rPr lang="en-US" sz="8000" dirty="0"/>
              <a:t> + </a:t>
            </a:r>
            <a:r>
              <a:rPr lang="el-GR" sz="8000" dirty="0"/>
              <a:t>ν.</a:t>
            </a:r>
            <a:br>
              <a:rPr lang="el-GR" sz="8000" dirty="0"/>
            </a:br>
            <a:r>
              <a:rPr lang="en-US" sz="8000" dirty="0"/>
              <a:t>Atomic masses:  m(</a:t>
            </a:r>
            <a:r>
              <a:rPr lang="en-US" sz="8000" baseline="30000" dirty="0"/>
              <a:t>32</a:t>
            </a:r>
            <a:r>
              <a:rPr lang="en-US" sz="8000" dirty="0"/>
              <a:t>P) = 31.97391 u, m(</a:t>
            </a:r>
            <a:r>
              <a:rPr lang="en-US" sz="8000" baseline="30000" dirty="0"/>
              <a:t>32</a:t>
            </a:r>
            <a:r>
              <a:rPr lang="en-US" sz="8000" dirty="0"/>
              <a:t>S) = 31.97207 u</a:t>
            </a:r>
          </a:p>
          <a:p>
            <a:pPr algn="l" rtl="0"/>
            <a:r>
              <a:rPr lang="en-US" sz="8000" dirty="0"/>
              <a:t>Solution:</a:t>
            </a:r>
            <a:br>
              <a:rPr lang="en-US" sz="8000" dirty="0"/>
            </a:br>
            <a:r>
              <a:rPr lang="en-US" sz="8000" dirty="0"/>
              <a:t>Q = m</a:t>
            </a:r>
            <a:r>
              <a:rPr lang="en-US" sz="8000" baseline="-25000" dirty="0"/>
              <a:t>i</a:t>
            </a:r>
            <a:r>
              <a:rPr lang="en-US" sz="8000" dirty="0"/>
              <a:t>c</a:t>
            </a:r>
            <a:r>
              <a:rPr lang="en-US" sz="8000" baseline="30000" dirty="0"/>
              <a:t>2</a:t>
            </a:r>
            <a:r>
              <a:rPr lang="en-US" sz="8000" dirty="0"/>
              <a:t> - m</a:t>
            </a:r>
            <a:r>
              <a:rPr lang="en-US" sz="8000" baseline="-25000" dirty="0"/>
              <a:t>f</a:t>
            </a:r>
            <a:r>
              <a:rPr lang="en-US" sz="8000" dirty="0"/>
              <a:t>c</a:t>
            </a:r>
            <a:r>
              <a:rPr lang="en-US" sz="8000" baseline="30000" dirty="0"/>
              <a:t>2</a:t>
            </a:r>
            <a:r>
              <a:rPr lang="en-US" sz="8000" dirty="0"/>
              <a:t>.  </a:t>
            </a:r>
            <a:br>
              <a:rPr lang="en-US" sz="8000" dirty="0"/>
            </a:br>
            <a:r>
              <a:rPr lang="en-US" sz="8000" dirty="0"/>
              <a:t>m</a:t>
            </a:r>
            <a:r>
              <a:rPr lang="en-US" sz="8000" baseline="-25000" dirty="0"/>
              <a:t>i</a:t>
            </a:r>
            <a:r>
              <a:rPr lang="en-US" sz="8000" dirty="0"/>
              <a:t> = </a:t>
            </a:r>
            <a:r>
              <a:rPr lang="en-US" sz="8000" dirty="0" err="1"/>
              <a:t>m</a:t>
            </a:r>
            <a:r>
              <a:rPr lang="en-US" sz="8000" baseline="-25000" dirty="0" err="1"/>
              <a:t>nuc</a:t>
            </a:r>
            <a:r>
              <a:rPr lang="en-US" sz="8000" dirty="0"/>
              <a:t>(</a:t>
            </a:r>
            <a:r>
              <a:rPr lang="en-US" sz="8000" baseline="30000" dirty="0"/>
              <a:t>32</a:t>
            </a:r>
            <a:r>
              <a:rPr lang="en-US" sz="8000" dirty="0"/>
              <a:t>P) = m(</a:t>
            </a:r>
            <a:r>
              <a:rPr lang="en-US" sz="8000" baseline="30000" dirty="0"/>
              <a:t>32</a:t>
            </a:r>
            <a:r>
              <a:rPr lang="en-US" sz="8000" dirty="0"/>
              <a:t>P) - 15*m(e</a:t>
            </a:r>
            <a:r>
              <a:rPr lang="en-US" sz="8000" baseline="30000" dirty="0"/>
              <a:t>-</a:t>
            </a:r>
            <a:r>
              <a:rPr lang="en-US" sz="8000" dirty="0"/>
              <a:t>), </a:t>
            </a:r>
            <a:br>
              <a:rPr lang="en-US" sz="8000" dirty="0"/>
            </a:br>
            <a:r>
              <a:rPr lang="en-US" sz="8000" dirty="0"/>
              <a:t>m</a:t>
            </a:r>
            <a:r>
              <a:rPr lang="en-US" sz="8000" baseline="-25000" dirty="0"/>
              <a:t>f</a:t>
            </a:r>
            <a:r>
              <a:rPr lang="en-US" sz="8000" dirty="0"/>
              <a:t> = </a:t>
            </a:r>
            <a:r>
              <a:rPr lang="en-US" sz="8000" dirty="0" err="1"/>
              <a:t>m</a:t>
            </a:r>
            <a:r>
              <a:rPr lang="en-US" sz="8000" baseline="-25000" dirty="0" err="1"/>
              <a:t>nuc</a:t>
            </a:r>
            <a:r>
              <a:rPr lang="en-US" sz="8000" dirty="0"/>
              <a:t>(</a:t>
            </a:r>
            <a:r>
              <a:rPr lang="en-US" sz="8000" baseline="30000" dirty="0"/>
              <a:t>32</a:t>
            </a:r>
            <a:r>
              <a:rPr lang="en-US" sz="8000" dirty="0"/>
              <a:t>S) + m(e</a:t>
            </a:r>
            <a:r>
              <a:rPr lang="en-US" sz="8000" baseline="30000" dirty="0"/>
              <a:t>-</a:t>
            </a:r>
            <a:r>
              <a:rPr lang="en-US" sz="8000" dirty="0"/>
              <a:t>) = m(</a:t>
            </a:r>
            <a:r>
              <a:rPr lang="en-US" sz="8000" baseline="30000" dirty="0"/>
              <a:t>32</a:t>
            </a:r>
            <a:r>
              <a:rPr lang="en-US" sz="8000" dirty="0"/>
              <a:t>S) - 16*m(e</a:t>
            </a:r>
            <a:r>
              <a:rPr lang="en-US" sz="8000" baseline="30000" dirty="0"/>
              <a:t>-</a:t>
            </a:r>
            <a:r>
              <a:rPr lang="en-US" sz="8000" dirty="0"/>
              <a:t>) + m(e</a:t>
            </a:r>
            <a:r>
              <a:rPr lang="en-US" sz="8000" baseline="30000" dirty="0"/>
              <a:t>-</a:t>
            </a:r>
            <a:r>
              <a:rPr lang="en-US" sz="8000" dirty="0"/>
              <a:t>) = m(</a:t>
            </a:r>
            <a:r>
              <a:rPr lang="en-US" sz="8000" baseline="30000" dirty="0"/>
              <a:t>32</a:t>
            </a:r>
            <a:r>
              <a:rPr lang="en-US" sz="8000" dirty="0"/>
              <a:t>S) - 15*m(e</a:t>
            </a:r>
            <a:r>
              <a:rPr lang="en-US" sz="8000" baseline="30000" dirty="0"/>
              <a:t>-</a:t>
            </a:r>
            <a:r>
              <a:rPr lang="en-US" sz="8000" dirty="0"/>
              <a:t>)</a:t>
            </a:r>
            <a:br>
              <a:rPr lang="en-US" sz="8000" dirty="0"/>
            </a:br>
            <a:r>
              <a:rPr lang="en-US" sz="8000" dirty="0"/>
              <a:t>The mass of the neutrino is negligibly small.</a:t>
            </a:r>
            <a:br>
              <a:rPr lang="en-US" sz="8000" dirty="0"/>
            </a:br>
            <a:r>
              <a:rPr lang="en-US" sz="8000" dirty="0"/>
              <a:t>Q = m</a:t>
            </a:r>
            <a:r>
              <a:rPr lang="en-US" sz="8000" baseline="-25000" dirty="0"/>
              <a:t>i</a:t>
            </a:r>
            <a:r>
              <a:rPr lang="en-US" sz="8000" dirty="0"/>
              <a:t>c</a:t>
            </a:r>
            <a:r>
              <a:rPr lang="en-US" sz="8000" baseline="30000" dirty="0"/>
              <a:t>2</a:t>
            </a:r>
            <a:r>
              <a:rPr lang="en-US" sz="8000" dirty="0"/>
              <a:t> - m</a:t>
            </a:r>
            <a:r>
              <a:rPr lang="en-US" sz="8000" baseline="-25000" dirty="0"/>
              <a:t>f</a:t>
            </a:r>
            <a:r>
              <a:rPr lang="en-US" sz="8000" dirty="0"/>
              <a:t>c</a:t>
            </a:r>
            <a:r>
              <a:rPr lang="en-US" sz="8000" baseline="30000" dirty="0"/>
              <a:t>2</a:t>
            </a:r>
            <a:r>
              <a:rPr lang="en-US" sz="8000" dirty="0"/>
              <a:t> = (m(</a:t>
            </a:r>
            <a:r>
              <a:rPr lang="en-US" sz="8000" baseline="30000" dirty="0"/>
              <a:t>32</a:t>
            </a:r>
            <a:r>
              <a:rPr lang="en-US" sz="8000" dirty="0"/>
              <a:t>P) - m(</a:t>
            </a:r>
            <a:r>
              <a:rPr lang="en-US" sz="8000" baseline="30000" dirty="0"/>
              <a:t>32</a:t>
            </a:r>
            <a:r>
              <a:rPr lang="en-US" sz="8000" dirty="0"/>
              <a:t>S))c</a:t>
            </a:r>
            <a:r>
              <a:rPr lang="en-US" sz="8000" baseline="30000" dirty="0"/>
              <a:t>2</a:t>
            </a:r>
            <a:r>
              <a:rPr lang="en-US" sz="8000" dirty="0"/>
              <a:t> = 1.71 MeV.</a:t>
            </a:r>
            <a:br>
              <a:rPr lang="en-US" sz="8000" dirty="0"/>
            </a:br>
            <a:r>
              <a:rPr lang="en-US" sz="8000" dirty="0"/>
              <a:t>In </a:t>
            </a:r>
            <a:r>
              <a:rPr lang="el-GR" sz="8000" dirty="0"/>
              <a:t>β</a:t>
            </a:r>
            <a:r>
              <a:rPr lang="el-GR" sz="8000" baseline="30000" dirty="0"/>
              <a:t>-</a:t>
            </a:r>
            <a:r>
              <a:rPr lang="el-GR" sz="8000" dirty="0"/>
              <a:t> </a:t>
            </a:r>
            <a:r>
              <a:rPr lang="en-US" sz="8000" dirty="0"/>
              <a:t>decay subtracting the atomic masses automatically takes into account the mass of the emitted electron.  This is not true for </a:t>
            </a:r>
            <a:r>
              <a:rPr lang="el-GR" sz="8000" dirty="0"/>
              <a:t>β</a:t>
            </a:r>
            <a:r>
              <a:rPr lang="el-GR" sz="8000" baseline="30000" dirty="0"/>
              <a:t>+</a:t>
            </a:r>
            <a:r>
              <a:rPr lang="el-GR" sz="8000" dirty="0"/>
              <a:t> </a:t>
            </a:r>
            <a:r>
              <a:rPr lang="en-US" sz="8000" dirty="0"/>
              <a:t>decay.</a:t>
            </a:r>
          </a:p>
          <a:p>
            <a:pPr algn="l" rtl="0"/>
            <a:r>
              <a:rPr lang="en-US" sz="8000" dirty="0"/>
              <a:t>Calculate the disintegration energy Q for the beta decay </a:t>
            </a:r>
            <a:r>
              <a:rPr lang="en-US" sz="8000" baseline="30000" dirty="0"/>
              <a:t>64</a:t>
            </a:r>
            <a:r>
              <a:rPr lang="en-US" sz="8000" dirty="0"/>
              <a:t>Cu --&gt; </a:t>
            </a:r>
            <a:r>
              <a:rPr lang="en-US" sz="8000" baseline="30000" dirty="0"/>
              <a:t>64</a:t>
            </a:r>
            <a:r>
              <a:rPr lang="en-US" sz="8000" dirty="0"/>
              <a:t>Ni + e</a:t>
            </a:r>
            <a:r>
              <a:rPr lang="en-US" sz="8000" baseline="30000" dirty="0"/>
              <a:t>+</a:t>
            </a:r>
            <a:r>
              <a:rPr lang="en-US" sz="8000" dirty="0"/>
              <a:t> + </a:t>
            </a:r>
            <a:r>
              <a:rPr lang="el-GR" sz="8000" dirty="0"/>
              <a:t>ν.</a:t>
            </a:r>
            <a:br>
              <a:rPr lang="el-GR" sz="8000" dirty="0"/>
            </a:br>
            <a:r>
              <a:rPr lang="en-US" sz="8000" dirty="0"/>
              <a:t>Atomic masses:  m(</a:t>
            </a:r>
            <a:r>
              <a:rPr lang="en-US" sz="8000" baseline="30000" dirty="0"/>
              <a:t>64</a:t>
            </a:r>
            <a:r>
              <a:rPr lang="en-US" sz="8000" dirty="0"/>
              <a:t>Cu) = 63.929766 u, m(</a:t>
            </a:r>
            <a:r>
              <a:rPr lang="en-US" sz="8000" baseline="30000" dirty="0"/>
              <a:t>64</a:t>
            </a:r>
            <a:r>
              <a:rPr lang="en-US" sz="8000" dirty="0"/>
              <a:t>Ni) = 63.927968 u</a:t>
            </a:r>
          </a:p>
          <a:p>
            <a:pPr algn="l" rtl="0"/>
            <a:r>
              <a:rPr lang="en-US" sz="8000" dirty="0"/>
              <a:t>Solution:</a:t>
            </a:r>
            <a:br>
              <a:rPr lang="en-US" sz="8000" dirty="0"/>
            </a:br>
            <a:r>
              <a:rPr lang="en-US" sz="8000" dirty="0"/>
              <a:t>Q = m</a:t>
            </a:r>
            <a:r>
              <a:rPr lang="en-US" sz="8000" baseline="-25000" dirty="0"/>
              <a:t>i</a:t>
            </a:r>
            <a:r>
              <a:rPr lang="en-US" sz="8000" dirty="0"/>
              <a:t>c</a:t>
            </a:r>
            <a:r>
              <a:rPr lang="en-US" sz="8000" baseline="30000" dirty="0"/>
              <a:t>2</a:t>
            </a:r>
            <a:r>
              <a:rPr lang="en-US" sz="8000" dirty="0"/>
              <a:t> - m</a:t>
            </a:r>
            <a:r>
              <a:rPr lang="en-US" sz="8000" baseline="-25000" dirty="0"/>
              <a:t>f</a:t>
            </a:r>
            <a:r>
              <a:rPr lang="en-US" sz="8000" dirty="0"/>
              <a:t>c</a:t>
            </a:r>
            <a:r>
              <a:rPr lang="en-US" sz="8000" baseline="30000" dirty="0"/>
              <a:t>2</a:t>
            </a:r>
            <a:r>
              <a:rPr lang="en-US" sz="8000" dirty="0"/>
              <a:t>.  </a:t>
            </a:r>
            <a:br>
              <a:rPr lang="en-US" sz="8000" dirty="0"/>
            </a:br>
            <a:r>
              <a:rPr lang="en-US" sz="8000" dirty="0"/>
              <a:t>m</a:t>
            </a:r>
            <a:r>
              <a:rPr lang="en-US" sz="8000" baseline="-25000" dirty="0"/>
              <a:t>i</a:t>
            </a:r>
            <a:r>
              <a:rPr lang="en-US" sz="8000" dirty="0"/>
              <a:t> = </a:t>
            </a:r>
            <a:r>
              <a:rPr lang="en-US" sz="8000" dirty="0" err="1"/>
              <a:t>m</a:t>
            </a:r>
            <a:r>
              <a:rPr lang="en-US" sz="8000" baseline="-25000" dirty="0" err="1"/>
              <a:t>nuc</a:t>
            </a:r>
            <a:r>
              <a:rPr lang="en-US" sz="8000" dirty="0"/>
              <a:t>(</a:t>
            </a:r>
            <a:r>
              <a:rPr lang="en-US" sz="8000" baseline="30000" dirty="0"/>
              <a:t>64</a:t>
            </a:r>
            <a:r>
              <a:rPr lang="en-US" sz="8000" dirty="0"/>
              <a:t>Cu) = m(</a:t>
            </a:r>
            <a:r>
              <a:rPr lang="en-US" sz="8000" baseline="30000" dirty="0"/>
              <a:t>64</a:t>
            </a:r>
            <a:r>
              <a:rPr lang="en-US" sz="8000" dirty="0"/>
              <a:t>Cu) - 29*m(e</a:t>
            </a:r>
            <a:r>
              <a:rPr lang="en-US" sz="8000" baseline="30000" dirty="0"/>
              <a:t>-</a:t>
            </a:r>
            <a:r>
              <a:rPr lang="en-US" sz="8000" dirty="0"/>
              <a:t>), </a:t>
            </a:r>
            <a:br>
              <a:rPr lang="en-US" sz="8000" dirty="0"/>
            </a:br>
            <a:r>
              <a:rPr lang="en-US" sz="8000" dirty="0"/>
              <a:t>m</a:t>
            </a:r>
            <a:r>
              <a:rPr lang="en-US" sz="8000" baseline="-25000" dirty="0"/>
              <a:t>f</a:t>
            </a:r>
            <a:r>
              <a:rPr lang="en-US" sz="8000" dirty="0"/>
              <a:t> = </a:t>
            </a:r>
            <a:r>
              <a:rPr lang="en-US" sz="8000" dirty="0" err="1"/>
              <a:t>m</a:t>
            </a:r>
            <a:r>
              <a:rPr lang="en-US" sz="8000" baseline="-25000" dirty="0" err="1"/>
              <a:t>nuc</a:t>
            </a:r>
            <a:r>
              <a:rPr lang="en-US" sz="8000" dirty="0"/>
              <a:t>(</a:t>
            </a:r>
            <a:r>
              <a:rPr lang="en-US" sz="8000" baseline="30000" dirty="0"/>
              <a:t>64</a:t>
            </a:r>
            <a:r>
              <a:rPr lang="en-US" sz="8000" dirty="0"/>
              <a:t>Ni) + m(e</a:t>
            </a:r>
            <a:r>
              <a:rPr lang="en-US" sz="8000" baseline="30000" dirty="0"/>
              <a:t>+</a:t>
            </a:r>
            <a:r>
              <a:rPr lang="en-US" sz="8000" dirty="0"/>
              <a:t>) = m(</a:t>
            </a:r>
            <a:r>
              <a:rPr lang="en-US" sz="8000" baseline="30000" dirty="0"/>
              <a:t>64</a:t>
            </a:r>
            <a:r>
              <a:rPr lang="en-US" sz="8000" dirty="0"/>
              <a:t>Ni) - 28*m(e</a:t>
            </a:r>
            <a:r>
              <a:rPr lang="en-US" sz="8000" baseline="30000" dirty="0"/>
              <a:t>-</a:t>
            </a:r>
            <a:r>
              <a:rPr lang="en-US" sz="8000" dirty="0"/>
              <a:t>) + m(e</a:t>
            </a:r>
            <a:r>
              <a:rPr lang="en-US" sz="8000" baseline="30000" dirty="0"/>
              <a:t>+</a:t>
            </a:r>
            <a:r>
              <a:rPr lang="en-US" sz="8000" dirty="0"/>
              <a:t>) = m(</a:t>
            </a:r>
            <a:r>
              <a:rPr lang="en-US" sz="8000" baseline="30000" dirty="0"/>
              <a:t>64</a:t>
            </a:r>
            <a:r>
              <a:rPr lang="en-US" sz="8000" dirty="0"/>
              <a:t>Ni) - 27m(e</a:t>
            </a:r>
            <a:r>
              <a:rPr lang="en-US" sz="8000" baseline="30000" dirty="0"/>
              <a:t>-</a:t>
            </a:r>
            <a:r>
              <a:rPr lang="en-US" sz="8000" dirty="0"/>
              <a:t>)</a:t>
            </a:r>
            <a:br>
              <a:rPr lang="en-US" sz="8000" dirty="0"/>
            </a:br>
            <a:r>
              <a:rPr lang="en-US" sz="8000" dirty="0"/>
              <a:t>The mass of the neutrino is negligibly small and  m(e</a:t>
            </a:r>
            <a:r>
              <a:rPr lang="en-US" sz="8000" baseline="30000" dirty="0"/>
              <a:t>+</a:t>
            </a:r>
            <a:r>
              <a:rPr lang="en-US" sz="8000" dirty="0"/>
              <a:t>) =  m(e</a:t>
            </a:r>
            <a:r>
              <a:rPr lang="en-US" sz="8000" baseline="30000" dirty="0"/>
              <a:t>-</a:t>
            </a:r>
            <a:r>
              <a:rPr lang="en-US" sz="8000" dirty="0"/>
              <a:t>).</a:t>
            </a:r>
            <a:br>
              <a:rPr lang="en-US" sz="8000" dirty="0"/>
            </a:br>
            <a:r>
              <a:rPr lang="en-US" sz="8000" dirty="0"/>
              <a:t>Q = m</a:t>
            </a:r>
            <a:r>
              <a:rPr lang="en-US" sz="8000" baseline="-25000" dirty="0"/>
              <a:t>i</a:t>
            </a:r>
            <a:r>
              <a:rPr lang="en-US" sz="8000" dirty="0"/>
              <a:t>c</a:t>
            </a:r>
            <a:r>
              <a:rPr lang="en-US" sz="8000" baseline="30000" dirty="0"/>
              <a:t>2</a:t>
            </a:r>
            <a:r>
              <a:rPr lang="en-US" sz="8000" dirty="0"/>
              <a:t> - m</a:t>
            </a:r>
            <a:r>
              <a:rPr lang="en-US" sz="8000" baseline="-25000" dirty="0"/>
              <a:t>f</a:t>
            </a:r>
            <a:r>
              <a:rPr lang="en-US" sz="8000" dirty="0"/>
              <a:t>c</a:t>
            </a:r>
            <a:r>
              <a:rPr lang="en-US" sz="8000" baseline="30000" dirty="0"/>
              <a:t>2</a:t>
            </a:r>
            <a:r>
              <a:rPr lang="en-US" sz="8000" dirty="0"/>
              <a:t> = (m(</a:t>
            </a:r>
            <a:r>
              <a:rPr lang="en-US" sz="8000" baseline="30000" dirty="0"/>
              <a:t>64</a:t>
            </a:r>
            <a:r>
              <a:rPr lang="en-US" sz="8000" dirty="0"/>
              <a:t>Cu) - m(</a:t>
            </a:r>
            <a:r>
              <a:rPr lang="en-US" sz="8000" baseline="30000" dirty="0"/>
              <a:t>64</a:t>
            </a:r>
            <a:r>
              <a:rPr lang="en-US" sz="8000" dirty="0"/>
              <a:t>Ni))c</a:t>
            </a:r>
            <a:r>
              <a:rPr lang="en-US" sz="8000" baseline="30000" dirty="0"/>
              <a:t>2</a:t>
            </a:r>
            <a:r>
              <a:rPr lang="en-US" sz="8000" dirty="0"/>
              <a:t> - 2*m(e</a:t>
            </a:r>
            <a:r>
              <a:rPr lang="en-US" sz="8000" baseline="30000" dirty="0"/>
              <a:t>-</a:t>
            </a:r>
            <a:r>
              <a:rPr lang="en-US" sz="8000" dirty="0"/>
              <a:t>)c</a:t>
            </a:r>
            <a:r>
              <a:rPr lang="en-US" sz="8000" baseline="30000" dirty="0"/>
              <a:t>2</a:t>
            </a:r>
            <a:r>
              <a:rPr lang="en-US" sz="8000" dirty="0"/>
              <a:t> = 1.6748 MeV - 2*0.511 MeV </a:t>
            </a:r>
            <a:br>
              <a:rPr lang="en-US" sz="8000" dirty="0"/>
            </a:br>
            <a:r>
              <a:rPr lang="en-US" sz="8000" dirty="0"/>
              <a:t>= 0.653 MeV.</a:t>
            </a:r>
            <a:br>
              <a:rPr lang="en-US" sz="8000" dirty="0"/>
            </a:br>
            <a:r>
              <a:rPr lang="en-US" sz="8000" dirty="0"/>
              <a:t>In </a:t>
            </a:r>
            <a:r>
              <a:rPr lang="el-GR" sz="8000" dirty="0"/>
              <a:t>β</a:t>
            </a:r>
            <a:r>
              <a:rPr lang="el-GR" sz="8000" baseline="30000" dirty="0"/>
              <a:t>+</a:t>
            </a:r>
            <a:r>
              <a:rPr lang="el-GR" sz="8000" dirty="0"/>
              <a:t> </a:t>
            </a:r>
            <a:r>
              <a:rPr lang="en-US" sz="8000" dirty="0"/>
              <a:t>decay subtracting the atomic masses does not automatically take into account the mass of the emitted positron.</a:t>
            </a:r>
          </a:p>
          <a:p>
            <a:pPr algn="l" rtl="0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9261720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-27384"/>
            <a:ext cx="9144000" cy="7200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raditional Arabic" pitchFamily="2" charset="-78"/>
              </a:rPr>
              <a:t>الفيزياء النووية</a:t>
            </a:r>
            <a:r>
              <a:rPr lang="en-GB" sz="2400" b="1" dirty="0" smtClean="0">
                <a:latin typeface="Times New Roman" pitchFamily="18" charset="0"/>
                <a:ea typeface="+mj-ea"/>
                <a:cs typeface="Traditional Arabic" pitchFamily="2" charset="-78"/>
              </a:rPr>
              <a:t>Nuclear Physics           </a:t>
            </a:r>
            <a:endParaRPr kumimoji="0" lang="ar-SA" sz="2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raditional Arabic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20492" y="908720"/>
            <a:ext cx="40825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ar-SA" sz="2800" b="1" dirty="0"/>
              <a:t>التحلل بانبعاث </a:t>
            </a:r>
            <a:r>
              <a:rPr lang="ar-SA" sz="2800" b="1" dirty="0" smtClean="0"/>
              <a:t>جاما </a:t>
            </a:r>
            <a:r>
              <a:rPr lang="el-GR" sz="2800" b="1" dirty="0" smtClean="0"/>
              <a:t>ϒ</a:t>
            </a:r>
            <a:r>
              <a:rPr lang="en-GB" sz="2800" b="1" dirty="0" smtClean="0"/>
              <a:t>- decay</a:t>
            </a:r>
            <a:endParaRPr lang="ar-SA" b="1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483254"/>
              </p:ext>
            </p:extLst>
          </p:nvPr>
        </p:nvGraphicFramePr>
        <p:xfrm>
          <a:off x="2490788" y="1706563"/>
          <a:ext cx="2867025" cy="757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91" name="Equation" r:id="rId3" imgW="914400" imgH="241200" progId="Equation.3">
                  <p:embed/>
                </p:oleObj>
              </mc:Choice>
              <mc:Fallback>
                <p:oleObj name="Equation" r:id="rId3" imgW="9144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0788" y="1706563"/>
                        <a:ext cx="2867025" cy="7572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5577518"/>
              </p:ext>
            </p:extLst>
          </p:nvPr>
        </p:nvGraphicFramePr>
        <p:xfrm>
          <a:off x="7956376" y="2708920"/>
          <a:ext cx="802692" cy="6020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92" name="Equation" r:id="rId5" imgW="304560" imgH="228600" progId="Equation.3">
                  <p:embed/>
                </p:oleObj>
              </mc:Choice>
              <mc:Fallback>
                <p:oleObj name="Equation" r:id="rId5" imgW="30456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956376" y="2708920"/>
                        <a:ext cx="802692" cy="6020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923928" y="2738423"/>
            <a:ext cx="403244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 smtClean="0"/>
              <a:t>: يعني أن النواة في حالة مثارة</a:t>
            </a:r>
            <a:endParaRPr lang="ar-SA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159934" y="3551347"/>
            <a:ext cx="9020578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ar-SA" sz="2800" dirty="0" smtClean="0"/>
              <a:t>إشعاعات جاما مصدرها النواة المثارة بينما أشعة </a:t>
            </a:r>
            <a:r>
              <a:rPr lang="en-GB" sz="2800" dirty="0" smtClean="0"/>
              <a:t>X</a:t>
            </a:r>
            <a:r>
              <a:rPr lang="ar-SA" sz="2800" dirty="0" smtClean="0"/>
              <a:t> تنبعث من الذرة المثارة.</a:t>
            </a:r>
            <a:endParaRPr lang="ar-SA" sz="28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-27384"/>
            <a:ext cx="9144000" cy="7200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raditional Arabic" pitchFamily="2" charset="-78"/>
              </a:rPr>
              <a:t>الفيزياء النووية</a:t>
            </a:r>
            <a:r>
              <a:rPr lang="en-GB" sz="2400" b="1" dirty="0" smtClean="0">
                <a:latin typeface="Times New Roman" pitchFamily="18" charset="0"/>
                <a:ea typeface="+mj-ea"/>
                <a:cs typeface="Traditional Arabic" pitchFamily="2" charset="-78"/>
              </a:rPr>
              <a:t>Nuclear Physics           </a:t>
            </a:r>
            <a:endParaRPr kumimoji="0" lang="ar-SA" sz="2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raditional Arabic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28180" y="908720"/>
            <a:ext cx="66749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ar-SA" sz="2800" b="1" dirty="0" smtClean="0"/>
              <a:t>قانون التحلل الإشعاعي </a:t>
            </a:r>
            <a:r>
              <a:rPr lang="en-GB" sz="2800" b="1" dirty="0" smtClean="0"/>
              <a:t>Radioactive decay law</a:t>
            </a:r>
            <a:endParaRPr lang="ar-SA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-117494" y="1599567"/>
            <a:ext cx="9020578" cy="48320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ar-SA" sz="2800" dirty="0" smtClean="0"/>
              <a:t>شدة الإشعاعات المنبعثة من مادة مشعة لا تعتمد على الحرارة أو الضغط أو أي مؤثر خارجي ولكنها تعتمد فقط على عدد النوى غير المستقرة في العينة (</a:t>
            </a:r>
            <a:r>
              <a:rPr lang="en-GB" sz="2800" dirty="0" smtClean="0"/>
              <a:t>N</a:t>
            </a:r>
            <a:r>
              <a:rPr lang="ar-SA" sz="2800" dirty="0" smtClean="0"/>
              <a:t>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ar-SA" sz="2800" dirty="0"/>
              <a:t> </a:t>
            </a:r>
            <a:r>
              <a:rPr lang="ar-SA" sz="2800" dirty="0" smtClean="0"/>
              <a:t>عدد النوى المحتمل تحللها تلقائيا في وحدة الزمن أي معدل التحلل     (</a:t>
            </a:r>
            <a:r>
              <a:rPr lang="el-GR" sz="2800" dirty="0" smtClean="0"/>
              <a:t>Δ</a:t>
            </a:r>
            <a:r>
              <a:rPr lang="en-GB" sz="2800" dirty="0" smtClean="0"/>
              <a:t>N/</a:t>
            </a:r>
            <a:r>
              <a:rPr lang="el-GR" sz="2800" dirty="0" smtClean="0"/>
              <a:t>Δ</a:t>
            </a:r>
            <a:r>
              <a:rPr lang="en-GB" sz="2800" dirty="0" smtClean="0"/>
              <a:t>t</a:t>
            </a:r>
            <a:r>
              <a:rPr lang="ar-SA" sz="2800" dirty="0" smtClean="0"/>
              <a:t>) يزيد بزيادة عدد النوى غير المستقرة في العينة، وفق القانون: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ar-SA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ar-SA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ar-SA" sz="2800" dirty="0"/>
          </a:p>
          <a:p>
            <a:r>
              <a:rPr lang="ar-SA" sz="2800" dirty="0" smtClean="0"/>
              <a:t>حيث </a:t>
            </a:r>
            <a:r>
              <a:rPr lang="el-GR" sz="2800" dirty="0" smtClean="0">
                <a:latin typeface="Calibri" panose="020F0502020204030204" pitchFamily="34" charset="0"/>
              </a:rPr>
              <a:t>λ</a:t>
            </a:r>
            <a:r>
              <a:rPr lang="ar-SA" sz="2800" dirty="0" smtClean="0">
                <a:latin typeface="Calibri" panose="020F0502020204030204" pitchFamily="34" charset="0"/>
              </a:rPr>
              <a:t> ثابت التحلل وقيمته موجبة.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ar-SA" sz="2800" dirty="0" smtClean="0">
                <a:latin typeface="Calibri" panose="020F0502020204030204" pitchFamily="34" charset="0"/>
              </a:rPr>
              <a:t>ويمكن كتابة قانون التحلل الإشعاعي عند أي لحظة زمنية </a:t>
            </a:r>
            <a:r>
              <a:rPr lang="en-GB" sz="2800" dirty="0" smtClean="0">
                <a:latin typeface="Calibri" panose="020F0502020204030204" pitchFamily="34" charset="0"/>
              </a:rPr>
              <a:t>t</a:t>
            </a:r>
            <a:r>
              <a:rPr lang="ar-SA" sz="2800" dirty="0" smtClean="0">
                <a:latin typeface="Calibri" panose="020F0502020204030204" pitchFamily="34" charset="0"/>
              </a:rPr>
              <a:t> كما يلي:</a:t>
            </a:r>
          </a:p>
          <a:p>
            <a:endParaRPr lang="ar-SA" sz="2800" dirty="0" smtClean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4714758"/>
              </p:ext>
            </p:extLst>
          </p:nvPr>
        </p:nvGraphicFramePr>
        <p:xfrm>
          <a:off x="2051720" y="3978999"/>
          <a:ext cx="3756563" cy="12050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2" name="Equation" r:id="rId3" imgW="1346040" imgH="431640" progId="Equation.3">
                  <p:embed/>
                </p:oleObj>
              </mc:Choice>
              <mc:Fallback>
                <p:oleObj name="Equation" r:id="rId3" imgW="13460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20" y="3978999"/>
                        <a:ext cx="3756563" cy="120509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2027519"/>
              </p:ext>
            </p:extLst>
          </p:nvPr>
        </p:nvGraphicFramePr>
        <p:xfrm>
          <a:off x="3224213" y="5918199"/>
          <a:ext cx="2499915" cy="8479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3" name="Equation" r:id="rId5" imgW="711000" imgH="241200" progId="Equation.3">
                  <p:embed/>
                </p:oleObj>
              </mc:Choice>
              <mc:Fallback>
                <p:oleObj name="Equation" r:id="rId5" imgW="7110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4213" y="5918199"/>
                        <a:ext cx="2499915" cy="84797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062367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-27384"/>
            <a:ext cx="9144000" cy="7200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raditional Arabic" pitchFamily="2" charset="-78"/>
              </a:rPr>
              <a:t>الفيزياء النووية</a:t>
            </a:r>
            <a:r>
              <a:rPr lang="en-GB" sz="2400" b="1" dirty="0" smtClean="0">
                <a:latin typeface="Times New Roman" pitchFamily="18" charset="0"/>
                <a:ea typeface="+mj-ea"/>
                <a:cs typeface="Traditional Arabic" pitchFamily="2" charset="-78"/>
              </a:rPr>
              <a:t>Nuclear Physics           </a:t>
            </a:r>
            <a:endParaRPr kumimoji="0" lang="ar-SA" sz="2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raditional Arabic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96868" y="908720"/>
            <a:ext cx="35062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ar-SA" sz="2800" b="1" dirty="0" smtClean="0"/>
              <a:t>عمر النصف   </a:t>
            </a:r>
            <a:r>
              <a:rPr lang="en-GB" sz="2800" b="1" dirty="0" smtClean="0"/>
              <a:t>Half life</a:t>
            </a:r>
            <a:endParaRPr lang="ar-SA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-153065" y="1556792"/>
            <a:ext cx="9020578" cy="48320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ar-SA" sz="2800" dirty="0" smtClean="0"/>
              <a:t>وهو الزمن اللازم لكي تحلل نوى نظير معين إلى</a:t>
            </a:r>
          </a:p>
          <a:p>
            <a:r>
              <a:rPr lang="ar-SA" sz="2800" dirty="0" smtClean="0"/>
              <a:t> نصف عددها ويرمز له ب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ar-SA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ar-SA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ar-SA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ar-SA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ar-SA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ar-SA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ar-SA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ar-SA" sz="2800" dirty="0" smtClean="0"/>
              <a:t>كل نظير مشع له </a:t>
            </a:r>
            <a:r>
              <a:rPr lang="el-GR" sz="2800" dirty="0" smtClean="0">
                <a:latin typeface="Calibri" panose="020F0502020204030204" pitchFamily="34" charset="0"/>
              </a:rPr>
              <a:t>λ</a:t>
            </a:r>
            <a:r>
              <a:rPr lang="ar-SA" sz="2800" dirty="0">
                <a:latin typeface="Calibri" panose="020F0502020204030204" pitchFamily="34" charset="0"/>
              </a:rPr>
              <a:t> </a:t>
            </a:r>
            <a:r>
              <a:rPr lang="ar-SA" sz="2800" dirty="0" smtClean="0">
                <a:latin typeface="Calibri" panose="020F0502020204030204" pitchFamily="34" charset="0"/>
              </a:rPr>
              <a:t>خاص به وبالتالي عمر نصف محدد.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ar-SA" sz="2800" dirty="0" smtClean="0">
                <a:latin typeface="Calibri" panose="020F0502020204030204" pitchFamily="34" charset="0"/>
              </a:rPr>
              <a:t>أعمار النصف للنظائر المشعة تتراوح بين</a:t>
            </a:r>
            <a:r>
              <a:rPr lang="ar-SA" sz="2800" dirty="0">
                <a:latin typeface="Calibri" panose="020F0502020204030204" pitchFamily="34" charset="0"/>
              </a:rPr>
              <a:t> </a:t>
            </a:r>
            <a:r>
              <a:rPr lang="en-GB" sz="2800" dirty="0" smtClean="0">
                <a:latin typeface="Calibri" panose="020F0502020204030204" pitchFamily="34" charset="0"/>
              </a:rPr>
              <a:t>sec</a:t>
            </a:r>
            <a:r>
              <a:rPr lang="ar-SA" sz="2800" dirty="0" smtClean="0">
                <a:latin typeface="Calibri" panose="020F0502020204030204" pitchFamily="34" charset="0"/>
              </a:rPr>
              <a:t> </a:t>
            </a:r>
            <a:r>
              <a:rPr lang="en-GB" sz="2800" dirty="0" smtClean="0">
                <a:latin typeface="Calibri" panose="020F0502020204030204" pitchFamily="34" charset="0"/>
              </a:rPr>
              <a:t>10</a:t>
            </a:r>
            <a:r>
              <a:rPr lang="en-GB" sz="2800" baseline="30000" dirty="0" smtClean="0">
                <a:latin typeface="Calibri" panose="020F0502020204030204" pitchFamily="34" charset="0"/>
              </a:rPr>
              <a:t>-20</a:t>
            </a:r>
            <a:r>
              <a:rPr lang="ar-SA" sz="2800" baseline="30000" dirty="0" smtClean="0">
                <a:latin typeface="Calibri" panose="020F0502020204030204" pitchFamily="34" charset="0"/>
              </a:rPr>
              <a:t> </a:t>
            </a:r>
            <a:r>
              <a:rPr lang="ar-SA" sz="2800" dirty="0" smtClean="0">
                <a:latin typeface="Calibri" panose="020F0502020204030204" pitchFamily="34" charset="0"/>
              </a:rPr>
              <a:t>إلى </a:t>
            </a:r>
            <a:r>
              <a:rPr lang="en-GB" sz="2800" dirty="0" smtClean="0">
                <a:latin typeface="Calibri" panose="020F0502020204030204" pitchFamily="34" charset="0"/>
              </a:rPr>
              <a:t>10</a:t>
            </a:r>
            <a:r>
              <a:rPr lang="en-GB" sz="2800" baseline="30000" dirty="0" smtClean="0">
                <a:latin typeface="Calibri" panose="020F0502020204030204" pitchFamily="34" charset="0"/>
              </a:rPr>
              <a:t>16 </a:t>
            </a:r>
            <a:r>
              <a:rPr lang="en-GB" sz="2800" dirty="0" smtClean="0">
                <a:latin typeface="Calibri" panose="020F0502020204030204" pitchFamily="34" charset="0"/>
              </a:rPr>
              <a:t>years</a:t>
            </a:r>
            <a:r>
              <a:rPr lang="ar-SA" sz="2800" dirty="0" smtClean="0">
                <a:latin typeface="Calibri" panose="020F0502020204030204" pitchFamily="34" charset="0"/>
              </a:rPr>
              <a:t>.</a:t>
            </a:r>
            <a:endParaRPr lang="ar-SA" sz="2800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5914979"/>
              </p:ext>
            </p:extLst>
          </p:nvPr>
        </p:nvGraphicFramePr>
        <p:xfrm>
          <a:off x="5148064" y="1985183"/>
          <a:ext cx="635000" cy="601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51" name="Equation" r:id="rId3" imgW="241200" imgH="228600" progId="Equation.3">
                  <p:embed/>
                </p:oleObj>
              </mc:Choice>
              <mc:Fallback>
                <p:oleObj name="Equation" r:id="rId3" imgW="2412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48064" y="1985183"/>
                        <a:ext cx="635000" cy="601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8279407"/>
              </p:ext>
            </p:extLst>
          </p:nvPr>
        </p:nvGraphicFramePr>
        <p:xfrm>
          <a:off x="3275959" y="2848292"/>
          <a:ext cx="5590841" cy="22490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52" name="Equation" r:id="rId5" imgW="2019240" imgH="812520" progId="Equation.3">
                  <p:embed/>
                </p:oleObj>
              </mc:Choice>
              <mc:Fallback>
                <p:oleObj name="Equation" r:id="rId5" imgW="2019240" imgH="8125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959" y="2848292"/>
                        <a:ext cx="5590841" cy="224908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2510" name="Picture 4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3" y="692696"/>
            <a:ext cx="2895103" cy="480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55993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-27384"/>
            <a:ext cx="9144000" cy="7200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raditional Arabic" pitchFamily="2" charset="-78"/>
              </a:rPr>
              <a:t>الفيزياء النووية</a:t>
            </a:r>
            <a:r>
              <a:rPr lang="en-GB" sz="2400" b="1" dirty="0" smtClean="0">
                <a:latin typeface="Times New Roman" pitchFamily="18" charset="0"/>
                <a:ea typeface="+mj-ea"/>
                <a:cs typeface="Traditional Arabic" pitchFamily="2" charset="-78"/>
              </a:rPr>
              <a:t>Nuclear Physics           </a:t>
            </a:r>
            <a:endParaRPr kumimoji="0" lang="ar-SA" sz="2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raditional Arabic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14284" y="908720"/>
            <a:ext cx="70888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ar-SA" sz="2800" b="1" dirty="0" smtClean="0"/>
              <a:t>الشدة الإشعاعية ( النشاط الإشعاعي) </a:t>
            </a:r>
            <a:r>
              <a:rPr lang="en-GB" sz="2800" b="1" dirty="0" smtClean="0"/>
              <a:t>Radioactivity  </a:t>
            </a:r>
            <a:endParaRPr lang="ar-SA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59934" y="1700808"/>
            <a:ext cx="9020578" cy="48320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ar-SA" sz="2800" dirty="0" smtClean="0"/>
              <a:t>عدد النوى في العينة لا يمكن عدها مباشرة ولكن يمكن قياس معدل التحلل </a:t>
            </a:r>
            <a:r>
              <a:rPr lang="en-GB" sz="2800" dirty="0" smtClean="0"/>
              <a:t>  R</a:t>
            </a:r>
            <a:r>
              <a:rPr lang="ar-SA" sz="2800" dirty="0" smtClean="0"/>
              <a:t>(عدد التحللات في وحدة الزمن) والمسمى بالشدة الإشعاعية: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ar-SA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ar-SA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ar-SA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ar-SA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ar-SA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ar-SA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ar-SA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ar-SA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ar-SA" sz="2800" dirty="0"/>
              <a:t> </a:t>
            </a:r>
            <a:r>
              <a:rPr lang="ar-SA" sz="2800" dirty="0" smtClean="0"/>
              <a:t>       هو معدل التحلل العينة عند </a:t>
            </a:r>
            <a:r>
              <a:rPr lang="en-GB" sz="2800" dirty="0" smtClean="0"/>
              <a:t>t=0</a:t>
            </a:r>
            <a:r>
              <a:rPr lang="ar-SA" sz="2800" dirty="0" smtClean="0"/>
              <a:t>، و </a:t>
            </a:r>
            <a:r>
              <a:rPr lang="en-GB" sz="2800" dirty="0" smtClean="0"/>
              <a:t>R</a:t>
            </a:r>
            <a:r>
              <a:rPr lang="ar-SA" sz="2800" dirty="0" smtClean="0"/>
              <a:t> معدل التحلل عند الزمن </a:t>
            </a:r>
            <a:r>
              <a:rPr lang="en-GB" sz="2800" dirty="0" smtClean="0"/>
              <a:t>t</a:t>
            </a:r>
            <a:r>
              <a:rPr lang="ar-SA" sz="2800" dirty="0" smtClean="0"/>
              <a:t>.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0059349"/>
              </p:ext>
            </p:extLst>
          </p:nvPr>
        </p:nvGraphicFramePr>
        <p:xfrm>
          <a:off x="1331640" y="2648744"/>
          <a:ext cx="4641850" cy="308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75" name="Equation" r:id="rId3" imgW="1663560" imgH="1104840" progId="Equation.3">
                  <p:embed/>
                </p:oleObj>
              </mc:Choice>
              <mc:Fallback>
                <p:oleObj name="Equation" r:id="rId3" imgW="1663560" imgH="1104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2648744"/>
                        <a:ext cx="4641850" cy="308451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9131708"/>
              </p:ext>
            </p:extLst>
          </p:nvPr>
        </p:nvGraphicFramePr>
        <p:xfrm>
          <a:off x="8107363" y="5921375"/>
          <a:ext cx="501650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76" name="Equation" r:id="rId5" imgW="190440" imgH="228600" progId="Equation.3">
                  <p:embed/>
                </p:oleObj>
              </mc:Choice>
              <mc:Fallback>
                <p:oleObj name="Equation" r:id="rId5" imgW="19044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107363" y="5921375"/>
                        <a:ext cx="501650" cy="601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161828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-27384"/>
            <a:ext cx="9144000" cy="7200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raditional Arabic" pitchFamily="2" charset="-78"/>
              </a:rPr>
              <a:t>الفيزياء النووية</a:t>
            </a:r>
            <a:r>
              <a:rPr lang="en-GB" sz="2400" b="1" dirty="0" smtClean="0">
                <a:latin typeface="Times New Roman" pitchFamily="18" charset="0"/>
                <a:ea typeface="+mj-ea"/>
                <a:cs typeface="Traditional Arabic" pitchFamily="2" charset="-78"/>
              </a:rPr>
              <a:t>Nuclear Physics           </a:t>
            </a:r>
            <a:endParaRPr kumimoji="0" lang="ar-SA" sz="2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raditional Arabic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54360" y="908720"/>
            <a:ext cx="70487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ar-SA" sz="2800" b="1" dirty="0" smtClean="0"/>
              <a:t>الشدة الإشعاعية ( النشاط الإشعاعي) </a:t>
            </a:r>
            <a:r>
              <a:rPr lang="en-GB" sz="2800" b="1" dirty="0" smtClean="0"/>
              <a:t>Radioactivity  </a:t>
            </a:r>
            <a:endParaRPr lang="ar-SA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59934" y="1700808"/>
            <a:ext cx="9020578" cy="51193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ar-SA" sz="2800" dirty="0" smtClean="0"/>
              <a:t>تقاس الشدة الإشعاعية بوحدة الكيوري (</a:t>
            </a:r>
            <a:r>
              <a:rPr lang="en-GB" sz="2800" dirty="0" smtClean="0"/>
              <a:t>Ci</a:t>
            </a:r>
            <a:r>
              <a:rPr lang="ar-SA" sz="2800" dirty="0" smtClean="0"/>
              <a:t>).</a:t>
            </a:r>
          </a:p>
          <a:p>
            <a:endParaRPr lang="ar-SA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ar-SA" sz="2800" dirty="0" smtClean="0"/>
              <a:t>ويعرف الكيوري بأنه الشدة الإشعاعية لكتلة جرام واحد من الراديوم </a:t>
            </a:r>
            <a:r>
              <a:rPr lang="en-GB" sz="2800" dirty="0" smtClean="0"/>
              <a:t>226</a:t>
            </a:r>
            <a:r>
              <a:rPr lang="ar-SA" sz="2800" dirty="0" smtClean="0"/>
              <a:t> وهو يساوي:</a:t>
            </a:r>
          </a:p>
          <a:p>
            <a:pPr algn="ctr"/>
            <a:r>
              <a:rPr lang="en-GB" sz="2800" dirty="0" smtClean="0"/>
              <a:t>1 Ci= 3.7x10</a:t>
            </a:r>
            <a:r>
              <a:rPr lang="en-GB" sz="2800" baseline="30000" dirty="0" smtClean="0"/>
              <a:t>10 </a:t>
            </a:r>
            <a:r>
              <a:rPr lang="en-GB" sz="2800" dirty="0" smtClean="0"/>
              <a:t>decay/sec</a:t>
            </a:r>
            <a:r>
              <a:rPr lang="en-GB" sz="2800" baseline="30000" dirty="0" smtClean="0"/>
              <a:t> </a:t>
            </a:r>
            <a:endParaRPr lang="ar-SA" sz="2800" baseline="30000" dirty="0" smtClean="0"/>
          </a:p>
          <a:p>
            <a:pPr algn="ctr"/>
            <a:endParaRPr lang="ar-SA" sz="2800" baseline="300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ar-SA" sz="2800" dirty="0" smtClean="0"/>
              <a:t>وفي وحدات النظام العالمي (</a:t>
            </a:r>
            <a:r>
              <a:rPr lang="en-GB" sz="2800" dirty="0" smtClean="0"/>
              <a:t>SI</a:t>
            </a:r>
            <a:r>
              <a:rPr lang="ar-SA" sz="2800" dirty="0" smtClean="0"/>
              <a:t>) وحدة الشدة الإشعاعية هي البيكريل (</a:t>
            </a:r>
            <a:r>
              <a:rPr lang="en-GB" sz="2800" dirty="0" err="1" smtClean="0"/>
              <a:t>Bq</a:t>
            </a:r>
            <a:r>
              <a:rPr lang="ar-SA" sz="2800" dirty="0" smtClean="0"/>
              <a:t>):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ar-SA" sz="2800" dirty="0"/>
          </a:p>
          <a:p>
            <a:pPr algn="ctr"/>
            <a:r>
              <a:rPr lang="en-GB" sz="2800" dirty="0" smtClean="0"/>
              <a:t>1 </a:t>
            </a:r>
            <a:r>
              <a:rPr lang="en-GB" sz="2800" dirty="0" err="1" smtClean="0"/>
              <a:t>Bq</a:t>
            </a:r>
            <a:r>
              <a:rPr lang="en-GB" sz="2800" dirty="0" smtClean="0"/>
              <a:t>= 1 decay/sec,</a:t>
            </a:r>
          </a:p>
          <a:p>
            <a:pPr algn="ctr"/>
            <a:r>
              <a:rPr lang="en-GB" sz="2800" dirty="0" smtClean="0"/>
              <a:t>1 Ci=</a:t>
            </a:r>
            <a:r>
              <a:rPr lang="en-GB" sz="2800" dirty="0"/>
              <a:t> </a:t>
            </a:r>
            <a:r>
              <a:rPr lang="en-GB" sz="2800" dirty="0" smtClean="0"/>
              <a:t>3.7x10</a:t>
            </a:r>
            <a:r>
              <a:rPr lang="en-GB" sz="2800" baseline="30000" dirty="0" smtClean="0"/>
              <a:t>10</a:t>
            </a:r>
            <a:r>
              <a:rPr lang="en-GB" sz="2800" dirty="0"/>
              <a:t> </a:t>
            </a:r>
            <a:r>
              <a:rPr lang="en-GB" sz="2800" dirty="0" err="1"/>
              <a:t>Bq</a:t>
            </a:r>
            <a:r>
              <a:rPr lang="ar-SA" sz="2800" baseline="30000" dirty="0" smtClean="0"/>
              <a:t> </a:t>
            </a:r>
            <a:endParaRPr lang="ar-SA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ar-SA" sz="2800" dirty="0"/>
          </a:p>
          <a:p>
            <a:endParaRPr lang="ar-SA" sz="2800" dirty="0" smtClean="0"/>
          </a:p>
        </p:txBody>
      </p:sp>
    </p:spTree>
    <p:extLst>
      <p:ext uri="{BB962C8B-B14F-4D97-AF65-F5344CB8AC3E}">
        <p14:creationId xmlns:p14="http://schemas.microsoft.com/office/powerpoint/2010/main" val="40034657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-27384"/>
            <a:ext cx="9144000" cy="7200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raditional Arabic" pitchFamily="2" charset="-78"/>
              </a:rPr>
              <a:t>الفيزياء النووية</a:t>
            </a:r>
            <a:r>
              <a:rPr lang="en-GB" sz="2400" b="1" dirty="0" smtClean="0">
                <a:latin typeface="Times New Roman" pitchFamily="18" charset="0"/>
                <a:ea typeface="+mj-ea"/>
                <a:cs typeface="Traditional Arabic" pitchFamily="2" charset="-78"/>
              </a:rPr>
              <a:t>Nuclear Physics           </a:t>
            </a:r>
            <a:endParaRPr kumimoji="0" lang="ar-SA" sz="2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raditional Arabic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36119" y="1077335"/>
            <a:ext cx="9020578" cy="67095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ar-SA" sz="2800" dirty="0" smtClean="0"/>
              <a:t>مثال: عينة من الكوبالت </a:t>
            </a:r>
            <a:r>
              <a:rPr lang="en-GB" sz="2800" dirty="0" smtClean="0"/>
              <a:t> 60</a:t>
            </a:r>
            <a:r>
              <a:rPr lang="ar-SA" sz="2800" dirty="0" smtClean="0"/>
              <a:t>(</a:t>
            </a:r>
            <a:r>
              <a:rPr lang="en-GB" sz="2800" baseline="30000" dirty="0" smtClean="0"/>
              <a:t>60</a:t>
            </a:r>
            <a:r>
              <a:rPr lang="en-GB" sz="2800" dirty="0" smtClean="0"/>
              <a:t>Co</a:t>
            </a:r>
            <a:r>
              <a:rPr lang="ar-SA" sz="2800" dirty="0" smtClean="0"/>
              <a:t>)، الذي عمر النصف له </a:t>
            </a:r>
            <a:r>
              <a:rPr lang="en-GB" sz="2800" dirty="0" smtClean="0"/>
              <a:t>5.26 years</a:t>
            </a:r>
            <a:r>
              <a:rPr lang="ar-SA" sz="2800" dirty="0" smtClean="0"/>
              <a:t> ، بها </a:t>
            </a:r>
            <a:r>
              <a:rPr lang="en-GB" sz="2800" dirty="0" smtClean="0"/>
              <a:t>3x10</a:t>
            </a:r>
            <a:r>
              <a:rPr lang="en-GB" sz="2800" baseline="30000" dirty="0" smtClean="0"/>
              <a:t>16</a:t>
            </a:r>
            <a:r>
              <a:rPr lang="ar-SA" sz="2800" baseline="30000" dirty="0" smtClean="0"/>
              <a:t> </a:t>
            </a:r>
            <a:r>
              <a:rPr lang="ar-SA" sz="2800" dirty="0" smtClean="0"/>
              <a:t>نواة مشعة. ماهي شدتها الإشعاعية بوحدة الكيوري بعد مرور </a:t>
            </a:r>
            <a:r>
              <a:rPr lang="en-GB" sz="2800" dirty="0" smtClean="0"/>
              <a:t>15.78</a:t>
            </a:r>
            <a:r>
              <a:rPr lang="ar-SA" sz="2800" dirty="0" smtClean="0"/>
              <a:t> سنة</a:t>
            </a:r>
            <a:r>
              <a:rPr lang="ar-SA" sz="2800" dirty="0" smtClean="0"/>
              <a:t>.</a:t>
            </a:r>
            <a:endParaRPr lang="en-US" sz="2800" dirty="0" smtClean="0"/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Solution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1" dirty="0" smtClean="0">
                <a:cs typeface="+mj-cs"/>
              </a:rPr>
              <a:t>N</a:t>
            </a:r>
            <a:r>
              <a:rPr lang="en-US" b="1" baseline="-25000" dirty="0" smtClean="0">
                <a:cs typeface="+mj-cs"/>
              </a:rPr>
              <a:t>o</a:t>
            </a:r>
            <a:r>
              <a:rPr lang="en-US" b="1" dirty="0" smtClean="0">
                <a:cs typeface="+mj-cs"/>
              </a:rPr>
              <a:t> = 3 x 10 16 nucleus, T</a:t>
            </a:r>
            <a:r>
              <a:rPr lang="en-US" b="1" baseline="-25000" dirty="0" smtClean="0">
                <a:cs typeface="+mj-cs"/>
              </a:rPr>
              <a:t>1/2</a:t>
            </a:r>
            <a:r>
              <a:rPr lang="en-US" b="1" dirty="0" smtClean="0">
                <a:cs typeface="+mj-cs"/>
              </a:rPr>
              <a:t>= 5.26 years, t = 15.78 y</a:t>
            </a:r>
            <a:endParaRPr lang="ar-SA" b="1" dirty="0" smtClean="0">
              <a:cs typeface="+mj-cs"/>
            </a:endParaRPr>
          </a:p>
          <a:p>
            <a:pPr algn="l" rtl="0"/>
            <a:r>
              <a:rPr lang="en-US" b="1" dirty="0" smtClean="0">
                <a:cs typeface="+mj-cs"/>
              </a:rPr>
              <a:t>T</a:t>
            </a:r>
            <a:r>
              <a:rPr lang="en-US" b="1" baseline="-25000" dirty="0" smtClean="0">
                <a:cs typeface="+mj-cs"/>
              </a:rPr>
              <a:t>1/2</a:t>
            </a:r>
            <a:r>
              <a:rPr lang="en-US" b="1" dirty="0" smtClean="0">
                <a:cs typeface="+mj-cs"/>
              </a:rPr>
              <a:t> = 5.26 x 3.16 x 10 7 sec/ y = 1.66216 x 108 sec</a:t>
            </a:r>
          </a:p>
          <a:p>
            <a:pPr algn="l" rtl="0"/>
            <a:r>
              <a:rPr lang="en-US" b="1" dirty="0">
                <a:cs typeface="+mj-cs"/>
              </a:rPr>
              <a:t> </a:t>
            </a:r>
            <a:r>
              <a:rPr lang="en-US" b="1" dirty="0" smtClean="0">
                <a:cs typeface="+mj-cs"/>
              </a:rPr>
              <a:t>R = R</a:t>
            </a:r>
            <a:r>
              <a:rPr lang="en-US" b="1" baseline="-25000" dirty="0" smtClean="0">
                <a:cs typeface="+mj-cs"/>
              </a:rPr>
              <a:t>o</a:t>
            </a:r>
            <a:r>
              <a:rPr lang="en-US" b="1" dirty="0" smtClean="0">
                <a:cs typeface="+mj-cs"/>
              </a:rPr>
              <a:t> e </a:t>
            </a:r>
            <a:r>
              <a:rPr lang="en-US" b="1" baseline="30000" dirty="0" smtClean="0">
                <a:cs typeface="+mj-cs"/>
              </a:rPr>
              <a:t>–</a:t>
            </a:r>
            <a:r>
              <a:rPr lang="en-US" b="1" baseline="30000" dirty="0" smtClean="0">
                <a:latin typeface="Symbol" panose="05050102010706020507" pitchFamily="18" charset="2"/>
                <a:cs typeface="+mj-cs"/>
              </a:rPr>
              <a:t>l</a:t>
            </a:r>
            <a:r>
              <a:rPr lang="en-US" b="1" baseline="30000" dirty="0" smtClean="0">
                <a:cs typeface="+mj-cs"/>
              </a:rPr>
              <a:t>t</a:t>
            </a:r>
          </a:p>
          <a:p>
            <a:pPr algn="l" rtl="0"/>
            <a:r>
              <a:rPr lang="en-US" b="1" dirty="0" smtClean="0">
                <a:cs typeface="+mj-cs"/>
              </a:rPr>
              <a:t>R = N</a:t>
            </a:r>
            <a:r>
              <a:rPr lang="en-US" b="1" baseline="-25000" dirty="0" smtClean="0">
                <a:cs typeface="+mj-cs"/>
              </a:rPr>
              <a:t>o</a:t>
            </a:r>
            <a:r>
              <a:rPr lang="en-US" b="1" dirty="0" smtClean="0">
                <a:cs typeface="+mj-cs"/>
              </a:rPr>
              <a:t> </a:t>
            </a:r>
            <a:r>
              <a:rPr lang="en-US" b="1" dirty="0" smtClean="0">
                <a:latin typeface="Symbol" panose="05050102010706020507" pitchFamily="18" charset="2"/>
                <a:cs typeface="+mj-cs"/>
              </a:rPr>
              <a:t>l</a:t>
            </a:r>
            <a:r>
              <a:rPr lang="en-US" b="1" dirty="0" smtClean="0">
                <a:cs typeface="+mj-cs"/>
              </a:rPr>
              <a:t> e </a:t>
            </a:r>
            <a:r>
              <a:rPr lang="en-US" b="1" baseline="30000" dirty="0" smtClean="0">
                <a:cs typeface="+mj-cs"/>
              </a:rPr>
              <a:t>–</a:t>
            </a:r>
            <a:r>
              <a:rPr lang="en-US" b="1" baseline="30000" dirty="0" smtClean="0">
                <a:latin typeface="Symbol" panose="05050102010706020507" pitchFamily="18" charset="2"/>
                <a:cs typeface="+mj-cs"/>
              </a:rPr>
              <a:t>l</a:t>
            </a:r>
            <a:r>
              <a:rPr lang="en-US" b="1" baseline="30000" dirty="0" smtClean="0">
                <a:cs typeface="+mj-cs"/>
              </a:rPr>
              <a:t> t</a:t>
            </a:r>
          </a:p>
          <a:p>
            <a:pPr algn="l" rtl="0"/>
            <a:r>
              <a:rPr lang="en-US" b="1" dirty="0" smtClean="0">
                <a:cs typeface="+mj-cs"/>
              </a:rPr>
              <a:t>T</a:t>
            </a:r>
            <a:r>
              <a:rPr lang="en-US" b="1" baseline="-25000" dirty="0" smtClean="0">
                <a:cs typeface="+mj-cs"/>
              </a:rPr>
              <a:t>1/2</a:t>
            </a:r>
            <a:r>
              <a:rPr lang="en-US" b="1" dirty="0" smtClean="0">
                <a:cs typeface="+mj-cs"/>
              </a:rPr>
              <a:t> = 0.693/</a:t>
            </a:r>
            <a:r>
              <a:rPr lang="en-US" b="1" dirty="0" smtClean="0">
                <a:latin typeface="Symbol" panose="05050102010706020507" pitchFamily="18" charset="2"/>
                <a:cs typeface="+mj-cs"/>
              </a:rPr>
              <a:t>l</a:t>
            </a:r>
          </a:p>
          <a:p>
            <a:pPr marL="285750" indent="-285750" algn="l" rtl="0">
              <a:buFont typeface="Symbol" panose="05050102010706020507" pitchFamily="18" charset="2"/>
              <a:buChar char="l"/>
            </a:pPr>
            <a:r>
              <a:rPr lang="en-US" b="1" dirty="0" smtClean="0">
                <a:latin typeface="Symbol" panose="05050102010706020507" pitchFamily="18" charset="2"/>
                <a:cs typeface="+mj-cs"/>
              </a:rPr>
              <a:t>= 0.693/1.66216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="1" dirty="0" smtClean="0">
                <a:latin typeface="Symbol" panose="05050102010706020507" pitchFamily="18" charset="2"/>
                <a:cs typeface="+mj-cs"/>
              </a:rPr>
              <a:t> 10</a:t>
            </a:r>
            <a:r>
              <a:rPr lang="en-US" b="1" baseline="30000" dirty="0" smtClean="0">
                <a:latin typeface="Symbol" panose="05050102010706020507" pitchFamily="18" charset="2"/>
                <a:cs typeface="+mj-cs"/>
              </a:rPr>
              <a:t>8</a:t>
            </a:r>
            <a:r>
              <a:rPr lang="en-US" b="1" dirty="0" smtClean="0">
                <a:latin typeface="Symbol" panose="05050102010706020507" pitchFamily="18" charset="2"/>
                <a:cs typeface="+mj-cs"/>
              </a:rPr>
              <a:t> = 4.17016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 10</a:t>
            </a:r>
            <a:r>
              <a:rPr lang="en-US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-9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decay/ sec</a:t>
            </a:r>
          </a:p>
          <a:p>
            <a:pPr algn="l" rtl="0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N</a:t>
            </a:r>
            <a:r>
              <a:rPr lang="en-US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l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3 x 10</a:t>
            </a:r>
            <a:r>
              <a:rPr lang="en-US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 4.17 x 10</a:t>
            </a:r>
            <a:r>
              <a:rPr lang="en-US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-9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1.25 x 10</a:t>
            </a:r>
            <a:r>
              <a:rPr lang="en-US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decay/sec</a:t>
            </a:r>
          </a:p>
          <a:p>
            <a:pPr algn="l" rtl="0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 = 15.78 y x 3.16 x 10</a:t>
            </a:r>
            <a:r>
              <a:rPr lang="en-US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4.986 x 10</a:t>
            </a:r>
            <a:r>
              <a:rPr lang="en-US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  <a:p>
            <a:pPr algn="l" rtl="0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 = R</a:t>
            </a:r>
            <a:r>
              <a:rPr lang="en-US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b="1" baseline="30000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l</a:t>
            </a:r>
            <a:r>
              <a:rPr lang="en-US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</a:p>
          <a:p>
            <a:pPr algn="l" rtl="0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 = 1.25 x 10</a:t>
            </a:r>
            <a:r>
              <a:rPr lang="en-US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 e </a:t>
            </a:r>
            <a:r>
              <a:rPr lang="en-US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(4.17x 10-9 x 4.98 x 108)</a:t>
            </a:r>
          </a:p>
          <a:p>
            <a:pPr algn="l" rtl="0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 = 1.562 x 10</a:t>
            </a:r>
            <a:r>
              <a:rPr lang="en-US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decay/sec = 1.562 x 10</a:t>
            </a:r>
            <a:r>
              <a:rPr lang="en-US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Bq .</a:t>
            </a:r>
          </a:p>
          <a:p>
            <a:pPr algn="l" rtl="0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Ci = 3.7 x 10 </a:t>
            </a:r>
            <a:r>
              <a:rPr lang="en-US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Bq</a:t>
            </a:r>
          </a:p>
          <a:p>
            <a:pPr algn="l" rtl="0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Bq = 1/ 3.7 x 10</a:t>
            </a:r>
            <a:r>
              <a:rPr lang="en-US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Ci</a:t>
            </a:r>
            <a:endParaRPr lang="ar-SA" b="1" dirty="0" smtClean="0">
              <a:latin typeface="Symbol" panose="05050102010706020507" pitchFamily="18" charset="2"/>
              <a:cs typeface="+mj-cs"/>
            </a:endParaRPr>
          </a:p>
          <a:p>
            <a:pPr algn="l" rtl="0"/>
            <a:r>
              <a:rPr lang="en-GB" b="1" dirty="0" smtClean="0">
                <a:cs typeface="+mj-cs"/>
              </a:rPr>
              <a:t>                                R= 1.5625 x 10</a:t>
            </a:r>
            <a:r>
              <a:rPr lang="en-GB" b="1" baseline="30000" dirty="0" smtClean="0">
                <a:cs typeface="+mj-cs"/>
              </a:rPr>
              <a:t>7</a:t>
            </a:r>
            <a:r>
              <a:rPr lang="en-GB" b="1" dirty="0" smtClean="0">
                <a:cs typeface="+mj-cs"/>
              </a:rPr>
              <a:t> x 1/ 3.7 x 10 </a:t>
            </a:r>
            <a:r>
              <a:rPr lang="en-GB" b="1" baseline="30000" dirty="0" smtClean="0">
                <a:cs typeface="+mj-cs"/>
              </a:rPr>
              <a:t>10</a:t>
            </a:r>
            <a:r>
              <a:rPr lang="en-GB" b="1" dirty="0" smtClean="0">
                <a:cs typeface="+mj-cs"/>
              </a:rPr>
              <a:t> =4.223 </a:t>
            </a:r>
            <a:r>
              <a:rPr lang="en-GB" b="1" dirty="0" smtClean="0">
                <a:cs typeface="+mj-cs"/>
              </a:rPr>
              <a:t>x 10</a:t>
            </a:r>
            <a:r>
              <a:rPr lang="en-GB" b="1" baseline="30000" dirty="0" smtClean="0">
                <a:cs typeface="+mj-cs"/>
              </a:rPr>
              <a:t>-4</a:t>
            </a:r>
            <a:r>
              <a:rPr lang="en-GB" b="1" dirty="0">
                <a:cs typeface="+mj-cs"/>
              </a:rPr>
              <a:t> </a:t>
            </a:r>
            <a:r>
              <a:rPr lang="en-GB" b="1" dirty="0" smtClean="0">
                <a:cs typeface="+mj-cs"/>
              </a:rPr>
              <a:t>Ci = 422.3 </a:t>
            </a:r>
            <a:r>
              <a:rPr lang="el-GR" b="1" dirty="0" smtClean="0">
                <a:latin typeface="Calibri" panose="020F0502020204030204" pitchFamily="34" charset="0"/>
                <a:cs typeface="+mj-cs"/>
              </a:rPr>
              <a:t>μ</a:t>
            </a:r>
            <a:r>
              <a:rPr lang="en-GB" b="1" dirty="0" smtClean="0">
                <a:latin typeface="Calibri" panose="020F0502020204030204" pitchFamily="34" charset="0"/>
                <a:cs typeface="+mj-cs"/>
              </a:rPr>
              <a:t>Ci</a:t>
            </a:r>
            <a:endParaRPr lang="ar-SA" b="1" dirty="0">
              <a:cs typeface="+mj-c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ar-SA" sz="2800" dirty="0" smtClean="0"/>
          </a:p>
          <a:p>
            <a:endParaRPr lang="ar-SA" sz="2800" dirty="0" smtClean="0"/>
          </a:p>
        </p:txBody>
      </p:sp>
    </p:spTree>
    <p:extLst>
      <p:ext uri="{BB962C8B-B14F-4D97-AF65-F5344CB8AC3E}">
        <p14:creationId xmlns:p14="http://schemas.microsoft.com/office/powerpoint/2010/main" val="665653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-27384"/>
            <a:ext cx="9144000" cy="7200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raditional Arabic" pitchFamily="2" charset="-78"/>
              </a:rPr>
              <a:t>الفيزياء النووية</a:t>
            </a:r>
            <a:r>
              <a:rPr lang="en-GB" sz="2400" b="1" dirty="0" smtClean="0">
                <a:latin typeface="Times New Roman" pitchFamily="18" charset="0"/>
                <a:ea typeface="+mj-ea"/>
                <a:cs typeface="Traditional Arabic" pitchFamily="2" charset="-78"/>
              </a:rPr>
              <a:t>Nuclear Physics           </a:t>
            </a:r>
            <a:endParaRPr kumimoji="0" lang="ar-SA" sz="2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raditional Arabic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66210" y="908720"/>
            <a:ext cx="54368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ar-SA" sz="2800" b="1" dirty="0" smtClean="0"/>
              <a:t>التفاعلات النووية</a:t>
            </a:r>
            <a:r>
              <a:rPr lang="en-GB" sz="2800" b="1" dirty="0" smtClean="0"/>
              <a:t>Nuclear reactions  </a:t>
            </a:r>
            <a:endParaRPr lang="ar-SA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484" y="1431940"/>
            <a:ext cx="6933579" cy="8987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191132" y="2348880"/>
            <a:ext cx="9299636" cy="458587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ar-SA" sz="2400" dirty="0">
                <a:cs typeface="+mj-cs"/>
              </a:rPr>
              <a:t>وﻳﻤﻜﻦ اﻟﺘﻌﺒﻴﺮ ﻋﻦ اﻟﺘﻔﺎﻋﻼت اﻟﻨﻮوﻳﺔ ﺑﺎﻟﻤﻌﺎدﻟﺔ </a:t>
            </a:r>
            <a:r>
              <a:rPr lang="ar-SA" sz="2400" dirty="0" smtClean="0">
                <a:cs typeface="+mj-cs"/>
              </a:rPr>
              <a:t>اﻵﺗﻴﺔ:        </a:t>
            </a:r>
            <a:r>
              <a:rPr lang="en-GB" sz="2400" dirty="0" smtClean="0">
                <a:cs typeface="+mj-cs"/>
              </a:rPr>
              <a:t>  </a:t>
            </a:r>
            <a:r>
              <a:rPr lang="en-GB" sz="2400" dirty="0" smtClean="0"/>
              <a:t> </a:t>
            </a:r>
            <a:r>
              <a:rPr lang="en-GB" sz="2800" dirty="0"/>
              <a:t>x+ X→Y + </a:t>
            </a:r>
            <a:r>
              <a:rPr lang="en-GB" sz="2800" dirty="0" smtClean="0"/>
              <a:t>y</a:t>
            </a:r>
            <a:r>
              <a:rPr lang="ar-SA" sz="2400" dirty="0" smtClean="0"/>
              <a:t>    </a:t>
            </a:r>
            <a:endParaRPr lang="ar-SA" sz="2400" dirty="0">
              <a:cs typeface="+mj-cs"/>
            </a:endParaRPr>
          </a:p>
          <a:p>
            <a:r>
              <a:rPr lang="ar-SA" sz="2400" dirty="0" smtClean="0"/>
              <a:t>اﻟﻄﺎﻗﺔ اﻟﻤﺤﺮرة ﺗﺴﺎوي:</a:t>
            </a:r>
          </a:p>
          <a:p>
            <a:endParaRPr lang="ar-SA" dirty="0" smtClean="0"/>
          </a:p>
          <a:p>
            <a:endParaRPr lang="ar-SA" dirty="0"/>
          </a:p>
          <a:p>
            <a:r>
              <a:rPr lang="ar-SA" sz="2400" dirty="0" smtClean="0"/>
              <a:t>حيث الكتل بوحدة الكيلو جرام(</a:t>
            </a:r>
            <a:r>
              <a:rPr lang="en-GB" sz="2400" dirty="0" smtClean="0"/>
              <a:t>kg</a:t>
            </a:r>
            <a:r>
              <a:rPr lang="ar-SA" sz="2400" dirty="0" smtClean="0"/>
              <a:t>).</a:t>
            </a:r>
          </a:p>
          <a:p>
            <a:r>
              <a:rPr lang="ar-SA" sz="2800" dirty="0" smtClean="0"/>
              <a:t>أو:</a:t>
            </a:r>
          </a:p>
          <a:p>
            <a:r>
              <a:rPr lang="ar-SA" sz="2400" dirty="0" smtClean="0"/>
              <a:t>حيث الكتل بوحدات الكتل الذرية (</a:t>
            </a:r>
            <a:r>
              <a:rPr lang="en-GB" sz="2400" dirty="0" smtClean="0"/>
              <a:t>u</a:t>
            </a:r>
            <a:r>
              <a:rPr lang="ar-SA" sz="2400" dirty="0" smtClean="0"/>
              <a:t>).</a:t>
            </a:r>
          </a:p>
          <a:p>
            <a:r>
              <a:rPr lang="el-GR" sz="2800" dirty="0"/>
              <a:t>α+ </a:t>
            </a:r>
            <a:r>
              <a:rPr lang="en-GB" sz="2800" dirty="0"/>
              <a:t>N →F →O + </a:t>
            </a:r>
            <a:r>
              <a:rPr lang="en-GB" sz="2800" dirty="0" smtClean="0"/>
              <a:t>P                         Q </a:t>
            </a:r>
            <a:r>
              <a:rPr lang="en-GB" sz="2800" dirty="0"/>
              <a:t>= -1.19 </a:t>
            </a:r>
            <a:r>
              <a:rPr lang="en-GB" sz="2800" dirty="0" smtClean="0"/>
              <a:t>MeV                     </a:t>
            </a:r>
            <a:endParaRPr lang="en-GB" sz="2800" dirty="0"/>
          </a:p>
          <a:p>
            <a:r>
              <a:rPr lang="ar-SA" sz="2400" dirty="0" smtClean="0"/>
              <a:t>وﻧﻈﺮا </a:t>
            </a:r>
            <a:r>
              <a:rPr lang="ar-SA" sz="2400" dirty="0"/>
              <a:t>ﻷن ﻗﻴﻤﺔ اﻟﻄﺎﻗﺔ اﻟﻤﺤﺮرة اﻟﻤﺤﺴﻮﺑﺔ </a:t>
            </a:r>
            <a:r>
              <a:rPr lang="ar-SA" sz="2400" dirty="0" smtClean="0"/>
              <a:t>ﺳﺎﻟﺒﺔ فإنه </a:t>
            </a:r>
            <a:r>
              <a:rPr lang="ar-SA" sz="2400" dirty="0"/>
              <a:t>ﻟﺤﺪوث </a:t>
            </a:r>
            <a:r>
              <a:rPr lang="ar-SA" sz="2400" dirty="0" smtClean="0"/>
              <a:t>اﻟﺘﻔﺎﻋﻞ </a:t>
            </a:r>
            <a:r>
              <a:rPr lang="ar-SA" sz="2400" dirty="0"/>
              <a:t>ﻻﺑﺪ ان ﻳﻜﻮن ﻟﺠﺴﻴﻢ أﻟﻔﺎ </a:t>
            </a:r>
            <a:r>
              <a:rPr lang="ar-SA" sz="2400" dirty="0" smtClean="0"/>
              <a:t>ﻄﺎﻗﺔ ﺤﺮكية تتحول إلى كتلة ﻟﻴﺼﺒﺢ </a:t>
            </a:r>
            <a:r>
              <a:rPr lang="ar-SA" sz="2400" dirty="0"/>
              <a:t>اﻟﻄﺮف اﻷﻳﺴﺮ </a:t>
            </a:r>
            <a:r>
              <a:rPr lang="ar-SA" sz="2400" dirty="0" smtClean="0"/>
              <a:t>ﻣﺴﺎوﻳﺎ أو أكبر ﻣﻦ </a:t>
            </a:r>
            <a:r>
              <a:rPr lang="ar-SA" sz="2400" dirty="0"/>
              <a:t>ﻣﺠﻤﻮع اﻟﻜﺘﻞ ﻓﻲ اﻟﻄﺮف اﻷﻳﻤﻦ ﻟﻜﻲ ﻳﺘﻢ </a:t>
            </a:r>
            <a:r>
              <a:rPr lang="ar-SA" sz="2400" dirty="0" smtClean="0"/>
              <a:t>اﻟﺘﻔﺎﻋﻞ.</a:t>
            </a:r>
          </a:p>
          <a:p>
            <a:endParaRPr lang="ar-SA" sz="28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184233"/>
              </p:ext>
            </p:extLst>
          </p:nvPr>
        </p:nvGraphicFramePr>
        <p:xfrm>
          <a:off x="280516" y="3069981"/>
          <a:ext cx="6940550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43" name="Equation" r:id="rId4" imgW="2908080" imgH="228600" progId="Equation.3">
                  <p:embed/>
                </p:oleObj>
              </mc:Choice>
              <mc:Fallback>
                <p:oleObj name="Equation" r:id="rId4" imgW="29080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516" y="3069981"/>
                        <a:ext cx="6940550" cy="5476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40668"/>
              </p:ext>
            </p:extLst>
          </p:nvPr>
        </p:nvGraphicFramePr>
        <p:xfrm>
          <a:off x="258244" y="4056869"/>
          <a:ext cx="7465524" cy="5201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44" name="Equation" r:id="rId6" imgW="3098520" imgH="215640" progId="Equation.3">
                  <p:embed/>
                </p:oleObj>
              </mc:Choice>
              <mc:Fallback>
                <p:oleObj name="Equation" r:id="rId6" imgW="30985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58244" y="4056869"/>
                        <a:ext cx="7465524" cy="5201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ight Arrow 8"/>
          <p:cNvSpPr/>
          <p:nvPr/>
        </p:nvSpPr>
        <p:spPr>
          <a:xfrm>
            <a:off x="3495453" y="5061238"/>
            <a:ext cx="1368152" cy="1347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20413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5496" y="980728"/>
                <a:ext cx="8784976" cy="61374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:r>
                  <a:rPr lang="ar-SA" sz="2800" b="1" dirty="0" smtClean="0"/>
                  <a:t>تركيب النواة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ar-SA" sz="2800" dirty="0" smtClean="0"/>
                  <a:t>تتكون النواة من بروتونات ونيوترونات تسمى نيوكلونات(نويات) ، مجموعها يسمى بالعدد الكلي </a:t>
                </a:r>
                <a:r>
                  <a:rPr lang="en-GB" sz="2800" dirty="0" smtClean="0"/>
                  <a:t>A</a:t>
                </a:r>
                <a:r>
                  <a:rPr lang="ar-SA" sz="2800" dirty="0" smtClean="0"/>
                  <a:t> . </a:t>
                </a:r>
              </a:p>
              <a:p>
                <a:pPr marL="457200" indent="-457200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ar-SA" sz="2800" dirty="0" smtClean="0"/>
                  <a:t>عدد البروتونات في النواة هو العدد الذري </a:t>
                </a:r>
                <a:r>
                  <a:rPr lang="en-GB" sz="2800" dirty="0" smtClean="0"/>
                  <a:t>Z</a:t>
                </a:r>
                <a:r>
                  <a:rPr lang="ar-SA" sz="2800" dirty="0" smtClean="0"/>
                  <a:t>.</a:t>
                </a:r>
              </a:p>
              <a:p>
                <a:pPr marL="457200" indent="-457200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ar-SA" sz="2800" dirty="0" smtClean="0"/>
                  <a:t>عدد النيترونات في النواة هو </a:t>
                </a:r>
                <a:r>
                  <a:rPr lang="en-GB" sz="2800" dirty="0" smtClean="0"/>
                  <a:t>N</a:t>
                </a:r>
                <a:r>
                  <a:rPr lang="ar-SA" sz="2800" dirty="0"/>
                  <a:t> </a:t>
                </a:r>
                <a:r>
                  <a:rPr lang="ar-SA" sz="2800" dirty="0" smtClean="0"/>
                  <a:t>حيث </a:t>
                </a:r>
                <a:r>
                  <a:rPr lang="en-GB" sz="2800" dirty="0" smtClean="0"/>
                  <a:t>A=Z+N</a:t>
                </a:r>
                <a:r>
                  <a:rPr lang="ar-SA" sz="2800" dirty="0" smtClean="0"/>
                  <a:t>.</a:t>
                </a:r>
              </a:p>
              <a:p>
                <a:pPr marL="457200" indent="-457200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ar-SA" sz="2800" dirty="0" smtClean="0"/>
                  <a:t>يوجد في الطبيعة </a:t>
                </a:r>
                <a:r>
                  <a:rPr lang="en-GB" sz="2800" dirty="0" smtClean="0"/>
                  <a:t>92</a:t>
                </a:r>
                <a:r>
                  <a:rPr lang="ar-SA" sz="2800" dirty="0" smtClean="0"/>
                  <a:t> عنصرا تبدأ بالهيدروجين </a:t>
                </a:r>
                <a:r>
                  <a:rPr lang="en-GB" sz="2800" dirty="0" smtClean="0"/>
                  <a:t>(Z=1)</a:t>
                </a:r>
                <a:r>
                  <a:rPr lang="ar-SA" sz="2800" dirty="0" smtClean="0"/>
                  <a:t> إلى عنصر اليورانيوم </a:t>
                </a:r>
                <a:r>
                  <a:rPr lang="en-GB" sz="2800" dirty="0"/>
                  <a:t>(</a:t>
                </a:r>
                <a:r>
                  <a:rPr lang="en-GB" sz="2800" dirty="0" smtClean="0"/>
                  <a:t>Z=92)</a:t>
                </a:r>
                <a:r>
                  <a:rPr lang="ar-SA" sz="2800" dirty="0" smtClean="0"/>
                  <a:t> ، وبواسطة المعجلات النووية أمكن انتاج عناصر صناعية وصل عددها الذري إلى </a:t>
                </a:r>
                <a:r>
                  <a:rPr lang="en-GB" sz="2800" dirty="0" smtClean="0"/>
                  <a:t>Z=111</a:t>
                </a:r>
                <a:r>
                  <a:rPr lang="ar-SA" sz="2800" dirty="0" smtClean="0"/>
                  <a:t>.</a:t>
                </a:r>
              </a:p>
              <a:p>
                <a:pPr marL="457200" indent="-457200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ar-SA" sz="2800" dirty="0" smtClean="0"/>
                  <a:t>أي عنصر</a:t>
                </a:r>
                <a:r>
                  <a:rPr lang="en-GB" sz="2800" dirty="0" smtClean="0"/>
                  <a:t>X</a:t>
                </a:r>
                <a:r>
                  <a:rPr lang="ar-SA" sz="2800" dirty="0" smtClean="0"/>
                  <a:t> يمكن كتابته كما يلي: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GB" sz="2800" i="1" smtClean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sub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p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sPre>
                  </m:oMath>
                </a14:m>
                <a:endParaRPr lang="ar-SA" sz="2800" dirty="0" smtClean="0"/>
              </a:p>
              <a:p>
                <a:pPr marL="457200" indent="-457200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endParaRPr lang="ar-SA" sz="28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980728"/>
                <a:ext cx="8784976" cy="6137449"/>
              </a:xfrm>
              <a:prstGeom prst="rect">
                <a:avLst/>
              </a:prstGeom>
              <a:blipFill rotWithShape="0">
                <a:blip r:embed="rId2"/>
                <a:stretch>
                  <a:fillRect r="-1249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/>
          <p:cNvSpPr txBox="1">
            <a:spLocks/>
          </p:cNvSpPr>
          <p:nvPr/>
        </p:nvSpPr>
        <p:spPr>
          <a:xfrm>
            <a:off x="0" y="-27384"/>
            <a:ext cx="9144000" cy="11429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raditional Arabic" pitchFamily="2" charset="-78"/>
              </a:rPr>
              <a:t>الفيزياء النووية</a:t>
            </a:r>
            <a:r>
              <a:rPr lang="en-GB" sz="2400" b="1" dirty="0" smtClean="0">
                <a:latin typeface="Times New Roman" pitchFamily="18" charset="0"/>
                <a:ea typeface="+mj-ea"/>
                <a:cs typeface="Traditional Arabic" pitchFamily="2" charset="-78"/>
              </a:rPr>
              <a:t>Nuclear Physics           </a:t>
            </a:r>
            <a:endParaRPr kumimoji="0" lang="ar-SA" sz="2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raditional Arabic" pitchFamily="2" charset="-78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-27384"/>
            <a:ext cx="9144000" cy="7200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raditional Arabic" pitchFamily="2" charset="-78"/>
              </a:rPr>
              <a:t>الفيزياء النووية</a:t>
            </a:r>
            <a:r>
              <a:rPr lang="en-GB" sz="2400" b="1" dirty="0" smtClean="0">
                <a:latin typeface="Times New Roman" pitchFamily="18" charset="0"/>
                <a:ea typeface="+mj-ea"/>
                <a:cs typeface="Traditional Arabic" pitchFamily="2" charset="-78"/>
              </a:rPr>
              <a:t>Nuclear Physics           </a:t>
            </a:r>
            <a:endParaRPr kumimoji="0" lang="ar-SA" sz="2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raditional Arabic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3528" y="836712"/>
            <a:ext cx="86764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ar-SA" sz="2800" dirty="0"/>
              <a:t>اﺳﺘﺨﺪﻣﺖ اﻟﻤﻌﺠﻼت اﻟﻨﻮوﻳﺔ ﻟﺘﺴﺮﻳﻊ اﻟﺠﺴﻴﻤﺎت اﻟﻨﻮوﻳﺔ وﻗﺬف اﻟﻨﻮى </a:t>
            </a:r>
            <a:r>
              <a:rPr lang="ar-SA" sz="2800" dirty="0" smtClean="0"/>
              <a:t>ﻹﻧﺘﺎج </a:t>
            </a:r>
            <a:r>
              <a:rPr lang="ar-SA" sz="2800" dirty="0"/>
              <a:t>ﻧﻈﺎﺋﺮ ﺻﻨﺎﻋﻴﺔ </a:t>
            </a:r>
            <a:r>
              <a:rPr lang="ar-SA" sz="2800" dirty="0" smtClean="0"/>
              <a:t>ﻏﻴﺮﻣﻮﺟﻮدة </a:t>
            </a:r>
            <a:r>
              <a:rPr lang="ar-SA" sz="2800" dirty="0"/>
              <a:t>ﺑﺎﻟﻄﺒﻴﻌﺔ واﻟﺘﻲ ﻗﺪ ﺗﻜﻮن ﻣﺴﺘﻘﺮة أو </a:t>
            </a:r>
            <a:r>
              <a:rPr lang="ar-SA" sz="2800" dirty="0" smtClean="0"/>
              <a:t>ﻣﺸﻌﺔ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ar-SA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ar-SA" sz="2400" b="1" dirty="0" smtClean="0"/>
              <a:t>اﻟﺘﺤﻮل </a:t>
            </a:r>
            <a:r>
              <a:rPr lang="ar-SA" sz="2400" b="1" dirty="0"/>
              <a:t>اﻟﻨﻮوي </a:t>
            </a:r>
            <a:r>
              <a:rPr lang="ar-SA" sz="2400" b="1" dirty="0" smtClean="0"/>
              <a:t>ﺑﻮاﺳﻄﺔ النيوترونات </a:t>
            </a:r>
            <a:r>
              <a:rPr lang="en-GB" sz="2400" b="1" dirty="0" smtClean="0"/>
              <a:t>Transmutation by neutrons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400" b="1" dirty="0"/>
          </a:p>
          <a:p>
            <a:r>
              <a:rPr lang="ar-SA" sz="2800" dirty="0" smtClean="0"/>
              <a:t>إن امتصاص النيوترونات من بعض النوى لاتحتاج إلى طاقات عالية لأنها عديمة الشحنة لذا استعملت لقذف العناصر الثقيلة وبالتالي زيادة العدد الذري وانبعاث جسيمات بيتا السالبة:</a:t>
            </a:r>
            <a:endParaRPr lang="ar-SA" sz="28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9847612"/>
              </p:ext>
            </p:extLst>
          </p:nvPr>
        </p:nvGraphicFramePr>
        <p:xfrm>
          <a:off x="2051720" y="4622364"/>
          <a:ext cx="4540250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49" name="معادلة" r:id="rId3" imgW="1447560" imgH="241200" progId="Equation.3">
                  <p:embed/>
                </p:oleObj>
              </mc:Choice>
              <mc:Fallback>
                <p:oleObj name="معادلة" r:id="rId3" imgW="14475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20" y="4622364"/>
                        <a:ext cx="4540250" cy="7556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5518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-27384"/>
            <a:ext cx="9144000" cy="7200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raditional Arabic" pitchFamily="2" charset="-78"/>
              </a:rPr>
              <a:t>الفيزياء النووية</a:t>
            </a:r>
            <a:r>
              <a:rPr lang="en-GB" sz="2400" b="1" dirty="0" smtClean="0">
                <a:latin typeface="Times New Roman" pitchFamily="18" charset="0"/>
                <a:ea typeface="+mj-ea"/>
                <a:cs typeface="Traditional Arabic" pitchFamily="2" charset="-78"/>
              </a:rPr>
              <a:t>Nuclear Physics           </a:t>
            </a:r>
            <a:endParaRPr kumimoji="0" lang="ar-SA" sz="2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raditional Arabic" pitchFamily="2" charset="-78"/>
            </a:endParaRPr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81" y="980728"/>
            <a:ext cx="8101183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5862265"/>
              </p:ext>
            </p:extLst>
          </p:nvPr>
        </p:nvGraphicFramePr>
        <p:xfrm>
          <a:off x="1524000" y="2996952"/>
          <a:ext cx="6096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Element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 of P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 of n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Hg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142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109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-27384"/>
            <a:ext cx="9144000" cy="7200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raditional Arabic" pitchFamily="2" charset="-78"/>
              </a:rPr>
              <a:t>الفيزياء النووية</a:t>
            </a:r>
            <a:r>
              <a:rPr lang="en-GB" sz="2400" b="1" dirty="0" smtClean="0">
                <a:latin typeface="Times New Roman" pitchFamily="18" charset="0"/>
                <a:ea typeface="+mj-ea"/>
                <a:cs typeface="Traditional Arabic" pitchFamily="2" charset="-78"/>
              </a:rPr>
              <a:t>Nuclear Physics           </a:t>
            </a:r>
            <a:endParaRPr kumimoji="0" lang="ar-SA" sz="2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raditional Arabic" pitchFamily="2" charset="-78"/>
            </a:endParaRPr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66" y="980728"/>
            <a:ext cx="8429582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8734381"/>
              </p:ext>
            </p:extLst>
          </p:nvPr>
        </p:nvGraphicFramePr>
        <p:xfrm>
          <a:off x="395536" y="2492896"/>
          <a:ext cx="2720854" cy="18697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64" name="Equation" r:id="rId4" imgW="1218960" imgH="838080" progId="Equation.3">
                  <p:embed/>
                </p:oleObj>
              </mc:Choice>
              <mc:Fallback>
                <p:oleObj name="Equation" r:id="rId4" imgW="1218960" imgH="838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2492896"/>
                        <a:ext cx="2720854" cy="186970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741434" y="2636912"/>
            <a:ext cx="479100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Solution</a:t>
            </a:r>
          </a:p>
          <a:p>
            <a:pPr algn="l" rtl="0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 Po = 1.2 x 10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-15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(216)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1/3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7.2 x 10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-15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endParaRPr lang="en-US" baseline="30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 rtl="0"/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1.2 x 10</a:t>
            </a:r>
            <a:r>
              <a:rPr lang="en-US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-15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(64)</a:t>
            </a:r>
            <a:r>
              <a:rPr lang="en-US" baseline="30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1/3   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4.8 x 10</a:t>
            </a:r>
            <a:r>
              <a:rPr lang="en-US" baseline="30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-15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1.2 x 10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-15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(27)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1/3  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3.6 x 10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-15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</a:p>
          <a:p>
            <a:pPr algn="l" rt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1.2 x 10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-15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(4)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1/3   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1.9 x 10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-15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95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-27384"/>
            <a:ext cx="9144000" cy="7200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raditional Arabic" pitchFamily="2" charset="-78"/>
              </a:rPr>
              <a:t>الفيزياء النووية</a:t>
            </a:r>
            <a:r>
              <a:rPr lang="en-GB" sz="2400" b="1" dirty="0" smtClean="0">
                <a:latin typeface="Times New Roman" pitchFamily="18" charset="0"/>
                <a:ea typeface="+mj-ea"/>
                <a:cs typeface="Traditional Arabic" pitchFamily="2" charset="-78"/>
              </a:rPr>
              <a:t>Nuclear Physics           </a:t>
            </a:r>
            <a:endParaRPr kumimoji="0" lang="ar-SA" sz="2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raditional Arabic" pitchFamily="2" charset="-78"/>
            </a:endParaRPr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27" y="1052736"/>
            <a:ext cx="8036697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99792" y="2576319"/>
            <a:ext cx="4171335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Solution</a:t>
            </a:r>
          </a:p>
          <a:p>
            <a:pPr algn="l" rtl="0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 = r</a:t>
            </a:r>
            <a:r>
              <a:rPr lang="en-US" sz="28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(A)</a:t>
            </a:r>
            <a:r>
              <a:rPr lang="en-US" sz="28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1/3</a:t>
            </a:r>
          </a:p>
          <a:p>
            <a:pPr algn="l" rtl="0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 = 1.2 x 10-15 (A)</a:t>
            </a:r>
            <a:r>
              <a:rPr lang="en-US" sz="28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1/3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x 10</a:t>
            </a:r>
            <a:r>
              <a:rPr lang="en-US" sz="28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-15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1.2 x 10</a:t>
            </a:r>
            <a:r>
              <a:rPr lang="en-US" sz="28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-15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(A)</a:t>
            </a:r>
            <a:r>
              <a:rPr lang="en-US" sz="28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1/3</a:t>
            </a:r>
          </a:p>
          <a:p>
            <a:pPr algn="l" rtl="0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(A)</a:t>
            </a:r>
            <a:r>
              <a:rPr lang="en-US" sz="28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1/3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6 / 1.2 = 5</a:t>
            </a:r>
          </a:p>
          <a:p>
            <a:pPr algn="l" rtl="0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= (5)</a:t>
            </a:r>
            <a:r>
              <a:rPr lang="en-US" sz="28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125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95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-27384"/>
            <a:ext cx="9144000" cy="7200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raditional Arabic" pitchFamily="2" charset="-78"/>
              </a:rPr>
              <a:t>الفيزياء النووية</a:t>
            </a:r>
            <a:r>
              <a:rPr lang="en-GB" sz="2400" b="1" dirty="0" smtClean="0">
                <a:latin typeface="Times New Roman" pitchFamily="18" charset="0"/>
                <a:ea typeface="+mj-ea"/>
                <a:cs typeface="Traditional Arabic" pitchFamily="2" charset="-78"/>
              </a:rPr>
              <a:t>Nuclear Physics           </a:t>
            </a:r>
            <a:endParaRPr kumimoji="0" lang="ar-SA" sz="2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raditional Arabic" pitchFamily="2" charset="-78"/>
            </a:endParaRPr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28" y="980728"/>
            <a:ext cx="7740860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995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-27384"/>
            <a:ext cx="9144000" cy="7200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raditional Arabic" pitchFamily="2" charset="-78"/>
              </a:rPr>
              <a:t>الفيزياء النووية</a:t>
            </a:r>
            <a:r>
              <a:rPr lang="en-GB" sz="2400" b="1" dirty="0" smtClean="0">
                <a:latin typeface="Times New Roman" pitchFamily="18" charset="0"/>
                <a:ea typeface="+mj-ea"/>
                <a:cs typeface="Traditional Arabic" pitchFamily="2" charset="-78"/>
              </a:rPr>
              <a:t>Nuclear Physics           </a:t>
            </a:r>
            <a:endParaRPr kumimoji="0" lang="ar-SA" sz="2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raditional Arabic" pitchFamily="2" charset="-78"/>
            </a:endParaRPr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98" y="836712"/>
            <a:ext cx="8544222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99502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-27384"/>
            <a:ext cx="9144000" cy="7200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raditional Arabic" pitchFamily="2" charset="-78"/>
              </a:rPr>
              <a:t>الفيزياء النووية</a:t>
            </a:r>
            <a:r>
              <a:rPr lang="en-GB" sz="2400" b="1" dirty="0" smtClean="0">
                <a:latin typeface="Times New Roman" pitchFamily="18" charset="0"/>
                <a:ea typeface="+mj-ea"/>
                <a:cs typeface="Traditional Arabic" pitchFamily="2" charset="-78"/>
              </a:rPr>
              <a:t>Nuclear Physics           </a:t>
            </a:r>
            <a:endParaRPr kumimoji="0" lang="ar-SA" sz="2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raditional Arabic" pitchFamily="2" charset="-78"/>
            </a:endParaRPr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796" y="908720"/>
            <a:ext cx="7841006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99502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-27384"/>
            <a:ext cx="9144000" cy="7200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raditional Arabic" pitchFamily="2" charset="-78"/>
              </a:rPr>
              <a:t>الفيزياء النووية</a:t>
            </a:r>
            <a:r>
              <a:rPr lang="en-GB" sz="2400" b="1" dirty="0" smtClean="0">
                <a:latin typeface="Times New Roman" pitchFamily="18" charset="0"/>
                <a:ea typeface="+mj-ea"/>
                <a:cs typeface="Traditional Arabic" pitchFamily="2" charset="-78"/>
              </a:rPr>
              <a:t>Nuclear Physics           </a:t>
            </a:r>
            <a:endParaRPr kumimoji="0" lang="ar-SA" sz="2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raditional Arabic" pitchFamily="2" charset="-78"/>
            </a:endParaRPr>
          </a:p>
        </p:txBody>
      </p:sp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06" y="694331"/>
            <a:ext cx="8396642" cy="3382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99502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-27384"/>
            <a:ext cx="9144000" cy="7200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raditional Arabic" pitchFamily="2" charset="-78"/>
              </a:rPr>
              <a:t>الفيزياء النووية</a:t>
            </a:r>
            <a:r>
              <a:rPr lang="en-GB" sz="2400" b="1" dirty="0" smtClean="0">
                <a:latin typeface="Times New Roman" pitchFamily="18" charset="0"/>
                <a:ea typeface="+mj-ea"/>
                <a:cs typeface="Traditional Arabic" pitchFamily="2" charset="-78"/>
              </a:rPr>
              <a:t>Nuclear Physics           </a:t>
            </a:r>
            <a:endParaRPr kumimoji="0" lang="ar-SA" sz="2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raditional Arabic" pitchFamily="2" charset="-78"/>
            </a:endParaRPr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63" y="692696"/>
            <a:ext cx="8314441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23256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-27384"/>
            <a:ext cx="9144000" cy="7200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raditional Arabic" pitchFamily="2" charset="-78"/>
              </a:rPr>
              <a:t>الفيزياء النووية</a:t>
            </a:r>
            <a:r>
              <a:rPr lang="en-GB" sz="2400" b="1" dirty="0" smtClean="0">
                <a:latin typeface="Times New Roman" pitchFamily="18" charset="0"/>
                <a:ea typeface="+mj-ea"/>
                <a:cs typeface="Traditional Arabic" pitchFamily="2" charset="-78"/>
              </a:rPr>
              <a:t>Nuclear Physics           </a:t>
            </a:r>
            <a:endParaRPr kumimoji="0" lang="ar-SA" sz="2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raditional Arabic" pitchFamily="2" charset="-78"/>
            </a:endParaRPr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46" y="714375"/>
            <a:ext cx="8613224" cy="3362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4533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-27384"/>
            <a:ext cx="9144000" cy="11429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raditional Arabic" pitchFamily="2" charset="-78"/>
              </a:rPr>
              <a:t>الفيزياء النووية</a:t>
            </a:r>
            <a:r>
              <a:rPr lang="en-GB" sz="2400" b="1" dirty="0" smtClean="0">
                <a:latin typeface="Times New Roman" pitchFamily="18" charset="0"/>
                <a:ea typeface="+mj-ea"/>
                <a:cs typeface="Traditional Arabic" pitchFamily="2" charset="-78"/>
              </a:rPr>
              <a:t>Nuclear Physics           </a:t>
            </a:r>
            <a:endParaRPr kumimoji="0" lang="ar-SA" sz="2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raditional Arabic" pitchFamily="2" charset="-78"/>
            </a:endParaRPr>
          </a:p>
        </p:txBody>
      </p:sp>
      <p:pic>
        <p:nvPicPr>
          <p:cNvPr id="66562" name="Picture 2" descr="Image result for ‫الجدول الدوري للعناصر‬‎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68760"/>
            <a:ext cx="7632848" cy="5294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94494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-27384"/>
            <a:ext cx="9144000" cy="7200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raditional Arabic" pitchFamily="2" charset="-78"/>
              </a:rPr>
              <a:t>الفيزياء النووية</a:t>
            </a:r>
            <a:r>
              <a:rPr lang="en-GB" sz="2400" b="1" dirty="0" smtClean="0">
                <a:latin typeface="Times New Roman" pitchFamily="18" charset="0"/>
                <a:ea typeface="+mj-ea"/>
                <a:cs typeface="Traditional Arabic" pitchFamily="2" charset="-78"/>
              </a:rPr>
              <a:t>Nuclear Physics           </a:t>
            </a:r>
            <a:endParaRPr kumimoji="0" lang="ar-SA" sz="2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raditional Arabic" pitchFamily="2" charset="-78"/>
            </a:endParaRPr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64" y="836712"/>
            <a:ext cx="8363023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453368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-27384"/>
            <a:ext cx="9144000" cy="7200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raditional Arabic" pitchFamily="2" charset="-78"/>
              </a:rPr>
              <a:t>الفيزياء النووية</a:t>
            </a:r>
            <a:r>
              <a:rPr lang="en-GB" sz="2400" b="1" dirty="0" smtClean="0">
                <a:latin typeface="Times New Roman" pitchFamily="18" charset="0"/>
                <a:ea typeface="+mj-ea"/>
                <a:cs typeface="Traditional Arabic" pitchFamily="2" charset="-78"/>
              </a:rPr>
              <a:t>Nuclear Physics           </a:t>
            </a:r>
            <a:endParaRPr kumimoji="0" lang="ar-SA" sz="2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raditional Arabic" pitchFamily="2" charset="-78"/>
            </a:endParaRPr>
          </a:p>
        </p:txBody>
      </p:sp>
      <p:pic>
        <p:nvPicPr>
          <p:cNvPr id="737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10" y="980728"/>
            <a:ext cx="8187111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087275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-27384"/>
            <a:ext cx="9144000" cy="7200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raditional Arabic" pitchFamily="2" charset="-78"/>
              </a:rPr>
              <a:t>الفيزياء النووية</a:t>
            </a:r>
            <a:r>
              <a:rPr lang="en-GB" sz="2400" b="1" dirty="0" smtClean="0">
                <a:latin typeface="Times New Roman" pitchFamily="18" charset="0"/>
                <a:ea typeface="+mj-ea"/>
                <a:cs typeface="Traditional Arabic" pitchFamily="2" charset="-78"/>
              </a:rPr>
              <a:t>Nuclear Physics           </a:t>
            </a:r>
            <a:endParaRPr kumimoji="0" lang="ar-SA" sz="2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raditional Arabic" pitchFamily="2" charset="-78"/>
            </a:endParaRPr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87" y="721504"/>
            <a:ext cx="8423175" cy="1915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0872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268760"/>
            <a:ext cx="874846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ar-SA" sz="2800" b="1" dirty="0" smtClean="0"/>
              <a:t>النظائر</a:t>
            </a:r>
            <a:endParaRPr lang="ar-SA" sz="2800" b="1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-27384"/>
            <a:ext cx="9144000" cy="11429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raditional Arabic" pitchFamily="2" charset="-78"/>
              </a:rPr>
              <a:t>الفيزياء النووية</a:t>
            </a:r>
            <a:r>
              <a:rPr lang="en-GB" sz="2400" b="1" dirty="0" smtClean="0">
                <a:latin typeface="Times New Roman" pitchFamily="18" charset="0"/>
                <a:ea typeface="+mj-ea"/>
                <a:cs typeface="Traditional Arabic" pitchFamily="2" charset="-78"/>
              </a:rPr>
              <a:t>Nuclear Physics           </a:t>
            </a:r>
            <a:endParaRPr kumimoji="0" lang="ar-SA" sz="2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raditional Arabic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51520" y="1844824"/>
                <a:ext cx="8316416" cy="45366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ar-SA" sz="2400" dirty="0" smtClean="0"/>
                  <a:t>النوى التي لها نفس عدد البروتونات (</a:t>
                </a:r>
                <a:r>
                  <a:rPr lang="en-GB" sz="2400" dirty="0" smtClean="0"/>
                  <a:t>Z</a:t>
                </a:r>
                <a:r>
                  <a:rPr lang="ar-SA" sz="2400" dirty="0" smtClean="0"/>
                  <a:t>) ولكن يختلف عدد النيترونات فيها وبالتالي العدد الكتلي تسمى النظائر.</a:t>
                </a:r>
              </a:p>
              <a:p>
                <a:endParaRPr lang="ar-SA" sz="2400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ar-SA" sz="2400" dirty="0" smtClean="0"/>
                  <a:t>نظائر نفس العنصرلها نفس الخواص الكيميائية لأن لها نفس عدد الإلكترونات ونفس التركيب الذري. </a:t>
                </a:r>
              </a:p>
              <a:p>
                <a:endParaRPr lang="ar-SA" sz="2400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ar-SA" sz="2400" dirty="0" smtClean="0"/>
                  <a:t>قد لا تكون للنظائر نفس الخواص النووية فمثلا قد يكون لنفس العنصر عدة نظائر بعضها مستقرة والأخرى غير مستقرة(نشطة إشعاعيا).</a:t>
                </a:r>
              </a:p>
              <a:p>
                <a:endParaRPr lang="ar-SA" sz="2400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ar-SA" sz="2400" dirty="0" smtClean="0"/>
                  <a:t>هذه النظائرموجودة في العينة الطبيعية بنسب مختلفة، فمثلا الكلور يوجد في الطبيعة كخليط من نظيرين هما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17</m:t>
                        </m:r>
                      </m:sub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35</m:t>
                        </m:r>
                      </m:sup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𝐶𝑙</m:t>
                        </m:r>
                      </m:e>
                    </m:sPre>
                  </m:oMath>
                </a14:m>
                <a:r>
                  <a:rPr lang="ar-SA" sz="2400" dirty="0" smtClean="0"/>
                  <a:t> و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17</m:t>
                        </m:r>
                      </m:sub>
                      <m:sup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𝐶𝑙</m:t>
                        </m:r>
                      </m:e>
                    </m:sPre>
                  </m:oMath>
                </a14:m>
                <a:r>
                  <a:rPr lang="ar-SA" sz="2400" dirty="0" smtClean="0"/>
                  <a:t> ويكونان بنسبة </a:t>
                </a:r>
                <a:r>
                  <a:rPr lang="en-GB" sz="2400" dirty="0" smtClean="0"/>
                  <a:t>75.53%</a:t>
                </a:r>
                <a:r>
                  <a:rPr lang="ar-SA" sz="2400" dirty="0" smtClean="0"/>
                  <a:t> و </a:t>
                </a:r>
                <a:r>
                  <a:rPr lang="en-GB" sz="2400" dirty="0" smtClean="0"/>
                  <a:t>24.47%</a:t>
                </a:r>
                <a:r>
                  <a:rPr lang="ar-SA" sz="2400" dirty="0" smtClean="0"/>
                  <a:t> على التوالي.</a:t>
                </a:r>
                <a:endParaRPr lang="ar-SA" sz="24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844824"/>
                <a:ext cx="8316416" cy="4536691"/>
              </a:xfrm>
              <a:prstGeom prst="rect">
                <a:avLst/>
              </a:prstGeom>
              <a:blipFill rotWithShape="0">
                <a:blip r:embed="rId2"/>
                <a:stretch>
                  <a:fillRect l="-1099" t="-1210" r="-1026" b="-2151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8479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700808"/>
            <a:ext cx="8748464" cy="49244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ar-SA" sz="2400" dirty="0" smtClean="0"/>
              <a:t>النواة تحتوي على </a:t>
            </a:r>
            <a:r>
              <a:rPr lang="ar-SA" sz="2400" dirty="0"/>
              <a:t>بروتونات ونيوترونات (عدا الهيدروجين الخفيف فلا يوجد </a:t>
            </a:r>
            <a:r>
              <a:rPr lang="ar-SA" sz="2400" dirty="0" smtClean="0"/>
              <a:t>في نواته نيوترونات).</a:t>
            </a:r>
          </a:p>
          <a:p>
            <a:endParaRPr lang="ar-SA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ar-SA" sz="2400" dirty="0" smtClean="0"/>
              <a:t>كتلة البروتونات والنيوترونات تقريبا متساوية وكتلة الالكترون أقل منها بنحو </a:t>
            </a:r>
            <a:r>
              <a:rPr lang="en-GB" sz="2400" dirty="0" smtClean="0"/>
              <a:t>1836</a:t>
            </a:r>
            <a:r>
              <a:rPr lang="ar-SA" sz="2400" dirty="0" smtClean="0"/>
              <a:t> مرة لذا فإن كتلة المادة تكون متمركزة في أنوية ذراتها.</a:t>
            </a:r>
          </a:p>
          <a:p>
            <a:endParaRPr lang="ar-SA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ar-SA" sz="2400" dirty="0" smtClean="0"/>
              <a:t>من السهل استخدام وحدة الكتل الذرية </a:t>
            </a:r>
            <a:r>
              <a:rPr lang="en-GB" sz="2400" dirty="0" smtClean="0"/>
              <a:t>(u)</a:t>
            </a:r>
            <a:r>
              <a:rPr lang="ar-SA" sz="2400" dirty="0" smtClean="0"/>
              <a:t> بدلا من الكيلو جرام حيث أن:</a:t>
            </a:r>
          </a:p>
          <a:p>
            <a:pPr algn="ctr" rtl="0"/>
            <a:r>
              <a:rPr lang="en-GB" sz="2400" dirty="0" smtClean="0"/>
              <a:t>1 u= 1.660566 × 10</a:t>
            </a:r>
            <a:r>
              <a:rPr lang="en-GB" sz="2400" baseline="30000" dirty="0" smtClean="0"/>
              <a:t>-27 </a:t>
            </a:r>
            <a:r>
              <a:rPr lang="en-GB" sz="2400" dirty="0" smtClean="0"/>
              <a:t>Kg</a:t>
            </a:r>
          </a:p>
          <a:p>
            <a:pPr algn="ctr" rtl="0"/>
            <a:endParaRPr lang="en-GB" sz="2400" baseline="30000" dirty="0" smtClean="0"/>
          </a:p>
          <a:p>
            <a:pPr algn="l" rtl="0"/>
            <a:endParaRPr lang="en-GB" sz="2400" baseline="30000" dirty="0"/>
          </a:p>
          <a:p>
            <a:pPr algn="l" rtl="0"/>
            <a:endParaRPr lang="en-GB" sz="2400" dirty="0"/>
          </a:p>
          <a:p>
            <a:pPr algn="l" rtl="0"/>
            <a:endParaRPr lang="ar-SA" sz="2400" dirty="0" smtClean="0"/>
          </a:p>
          <a:p>
            <a:endParaRPr lang="ar-SA" sz="2400" dirty="0" smtClean="0"/>
          </a:p>
          <a:p>
            <a:pPr algn="ctr"/>
            <a:endParaRPr lang="en-GB" dirty="0" smtClean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-27384"/>
            <a:ext cx="9144000" cy="11429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raditional Arabic" pitchFamily="2" charset="-78"/>
              </a:rPr>
              <a:t>الفيزياء النووية</a:t>
            </a:r>
            <a:r>
              <a:rPr lang="en-GB" sz="2400" b="1" dirty="0" smtClean="0">
                <a:latin typeface="Times New Roman" pitchFamily="18" charset="0"/>
                <a:ea typeface="+mj-ea"/>
                <a:cs typeface="Traditional Arabic" pitchFamily="2" charset="-78"/>
              </a:rPr>
              <a:t>Nuclear Physics           </a:t>
            </a:r>
            <a:endParaRPr kumimoji="0" lang="ar-SA" sz="2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raditional Arabic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268760"/>
            <a:ext cx="874846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ar-SA" sz="2800" b="1" dirty="0" smtClean="0"/>
              <a:t>كتلة النواة</a:t>
            </a:r>
            <a:endParaRPr lang="ar-SA" sz="2800" b="1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702917"/>
              </p:ext>
            </p:extLst>
          </p:nvPr>
        </p:nvGraphicFramePr>
        <p:xfrm>
          <a:off x="395536" y="4725144"/>
          <a:ext cx="5597525" cy="2411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50" name="Equation" r:id="rId3" imgW="2298600" imgH="990360" progId="Equation.3">
                  <p:embed/>
                </p:oleObj>
              </mc:Choice>
              <mc:Fallback>
                <p:oleObj name="Equation" r:id="rId3" imgW="2298600" imgH="990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4725144"/>
                        <a:ext cx="5597525" cy="241141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676628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556792"/>
            <a:ext cx="8748464" cy="63709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/>
              <a:t> </a:t>
            </a:r>
            <a:r>
              <a:rPr lang="ar-SA" sz="2400" dirty="0" smtClean="0"/>
              <a:t>يعبر أحيانا عن وحدات الكتل الذرية بوحدات الطاقة: </a:t>
            </a:r>
            <a:endParaRPr lang="ar-SA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ar-SA" sz="2400" dirty="0" smtClean="0"/>
          </a:p>
          <a:p>
            <a:r>
              <a:rPr lang="ar-SA" sz="2400" dirty="0" smtClean="0"/>
              <a:t>فمن معادلة اينشتاين لتحويل الكتلة إلى طاقة نجد: </a:t>
            </a:r>
          </a:p>
          <a:p>
            <a:endParaRPr lang="ar-SA" sz="2400" dirty="0"/>
          </a:p>
          <a:p>
            <a:endParaRPr lang="ar-SA" sz="2400" dirty="0" smtClean="0"/>
          </a:p>
          <a:p>
            <a:endParaRPr lang="ar-SA" sz="2400" dirty="0"/>
          </a:p>
          <a:p>
            <a:endParaRPr lang="ar-SA" sz="2400" dirty="0" smtClean="0"/>
          </a:p>
          <a:p>
            <a:endParaRPr lang="ar-SA" sz="2400" dirty="0"/>
          </a:p>
          <a:p>
            <a:endParaRPr lang="ar-SA" sz="2400" dirty="0" smtClean="0"/>
          </a:p>
          <a:p>
            <a:endParaRPr lang="ar-SA" sz="2400" dirty="0"/>
          </a:p>
          <a:p>
            <a:endParaRPr lang="ar-SA" sz="2400" dirty="0" smtClean="0"/>
          </a:p>
          <a:p>
            <a:endParaRPr lang="ar-SA" sz="2400" dirty="0" smtClean="0"/>
          </a:p>
          <a:p>
            <a:endParaRPr lang="ar-SA" sz="2400" dirty="0" smtClean="0"/>
          </a:p>
          <a:p>
            <a:endParaRPr lang="ar-SA" sz="2400" dirty="0" smtClean="0"/>
          </a:p>
          <a:p>
            <a:pPr algn="ctr"/>
            <a:endParaRPr lang="ar-SA" dirty="0" smtClean="0"/>
          </a:p>
          <a:p>
            <a:pPr algn="ctr"/>
            <a:endParaRPr lang="ar-SA" dirty="0"/>
          </a:p>
          <a:p>
            <a:pPr>
              <a:lnSpc>
                <a:spcPct val="150000"/>
              </a:lnSpc>
            </a:pPr>
            <a:endParaRPr lang="ar-SA" sz="2400" dirty="0" smtClean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-27384"/>
            <a:ext cx="9144000" cy="11429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raditional Arabic" pitchFamily="2" charset="-78"/>
              </a:rPr>
              <a:t>الفيزياء النووية</a:t>
            </a:r>
            <a:r>
              <a:rPr lang="en-GB" sz="2400" b="1" dirty="0" smtClean="0">
                <a:latin typeface="Times New Roman" pitchFamily="18" charset="0"/>
                <a:ea typeface="+mj-ea"/>
                <a:cs typeface="Traditional Arabic" pitchFamily="2" charset="-78"/>
              </a:rPr>
              <a:t>Nuclear Physics           </a:t>
            </a:r>
            <a:endParaRPr kumimoji="0" lang="ar-SA" sz="2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raditional Arabic" pitchFamily="2" charset="-78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8381188"/>
              </p:ext>
            </p:extLst>
          </p:nvPr>
        </p:nvGraphicFramePr>
        <p:xfrm>
          <a:off x="611560" y="2702646"/>
          <a:ext cx="7380820" cy="36066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8" name="Equation" r:id="rId3" imgW="2831760" imgH="1384200" progId="Equation.3">
                  <p:embed/>
                </p:oleObj>
              </mc:Choice>
              <mc:Fallback>
                <p:oleObj name="Equation" r:id="rId3" imgW="2831760" imgH="1384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2702646"/>
                        <a:ext cx="7380820" cy="360667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9916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66" y="1141114"/>
            <a:ext cx="8748464" cy="42165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endParaRPr lang="ar-SA" sz="24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ar-SA" sz="2800" dirty="0" smtClean="0"/>
              <a:t>إذن</a:t>
            </a:r>
            <a:r>
              <a:rPr lang="ar-SA" sz="2800" dirty="0"/>
              <a:t>: </a:t>
            </a:r>
            <a:r>
              <a:rPr lang="en-GB" sz="2800" dirty="0" smtClean="0"/>
              <a:t>1u</a:t>
            </a:r>
            <a:r>
              <a:rPr lang="en-GB" sz="2800" dirty="0"/>
              <a:t>= 931.5 </a:t>
            </a:r>
            <a:r>
              <a:rPr lang="en-GB" sz="2800" dirty="0" smtClean="0"/>
              <a:t>MeV</a:t>
            </a:r>
            <a:endParaRPr lang="ar-SA" sz="28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ar-SA" sz="2400" dirty="0"/>
          </a:p>
          <a:p>
            <a:r>
              <a:rPr lang="ar-SA" sz="2400" dirty="0" smtClean="0"/>
              <a:t>وبالتالي فإن:</a:t>
            </a:r>
            <a:endParaRPr lang="ar-SA" sz="2400" dirty="0"/>
          </a:p>
          <a:p>
            <a:endParaRPr lang="ar-SA" sz="2400" dirty="0" smtClean="0"/>
          </a:p>
          <a:p>
            <a:pPr algn="ctr"/>
            <a:endParaRPr lang="ar-SA" dirty="0" smtClean="0"/>
          </a:p>
          <a:p>
            <a:pPr algn="ctr"/>
            <a:endParaRPr lang="ar-SA" dirty="0"/>
          </a:p>
          <a:p>
            <a:pPr>
              <a:lnSpc>
                <a:spcPct val="150000"/>
              </a:lnSpc>
            </a:pPr>
            <a:endParaRPr lang="ar-SA" sz="2400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ar-SA" sz="2400" dirty="0" smtClean="0"/>
          </a:p>
          <a:p>
            <a:pPr>
              <a:lnSpc>
                <a:spcPct val="150000"/>
              </a:lnSpc>
            </a:pPr>
            <a:endParaRPr lang="ar-SA" sz="24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-27384"/>
            <a:ext cx="9144000" cy="11429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raditional Arabic" pitchFamily="2" charset="-78"/>
              </a:rPr>
              <a:t>الفيزياء النووية</a:t>
            </a:r>
            <a:r>
              <a:rPr lang="en-GB" sz="2400" b="1" dirty="0" smtClean="0">
                <a:latin typeface="Times New Roman" pitchFamily="18" charset="0"/>
                <a:ea typeface="+mj-ea"/>
                <a:cs typeface="Traditional Arabic" pitchFamily="2" charset="-78"/>
              </a:rPr>
              <a:t>Nuclear Physics           </a:t>
            </a:r>
            <a:endParaRPr kumimoji="0" lang="ar-SA" sz="2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raditional Arabic" pitchFamily="2" charset="-78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6109368"/>
              </p:ext>
            </p:extLst>
          </p:nvPr>
        </p:nvGraphicFramePr>
        <p:xfrm>
          <a:off x="971600" y="2492896"/>
          <a:ext cx="5688632" cy="28241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36" name="Equation" r:id="rId3" imgW="1892160" imgH="939600" progId="Equation.3">
                  <p:embed/>
                </p:oleObj>
              </mc:Choice>
              <mc:Fallback>
                <p:oleObj name="Equation" r:id="rId3" imgW="1892160" imgH="939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2492896"/>
                        <a:ext cx="5688632" cy="282417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035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8032" y="803684"/>
            <a:ext cx="8748464" cy="8925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endParaRPr lang="ar-SA" sz="24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ar-SA" sz="2800" b="1" dirty="0" smtClean="0"/>
              <a:t> حجم النواة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-27384"/>
            <a:ext cx="9144000" cy="11429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raditional Arabic" pitchFamily="2" charset="-78"/>
              </a:rPr>
              <a:t>الفيزياء النووية</a:t>
            </a:r>
            <a:r>
              <a:rPr lang="en-GB" sz="2400" b="1" dirty="0" smtClean="0">
                <a:latin typeface="Times New Roman" pitchFamily="18" charset="0"/>
                <a:ea typeface="+mj-ea"/>
                <a:cs typeface="Traditional Arabic" pitchFamily="2" charset="-78"/>
              </a:rPr>
              <a:t>Nuclear Physics           </a:t>
            </a:r>
            <a:endParaRPr kumimoji="0" lang="ar-SA" sz="2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raditional Arabic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11560" y="1700808"/>
            <a:ext cx="837382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ar-SA" sz="2400" dirty="0" smtClean="0"/>
              <a:t>يعتمد حجم النواة على عدد النويات (مجموع البروتونات والنيوترونات).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ar-SA" sz="24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ar-SA" sz="2400" dirty="0"/>
              <a:t> </a:t>
            </a:r>
            <a:r>
              <a:rPr lang="ar-SA" sz="2400" dirty="0" smtClean="0"/>
              <a:t>وجد أن نصف قطر النواة يتناسب مع العدد الكتلي كما يلي: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ar-SA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ar-SA" sz="24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ar-SA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ar-SA" sz="24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ar-SA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ar-SA" sz="2400" dirty="0" smtClean="0"/>
          </a:p>
          <a:p>
            <a:endParaRPr lang="ar-SA" sz="2400" dirty="0"/>
          </a:p>
          <a:p>
            <a:endParaRPr lang="ar-SA" sz="2400" dirty="0" smtClean="0"/>
          </a:p>
          <a:p>
            <a:r>
              <a:rPr lang="ar-SA" sz="2400" dirty="0" smtClean="0"/>
              <a:t>         </a:t>
            </a:r>
          </a:p>
          <a:p>
            <a:pPr algn="l" rtl="0"/>
            <a:r>
              <a:rPr lang="ar-SA" sz="2400" dirty="0"/>
              <a:t> </a:t>
            </a:r>
            <a:r>
              <a:rPr lang="ar-SA" sz="2400" dirty="0" smtClean="0"/>
              <a:t>                                                    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6994659"/>
              </p:ext>
            </p:extLst>
          </p:nvPr>
        </p:nvGraphicFramePr>
        <p:xfrm>
          <a:off x="3146425" y="3429000"/>
          <a:ext cx="3663950" cy="251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34" name="Equation" r:id="rId3" imgW="1218960" imgH="838080" progId="Equation.3">
                  <p:embed/>
                </p:oleObj>
              </mc:Choice>
              <mc:Fallback>
                <p:oleObj name="Equation" r:id="rId3" imgW="1218960" imgH="838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6425" y="3429000"/>
                        <a:ext cx="3663950" cy="25177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3829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5196</TotalTime>
  <Words>1876</Words>
  <Application>Microsoft Office PowerPoint</Application>
  <PresentationFormat>On-screen Show (4:3)</PresentationFormat>
  <Paragraphs>324</Paragraphs>
  <Slides>42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52" baseType="lpstr">
      <vt:lpstr>Arial</vt:lpstr>
      <vt:lpstr>Calibri</vt:lpstr>
      <vt:lpstr>Cambria Math</vt:lpstr>
      <vt:lpstr>Symbol</vt:lpstr>
      <vt:lpstr>Times New Roman</vt:lpstr>
      <vt:lpstr>Traditional Arabic</vt:lpstr>
      <vt:lpstr>Wingdings</vt:lpstr>
      <vt:lpstr>Office Theme</vt:lpstr>
      <vt:lpstr>Equation</vt:lpstr>
      <vt:lpstr>معادلة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Omar Hamed Abdel-kader</cp:lastModifiedBy>
  <cp:revision>415</cp:revision>
  <dcterms:created xsi:type="dcterms:W3CDTF">2011-11-14T18:29:40Z</dcterms:created>
  <dcterms:modified xsi:type="dcterms:W3CDTF">2019-11-26T08:01:26Z</dcterms:modified>
</cp:coreProperties>
</file>