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317" r:id="rId5"/>
    <p:sldId id="316" r:id="rId6"/>
    <p:sldId id="257" r:id="rId7"/>
    <p:sldId id="261" r:id="rId8"/>
    <p:sldId id="263" r:id="rId9"/>
    <p:sldId id="259" r:id="rId10"/>
    <p:sldId id="258" r:id="rId11"/>
    <p:sldId id="271" r:id="rId12"/>
    <p:sldId id="273" r:id="rId13"/>
    <p:sldId id="278" r:id="rId14"/>
    <p:sldId id="279" r:id="rId15"/>
    <p:sldId id="280" r:id="rId16"/>
    <p:sldId id="275" r:id="rId17"/>
    <p:sldId id="281" r:id="rId18"/>
    <p:sldId id="287" r:id="rId19"/>
    <p:sldId id="288" r:id="rId20"/>
    <p:sldId id="301" r:id="rId21"/>
    <p:sldId id="302" r:id="rId22"/>
    <p:sldId id="290" r:id="rId23"/>
    <p:sldId id="303" r:id="rId24"/>
    <p:sldId id="299" r:id="rId25"/>
    <p:sldId id="300" r:id="rId26"/>
    <p:sldId id="291" r:id="rId27"/>
    <p:sldId id="294" r:id="rId28"/>
    <p:sldId id="295" r:id="rId29"/>
    <p:sldId id="306" r:id="rId30"/>
    <p:sldId id="296" r:id="rId31"/>
    <p:sldId id="314" r:id="rId32"/>
    <p:sldId id="31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-1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9A9C-035F-4277-84E7-BAE117335184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B79DD-E910-4832-896A-AC2E86F7B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FAD5-9ECC-4359-90F7-B9DBA30F8B1E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175D-E1B8-4B9C-857A-0807F547653A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ED4-6847-4A35-AFAA-9FA99D3DA3BC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A01-F872-4C4B-9B2C-9FCFB7D915C5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2D69-5F15-4F1A-BEA5-C2421043A135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A0B2-B237-43F3-A03A-9AF7A613C4A9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C32C6-B5B3-4722-B350-D5CB973E24C3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87B4-9A24-47A7-B180-344A8EFF8A29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9F86-AF28-49BE-85C2-A3123996AF51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CC43-AC99-44F3-8257-A454FD10D5A6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A2D2-B30B-4B60-8FFB-2139043D3CCA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22C58-447D-4C21-8293-B2407C2192B4}" type="datetime1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C3AC9-634E-44AB-A4F9-71A7C6B93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229600" cy="1908175"/>
          </a:xfrm>
        </p:spPr>
        <p:txBody>
          <a:bodyPr>
            <a:noAutofit/>
          </a:bodyPr>
          <a:lstStyle/>
          <a:p>
            <a:r>
              <a:rPr lang="en-US" sz="6600" b="1" dirty="0"/>
              <a:t>Chapter </a:t>
            </a:r>
            <a:r>
              <a:rPr lang="en-US" sz="6600" b="1" dirty="0" smtClean="0"/>
              <a:t>12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858000" cy="1828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 Construction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12-4</a:t>
            </a:r>
            <a:r>
              <a:rPr lang="en-US" sz="3600" dirty="0" smtClean="0"/>
              <a:t>: Floor slab construction. </a:t>
            </a:r>
            <a:r>
              <a:rPr lang="en-US" sz="2800" dirty="0" smtClean="0"/>
              <a:t>(Courtesy of Concrete Reinforcing Steel Institute)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6658"/>
          <a:stretch>
            <a:fillRect/>
          </a:stretch>
        </p:blipFill>
        <p:spPr bwMode="auto">
          <a:xfrm>
            <a:off x="2209800" y="16764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12-5:</a:t>
            </a:r>
            <a:r>
              <a:rPr lang="en-US" sz="3600" dirty="0" smtClean="0"/>
              <a:t> Waffle slab. </a:t>
            </a:r>
            <a:br>
              <a:rPr lang="en-US" sz="3600" dirty="0" smtClean="0"/>
            </a:br>
            <a:r>
              <a:rPr lang="en-US" sz="2800" dirty="0" smtClean="0"/>
              <a:t>(Courtesy of Concrete Reinforcing Steel Institute)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37686"/>
          <a:stretch>
            <a:fillRect/>
          </a:stretch>
        </p:blipFill>
        <p:spPr bwMode="auto">
          <a:xfrm>
            <a:off x="914400" y="17526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12-6</a:t>
            </a:r>
            <a:r>
              <a:rPr lang="en-US" sz="3600" dirty="0" smtClean="0"/>
              <a:t>: Flat slab and flat plate slab. </a:t>
            </a:r>
            <a:br>
              <a:rPr lang="en-US" sz="3600" dirty="0" smtClean="0"/>
            </a:br>
            <a:r>
              <a:rPr lang="en-US" sz="2800" dirty="0" smtClean="0"/>
              <a:t>(Courtesy of Concrete Reinforcing Steel Institute)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34462"/>
          <a:stretch>
            <a:fillRect/>
          </a:stretch>
        </p:blipFill>
        <p:spPr bwMode="auto">
          <a:xfrm>
            <a:off x="2286000" y="1447800"/>
            <a:ext cx="548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Precast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i="1" dirty="0" smtClean="0"/>
              <a:t>Precast concrete </a:t>
            </a:r>
            <a:r>
              <a:rPr lang="en-US" dirty="0" smtClean="0"/>
              <a:t>is concrete that has been cast into the desired shape prior to placement in a structure. </a:t>
            </a:r>
          </a:p>
          <a:p>
            <a:pPr lvl="0"/>
            <a:r>
              <a:rPr lang="en-US" dirty="0" smtClean="0"/>
              <a:t>There are a number of advantages obtained by removing the concrete forming, placing, finishing, and curing operations from the construction environment. </a:t>
            </a:r>
          </a:p>
          <a:p>
            <a:pPr lvl="0"/>
            <a:r>
              <a:rPr lang="en-US" dirty="0" smtClean="0"/>
              <a:t>Pre-casting operations usually take place in a central plant where industrial production techniques may be used. </a:t>
            </a:r>
          </a:p>
          <a:p>
            <a:pPr lvl="0"/>
            <a:r>
              <a:rPr lang="en-US" dirty="0" smtClean="0"/>
              <a:t>Since standard shapes are commonly used, the repetitive use of formwork permits forms to be of high quality at a low cost per unit.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Precast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are a number of standard shapes commonly used for precast concrete structural members.</a:t>
            </a:r>
          </a:p>
          <a:p>
            <a:pPr lvl="0"/>
            <a:r>
              <a:rPr lang="en-US" dirty="0" smtClean="0"/>
              <a:t>Figure 12-7 illustrates some common beam and girder sections.</a:t>
            </a:r>
          </a:p>
          <a:p>
            <a:r>
              <a:rPr lang="en-US" dirty="0" smtClean="0"/>
              <a:t>Figure 12-8 illustrates Precast roof and floor panels.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12-7:</a:t>
            </a:r>
            <a:r>
              <a:rPr lang="en-US" sz="3200" dirty="0" smtClean="0"/>
              <a:t> Precast beam and girder shapes.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0140"/>
          <a:stretch>
            <a:fillRect/>
          </a:stretch>
        </p:blipFill>
        <p:spPr bwMode="auto">
          <a:xfrm>
            <a:off x="1828800" y="1371600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12-8</a:t>
            </a:r>
            <a:r>
              <a:rPr lang="en-US" dirty="0" smtClean="0"/>
              <a:t>: Precast slab shapes.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6065" b="7442"/>
          <a:stretch>
            <a:fillRect/>
          </a:stretch>
        </p:blipFill>
        <p:spPr bwMode="auto">
          <a:xfrm>
            <a:off x="1600200" y="1295400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12-9:</a:t>
            </a:r>
            <a:r>
              <a:rPr lang="en-US" sz="3600" dirty="0" smtClean="0"/>
              <a:t> Steps in tilt-up construction. </a:t>
            </a:r>
            <a:br>
              <a:rPr lang="en-US" sz="3600" dirty="0" smtClean="0"/>
            </a:br>
            <a:r>
              <a:rPr lang="en-US" sz="2800" dirty="0" smtClean="0"/>
              <a:t>(Courtesy of The Burke Company)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42880"/>
          <a:stretch>
            <a:fillRect/>
          </a:stretch>
        </p:blipFill>
        <p:spPr bwMode="auto">
          <a:xfrm>
            <a:off x="1676400" y="1447800"/>
            <a:ext cx="586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FIGURE 12-9:</a:t>
            </a:r>
            <a:r>
              <a:rPr lang="en-US" sz="3600" dirty="0" smtClean="0"/>
              <a:t> Steps in tilt-up construction. </a:t>
            </a:r>
            <a:br>
              <a:rPr lang="en-US" sz="3600" dirty="0" smtClean="0"/>
            </a:br>
            <a:r>
              <a:rPr lang="en-US" sz="2800" dirty="0" smtClean="0"/>
              <a:t>(Courtesy of The Burke Company)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38725" b="4154"/>
          <a:stretch>
            <a:fillRect/>
          </a:stretch>
        </p:blipFill>
        <p:spPr bwMode="auto">
          <a:xfrm>
            <a:off x="1676400" y="1524000"/>
            <a:ext cx="5867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Prestressed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Prestressed concrete </a:t>
            </a:r>
            <a:r>
              <a:rPr lang="en-US" dirty="0" smtClean="0"/>
              <a:t>is concrete to which an initial compression load has been applied. </a:t>
            </a:r>
          </a:p>
          <a:p>
            <a:pPr lvl="0"/>
            <a:r>
              <a:rPr lang="en-US" dirty="0" smtClean="0"/>
              <a:t>Prestressing serves to increase the load that a beam or other flexural member can carry before allowable tensile stresses are reached.</a:t>
            </a:r>
          </a:p>
          <a:p>
            <a:pPr lvl="1"/>
            <a:r>
              <a:rPr lang="en-US" dirty="0" smtClean="0"/>
              <a:t> because the concrete is quite strong in compression but weak in tension,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Chapter 12: Concrete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12-1 CONSTRUCTION APPLICATIONS OF CONCRETE</a:t>
            </a:r>
            <a:endParaRPr lang="en-US" dirty="0" smtClean="0"/>
          </a:p>
          <a:p>
            <a:r>
              <a:rPr lang="en-US" b="1" dirty="0" smtClean="0"/>
              <a:t>12-2 CONCRETE CONSTRUCTION PRACTICES</a:t>
            </a:r>
            <a:endParaRPr lang="en-US" dirty="0" smtClean="0"/>
          </a:p>
          <a:p>
            <a:r>
              <a:rPr lang="en-US" b="1" dirty="0" smtClean="0"/>
              <a:t>12-3 CONCRETE FORMWORK</a:t>
            </a:r>
            <a:endParaRPr lang="en-US" dirty="0" smtClean="0"/>
          </a:p>
          <a:p>
            <a:r>
              <a:rPr lang="en-US" b="1" dirty="0" smtClean="0"/>
              <a:t>12-4 REINFORCING STEEL</a:t>
            </a:r>
            <a:endParaRPr lang="en-US" dirty="0" smtClean="0"/>
          </a:p>
          <a:p>
            <a:r>
              <a:rPr lang="en-US" b="1" dirty="0" smtClean="0"/>
              <a:t>12-5 QUALITY CONTROL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FIGURE 12-10</a:t>
            </a:r>
            <a:r>
              <a:rPr lang="en-US" sz="2800" dirty="0" smtClean="0"/>
              <a:t>: Stresses in a </a:t>
            </a:r>
            <a:r>
              <a:rPr lang="en-US" sz="2800" dirty="0" smtClean="0"/>
              <a:t>Prestressed </a:t>
            </a:r>
            <a:r>
              <a:rPr lang="en-US" sz="2800" dirty="0" smtClean="0"/>
              <a:t>simple beam.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2366" b="12113"/>
          <a:stretch>
            <a:fillRect/>
          </a:stretch>
        </p:blipFill>
        <p:spPr bwMode="auto">
          <a:xfrm>
            <a:off x="685800" y="14478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Prestressed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permits a smaller, lighter member to be used in supporting a given load. </a:t>
            </a:r>
          </a:p>
          <a:p>
            <a:pPr lvl="1"/>
            <a:r>
              <a:rPr lang="en-US" dirty="0" smtClean="0"/>
              <a:t>reduces the amount of deflection in a beam. </a:t>
            </a:r>
          </a:p>
          <a:p>
            <a:pPr lvl="1"/>
            <a:r>
              <a:rPr lang="en-US" dirty="0" smtClean="0"/>
              <a:t>Since the member is always kept under compression, any cracking that does occur will remain closed up and not be apparent.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Prestressed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higher material, equipment, and labor cost involved in the production of prestressed components.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Prestressed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are two methods for producing prestress in concrete members; </a:t>
            </a:r>
          </a:p>
          <a:p>
            <a:pPr lvl="1"/>
            <a:r>
              <a:rPr lang="en-US" dirty="0" smtClean="0"/>
              <a:t>pretensioning and </a:t>
            </a:r>
          </a:p>
          <a:p>
            <a:pPr lvl="1"/>
            <a:r>
              <a:rPr lang="en-US" dirty="0" smtClean="0"/>
              <a:t>posttensioning.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Prestressed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191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Caution must be observed in handling and transporting pretensioned prestressed members, particularly if they are asymmetrically stressed.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3333"/>
          <a:stretch>
            <a:fillRect/>
          </a:stretch>
        </p:blipFill>
        <p:spPr bwMode="auto">
          <a:xfrm>
            <a:off x="1371600" y="2667000"/>
            <a:ext cx="601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981200" y="4724400"/>
            <a:ext cx="5257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FIGURE 12-11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Lifting prestressed beam at the center.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5181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should be lifted by the ends or by using multiple lift points along the beam.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Architectural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architectural use of concrete to provide appearance effects has greatly increased in recent years. </a:t>
            </a:r>
          </a:p>
          <a:p>
            <a:pPr lvl="0"/>
            <a:r>
              <a:rPr lang="en-US" dirty="0" smtClean="0"/>
              <a:t>Architectural effects are achieved by the </a:t>
            </a:r>
            <a:r>
              <a:rPr lang="en-US" dirty="0" smtClean="0">
                <a:solidFill>
                  <a:srgbClr val="FF0000"/>
                </a:solidFill>
              </a:rPr>
              <a:t>shape, size, texture, and color </a:t>
            </a:r>
            <a:r>
              <a:rPr lang="en-US" dirty="0" smtClean="0"/>
              <a:t>used.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FIGURE 12-12: </a:t>
            </a:r>
            <a:r>
              <a:rPr lang="en-US" sz="2800" dirty="0" smtClean="0"/>
              <a:t>Application of architectural concrete. </a:t>
            </a:r>
            <a:br>
              <a:rPr lang="en-US" sz="2800" dirty="0" smtClean="0"/>
            </a:br>
            <a:r>
              <a:rPr lang="en-US" sz="2000" dirty="0" smtClean="0"/>
              <a:t>(Courtesy of Portland Cement Association)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3116" b="14575"/>
          <a:stretch>
            <a:fillRect/>
          </a:stretch>
        </p:blipFill>
        <p:spPr bwMode="auto">
          <a:xfrm>
            <a:off x="762000" y="15240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Architectural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Some of the major methods used for obtaining architectural concrete effects include:</a:t>
            </a:r>
          </a:p>
          <a:p>
            <a:pPr lvl="1"/>
            <a:r>
              <a:rPr lang="en-US" dirty="0" smtClean="0"/>
              <a:t> exposed aggregate surfaces (Figure 12-13a), </a:t>
            </a:r>
          </a:p>
          <a:p>
            <a:pPr lvl="1"/>
            <a:r>
              <a:rPr lang="en-US" dirty="0" smtClean="0"/>
              <a:t>special surface designs and textures achieved by the use of form liners (Figure 12-13b), and </a:t>
            </a:r>
          </a:p>
          <a:p>
            <a:pPr lvl="1"/>
            <a:r>
              <a:rPr lang="en-US" dirty="0" smtClean="0"/>
              <a:t>mechanically produced surfaces (Figure 12-14). </a:t>
            </a:r>
          </a:p>
          <a:p>
            <a:pPr lvl="0"/>
            <a:r>
              <a:rPr lang="en-US" dirty="0" smtClean="0"/>
              <a:t>Exposed aggregate surfaces are produced by removing the cement paste from the exterior surface, exposing the underlying aggregate.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FIGURE 12-13: </a:t>
            </a:r>
            <a:r>
              <a:rPr lang="en-US" sz="3200" dirty="0" smtClean="0"/>
              <a:t>Architectural concrete surfaces. </a:t>
            </a:r>
            <a:br>
              <a:rPr lang="en-US" sz="3200" dirty="0" smtClean="0"/>
            </a:br>
            <a:r>
              <a:rPr lang="en-US" sz="2400" dirty="0" smtClean="0"/>
              <a:t>(Courtesy of Portland Cement Association)</a:t>
            </a:r>
            <a:endParaRPr lang="en-US" sz="3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7886"/>
          <a:stretch>
            <a:fillRect/>
          </a:stretch>
        </p:blipFill>
        <p:spPr bwMode="auto">
          <a:xfrm>
            <a:off x="990600" y="16764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FIGURE 12-14: </a:t>
            </a:r>
            <a:r>
              <a:rPr lang="en-US" sz="2400" dirty="0" smtClean="0"/>
              <a:t>Mechanically produced concrete surface texture. </a:t>
            </a:r>
            <a:br>
              <a:rPr lang="en-US" sz="2400" dirty="0" smtClean="0"/>
            </a:br>
            <a:r>
              <a:rPr lang="en-US" sz="1800" dirty="0" smtClean="0"/>
              <a:t>(Courtesy of Portland Cement Association)</a:t>
            </a: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1746" b="12340"/>
          <a:stretch>
            <a:fillRect/>
          </a:stretch>
        </p:blipFill>
        <p:spPr bwMode="auto">
          <a:xfrm>
            <a:off x="914400" y="12954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12-1 CONSTRUCTION APPLICATIONS OF CONCRETE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Concrete</a:t>
            </a:r>
            <a:r>
              <a:rPr lang="en-US" dirty="0"/>
              <a:t>, or more properly </a:t>
            </a:r>
            <a:r>
              <a:rPr lang="en-US" dirty="0" err="1"/>
              <a:t>portland</a:t>
            </a:r>
            <a:r>
              <a:rPr lang="en-US" dirty="0"/>
              <a:t> cement concrete, is one of the world's most versatile and widely used construction materials. </a:t>
            </a:r>
          </a:p>
          <a:p>
            <a:pPr lvl="0"/>
            <a:r>
              <a:rPr lang="en-US" dirty="0" smtClean="0"/>
              <a:t>construction applications:</a:t>
            </a:r>
          </a:p>
          <a:p>
            <a:pPr lvl="1"/>
            <a:r>
              <a:rPr lang="en-US" dirty="0" smtClean="0"/>
              <a:t>paving of highways and airfields. 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use in foundations for small structures, </a:t>
            </a:r>
            <a:r>
              <a:rPr lang="en-US" dirty="0" smtClean="0"/>
              <a:t>through </a:t>
            </a:r>
            <a:r>
              <a:rPr lang="en-US" dirty="0"/>
              <a:t>structural components such as beams, columns, and wall panels, </a:t>
            </a:r>
            <a:r>
              <a:rPr lang="en-US" dirty="0" smtClean="0"/>
              <a:t>to </a:t>
            </a:r>
            <a:r>
              <a:rPr lang="en-US" dirty="0"/>
              <a:t>massive concrete </a:t>
            </a:r>
            <a:r>
              <a:rPr lang="en-US" dirty="0" smtClean="0"/>
              <a:t>dams.</a:t>
            </a:r>
          </a:p>
          <a:p>
            <a:pPr lvl="0"/>
            <a:r>
              <a:rPr lang="en-US" dirty="0"/>
              <a:t>all concrete used for structural purposes contains reinforcing steel embedded in the concrete to increase the concrete member's tensile strength. (</a:t>
            </a:r>
            <a:r>
              <a:rPr lang="en-US" i="1" dirty="0">
                <a:solidFill>
                  <a:srgbClr val="FF0000"/>
                </a:solidFill>
              </a:rPr>
              <a:t>Reinforced Concrete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12-1 CONSTRUCTION APPLICATIONS OF CONCRETE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9530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objective</a:t>
            </a:r>
            <a:r>
              <a:rPr lang="en-US" sz="2800" dirty="0"/>
              <a:t> of the construction manager should be to develop a </a:t>
            </a:r>
            <a:r>
              <a:rPr lang="en-US" sz="2800" dirty="0">
                <a:solidFill>
                  <a:srgbClr val="FF0000"/>
                </a:solidFill>
              </a:rPr>
              <a:t>construction plan </a:t>
            </a:r>
            <a:r>
              <a:rPr lang="en-US" sz="2800" dirty="0"/>
              <a:t>which </a:t>
            </a:r>
            <a:r>
              <a:rPr lang="en-US" sz="2800" dirty="0">
                <a:solidFill>
                  <a:srgbClr val="FF0000"/>
                </a:solidFill>
              </a:rPr>
              <a:t>minimizes construction costs </a:t>
            </a:r>
            <a:r>
              <a:rPr lang="en-US" sz="2800" dirty="0"/>
              <a:t>while </a:t>
            </a:r>
            <a:r>
              <a:rPr lang="en-US" sz="2800" dirty="0">
                <a:solidFill>
                  <a:srgbClr val="FF0000"/>
                </a:solidFill>
              </a:rPr>
              <a:t>meeting all safety and quality requirements</a:t>
            </a:r>
            <a:r>
              <a:rPr lang="en-US" sz="2800" dirty="0"/>
              <a:t>. </a:t>
            </a:r>
          </a:p>
          <a:p>
            <a:pPr lvl="0"/>
            <a:r>
              <a:rPr lang="en-US" sz="2800" dirty="0"/>
              <a:t>Major elements of a concrete construction cost analysis include:</a:t>
            </a:r>
          </a:p>
          <a:p>
            <a:pPr lvl="1"/>
            <a:r>
              <a:rPr lang="en-US" sz="2600" dirty="0"/>
              <a:t>Formwork costs including labor, equipment, and materials. </a:t>
            </a:r>
          </a:p>
          <a:p>
            <a:pPr lvl="1"/>
            <a:r>
              <a:rPr lang="en-US" sz="2600" dirty="0"/>
              <a:t>Cost of reinforcing steel and its placement. </a:t>
            </a:r>
          </a:p>
          <a:p>
            <a:pPr lvl="1"/>
            <a:r>
              <a:rPr lang="en-US" sz="2600" dirty="0"/>
              <a:t>Concrete materials, equipment, and labor for placing, curing, and finishing the concrete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FIGURE 12-1</a:t>
            </a:r>
            <a:r>
              <a:rPr lang="en-US" sz="2400" dirty="0"/>
              <a:t>: Typical distribution of concrete construction costs.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9741" b="5956"/>
          <a:stretch>
            <a:fillRect/>
          </a:stretch>
        </p:blipFill>
        <p:spPr bwMode="auto">
          <a:xfrm>
            <a:off x="1524000" y="990600"/>
            <a:ext cx="6172200" cy="52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12-1 CONSTRUCTION APPLICATIONS OF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Cast-in-Place </a:t>
            </a:r>
            <a:r>
              <a:rPr lang="en-US" b="1" dirty="0"/>
              <a:t>Concrete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2. Precast </a:t>
            </a:r>
            <a:r>
              <a:rPr lang="en-US" b="1" dirty="0"/>
              <a:t>Concrete</a:t>
            </a:r>
          </a:p>
          <a:p>
            <a:pPr marL="0" indent="0">
              <a:buNone/>
            </a:pPr>
            <a:r>
              <a:rPr lang="en-US" b="1" dirty="0" smtClean="0"/>
              <a:t>3. Prestressed </a:t>
            </a:r>
            <a:r>
              <a:rPr lang="en-US" b="1" dirty="0"/>
              <a:t>Concrete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4. Architectural </a:t>
            </a:r>
            <a:r>
              <a:rPr lang="en-US" b="1" dirty="0"/>
              <a:t>Concrete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Cast-in-Place Concrete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Concrete </a:t>
            </a:r>
            <a:r>
              <a:rPr lang="en-US" dirty="0"/>
              <a:t>structural members have traditionally been built in-place by placing the plastic concrete into forms and allowing it to harden. </a:t>
            </a:r>
          </a:p>
          <a:p>
            <a:pPr lvl="0"/>
            <a:r>
              <a:rPr lang="en-US" dirty="0"/>
              <a:t>The forms are removed after the concrete has developed sufficient strength to support its own weight and the weight of any construction loads.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FIGURE 12-2:</a:t>
            </a:r>
            <a:r>
              <a:rPr lang="en-US" sz="2400" dirty="0" smtClean="0"/>
              <a:t> Typical cast-in-place column and wall shapes.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3257"/>
          <a:stretch>
            <a:fillRect/>
          </a:stretch>
        </p:blipFill>
        <p:spPr bwMode="auto">
          <a:xfrm>
            <a:off x="2362200" y="1219200"/>
            <a:ext cx="4267200" cy="513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FIGURE 12-3</a:t>
            </a:r>
            <a:r>
              <a:rPr lang="en-US" sz="2400" dirty="0" smtClean="0"/>
              <a:t>: Pumping concrete into bottom of column form. </a:t>
            </a:r>
            <a:br>
              <a:rPr lang="en-US" sz="2400" dirty="0" smtClean="0"/>
            </a:br>
            <a:r>
              <a:rPr lang="en-US" sz="2400" dirty="0" smtClean="0"/>
              <a:t>(Courtesy of Gates &amp; Sons, Inc.)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7325"/>
          <a:stretch>
            <a:fillRect/>
          </a:stretch>
        </p:blipFill>
        <p:spPr bwMode="auto">
          <a:xfrm>
            <a:off x="457200" y="1905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C3AC9-634E-44AB-A4F9-71A7C6B931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4D7014-449D-428A-8188-51D734EDC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88ED7CF-A4A8-42FA-9E68-37EC2F2E9F3F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49B9753-C9D1-4595-BBF4-D1D563B00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1081</Words>
  <Application>Microsoft Office PowerPoint</Application>
  <PresentationFormat>On-screen Show (4:3)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Chapter 12</vt:lpstr>
      <vt:lpstr>Chapter 12: Concrete Construction</vt:lpstr>
      <vt:lpstr>12-1 CONSTRUCTION APPLICATIONS OF CONCRETE</vt:lpstr>
      <vt:lpstr>12-1 CONSTRUCTION APPLICATIONS OF CONCRETE</vt:lpstr>
      <vt:lpstr>FIGURE 12-1: Typical distribution of concrete construction costs.</vt:lpstr>
      <vt:lpstr>12-1 CONSTRUCTION APPLICATIONS OF CONCRETE</vt:lpstr>
      <vt:lpstr>1. Cast-in-Place Concrete</vt:lpstr>
      <vt:lpstr>FIGURE 12-2: Typical cast-in-place column and wall shapes.</vt:lpstr>
      <vt:lpstr>FIGURE 12-3: Pumping concrete into bottom of column form.  (Courtesy of Gates &amp; Sons, Inc.)</vt:lpstr>
      <vt:lpstr>FIGURE 12-4: Floor slab construction. (Courtesy of Concrete Reinforcing Steel Institute)</vt:lpstr>
      <vt:lpstr>FIGURE 12-5: Waffle slab.  (Courtesy of Concrete Reinforcing Steel Institute)</vt:lpstr>
      <vt:lpstr>FIGURE 12-6: Flat slab and flat plate slab.  (Courtesy of Concrete Reinforcing Steel Institute)</vt:lpstr>
      <vt:lpstr>2. Precast Concrete</vt:lpstr>
      <vt:lpstr>Precast Concrete</vt:lpstr>
      <vt:lpstr>FIGURE 12-7: Precast beam and girder shapes.</vt:lpstr>
      <vt:lpstr>FIGURE 12-8: Precast slab shapes.</vt:lpstr>
      <vt:lpstr>FIGURE 12-9: Steps in tilt-up construction.  (Courtesy of The Burke Company)</vt:lpstr>
      <vt:lpstr>FIGURE 12-9: Steps in tilt-up construction.  (Courtesy of The Burke Company)</vt:lpstr>
      <vt:lpstr>3. Prestressed Concrete</vt:lpstr>
      <vt:lpstr>FIGURE 12-10: Stresses in a Prestressed simple beam.</vt:lpstr>
      <vt:lpstr>Prestressed Concrete</vt:lpstr>
      <vt:lpstr>Prestressed Concrete</vt:lpstr>
      <vt:lpstr>Prestressed Concrete</vt:lpstr>
      <vt:lpstr>Prestressed Concrete</vt:lpstr>
      <vt:lpstr>4. Architectural Concrete</vt:lpstr>
      <vt:lpstr>FIGURE 12-12: Application of architectural concrete.  (Courtesy of Portland Cement Association)</vt:lpstr>
      <vt:lpstr>Architectural Concrete</vt:lpstr>
      <vt:lpstr>FIGURE 12-13: Architectural concrete surfaces.  (Courtesy of Portland Cement Association)</vt:lpstr>
      <vt:lpstr>FIGURE 12-14: Mechanically produced concrete surface texture.  (Courtesy of Portland Cement Association)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Concrete Construction</dc:title>
  <dc:creator>Windows User</dc:creator>
  <cp:lastModifiedBy>Abdullah Alsugair</cp:lastModifiedBy>
  <cp:revision>35</cp:revision>
  <dcterms:created xsi:type="dcterms:W3CDTF">2009-11-14T16:08:40Z</dcterms:created>
  <dcterms:modified xsi:type="dcterms:W3CDTF">2020-04-18T15:12:42Z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