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1" r:id="rId6"/>
    <p:sldId id="262" r:id="rId7"/>
    <p:sldId id="263" r:id="rId8"/>
    <p:sldId id="275" r:id="rId9"/>
    <p:sldId id="264" r:id="rId10"/>
    <p:sldId id="265" r:id="rId11"/>
    <p:sldId id="266" r:id="rId12"/>
    <p:sldId id="268" r:id="rId13"/>
    <p:sldId id="267" r:id="rId14"/>
    <p:sldId id="260" r:id="rId15"/>
    <p:sldId id="270" r:id="rId16"/>
    <p:sldId id="269" r:id="rId17"/>
    <p:sldId id="276" r:id="rId18"/>
    <p:sldId id="271" r:id="rId19"/>
    <p:sldId id="272" r:id="rId20"/>
    <p:sldId id="273" r:id="rId21"/>
    <p:sldId id="277" r:id="rId22"/>
    <p:sldId id="278" r:id="rId23"/>
    <p:sldId id="281" r:id="rId24"/>
    <p:sldId id="282" r:id="rId25"/>
    <p:sldId id="284" r:id="rId26"/>
    <p:sldId id="283" r:id="rId27"/>
    <p:sldId id="287" r:id="rId28"/>
    <p:sldId id="288" r:id="rId29"/>
    <p:sldId id="285" r:id="rId30"/>
    <p:sldId id="286" r:id="rId31"/>
    <p:sldId id="289" r:id="rId32"/>
    <p:sldId id="290" r:id="rId33"/>
    <p:sldId id="292" r:id="rId34"/>
    <p:sldId id="293" r:id="rId35"/>
    <p:sldId id="294" r:id="rId36"/>
    <p:sldId id="295" r:id="rId37"/>
    <p:sldId id="291" r:id="rId38"/>
    <p:sldId id="279" r:id="rId3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7" d="100"/>
          <a:sy n="67" d="100"/>
        </p:scale>
        <p:origin x="-147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F043864-0311-4BCE-ADE5-3A3D1FBA8407}" type="datetimeFigureOut">
              <a:rPr lang="ar-SA" smtClean="0"/>
              <a:pPr/>
              <a:t>07/01/1440</a:t>
            </a:fld>
            <a:endParaRPr lang="ar-SA"/>
          </a:p>
        </p:txBody>
      </p:sp>
      <p:sp>
        <p:nvSpPr>
          <p:cNvPr id="17" name="Footer Placeholder 16"/>
          <p:cNvSpPr>
            <a:spLocks noGrp="1"/>
          </p:cNvSpPr>
          <p:nvPr>
            <p:ph type="ftr" sz="quarter" idx="11"/>
          </p:nvPr>
        </p:nvSpPr>
        <p:spPr/>
        <p:txBody>
          <a:bodyPr/>
          <a:lstStyle/>
          <a:p>
            <a:endParaRPr lang="ar-SA"/>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185B0A7-D132-4CA4-B161-06663C242E6D}" type="slidenum">
              <a:rPr lang="ar-SA" smtClean="0"/>
              <a:pPr/>
              <a:t>‹#›</a:t>
            </a:fld>
            <a:endParaRPr lang="ar-SA"/>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043864-0311-4BCE-ADE5-3A3D1FBA8407}" type="datetimeFigureOut">
              <a:rPr lang="ar-SA" smtClean="0"/>
              <a:pPr/>
              <a:t>07/01/1440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6185B0A7-D132-4CA4-B161-06663C242E6D}" type="slidenum">
              <a:rPr lang="ar-SA" smtClean="0"/>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185B0A7-D132-4CA4-B161-06663C242E6D}" type="slidenum">
              <a:rPr lang="ar-SA" smtClean="0"/>
              <a:pPr/>
              <a:t>‹#›</a:t>
            </a:fld>
            <a:endParaRPr lang="ar-SA"/>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F043864-0311-4BCE-ADE5-3A3D1FBA8407}" type="datetimeFigureOut">
              <a:rPr lang="ar-SA" smtClean="0"/>
              <a:pPr/>
              <a:t>07/01/1440</a:t>
            </a:fld>
            <a:endParaRPr lang="ar-SA"/>
          </a:p>
        </p:txBody>
      </p:sp>
      <p:sp>
        <p:nvSpPr>
          <p:cNvPr id="5" name="Footer Placeholder 4"/>
          <p:cNvSpPr>
            <a:spLocks noGrp="1"/>
          </p:cNvSpPr>
          <p:nvPr>
            <p:ph type="ftr" sz="quarter" idx="11"/>
          </p:nvPr>
        </p:nvSpPr>
        <p:spPr/>
        <p:txBody>
          <a:bodyPr/>
          <a:lstStyle/>
          <a:p>
            <a:endParaRPr lang="ar-SA"/>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F043864-0311-4BCE-ADE5-3A3D1FBA8407}" type="datetimeFigureOut">
              <a:rPr lang="ar-SA" smtClean="0"/>
              <a:pPr/>
              <a:t>07/01/1440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a:xfrm>
            <a:off x="4361688" y="1026372"/>
            <a:ext cx="457200" cy="441325"/>
          </a:xfrm>
        </p:spPr>
        <p:txBody>
          <a:bodyPr/>
          <a:lstStyle/>
          <a:p>
            <a:fld id="{6185B0A7-D132-4CA4-B161-06663C242E6D}" type="slidenum">
              <a:rPr lang="ar-SA" smtClean="0"/>
              <a:pPr/>
              <a:t>‹#›</a:t>
            </a:fld>
            <a:endParaRPr lang="ar-SA"/>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ar-SA"/>
          </a:p>
        </p:txBody>
      </p:sp>
      <p:sp>
        <p:nvSpPr>
          <p:cNvPr id="4" name="Date Placeholder 3"/>
          <p:cNvSpPr>
            <a:spLocks noGrp="1"/>
          </p:cNvSpPr>
          <p:nvPr>
            <p:ph type="dt" sz="half" idx="10"/>
          </p:nvPr>
        </p:nvSpPr>
        <p:spPr/>
        <p:txBody>
          <a:bodyPr/>
          <a:lstStyle/>
          <a:p>
            <a:fld id="{BF043864-0311-4BCE-ADE5-3A3D1FBA8407}" type="datetimeFigureOut">
              <a:rPr lang="ar-SA" smtClean="0"/>
              <a:pPr/>
              <a:t>07/01/1440</a:t>
            </a:fld>
            <a:endParaRPr lang="ar-SA"/>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185B0A7-D132-4CA4-B161-06663C242E6D}" type="slidenum">
              <a:rPr lang="ar-SA" smtClean="0"/>
              <a:pPr/>
              <a:t>‹#›</a:t>
            </a:fld>
            <a:endParaRPr lang="ar-SA"/>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F043864-0311-4BCE-ADE5-3A3D1FBA8407}" type="datetimeFigureOut">
              <a:rPr lang="ar-SA" smtClean="0"/>
              <a:pPr/>
              <a:t>07/01/1440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6185B0A7-D132-4CA4-B161-06663C242E6D}" type="slidenum">
              <a:rPr lang="ar-SA" smtClean="0"/>
              <a:pPr/>
              <a:t>‹#›</a:t>
            </a:fld>
            <a:endParaRPr lang="ar-SA"/>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F043864-0311-4BCE-ADE5-3A3D1FBA8407}" type="datetimeFigureOut">
              <a:rPr lang="ar-SA" smtClean="0"/>
              <a:pPr/>
              <a:t>07/01/1440</a:t>
            </a:fld>
            <a:endParaRPr lang="ar-SA"/>
          </a:p>
        </p:txBody>
      </p:sp>
      <p:sp>
        <p:nvSpPr>
          <p:cNvPr id="8" name="Footer Placeholder 7"/>
          <p:cNvSpPr>
            <a:spLocks noGrp="1"/>
          </p:cNvSpPr>
          <p:nvPr>
            <p:ph type="ftr" sz="quarter" idx="11"/>
          </p:nvPr>
        </p:nvSpPr>
        <p:spPr>
          <a:xfrm>
            <a:off x="304800" y="6409944"/>
            <a:ext cx="3581400" cy="365760"/>
          </a:xfrm>
        </p:spPr>
        <p:txBody>
          <a:bodyPr/>
          <a:lstStyle/>
          <a:p>
            <a:endParaRPr lang="ar-SA"/>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185B0A7-D132-4CA4-B161-06663C242E6D}" type="slidenum">
              <a:rPr lang="ar-SA" smtClean="0"/>
              <a:pPr/>
              <a:t>‹#›</a:t>
            </a:fld>
            <a:endParaRPr lang="ar-SA"/>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F043864-0311-4BCE-ADE5-3A3D1FBA8407}" type="datetimeFigureOut">
              <a:rPr lang="ar-SA" smtClean="0"/>
              <a:pPr/>
              <a:t>07/01/1440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a:xfrm>
            <a:off x="4343400" y="1036020"/>
            <a:ext cx="457200" cy="441325"/>
          </a:xfrm>
        </p:spPr>
        <p:txBody>
          <a:bodyPr/>
          <a:lstStyle/>
          <a:p>
            <a:fld id="{6185B0A7-D132-4CA4-B161-06663C242E6D}"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F043864-0311-4BCE-ADE5-3A3D1FBA8407}" type="datetimeFigureOut">
              <a:rPr lang="ar-SA" smtClean="0"/>
              <a:pPr/>
              <a:t>07/01/1440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185B0A7-D132-4CA4-B161-06663C242E6D}"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185B0A7-D132-4CA4-B161-06663C242E6D}" type="slidenum">
              <a:rPr lang="ar-SA" smtClean="0"/>
              <a:pPr/>
              <a:t>‹#›</a:t>
            </a:fld>
            <a:endParaRPr lang="ar-SA"/>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F043864-0311-4BCE-ADE5-3A3D1FBA8407}" type="datetimeFigureOut">
              <a:rPr lang="ar-SA" smtClean="0"/>
              <a:pPr/>
              <a:t>07/01/1440</a:t>
            </a:fld>
            <a:endParaRPr lang="ar-SA"/>
          </a:p>
        </p:txBody>
      </p:sp>
      <p:sp>
        <p:nvSpPr>
          <p:cNvPr id="6" name="Footer Placeholder 5"/>
          <p:cNvSpPr>
            <a:spLocks noGrp="1"/>
          </p:cNvSpPr>
          <p:nvPr>
            <p:ph type="ftr" sz="quarter" idx="11"/>
          </p:nvPr>
        </p:nvSpPr>
        <p:spPr>
          <a:xfrm>
            <a:off x="301752" y="6410848"/>
            <a:ext cx="3383280" cy="365760"/>
          </a:xfrm>
        </p:spPr>
        <p:txBody>
          <a:bodyPr/>
          <a:lstStyle/>
          <a:p>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185B0A7-D132-4CA4-B161-06663C242E6D}" type="slidenum">
              <a:rPr lang="ar-SA" smtClean="0"/>
              <a:pPr/>
              <a:t>‹#›</a:t>
            </a:fld>
            <a:endParaRPr lang="ar-SA"/>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F043864-0311-4BCE-ADE5-3A3D1FBA8407}" type="datetimeFigureOut">
              <a:rPr lang="ar-SA" smtClean="0"/>
              <a:pPr/>
              <a:t>07/01/1440</a:t>
            </a:fld>
            <a:endParaRPr lang="ar-SA"/>
          </a:p>
        </p:txBody>
      </p:sp>
      <p:sp>
        <p:nvSpPr>
          <p:cNvPr id="6" name="Footer Placeholder 5"/>
          <p:cNvSpPr>
            <a:spLocks noGrp="1"/>
          </p:cNvSpPr>
          <p:nvPr>
            <p:ph type="ftr" sz="quarter" idx="11"/>
          </p:nvPr>
        </p:nvSpPr>
        <p:spPr>
          <a:xfrm>
            <a:off x="301752" y="6410848"/>
            <a:ext cx="3584448" cy="365760"/>
          </a:xfrm>
        </p:spPr>
        <p:txBody>
          <a:bodyPr/>
          <a:lstStyle/>
          <a:p>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F043864-0311-4BCE-ADE5-3A3D1FBA8407}" type="datetimeFigureOut">
              <a:rPr lang="ar-SA" smtClean="0"/>
              <a:pPr/>
              <a:t>07/01/1440</a:t>
            </a:fld>
            <a:endParaRPr lang="ar-SA"/>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ar-SA"/>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185B0A7-D132-4CA4-B161-06663C242E6D}" type="slidenum">
              <a:rPr lang="ar-SA" smtClean="0"/>
              <a:pPr/>
              <a:t>‹#›</a:t>
            </a:fld>
            <a:endParaRPr lang="ar-SA"/>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1"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r" rtl="1"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r" rtl="1"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r" rtl="1"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r" rtl="1"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Dr. </a:t>
            </a:r>
            <a:r>
              <a:rPr lang="en-US" dirty="0" err="1" smtClean="0"/>
              <a:t>Amal</a:t>
            </a:r>
            <a:r>
              <a:rPr lang="en-US" dirty="0" smtClean="0"/>
              <a:t> Al-</a:t>
            </a:r>
            <a:r>
              <a:rPr lang="en-US" dirty="0" err="1" smtClean="0"/>
              <a:t>Mohaimeed</a:t>
            </a:r>
            <a:endParaRPr lang="en-US" dirty="0" smtClean="0"/>
          </a:p>
          <a:p>
            <a:r>
              <a:rPr lang="en-US" dirty="0" err="1" smtClean="0"/>
              <a:t>Bulding</a:t>
            </a:r>
            <a:r>
              <a:rPr lang="en-US" dirty="0" smtClean="0"/>
              <a:t> 5, office 188</a:t>
            </a:r>
            <a:endParaRPr lang="ar-SA" dirty="0"/>
          </a:p>
        </p:txBody>
      </p:sp>
      <p:sp>
        <p:nvSpPr>
          <p:cNvPr id="2" name="Title 1"/>
          <p:cNvSpPr>
            <a:spLocks noGrp="1"/>
          </p:cNvSpPr>
          <p:nvPr>
            <p:ph type="ctrTitle"/>
          </p:nvPr>
        </p:nvSpPr>
        <p:spPr/>
        <p:txBody>
          <a:bodyPr>
            <a:normAutofit fontScale="90000"/>
          </a:bodyPr>
          <a:lstStyle/>
          <a:p>
            <a:r>
              <a:rPr lang="en-US" dirty="0" smtClean="0"/>
              <a:t/>
            </a:r>
            <a:br>
              <a:rPr lang="en-US" dirty="0" smtClean="0"/>
            </a:br>
            <a:r>
              <a:rPr lang="ar-SA" dirty="0" smtClean="0"/>
              <a:t/>
            </a:r>
            <a:br>
              <a:rPr lang="ar-SA" dirty="0" smtClean="0"/>
            </a:br>
            <a:r>
              <a:rPr lang="en-US" dirty="0" smtClean="0"/>
              <a:t>Electrochemical Analysis</a:t>
            </a:r>
            <a:br>
              <a:rPr lang="en-US" dirty="0" smtClean="0"/>
            </a:br>
            <a:endParaRPr lang="ar-S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normAutofit lnSpcReduction="10000"/>
          </a:bodyPr>
          <a:lstStyle/>
          <a:p>
            <a:pPr algn="just" rtl="0">
              <a:buNone/>
            </a:pPr>
            <a:r>
              <a:rPr lang="en-GB" dirty="0" smtClean="0"/>
              <a:t>Both unknown and NHE electrodes are under standard conditions. The following graph shows the way that standard potential of the zinc couple is measured against NHE. </a:t>
            </a:r>
            <a:endParaRPr lang="en-US" dirty="0" smtClean="0"/>
          </a:p>
          <a:p>
            <a:pPr algn="l" rtl="0">
              <a:buNone/>
            </a:pPr>
            <a:endParaRPr lang="en-GB" dirty="0" smtClean="0"/>
          </a:p>
          <a:p>
            <a:pPr algn="l" rtl="0">
              <a:buNone/>
            </a:pPr>
            <a:r>
              <a:rPr lang="en-GB" dirty="0" smtClean="0"/>
              <a:t>The E</a:t>
            </a:r>
            <a:r>
              <a:rPr lang="en-GB" baseline="30000" dirty="0" smtClean="0"/>
              <a:t>0</a:t>
            </a:r>
            <a:r>
              <a:rPr lang="en-GB" dirty="0" smtClean="0"/>
              <a:t> values for the common </a:t>
            </a:r>
            <a:r>
              <a:rPr lang="en-GB" dirty="0" err="1" smtClean="0"/>
              <a:t>redox</a:t>
            </a:r>
            <a:r>
              <a:rPr lang="en-GB" dirty="0" smtClean="0"/>
              <a:t> couples are measured by the same above way .This is how we established the electrochemical series, some of which are shown in the following table .It is assumed that the E</a:t>
            </a:r>
            <a:r>
              <a:rPr lang="en-GB" baseline="30000" dirty="0" smtClean="0"/>
              <a:t>0</a:t>
            </a:r>
            <a:r>
              <a:rPr lang="en-GB" dirty="0" smtClean="0"/>
              <a:t> for NHE under the standard conditions is equal to 0.00 </a:t>
            </a:r>
            <a:endParaRPr lang="en-US" dirty="0" smtClean="0"/>
          </a:p>
          <a:p>
            <a:pPr algn="l" rtl="0">
              <a:buNone/>
            </a:pPr>
            <a:endParaRPr lang="ar-SA" dirty="0"/>
          </a:p>
        </p:txBody>
      </p:sp>
      <p:sp>
        <p:nvSpPr>
          <p:cNvPr id="215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150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928926" y="3000372"/>
            <a:ext cx="3071834" cy="472590"/>
          </a:xfrm>
          <a:prstGeom prst="rect">
            <a:avLst/>
          </a:prstGeom>
          <a:noFill/>
        </p:spPr>
      </p:pic>
      <p:sp>
        <p:nvSpPr>
          <p:cNvPr id="21507" name="Rectangle 3"/>
          <p:cNvSpPr>
            <a:spLocks noChangeArrowheads="1"/>
          </p:cNvSpPr>
          <p:nvPr/>
        </p:nvSpPr>
        <p:spPr bwMode="auto">
          <a:xfrm>
            <a:off x="0" y="666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a:xfrm>
            <a:off x="301752" y="1527048"/>
            <a:ext cx="8503920" cy="4973786"/>
          </a:xfrm>
        </p:spPr>
        <p:txBody>
          <a:bodyPr>
            <a:normAutofit fontScale="92500" lnSpcReduction="10000"/>
          </a:bodyPr>
          <a:lstStyle/>
          <a:p>
            <a:pPr algn="l" rtl="0">
              <a:buNone/>
            </a:pPr>
            <a:r>
              <a:rPr lang="en-GB" dirty="0" smtClean="0"/>
              <a:t>1.The Ox form of a couple will oxidize the Red form of the couple under it in series but will not oxidize the Red form of the couple over it in the series e.g. Fe3+ will oxidize Sn2+ but not Ag0. </a:t>
            </a:r>
            <a:endParaRPr lang="en-US" dirty="0" smtClean="0"/>
          </a:p>
          <a:p>
            <a:pPr algn="l" rtl="0">
              <a:buNone/>
            </a:pPr>
            <a:r>
              <a:rPr lang="en-GB" dirty="0" smtClean="0"/>
              <a:t>2.All have reactions are written as reduction whatever the direction of the have reaction. </a:t>
            </a:r>
            <a:endParaRPr lang="en-US" dirty="0" smtClean="0"/>
          </a:p>
          <a:p>
            <a:pPr algn="l" rtl="0">
              <a:buNone/>
            </a:pPr>
            <a:r>
              <a:rPr lang="en-GB" dirty="0" smtClean="0"/>
              <a:t>3.The more negative the E° value, the more readily the element loses electrons and becoming a reducing agent .</a:t>
            </a:r>
            <a:r>
              <a:rPr lang="en-GB" dirty="0" err="1" smtClean="0"/>
              <a:t>i.e</a:t>
            </a:r>
            <a:r>
              <a:rPr lang="en-GB" dirty="0" smtClean="0"/>
              <a:t> the stronger its Red form and the weaker its Ox form. </a:t>
            </a:r>
            <a:endParaRPr lang="en-US" dirty="0" smtClean="0"/>
          </a:p>
          <a:p>
            <a:pPr algn="l" rtl="0">
              <a:buNone/>
            </a:pPr>
            <a:r>
              <a:rPr lang="en-GB" dirty="0" smtClean="0"/>
              <a:t>4.The more positive (or less negative) the E° value, the more readily the element gains electrons and becomes an oxidizing agent. </a:t>
            </a:r>
            <a:r>
              <a:rPr lang="en-GB" dirty="0" err="1" smtClean="0"/>
              <a:t>I.e</a:t>
            </a:r>
            <a:r>
              <a:rPr lang="en-GB" dirty="0" smtClean="0"/>
              <a:t> the stronger its Ox form and the weaker its Red form. </a:t>
            </a:r>
            <a:endParaRPr lang="en-US" dirty="0" smtClean="0"/>
          </a:p>
          <a:p>
            <a:pPr algn="l" rtl="0"/>
            <a:endParaRPr lang="ar-S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357158" y="428604"/>
            <a:ext cx="8429684" cy="585791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a:xfrm>
            <a:off x="301752" y="1527048"/>
            <a:ext cx="8503920" cy="5045224"/>
          </a:xfrm>
        </p:spPr>
        <p:txBody>
          <a:bodyPr>
            <a:normAutofit fontScale="85000" lnSpcReduction="10000"/>
          </a:bodyPr>
          <a:lstStyle/>
          <a:p>
            <a:pPr algn="just" rtl="0">
              <a:lnSpc>
                <a:spcPct val="120000"/>
              </a:lnSpc>
              <a:buNone/>
            </a:pPr>
            <a:r>
              <a:rPr lang="en-GB" dirty="0" smtClean="0"/>
              <a:t>5.Therefore, for the two have reactions of the </a:t>
            </a:r>
            <a:r>
              <a:rPr lang="en-GB" dirty="0" err="1" smtClean="0"/>
              <a:t>redox</a:t>
            </a:r>
            <a:r>
              <a:rPr lang="en-GB" dirty="0" smtClean="0"/>
              <a:t> reaction, the one with the more positive E</a:t>
            </a:r>
            <a:r>
              <a:rPr lang="en-GB" baseline="30000" dirty="0" smtClean="0"/>
              <a:t>0</a:t>
            </a:r>
            <a:r>
              <a:rPr lang="en-GB" dirty="0" smtClean="0"/>
              <a:t>  value is the oxidizing agent.</a:t>
            </a:r>
          </a:p>
          <a:p>
            <a:pPr algn="just" rtl="0">
              <a:lnSpc>
                <a:spcPct val="120000"/>
              </a:lnSpc>
              <a:buNone/>
            </a:pPr>
            <a:r>
              <a:rPr lang="en-GB" dirty="0" smtClean="0"/>
              <a:t>6- The – sign of E0 value indicates that this couple when joint with NHE under standard conditions will become reducing agent and its half reaction will proceed in the opposite direction (from right to left). In other words, the standard potential is a measure of the tendency of the oxidizing agent to be reduced. Its value is zero for H</a:t>
            </a:r>
            <a:r>
              <a:rPr lang="en-GB" baseline="30000" dirty="0" smtClean="0"/>
              <a:t>+</a:t>
            </a:r>
            <a:r>
              <a:rPr lang="en-GB" dirty="0" smtClean="0"/>
              <a:t> + e− → ½ H</a:t>
            </a:r>
            <a:r>
              <a:rPr lang="en-GB" baseline="-25000" dirty="0" smtClean="0"/>
              <a:t>2</a:t>
            </a:r>
            <a:r>
              <a:rPr lang="en-GB" dirty="0" smtClean="0"/>
              <a:t> by definition, positive for oxidizing agents stronger than H</a:t>
            </a:r>
            <a:r>
              <a:rPr lang="en-GB" baseline="30000" dirty="0" smtClean="0"/>
              <a:t>+</a:t>
            </a:r>
            <a:r>
              <a:rPr lang="en-GB" dirty="0" smtClean="0"/>
              <a:t> (e.g., +1.44 V for </a:t>
            </a:r>
            <a:r>
              <a:rPr lang="en-GB" dirty="0" err="1" smtClean="0"/>
              <a:t>Ce</a:t>
            </a:r>
            <a:r>
              <a:rPr lang="en-GB" dirty="0" smtClean="0"/>
              <a:t> ) and negative for oxidizing agents that are weaker than H</a:t>
            </a:r>
            <a:r>
              <a:rPr lang="en-GB" baseline="30000" dirty="0" smtClean="0"/>
              <a:t>+</a:t>
            </a:r>
            <a:r>
              <a:rPr lang="en-GB" dirty="0" smtClean="0"/>
              <a:t> (e.g., –0.76 V for Zn</a:t>
            </a:r>
            <a:r>
              <a:rPr lang="en-GB" baseline="30000" dirty="0" smtClean="0"/>
              <a:t>2+</a:t>
            </a:r>
            <a:r>
              <a:rPr lang="en-GB" dirty="0" smtClean="0"/>
              <a:t>).  </a:t>
            </a:r>
            <a:endParaRPr lang="en-US" dirty="0" smtClean="0"/>
          </a:p>
          <a:p>
            <a:pPr algn="just" rtl="0">
              <a:buNone/>
            </a:pPr>
            <a:r>
              <a:rPr lang="en-US" dirty="0" smtClean="0"/>
              <a:t> </a:t>
            </a:r>
          </a:p>
          <a:p>
            <a:pPr algn="l" rtl="0"/>
            <a:endParaRPr lang="ar-S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normAutofit lnSpcReduction="10000"/>
          </a:bodyPr>
          <a:lstStyle/>
          <a:p>
            <a:pPr algn="just" rtl="0">
              <a:buNone/>
            </a:pPr>
            <a:r>
              <a:rPr lang="en-GB" dirty="0" smtClean="0"/>
              <a:t>7-It is possible for a </a:t>
            </a:r>
            <a:r>
              <a:rPr lang="en-GB" dirty="0" err="1" smtClean="0"/>
              <a:t>redox</a:t>
            </a:r>
            <a:r>
              <a:rPr lang="en-GB" dirty="0" smtClean="0"/>
              <a:t> couple to be an oxidizing agent in a reaction and to be a reducing agent in another reaction e.g. Fe3+ will oxidize Sn2+ but Fe2+ will reduce Ag+ . However principal oxidising agents are: Potassium permanganate, potassium dichromate, iodine , cerium(IV) salt and potassium </a:t>
            </a:r>
            <a:r>
              <a:rPr lang="en-GB" dirty="0" err="1" smtClean="0"/>
              <a:t>iodate</a:t>
            </a:r>
            <a:r>
              <a:rPr lang="en-GB" dirty="0" smtClean="0"/>
              <a:t> . Also frequently used Reducing Agents are: iron (ii), tin (ii) compounds, sodium </a:t>
            </a:r>
            <a:r>
              <a:rPr lang="en-GB" dirty="0" err="1" smtClean="0"/>
              <a:t>thiosulphate</a:t>
            </a:r>
            <a:r>
              <a:rPr lang="en-GB" dirty="0" smtClean="0"/>
              <a:t> . 3-The oxidizing agent represents the cathode while the reducing agent represents the anode in a galvanic cell.</a:t>
            </a:r>
            <a:endParaRPr lang="en-US" dirty="0" smtClean="0"/>
          </a:p>
          <a:p>
            <a:pPr>
              <a:buNone/>
            </a:pPr>
            <a:endParaRPr lang="ar-S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3477" t="37299" r="34806" b="8682"/>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534400" cy="987552"/>
          </a:xfrm>
        </p:spPr>
        <p:txBody>
          <a:bodyPr>
            <a:normAutofit fontScale="90000"/>
          </a:bodyPr>
          <a:lstStyle/>
          <a:p>
            <a:r>
              <a:rPr lang="en-GB" b="1" dirty="0" smtClean="0"/>
              <a:t>What substances react</a:t>
            </a:r>
            <a:r>
              <a:rPr lang="en-US" dirty="0" smtClean="0"/>
              <a:t/>
            </a:r>
            <a:br>
              <a:rPr lang="en-US" dirty="0" smtClean="0"/>
            </a:br>
            <a:endParaRPr lang="ar-SA" dirty="0"/>
          </a:p>
        </p:txBody>
      </p:sp>
      <p:sp>
        <p:nvSpPr>
          <p:cNvPr id="3" name="Content Placeholder 2"/>
          <p:cNvSpPr>
            <a:spLocks noGrp="1"/>
          </p:cNvSpPr>
          <p:nvPr>
            <p:ph sz="quarter" idx="1"/>
          </p:nvPr>
        </p:nvSpPr>
        <p:spPr/>
        <p:txBody>
          <a:bodyPr/>
          <a:lstStyle/>
          <a:p>
            <a:endParaRPr lang="ar-SA" dirty="0"/>
          </a:p>
        </p:txBody>
      </p:sp>
      <p:sp>
        <p:nvSpPr>
          <p:cNvPr id="2457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457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214414" y="2000239"/>
            <a:ext cx="6286544" cy="452921"/>
          </a:xfrm>
          <a:prstGeom prst="rect">
            <a:avLst/>
          </a:prstGeom>
          <a:noFill/>
        </p:spPr>
      </p:pic>
      <p:sp>
        <p:nvSpPr>
          <p:cNvPr id="24579" name="Rectangle 3"/>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458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4580"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00100" y="2571744"/>
            <a:ext cx="6593463" cy="500066"/>
          </a:xfrm>
          <a:prstGeom prst="rect">
            <a:avLst/>
          </a:prstGeom>
          <a:noFill/>
        </p:spPr>
      </p:pic>
      <p:sp>
        <p:nvSpPr>
          <p:cNvPr id="24582" name="Rectangle 6"/>
          <p:cNvSpPr>
            <a:spLocks noChangeArrowheads="1"/>
          </p:cNvSpPr>
          <p:nvPr/>
        </p:nvSpPr>
        <p:spPr bwMode="auto">
          <a:xfrm>
            <a:off x="0" y="71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2458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4583"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928794" y="3357562"/>
            <a:ext cx="4552998" cy="453486"/>
          </a:xfrm>
          <a:prstGeom prst="rect">
            <a:avLst/>
          </a:prstGeom>
          <a:noFill/>
        </p:spPr>
      </p:pic>
      <p:sp>
        <p:nvSpPr>
          <p:cNvPr id="24586"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4585" name="Picture 9"/>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928794" y="4143380"/>
            <a:ext cx="4500594" cy="448266"/>
          </a:xfrm>
          <a:prstGeom prst="rect">
            <a:avLst/>
          </a:prstGeom>
          <a:noFill/>
        </p:spPr>
      </p:pic>
      <p:sp>
        <p:nvSpPr>
          <p:cNvPr id="24587" name="Rectangle 11"/>
          <p:cNvSpPr>
            <a:spLocks noChangeArrowheads="1"/>
          </p:cNvSpPr>
          <p:nvPr/>
        </p:nvSpPr>
        <p:spPr bwMode="auto">
          <a:xfrm>
            <a:off x="0" y="695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34011" t="27512" r="24030" b="38517"/>
          <a:stretch>
            <a:fillRect/>
          </a:stretch>
        </p:blipFill>
        <p:spPr bwMode="auto">
          <a:xfrm>
            <a:off x="285720" y="285729"/>
            <a:ext cx="8501121" cy="621510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8534400" cy="758952"/>
          </a:xfrm>
        </p:spPr>
        <p:txBody>
          <a:bodyPr>
            <a:normAutofit fontScale="90000"/>
          </a:bodyPr>
          <a:lstStyle/>
          <a:p>
            <a:r>
              <a:rPr lang="en-GB" b="1" dirty="0" smtClean="0"/>
              <a:t>Cell voltage and free energy:</a:t>
            </a:r>
            <a:r>
              <a:rPr lang="en-US" dirty="0" smtClean="0"/>
              <a:t/>
            </a:r>
            <a:br>
              <a:rPr lang="en-US" dirty="0" smtClean="0"/>
            </a:br>
            <a:endParaRPr lang="ar-SA" dirty="0"/>
          </a:p>
        </p:txBody>
      </p:sp>
      <p:sp>
        <p:nvSpPr>
          <p:cNvPr id="3" name="Content Placeholder 2"/>
          <p:cNvSpPr>
            <a:spLocks noGrp="1"/>
          </p:cNvSpPr>
          <p:nvPr>
            <p:ph sz="quarter" idx="1"/>
          </p:nvPr>
        </p:nvSpPr>
        <p:spPr/>
        <p:txBody>
          <a:bodyPr/>
          <a:lstStyle/>
          <a:p>
            <a:pPr algn="l" rtl="0">
              <a:buNone/>
            </a:pPr>
            <a:r>
              <a:rPr lang="en-GB" dirty="0" smtClean="0"/>
              <a:t>The spontaneous cell reaction is the one that gives a positive cell voltage when subtracting one half-reaction from the other</a:t>
            </a:r>
            <a:endParaRPr lang="en-US" dirty="0" smtClean="0"/>
          </a:p>
          <a:p>
            <a:pPr algn="l" rtl="0">
              <a:buNone/>
            </a:pPr>
            <a:endParaRPr lang="ar-SA" dirty="0"/>
          </a:p>
        </p:txBody>
      </p:sp>
      <p:sp>
        <p:nvSpPr>
          <p:cNvPr id="286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867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643174" y="2928934"/>
            <a:ext cx="2884622" cy="604840"/>
          </a:xfrm>
          <a:prstGeom prst="rect">
            <a:avLst/>
          </a:prstGeom>
          <a:noFill/>
        </p:spPr>
      </p:pic>
      <p:sp>
        <p:nvSpPr>
          <p:cNvPr id="28675" name="Rectangle 3"/>
          <p:cNvSpPr>
            <a:spLocks noChangeArrowheads="1"/>
          </p:cNvSpPr>
          <p:nvPr/>
        </p:nvSpPr>
        <p:spPr bwMode="auto">
          <a:xfrm>
            <a:off x="0" y="7048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57260"/>
          </a:xfrm>
        </p:spPr>
        <p:txBody>
          <a:bodyPr>
            <a:normAutofit fontScale="90000"/>
          </a:bodyPr>
          <a:lstStyle/>
          <a:p>
            <a:r>
              <a:rPr lang="en-GB" b="1" dirty="0" smtClean="0"/>
              <a:t>Which is the anode and cathode</a:t>
            </a:r>
            <a:r>
              <a:rPr lang="en-US" dirty="0" smtClean="0"/>
              <a:t/>
            </a:r>
            <a:br>
              <a:rPr lang="en-US" dirty="0" smtClean="0"/>
            </a:br>
            <a:endParaRPr lang="ar-SA" dirty="0"/>
          </a:p>
        </p:txBody>
      </p:sp>
      <p:sp>
        <p:nvSpPr>
          <p:cNvPr id="3" name="Content Placeholder 2"/>
          <p:cNvSpPr>
            <a:spLocks noGrp="1"/>
          </p:cNvSpPr>
          <p:nvPr>
            <p:ph sz="quarter" idx="1"/>
          </p:nvPr>
        </p:nvSpPr>
        <p:spPr>
          <a:xfrm>
            <a:off x="301752" y="1527048"/>
            <a:ext cx="8503920" cy="5045224"/>
          </a:xfrm>
        </p:spPr>
        <p:txBody>
          <a:bodyPr>
            <a:normAutofit fontScale="92500" lnSpcReduction="10000"/>
          </a:bodyPr>
          <a:lstStyle/>
          <a:p>
            <a:pPr algn="l">
              <a:buNone/>
            </a:pPr>
            <a:r>
              <a:rPr lang="en-GB" b="1" dirty="0" smtClean="0">
                <a:solidFill>
                  <a:schemeClr val="accent1">
                    <a:lumMod val="75000"/>
                  </a:schemeClr>
                </a:solidFill>
              </a:rPr>
              <a:t>drawing a cell</a:t>
            </a:r>
            <a:endParaRPr lang="en-US" dirty="0" smtClean="0">
              <a:solidFill>
                <a:schemeClr val="accent1">
                  <a:lumMod val="75000"/>
                </a:schemeClr>
              </a:solidFill>
            </a:endParaRPr>
          </a:p>
          <a:p>
            <a:pPr algn="l">
              <a:buNone/>
            </a:pPr>
            <a:r>
              <a:rPr lang="en-GB" dirty="0" smtClean="0"/>
              <a:t>Instead of drawing a cell diagram chemists have devised a shorthand way of completely describing a cell called symbol or line notation. This notation scheme places the constituents of the cathode on the right of the salt bridge [which is shown in the notation as a double line (||)] and the anode components on the left. </a:t>
            </a:r>
            <a:endParaRPr lang="en-US" dirty="0" smtClean="0"/>
          </a:p>
          <a:p>
            <a:pPr algn="l" rtl="0">
              <a:buNone/>
            </a:pPr>
            <a:r>
              <a:rPr lang="en-GB" dirty="0" smtClean="0"/>
              <a:t>The phases of all reactive species are listed and their concentrations or pressures are given if those species are not in their standard states. All phase interfaces are noted with a single line ( | ) and multiple species in a single phase are separated by commas. For example, the previous iron – zinc cell would be written as:</a:t>
            </a:r>
            <a:endParaRPr lang="en-US" dirty="0" smtClean="0"/>
          </a:p>
          <a:p>
            <a:pPr algn="l"/>
            <a:endParaRPr lang="ar-S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Electrochemical Analysis</a:t>
            </a:r>
            <a:endParaRPr lang="ar-SA" dirty="0"/>
          </a:p>
        </p:txBody>
      </p:sp>
      <p:sp>
        <p:nvSpPr>
          <p:cNvPr id="3" name="Content Placeholder 2"/>
          <p:cNvSpPr>
            <a:spLocks noGrp="1"/>
          </p:cNvSpPr>
          <p:nvPr>
            <p:ph sz="quarter" idx="1"/>
          </p:nvPr>
        </p:nvSpPr>
        <p:spPr/>
        <p:txBody>
          <a:bodyPr/>
          <a:lstStyle/>
          <a:p>
            <a:pPr algn="l" rtl="0"/>
            <a:r>
              <a:rPr lang="en-US" dirty="0" smtClean="0"/>
              <a:t>References</a:t>
            </a:r>
          </a:p>
          <a:p>
            <a:pPr algn="l" rtl="0"/>
            <a:r>
              <a:rPr lang="en-US" dirty="0" smtClean="0"/>
              <a:t>Analytical Chemistry, Gary Christian( ch.12,13,14,15)</a:t>
            </a:r>
          </a:p>
          <a:p>
            <a:pPr algn="l" rtl="0"/>
            <a:r>
              <a:rPr lang="ar-SA" dirty="0" smtClean="0"/>
              <a:t>الكيمياء التحليلية- التحليل </a:t>
            </a:r>
            <a:r>
              <a:rPr lang="ar-SA" dirty="0" err="1" smtClean="0"/>
              <a:t>الآليو</a:t>
            </a:r>
            <a:r>
              <a:rPr lang="ar-SA" dirty="0" smtClean="0"/>
              <a:t> الدكتور </a:t>
            </a:r>
            <a:r>
              <a:rPr lang="ar-SA" dirty="0" err="1" smtClean="0"/>
              <a:t>ابراهيم</a:t>
            </a:r>
            <a:r>
              <a:rPr lang="ar-SA" dirty="0" smtClean="0"/>
              <a:t> </a:t>
            </a:r>
            <a:r>
              <a:rPr lang="ar-SA" dirty="0" err="1" smtClean="0"/>
              <a:t>الزامل</a:t>
            </a:r>
            <a:endParaRPr lang="ar-SA" dirty="0" smtClean="0"/>
          </a:p>
          <a:p>
            <a:pPr algn="l" rtl="0"/>
            <a:r>
              <a:rPr lang="ar-SA" dirty="0" smtClean="0"/>
              <a:t>مسائل وحلول في الكيمياء التحليلية </a:t>
            </a:r>
            <a:r>
              <a:rPr lang="ar-SA" dirty="0" err="1" smtClean="0"/>
              <a:t>و</a:t>
            </a:r>
            <a:r>
              <a:rPr lang="ar-SA" dirty="0" smtClean="0"/>
              <a:t> الدكتور حسن </a:t>
            </a:r>
            <a:r>
              <a:rPr lang="ar-SA" dirty="0" err="1" smtClean="0"/>
              <a:t>السويدان</a:t>
            </a:r>
            <a:endParaRPr lang="en-US" dirty="0" smtClean="0"/>
          </a:p>
          <a:p>
            <a:pPr algn="l" rtl="0"/>
            <a:endParaRPr lang="ar-S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Which is the anode and cathode</a:t>
            </a:r>
            <a:endParaRPr lang="ar-SA" dirty="0"/>
          </a:p>
        </p:txBody>
      </p:sp>
      <p:sp>
        <p:nvSpPr>
          <p:cNvPr id="3" name="Content Placeholder 2"/>
          <p:cNvSpPr>
            <a:spLocks noGrp="1"/>
          </p:cNvSpPr>
          <p:nvPr>
            <p:ph sz="quarter" idx="1"/>
          </p:nvPr>
        </p:nvSpPr>
        <p:spPr>
          <a:xfrm>
            <a:off x="301752" y="1527048"/>
            <a:ext cx="8503920" cy="5045224"/>
          </a:xfrm>
        </p:spPr>
        <p:txBody>
          <a:bodyPr>
            <a:normAutofit lnSpcReduction="10000"/>
          </a:bodyPr>
          <a:lstStyle/>
          <a:p>
            <a:pPr>
              <a:buNone/>
            </a:pPr>
            <a:endParaRPr lang="en-GB" dirty="0" smtClean="0"/>
          </a:p>
          <a:p>
            <a:pPr>
              <a:buNone/>
            </a:pPr>
            <a:endParaRPr lang="en-GB" dirty="0" smtClean="0"/>
          </a:p>
          <a:p>
            <a:pPr algn="ctr" rtl="0">
              <a:buNone/>
            </a:pPr>
            <a:r>
              <a:rPr lang="en-GB" b="1" dirty="0" smtClean="0"/>
              <a:t>Anode/ solution/ cathode</a:t>
            </a:r>
            <a:endParaRPr lang="en-US" dirty="0" smtClean="0"/>
          </a:p>
          <a:p>
            <a:pPr algn="ctr">
              <a:buNone/>
            </a:pPr>
            <a:r>
              <a:rPr lang="en-GB" dirty="0" smtClean="0"/>
              <a:t>Pt/Fe</a:t>
            </a:r>
            <a:r>
              <a:rPr lang="en-GB" baseline="30000" dirty="0" smtClean="0"/>
              <a:t>2+</a:t>
            </a:r>
            <a:r>
              <a:rPr lang="en-GB" dirty="0" smtClean="0"/>
              <a:t>(C</a:t>
            </a:r>
            <a:r>
              <a:rPr lang="en-GB" baseline="-25000" dirty="0" smtClean="0"/>
              <a:t>1</a:t>
            </a:r>
            <a:r>
              <a:rPr lang="en-GB" dirty="0" smtClean="0"/>
              <a:t>), Fe</a:t>
            </a:r>
            <a:r>
              <a:rPr lang="en-GB" baseline="30000" dirty="0" smtClean="0"/>
              <a:t>3+</a:t>
            </a:r>
            <a:r>
              <a:rPr lang="en-GB" dirty="0" smtClean="0"/>
              <a:t>(C</a:t>
            </a:r>
            <a:r>
              <a:rPr lang="en-GB" baseline="-25000" dirty="0" smtClean="0"/>
              <a:t>2</a:t>
            </a:r>
            <a:r>
              <a:rPr lang="en-GB" dirty="0" smtClean="0"/>
              <a:t>)//Ce</a:t>
            </a:r>
            <a:r>
              <a:rPr lang="en-GB" baseline="30000" dirty="0" smtClean="0"/>
              <a:t>4+</a:t>
            </a:r>
            <a:r>
              <a:rPr lang="en-GB" dirty="0" smtClean="0"/>
              <a:t>(C</a:t>
            </a:r>
            <a:r>
              <a:rPr lang="en-GB" baseline="-25000" dirty="0" smtClean="0"/>
              <a:t>3</a:t>
            </a:r>
            <a:r>
              <a:rPr lang="en-GB" dirty="0" smtClean="0"/>
              <a:t>), Ce</a:t>
            </a:r>
            <a:r>
              <a:rPr lang="en-GB" baseline="30000" dirty="0" smtClean="0"/>
              <a:t>3+</a:t>
            </a:r>
            <a:r>
              <a:rPr lang="en-GB" dirty="0" smtClean="0"/>
              <a:t>(C</a:t>
            </a:r>
            <a:r>
              <a:rPr lang="en-GB" baseline="-25000" dirty="0" smtClean="0"/>
              <a:t>4</a:t>
            </a:r>
            <a:r>
              <a:rPr lang="en-GB" dirty="0" smtClean="0"/>
              <a:t>)/Pt</a:t>
            </a:r>
          </a:p>
          <a:p>
            <a:pPr algn="ctr">
              <a:buNone/>
            </a:pPr>
            <a:endParaRPr lang="en-GB" dirty="0" smtClean="0"/>
          </a:p>
          <a:p>
            <a:pPr algn="ctr" rtl="0">
              <a:buNone/>
            </a:pPr>
            <a:endParaRPr lang="en-GB" dirty="0" smtClean="0"/>
          </a:p>
          <a:p>
            <a:pPr algn="ctr" rtl="0">
              <a:buNone/>
            </a:pPr>
            <a:r>
              <a:rPr lang="en-GB" dirty="0" smtClean="0"/>
              <a:t>Pt/Sn</a:t>
            </a:r>
            <a:r>
              <a:rPr lang="en-GB" baseline="30000" dirty="0" smtClean="0"/>
              <a:t>2+</a:t>
            </a:r>
            <a:r>
              <a:rPr lang="en-GB" dirty="0" smtClean="0"/>
              <a:t>(C</a:t>
            </a:r>
            <a:r>
              <a:rPr lang="en-GB" baseline="-25000" dirty="0" smtClean="0"/>
              <a:t>1</a:t>
            </a:r>
            <a:r>
              <a:rPr lang="en-GB" dirty="0" smtClean="0"/>
              <a:t>), Sn</a:t>
            </a:r>
            <a:r>
              <a:rPr lang="en-GB" baseline="30000" dirty="0" smtClean="0"/>
              <a:t>4+</a:t>
            </a:r>
            <a:r>
              <a:rPr lang="en-GB" dirty="0" smtClean="0"/>
              <a:t>(C</a:t>
            </a:r>
            <a:r>
              <a:rPr lang="en-GB" baseline="-25000" dirty="0" smtClean="0"/>
              <a:t>2</a:t>
            </a:r>
            <a:r>
              <a:rPr lang="en-GB" dirty="0" smtClean="0"/>
              <a:t>)//Fe</a:t>
            </a:r>
            <a:r>
              <a:rPr lang="en-GB" baseline="30000" dirty="0" smtClean="0"/>
              <a:t>3+</a:t>
            </a:r>
            <a:r>
              <a:rPr lang="en-GB" dirty="0" smtClean="0"/>
              <a:t>(C</a:t>
            </a:r>
            <a:r>
              <a:rPr lang="en-GB" baseline="-25000" dirty="0" smtClean="0"/>
              <a:t>3</a:t>
            </a:r>
            <a:r>
              <a:rPr lang="en-GB" dirty="0" smtClean="0"/>
              <a:t>), Fe</a:t>
            </a:r>
            <a:r>
              <a:rPr lang="en-GB" baseline="30000" dirty="0" smtClean="0"/>
              <a:t>2+</a:t>
            </a:r>
            <a:r>
              <a:rPr lang="en-GB" dirty="0" smtClean="0"/>
              <a:t>(C</a:t>
            </a:r>
            <a:r>
              <a:rPr lang="en-GB" baseline="-25000" dirty="0" smtClean="0"/>
              <a:t>4</a:t>
            </a:r>
            <a:r>
              <a:rPr lang="en-GB" dirty="0" smtClean="0"/>
              <a:t>)/Pt</a:t>
            </a:r>
            <a:endParaRPr lang="en-US" dirty="0" smtClean="0"/>
          </a:p>
          <a:p>
            <a:pPr algn="l" rtl="0">
              <a:buNone/>
            </a:pPr>
            <a:r>
              <a:rPr lang="en-GB" dirty="0" smtClean="0">
                <a:solidFill>
                  <a:schemeClr val="accent1">
                    <a:lumMod val="75000"/>
                  </a:schemeClr>
                </a:solidFill>
              </a:rPr>
              <a:t>The potential of the voltaic cell is given by: </a:t>
            </a:r>
            <a:endParaRPr lang="en-US" dirty="0" smtClean="0">
              <a:solidFill>
                <a:schemeClr val="accent1">
                  <a:lumMod val="75000"/>
                </a:schemeClr>
              </a:solidFill>
            </a:endParaRPr>
          </a:p>
          <a:p>
            <a:pPr algn="ctr" rtl="0">
              <a:buNone/>
            </a:pPr>
            <a:r>
              <a:rPr lang="en-GB" dirty="0" err="1" smtClean="0"/>
              <a:t>E</a:t>
            </a:r>
            <a:r>
              <a:rPr lang="en-GB" baseline="-25000" dirty="0" err="1" smtClean="0"/>
              <a:t>cell</a:t>
            </a:r>
            <a:r>
              <a:rPr lang="en-GB" dirty="0" smtClean="0"/>
              <a:t> = </a:t>
            </a:r>
            <a:r>
              <a:rPr lang="en-GB" dirty="0" err="1" smtClean="0"/>
              <a:t>E</a:t>
            </a:r>
            <a:r>
              <a:rPr lang="en-GB" baseline="-25000" dirty="0" err="1" smtClean="0"/>
              <a:t>right</a:t>
            </a:r>
            <a:r>
              <a:rPr lang="en-GB" dirty="0" smtClean="0"/>
              <a:t> − </a:t>
            </a:r>
            <a:r>
              <a:rPr lang="en-GB" dirty="0" err="1" smtClean="0"/>
              <a:t>E</a:t>
            </a:r>
            <a:r>
              <a:rPr lang="en-GB" baseline="-25000" dirty="0" err="1" smtClean="0"/>
              <a:t>left</a:t>
            </a:r>
            <a:r>
              <a:rPr lang="en-GB" dirty="0" smtClean="0"/>
              <a:t> = </a:t>
            </a:r>
            <a:r>
              <a:rPr lang="en-GB" dirty="0" err="1" smtClean="0"/>
              <a:t>E</a:t>
            </a:r>
            <a:r>
              <a:rPr lang="en-GB" baseline="-25000" dirty="0" err="1" smtClean="0"/>
              <a:t>cathode</a:t>
            </a:r>
            <a:r>
              <a:rPr lang="en-GB" dirty="0" smtClean="0"/>
              <a:t> − </a:t>
            </a:r>
            <a:r>
              <a:rPr lang="en-GB" dirty="0" err="1" smtClean="0"/>
              <a:t>E</a:t>
            </a:r>
            <a:r>
              <a:rPr lang="en-GB" baseline="-25000" dirty="0" err="1" smtClean="0"/>
              <a:t>anode</a:t>
            </a:r>
            <a:r>
              <a:rPr lang="en-GB" dirty="0" smtClean="0"/>
              <a:t> = E</a:t>
            </a:r>
            <a:r>
              <a:rPr lang="en-GB" baseline="-25000" dirty="0" smtClean="0"/>
              <a:t>+</a:t>
            </a:r>
            <a:r>
              <a:rPr lang="en-GB" dirty="0" smtClean="0"/>
              <a:t> − E</a:t>
            </a:r>
            <a:r>
              <a:rPr lang="en-GB" baseline="-25000" dirty="0" smtClean="0"/>
              <a:t>−</a:t>
            </a:r>
            <a:endParaRPr lang="en-US" dirty="0" smtClean="0"/>
          </a:p>
          <a:p>
            <a:pPr algn="ctr" rtl="0">
              <a:buNone/>
            </a:pPr>
            <a:r>
              <a:rPr lang="en-GB" dirty="0" smtClean="0"/>
              <a:t>E</a:t>
            </a:r>
            <a:r>
              <a:rPr lang="en-GB" baseline="30000" dirty="0" smtClean="0"/>
              <a:t>0</a:t>
            </a:r>
            <a:r>
              <a:rPr lang="en-GB" dirty="0" smtClean="0"/>
              <a:t> cell = E</a:t>
            </a:r>
            <a:r>
              <a:rPr lang="en-GB" baseline="30000" dirty="0" smtClean="0"/>
              <a:t>0</a:t>
            </a:r>
            <a:r>
              <a:rPr lang="en-GB" dirty="0" smtClean="0"/>
              <a:t> </a:t>
            </a:r>
            <a:r>
              <a:rPr lang="en-GB" baseline="-25000" dirty="0" smtClean="0"/>
              <a:t>Fe3+,Fe2+</a:t>
            </a:r>
            <a:r>
              <a:rPr lang="en-GB" dirty="0" smtClean="0"/>
              <a:t> − E</a:t>
            </a:r>
            <a:r>
              <a:rPr lang="en-GB" baseline="30000" dirty="0" smtClean="0"/>
              <a:t>0</a:t>
            </a:r>
            <a:r>
              <a:rPr lang="en-GB" dirty="0" smtClean="0"/>
              <a:t> </a:t>
            </a:r>
            <a:r>
              <a:rPr lang="en-GB" baseline="-25000" dirty="0" smtClean="0"/>
              <a:t>Sn4+,Sn2+</a:t>
            </a:r>
            <a:r>
              <a:rPr lang="en-GB" dirty="0" smtClean="0"/>
              <a:t> = 0.771 − 0.154 = 0.617 V</a:t>
            </a:r>
            <a:endParaRPr lang="en-US" dirty="0" smtClean="0"/>
          </a:p>
          <a:p>
            <a:endParaRPr lang="ar-SA" dirty="0"/>
          </a:p>
        </p:txBody>
      </p:sp>
      <p:sp>
        <p:nvSpPr>
          <p:cNvPr id="296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969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785918" y="1785926"/>
            <a:ext cx="4760628" cy="500066"/>
          </a:xfrm>
          <a:prstGeom prst="rect">
            <a:avLst/>
          </a:prstGeom>
          <a:noFill/>
        </p:spPr>
      </p:pic>
      <p:sp>
        <p:nvSpPr>
          <p:cNvPr id="297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9699"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57356" y="3357562"/>
            <a:ext cx="5020663" cy="50006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35216" t="28296" r="24494" b="31190"/>
          <a:stretch>
            <a:fillRect/>
          </a:stretch>
        </p:blipFill>
        <p:spPr bwMode="auto">
          <a:xfrm>
            <a:off x="0" y="0"/>
            <a:ext cx="9144000" cy="6857999"/>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12.3 Nernst Equation—Effects</a:t>
            </a:r>
            <a:br>
              <a:rPr lang="en-US" dirty="0" smtClean="0"/>
            </a:br>
            <a:r>
              <a:rPr lang="en-US" dirty="0" smtClean="0"/>
              <a:t>of Concentrations on Potentials</a:t>
            </a:r>
            <a:endParaRPr lang="ar-SA" dirty="0"/>
          </a:p>
        </p:txBody>
      </p:sp>
      <p:sp>
        <p:nvSpPr>
          <p:cNvPr id="3" name="Content Placeholder 2"/>
          <p:cNvSpPr>
            <a:spLocks noGrp="1"/>
          </p:cNvSpPr>
          <p:nvPr>
            <p:ph sz="quarter" idx="1"/>
          </p:nvPr>
        </p:nvSpPr>
        <p:spPr>
          <a:xfrm>
            <a:off x="301752" y="1527048"/>
            <a:ext cx="8627966" cy="4759472"/>
          </a:xfrm>
        </p:spPr>
        <p:txBody>
          <a:bodyPr>
            <a:normAutofit fontScale="92500" lnSpcReduction="10000"/>
          </a:bodyPr>
          <a:lstStyle/>
          <a:p>
            <a:pPr algn="l" rtl="0">
              <a:buNone/>
            </a:pPr>
            <a:r>
              <a:rPr lang="en-GB" dirty="0" smtClean="0"/>
              <a:t>1- The potentials listed in Table 12.1were determined for the case when the concentrations both the oxidized and reduced forms (and all other species) were at unit activity. </a:t>
            </a:r>
            <a:endParaRPr lang="en-US" dirty="0" smtClean="0"/>
          </a:p>
          <a:p>
            <a:pPr algn="l" rtl="0">
              <a:buNone/>
            </a:pPr>
            <a:r>
              <a:rPr lang="en-GB" dirty="0" smtClean="0"/>
              <a:t>2- They are called the standard potentials, designated by E</a:t>
            </a:r>
            <a:r>
              <a:rPr lang="en-GB" baseline="30000" dirty="0" smtClean="0"/>
              <a:t>0</a:t>
            </a:r>
            <a:r>
              <a:rPr lang="en-GB" dirty="0" smtClean="0"/>
              <a:t>.</a:t>
            </a:r>
            <a:endParaRPr lang="en-US" dirty="0" smtClean="0"/>
          </a:p>
          <a:p>
            <a:pPr algn="l">
              <a:buNone/>
            </a:pPr>
            <a:r>
              <a:rPr lang="en-GB" dirty="0" smtClean="0"/>
              <a:t>3- One of the more useful calculations in </a:t>
            </a:r>
            <a:r>
              <a:rPr lang="en-GB" dirty="0" err="1" smtClean="0"/>
              <a:t>redox</a:t>
            </a:r>
            <a:r>
              <a:rPr lang="en-GB" dirty="0" smtClean="0"/>
              <a:t> reactions is the Nernst Equation. This equation allows us to calculate the electric potential of a </a:t>
            </a:r>
            <a:r>
              <a:rPr lang="en-GB" dirty="0" err="1" smtClean="0"/>
              <a:t>redox</a:t>
            </a:r>
            <a:r>
              <a:rPr lang="en-GB" dirty="0" smtClean="0"/>
              <a:t> reaction in "non-standard" situations </a:t>
            </a:r>
            <a:endParaRPr lang="en-US" dirty="0" smtClean="0"/>
          </a:p>
          <a:p>
            <a:pPr algn="l" rtl="0">
              <a:buNone/>
            </a:pPr>
            <a:r>
              <a:rPr lang="en-GB" dirty="0" smtClean="0"/>
              <a:t>4- The electrode  potential is dependent on temperature,  the concentrations of the Ox and the Red form of the electrode couple and the number of electrons transferred during half reaction.</a:t>
            </a:r>
            <a:endParaRPr lang="en-US" dirty="0" smtClean="0"/>
          </a:p>
          <a:p>
            <a:endParaRPr lang="ar-S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a:xfrm>
            <a:off x="301752" y="0"/>
            <a:ext cx="8503920" cy="6715148"/>
          </a:xfrm>
        </p:spPr>
        <p:txBody>
          <a:bodyPr>
            <a:normAutofit fontScale="85000" lnSpcReduction="10000"/>
          </a:bodyPr>
          <a:lstStyle/>
          <a:p>
            <a:pPr algn="l" rtl="0">
              <a:buNone/>
            </a:pPr>
            <a:endParaRPr lang="en-GB" b="1" dirty="0" smtClean="0"/>
          </a:p>
          <a:p>
            <a:pPr algn="l" rtl="0">
              <a:buNone/>
            </a:pPr>
            <a:endParaRPr lang="en-GB" b="1" dirty="0" smtClean="0"/>
          </a:p>
          <a:p>
            <a:pPr algn="l" rtl="0">
              <a:buNone/>
            </a:pPr>
            <a:endParaRPr lang="en-GB" b="1" dirty="0" smtClean="0"/>
          </a:p>
          <a:p>
            <a:pPr algn="l" rtl="0">
              <a:buNone/>
            </a:pPr>
            <a:endParaRPr lang="en-GB" b="1" dirty="0" smtClean="0"/>
          </a:p>
          <a:p>
            <a:pPr algn="l" rtl="0">
              <a:buNone/>
            </a:pPr>
            <a:endParaRPr lang="en-GB" b="1" dirty="0" smtClean="0"/>
          </a:p>
          <a:p>
            <a:pPr algn="l" rtl="0">
              <a:buNone/>
            </a:pPr>
            <a:endParaRPr lang="en-GB" b="1" dirty="0" smtClean="0"/>
          </a:p>
          <a:p>
            <a:pPr algn="l" rtl="0">
              <a:buNone/>
            </a:pPr>
            <a:endParaRPr lang="en-GB" b="1" dirty="0" smtClean="0"/>
          </a:p>
          <a:p>
            <a:pPr algn="l" rtl="0">
              <a:buNone/>
            </a:pPr>
            <a:endParaRPr lang="en-GB" b="1" dirty="0" smtClean="0"/>
          </a:p>
          <a:p>
            <a:pPr algn="l" rtl="0">
              <a:buNone/>
            </a:pPr>
            <a:r>
              <a:rPr lang="en-GB" b="1" dirty="0" smtClean="0"/>
              <a:t>where</a:t>
            </a:r>
            <a:r>
              <a:rPr lang="en-GB" dirty="0" smtClean="0"/>
              <a:t> a and b are the numbers of Ox and Red species in the half-reaction, E is the reduction potential at the specific concentrations, n is the number of electrons involved in the half-reaction (equivalents per mole), </a:t>
            </a:r>
            <a:endParaRPr lang="en-US" dirty="0" smtClean="0"/>
          </a:p>
          <a:p>
            <a:pPr algn="l" rtl="0"/>
            <a:r>
              <a:rPr lang="en-GB" dirty="0" smtClean="0"/>
              <a:t>R is the gas constant (8.3143 V </a:t>
            </a:r>
            <a:r>
              <a:rPr lang="en-GB" dirty="0" err="1" smtClean="0"/>
              <a:t>coul</a:t>
            </a:r>
            <a:r>
              <a:rPr lang="en-GB" dirty="0" smtClean="0"/>
              <a:t> deg</a:t>
            </a:r>
            <a:r>
              <a:rPr lang="en-US" baseline="30000" dirty="0" smtClean="0"/>
              <a:t>−</a:t>
            </a:r>
            <a:r>
              <a:rPr lang="en-GB" baseline="30000" dirty="0" smtClean="0"/>
              <a:t>1</a:t>
            </a:r>
            <a:r>
              <a:rPr lang="en-GB" dirty="0" smtClean="0"/>
              <a:t> mol</a:t>
            </a:r>
            <a:r>
              <a:rPr lang="en-US" baseline="30000" dirty="0" smtClean="0"/>
              <a:t>−</a:t>
            </a:r>
            <a:r>
              <a:rPr lang="en-GB" baseline="30000" dirty="0" smtClean="0"/>
              <a:t>1</a:t>
            </a:r>
            <a:r>
              <a:rPr lang="en-GB" dirty="0" smtClean="0"/>
              <a:t>) or J/K.mol </a:t>
            </a:r>
            <a:endParaRPr lang="en-US" dirty="0" smtClean="0"/>
          </a:p>
          <a:p>
            <a:pPr algn="l" rtl="0"/>
            <a:r>
              <a:rPr lang="en-GB" dirty="0" smtClean="0"/>
              <a:t>T is the absolute temperature in Kelvin, </a:t>
            </a:r>
            <a:endParaRPr lang="en-US" dirty="0" smtClean="0"/>
          </a:p>
          <a:p>
            <a:pPr algn="l" rtl="0"/>
            <a:r>
              <a:rPr lang="en-GB" dirty="0" smtClean="0"/>
              <a:t>F is the Faraday constant (96,487 </a:t>
            </a:r>
            <a:r>
              <a:rPr lang="en-GB" dirty="0" err="1" smtClean="0"/>
              <a:t>coul</a:t>
            </a:r>
            <a:r>
              <a:rPr lang="en-GB" dirty="0" smtClean="0"/>
              <a:t> </a:t>
            </a:r>
            <a:r>
              <a:rPr lang="en-GB" dirty="0" err="1" smtClean="0"/>
              <a:t>eq</a:t>
            </a:r>
            <a:r>
              <a:rPr lang="en-US" baseline="30000" dirty="0" smtClean="0"/>
              <a:t>−</a:t>
            </a:r>
            <a:r>
              <a:rPr lang="en-GB" baseline="30000" dirty="0" smtClean="0"/>
              <a:t>1</a:t>
            </a:r>
            <a:r>
              <a:rPr lang="en-GB" dirty="0" smtClean="0"/>
              <a:t>) or J/V.</a:t>
            </a:r>
            <a:endParaRPr lang="en-US" dirty="0" smtClean="0"/>
          </a:p>
          <a:p>
            <a:pPr lvl="0" algn="l" rtl="0">
              <a:buFont typeface="Wingdings" pitchFamily="2" charset="2"/>
              <a:buChar char="q"/>
            </a:pPr>
            <a:r>
              <a:rPr lang="en-GB" dirty="0" smtClean="0"/>
              <a:t>At 25</a:t>
            </a:r>
            <a:r>
              <a:rPr lang="en-US" dirty="0" smtClean="0"/>
              <a:t>◦</a:t>
            </a:r>
            <a:r>
              <a:rPr lang="en-GB" dirty="0" smtClean="0"/>
              <a:t>C (298.16 K), the value of 2.3026 RT/F is 0.05916 V</a:t>
            </a:r>
            <a:endParaRPr lang="en-US" dirty="0" smtClean="0"/>
          </a:p>
          <a:p>
            <a:pPr lvl="0" algn="l" rtl="0">
              <a:buFont typeface="Wingdings" pitchFamily="2" charset="2"/>
              <a:buChar char="q"/>
            </a:pPr>
            <a:r>
              <a:rPr lang="en-GB" dirty="0" smtClean="0"/>
              <a:t>The concentration of pure substances such as precipitates and liquids (H</a:t>
            </a:r>
            <a:r>
              <a:rPr lang="en-GB" baseline="-25000" dirty="0" smtClean="0"/>
              <a:t>2</a:t>
            </a:r>
            <a:r>
              <a:rPr lang="en-GB" dirty="0" smtClean="0"/>
              <a:t>O) is taken as unity.</a:t>
            </a:r>
            <a:endParaRPr lang="en-US" dirty="0" smtClean="0"/>
          </a:p>
          <a:p>
            <a:endParaRPr lang="ar-SA" dirty="0"/>
          </a:p>
        </p:txBody>
      </p:sp>
      <p:pic>
        <p:nvPicPr>
          <p:cNvPr id="4"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86050" y="1500174"/>
            <a:ext cx="3634765" cy="571504"/>
          </a:xfrm>
          <a:prstGeom prst="rect">
            <a:avLst/>
          </a:prstGeom>
          <a:noFill/>
        </p:spPr>
      </p:pic>
      <p:pic>
        <p:nvPicPr>
          <p:cNvPr id="5"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28596" y="2071678"/>
            <a:ext cx="3528768" cy="785818"/>
          </a:xfrm>
          <a:prstGeom prst="rect">
            <a:avLst/>
          </a:prstGeom>
          <a:ln>
            <a:solidFill>
              <a:schemeClr val="accent5">
                <a:lumMod val="50000"/>
              </a:schemeClr>
            </a:solidFill>
          </a:ln>
          <a:effectLst>
            <a:outerShdw blurRad="292100" dist="139700" dir="2700000" algn="tl" rotWithShape="0">
              <a:srgbClr val="333333">
                <a:alpha val="65000"/>
              </a:srgbClr>
            </a:outerShdw>
          </a:effectLst>
        </p:spPr>
      </p:pic>
      <p:sp>
        <p:nvSpPr>
          <p:cNvPr id="1229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2289"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214942" y="2071678"/>
            <a:ext cx="3477546" cy="857256"/>
          </a:xfrm>
          <a:prstGeom prst="rect">
            <a:avLst/>
          </a:prstGeom>
          <a:ln>
            <a:solidFill>
              <a:schemeClr val="accent5">
                <a:lumMod val="50000"/>
              </a:schemeClr>
            </a:solid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lstStyle/>
          <a:p>
            <a:pPr algn="l" rtl="0">
              <a:buNone/>
            </a:pPr>
            <a:r>
              <a:rPr lang="en-GB" b="1" dirty="0" smtClean="0"/>
              <a:t>Note:</a:t>
            </a:r>
            <a:r>
              <a:rPr lang="en-GB" dirty="0" smtClean="0"/>
              <a:t> Activities should be used in the Nernst equation. We will use concentrations here because we are primarily concerned here with titrations. Titrations end points involve large potential changes,</a:t>
            </a:r>
            <a:endParaRPr lang="en-US" dirty="0" smtClean="0"/>
          </a:p>
          <a:p>
            <a:pPr algn="l" rtl="0">
              <a:buNone/>
            </a:pPr>
            <a:r>
              <a:rPr lang="en-GB" dirty="0" smtClean="0"/>
              <a:t>and the errors are small by doing so.</a:t>
            </a:r>
            <a:endParaRPr lang="en-US" dirty="0" smtClean="0"/>
          </a:p>
          <a:p>
            <a:pPr algn="l">
              <a:buNone/>
            </a:pPr>
            <a:r>
              <a:rPr lang="en-GB" b="1" dirty="0" smtClean="0"/>
              <a:t>Note :</a:t>
            </a:r>
            <a:r>
              <a:rPr lang="en-GB" dirty="0" smtClean="0"/>
              <a:t> That the log term of the reduction half-reaction is the ratio of the concentrations of the right-side product(s) over the left-side reactants(s).</a:t>
            </a:r>
            <a:endParaRPr lang="ar-SA"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7089" t="16399" r="29388" b="68167"/>
          <a:stretch>
            <a:fillRect/>
          </a:stretch>
        </p:blipFill>
        <p:spPr bwMode="auto">
          <a:xfrm>
            <a:off x="928662" y="214290"/>
            <a:ext cx="7715304" cy="1714512"/>
          </a:xfrm>
          <a:prstGeom prst="rect">
            <a:avLst/>
          </a:prstGeom>
          <a:noFill/>
          <a:ln w="9525">
            <a:noFill/>
            <a:miter lim="800000"/>
            <a:headEnd/>
            <a:tailEnd/>
          </a:ln>
        </p:spPr>
      </p:pic>
      <p:pic>
        <p:nvPicPr>
          <p:cNvPr id="3" name="Picture 2"/>
          <p:cNvPicPr/>
          <p:nvPr/>
        </p:nvPicPr>
        <p:blipFill>
          <a:blip r:embed="rId2"/>
          <a:srcRect l="13544" t="62379" r="28831" b="4180"/>
          <a:stretch>
            <a:fillRect/>
          </a:stretch>
        </p:blipFill>
        <p:spPr bwMode="auto">
          <a:xfrm>
            <a:off x="642910" y="1785926"/>
            <a:ext cx="8072493" cy="435771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0"/>
            <a:ext cx="8534400" cy="1428736"/>
          </a:xfrm>
        </p:spPr>
        <p:txBody>
          <a:bodyPr>
            <a:normAutofit fontScale="90000"/>
          </a:bodyPr>
          <a:lstStyle/>
          <a:p>
            <a:r>
              <a:rPr lang="en-GB" dirty="0" smtClean="0"/>
              <a:t/>
            </a:r>
            <a:br>
              <a:rPr lang="en-GB" dirty="0" smtClean="0"/>
            </a:br>
            <a:r>
              <a:rPr lang="en-GB" dirty="0" smtClean="0"/>
              <a:t/>
            </a:r>
            <a:br>
              <a:rPr lang="en-GB" dirty="0" smtClean="0"/>
            </a:br>
            <a:r>
              <a:rPr lang="en-GB" dirty="0" smtClean="0"/>
              <a:t/>
            </a:r>
            <a:br>
              <a:rPr lang="en-GB" dirty="0" smtClean="0"/>
            </a:br>
            <a:r>
              <a:rPr lang="en-GB" sz="2700" dirty="0" smtClean="0"/>
              <a:t>EQUILIBRIUM POTENTIAL——AFTER THE REACTION HAS OCCURRED</a:t>
            </a:r>
            <a:r>
              <a:rPr lang="en-US" dirty="0" smtClean="0"/>
              <a:t/>
            </a:r>
            <a:br>
              <a:rPr lang="en-US" dirty="0" smtClean="0"/>
            </a:br>
            <a:endParaRPr lang="ar-SA" dirty="0"/>
          </a:p>
        </p:txBody>
      </p:sp>
      <p:sp>
        <p:nvSpPr>
          <p:cNvPr id="3" name="Content Placeholder 2"/>
          <p:cNvSpPr>
            <a:spLocks noGrp="1"/>
          </p:cNvSpPr>
          <p:nvPr>
            <p:ph sz="quarter" idx="1"/>
          </p:nvPr>
        </p:nvSpPr>
        <p:spPr>
          <a:xfrm>
            <a:off x="301752" y="1214422"/>
            <a:ext cx="8503920" cy="4572032"/>
          </a:xfrm>
        </p:spPr>
        <p:txBody>
          <a:bodyPr>
            <a:normAutofit fontScale="92500" lnSpcReduction="20000"/>
          </a:bodyPr>
          <a:lstStyle/>
          <a:p>
            <a:pPr algn="l" rtl="0">
              <a:buNone/>
            </a:pPr>
            <a:endParaRPr lang="en-GB" dirty="0" smtClean="0"/>
          </a:p>
          <a:p>
            <a:pPr algn="l" rtl="0">
              <a:buNone/>
            </a:pPr>
            <a:r>
              <a:rPr lang="en-GB" dirty="0" smtClean="0"/>
              <a:t>1- </a:t>
            </a:r>
            <a:r>
              <a:rPr lang="en-GB" sz="2600" dirty="0" smtClean="0"/>
              <a:t>When the equilibrium is reached, </a:t>
            </a:r>
            <a:r>
              <a:rPr lang="en-GB" sz="2600" dirty="0" err="1" smtClean="0"/>
              <a:t>Ec</a:t>
            </a:r>
            <a:r>
              <a:rPr lang="en-GB" sz="2600" dirty="0" smtClean="0"/>
              <a:t> will be equal to Ea </a:t>
            </a:r>
            <a:r>
              <a:rPr lang="en-GB" sz="2600" dirty="0" err="1" smtClean="0"/>
              <a:t>i.e</a:t>
            </a:r>
            <a:r>
              <a:rPr lang="en-GB" sz="2600" dirty="0" smtClean="0"/>
              <a:t> the electrical current will stop and the battery will be dead (</a:t>
            </a:r>
            <a:r>
              <a:rPr lang="en-GB" sz="2600" dirty="0" err="1" smtClean="0"/>
              <a:t>E</a:t>
            </a:r>
            <a:r>
              <a:rPr lang="en-GB" sz="2600" baseline="-25000" dirty="0" err="1" smtClean="0"/>
              <a:t>cell</a:t>
            </a:r>
            <a:r>
              <a:rPr lang="en-GB" sz="2600" dirty="0" smtClean="0"/>
              <a:t> = 0).</a:t>
            </a:r>
            <a:endParaRPr lang="en-US" sz="2600" dirty="0" smtClean="0"/>
          </a:p>
          <a:p>
            <a:pPr algn="l" rtl="0">
              <a:buNone/>
            </a:pPr>
            <a:r>
              <a:rPr lang="en-GB" sz="2600" dirty="0" smtClean="0"/>
              <a:t> 2-Suppose you have two water tanks connected through pipe, one is filled with water the other is half full . The water will flow from the filled one to the half filed till the level of water in both tanks are equal, then the water flow will stop. This is what happens in galvanic cell. </a:t>
            </a:r>
            <a:endParaRPr lang="en-US" sz="2600" dirty="0" smtClean="0"/>
          </a:p>
          <a:p>
            <a:pPr algn="l" rtl="0">
              <a:buNone/>
            </a:pPr>
            <a:r>
              <a:rPr lang="en-GB" sz="2600" dirty="0" smtClean="0"/>
              <a:t>3- The potential of an inert electrode in a solution containing the ions of two half-reactions at equilibrium  can be calculated relative to the NHE using the Nernst equation for either half-reaction.</a:t>
            </a:r>
            <a:endParaRPr lang="en-US" sz="2600" dirty="0" smtClean="0"/>
          </a:p>
          <a:p>
            <a:endParaRPr lang="ar-SA" dirty="0"/>
          </a:p>
        </p:txBody>
      </p:sp>
      <p:sp>
        <p:nvSpPr>
          <p:cNvPr id="399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3993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071670" y="6143644"/>
            <a:ext cx="2143139" cy="428628"/>
          </a:xfrm>
          <a:prstGeom prst="rect">
            <a:avLst/>
          </a:prstGeom>
          <a:noFill/>
        </p:spPr>
      </p:pic>
      <p:sp>
        <p:nvSpPr>
          <p:cNvPr id="399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39940"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71604" y="5572140"/>
            <a:ext cx="3274718" cy="428628"/>
          </a:xfrm>
          <a:prstGeom prst="rect">
            <a:avLst/>
          </a:prstGeom>
          <a:noFill/>
        </p:spPr>
      </p:pic>
      <p:sp>
        <p:nvSpPr>
          <p:cNvPr id="39942" name="Rectangle 6"/>
          <p:cNvSpPr>
            <a:spLocks noChangeArrowheads="1"/>
          </p:cNvSpPr>
          <p:nvPr/>
        </p:nvSpPr>
        <p:spPr bwMode="auto">
          <a:xfrm>
            <a:off x="4572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12461" t="22186" r="41488" b="33441"/>
          <a:stretch>
            <a:fillRect/>
          </a:stretch>
        </p:blipFill>
        <p:spPr bwMode="auto">
          <a:xfrm>
            <a:off x="214282" y="0"/>
            <a:ext cx="8715436" cy="3214686"/>
          </a:xfrm>
          <a:prstGeom prst="rect">
            <a:avLst/>
          </a:prstGeom>
          <a:noFill/>
          <a:ln w="9525">
            <a:noFill/>
            <a:miter lim="800000"/>
            <a:headEnd/>
            <a:tailEnd/>
          </a:ln>
        </p:spPr>
      </p:pic>
      <p:pic>
        <p:nvPicPr>
          <p:cNvPr id="3" name="Picture 2"/>
          <p:cNvPicPr/>
          <p:nvPr/>
        </p:nvPicPr>
        <p:blipFill>
          <a:blip r:embed="rId3"/>
          <a:srcRect l="28353" t="25080" r="28105" b="26688"/>
          <a:stretch>
            <a:fillRect/>
          </a:stretch>
        </p:blipFill>
        <p:spPr bwMode="auto">
          <a:xfrm>
            <a:off x="428596" y="2500306"/>
            <a:ext cx="8358245" cy="371477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4019" t="30868" r="24497" b="5466"/>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85822"/>
          </a:xfrm>
        </p:spPr>
        <p:txBody>
          <a:bodyPr>
            <a:normAutofit fontScale="90000"/>
          </a:bodyPr>
          <a:lstStyle/>
          <a:p>
            <a:r>
              <a:rPr lang="en-GB" dirty="0" smtClean="0"/>
              <a:t>CELL VOLTAGE——BEFORE REACTION</a:t>
            </a:r>
            <a:r>
              <a:rPr lang="en-US" dirty="0" smtClean="0"/>
              <a:t/>
            </a:r>
            <a:br>
              <a:rPr lang="en-US" dirty="0" smtClean="0"/>
            </a:br>
            <a:endParaRPr lang="ar-SA" dirty="0"/>
          </a:p>
        </p:txBody>
      </p:sp>
      <p:sp>
        <p:nvSpPr>
          <p:cNvPr id="3" name="Content Placeholder 2"/>
          <p:cNvSpPr>
            <a:spLocks noGrp="1"/>
          </p:cNvSpPr>
          <p:nvPr>
            <p:ph sz="quarter" idx="1"/>
          </p:nvPr>
        </p:nvSpPr>
        <p:spPr>
          <a:xfrm>
            <a:off x="301752" y="1357298"/>
            <a:ext cx="8503920" cy="5214974"/>
          </a:xfrm>
        </p:spPr>
        <p:txBody>
          <a:bodyPr>
            <a:normAutofit/>
          </a:bodyPr>
          <a:lstStyle/>
          <a:p>
            <a:pPr algn="just" rtl="0">
              <a:buNone/>
            </a:pPr>
            <a:r>
              <a:rPr lang="en-GB" dirty="0" smtClean="0"/>
              <a:t>The voltage of a cell can be calculated by taking the difference in potentials of the two half-reactions, to give a positive potential, calculated using the Nernst equation,</a:t>
            </a:r>
            <a:endParaRPr lang="en-US" dirty="0" smtClean="0"/>
          </a:p>
          <a:p>
            <a:pPr algn="just" rtl="0">
              <a:buNone/>
            </a:pPr>
            <a:r>
              <a:rPr lang="en-GB" dirty="0" smtClean="0"/>
              <a:t> </a:t>
            </a:r>
            <a:endParaRPr lang="en-US" dirty="0" smtClean="0"/>
          </a:p>
          <a:p>
            <a:pPr algn="just" rtl="0">
              <a:buNone/>
            </a:pPr>
            <a:r>
              <a:rPr lang="en-GB" dirty="0" smtClean="0"/>
              <a:t> </a:t>
            </a:r>
            <a:endParaRPr lang="en-US" dirty="0" smtClean="0"/>
          </a:p>
        </p:txBody>
      </p:sp>
      <p:sp>
        <p:nvSpPr>
          <p:cNvPr id="430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4300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357554" y="2786058"/>
            <a:ext cx="2366027" cy="428628"/>
          </a:xfrm>
          <a:prstGeom prst="rect">
            <a:avLst/>
          </a:prstGeom>
          <a:noFill/>
        </p:spPr>
      </p:pic>
      <p:sp>
        <p:nvSpPr>
          <p:cNvPr id="43011" name="Rectangle 3"/>
          <p:cNvSpPr>
            <a:spLocks noChangeArrowheads="1"/>
          </p:cNvSpPr>
          <p:nvPr/>
        </p:nvSpPr>
        <p:spPr bwMode="auto">
          <a:xfrm>
            <a:off x="45720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Picture 6"/>
          <p:cNvPicPr/>
          <p:nvPr/>
        </p:nvPicPr>
        <p:blipFill>
          <a:blip r:embed="rId3"/>
          <a:srcRect l="10474" t="31511" r="38057" b="44051"/>
          <a:stretch>
            <a:fillRect/>
          </a:stretch>
        </p:blipFill>
        <p:spPr bwMode="auto">
          <a:xfrm>
            <a:off x="0" y="3429000"/>
            <a:ext cx="9144000" cy="3429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0"/>
            <a:ext cx="8534400" cy="1200136"/>
          </a:xfrm>
        </p:spPr>
        <p:txBody>
          <a:bodyPr>
            <a:normAutofit/>
          </a:bodyPr>
          <a:lstStyle/>
          <a:p>
            <a:r>
              <a:rPr lang="en-US" dirty="0" smtClean="0"/>
              <a:t>Chapter 12: Electrochemical Cell and Electrode Potentials</a:t>
            </a:r>
            <a:endParaRPr lang="ar-SA" dirty="0"/>
          </a:p>
        </p:txBody>
      </p:sp>
      <p:sp>
        <p:nvSpPr>
          <p:cNvPr id="3" name="Content Placeholder 2"/>
          <p:cNvSpPr>
            <a:spLocks noGrp="1"/>
          </p:cNvSpPr>
          <p:nvPr>
            <p:ph sz="quarter" idx="1"/>
          </p:nvPr>
        </p:nvSpPr>
        <p:spPr>
          <a:xfrm>
            <a:off x="285720" y="1428736"/>
            <a:ext cx="8503920" cy="4929190"/>
          </a:xfrm>
        </p:spPr>
        <p:txBody>
          <a:bodyPr>
            <a:normAutofit fontScale="85000" lnSpcReduction="20000"/>
          </a:bodyPr>
          <a:lstStyle/>
          <a:p>
            <a:pPr algn="l" rtl="0"/>
            <a:r>
              <a:rPr lang="en-US" dirty="0" smtClean="0"/>
              <a:t>At the end of this Chapter (12) , the student is expected to be able to : </a:t>
            </a:r>
          </a:p>
          <a:p>
            <a:pPr algn="l" rtl="0"/>
            <a:r>
              <a:rPr lang="en-US" dirty="0" smtClean="0"/>
              <a:t>1- Understand the concepts of oxidation and reduction . </a:t>
            </a:r>
          </a:p>
          <a:p>
            <a:pPr algn="l" rtl="0"/>
            <a:r>
              <a:rPr lang="en-US" dirty="0" smtClean="0"/>
              <a:t>2- Distinguish between oxidizing and reducing agents in a </a:t>
            </a:r>
            <a:r>
              <a:rPr lang="en-US" dirty="0" err="1" smtClean="0"/>
              <a:t>redox</a:t>
            </a:r>
            <a:r>
              <a:rPr lang="en-US" dirty="0" smtClean="0"/>
              <a:t> reaction . </a:t>
            </a:r>
          </a:p>
          <a:p>
            <a:pPr algn="l" rtl="0"/>
            <a:r>
              <a:rPr lang="en-US" dirty="0" smtClean="0"/>
              <a:t>3- Understand the electrochemical Cells.</a:t>
            </a:r>
          </a:p>
          <a:p>
            <a:pPr algn="l" rtl="0"/>
            <a:r>
              <a:rPr lang="en-US" dirty="0" smtClean="0"/>
              <a:t>4- Write and Balance </a:t>
            </a:r>
            <a:r>
              <a:rPr lang="en-US" dirty="0" err="1" smtClean="0"/>
              <a:t>redox</a:t>
            </a:r>
            <a:r>
              <a:rPr lang="en-US" dirty="0" smtClean="0"/>
              <a:t> reaction equations . </a:t>
            </a:r>
          </a:p>
          <a:p>
            <a:pPr algn="l" rtl="0"/>
            <a:r>
              <a:rPr lang="en-US" dirty="0" smtClean="0"/>
              <a:t>5- Realize the role of standard potential in expecting the completeness and the direction of a </a:t>
            </a:r>
            <a:r>
              <a:rPr lang="en-US" dirty="0" err="1" smtClean="0"/>
              <a:t>redox</a:t>
            </a:r>
            <a:r>
              <a:rPr lang="en-US" dirty="0" smtClean="0"/>
              <a:t> reaction . </a:t>
            </a:r>
          </a:p>
          <a:p>
            <a:pPr algn="l" rtl="0"/>
            <a:r>
              <a:rPr lang="en-US" dirty="0" smtClean="0"/>
              <a:t>6- Understand and write the symbol for a galvanic cell reaction . </a:t>
            </a:r>
          </a:p>
          <a:p>
            <a:pPr algn="l" rtl="0"/>
            <a:r>
              <a:rPr lang="en-US" dirty="0" smtClean="0"/>
              <a:t>7- Calculate the electrode potential . </a:t>
            </a:r>
          </a:p>
          <a:p>
            <a:pPr algn="l" rtl="0"/>
            <a:r>
              <a:rPr lang="en-US" dirty="0" smtClean="0"/>
              <a:t>8- Understand the Nernst Equation and effects of concentrations on potentials.</a:t>
            </a:r>
          </a:p>
          <a:p>
            <a:pPr algn="r" rtl="0"/>
            <a:endParaRPr lang="ar-S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normAutofit fontScale="92500" lnSpcReduction="20000"/>
          </a:bodyPr>
          <a:lstStyle/>
          <a:p>
            <a:pPr algn="just" rtl="0">
              <a:buNone/>
            </a:pPr>
            <a:r>
              <a:rPr lang="en-GB" dirty="0" smtClean="0"/>
              <a:t>Note that the log term for the cell potential of a spontaneous reaction is always the ratio of the product concentration(s) over the reactant concentration(s), that is, right side over left side (as for a reduction half-reaction). Notice it was necessary to multiply the Fe</a:t>
            </a:r>
            <a:r>
              <a:rPr lang="en-GB" baseline="30000" dirty="0" smtClean="0"/>
              <a:t>3+</a:t>
            </a:r>
            <a:r>
              <a:rPr lang="en-GB" dirty="0" smtClean="0"/>
              <a:t> /Fe</a:t>
            </a:r>
            <a:r>
              <a:rPr lang="en-GB" baseline="30000" dirty="0" smtClean="0"/>
              <a:t>2+</a:t>
            </a:r>
            <a:r>
              <a:rPr lang="en-GB" dirty="0" smtClean="0"/>
              <a:t> half-reaction by 2 (as when subtracting the two half-reactions) in order to combine the two log terms (with n = 2), and the final equation is the same as we would have written from the cell reaction. Note also that </a:t>
            </a:r>
            <a:r>
              <a:rPr lang="en-GB" sz="2200" b="1" dirty="0" smtClean="0">
                <a:solidFill>
                  <a:schemeClr val="accent1">
                    <a:lumMod val="75000"/>
                  </a:schemeClr>
                </a:solidFill>
              </a:rPr>
              <a:t>E</a:t>
            </a:r>
            <a:r>
              <a:rPr lang="en-GB" sz="2200" b="1" baseline="30000" dirty="0" smtClean="0">
                <a:solidFill>
                  <a:schemeClr val="accent1">
                    <a:lumMod val="75000"/>
                  </a:schemeClr>
                </a:solidFill>
              </a:rPr>
              <a:t>0</a:t>
            </a:r>
            <a:r>
              <a:rPr lang="en-GB" sz="2200" b="1" dirty="0" smtClean="0">
                <a:solidFill>
                  <a:schemeClr val="accent1">
                    <a:lumMod val="75000"/>
                  </a:schemeClr>
                </a:solidFill>
              </a:rPr>
              <a:t> </a:t>
            </a:r>
            <a:r>
              <a:rPr lang="en-GB" sz="2200" b="1" baseline="-25000" dirty="0" smtClean="0">
                <a:solidFill>
                  <a:schemeClr val="accent1">
                    <a:lumMod val="75000"/>
                  </a:schemeClr>
                </a:solidFill>
              </a:rPr>
              <a:t>Fe3+,Fe2+</a:t>
            </a:r>
            <a:r>
              <a:rPr lang="en-GB" sz="2200" b="1" dirty="0" smtClean="0">
                <a:solidFill>
                  <a:schemeClr val="accent1">
                    <a:lumMod val="75000"/>
                  </a:schemeClr>
                </a:solidFill>
              </a:rPr>
              <a:t> </a:t>
            </a:r>
            <a:r>
              <a:rPr lang="en-US" sz="2200" b="1" dirty="0" smtClean="0">
                <a:solidFill>
                  <a:schemeClr val="accent1">
                    <a:lumMod val="75000"/>
                  </a:schemeClr>
                </a:solidFill>
              </a:rPr>
              <a:t>− </a:t>
            </a:r>
            <a:r>
              <a:rPr lang="en-GB" sz="2200" b="1" dirty="0" smtClean="0">
                <a:solidFill>
                  <a:schemeClr val="accent1">
                    <a:lumMod val="75000"/>
                  </a:schemeClr>
                </a:solidFill>
              </a:rPr>
              <a:t>E</a:t>
            </a:r>
            <a:r>
              <a:rPr lang="en-GB" sz="2200" b="1" baseline="30000" dirty="0" smtClean="0">
                <a:solidFill>
                  <a:schemeClr val="accent1">
                    <a:lumMod val="75000"/>
                  </a:schemeClr>
                </a:solidFill>
              </a:rPr>
              <a:t>0</a:t>
            </a:r>
            <a:r>
              <a:rPr lang="en-GB" sz="2200" b="1" dirty="0" smtClean="0">
                <a:solidFill>
                  <a:schemeClr val="accent1">
                    <a:lumMod val="75000"/>
                  </a:schemeClr>
                </a:solidFill>
              </a:rPr>
              <a:t> </a:t>
            </a:r>
            <a:r>
              <a:rPr lang="en-GB" sz="2200" b="1" baseline="-25000" dirty="0" smtClean="0">
                <a:solidFill>
                  <a:schemeClr val="accent1">
                    <a:lumMod val="75000"/>
                  </a:schemeClr>
                </a:solidFill>
              </a:rPr>
              <a:t>I3 </a:t>
            </a:r>
            <a:r>
              <a:rPr lang="en-US" sz="2200" b="1" baseline="-25000" dirty="0" smtClean="0">
                <a:solidFill>
                  <a:schemeClr val="accent1">
                    <a:lumMod val="75000"/>
                  </a:schemeClr>
                </a:solidFill>
              </a:rPr>
              <a:t>−</a:t>
            </a:r>
            <a:r>
              <a:rPr lang="en-GB" sz="2200" b="1" baseline="-25000" dirty="0" smtClean="0">
                <a:solidFill>
                  <a:schemeClr val="accent1">
                    <a:lumMod val="75000"/>
                  </a:schemeClr>
                </a:solidFill>
              </a:rPr>
              <a:t>,I</a:t>
            </a:r>
            <a:r>
              <a:rPr lang="en-US" sz="2200" b="1" baseline="-25000" dirty="0" smtClean="0">
                <a:solidFill>
                  <a:schemeClr val="accent1">
                    <a:lumMod val="75000"/>
                  </a:schemeClr>
                </a:solidFill>
              </a:rPr>
              <a:t>−</a:t>
            </a:r>
            <a:r>
              <a:rPr lang="en-US" sz="2200" b="1" dirty="0" smtClean="0">
                <a:solidFill>
                  <a:schemeClr val="accent1">
                    <a:lumMod val="75000"/>
                  </a:schemeClr>
                </a:solidFill>
              </a:rPr>
              <a:t> </a:t>
            </a:r>
            <a:r>
              <a:rPr lang="en-GB" dirty="0" smtClean="0"/>
              <a:t>is the cell standard potential, </a:t>
            </a:r>
            <a:r>
              <a:rPr lang="en-GB" sz="2200" b="1" dirty="0" smtClean="0">
                <a:solidFill>
                  <a:schemeClr val="accent1">
                    <a:lumMod val="75000"/>
                  </a:schemeClr>
                </a:solidFill>
              </a:rPr>
              <a:t>E</a:t>
            </a:r>
            <a:r>
              <a:rPr lang="en-GB" sz="2200" b="1" baseline="30000" dirty="0" smtClean="0">
                <a:solidFill>
                  <a:schemeClr val="accent1">
                    <a:lumMod val="75000"/>
                  </a:schemeClr>
                </a:solidFill>
              </a:rPr>
              <a:t>0</a:t>
            </a:r>
            <a:r>
              <a:rPr lang="en-GB" sz="2200" b="1" baseline="-25000" dirty="0" smtClean="0">
                <a:solidFill>
                  <a:schemeClr val="accent1">
                    <a:lumMod val="75000"/>
                  </a:schemeClr>
                </a:solidFill>
              </a:rPr>
              <a:t>cell</a:t>
            </a:r>
            <a:r>
              <a:rPr lang="en-GB" dirty="0" smtClean="0"/>
              <a:t>. </a:t>
            </a:r>
          </a:p>
          <a:p>
            <a:pPr algn="just" rtl="0">
              <a:buNone/>
            </a:pPr>
            <a:endParaRPr lang="en-GB" dirty="0" smtClean="0"/>
          </a:p>
          <a:p>
            <a:pPr algn="just" rtl="0">
              <a:buNone/>
            </a:pPr>
            <a:r>
              <a:rPr lang="en-GB" dirty="0" smtClean="0"/>
              <a:t>The term on the right of the log sign is the equilibrium constant expression for the reaction:</a:t>
            </a:r>
            <a:endParaRPr lang="en-US" dirty="0" smtClean="0"/>
          </a:p>
          <a:p>
            <a:pPr algn="just">
              <a:buNone/>
            </a:pPr>
            <a:endParaRPr lang="ar-SA" dirty="0" smtClean="0"/>
          </a:p>
          <a:p>
            <a:endParaRPr lang="ar-S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12986" t="29260" r="41384" b="15756"/>
          <a:stretch>
            <a:fillRect/>
          </a:stretch>
        </p:blipFill>
        <p:spPr bwMode="auto">
          <a:xfrm>
            <a:off x="0" y="0"/>
            <a:ext cx="9144000" cy="6858000"/>
          </a:xfrm>
          <a:prstGeom prst="rect">
            <a:avLst/>
          </a:prstGeom>
          <a:noFill/>
          <a:ln w="9525">
            <a:noFill/>
            <a:miter lim="800000"/>
            <a:headEnd/>
            <a:tailEnd/>
          </a:ln>
        </p:spPr>
      </p:pic>
      <p:sp>
        <p:nvSpPr>
          <p:cNvPr id="440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sp>
        <p:nvSpPr>
          <p:cNvPr id="44035" name="Rectangle 3"/>
          <p:cNvSpPr>
            <a:spLocks noChangeArrowheads="1"/>
          </p:cNvSpPr>
          <p:nvPr/>
        </p:nvSpPr>
        <p:spPr bwMode="auto">
          <a:xfrm>
            <a:off x="0" y="27527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349750" algn="l"/>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TextBox 4"/>
          <p:cNvSpPr txBox="1"/>
          <p:nvPr/>
        </p:nvSpPr>
        <p:spPr>
          <a:xfrm>
            <a:off x="5929322" y="1428736"/>
            <a:ext cx="857256" cy="369332"/>
          </a:xfrm>
          <a:prstGeom prst="rect">
            <a:avLst/>
          </a:prstGeom>
          <a:solidFill>
            <a:schemeClr val="bg1"/>
          </a:solidFill>
        </p:spPr>
        <p:txBody>
          <a:bodyPr wrap="square" rtlCol="1">
            <a:spAutoFit/>
          </a:bodyPr>
          <a:lstStyle/>
          <a:p>
            <a:r>
              <a:rPr lang="en-US" dirty="0" smtClean="0"/>
              <a:t>0.003</a:t>
            </a:r>
            <a:endParaRPr lang="ar-SA" dirty="0"/>
          </a:p>
        </p:txBody>
      </p:sp>
      <p:sp>
        <p:nvSpPr>
          <p:cNvPr id="6" name="TextBox 5"/>
          <p:cNvSpPr txBox="1"/>
          <p:nvPr/>
        </p:nvSpPr>
        <p:spPr>
          <a:xfrm>
            <a:off x="7715272" y="1142984"/>
            <a:ext cx="571504" cy="369332"/>
          </a:xfrm>
          <a:prstGeom prst="rect">
            <a:avLst/>
          </a:prstGeom>
          <a:solidFill>
            <a:schemeClr val="bg1"/>
          </a:solidFill>
        </p:spPr>
        <p:txBody>
          <a:bodyPr wrap="square" rtlCol="1">
            <a:spAutoFit/>
          </a:bodyPr>
          <a:lstStyle/>
          <a:p>
            <a:r>
              <a:rPr lang="en-US" dirty="0" smtClean="0"/>
              <a:t>0.5</a:t>
            </a:r>
            <a:endParaRPr lang="ar-SA"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5"/>
          <p:cNvPicPr>
            <a:picLocks noChangeAspect="1" noChangeArrowheads="1"/>
          </p:cNvPicPr>
          <p:nvPr/>
        </p:nvPicPr>
        <p:blipFill>
          <a:blip r:embed="rId2"/>
          <a:srcRect l="26956" t="16077" r="26680" b="6432"/>
          <a:stretch>
            <a:fillRect/>
          </a:stretch>
        </p:blipFill>
        <p:spPr bwMode="auto">
          <a:xfrm>
            <a:off x="0" y="0"/>
            <a:ext cx="9144000" cy="685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12.4 Formal Potential—Use It for Defined</a:t>
            </a:r>
            <a:br>
              <a:rPr lang="en-US" dirty="0" smtClean="0"/>
            </a:br>
            <a:r>
              <a:rPr lang="en-US" dirty="0" smtClean="0"/>
              <a:t>Nonstandard Solution Conditions</a:t>
            </a:r>
            <a:endParaRPr lang="ar-SA" dirty="0"/>
          </a:p>
        </p:txBody>
      </p:sp>
      <p:sp>
        <p:nvSpPr>
          <p:cNvPr id="3" name="Content Placeholder 2"/>
          <p:cNvSpPr>
            <a:spLocks noGrp="1"/>
          </p:cNvSpPr>
          <p:nvPr>
            <p:ph sz="quarter" idx="1"/>
          </p:nvPr>
        </p:nvSpPr>
        <p:spPr>
          <a:xfrm>
            <a:off x="214282" y="1428736"/>
            <a:ext cx="8503920" cy="5786454"/>
          </a:xfrm>
        </p:spPr>
        <p:txBody>
          <a:bodyPr>
            <a:noAutofit/>
          </a:bodyPr>
          <a:lstStyle/>
          <a:p>
            <a:pPr lvl="0" algn="l" rtl="0">
              <a:buNone/>
            </a:pPr>
            <a:r>
              <a:rPr lang="en-GB" sz="1800" dirty="0" smtClean="0"/>
              <a:t>1- </a:t>
            </a:r>
            <a:r>
              <a:rPr lang="en-GB" sz="2000" dirty="0" smtClean="0"/>
              <a:t>The </a:t>
            </a:r>
            <a:r>
              <a:rPr lang="en-GB" sz="2000" dirty="0" smtClean="0"/>
              <a:t>E</a:t>
            </a:r>
            <a:r>
              <a:rPr lang="en-GB" sz="2000" baseline="30000" dirty="0" smtClean="0"/>
              <a:t>0</a:t>
            </a:r>
            <a:r>
              <a:rPr lang="en-GB" sz="2000" dirty="0" smtClean="0"/>
              <a:t> values listed in Table 12.1 refer to standard conditions, all species are at an activity of 1 M. </a:t>
            </a:r>
            <a:endParaRPr lang="en-US" sz="2000" dirty="0" smtClean="0"/>
          </a:p>
          <a:p>
            <a:pPr algn="l" rtl="0">
              <a:buNone/>
            </a:pPr>
            <a:r>
              <a:rPr lang="en-GB" sz="2000" dirty="0" smtClean="0"/>
              <a:t>2- The potential of a half-reaction may depend on the conditions of the solution. </a:t>
            </a:r>
            <a:endParaRPr lang="en-US" sz="2000" dirty="0" smtClean="0"/>
          </a:p>
          <a:p>
            <a:pPr algn="l" rtl="0">
              <a:buNone/>
            </a:pPr>
            <a:r>
              <a:rPr lang="en-GB" sz="2000" dirty="0" smtClean="0"/>
              <a:t>example, the E</a:t>
            </a:r>
            <a:r>
              <a:rPr lang="en-GB" sz="2000" baseline="30000" dirty="0" smtClean="0"/>
              <a:t>0</a:t>
            </a:r>
            <a:r>
              <a:rPr lang="en-GB" sz="2000" dirty="0" smtClean="0"/>
              <a:t> value for Ce</a:t>
            </a:r>
            <a:r>
              <a:rPr lang="en-GB" sz="2000" baseline="30000" dirty="0" smtClean="0"/>
              <a:t>4+</a:t>
            </a:r>
            <a:r>
              <a:rPr lang="en-GB" sz="2000" dirty="0" smtClean="0"/>
              <a:t> + e</a:t>
            </a:r>
            <a:r>
              <a:rPr lang="en-US" sz="2000" baseline="30000" dirty="0" smtClean="0"/>
              <a:t>−</a:t>
            </a:r>
            <a:r>
              <a:rPr lang="en-US" sz="2000" dirty="0" smtClean="0"/>
              <a:t> </a:t>
            </a:r>
            <a:r>
              <a:rPr lang="en-GB" sz="2000" dirty="0" smtClean="0"/>
              <a:t>= Ce</a:t>
            </a:r>
            <a:r>
              <a:rPr lang="en-GB" sz="2000" baseline="30000" dirty="0" smtClean="0"/>
              <a:t>3+</a:t>
            </a:r>
            <a:r>
              <a:rPr lang="en-GB" sz="2000" dirty="0" smtClean="0"/>
              <a:t> is 1.61 V.  </a:t>
            </a:r>
            <a:endParaRPr lang="en-US" sz="2000" dirty="0" smtClean="0"/>
          </a:p>
          <a:p>
            <a:pPr algn="l" rtl="0">
              <a:buNone/>
            </a:pPr>
            <a:r>
              <a:rPr lang="en-GB" sz="2000" dirty="0" smtClean="0"/>
              <a:t>3- we can change this potential by changing the acid used to acidify the solution. (See Table C.5 in Appendix C.)</a:t>
            </a:r>
            <a:endParaRPr lang="en-US" sz="2000" dirty="0" smtClean="0"/>
          </a:p>
          <a:p>
            <a:pPr algn="l" rtl="0">
              <a:buNone/>
            </a:pPr>
            <a:r>
              <a:rPr lang="en-GB" sz="2000" dirty="0" smtClean="0"/>
              <a:t>4-  The change in potential happens because the anions of the different acids differ in their ability to form complexes with one form of the cerium relative to the other, and the concentration ratio of the two forms of the free cerium ion is thereby affected.</a:t>
            </a:r>
            <a:endParaRPr lang="en-US" sz="2000" dirty="0" smtClean="0"/>
          </a:p>
          <a:p>
            <a:pPr algn="l" rtl="0">
              <a:buNone/>
            </a:pPr>
            <a:r>
              <a:rPr lang="en-GB" sz="2000" dirty="0" smtClean="0"/>
              <a:t>5- If we know the form of the complex, we could write a new half-reaction involving the acid anion and determine an E</a:t>
            </a:r>
            <a:r>
              <a:rPr lang="en-GB" sz="2000" baseline="30000" dirty="0" smtClean="0"/>
              <a:t>0</a:t>
            </a:r>
            <a:r>
              <a:rPr lang="en-GB" sz="2000" dirty="0" smtClean="0"/>
              <a:t> value for this reaction, keeping the acid and all other species at unit activity.</a:t>
            </a:r>
            <a:endParaRPr lang="en-US" sz="2000" dirty="0" smtClean="0"/>
          </a:p>
          <a:p>
            <a:pPr algn="l" rtl="0">
              <a:buNone/>
            </a:pPr>
            <a:r>
              <a:rPr lang="en-GB" sz="2000" dirty="0" smtClean="0"/>
              <a:t> </a:t>
            </a:r>
            <a:endParaRPr lang="en-US" sz="1800"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57260"/>
          </a:xfrm>
        </p:spPr>
        <p:txBody>
          <a:bodyPr>
            <a:normAutofit fontScale="90000"/>
          </a:bodyPr>
          <a:lstStyle/>
          <a:p>
            <a:pPr rtl="0"/>
            <a:r>
              <a:rPr lang="en-US" dirty="0" smtClean="0"/>
              <a:t>12.4 Formal Potential—Use It for Defined</a:t>
            </a:r>
            <a:br>
              <a:rPr lang="en-US" dirty="0" smtClean="0"/>
            </a:br>
            <a:r>
              <a:rPr lang="en-US" dirty="0" smtClean="0"/>
              <a:t>Nonstandard Solution Conditions</a:t>
            </a:r>
            <a:endParaRPr lang="ar-SA" dirty="0"/>
          </a:p>
        </p:txBody>
      </p:sp>
      <p:sp>
        <p:nvSpPr>
          <p:cNvPr id="3" name="Content Placeholder 2"/>
          <p:cNvSpPr>
            <a:spLocks noGrp="1"/>
          </p:cNvSpPr>
          <p:nvPr>
            <p:ph sz="quarter" idx="1"/>
          </p:nvPr>
        </p:nvSpPr>
        <p:spPr/>
        <p:txBody>
          <a:bodyPr>
            <a:normAutofit fontScale="92500" lnSpcReduction="20000"/>
          </a:bodyPr>
          <a:lstStyle/>
          <a:p>
            <a:pPr algn="l" rtl="0">
              <a:buNone/>
            </a:pPr>
            <a:r>
              <a:rPr lang="en-GB" sz="2800" dirty="0" smtClean="0"/>
              <a:t>5-  the complexes are frequently of unknown composition. So we define the formal potential and designate this as E</a:t>
            </a:r>
            <a:r>
              <a:rPr lang="en-GB" sz="2800" baseline="30000" dirty="0" smtClean="0"/>
              <a:t>0'</a:t>
            </a:r>
            <a:r>
              <a:rPr lang="en-GB" sz="2800" dirty="0" smtClean="0"/>
              <a:t>.</a:t>
            </a:r>
            <a:endParaRPr lang="en-GB" sz="2800" dirty="0" smtClean="0"/>
          </a:p>
          <a:p>
            <a:pPr algn="l" rtl="0">
              <a:buNone/>
            </a:pPr>
            <a:r>
              <a:rPr lang="en-GB" sz="2800" dirty="0" smtClean="0"/>
              <a:t>6- </a:t>
            </a:r>
            <a:r>
              <a:rPr lang="en-GB" sz="2800" dirty="0" smtClean="0"/>
              <a:t>This is the standard potential of a </a:t>
            </a:r>
            <a:r>
              <a:rPr lang="en-GB" sz="2800" dirty="0" err="1" smtClean="0"/>
              <a:t>redox</a:t>
            </a:r>
            <a:r>
              <a:rPr lang="en-GB" sz="2800" dirty="0" smtClean="0"/>
              <a:t> couple with the oxidized and reduced forms at 1 M concentrations and with the solution conditions specified. </a:t>
            </a:r>
            <a:endParaRPr lang="en-US" sz="2800" dirty="0" smtClean="0"/>
          </a:p>
          <a:p>
            <a:pPr algn="l" rtl="0">
              <a:buNone/>
            </a:pPr>
            <a:r>
              <a:rPr lang="en-GB" sz="2800" dirty="0" smtClean="0"/>
              <a:t> example, the formal potential of the Ce</a:t>
            </a:r>
            <a:r>
              <a:rPr lang="en-GB" sz="2800" baseline="30000" dirty="0" smtClean="0"/>
              <a:t>4+</a:t>
            </a:r>
            <a:r>
              <a:rPr lang="en-GB" sz="2800" dirty="0" smtClean="0"/>
              <a:t> /Ce</a:t>
            </a:r>
            <a:r>
              <a:rPr lang="en-GB" sz="2800" baseline="30000" dirty="0" smtClean="0"/>
              <a:t>3+</a:t>
            </a:r>
            <a:r>
              <a:rPr lang="en-GB" sz="2800" dirty="0" smtClean="0"/>
              <a:t> couple in 1 M </a:t>
            </a:r>
            <a:r>
              <a:rPr lang="en-GB" sz="2800" dirty="0" err="1" smtClean="0"/>
              <a:t>HCl</a:t>
            </a:r>
            <a:r>
              <a:rPr lang="en-GB" sz="2800" dirty="0" smtClean="0"/>
              <a:t> is 1.28 V. </a:t>
            </a:r>
            <a:endParaRPr lang="en-GB" sz="2800" dirty="0" smtClean="0"/>
          </a:p>
          <a:p>
            <a:pPr algn="l" rtl="0">
              <a:buNone/>
            </a:pPr>
            <a:r>
              <a:rPr lang="en-GB" sz="2800" b="1" dirty="0" smtClean="0"/>
              <a:t>The formal potential is used when not all species are known. In a sense, the formal potential provides the same convenience as available with the use of conditional </a:t>
            </a:r>
            <a:r>
              <a:rPr lang="en-GB" sz="2800" b="1" dirty="0" err="1" smtClean="0"/>
              <a:t>complexation</a:t>
            </a:r>
            <a:r>
              <a:rPr lang="en-GB" sz="2800" b="1" dirty="0" smtClean="0"/>
              <a:t> constants or solubility products</a:t>
            </a:r>
            <a:r>
              <a:rPr lang="en-US" sz="2800" b="1" dirty="0" smtClean="0"/>
              <a:t>.</a:t>
            </a:r>
            <a:endParaRPr lang="en-US" sz="2800" dirty="0" smtClean="0"/>
          </a:p>
          <a:p>
            <a:pPr algn="l" rtl="0">
              <a:buNone/>
            </a:pPr>
            <a:endParaRPr lang="en-US" sz="2800" dirty="0" smtClean="0"/>
          </a:p>
          <a:p>
            <a:pPr algn="l"/>
            <a:endParaRPr lang="ar-SA" sz="2800" dirty="0" smtClean="0"/>
          </a:p>
          <a:p>
            <a:endParaRPr lang="ar-SA"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534400" cy="1044704"/>
          </a:xfrm>
        </p:spPr>
        <p:txBody>
          <a:bodyPr>
            <a:normAutofit fontScale="90000"/>
          </a:bodyPr>
          <a:lstStyle/>
          <a:p>
            <a:r>
              <a:rPr lang="en-US" b="1" dirty="0" smtClean="0"/>
              <a:t/>
            </a:r>
            <a:br>
              <a:rPr lang="en-US" b="1" dirty="0" smtClean="0"/>
            </a:br>
            <a:r>
              <a:rPr lang="en-US" b="1" dirty="0" smtClean="0"/>
              <a:t>DEPENDENCE </a:t>
            </a:r>
            <a:r>
              <a:rPr lang="en-US" b="1" dirty="0" smtClean="0"/>
              <a:t>OF POTENTIAL ON pH</a:t>
            </a:r>
            <a:r>
              <a:rPr lang="en-US" dirty="0" smtClean="0"/>
              <a:t/>
            </a:r>
            <a:br>
              <a:rPr lang="en-US" dirty="0" smtClean="0"/>
            </a:br>
            <a:endParaRPr lang="ar-SA" dirty="0"/>
          </a:p>
        </p:txBody>
      </p:sp>
      <p:sp>
        <p:nvSpPr>
          <p:cNvPr id="3" name="Content Placeholder 2"/>
          <p:cNvSpPr>
            <a:spLocks noGrp="1"/>
          </p:cNvSpPr>
          <p:nvPr>
            <p:ph sz="quarter" idx="1"/>
          </p:nvPr>
        </p:nvSpPr>
        <p:spPr/>
        <p:txBody>
          <a:bodyPr/>
          <a:lstStyle/>
          <a:p>
            <a:pPr algn="l" rtl="0">
              <a:buNone/>
            </a:pPr>
            <a:r>
              <a:rPr lang="en-GB" dirty="0" smtClean="0"/>
              <a:t>Hydrogen or hydroxyl ions are involved in many </a:t>
            </a:r>
            <a:r>
              <a:rPr lang="en-GB" dirty="0" err="1" smtClean="0"/>
              <a:t>redox</a:t>
            </a:r>
            <a:r>
              <a:rPr lang="en-GB" dirty="0" smtClean="0"/>
              <a:t> half-reactions. We can change the potential of these </a:t>
            </a:r>
            <a:r>
              <a:rPr lang="en-GB" dirty="0" err="1" smtClean="0"/>
              <a:t>redox</a:t>
            </a:r>
            <a:r>
              <a:rPr lang="en-GB" dirty="0" smtClean="0"/>
              <a:t> couples by changing the pH of the solution. </a:t>
            </a:r>
            <a:endParaRPr lang="en-US" dirty="0" smtClean="0"/>
          </a:p>
          <a:p>
            <a:pPr algn="l" rtl="0">
              <a:buNone/>
            </a:pPr>
            <a:r>
              <a:rPr lang="en-GB" dirty="0" smtClean="0"/>
              <a:t>Consider the As(V)/As(III) couple:</a:t>
            </a:r>
            <a:endParaRPr lang="en-US" dirty="0" smtClean="0"/>
          </a:p>
          <a:p>
            <a:pPr algn="l" rtl="0">
              <a:buNone/>
            </a:pPr>
            <a:r>
              <a:rPr lang="en-GB" dirty="0" smtClean="0"/>
              <a:t>              H</a:t>
            </a:r>
            <a:r>
              <a:rPr lang="en-GB" baseline="-25000" dirty="0" smtClean="0"/>
              <a:t>3</a:t>
            </a:r>
            <a:r>
              <a:rPr lang="en-GB" dirty="0" smtClean="0"/>
              <a:t>AsO</a:t>
            </a:r>
            <a:r>
              <a:rPr lang="en-GB" baseline="-25000" dirty="0" smtClean="0"/>
              <a:t>4</a:t>
            </a:r>
            <a:r>
              <a:rPr lang="en-GB" dirty="0" smtClean="0"/>
              <a:t> </a:t>
            </a:r>
            <a:r>
              <a:rPr lang="en-GB" dirty="0" smtClean="0"/>
              <a:t>+ 2H+ + 2e-   =  H</a:t>
            </a:r>
            <a:r>
              <a:rPr lang="en-GB" baseline="-25000" dirty="0" smtClean="0"/>
              <a:t>3</a:t>
            </a:r>
            <a:r>
              <a:rPr lang="en-GB" dirty="0" smtClean="0"/>
              <a:t>AsO</a:t>
            </a:r>
            <a:r>
              <a:rPr lang="en-GB" baseline="-25000" dirty="0" smtClean="0"/>
              <a:t>3</a:t>
            </a:r>
            <a:r>
              <a:rPr lang="en-GB" dirty="0" smtClean="0"/>
              <a:t> + H</a:t>
            </a:r>
            <a:r>
              <a:rPr lang="en-GB" baseline="-25000" dirty="0" smtClean="0"/>
              <a:t>2</a:t>
            </a:r>
            <a:r>
              <a:rPr lang="en-GB" dirty="0" smtClean="0"/>
              <a:t>O</a:t>
            </a:r>
            <a:endParaRPr lang="en-US" dirty="0" smtClean="0"/>
          </a:p>
          <a:p>
            <a:pPr algn="l">
              <a:buNone/>
            </a:pPr>
            <a:endParaRPr lang="ar-SA" dirty="0"/>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0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11900" y="4000504"/>
            <a:ext cx="3717422" cy="714380"/>
          </a:xfrm>
          <a:prstGeom prst="rect">
            <a:avLst/>
          </a:prstGeom>
          <a:noFill/>
        </p:spPr>
      </p:pic>
      <p:sp>
        <p:nvSpPr>
          <p:cNvPr id="1027" name="Rectangle 3"/>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02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480685" y="4786322"/>
            <a:ext cx="4948703" cy="714380"/>
          </a:xfrm>
          <a:prstGeom prst="rect">
            <a:avLst/>
          </a:prstGeom>
          <a:noFill/>
        </p:spPr>
      </p:pic>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030" name="Picture 6"/>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93658" y="5643578"/>
            <a:ext cx="5300700" cy="785818"/>
          </a:xfrm>
          <a:prstGeom prst="rect">
            <a:avLst/>
          </a:prstGeom>
          <a:noFill/>
        </p:spPr>
      </p:pic>
      <p:sp>
        <p:nvSpPr>
          <p:cNvPr id="1032" name="Rectangle 8"/>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normAutofit fontScale="92500" lnSpcReduction="10000"/>
          </a:bodyPr>
          <a:lstStyle/>
          <a:p>
            <a:pPr algn="l" rtl="0">
              <a:buNone/>
            </a:pPr>
            <a:r>
              <a:rPr lang="en-GB" dirty="0" smtClean="0"/>
              <a:t>The term E</a:t>
            </a:r>
            <a:r>
              <a:rPr lang="en-GB" baseline="30000" dirty="0" smtClean="0"/>
              <a:t>0</a:t>
            </a:r>
            <a:r>
              <a:rPr lang="en-GB" dirty="0" smtClean="0"/>
              <a:t> -  0.05916 pH, where E0 is the standard potential for the half-reaction, can be considered as equal to a formal potential E</a:t>
            </a:r>
            <a:r>
              <a:rPr lang="en-GB" baseline="30000" dirty="0" smtClean="0"/>
              <a:t>0</a:t>
            </a:r>
            <a:r>
              <a:rPr lang="en-GB" dirty="0" smtClean="0"/>
              <a:t>', which can be calculated from the pH of the solution.</a:t>
            </a:r>
            <a:endParaRPr lang="en-US" dirty="0" smtClean="0"/>
          </a:p>
          <a:p>
            <a:pPr algn="l" rtl="0">
              <a:buNone/>
            </a:pPr>
            <a:r>
              <a:rPr lang="en-GB" dirty="0" smtClean="0"/>
              <a:t>In 0.1 M </a:t>
            </a:r>
            <a:r>
              <a:rPr lang="en-GB" dirty="0" err="1" smtClean="0"/>
              <a:t>HCl</a:t>
            </a:r>
            <a:r>
              <a:rPr lang="en-GB" dirty="0" smtClean="0"/>
              <a:t> (pH 1), E</a:t>
            </a:r>
            <a:r>
              <a:rPr lang="en-GB" baseline="30000" dirty="0" smtClean="0"/>
              <a:t>0'</a:t>
            </a:r>
            <a:r>
              <a:rPr lang="en-GB" dirty="0" smtClean="0"/>
              <a:t> = E</a:t>
            </a:r>
            <a:r>
              <a:rPr lang="en-GB" baseline="30000" dirty="0" smtClean="0"/>
              <a:t>0</a:t>
            </a:r>
            <a:r>
              <a:rPr lang="en-GB" dirty="0" smtClean="0"/>
              <a:t> </a:t>
            </a:r>
            <a:r>
              <a:rPr lang="en-US" dirty="0" smtClean="0"/>
              <a:t>− </a:t>
            </a:r>
            <a:r>
              <a:rPr lang="en-GB" dirty="0" smtClean="0"/>
              <a:t>0.05916. In neutral condition, </a:t>
            </a:r>
            <a:endParaRPr lang="en-US" dirty="0" smtClean="0"/>
          </a:p>
          <a:p>
            <a:pPr algn="l" rtl="0">
              <a:buNone/>
            </a:pPr>
            <a:r>
              <a:rPr lang="en-GB" dirty="0" smtClean="0"/>
              <a:t>                        E</a:t>
            </a:r>
            <a:r>
              <a:rPr lang="en-GB" baseline="30000" dirty="0" smtClean="0"/>
              <a:t>0</a:t>
            </a:r>
            <a:r>
              <a:rPr lang="en-GB" dirty="0" smtClean="0"/>
              <a:t>' - 0.05916(7) = E0 </a:t>
            </a:r>
            <a:r>
              <a:rPr lang="en-US" dirty="0" smtClean="0"/>
              <a:t>− </a:t>
            </a:r>
            <a:r>
              <a:rPr lang="en-GB" dirty="0" smtClean="0"/>
              <a:t>0.41.</a:t>
            </a:r>
            <a:endParaRPr lang="en-US" dirty="0" smtClean="0"/>
          </a:p>
          <a:p>
            <a:pPr algn="l" rtl="0">
              <a:buNone/>
            </a:pPr>
            <a:r>
              <a:rPr lang="en-GB" dirty="0" smtClean="0"/>
              <a:t>In strongly acid solution, H</a:t>
            </a:r>
            <a:r>
              <a:rPr lang="en-GB" baseline="-25000" dirty="0" smtClean="0"/>
              <a:t>3</a:t>
            </a:r>
            <a:r>
              <a:rPr lang="en-GB" dirty="0" smtClean="0"/>
              <a:t>AsO</a:t>
            </a:r>
            <a:r>
              <a:rPr lang="en-GB" baseline="-25000" dirty="0" smtClean="0"/>
              <a:t>4</a:t>
            </a:r>
            <a:r>
              <a:rPr lang="en-GB" dirty="0" smtClean="0"/>
              <a:t> will oxidize I</a:t>
            </a:r>
            <a:r>
              <a:rPr lang="en-US" baseline="30000" dirty="0" smtClean="0"/>
              <a:t>−</a:t>
            </a:r>
            <a:r>
              <a:rPr lang="en-US" dirty="0" smtClean="0"/>
              <a:t> </a:t>
            </a:r>
            <a:r>
              <a:rPr lang="en-GB" dirty="0" smtClean="0"/>
              <a:t>to I</a:t>
            </a:r>
            <a:r>
              <a:rPr lang="en-GB" baseline="-25000" dirty="0" smtClean="0"/>
              <a:t>2</a:t>
            </a:r>
            <a:r>
              <a:rPr lang="en-GB" dirty="0" smtClean="0"/>
              <a:t>. But in neutral solution, the potential of the As(V)/As(III) couple (E</a:t>
            </a:r>
            <a:r>
              <a:rPr lang="en-GB" baseline="30000" dirty="0" smtClean="0"/>
              <a:t>0</a:t>
            </a:r>
            <a:r>
              <a:rPr lang="en-GB" dirty="0" smtClean="0"/>
              <a:t>' = 0.146 V) is less than that for I</a:t>
            </a:r>
            <a:r>
              <a:rPr lang="en-GB" baseline="-25000" dirty="0" smtClean="0"/>
              <a:t>2</a:t>
            </a:r>
            <a:r>
              <a:rPr lang="en-GB" dirty="0" smtClean="0"/>
              <a:t>/I</a:t>
            </a:r>
            <a:r>
              <a:rPr lang="en-US" baseline="30000" dirty="0" smtClean="0"/>
              <a:t>−</a:t>
            </a:r>
            <a:r>
              <a:rPr lang="en-GB" dirty="0" smtClean="0"/>
              <a:t>, and the reaction goes in the reverse; that is, I</a:t>
            </a:r>
            <a:r>
              <a:rPr lang="en-GB" baseline="-25000" dirty="0" smtClean="0"/>
              <a:t>2</a:t>
            </a:r>
            <a:r>
              <a:rPr lang="en-GB" dirty="0" smtClean="0"/>
              <a:t> will oxidize H</a:t>
            </a:r>
            <a:r>
              <a:rPr lang="en-GB" baseline="-25000" dirty="0" smtClean="0"/>
              <a:t>3</a:t>
            </a:r>
            <a:r>
              <a:rPr lang="en-GB" dirty="0" smtClean="0"/>
              <a:t>AsO</a:t>
            </a:r>
            <a:r>
              <a:rPr lang="en-GB" baseline="-25000" dirty="0" smtClean="0"/>
              <a:t>3</a:t>
            </a:r>
            <a:r>
              <a:rPr lang="en-GB" dirty="0" smtClean="0"/>
              <a:t>.</a:t>
            </a:r>
            <a:endParaRPr lang="en-US" dirty="0" smtClean="0"/>
          </a:p>
          <a:p>
            <a:pPr algn="l">
              <a:buNone/>
            </a:pPr>
            <a:endParaRPr lang="ar-SA"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0"/>
            <a:ext cx="8534400" cy="1544722"/>
          </a:xfrm>
        </p:spPr>
        <p:txBody>
          <a:bodyPr>
            <a:normAutofit fontScale="90000"/>
          </a:bodyPr>
          <a:lstStyle/>
          <a:p>
            <a:r>
              <a:rPr lang="en-US" b="1" dirty="0" smtClean="0"/>
              <a:t>DEPENDENCE OF POTENTIAL ON COMPLEXATION</a:t>
            </a:r>
            <a:r>
              <a:rPr lang="en-US" dirty="0" smtClean="0"/>
              <a:t/>
            </a:r>
            <a:br>
              <a:rPr lang="en-US" dirty="0" smtClean="0"/>
            </a:br>
            <a:endParaRPr lang="ar-SA" dirty="0"/>
          </a:p>
        </p:txBody>
      </p:sp>
      <p:sp>
        <p:nvSpPr>
          <p:cNvPr id="3" name="Content Placeholder 2"/>
          <p:cNvSpPr>
            <a:spLocks noGrp="1"/>
          </p:cNvSpPr>
          <p:nvPr>
            <p:ph sz="quarter" idx="1"/>
          </p:nvPr>
        </p:nvSpPr>
        <p:spPr>
          <a:xfrm>
            <a:off x="214282" y="1571612"/>
            <a:ext cx="8929718" cy="5286388"/>
          </a:xfrm>
        </p:spPr>
        <p:txBody>
          <a:bodyPr>
            <a:normAutofit fontScale="77500" lnSpcReduction="20000"/>
          </a:bodyPr>
          <a:lstStyle/>
          <a:p>
            <a:pPr lvl="0" algn="l" rtl="0">
              <a:buNone/>
            </a:pPr>
            <a:r>
              <a:rPr lang="en-GB" dirty="0" smtClean="0"/>
              <a:t>In </a:t>
            </a:r>
            <a:r>
              <a:rPr lang="en-GB" dirty="0" err="1" smtClean="0"/>
              <a:t>HCl</a:t>
            </a:r>
            <a:r>
              <a:rPr lang="en-GB" dirty="0" smtClean="0"/>
              <a:t> (1M),the formal potential (E</a:t>
            </a:r>
            <a:r>
              <a:rPr lang="en-GB" baseline="30000" dirty="0" smtClean="0"/>
              <a:t>0'</a:t>
            </a:r>
            <a:r>
              <a:rPr lang="en-GB" dirty="0" smtClean="0"/>
              <a:t>) is 0.70 V.</a:t>
            </a:r>
            <a:endParaRPr lang="en-US" dirty="0" smtClean="0"/>
          </a:p>
          <a:p>
            <a:pPr lvl="0" algn="l" rtl="0">
              <a:buNone/>
            </a:pPr>
            <a:r>
              <a:rPr lang="en-GB" dirty="0" smtClean="0"/>
              <a:t>If we assume that the complex is FeCl</a:t>
            </a:r>
            <a:r>
              <a:rPr lang="en-GB" baseline="-25000" dirty="0" smtClean="0"/>
              <a:t>4</a:t>
            </a:r>
            <a:r>
              <a:rPr lang="en-US" baseline="30000" dirty="0" smtClean="0"/>
              <a:t>−</a:t>
            </a:r>
            <a:r>
              <a:rPr lang="en-GB" dirty="0" smtClean="0"/>
              <a:t>, then the half-reaction would be:</a:t>
            </a:r>
            <a:endParaRPr lang="en-US" dirty="0" smtClean="0"/>
          </a:p>
          <a:p>
            <a:pPr algn="l" rtl="0">
              <a:buNone/>
            </a:pPr>
            <a:endParaRPr lang="en-GB" dirty="0" smtClean="0"/>
          </a:p>
          <a:p>
            <a:pPr algn="l" rtl="0">
              <a:buNone/>
            </a:pPr>
            <a:endParaRPr lang="en-GB" dirty="0" smtClean="0"/>
          </a:p>
          <a:p>
            <a:pPr algn="l" rtl="0">
              <a:buNone/>
            </a:pPr>
            <a:r>
              <a:rPr lang="en-GB" dirty="0" smtClean="0"/>
              <a:t>(assume that [</a:t>
            </a:r>
            <a:r>
              <a:rPr lang="en-GB" dirty="0" err="1" smtClean="0"/>
              <a:t>HCl</a:t>
            </a:r>
            <a:r>
              <a:rPr lang="en-GB" dirty="0" smtClean="0"/>
              <a:t>] is constant at 1 M),</a:t>
            </a:r>
          </a:p>
          <a:p>
            <a:pPr algn="l" rtl="0">
              <a:buNone/>
            </a:pPr>
            <a:endParaRPr lang="en-US" dirty="0" smtClean="0"/>
          </a:p>
          <a:p>
            <a:pPr algn="l" rtl="0">
              <a:buNone/>
            </a:pPr>
            <a:r>
              <a:rPr lang="en-GB" dirty="0" smtClean="0"/>
              <a:t> </a:t>
            </a:r>
            <a:endParaRPr lang="en-US" dirty="0" smtClean="0"/>
          </a:p>
          <a:p>
            <a:pPr lvl="0" algn="l" rtl="0">
              <a:buNone/>
            </a:pPr>
            <a:endParaRPr lang="en-GB" dirty="0" smtClean="0"/>
          </a:p>
          <a:p>
            <a:pPr lvl="0" algn="l" rtl="0">
              <a:buNone/>
            </a:pPr>
            <a:r>
              <a:rPr lang="en-GB" smtClean="0"/>
              <a:t>In </a:t>
            </a:r>
            <a:r>
              <a:rPr lang="en-GB" dirty="0" smtClean="0"/>
              <a:t>effect, we have stabilized the Fe</a:t>
            </a:r>
            <a:r>
              <a:rPr lang="en-GB" baseline="30000" dirty="0" smtClean="0"/>
              <a:t>3+</a:t>
            </a:r>
            <a:r>
              <a:rPr lang="en-GB" dirty="0" smtClean="0"/>
              <a:t> by </a:t>
            </a:r>
            <a:r>
              <a:rPr lang="en-GB" dirty="0" err="1" smtClean="0"/>
              <a:t>complexing</a:t>
            </a:r>
            <a:r>
              <a:rPr lang="en-GB" dirty="0" smtClean="0"/>
              <a:t> it, making it more difficult to reduce. </a:t>
            </a:r>
            <a:endParaRPr lang="en-US" dirty="0" smtClean="0"/>
          </a:p>
          <a:p>
            <a:pPr lvl="0" algn="l" rtl="0">
              <a:buNone/>
            </a:pPr>
            <a:r>
              <a:rPr lang="en-GB" dirty="0" smtClean="0"/>
              <a:t>So the reduction potential is decreased. If we </a:t>
            </a:r>
            <a:r>
              <a:rPr lang="en-GB" dirty="0" err="1" smtClean="0"/>
              <a:t>complexed</a:t>
            </a:r>
            <a:r>
              <a:rPr lang="en-GB" dirty="0" smtClean="0"/>
              <a:t> the Fe</a:t>
            </a:r>
            <a:r>
              <a:rPr lang="en-GB" baseline="30000" dirty="0" smtClean="0"/>
              <a:t>2+</a:t>
            </a:r>
            <a:r>
              <a:rPr lang="en-GB" dirty="0" smtClean="0"/>
              <a:t>, the reverse effect would be observed. So the presence of </a:t>
            </a:r>
            <a:r>
              <a:rPr lang="en-GB" dirty="0" err="1" smtClean="0"/>
              <a:t>complexing</a:t>
            </a:r>
            <a:r>
              <a:rPr lang="en-GB" dirty="0" smtClean="0"/>
              <a:t> agents that have different</a:t>
            </a:r>
            <a:endParaRPr lang="en-US" dirty="0" smtClean="0"/>
          </a:p>
          <a:p>
            <a:pPr lvl="0" algn="l" rtl="0">
              <a:buNone/>
            </a:pPr>
            <a:r>
              <a:rPr lang="en-GB" dirty="0" err="1" smtClean="0"/>
              <a:t>Complexing</a:t>
            </a:r>
            <a:r>
              <a:rPr lang="en-GB" dirty="0" smtClean="0"/>
              <a:t> one ion reduces its effective concentration, which changes the potential.</a:t>
            </a:r>
            <a:endParaRPr lang="en-US" dirty="0" smtClean="0"/>
          </a:p>
          <a:p>
            <a:pPr algn="l" rtl="0">
              <a:buNone/>
            </a:pPr>
            <a:r>
              <a:rPr lang="en-GB" dirty="0" smtClean="0"/>
              <a:t> </a:t>
            </a:r>
            <a:endParaRPr lang="en-US" dirty="0" smtClean="0"/>
          </a:p>
          <a:p>
            <a:pPr algn="l">
              <a:buNone/>
            </a:pPr>
            <a:endParaRPr lang="ar-SA" dirty="0"/>
          </a:p>
        </p:txBody>
      </p:sp>
      <p:sp>
        <p:nvSpPr>
          <p:cNvPr id="4813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4812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928793" y="2357430"/>
            <a:ext cx="4143405" cy="444571"/>
          </a:xfrm>
          <a:prstGeom prst="rect">
            <a:avLst/>
          </a:prstGeom>
          <a:noFill/>
        </p:spPr>
      </p:pic>
      <p:sp>
        <p:nvSpPr>
          <p:cNvPr id="4813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48131"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14612" y="3143248"/>
            <a:ext cx="3429024" cy="817130"/>
          </a:xfrm>
          <a:prstGeom prst="rect">
            <a:avLst/>
          </a:prstGeom>
          <a:noFill/>
        </p:spPr>
      </p:pic>
      <p:sp>
        <p:nvSpPr>
          <p:cNvPr id="48133" name="Rectangle 5"/>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12.5 Limitations of Electrode Potentials</a:t>
            </a:r>
            <a:endParaRPr lang="ar-SA" dirty="0"/>
          </a:p>
        </p:txBody>
      </p:sp>
      <p:sp>
        <p:nvSpPr>
          <p:cNvPr id="3" name="Content Placeholder 2"/>
          <p:cNvSpPr>
            <a:spLocks noGrp="1"/>
          </p:cNvSpPr>
          <p:nvPr>
            <p:ph sz="quarter" idx="1"/>
          </p:nvPr>
        </p:nvSpPr>
        <p:spPr/>
        <p:txBody>
          <a:bodyPr/>
          <a:lstStyle/>
          <a:p>
            <a:pPr algn="l" rtl="0">
              <a:buNone/>
            </a:pPr>
            <a:r>
              <a:rPr lang="en-GB" dirty="0" smtClean="0"/>
              <a:t>Electrode potentials ( E</a:t>
            </a:r>
            <a:r>
              <a:rPr lang="en-GB" baseline="30000" dirty="0" smtClean="0"/>
              <a:t>0</a:t>
            </a:r>
            <a:r>
              <a:rPr lang="en-GB" dirty="0" smtClean="0"/>
              <a:t> or E</a:t>
            </a:r>
            <a:r>
              <a:rPr lang="en-GB" baseline="30000" dirty="0" smtClean="0"/>
              <a:t>0'</a:t>
            </a:r>
            <a:r>
              <a:rPr lang="en-GB" dirty="0" smtClean="0"/>
              <a:t> ) predict whether a reaction can occur. They say nothing about the </a:t>
            </a:r>
            <a:r>
              <a:rPr lang="en-GB" b="1" dirty="0" smtClean="0"/>
              <a:t>kinetics</a:t>
            </a:r>
            <a:r>
              <a:rPr lang="en-GB" dirty="0" smtClean="0"/>
              <a:t> or </a:t>
            </a:r>
            <a:r>
              <a:rPr lang="en-GB" b="1" dirty="0" smtClean="0"/>
              <a:t>rate</a:t>
            </a:r>
            <a:r>
              <a:rPr lang="en-GB" dirty="0" smtClean="0"/>
              <a:t> of the reaction.</a:t>
            </a:r>
          </a:p>
          <a:p>
            <a:pPr algn="l" rtl="0">
              <a:buNone/>
            </a:pPr>
            <a:endParaRPr lang="en-US" dirty="0" smtClean="0"/>
          </a:p>
          <a:p>
            <a:endParaRPr lang="ar-S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987552"/>
          </a:xfrm>
        </p:spPr>
        <p:txBody>
          <a:bodyPr>
            <a:normAutofit fontScale="90000"/>
          </a:bodyPr>
          <a:lstStyle/>
          <a:p>
            <a:r>
              <a:rPr lang="en-GB" dirty="0" smtClean="0"/>
              <a:t/>
            </a:r>
            <a:br>
              <a:rPr lang="en-GB" dirty="0" smtClean="0"/>
            </a:br>
            <a:r>
              <a:rPr lang="en-GB" dirty="0" smtClean="0"/>
              <a:t/>
            </a:r>
            <a:br>
              <a:rPr lang="en-GB" dirty="0" smtClean="0"/>
            </a:br>
            <a:r>
              <a:rPr lang="en-GB" dirty="0" smtClean="0"/>
              <a:t>12.1 What Are </a:t>
            </a:r>
            <a:r>
              <a:rPr lang="en-GB" dirty="0" err="1" smtClean="0"/>
              <a:t>Redox</a:t>
            </a:r>
            <a:r>
              <a:rPr lang="en-GB" dirty="0" smtClean="0"/>
              <a:t> Reaction</a:t>
            </a:r>
            <a:r>
              <a:rPr lang="en-US" dirty="0" smtClean="0"/>
              <a:t/>
            </a:r>
            <a:br>
              <a:rPr lang="en-US" dirty="0" smtClean="0"/>
            </a:br>
            <a:endParaRPr lang="ar-SA" dirty="0"/>
          </a:p>
        </p:txBody>
      </p:sp>
      <p:sp>
        <p:nvSpPr>
          <p:cNvPr id="3" name="Content Placeholder 2"/>
          <p:cNvSpPr>
            <a:spLocks noGrp="1"/>
          </p:cNvSpPr>
          <p:nvPr>
            <p:ph sz="quarter" idx="1"/>
          </p:nvPr>
        </p:nvSpPr>
        <p:spPr/>
        <p:txBody>
          <a:bodyPr/>
          <a:lstStyle/>
          <a:p>
            <a:pPr algn="l" rtl="0">
              <a:buNone/>
            </a:pPr>
            <a:r>
              <a:rPr lang="en-GB" dirty="0" smtClean="0"/>
              <a:t>   </a:t>
            </a:r>
            <a:r>
              <a:rPr lang="en-GB" dirty="0" err="1" smtClean="0"/>
              <a:t>Redox</a:t>
            </a:r>
            <a:r>
              <a:rPr lang="en-GB" dirty="0" smtClean="0"/>
              <a:t> reactions, or oxidation - reduction reactions , are a family of reactions that are concerned with the transfer of electrons between species. There is no oxidation reaction without a reduction reaction happening at the same time. Oxidation refers to the loss of electrons, while reduction refers to the gain of electrons. Each reaction by itself is called a "half-reaction", simply because we need two (2) half-reactions to form a whole </a:t>
            </a:r>
            <a:r>
              <a:rPr lang="en-GB" dirty="0" err="1" smtClean="0"/>
              <a:t>redox</a:t>
            </a:r>
            <a:r>
              <a:rPr lang="en-GB" dirty="0" smtClean="0"/>
              <a:t> reaction.</a:t>
            </a:r>
          </a:p>
          <a:p>
            <a:pPr algn="l" rtl="0">
              <a:buNone/>
            </a:pPr>
            <a:endParaRPr lang="en-US" dirty="0" smtClean="0"/>
          </a:p>
          <a:p>
            <a:pPr algn="l" rtl="0"/>
            <a:endParaRPr lang="ar-SA" dirty="0"/>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204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786050" y="5643578"/>
            <a:ext cx="4774916" cy="500066"/>
          </a:xfrm>
          <a:prstGeom prst="rect">
            <a:avLst/>
          </a:prstGeom>
          <a:noFill/>
        </p:spPr>
      </p:pic>
      <p:sp>
        <p:nvSpPr>
          <p:cNvPr id="2051" name="Rectangle 3"/>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357166"/>
            <a:ext cx="8621870" cy="987552"/>
          </a:xfrm>
        </p:spPr>
        <p:txBody>
          <a:bodyPr>
            <a:normAutofit fontScale="90000"/>
          </a:bodyPr>
          <a:lstStyle/>
          <a:p>
            <a:r>
              <a:rPr lang="en-GB" dirty="0" smtClean="0"/>
              <a:t>12.1 What Are </a:t>
            </a:r>
            <a:r>
              <a:rPr lang="en-GB" dirty="0" err="1" smtClean="0"/>
              <a:t>Redox</a:t>
            </a:r>
            <a:r>
              <a:rPr lang="en-GB" dirty="0" smtClean="0"/>
              <a:t> Reaction</a:t>
            </a:r>
            <a:r>
              <a:rPr lang="en-US" dirty="0" smtClean="0"/>
              <a:t/>
            </a:r>
            <a:br>
              <a:rPr lang="en-US" dirty="0" smtClean="0"/>
            </a:br>
            <a:endParaRPr lang="ar-SA" dirty="0"/>
          </a:p>
        </p:txBody>
      </p:sp>
      <p:sp>
        <p:nvSpPr>
          <p:cNvPr id="3" name="Content Placeholder 2"/>
          <p:cNvSpPr>
            <a:spLocks noGrp="1"/>
          </p:cNvSpPr>
          <p:nvPr>
            <p:ph sz="quarter" idx="1"/>
          </p:nvPr>
        </p:nvSpPr>
        <p:spPr/>
        <p:txBody>
          <a:bodyPr/>
          <a:lstStyle/>
          <a:p>
            <a:pPr algn="l" rtl="0">
              <a:buNone/>
            </a:pPr>
            <a:r>
              <a:rPr lang="en-GB" dirty="0" smtClean="0"/>
              <a:t>An Oxidizing substance will tend to take on an electron or electrons and be reduced to a lower oxidation state:</a:t>
            </a:r>
            <a:endParaRPr lang="en-US" dirty="0" smtClean="0"/>
          </a:p>
          <a:p>
            <a:pPr algn="l" rtl="0">
              <a:buNone/>
            </a:pPr>
            <a:endParaRPr lang="en-GB" dirty="0" smtClean="0"/>
          </a:p>
          <a:p>
            <a:pPr algn="l" rtl="0">
              <a:buNone/>
            </a:pPr>
            <a:endParaRPr lang="en-GB" dirty="0" smtClean="0"/>
          </a:p>
          <a:p>
            <a:pPr algn="l" rtl="0">
              <a:buNone/>
            </a:pPr>
            <a:endParaRPr lang="ar-SA" dirty="0"/>
          </a:p>
        </p:txBody>
      </p:sp>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843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47871" y="3071810"/>
            <a:ext cx="3681451" cy="534404"/>
          </a:xfrm>
          <a:prstGeom prst="rect">
            <a:avLst/>
          </a:prstGeom>
          <a:noFill/>
        </p:spPr>
      </p:pic>
      <p:sp>
        <p:nvSpPr>
          <p:cNvPr id="18435" name="Rectangle 3"/>
          <p:cNvSpPr>
            <a:spLocks noChangeArrowheads="1"/>
          </p:cNvSpPr>
          <p:nvPr/>
        </p:nvSpPr>
        <p:spPr bwMode="auto">
          <a:xfrm>
            <a:off x="0" y="71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4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8436"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14546" y="3857628"/>
            <a:ext cx="3357586" cy="534648"/>
          </a:xfrm>
          <a:prstGeom prst="rect">
            <a:avLst/>
          </a:prstGeom>
          <a:noFill/>
        </p:spPr>
      </p:pic>
      <p:sp>
        <p:nvSpPr>
          <p:cNvPr id="18438" name="Rectangle 6"/>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440"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8439"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208184" y="4572007"/>
            <a:ext cx="3506824" cy="523117"/>
          </a:xfrm>
          <a:prstGeom prst="rect">
            <a:avLst/>
          </a:prstGeom>
          <a:noFill/>
        </p:spPr>
      </p:pic>
      <p:sp>
        <p:nvSpPr>
          <p:cNvPr id="18441" name="Rectangle 9"/>
          <p:cNvSpPr>
            <a:spLocks noChangeArrowheads="1"/>
          </p:cNvSpPr>
          <p:nvPr/>
        </p:nvSpPr>
        <p:spPr bwMode="auto">
          <a:xfrm>
            <a:off x="0" y="7143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8443"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8442" name="Picture 1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786050" y="5214950"/>
            <a:ext cx="2880380" cy="571504"/>
          </a:xfrm>
          <a:prstGeom prst="rect">
            <a:avLst/>
          </a:prstGeom>
          <a:noFill/>
        </p:spPr>
      </p:pic>
      <p:sp>
        <p:nvSpPr>
          <p:cNvPr id="18444" name="Rectangle 12"/>
          <p:cNvSpPr>
            <a:spLocks noChangeArrowheads="1"/>
          </p:cNvSpPr>
          <p:nvPr/>
        </p:nvSpPr>
        <p:spPr bwMode="auto">
          <a:xfrm>
            <a:off x="0" y="695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1057260"/>
          </a:xfrm>
        </p:spPr>
        <p:txBody>
          <a:bodyPr>
            <a:noAutofit/>
          </a:bodyPr>
          <a:lstStyle/>
          <a:p>
            <a:pPr rtl="0"/>
            <a:r>
              <a:rPr lang="en-GB" sz="2000" dirty="0" smtClean="0"/>
              <a:t>12.2 Electrochemical Cell- What </a:t>
            </a:r>
            <a:r>
              <a:rPr lang="en-GB" sz="2000" dirty="0" err="1" smtClean="0"/>
              <a:t>Electroanalytical</a:t>
            </a:r>
            <a:r>
              <a:rPr lang="en-GB" sz="2000" dirty="0" smtClean="0"/>
              <a:t> Chemists Use</a:t>
            </a:r>
            <a:r>
              <a:rPr lang="en-US" sz="2000" dirty="0" smtClean="0"/>
              <a:t/>
            </a:r>
            <a:br>
              <a:rPr lang="en-US" sz="2000" dirty="0" smtClean="0"/>
            </a:br>
            <a:endParaRPr lang="ar-SA" sz="2000" dirty="0"/>
          </a:p>
        </p:txBody>
      </p:sp>
      <p:sp>
        <p:nvSpPr>
          <p:cNvPr id="3" name="Content Placeholder 2"/>
          <p:cNvSpPr>
            <a:spLocks noGrp="1"/>
          </p:cNvSpPr>
          <p:nvPr>
            <p:ph sz="quarter" idx="1"/>
          </p:nvPr>
        </p:nvSpPr>
        <p:spPr/>
        <p:txBody>
          <a:bodyPr/>
          <a:lstStyle/>
          <a:p>
            <a:pPr algn="l" rtl="0">
              <a:buNone/>
            </a:pPr>
            <a:r>
              <a:rPr lang="en-GB" sz="2800" dirty="0" smtClean="0">
                <a:solidFill>
                  <a:schemeClr val="accent1">
                    <a:lumMod val="75000"/>
                  </a:schemeClr>
                </a:solidFill>
              </a:rPr>
              <a:t>There are two kind of electrochemical cells:</a:t>
            </a:r>
            <a:r>
              <a:rPr lang="en-US" sz="2800" dirty="0" smtClean="0"/>
              <a:t/>
            </a:r>
            <a:br>
              <a:rPr lang="en-US" sz="2800" dirty="0" smtClean="0"/>
            </a:br>
            <a:endParaRPr lang="en-GB" dirty="0" smtClean="0"/>
          </a:p>
          <a:p>
            <a:pPr algn="l" rtl="0"/>
            <a:r>
              <a:rPr lang="en-GB" dirty="0" smtClean="0"/>
              <a:t>Voltaic (galvanic), spontaneous, ex. Battery</a:t>
            </a:r>
            <a:endParaRPr lang="en-US" dirty="0" smtClean="0"/>
          </a:p>
          <a:p>
            <a:pPr algn="l" rtl="0"/>
            <a:r>
              <a:rPr lang="en-GB" dirty="0" smtClean="0"/>
              <a:t>Electrolytic, non spontaneous, ex. The electrolysis of water</a:t>
            </a:r>
            <a:endParaRPr lang="en-US" dirty="0" smtClean="0"/>
          </a:p>
          <a:p>
            <a:pPr algn="l" rtl="0">
              <a:buNone/>
            </a:pPr>
            <a:r>
              <a:rPr lang="en-GB" dirty="0" smtClean="0"/>
              <a:t>In both type of these cells, the electrode at which oxidation occurs is the </a:t>
            </a:r>
            <a:r>
              <a:rPr lang="en-GB" b="1" dirty="0" smtClean="0"/>
              <a:t>anode</a:t>
            </a:r>
            <a:r>
              <a:rPr lang="en-GB" dirty="0" smtClean="0"/>
              <a:t>, and that at which reduction </a:t>
            </a:r>
            <a:r>
              <a:rPr lang="en-GB" dirty="0" err="1" smtClean="0"/>
              <a:t>occure</a:t>
            </a:r>
            <a:r>
              <a:rPr lang="en-GB" dirty="0" smtClean="0"/>
              <a:t> is </a:t>
            </a:r>
            <a:r>
              <a:rPr lang="en-GB" b="1" dirty="0" smtClean="0"/>
              <a:t>cathode</a:t>
            </a:r>
            <a:r>
              <a:rPr lang="en-GB" dirty="0" smtClean="0"/>
              <a:t>.</a:t>
            </a:r>
            <a:endParaRPr lang="en-US" dirty="0" smtClean="0"/>
          </a:p>
          <a:p>
            <a:pPr rtl="0">
              <a:buNone/>
            </a:pPr>
            <a:r>
              <a:rPr lang="en-GB" b="1" dirty="0" smtClean="0"/>
              <a:t> </a:t>
            </a:r>
            <a:endParaRPr lang="en-US" dirty="0" smtClean="0"/>
          </a:p>
          <a:p>
            <a:pPr algn="l" rtl="0">
              <a:buNone/>
            </a:pPr>
            <a:endParaRPr lang="ar-S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r>
              <a:rPr lang="en-US" dirty="0" smtClean="0"/>
              <a:t>what is the cell potential</a:t>
            </a:r>
            <a:endParaRPr lang="ar-SA" dirty="0"/>
          </a:p>
        </p:txBody>
      </p:sp>
      <p:sp>
        <p:nvSpPr>
          <p:cNvPr id="3" name="Content Placeholder 2"/>
          <p:cNvSpPr>
            <a:spLocks noGrp="1"/>
          </p:cNvSpPr>
          <p:nvPr>
            <p:ph sz="quarter" idx="1"/>
          </p:nvPr>
        </p:nvSpPr>
        <p:spPr/>
        <p:txBody>
          <a:bodyPr>
            <a:normAutofit lnSpcReduction="10000"/>
          </a:bodyPr>
          <a:lstStyle/>
          <a:p>
            <a:pPr algn="l" rtl="0">
              <a:buNone/>
            </a:pPr>
            <a:r>
              <a:rPr lang="en-GB" b="1" dirty="0" smtClean="0"/>
              <a:t>Consider the following </a:t>
            </a:r>
            <a:r>
              <a:rPr lang="en-GB" b="1" dirty="0" err="1" smtClean="0"/>
              <a:t>redox</a:t>
            </a:r>
            <a:r>
              <a:rPr lang="en-GB" b="1" dirty="0" smtClean="0"/>
              <a:t> reaction in</a:t>
            </a:r>
            <a:r>
              <a:rPr lang="en-GB" dirty="0" smtClean="0"/>
              <a:t> Voltaic cell:</a:t>
            </a:r>
          </a:p>
          <a:p>
            <a:pPr algn="l" rtl="0">
              <a:buNone/>
            </a:pPr>
            <a:r>
              <a:rPr lang="en-GB" dirty="0" err="1" smtClean="0"/>
              <a:t>redox</a:t>
            </a:r>
            <a:r>
              <a:rPr lang="en-GB" dirty="0" smtClean="0"/>
              <a:t> reaction</a:t>
            </a:r>
          </a:p>
          <a:p>
            <a:pPr algn="l" rtl="0">
              <a:buNone/>
            </a:pPr>
            <a:r>
              <a:rPr lang="en-GB" dirty="0" smtClean="0"/>
              <a:t>half- reaction</a:t>
            </a:r>
          </a:p>
          <a:p>
            <a:pPr algn="l" rtl="0">
              <a:buNone/>
            </a:pPr>
            <a:endParaRPr lang="en-GB" dirty="0" smtClean="0"/>
          </a:p>
          <a:p>
            <a:pPr algn="l" rtl="0">
              <a:buNone/>
            </a:pPr>
            <a:r>
              <a:rPr lang="en-GB" dirty="0" smtClean="0"/>
              <a:t>anode( electron donor, reducing agent)</a:t>
            </a:r>
            <a:endParaRPr lang="en-US" dirty="0" smtClean="0"/>
          </a:p>
          <a:p>
            <a:pPr algn="l" rtl="0">
              <a:buNone/>
            </a:pPr>
            <a:endParaRPr lang="en-GB" dirty="0" smtClean="0"/>
          </a:p>
          <a:p>
            <a:pPr algn="l" rtl="0">
              <a:buNone/>
            </a:pPr>
            <a:r>
              <a:rPr lang="en-GB" dirty="0" smtClean="0"/>
              <a:t>half- reaction</a:t>
            </a:r>
            <a:endParaRPr lang="en-US" dirty="0" smtClean="0"/>
          </a:p>
          <a:p>
            <a:pPr algn="l" rtl="0">
              <a:buNone/>
            </a:pPr>
            <a:r>
              <a:rPr lang="en-GB" dirty="0" smtClean="0"/>
              <a:t> </a:t>
            </a:r>
          </a:p>
          <a:p>
            <a:pPr algn="l" rtl="0">
              <a:buNone/>
            </a:pPr>
            <a:r>
              <a:rPr lang="en-GB" dirty="0" smtClean="0"/>
              <a:t>cathode (electron acceptor, oxidizing agent)</a:t>
            </a:r>
            <a:endParaRPr lang="en-US" dirty="0" smtClean="0"/>
          </a:p>
          <a:p>
            <a:pPr algn="l" rtl="0">
              <a:buNone/>
            </a:pPr>
            <a:endParaRPr lang="ar-SA" dirty="0"/>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945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00430" y="2500306"/>
            <a:ext cx="4080539" cy="428628"/>
          </a:xfrm>
          <a:prstGeom prst="rect">
            <a:avLst/>
          </a:prstGeom>
          <a:noFill/>
        </p:spPr>
      </p:pic>
      <p:sp>
        <p:nvSpPr>
          <p:cNvPr id="1946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9459"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500430" y="3143248"/>
            <a:ext cx="3000396" cy="409517"/>
          </a:xfrm>
          <a:prstGeom prst="rect">
            <a:avLst/>
          </a:prstGeom>
          <a:noFill/>
        </p:spPr>
      </p:pic>
      <p:sp>
        <p:nvSpPr>
          <p:cNvPr id="1946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SA"/>
          </a:p>
        </p:txBody>
      </p:sp>
      <p:pic>
        <p:nvPicPr>
          <p:cNvPr id="19461"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428992" y="4643446"/>
            <a:ext cx="2928958" cy="46938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l="23477" t="52733" r="40766" b="15113"/>
          <a:stretch>
            <a:fillRect/>
          </a:stretch>
        </p:blipFill>
        <p:spPr bwMode="auto">
          <a:xfrm>
            <a:off x="428597" y="714356"/>
            <a:ext cx="8143932" cy="564360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534400" cy="1344766"/>
          </a:xfrm>
        </p:spPr>
        <p:txBody>
          <a:bodyPr>
            <a:normAutofit fontScale="90000"/>
          </a:bodyPr>
          <a:lstStyle/>
          <a:p>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sz="3100" b="1" dirty="0" smtClean="0"/>
              <a:t>Half- reaction potentials-they are measured</a:t>
            </a:r>
            <a:br>
              <a:rPr lang="en-GB" sz="3100" b="1" dirty="0" smtClean="0"/>
            </a:br>
            <a:r>
              <a:rPr lang="en-GB" sz="3100" b="1" dirty="0" smtClean="0"/>
              <a:t> relative to each other: </a:t>
            </a:r>
            <a:r>
              <a:rPr lang="en-US" sz="3100" dirty="0" smtClean="0"/>
              <a:t/>
            </a:r>
            <a:br>
              <a:rPr lang="en-US" sz="3100" dirty="0" smtClean="0"/>
            </a:br>
            <a:endParaRPr lang="ar-SA" dirty="0"/>
          </a:p>
        </p:txBody>
      </p:sp>
      <p:sp>
        <p:nvSpPr>
          <p:cNvPr id="3" name="Content Placeholder 2"/>
          <p:cNvSpPr>
            <a:spLocks noGrp="1"/>
          </p:cNvSpPr>
          <p:nvPr>
            <p:ph sz="quarter" idx="1"/>
          </p:nvPr>
        </p:nvSpPr>
        <p:spPr>
          <a:xfrm>
            <a:off x="301752" y="1527048"/>
            <a:ext cx="8503920" cy="4902348"/>
          </a:xfrm>
        </p:spPr>
        <p:txBody>
          <a:bodyPr>
            <a:normAutofit lnSpcReduction="10000"/>
          </a:bodyPr>
          <a:lstStyle/>
          <a:p>
            <a:pPr algn="just" rtl="0">
              <a:buNone/>
            </a:pPr>
            <a:r>
              <a:rPr lang="en-GB" dirty="0" smtClean="0"/>
              <a:t>Standard electrode potential is given the symbol E° and it is an electrode potential measured under standard conditions; a room temperature (25°C), 1 atmosphere pressure and at 1 mole of the activity of </a:t>
            </a:r>
            <a:r>
              <a:rPr lang="en-GB" dirty="0" err="1" smtClean="0"/>
              <a:t>redox</a:t>
            </a:r>
            <a:r>
              <a:rPr lang="en-GB" dirty="0" smtClean="0"/>
              <a:t> participants of the half-reaction (</a:t>
            </a:r>
            <a:r>
              <a:rPr lang="en-GB" dirty="0" err="1" smtClean="0"/>
              <a:t>i.e</a:t>
            </a:r>
            <a:r>
              <a:rPr lang="en-GB" dirty="0" smtClean="0"/>
              <a:t> the Ox and the Red forms) Ox means the oxidized form and Red means the reduced form of a </a:t>
            </a:r>
            <a:r>
              <a:rPr lang="en-GB" dirty="0" err="1" smtClean="0"/>
              <a:t>redox</a:t>
            </a:r>
            <a:r>
              <a:rPr lang="en-GB" dirty="0" smtClean="0"/>
              <a:t> couple</a:t>
            </a:r>
            <a:endParaRPr lang="en-US" dirty="0" smtClean="0"/>
          </a:p>
          <a:p>
            <a:pPr algn="just" rtl="0">
              <a:buNone/>
            </a:pPr>
            <a:r>
              <a:rPr lang="en-GB" dirty="0" smtClean="0"/>
              <a:t>The Standard electrode potential of a </a:t>
            </a:r>
            <a:r>
              <a:rPr lang="en-GB" dirty="0" err="1" smtClean="0"/>
              <a:t>redox</a:t>
            </a:r>
            <a:r>
              <a:rPr lang="en-GB" dirty="0" smtClean="0"/>
              <a:t> couple cannot be measured alone ( because free electrons do not exist in solution) unless is coupled to another electrode usually a standard hydrogen electrode (NHE ) . </a:t>
            </a:r>
            <a:endParaRPr lang="en-US" dirty="0" smtClean="0"/>
          </a:p>
          <a:p>
            <a:pPr algn="just" rtl="0">
              <a:buNone/>
            </a:pPr>
            <a:endParaRPr lang="en-US" dirty="0" smtClean="0"/>
          </a:p>
          <a:p>
            <a:pPr algn="r" rtl="0">
              <a:buNone/>
            </a:pPr>
            <a:endParaRPr lang="ar-SA"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630</TotalTime>
  <Words>2246</Words>
  <Application>Microsoft Office PowerPoint</Application>
  <PresentationFormat>On-screen Show (4:3)</PresentationFormat>
  <Paragraphs>144</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Civic</vt:lpstr>
      <vt:lpstr>  Electrochemical Analysis </vt:lpstr>
      <vt:lpstr>Electrochemical Analysis</vt:lpstr>
      <vt:lpstr>Chapter 12: Electrochemical Cell and Electrode Potentials</vt:lpstr>
      <vt:lpstr>  12.1 What Are Redox Reaction </vt:lpstr>
      <vt:lpstr>12.1 What Are Redox Reaction </vt:lpstr>
      <vt:lpstr>12.2 Electrochemical Cell- What Electroanalytical Chemists Use </vt:lpstr>
      <vt:lpstr>   what is the cell potential</vt:lpstr>
      <vt:lpstr>Slide 8</vt:lpstr>
      <vt:lpstr>        Half- reaction potentials-they are measured  relative to each other:  </vt:lpstr>
      <vt:lpstr>Slide 10</vt:lpstr>
      <vt:lpstr>Slide 11</vt:lpstr>
      <vt:lpstr>Slide 12</vt:lpstr>
      <vt:lpstr>Slide 13</vt:lpstr>
      <vt:lpstr>Slide 14</vt:lpstr>
      <vt:lpstr>Slide 15</vt:lpstr>
      <vt:lpstr>What substances react </vt:lpstr>
      <vt:lpstr>Slide 17</vt:lpstr>
      <vt:lpstr>Cell voltage and free energy: </vt:lpstr>
      <vt:lpstr>Which is the anode and cathode </vt:lpstr>
      <vt:lpstr>Which is the anode and cathode</vt:lpstr>
      <vt:lpstr>Slide 21</vt:lpstr>
      <vt:lpstr>12.3 Nernst Equation—Effects of Concentrations on Potentials</vt:lpstr>
      <vt:lpstr>Slide 23</vt:lpstr>
      <vt:lpstr>Slide 24</vt:lpstr>
      <vt:lpstr>Slide 25</vt:lpstr>
      <vt:lpstr>   EQUILIBRIUM POTENTIAL——AFTER THE REACTION HAS OCCURRED </vt:lpstr>
      <vt:lpstr>Slide 27</vt:lpstr>
      <vt:lpstr>Slide 28</vt:lpstr>
      <vt:lpstr>CELL VOLTAGE——BEFORE REACTION </vt:lpstr>
      <vt:lpstr>Slide 30</vt:lpstr>
      <vt:lpstr>Slide 31</vt:lpstr>
      <vt:lpstr>Slide 32</vt:lpstr>
      <vt:lpstr>12.4 Formal Potential—Use It for Defined Nonstandard Solution Conditions</vt:lpstr>
      <vt:lpstr>12.4 Formal Potential—Use It for Defined Nonstandard Solution Conditions</vt:lpstr>
      <vt:lpstr> DEPENDENCE OF POTENTIAL ON pH </vt:lpstr>
      <vt:lpstr>Slide 36</vt:lpstr>
      <vt:lpstr>DEPENDENCE OF POTENTIAL ON COMPLEXATION </vt:lpstr>
      <vt:lpstr>12.5 Limitations of Electrode Potentials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Electrochemical Analysis</dc:title>
  <dc:creator>SSC1</dc:creator>
  <cp:lastModifiedBy>SSC1</cp:lastModifiedBy>
  <cp:revision>62</cp:revision>
  <dcterms:created xsi:type="dcterms:W3CDTF">2018-09-10T19:58:53Z</dcterms:created>
  <dcterms:modified xsi:type="dcterms:W3CDTF">2018-09-17T17:57:46Z</dcterms:modified>
</cp:coreProperties>
</file>