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807" r:id="rId3"/>
  </p:sldMasterIdLst>
  <p:notesMasterIdLst>
    <p:notesMasterId r:id="rId28"/>
  </p:notesMasterIdLst>
  <p:handoutMasterIdLst>
    <p:handoutMasterId r:id="rId29"/>
  </p:handoutMasterIdLst>
  <p:sldIdLst>
    <p:sldId id="328" r:id="rId4"/>
    <p:sldId id="330" r:id="rId5"/>
    <p:sldId id="390" r:id="rId6"/>
    <p:sldId id="391" r:id="rId7"/>
    <p:sldId id="392" r:id="rId8"/>
    <p:sldId id="411" r:id="rId9"/>
    <p:sldId id="393" r:id="rId10"/>
    <p:sldId id="394" r:id="rId11"/>
    <p:sldId id="395" r:id="rId12"/>
    <p:sldId id="396" r:id="rId13"/>
    <p:sldId id="397" r:id="rId14"/>
    <p:sldId id="412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</p:sldIdLst>
  <p:sldSz cx="9144000" cy="6858000" type="screen4x3"/>
  <p:notesSz cx="6834188" cy="9979025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99"/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3143"/>
        <p:guide pos="215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86138C-8458-4D42-B0E4-C0DCA1A8BC85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68AABA-D3AB-4433-8EE9-503B940D7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209B4-2659-4F1F-B3F5-788B0245DA64}" type="datetimeFigureOut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5B4288-8F0C-486A-BA4A-15C44EA05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BI: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Business Intelligence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important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B4288-8F0C-486A-BA4A-15C44EA058E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E1CB6-EFBD-486A-A991-AEE6B5224588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849C-7736-4FAF-860A-CA1C0B91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6459-0F3C-4887-9FFE-E0A14DB0A018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2416D-AC83-4677-AAC6-D9EA61099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6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202-24D1-428A-A1FE-6A88C3D27824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380BC-7DEC-4B9C-B3CD-B8E58D21E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8C0B6CD9-9C73-4E78-AB50-7DD72EA057A2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D107D5-6E95-45FE-A6D8-863F6BFA0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D49C3F-8F29-4B5A-854F-98B28C079EF5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30DFF-0C40-4DB3-8286-70235257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29281B-E4F5-4738-A846-FC36C2BD234E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49822-F0BD-4A13-965B-71A7439AE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65D8A2-A1B2-4D99-B2F5-AFF6C12E61D1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DF00A-F0DA-473F-B7FE-0FD310B9E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75071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5CD6FE-B46F-4EE9-843C-4274C872ED1F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206EA4-3DE1-4789-8899-25FBEDC1B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FD7E37-D24E-4517-8365-04187272CBD6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B0291F-DAAB-41DE-A896-08D3CC977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02176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55885B-42C1-4AB1-BD42-A9DF41AF9FA2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18CEFFB-C974-45B4-A616-87220CB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9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2B5F-3E0F-498A-A64A-D188AC2AB2FB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87-8418-422A-9814-BDF85D0FA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08E-377E-4D0E-BE0B-F5E37DBBB1D5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0D3A-7ECB-491C-BE9D-4A078F6DF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A92A-5FAA-4DCB-927B-BCE4509F32F7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4961-0CA2-4DED-9EF1-9581010A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1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AD5D-019B-40AF-8B2F-0F692AEA59B2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CD07D-5CBF-4A6B-BA12-06124894E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436B6-8329-443A-93EC-232F297129D3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71BA-5738-414B-BD6C-316D8A897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4540-F904-48A6-A587-0D8D38707F3B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5071-3D91-42B9-9EB9-AEC8CF3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6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B6DDB-85B5-48DF-BDA5-AE7DB3669518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B643-6F02-4C0E-9BAB-E9A71FB16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EE043-FEF6-4DF6-BC11-2019DAADF852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8008-77BC-40D4-87B3-8059BCB4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0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4B02F-F58E-4D8F-8F43-B16D7C0DBB78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4FBC-603E-404E-B5A6-CEB77986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38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7006-3D4B-46BB-9754-8CEF07C0C3B3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D43B3-581D-49B9-BC2F-9FA0F2718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1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75B9-117C-4435-AFC3-7D863181F005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A711-3A8D-4AEA-9534-2708137C0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6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5498-A781-4B49-96EA-FCC5934A4155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223F1-E81E-4765-B884-407C0328F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6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2E6D-571E-42AE-BAD0-4AA7A18CD5F1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50D42-1EB8-49E6-A3E2-3713E5AB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0431-E8C3-4AD6-87BA-C0EB715378D9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22A-A670-44B6-8913-3D5382FD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EE51-B567-47B1-9A7B-179B255B0072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983F-084D-4D41-B3AD-2086589BE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CE1-9D5F-41A8-93A7-906F1662147E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6476-BF69-4443-AFBD-42C8601B6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5C02-7CF0-4ED8-977B-0ED22417D71E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CA5D-6DD7-4A49-B5E6-0B52E6827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9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0BCC-6520-43E8-8E6E-620C56B4F9AD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60A0-9BDB-4800-8795-977EF733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4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7311-DD38-4177-A528-39D226751C5C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D4B05-6364-46FD-A543-E9C615B5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3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143BF5-A9CD-4E9E-9B77-E508700256BB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B4CAF75-4991-47B9-8354-FAC4F39B7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7" r:id="rId1"/>
    <p:sldLayoutId id="2147485828" r:id="rId2"/>
    <p:sldLayoutId id="2147485829" r:id="rId3"/>
    <p:sldLayoutId id="2147485830" r:id="rId4"/>
    <p:sldLayoutId id="2147485831" r:id="rId5"/>
    <p:sldLayoutId id="2147485832" r:id="rId6"/>
    <p:sldLayoutId id="2147485833" r:id="rId7"/>
    <p:sldLayoutId id="2147485834" r:id="rId8"/>
    <p:sldLayoutId id="2147485835" r:id="rId9"/>
    <p:sldLayoutId id="2147485836" r:id="rId10"/>
    <p:sldLayoutId id="214748583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469E13-47C8-4E37-A9B7-0BC769AB2C5F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1C31BB-E5BF-4950-93C0-11CD8577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35A42A2-424F-43BB-8FFB-701CEC20C1C7}" type="datetime1">
              <a:rPr lang="en-US"/>
              <a:pPr>
                <a:defRPr/>
              </a:pPr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F284DAB-5F9B-4F9B-A27F-62C02A79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39" r:id="rId2"/>
    <p:sldLayoutId id="2147485855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81534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462: “Industrial Information Systems”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2018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1439-40H)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52400" y="4648200"/>
            <a:ext cx="8839200" cy="20574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Introduction (Chapter 1)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i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part 2 – Introduction to </a:t>
            </a:r>
            <a:r>
              <a:rPr lang="en-US" b="1" i="1" dirty="0" smtClean="0">
                <a:solidFill>
                  <a:schemeClr val="tx1"/>
                </a:solidFill>
              </a:rPr>
              <a:t>Industrial </a:t>
            </a:r>
            <a:r>
              <a:rPr lang="en-US" b="1" i="1" dirty="0">
                <a:solidFill>
                  <a:schemeClr val="tx1"/>
                </a:solidFill>
              </a:rPr>
              <a:t>Information Systems (IIS)</a:t>
            </a:r>
            <a:r>
              <a:rPr lang="en-US" b="1" dirty="0"/>
              <a:t/>
            </a:r>
            <a:br>
              <a:rPr lang="en-US" b="1" dirty="0"/>
            </a:br>
            <a:endParaRPr lang="en-US" altLang="en-US" sz="1900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5F704-2C95-4857-BBC6-FDC6BE1FE14B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276490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More recently, ERP was extended </a:t>
            </a:r>
            <a:r>
              <a:rPr lang="en-US" sz="2400" u="sng" dirty="0" smtClean="0">
                <a:solidFill>
                  <a:schemeClr val="tx1"/>
                </a:solidFill>
              </a:rPr>
              <a:t>beyond the factory</a:t>
            </a:r>
            <a:r>
              <a:rPr lang="en-US" sz="2400" dirty="0" smtClean="0">
                <a:solidFill>
                  <a:schemeClr val="tx1"/>
                </a:solidFill>
              </a:rPr>
              <a:t> and the firm to include functions that link the company to its </a:t>
            </a:r>
            <a:r>
              <a:rPr lang="en-US" sz="2400" u="sng" dirty="0" smtClean="0">
                <a:solidFill>
                  <a:schemeClr val="tx1"/>
                </a:solidFill>
              </a:rPr>
              <a:t>customers and suppliers</a:t>
            </a:r>
            <a:r>
              <a:rPr lang="en-US" sz="2400" dirty="0" smtClean="0">
                <a:solidFill>
                  <a:schemeClr val="tx1"/>
                </a:solidFill>
              </a:rPr>
              <a:t>, such as the following: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Logistics supply chain management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Inter-company communications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Electronic commerce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4098" name="Picture 2" descr="http://www.c2ifi.com/images/sampledata/imageslid/solutionER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57" y="3499482"/>
            <a:ext cx="5563443" cy="32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volutionary-technologies.com/blog/wp-content/uploads/2011/02/erp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26062"/>
            <a:ext cx="2970395" cy="256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Enterprise </a:t>
            </a:r>
            <a:r>
              <a:rPr lang="en-US" sz="3200" b="1" dirty="0" smtClean="0"/>
              <a:t>Resource Planning </a:t>
            </a:r>
            <a:r>
              <a:rPr lang="en-US" sz="3200" b="1" dirty="0"/>
              <a:t>(ERP</a:t>
            </a:r>
            <a:r>
              <a:rPr lang="en-US" sz="3200" b="1" dirty="0" smtClean="0"/>
              <a:t>) – cont.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668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65403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Manufacturing Execution </a:t>
            </a:r>
            <a:r>
              <a:rPr lang="en-US" sz="3600" b="1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55" y="1124744"/>
            <a:ext cx="8572560" cy="512365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MRP / MRPII / ERP are </a:t>
            </a:r>
            <a:r>
              <a:rPr lang="en-US" dirty="0" smtClean="0">
                <a:solidFill>
                  <a:schemeClr val="tx1"/>
                </a:solidFill>
              </a:rPr>
              <a:t>generally considered as “planning” systems. They are not very well integrated into the execution of production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absence of available software solutions for production execution </a:t>
            </a:r>
            <a:r>
              <a:rPr lang="en-US" dirty="0" smtClean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shop floor has led to the development of the </a:t>
            </a:r>
            <a:r>
              <a:rPr lang="en-US" b="1" i="1" dirty="0" smtClean="0">
                <a:solidFill>
                  <a:schemeClr val="tx1"/>
                </a:solidFill>
              </a:rPr>
              <a:t>manufacturing execution system (MES)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MES manages </a:t>
            </a:r>
            <a:r>
              <a:rPr lang="en-US" dirty="0" smtClean="0">
                <a:solidFill>
                  <a:schemeClr val="tx1"/>
                </a:solidFill>
              </a:rPr>
              <a:t>resources (materials, machines, and personnel, etc) on a daily or hourly basis.</a:t>
            </a:r>
            <a:endParaRPr lang="en-US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5122" name="Picture 2" descr="http://www.thgroup.dk/AxCMSwebLive_Sample/upload/data_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 bwMode="auto">
          <a:xfrm>
            <a:off x="5471252" y="4495800"/>
            <a:ext cx="3567973" cy="228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65403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Manufacturing Execution </a:t>
            </a:r>
            <a:r>
              <a:rPr lang="en-US" sz="3600" b="1" dirty="0" smtClean="0"/>
              <a:t>System (</a:t>
            </a:r>
            <a:r>
              <a:rPr lang="en-US" sz="3600" b="1" i="1" dirty="0" smtClean="0"/>
              <a:t>cont.</a:t>
            </a:r>
            <a:r>
              <a:rPr lang="en-US" sz="3600" b="1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5122" name="Picture 2" descr="http://www.thgroup.dk/AxCMSwebLive_Sample/upload/data_7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 bwMode="auto">
          <a:xfrm>
            <a:off x="1371600" y="1600200"/>
            <a:ext cx="6400800" cy="409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8259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MES functions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06760" cy="581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Typical MES functions include the following:</a:t>
            </a:r>
          </a:p>
          <a:p>
            <a:endParaRPr lang="ar-SA" sz="24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Dispatching and monitoring production : </a:t>
            </a:r>
            <a:r>
              <a:rPr lang="en-US" sz="2400" dirty="0" smtClean="0">
                <a:solidFill>
                  <a:schemeClr val="tx1"/>
                </a:solidFill>
              </a:rPr>
              <a:t>controlling the release of work orders to the shop floor and tracking work-in-process inventory.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Detailed </a:t>
            </a:r>
            <a:r>
              <a:rPr lang="en-US" sz="2400" b="1" dirty="0" smtClean="0">
                <a:solidFill>
                  <a:schemeClr val="tx1"/>
                </a:solidFill>
              </a:rPr>
              <a:t>scheduling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Data collection </a:t>
            </a:r>
            <a:r>
              <a:rPr lang="en-US" sz="2400" dirty="0" smtClean="0">
                <a:solidFill>
                  <a:schemeClr val="tx1"/>
                </a:solidFill>
              </a:rPr>
              <a:t>from factory floor operation to provide a history of factory </a:t>
            </a:r>
            <a:r>
              <a:rPr lang="en-US" sz="2400" dirty="0" smtClean="0">
                <a:solidFill>
                  <a:schemeClr val="tx1"/>
                </a:solidFill>
              </a:rPr>
              <a:t>events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Quality </a:t>
            </a:r>
            <a:r>
              <a:rPr lang="en-US" sz="2400" b="1" dirty="0" smtClean="0">
                <a:solidFill>
                  <a:schemeClr val="tx1"/>
                </a:solidFill>
              </a:rPr>
              <a:t>data </a:t>
            </a:r>
            <a:r>
              <a:rPr lang="en-US" sz="2400" b="1" dirty="0" smtClean="0">
                <a:solidFill>
                  <a:schemeClr val="tx1"/>
                </a:solidFill>
              </a:rPr>
              <a:t>analysis</a:t>
            </a:r>
            <a:r>
              <a:rPr lang="en-US" sz="2400" dirty="0" smtClean="0">
                <a:solidFill>
                  <a:schemeClr val="tx1"/>
                </a:solidFill>
              </a:rPr>
              <a:t>: real-time </a:t>
            </a:r>
            <a:r>
              <a:rPr lang="en-US" sz="2400" dirty="0" smtClean="0">
                <a:solidFill>
                  <a:schemeClr val="tx1"/>
                </a:solidFill>
              </a:rPr>
              <a:t>analysis of manufacturing, notifying </a:t>
            </a:r>
            <a:r>
              <a:rPr lang="en-US" sz="2400" dirty="0" smtClean="0">
                <a:solidFill>
                  <a:schemeClr val="tx1"/>
                </a:solidFill>
              </a:rPr>
              <a:t>out-of-tolerance values, </a:t>
            </a:r>
            <a:r>
              <a:rPr lang="en-US" sz="2400" dirty="0" smtClean="0">
                <a:solidFill>
                  <a:schemeClr val="tx1"/>
                </a:solidFill>
              </a:rPr>
              <a:t>and sometimes </a:t>
            </a:r>
            <a:r>
              <a:rPr lang="en-US" sz="2400" dirty="0" smtClean="0">
                <a:solidFill>
                  <a:schemeClr val="tx1"/>
                </a:solidFill>
              </a:rPr>
              <a:t>recommending </a:t>
            </a:r>
            <a:r>
              <a:rPr lang="en-US" sz="2400" dirty="0" smtClean="0">
                <a:solidFill>
                  <a:schemeClr val="tx1"/>
                </a:solidFill>
              </a:rPr>
              <a:t>corrective action.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630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ERP/MES/Control:</a:t>
            </a:r>
            <a:br>
              <a:rPr lang="en-US" sz="3200" b="1" dirty="0" smtClean="0"/>
            </a:br>
            <a:r>
              <a:rPr lang="en-US" sz="3200" b="1" dirty="0" smtClean="0"/>
              <a:t>A hierarchy of Information Systems in the Industrial Plant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hierarchy of decisions must be made in manufacturing, from the machine, or unit </a:t>
            </a:r>
            <a:r>
              <a:rPr lang="en-US" dirty="0" smtClean="0">
                <a:solidFill>
                  <a:schemeClr val="tx1"/>
                </a:solidFill>
              </a:rPr>
              <a:t>operation control </a:t>
            </a:r>
            <a:r>
              <a:rPr lang="en-US" dirty="0">
                <a:solidFill>
                  <a:schemeClr val="tx1"/>
                </a:solidFill>
              </a:rPr>
              <a:t>level, up through the overall </a:t>
            </a:r>
            <a:r>
              <a:rPr lang="en-US" dirty="0" smtClean="0">
                <a:solidFill>
                  <a:schemeClr val="tx1"/>
                </a:solidFill>
              </a:rPr>
              <a:t>planning </a:t>
            </a:r>
            <a:r>
              <a:rPr lang="en-US" dirty="0">
                <a:solidFill>
                  <a:schemeClr val="tx1"/>
                </a:solidFill>
              </a:rPr>
              <a:t>of plant operations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6146" name="Picture 2" descr="http://i.cmpnet.com/intelligententerprise/images/040612/mcclellan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3800"/>
            <a:ext cx="3521968" cy="30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1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1023886" y="1962147"/>
            <a:ext cx="7358114" cy="474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/>
          <a:lstStyle/>
          <a:p>
            <a:r>
              <a:rPr lang="en-US" sz="3200" b="1" dirty="0">
                <a:solidFill>
                  <a:srgbClr val="2F5897"/>
                </a:solidFill>
              </a:rPr>
              <a:t>ERP/MES/Control:</a:t>
            </a:r>
            <a:br>
              <a:rPr lang="en-US" sz="3200" b="1" dirty="0">
                <a:solidFill>
                  <a:srgbClr val="2F5897"/>
                </a:solidFill>
              </a:rPr>
            </a:br>
            <a:r>
              <a:rPr lang="en-US" sz="3200" b="1" dirty="0">
                <a:solidFill>
                  <a:srgbClr val="2F5897"/>
                </a:solidFill>
              </a:rPr>
              <a:t>A hierarchy of Information Systems in the Industrial </a:t>
            </a:r>
            <a:r>
              <a:rPr lang="en-US" sz="3200" b="1" dirty="0" smtClean="0">
                <a:solidFill>
                  <a:srgbClr val="2F5897"/>
                </a:solidFill>
              </a:rPr>
              <a:t>Plant (</a:t>
            </a:r>
            <a:r>
              <a:rPr lang="en-US" sz="3200" b="1" i="1" dirty="0" smtClean="0">
                <a:solidFill>
                  <a:srgbClr val="2F5897"/>
                </a:solidFill>
              </a:rPr>
              <a:t>cont.</a:t>
            </a:r>
            <a:r>
              <a:rPr lang="en-US" sz="3200" b="1" dirty="0" smtClean="0">
                <a:solidFill>
                  <a:srgbClr val="2F5897"/>
                </a:soli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8259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Production Line or Work Cell Level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3000"/>
            <a:ext cx="8501122" cy="564357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Control the interactions between a group of related machines or </a:t>
            </a:r>
            <a:r>
              <a:rPr lang="en-US" sz="2400" dirty="0" smtClean="0">
                <a:solidFill>
                  <a:schemeClr val="tx1"/>
                </a:solidFill>
              </a:rPr>
              <a:t>processes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This level of </a:t>
            </a:r>
            <a:r>
              <a:rPr lang="en-US" sz="2400" dirty="0" smtClean="0">
                <a:solidFill>
                  <a:schemeClr val="tx1"/>
                </a:solidFill>
              </a:rPr>
              <a:t>decision making </a:t>
            </a:r>
            <a:r>
              <a:rPr lang="en-US" sz="2400" dirty="0" smtClean="0">
                <a:solidFill>
                  <a:schemeClr val="tx1"/>
                </a:solidFill>
              </a:rPr>
              <a:t>is concerned with the release and delivery of materials at the correct time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Examples </a:t>
            </a:r>
            <a:r>
              <a:rPr lang="en-US" sz="2400" dirty="0">
                <a:solidFill>
                  <a:schemeClr val="tx1"/>
                </a:solidFill>
              </a:rPr>
              <a:t>of decisions at this level include </a:t>
            </a:r>
            <a:r>
              <a:rPr lang="en-US" sz="2400" u="sng" dirty="0" smtClean="0">
                <a:solidFill>
                  <a:schemeClr val="tx1"/>
                </a:solidFill>
              </a:rPr>
              <a:t>routing of </a:t>
            </a:r>
            <a:r>
              <a:rPr lang="en-US" sz="2400" u="sng" dirty="0">
                <a:solidFill>
                  <a:schemeClr val="tx1"/>
                </a:solidFill>
              </a:rPr>
              <a:t>material among </a:t>
            </a:r>
            <a:r>
              <a:rPr lang="en-US" sz="2400" u="sng" dirty="0" smtClean="0">
                <a:solidFill>
                  <a:schemeClr val="tx1"/>
                </a:solidFill>
              </a:rPr>
              <a:t>machines</a:t>
            </a:r>
            <a:r>
              <a:rPr lang="en-US" sz="2400" dirty="0" smtClean="0">
                <a:solidFill>
                  <a:schemeClr val="tx1"/>
                </a:solidFill>
              </a:rPr>
              <a:t>, and </a:t>
            </a:r>
            <a:r>
              <a:rPr lang="en-US" sz="2400" dirty="0">
                <a:solidFill>
                  <a:schemeClr val="tx1"/>
                </a:solidFill>
              </a:rPr>
              <a:t>the decision to extract </a:t>
            </a:r>
            <a:r>
              <a:rPr lang="en-US" sz="2400" dirty="0" smtClean="0">
                <a:solidFill>
                  <a:schemeClr val="tx1"/>
                </a:solidFill>
              </a:rPr>
              <a:t>out-of-specification </a:t>
            </a:r>
            <a:r>
              <a:rPr lang="en-US" sz="2400" dirty="0">
                <a:solidFill>
                  <a:schemeClr val="tx1"/>
                </a:solidFill>
              </a:rPr>
              <a:t>components while they are being </a:t>
            </a:r>
            <a:r>
              <a:rPr lang="en-US" sz="2400" dirty="0" smtClean="0">
                <a:solidFill>
                  <a:schemeClr val="tx1"/>
                </a:solidFill>
              </a:rPr>
              <a:t>processed</a:t>
            </a:r>
          </a:p>
          <a:p>
            <a:pPr algn="just"/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work cell or production line level is </a:t>
            </a:r>
            <a:r>
              <a:rPr lang="en-US" sz="2400" dirty="0" smtClean="0">
                <a:solidFill>
                  <a:schemeClr val="tx1"/>
                </a:solidFill>
              </a:rPr>
              <a:t>considered </a:t>
            </a:r>
            <a:r>
              <a:rPr lang="en-US" sz="2400" dirty="0">
                <a:solidFill>
                  <a:schemeClr val="tx1"/>
                </a:solidFill>
              </a:rPr>
              <a:t>part of the </a:t>
            </a:r>
            <a:r>
              <a:rPr lang="en-US" sz="2400" u="sng" dirty="0">
                <a:solidFill>
                  <a:schemeClr val="tx1"/>
                </a:solidFill>
              </a:rPr>
              <a:t>MES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level, but </a:t>
            </a:r>
            <a:r>
              <a:rPr lang="en-US" sz="2400" dirty="0">
                <a:solidFill>
                  <a:schemeClr val="tx1"/>
                </a:solidFill>
              </a:rPr>
              <a:t>there is some overlap with the </a:t>
            </a:r>
            <a:r>
              <a:rPr lang="en-US" sz="2400" u="sng" dirty="0">
                <a:solidFill>
                  <a:schemeClr val="tx1"/>
                </a:solidFill>
              </a:rPr>
              <a:t>controls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level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46076"/>
            <a:ext cx="8643998" cy="72547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The Nature and Role of IIS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industrial system is modeled as </a:t>
            </a: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u="sng" dirty="0">
                <a:solidFill>
                  <a:schemeClr val="tx1"/>
                </a:solidFill>
              </a:rPr>
              <a:t>hierarchy of decisions</a:t>
            </a:r>
            <a:r>
              <a:rPr lang="en-US" dirty="0">
                <a:solidFill>
                  <a:schemeClr val="tx1"/>
                </a:solidFill>
              </a:rPr>
              <a:t>, where the </a:t>
            </a:r>
            <a:r>
              <a:rPr lang="en-US" b="1" i="1" dirty="0">
                <a:solidFill>
                  <a:schemeClr val="tx1"/>
                </a:solidFill>
              </a:rPr>
              <a:t>upper levels</a:t>
            </a:r>
            <a:r>
              <a:rPr lang="en-US" dirty="0">
                <a:solidFill>
                  <a:schemeClr val="tx1"/>
                </a:solidFill>
              </a:rPr>
              <a:t> of the hierarchy </a:t>
            </a:r>
            <a:r>
              <a:rPr lang="en-US" dirty="0" smtClean="0">
                <a:solidFill>
                  <a:schemeClr val="tx1"/>
                </a:solidFill>
              </a:rPr>
              <a:t>place constraints and </a:t>
            </a:r>
            <a:r>
              <a:rPr lang="en-US" dirty="0" smtClean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decisions on </a:t>
            </a:r>
            <a:r>
              <a:rPr lang="en-US" dirty="0">
                <a:solidFill>
                  <a:schemeClr val="tx1"/>
                </a:solidFill>
              </a:rPr>
              <a:t>each succeeding </a:t>
            </a:r>
            <a:r>
              <a:rPr lang="en-US" b="1" i="1" dirty="0">
                <a:solidFill>
                  <a:schemeClr val="tx1"/>
                </a:solidFill>
              </a:rPr>
              <a:t>lower </a:t>
            </a:r>
            <a:r>
              <a:rPr lang="en-US" b="1" i="1" dirty="0" smtClean="0">
                <a:solidFill>
                  <a:schemeClr val="tx1"/>
                </a:solidFill>
              </a:rPr>
              <a:t>level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complete </a:t>
            </a:r>
            <a:r>
              <a:rPr lang="en-US" dirty="0" smtClean="0">
                <a:solidFill>
                  <a:schemeClr val="tx1"/>
                </a:solidFill>
              </a:rPr>
              <a:t>integration of </a:t>
            </a:r>
            <a:r>
              <a:rPr lang="en-US" dirty="0">
                <a:solidFill>
                  <a:schemeClr val="tx1"/>
                </a:solidFill>
              </a:rPr>
              <a:t>all </a:t>
            </a:r>
            <a:r>
              <a:rPr lang="en-US" dirty="0" smtClean="0">
                <a:solidFill>
                  <a:schemeClr val="tx1"/>
                </a:solidFill>
              </a:rPr>
              <a:t>levels </a:t>
            </a:r>
            <a:r>
              <a:rPr lang="en-US" dirty="0">
                <a:solidFill>
                  <a:schemeClr val="tx1"/>
                </a:solidFill>
              </a:rPr>
              <a:t>of decision processes, supported by </a:t>
            </a:r>
            <a:r>
              <a:rPr lang="en-US" u="sng" dirty="0">
                <a:solidFill>
                  <a:schemeClr val="tx1"/>
                </a:solidFill>
              </a:rPr>
              <a:t>computer information systems</a:t>
            </a:r>
            <a:r>
              <a:rPr lang="en-US" dirty="0">
                <a:solidFill>
                  <a:schemeClr val="tx1"/>
                </a:solidFill>
              </a:rPr>
              <a:t>, is </a:t>
            </a:r>
            <a:r>
              <a:rPr lang="en-US" dirty="0" smtClean="0">
                <a:solidFill>
                  <a:schemeClr val="tx1"/>
                </a:solidFill>
              </a:rPr>
              <a:t>the domain </a:t>
            </a:r>
            <a:r>
              <a:rPr lang="en-US" dirty="0">
                <a:solidFill>
                  <a:schemeClr val="tx1"/>
                </a:solidFill>
              </a:rPr>
              <a:t>of an industrial information </a:t>
            </a:r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2050" name="Picture 2" descr="http://www.thgroup.dk/AxCMSwebLive_Sample/upload/data_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07348"/>
            <a:ext cx="3352800" cy="22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824"/>
            <a:ext cx="8229600" cy="86977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Information </a:t>
            </a:r>
            <a:r>
              <a:rPr lang="en-US" sz="3200" b="1" dirty="0" smtClean="0"/>
              <a:t>Flow </a:t>
            </a:r>
            <a:r>
              <a:rPr lang="en-US" sz="3200" b="1" dirty="0" smtClean="0"/>
              <a:t>within the IS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720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ERP, </a:t>
            </a:r>
            <a:r>
              <a:rPr lang="en-US" sz="2400" dirty="0" smtClean="0">
                <a:solidFill>
                  <a:schemeClr val="tx1"/>
                </a:solidFill>
              </a:rPr>
              <a:t>MES &amp; </a:t>
            </a:r>
            <a:r>
              <a:rPr lang="en-US" sz="2400" dirty="0" smtClean="0">
                <a:solidFill>
                  <a:schemeClr val="tx1"/>
                </a:solidFill>
              </a:rPr>
              <a:t>Control </a:t>
            </a:r>
            <a:r>
              <a:rPr lang="en-US" sz="2400" dirty="0" smtClean="0">
                <a:solidFill>
                  <a:schemeClr val="tx1"/>
                </a:solidFill>
              </a:rPr>
              <a:t>are </a:t>
            </a:r>
            <a:r>
              <a:rPr lang="en-US" sz="2400" u="sng" dirty="0" smtClean="0">
                <a:solidFill>
                  <a:schemeClr val="tx1"/>
                </a:solidFill>
              </a:rPr>
              <a:t>standard software solutions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ERP provides the MES </a:t>
            </a:r>
            <a:r>
              <a:rPr lang="en-US" sz="2400" dirty="0" smtClean="0">
                <a:solidFill>
                  <a:schemeClr val="tx1"/>
                </a:solidFill>
              </a:rPr>
              <a:t>level with an overall plan of what is to be produced during the current planning horizon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The MES level is then responsible for </a:t>
            </a:r>
            <a:r>
              <a:rPr lang="en-US" sz="2400" dirty="0" smtClean="0">
                <a:solidFill>
                  <a:schemeClr val="tx1"/>
                </a:solidFill>
              </a:rPr>
              <a:t>detailed production operations on the factory floor.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1026" name="Picture 2" descr="http://www.qualitydigest.com/aug99/assets/images/m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3733800"/>
            <a:ext cx="6448400" cy="31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52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F5897"/>
                </a:solidFill>
              </a:rPr>
              <a:t>Information </a:t>
            </a:r>
            <a:r>
              <a:rPr lang="en-US" sz="3200" b="1" dirty="0" smtClean="0">
                <a:solidFill>
                  <a:srgbClr val="2F5897"/>
                </a:solidFill>
              </a:rPr>
              <a:t>Flow </a:t>
            </a:r>
            <a:r>
              <a:rPr lang="en-US" sz="3200" b="1" dirty="0">
                <a:solidFill>
                  <a:srgbClr val="2F5897"/>
                </a:solidFill>
              </a:rPr>
              <a:t>within the </a:t>
            </a:r>
            <a:r>
              <a:rPr lang="en-US" sz="3200" b="1" dirty="0" smtClean="0">
                <a:solidFill>
                  <a:srgbClr val="2F5897"/>
                </a:solidFill>
              </a:rPr>
              <a:t>IS (</a:t>
            </a:r>
            <a:r>
              <a:rPr lang="en-US" sz="3200" b="1" i="1" dirty="0" smtClean="0">
                <a:solidFill>
                  <a:srgbClr val="2F5897"/>
                </a:solidFill>
              </a:rPr>
              <a:t>cont.</a:t>
            </a:r>
            <a:r>
              <a:rPr lang="en-US" sz="3200" b="1" dirty="0" smtClean="0">
                <a:solidFill>
                  <a:srgbClr val="2F5897"/>
                </a:solidFill>
              </a:rPr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8632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MES level tells </a:t>
            </a:r>
            <a:r>
              <a:rPr lang="en-US" dirty="0" smtClean="0">
                <a:solidFill>
                  <a:schemeClr val="tx1"/>
                </a:solidFill>
              </a:rPr>
              <a:t>the machine controllers how to produce a particular part by controller programs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 production is executed, </a:t>
            </a:r>
            <a:r>
              <a:rPr lang="en-US" dirty="0" smtClean="0">
                <a:solidFill>
                  <a:srgbClr val="FF0000"/>
                </a:solidFill>
              </a:rPr>
              <a:t>actual results </a:t>
            </a:r>
            <a:r>
              <a:rPr lang="en-US" dirty="0" smtClean="0">
                <a:solidFill>
                  <a:schemeClr val="tx1"/>
                </a:solidFill>
              </a:rPr>
              <a:t>concerning what was produced </a:t>
            </a:r>
            <a:r>
              <a:rPr lang="en-US" dirty="0" smtClean="0">
                <a:solidFill>
                  <a:srgbClr val="FF0000"/>
                </a:solidFill>
              </a:rPr>
              <a:t>are fed back to the planning level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MES level monitors real-time actual results</a:t>
            </a:r>
            <a:r>
              <a:rPr lang="en-US" dirty="0" smtClean="0">
                <a:solidFill>
                  <a:schemeClr val="tx1"/>
                </a:solidFill>
              </a:rPr>
              <a:t>, and data summaries are logged for storage in factory databases.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6" name="Picture 2" descr="http://www.qualitydigest.com/aug99/assets/images/m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591354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6096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Part 2: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MRP / MRP II</a:t>
            </a:r>
          </a:p>
          <a:p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ERP</a:t>
            </a:r>
          </a:p>
          <a:p>
            <a:endParaRPr lang="en-US" altLang="en-US" sz="2000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MES</a:t>
            </a:r>
          </a:p>
          <a:p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GB" altLang="en-US" dirty="0" smtClean="0">
                <a:solidFill>
                  <a:schemeClr val="tx1"/>
                </a:solidFill>
              </a:rPr>
              <a:t>ERP/MES/Control</a:t>
            </a:r>
          </a:p>
          <a:p>
            <a:endParaRPr lang="en-GB" altLang="en-US" sz="2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Information </a:t>
            </a:r>
            <a:r>
              <a:rPr lang="en-US" altLang="en-US" dirty="0" smtClean="0">
                <a:solidFill>
                  <a:schemeClr val="tx1"/>
                </a:solidFill>
              </a:rPr>
              <a:t>flow </a:t>
            </a:r>
            <a:r>
              <a:rPr lang="en-US" altLang="en-US" dirty="0">
                <a:solidFill>
                  <a:schemeClr val="tx1"/>
                </a:solidFill>
              </a:rPr>
              <a:t>within the </a:t>
            </a:r>
            <a:r>
              <a:rPr lang="en-US" altLang="en-US" dirty="0" smtClean="0">
                <a:solidFill>
                  <a:schemeClr val="tx1"/>
                </a:solidFill>
              </a:rPr>
              <a:t>IS</a:t>
            </a:r>
          </a:p>
          <a:p>
            <a:endParaRPr lang="en-US" altLang="en-US" sz="2000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Network </a:t>
            </a:r>
            <a:r>
              <a:rPr lang="en-GB" altLang="en-US" dirty="0" smtClean="0">
                <a:solidFill>
                  <a:schemeClr val="tx1"/>
                </a:solidFill>
              </a:rPr>
              <a:t>Architecture</a:t>
            </a:r>
          </a:p>
          <a:p>
            <a:endParaRPr lang="en-GB" altLang="en-US" sz="2000" dirty="0" smtClean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Functions of an Information System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E10F5-5EEB-4563-8644-8856C174A3DA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7158" y="366690"/>
            <a:ext cx="8643998" cy="100491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Coordinating the Layer Interaction in the Industrial Information System</a:t>
            </a:r>
            <a:endParaRPr lang="en-US" sz="32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3074" name="Picture 2" descr="http://www.opendatasrl.it/joomla/images/M_images/flusso_opera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8299"/>
            <a:ext cx="7924800" cy="51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Network Architecture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6934200" cy="4829196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Enterprise integration is about the </a:t>
            </a:r>
            <a:r>
              <a:rPr lang="en-US" dirty="0" smtClean="0">
                <a:solidFill>
                  <a:srgbClr val="FF0000"/>
                </a:solidFill>
              </a:rPr>
              <a:t>integration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of functional areas through </a:t>
            </a:r>
            <a:r>
              <a:rPr lang="en-US" u="sng" dirty="0" smtClean="0">
                <a:solidFill>
                  <a:srgbClr val="FF0000"/>
                </a:solidFill>
              </a:rPr>
              <a:t>information sharing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 realize efficient information sharing, it is desirable to network the levels of the hierarchy of the manufacturing enterprise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network architecture </a:t>
            </a:r>
            <a:r>
              <a:rPr lang="en-US" dirty="0" smtClean="0">
                <a:solidFill>
                  <a:schemeClr val="tx1"/>
                </a:solidFill>
              </a:rPr>
              <a:t>is a description of how the various layers of the decision hierarchy will communicate with one another</a:t>
            </a:r>
            <a:endParaRPr lang="en-US" u="sng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network architecture is typically implemented with the use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local area networks </a:t>
            </a:r>
            <a:r>
              <a:rPr lang="en-US" dirty="0" smtClean="0">
                <a:solidFill>
                  <a:schemeClr val="tx1"/>
                </a:solidFill>
              </a:rPr>
              <a:t>(LAN)</a:t>
            </a:r>
          </a:p>
          <a:p>
            <a:pPr marL="0" indent="0">
              <a:buNone/>
            </a:pPr>
            <a:endParaRPr lang="en-US" sz="20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4098" name="Picture 2" descr="http://cktechnical.co.uk/images/ERP-System-over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7429"/>
            <a:ext cx="2514600" cy="259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0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657220"/>
            <a:ext cx="8858312" cy="714380"/>
          </a:xfrm>
        </p:spPr>
        <p:txBody>
          <a:bodyPr>
            <a:noAutofit/>
          </a:bodyPr>
          <a:lstStyle/>
          <a:p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en-US" sz="3200" b="1" dirty="0" smtClean="0"/>
              <a:t>Typical Network Architecture for Modern Industrial Company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600201"/>
            <a:ext cx="909110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212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/>
              <a:t>Functions of </a:t>
            </a:r>
            <a:r>
              <a:rPr lang="en-US" sz="3200" b="1" dirty="0" smtClean="0"/>
              <a:t>an Information System</a:t>
            </a: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Data collection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captures data about events affecting the system and its environment, and loads data into </a:t>
            </a:r>
            <a:r>
              <a:rPr lang="en-US" dirty="0" smtClean="0">
                <a:solidFill>
                  <a:schemeClr val="tx1"/>
                </a:solidFill>
              </a:rPr>
              <a:t>input devices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Collected </a:t>
            </a:r>
            <a:r>
              <a:rPr lang="en-US" dirty="0">
                <a:solidFill>
                  <a:schemeClr val="tx1"/>
                </a:solidFill>
              </a:rPr>
              <a:t>data are classified and indexed </a:t>
            </a: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order to make retrieval of desired information easy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Data storage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storing past data and information into database for future retrieval.</a:t>
            </a:r>
          </a:p>
          <a:p>
            <a:pPr>
              <a:lnSpc>
                <a:spcPct val="90000"/>
              </a:lnSpc>
            </a:pPr>
            <a:endParaRPr lang="en-US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Information retrieval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database management system extract necessary processed data as information for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721" r="12667" b="6036"/>
          <a:stretch/>
        </p:blipFill>
        <p:spPr bwMode="auto">
          <a:xfrm>
            <a:off x="5791200" y="5029199"/>
            <a:ext cx="2590800" cy="18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8482"/>
            <a:ext cx="8229600" cy="4397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F5897"/>
                </a:solidFill>
              </a:rPr>
              <a:t>Functions of an </a:t>
            </a:r>
            <a:r>
              <a:rPr lang="en-US" sz="3200" b="1" dirty="0" smtClean="0">
                <a:solidFill>
                  <a:srgbClr val="2F5897"/>
                </a:solidFill>
              </a:rPr>
              <a:t>Information </a:t>
            </a:r>
            <a:r>
              <a:rPr lang="en-US" sz="3200" b="1" dirty="0" smtClean="0">
                <a:solidFill>
                  <a:srgbClr val="2F5897"/>
                </a:solidFill>
              </a:rPr>
              <a:t>System (</a:t>
            </a:r>
            <a:r>
              <a:rPr lang="en-US" sz="3200" b="1" i="1" dirty="0" smtClean="0">
                <a:solidFill>
                  <a:srgbClr val="2F5897"/>
                </a:solidFill>
              </a:rPr>
              <a:t>cont.</a:t>
            </a:r>
            <a:r>
              <a:rPr lang="en-US" sz="3200" b="1" dirty="0" smtClean="0">
                <a:solidFill>
                  <a:srgbClr val="2F5897"/>
                </a:solidFill>
              </a:rPr>
              <a:t>)</a:t>
            </a:r>
            <a:endParaRPr lang="en-US" sz="32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Data processing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computation or summarization, </a:t>
            </a:r>
            <a:r>
              <a:rPr lang="en-US" dirty="0">
                <a:solidFill>
                  <a:schemeClr val="tx1"/>
                </a:solidFill>
              </a:rPr>
              <a:t>includes all transformation process on input data into information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Data </a:t>
            </a:r>
            <a:r>
              <a:rPr lang="en-US" u="sng" dirty="0" smtClean="0">
                <a:solidFill>
                  <a:srgbClr val="FF0000"/>
                </a:solidFill>
              </a:rPr>
              <a:t>/ information transmission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communication of coded information between geographically separated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</a:rPr>
              <a:t>Data display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presentation of output information in a form for human perception, by means of printed form, or temporary display on CRT display, etc.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721" r="12667" b="6036"/>
          <a:stretch/>
        </p:blipFill>
        <p:spPr bwMode="auto">
          <a:xfrm>
            <a:off x="6566694" y="5105400"/>
            <a:ext cx="250110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1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Why IS in Industry?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501122" cy="52149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 industrial firm is a set of activities, or processes, that interact with each other</a:t>
            </a: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(creating and exchanging information)</a:t>
            </a:r>
          </a:p>
          <a:p>
            <a:endParaRPr lang="ar-SA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Example: the fact that </a:t>
            </a:r>
            <a:r>
              <a:rPr lang="en-US" u="sng" dirty="0" smtClean="0">
                <a:solidFill>
                  <a:schemeClr val="tx1"/>
                </a:solidFill>
              </a:rPr>
              <a:t>quality control</a:t>
            </a:r>
            <a:r>
              <a:rPr lang="en-US" dirty="0" smtClean="0">
                <a:solidFill>
                  <a:schemeClr val="tx1"/>
                </a:solidFill>
              </a:rPr>
              <a:t> has given final approval to use material is “</a:t>
            </a:r>
            <a:r>
              <a:rPr lang="en-US" u="sng" dirty="0" smtClean="0">
                <a:solidFill>
                  <a:schemeClr val="tx1"/>
                </a:solidFill>
              </a:rPr>
              <a:t>information</a:t>
            </a:r>
            <a:r>
              <a:rPr lang="en-US" dirty="0" smtClean="0">
                <a:solidFill>
                  <a:schemeClr val="tx1"/>
                </a:solidFill>
              </a:rPr>
              <a:t>” passed on to </a:t>
            </a:r>
            <a:r>
              <a:rPr lang="en-US" u="sng" dirty="0" smtClean="0">
                <a:solidFill>
                  <a:schemeClr val="tx1"/>
                </a:solidFill>
              </a:rPr>
              <a:t>production</a:t>
            </a:r>
            <a:r>
              <a:rPr lang="en-US" dirty="0" smtClean="0">
                <a:solidFill>
                  <a:schemeClr val="tx1"/>
                </a:solidFill>
              </a:rPr>
              <a:t> before production personnel can process the material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572560" cy="154307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Material Requirements Planning</a:t>
            </a:r>
            <a:br>
              <a:rPr lang="en-US" sz="3200" b="1" dirty="0" smtClean="0"/>
            </a:br>
            <a:r>
              <a:rPr lang="en-US" sz="3200" b="1" dirty="0" smtClean="0"/>
              <a:t>(MRP) as an IIS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63" y="1973484"/>
            <a:ext cx="8786874" cy="3131916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chemeClr val="tx1"/>
                </a:solidFill>
              </a:rPr>
              <a:t>MRP represents a typical instance of IIS for inventory/production management</a:t>
            </a:r>
          </a:p>
          <a:p>
            <a:endParaRPr lang="en-US" sz="9600" dirty="0" smtClean="0">
              <a:solidFill>
                <a:schemeClr val="tx1"/>
              </a:solidFill>
            </a:endParaRPr>
          </a:p>
          <a:p>
            <a:r>
              <a:rPr lang="en-US" sz="9600" dirty="0" smtClean="0">
                <a:solidFill>
                  <a:schemeClr val="tx1"/>
                </a:solidFill>
              </a:rPr>
              <a:t>Input to the MRP is the </a:t>
            </a:r>
            <a:r>
              <a:rPr lang="en-US" sz="9600" b="1" dirty="0" smtClean="0">
                <a:solidFill>
                  <a:schemeClr val="tx1"/>
                </a:solidFill>
              </a:rPr>
              <a:t>Master Production Schedule</a:t>
            </a:r>
            <a:r>
              <a:rPr lang="en-US" sz="9600" dirty="0" smtClean="0">
                <a:solidFill>
                  <a:schemeClr val="tx1"/>
                </a:solidFill>
              </a:rPr>
              <a:t> (MPS) through </a:t>
            </a:r>
            <a:r>
              <a:rPr lang="en-US" sz="9600" u="sng" dirty="0" smtClean="0">
                <a:solidFill>
                  <a:schemeClr val="tx1"/>
                </a:solidFill>
              </a:rPr>
              <a:t>sales </a:t>
            </a:r>
            <a:r>
              <a:rPr lang="en-US" sz="9600" u="sng" dirty="0" smtClean="0">
                <a:solidFill>
                  <a:schemeClr val="tx1"/>
                </a:solidFill>
              </a:rPr>
              <a:t>order</a:t>
            </a:r>
            <a:r>
              <a:rPr lang="en-US" sz="9600" dirty="0" smtClean="0">
                <a:solidFill>
                  <a:schemeClr val="tx1"/>
                </a:solidFill>
              </a:rPr>
              <a:t> or warehouse </a:t>
            </a:r>
            <a:r>
              <a:rPr lang="en-US" sz="9600" u="sng" dirty="0" smtClean="0">
                <a:solidFill>
                  <a:schemeClr val="tx1"/>
                </a:solidFill>
              </a:rPr>
              <a:t>stock replenishment </a:t>
            </a:r>
            <a:r>
              <a:rPr lang="en-US" sz="9600" u="sng" dirty="0" smtClean="0">
                <a:solidFill>
                  <a:schemeClr val="tx1"/>
                </a:solidFill>
              </a:rPr>
              <a:t>request</a:t>
            </a:r>
            <a:endParaRPr lang="en-US" sz="9600" dirty="0" smtClean="0">
              <a:solidFill>
                <a:schemeClr val="tx1"/>
              </a:solidFill>
            </a:endParaRPr>
          </a:p>
          <a:p>
            <a:endParaRPr lang="en-US" sz="9600" dirty="0" smtClean="0">
              <a:solidFill>
                <a:schemeClr val="tx1"/>
              </a:solidFill>
            </a:endParaRPr>
          </a:p>
          <a:p>
            <a:r>
              <a:rPr lang="en-US" sz="9600" dirty="0" smtClean="0">
                <a:solidFill>
                  <a:schemeClr val="tx1"/>
                </a:solidFill>
              </a:rPr>
              <a:t>MPS contains how much and when (gross requirements) of finished product </a:t>
            </a:r>
            <a:r>
              <a:rPr lang="en-US" sz="9600" dirty="0" smtClean="0">
                <a:solidFill>
                  <a:schemeClr val="tx1"/>
                </a:solidFill>
              </a:rPr>
              <a:t>units (see e.g. below)</a:t>
            </a:r>
            <a:endParaRPr lang="en-US" sz="96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1026" name="Picture 2" descr="Prln'knoductio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286374"/>
            <a:ext cx="71913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ferenceforbusiness.com/photos/material-requirements-planning-mrp-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30" y="1143000"/>
            <a:ext cx="2006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9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3600"/>
            <a:ext cx="8786874" cy="3324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demands for subassemblies and components are determined through </a:t>
            </a:r>
            <a:r>
              <a:rPr lang="en-US" b="1" dirty="0" smtClean="0">
                <a:solidFill>
                  <a:schemeClr val="tx1"/>
                </a:solidFill>
              </a:rPr>
              <a:t>Bill of Materials</a:t>
            </a:r>
            <a:r>
              <a:rPr lang="en-US" dirty="0" smtClean="0">
                <a:solidFill>
                  <a:schemeClr val="tx1"/>
                </a:solidFill>
              </a:rPr>
              <a:t> (BOM) explosion.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demand of raw materials are determined from subassemblies and components demands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The demand for raw materials are fulfilled either from stock or through purchase requisitions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pic>
        <p:nvPicPr>
          <p:cNvPr id="2050" name="Picture 2" descr="http://www.ami.ac.uk/courses/topics/0173_mrp/images/lfi_u11_01_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28484"/>
            <a:ext cx="4279213" cy="172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4282" y="152400"/>
            <a:ext cx="8572560" cy="1543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Material Requirements Planning</a:t>
            </a:r>
            <a:br>
              <a:rPr lang="en-US" sz="3200" b="1" dirty="0" smtClean="0"/>
            </a:br>
            <a:r>
              <a:rPr lang="en-US" sz="3200" b="1" dirty="0" smtClean="0"/>
              <a:t>(MRP) as an </a:t>
            </a:r>
            <a:r>
              <a:rPr lang="en-US" sz="3200" b="1" dirty="0" smtClean="0"/>
              <a:t>IIS (</a:t>
            </a:r>
            <a:r>
              <a:rPr lang="en-US" sz="3200" b="1" i="1" dirty="0" smtClean="0"/>
              <a:t>cont.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97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4282" y="152400"/>
            <a:ext cx="8572560" cy="1543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Material Requirements Planning</a:t>
            </a:r>
            <a:br>
              <a:rPr lang="en-US" sz="3200" b="1" dirty="0" smtClean="0"/>
            </a:br>
            <a:r>
              <a:rPr lang="en-US" sz="3200" b="1" dirty="0" smtClean="0"/>
              <a:t>(MRP) as an </a:t>
            </a:r>
            <a:r>
              <a:rPr lang="en-US" sz="3200" b="1" dirty="0" smtClean="0"/>
              <a:t>IIS (</a:t>
            </a:r>
            <a:r>
              <a:rPr lang="en-US" sz="3200" b="1" i="1" dirty="0" smtClean="0"/>
              <a:t>cont.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5472"/>
            <a:ext cx="6751109" cy="5063332"/>
          </a:xfrm>
        </p:spPr>
      </p:pic>
    </p:spTree>
    <p:extLst>
      <p:ext uri="{BB962C8B-B14F-4D97-AF65-F5344CB8AC3E}">
        <p14:creationId xmlns:p14="http://schemas.microsoft.com/office/powerpoint/2010/main" val="7563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8429684" cy="490063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MRP II</a:t>
            </a:r>
            <a:r>
              <a:rPr lang="en-US" dirty="0" smtClean="0">
                <a:solidFill>
                  <a:schemeClr val="tx1"/>
                </a:solidFill>
              </a:rPr>
              <a:t> is an extension of MRP for the inclusion of capacity </a:t>
            </a:r>
            <a:r>
              <a:rPr lang="en-US" dirty="0" smtClean="0">
                <a:solidFill>
                  <a:schemeClr val="tx1"/>
                </a:solidFill>
              </a:rPr>
              <a:t>planning (resources </a:t>
            </a:r>
            <a:r>
              <a:rPr lang="en-US" dirty="0" smtClean="0">
                <a:solidFill>
                  <a:schemeClr val="tx1"/>
                </a:solidFill>
              </a:rPr>
              <a:t>planning: </a:t>
            </a:r>
            <a:r>
              <a:rPr lang="en-US" dirty="0" smtClean="0">
                <a:solidFill>
                  <a:schemeClr val="tx1"/>
                </a:solidFill>
              </a:rPr>
              <a:t>workers, </a:t>
            </a:r>
            <a:r>
              <a:rPr lang="en-US" dirty="0" smtClean="0">
                <a:solidFill>
                  <a:schemeClr val="tx1"/>
                </a:solidFill>
              </a:rPr>
              <a:t>machines, etc.) required to meet the manufacturing activities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MRP II answers the question of whether or not a sufficient week-by-week plant capacity exists to meet the planned production schedule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r>
              <a:rPr lang="en-US" sz="3200" b="1" dirty="0" smtClean="0"/>
              <a:t>Material Requirements Planning</a:t>
            </a:r>
            <a:br>
              <a:rPr lang="en-US" sz="3200" b="1" dirty="0" smtClean="0"/>
            </a:br>
            <a:r>
              <a:rPr lang="en-US" sz="3200" b="1" dirty="0" smtClean="0"/>
              <a:t>(MRP) as an </a:t>
            </a:r>
            <a:r>
              <a:rPr lang="en-US" sz="3200" b="1" dirty="0" smtClean="0"/>
              <a:t>IIS (</a:t>
            </a:r>
            <a:r>
              <a:rPr lang="en-US" sz="3200" b="1" i="1" dirty="0" smtClean="0"/>
              <a:t>cont.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01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88640"/>
            <a:ext cx="80648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9552" y="44624"/>
            <a:ext cx="7344816" cy="30963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1917" y="3260006"/>
            <a:ext cx="8186547" cy="34093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69864" y="404664"/>
            <a:ext cx="62549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MRP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4372" y="4266669"/>
            <a:ext cx="7938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MRP II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en-US" sz="3200" b="1" dirty="0"/>
              <a:t>Enterprise </a:t>
            </a:r>
            <a:r>
              <a:rPr lang="en-US" sz="3200" b="1" dirty="0" smtClean="0"/>
              <a:t>Resource Planning </a:t>
            </a:r>
            <a:r>
              <a:rPr lang="en-US" sz="3200" b="1" dirty="0"/>
              <a:t>(ERP)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+mj-lt"/>
                <a:cs typeface="+mj-cs"/>
              </a:rPr>
              <a:t>The standard MRP system has been expanded to include much more functionality within a concept known as </a:t>
            </a:r>
            <a:r>
              <a:rPr lang="en-US" b="1" i="1" dirty="0" smtClean="0">
                <a:solidFill>
                  <a:schemeClr val="tx1"/>
                </a:solidFill>
                <a:latin typeface="+mj-lt"/>
                <a:cs typeface="+mj-cs"/>
              </a:rPr>
              <a:t>enterprise resource planning (ERP).</a:t>
            </a:r>
          </a:p>
          <a:p>
            <a:pPr algn="just"/>
            <a:endParaRPr lang="ar-SA" dirty="0" smtClean="0">
              <a:solidFill>
                <a:schemeClr val="tx1"/>
              </a:solidFill>
              <a:latin typeface="+mj-lt"/>
              <a:cs typeface="+mj-cs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+mj-lt"/>
                <a:cs typeface="+mj-cs"/>
              </a:rPr>
              <a:t>In addition to the traditional MRP, ERP has added support for some of the following functions: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Quality management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Sales and distribution 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Human resource management</a:t>
            </a:r>
          </a:p>
          <a:p>
            <a:pPr lvl="1" algn="just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Project management</a:t>
            </a:r>
            <a:endParaRPr lang="en-US" sz="20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207F-2571-4780-966C-E9A4684EA51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IE462     </a:t>
            </a:r>
            <a:endParaRPr lang="en-US" dirty="0"/>
          </a:p>
        </p:txBody>
      </p:sp>
      <p:sp>
        <p:nvSpPr>
          <p:cNvPr id="6" name="AutoShape 2" descr="data:image/jpeg;base64,/9j/4AAQSkZJRgABAQAAAQABAAD/2wCEAAkGBxQTEhUUExMVFhUXGBwaGBgYGCAbGxwgIB0hHhsdHRgZIiggHx8lHxwgIjElJikrLi4wICAzODMtNygtLisBCgoKDg0OGxAQGzIkICQsNC0uLDc3NCwsLCwsLywsLC80LCwvLCwvLC8sLCwsLDQsLS40LCwsLCwsLCwsLCwsLP/AABEIAKwBJgMBIgACEQEDEQH/xAAbAAACAwEBAQAAAAAAAAAAAAAABAMFBgIBB//EAE0QAAIBAgQEAwUEBgUKAwkAAAECEQMhAAQSMQUTQVEGImEUMnGBkQcjobEVM0JScvBidJLB0TQ1U3OCorKzwuEWJCVDY2SDhJPD0vH/xAAZAQEAAwEBAAAAAAAAAAAAAAAAAQIDBAX/xAA1EQACAQIEAgYJBAMBAAAAAAAAAQIDEQQSITFBUQUTFJGh0SIyUmFxgbHB4UJy8PEjU2JD/9oADAMBAAIRAxEAPwD7jgwYMAGDBgwAYMGDABgwYMAGDFdneNUaYq/eI1SmjOaYca/KJI07jbHWT4xRqKWFWn5VDOA4Oi0+btHrjTqp2zW0KdZG9rj+DCVPi+XZNYr0ikxqDrE7xMxMY9/StDl83nUuXMa9Y0z21TE4jq58mTnjzHMGEm4tQCcw16WiY1610zExqmJi8YTznEhTCs+Zoqr+6S6qGHcE72P5YdXPkxnjzLnBiq/SS02Aq1kuhYRuQOogbb/Qd8P0c0jAFWB1TF943j4dcQ4SSu0TdE2DHNRwoJJAA3JsB88QvmdiqlgQCCsEEHsZ/mcVJGMGFK2bYKxFNpUSAevoNMn6A4UXiNc7ZfTcDzMd+uym3rt+AIFtgxU0OJ1mZQcqygkAktsLyTbp6T1vsTZc5f3hc6Rfr2+NjbAEmDEFWo4PlQEd9Uf3Y451X/Rj+3/2wA1gx4pte2PcAGDBgwAYMGDABgwYMAGDBgwAYMGDABgwYMAGDBgwAYMR1a6rGpgs7SYn64jOfpf6RP7QwAxgxAc7T/0if2h/PQ/TE+ADBjwnEeYcBTLaZgA+rHSv4kYAxtClGUfLtlqpzC068vyiRqKt5xU6l5gaZN4jEvEsnUp8lqFEgjKsjaacwC1KRpiGYLrIU7kGxxoa1IghecQSCdiSYImBPSR9cdnJt/pTv6/447e2vNe3Ftrhr9jm7MrWv7u4yC5JqledFepTNTLEtVo6J0mrqJUIoIWRcgdOkEu18o1PMvV5DtSTMB9KJM6suq61X9qGkGJNz2xpaeWYEfekwbj+T/PwgYzfifxbycwcmMq9dqlKVCPBYsSNMRIEAktNu3XEvGtvbS1vlp8NbIjsytvre/18ysyyMX56pUSmK+YHkpCoyFgkE0wD+6wJAMEx1OG6uRWklNk9qWppcqfZ9aw76jTekoIW9wPLAO/ZTKeOWpD2UcPdMypC08up8pBBadWm0bmxmZneLzwx4rOYrVMvXoNl8xTXUUJ1Ara4MDuPrYm8WljrvRafbXfR8yI4Wy1ev9fDkW+So8yjTNekgcoutdIIBi4vNgSbYU4zUNLSKfl8lZrAb6dU39TOKPO+MM4mtxwupyaZYMzVAGhTBbTpNrTIkdZjBx3xnQWlla3IaqmYFQCDDLYKy6dmMnTuNt8cMpN+R1JWLDiusKyNVZg1IOZAsQ6i0DY6tvTDFerUC1nFVhyTAUhYaFBJa1y09IjFFl/FJbMUqOdyDZcVhopMX1TcQpEDc6fUEiRBnDfiLPVlzJWjw1q5UKxqF9CHtHRiIi9xG0QcVJLCpWq6KtQVWBFXQogQBzFG0STB748zJqrz4rv9yoZZC3JEkNa4t6b4T4P4my9XLZipVpGiaDk16ZMkMDII2JlhAEC4IjFVV8Y1eU+YqcMcZaov6zmCWEQmpYlVMxq2vabYA0mazj6i6GppV1U+5o3CsI97rv39MQ5dmpgEMzTmHBBi8Bz0G5Iv/dis4h4hoLQy9YZZqlfNQ1OgrHe1ydrWE6Z+Ux1wbjwOaWjm8kcrWqHXTbXrVyAZ8wgBoJ7+sEiQLOpmaiU0fmljVpuSCBCnllwVgWiIvOHMizrUQNUZxUpljIFiNO0Cw822MenijVUzFLLcNarUpvUR4qeXQCVJ28pYg+UfU4ky/jpq2j2Th9SrVRDzAWgU7xpBjzTpnYH0mQANVmaGZ1HS5C6/LEEwZMkEgWLAROydZIwpV5pIHNkSJ862cOsg9dI2gXkj4iLI+NqD5J82ysgpnS9Pdg9oUbTMiDbe8QYz7eItBFbN8MelQqmObzC5AebskAqDqNrbmJnHTCul6y8DnlQvs33mu4PWZqhD1ZgWTWpOw1E6ekmR6MNthdYw3FPEVPJ5sUKOUarUekDT5bnzFjZdJBtCai1/hucMcK8Z1XerQq5NqeZSmalOlrkVIHuhiAAT3uN+0YzqyjKV4mtOLirM1vOW/mXy2a4t8e2OVzaESHWPiP56j64+b/Z1m6rPmKRyjGnVzLtVqcwAUmidJAuxkASO+NsyUwQeS0iRIJMAE/z6A4yLlupm42x7hCnnAo0im8KB8hAIG+8EWwwuYldWlt9iL/TAE+DC3tf/ALup9B/jj1s1CltDmIsBc3iwnADGDFeeJm/3Fe39Ffz1YYymZLzKOkfvACfhBOAGMGDBgAxzUJgwJMWGOsU/i3ib5bKVK1MKXXRAbYy6qZgjocAe5omrZqJIF7lhYrPTr0joR8MLUsihscvuRvr6fHt/NsVXEPEuZyhrJmBRqMKK1aZpqyKC1QUtLSSSAzqZEGJwv/4zqURW5jUcxpo8xHpI1NQ2pU5bhi3VwQQdg1sAajLcKpMoZqUEyCCW7mdzMGZ+mLMACB9MYUeMqlEVeY9HMaaD1Vaij0wrqQOW2otY6hDWNjbEPFc7mcrmadfNGjUZMpmGUUlKXmlKHUWtOmG9Ta2ANbxqsjKUMEgixkCdxfSwn0IM4U/QzmJNOSVJcAhmgoSumLKNBgT2sIxQp4uekXNZqGYHIqVJo02TQyLPLYuTKsCQGsbG2GqK5r2/JHNNRYmnXK8pWXSSqalOpjqAtBt1tgByllA9TTzMuaqgqVDSywtK8RIPlFosHF+7C8AJ94UyAumInUQrDmNI946hO+256ZvO0KlOtUemKol8zqYamIQ1ctrKTMHl6yI7W2wyK3m0tWzPsPMfTU11dZIp0yq80feFNRqQSbsAskQMAanhmQam7k6QG7GSTJJJJUEb7SR2jGaqD/19f6n/ANRw54bNSHrZhq5anTTysxUfqlLE05Caz1kWMxF8S162VXM+1EOawpimYMgKT2B09/p8JArSP/X/AP6T/qjCvGM4aPF61UCTT4e7gdypJj8MXi1smcyc0CxrCnoJEwFkfs7bn88d5QZWtmhXAY1mpmnf3dO5BHu4AoOHZHNZjKDOPxJ0Z0Z9IVOSov5WU2MbHt8sZzg4+54L/Wav/NXG4H2dZLXOmponVyuYeXP8O/ynCucyOSy1XJ5cU6palUDUvMYU1KlyxJvcTGAPftIH3nDv65T/ADGIOHtmeIV81/5ypl0oVmpJTpAA+UkamJuZjb49saHxFlqFR6XOSoxpOtWnptLA2G9z1jtik4zwDJV63NZa1Oo/vcttGsbAsJi5EdD3wBjc3l6hpcZXmc5lbL6qgAGrS51GFsIAv8Djdce43l24TUZaiaXy5RBInUU0hdO8g7jpB7Ye8N8DytE1uRSZA4VXDSykLqWBJIP7QPf5jGQ8UeG6K1jl8lw9jXqLesxbk01aQSJJUGAegjpJtgCuSlU53CilcZctldNOqUDgN5pGlrSwZV+Yxqa3hTM1Mxl2zHElqtRcVUT2dEYhWUtGhgYMAEwQJGLHOcEyZy1LJ5gqwpIoBJ0sIEagRtPbYziPhfhfK5MjMU0q1qkEK7NqZRpMxsBYEbTeOpwAn9m4+84j/W6n5nHn2ZjzZ/8Arb/mcWPB2pZdqvKoV9VWqWqA38xuTvAFxb1GDhHLy3MNLLVxznNRphpZt4k2+Hw74A+c8Rpk5LNke6vEyXMTCwyzHXzEW+GNjxDw7m8xQ01eLo9Grp3y1MBpIKQwYGSYiDi24dw/LouZpmg4SoXq1Q/mDH9qO3p+GxjOUvD3DaVSTTrtoa1N2lAdRBsTcAjqTO1zbGkKU5+qrkOSW4xw7J8rjFCkW1mnkFTVESVJXVEmJ+PXDHFf8/ZT+rt/+XFh7TlTmlzQSoaxXkqZEETMRMTff1jvHrV8pUq08/FQug5SkHoQ26z6ne+xiIOJlRqRV2tCFJMrvs0rKPbQWAPtj2J7wB9TbFpxDjFUBh5ApqPTUrOsFb6jNoIBHpI72rUyGRXM+1jLuKwdjZvLJkM9m0dZ+c74vOE08s71GWkC7eZmdF1EMxtO8ArsfTE0Zwi25K5WpGUtIsXHHarOFRUIqEctiGA0ktciZNgD0n0scT8Dz9WrVqayoUU08omzanViCehKn8OxmOuy0arlckvvD7xVgkmL+VCTdjcSd8eZfOsPvBkSrhdNgA8HzFRA21XInrNzjSdWllajH5lIwndNsbbi6NI0tEgEyLTcEmYCxF5649pMjAsFqGwtO4bZoB2Prf0GETmCAf8AyPwEH1F4U2EC3b4RhnK5lytQJlzSOliDES8WsRH4xtjlNyWiAxA5VcA9SYj4+afzwfpV7zQqe8VEA9Njttcf73a6/sucgxWWZMTBAHl0z5Ln3gdt17Y8y2UzYIBqDRrZj5gW0sZUSaceW5+cdMXjJLdXKyTezLHKZ4u0Gk62mSI6xF+vX4RgxLw+my0qauZdVUMZmSBBMkCcGIk03oiUnxGMVniPh65jLvSdyisU8wExDqR+IjFniDOZYVEKEkAxt6EH+7ERtfUSvbQoOMcMy2Zqu71wAcvy/KwGkc0MtQPtqV1Eeox0eGa6dajm87zhUUJEU6eg7ggLfWTBvawtixqcGUkkOw22joAB07A/XEdLgw1SHIQA6AsSurVqIMf0rbxHyxtlpczHNV5FdSyQqU61HM57no9ILGlEAViVDal3eREzFhbCy+HVq1GGZzrZgrRaiw0qgValt1/blN/QWHW5PA0n9Y0m8W6agbbxFUj5j5mY4VTVX1ecbqhIAlS7gdJu53Pb44lxo8GxGVW/pJCdPhx0VaWaz3OptSamUKokLYMzEXLwQJsL7Y54VwNlq061TOmvyEZVBVFAVgBJK7t5feO8dL4WbgmpZOTGoqqEGs23q2q4EAzvf0nFrwrhahKs0uU9TUGOrUSCN5k3vf1HWxNqlKnGN1LX5fZs0Um2UmY8aVXcrlcuagHUhmJHfSuw+Jw1wLxVUq1hQrUCjmbiRECbq1wLbzjPZHOZjhjsr0wyMb9A0bFX/uP0GNfwXxNl8ywAlKkGFcCfXSwsdtt7bWxylyFvExXOezPSCgtAfXvIlfLHUwN8X2YqqiM7WVQWPwAv+AxjPtFyZU0swliDpJ9R5kP5/hhvxbxkHIIy719I+AjU35aT8cAMeHvEYrJVdqK0qdISSG1XuTbSNt/mMVjeMq9Qn2fKllHXSzn56LD4XxZcH4If0caXuvVQsSe7e7PwGkH4YzfCuNV+Hk0atHyEkwbGepVtmH8yMAabw34mbMVDSqUSjqJJG3zBuN/XGO4xxd6ubpVmolGTRFMky2lyw3UG5ttjfcE4/QzJPLMVIurCGgfmL9DafXGZ8V/5zy3xo/8ANOANDwPintC1HrUOVot57yNzdlFhikzfjJncrlstzAOpUkkd9CiQPj9Bi48cVyuTqR+0VX5EifqJGM54Z8UZbLUAjJU1kkuVCwTNrlgbCBgC68O+Kkq1OVUp8qqbDsxA2uAQY6Htv0xLx/xT7NXSkaepSqsW1XALEGFi8aZ3xj/FPHKVarTrUAyOvvFgBJBBQ2JuL/hix8Y0xUz+XVvddKQPwaowP4HAEtXxzUnWMsOXNiSZP+3ET9cOZ/xwsIuXpl2YAkGfKf3YFyR1i3xxoeNZdTlaqQNPKaBFhC2gekCMZj7NMsumrUjzSFB7CJMfE/kMAM8D8Z8yqKVeny2YwCJiegKm4n54sPE3iVcrpULrqMJCzAA2kn47D0O2M99oaBcxQcWYi5/hYR+eGvG/C63Op5miC2gLIAkqVYsDp6i/4YAibxhm081XKQncq6f7zSPwxr8hnhUpJUgoHAIDQDfb69MZbhvjtGGnMUyp2LL5l9ZXcfC+LriufoBMuSvMStUWlTKmw1qwk3FoBGAJxUfTeqgtAMi5uO37xH0xxmM5UTl00FNqtVmIJ9wAeYm1zYgeszhgcLom8Ez11t3k9e+Oc3woMFKs1N1ZnVxBILTqBBBBBBiPQdsAUfHM5WCurBUqCjJKO0RzNPlFgCRB2m8Th3i3GKlHrRJVNTr55JvYECFkCxbc4M/wtTSqMWq12FFkIUrrbza7bKGmwG0RiWrwbUGmvUXmqFqSEljEdoBi3l7fPAFe+dqasyxhkFSjA1MCNXL0xBsIMkdTPQ4dTi9U6amhOQ1Xli51+/oDHpGrp2xLW4Gksea4D8uV8sFk06TcTMIBE98H6GVWBNVuUKnMFI6QoadXvRqjVeJ3wBBw/jFZuSzpTFOsSo0k6gQGIJm0HSbdLYtXzqXEneLA7/EYWp8LREorrMUW1AmLyGF/7WGM1l1gkIhaDGqwJ3uR+OCAmopsD5ngW/u6jr2x1Qr01OrU8QTcTImJsPT8R2xy1OrB+7y1ptJt26fCcT5Omb8xKI2gp1mZF9v5+Au4WV7oqpDdHMKxIEyN5EYMdLTAJIABO5A3wYoWO8K8STVTIkC6nzGAYIJUnsYj59dsNYU4lmdCg6dcmI+RPQHtG2JjFydkRJpK7Kutkm06uagVTKtqMAkk3mQQCYA+FwYIF4Z5lXmIBq2BMkAtKROxux9R8x7mc8SoRsvZoOmSOmsfsj5/wta2DKFUYOaXLVVZmOpyRA6wINi0XNuxtjfqLRvL7eZj115WX38hRsusWrJp0eYMzDdllpvBtpnp8sD01L6jVSSxiAfL5XJNgIIUqDMmwk3Aw7XrZUBQqc3zaAqeYzoqNBBNvKXN+/wwj+lsppDMvlOsowaSRpibsH8yqBsfU4vChGavFN9xDnNbtE+UygLL98CQVgAtcgoWN/2mAMjpqvuSbCrk6NAGsdQCBmPmYjbsT2sBhClxTLq6/d1QyMQZWdJbQNTEkm4dNiT5iTcGJKPiSlUQSjnWogaJDk6AVWd71F96Bc9jB0Ki9RO38+xZTT9ax1lfE+UqreoqyLrU8vyM2PyJxi/EQoe00/YiNRI9z3Q8jTp/7W29cW+dyHDz5jTq05Ewsj9pkIgkgEFdrbjDnDP0fl3BSS/Qsrsw6SARbtIHXGXZ6vss0zx5l54gyHPy9Sn1Kyv8Quv4jHzTg6NmamXy7XRGa3ZSdT/lGPp1biiCg9cGVVSe0x0v3xi/BjrSSvna5hV8sgTuQWMD1K/jjNQk5Zba8iW0lc2/FM+mXpNUf3V6DcnYAeuEE8Q5OskNVp6TutS31D74q6/jvh7qVdyyncGkxB+RGKCtneDsZD1V9FDx+IOOnsOJ/wBcu5mPaqPtrvPVWl+kqXshJTWpMTAv59M/s6f7+mHPGlTl8QoVGnSopsfgtQkx8sWfg/O8PaoUykmppLEsrTpBAPmba5FhjzxJx/hxc0czJamf3HkEgGzL6R1xTstdyyZHfe1tS3X08ubMrcyfi+bp57LVky5LlAre6ReZCjUASSFP1GEfBvHaAoilWZEZJgvADAmR5jaRMRjzhni7hmXUrSZlBMnyOSfiSCcJ5viPCMw+o1GpuxuQrKCe5lSo+NsWeBxK/wDOXcyvaaPtrvNPQ49lHrCihVmOxC+Untq7xft6zjPeLP8AOeW/+T/zWxoeD8Jy1BRUoLzNQs4OskehmI+GEfE2cyNKtSq5rWKsApAewVpEhbWJ64whSnOWWKbfLiaynGKzN2RfcX/UVv8AVv8A8JxmPs0/U1f4x/wjEtbx7kHVlao0MCD92+xsemFuD+KuGZcFaTsgYyZWob7dQcb9hxP+uXczLtNH213kH2j/AK2h8G/MY0uc8S5elWNGo+lgASYlQT0JGxiD2vjiplcpnwtQMtUJYFXIibwQpsfjhbiAyOZg1F822oKwMggQXUQYJ6kgX7Y5pRcXZqzNk01dCninM5GrRdi9Nquk6ChBeegMdJ3m2MzQoh8pllrEik3EEG+mxpsCAegJkW9caan4ZyQYytVgGC3LaZ1BY1ADqQN+/Y4tszRytULQaiHVCSE0SqxqSY/tDEEmF8V5Snljm6NABaPJy9Sog91H9pUAx+ySgk/AHF74jpLWzxpLVCFshVXWD7uqomkm+x/HFlwnK5NKPLTLqiVlU1F0lh5rDWx3BMgT8bYhyXC+HKNKZZQHWDNMkFXYRqLdCwET2wBl89l1y1DM5eplKNGs+UqFatBiUqKsTKmCpuDJmb3w1S4FQrniL1U1MgTRJPlPs6HUAP2pAv6DGgynCuH01daeXAFVdJGhiXVugJvpMdLbemH6+VCuadGnTHOUmoWm+kKgmN/KYwBhslRfN1UFWhTzWnJ5cqtasacB0l3UBG1MWsWsRA74ffw3mHpZUv7PmXoo4NCrULKyM3kdXj3woC6iIxbVeFUMzyqb5ajppUwPNMqFYoVUqQSPLYG2PM1wvL1VotXytHladNPSCGRQCyrKxaAbCwnAFSeHjN0ctUy9GjpoCohyddiVkNpYqwkEgggMRF+m2L/w29CrlAVpmgtLWhp6tWgqwLgNeQCtiOmFc1wSg1BWrZTLmkiTTVZVlkyF1CJBJk+sm+HMjmRSpNSpU6RVElVpA6ILQwK7kidXrfAHtTMZYTNVgDA06SCPNN5WQJg39O4xIMzlgwh2GxBCmPKALHT1ttvI73HzI0cwLQYltJdUJCiJll94GbfTDISaaslOixIIJUDT1IiSLTc73+oAsqVQMoYbEAjpY7WODCnDVqCFZFRAsKq9IsBubRb5euDAD2KIcao1karSzDBKbmmSE/aABMBlk2O+2KDKcX4jnHq1soaCZem7JTWoCTV07kkbA+kRt0Jwr9n7Zj9HZk5cU1r+1PAqzpWyapjsJ+mANbkeJ0kGk12cm4LKZv2MXvOIsvVZ6r0VzuqpSA5i8pfLqnT0i9rdh64oKPG89lsxl1zNXL5ijXqClqpCCjn3RaLSfW07da/wrRzv6Tzf3lDUGo+0nS0MsbU+x0yL9cAbbNcLLCkHqOStTVqQaDemyRKEaR5pn5dcJ/orJkFQGCkBSoZwCBJWw7ajHx+GFOMjiZrOKOYylKnI5SsDrew96QYvIt9MOeCuKe15UVKlJEqKzJUUC2pbGB6g+u5F8axrVIqyk0VcIvdDLZfLE1WIIJ81SSwsgW8enLX6euK9EypphER/ICBDEmn+rIYsr9whs077ebFjnOJUU1K1NoIKnyiG3BFj8emEamZouNMVwRMEsSYsTPnuBGxnb1uVaotpMZI8ifJZulRp0qYDP5FYEiWbmNbc7liZk2nfHVTiiz5Q8TECmtmA1Msk7gK09Lb7Si9XLFZVawgrBk7KwOlZawkRbbfYE4sCaSEqtGo2lxcEXdkuPO4M6HJJNt7ziPSqNvjuG1FEFfNZerTNBgXDNMJC6zrE2DAjzsJ1RNze+KvjxpjhmZp0qZSmgWJMzqKsZkzIJi+LKlnaI08ulVZZDBdR20NUDJTLSdRTsJJO98K+K6VP9G13pggMqyNU7OBsCRI2PW0HbHRh6c416bkv1L6mNWcZUpJcn9DA+CfC6541Q1QpywsQAZ1au/8ADjUP9l1MAn2l7f0B/jiu+yniFKi2Y5tWnTkU41uFmNcxqInfGxznE0qOBQzlEszABVrKSRpb3VDC+oqfgDvsfZx+KxcMTKMJNRVuGmy9x5uGo0HQjKUbv8iHg/wsmVrmotSqxKFIenpFyDMz/R/HGD8ZU9XEqy/vVFH1VRj6tl1da5aq6hdLAAt1LbgEmAQo7XG3f5Z4r/zrU/1qfkuI6LqzqYmcpyu8m/zRONhGNGMYxss2xpc39nFCnBbMVrmLID69Bhap9nC1ELZeuxI2FSmVn52I+MHG+zvD6ruWWuyLpgKBaZFzcdNQ6bg7gY8oZF0Ks9clUXzAyAYESSWsAL/mTaPMj0ti075/BeR2vAYdr1T5f4A4vUyucGXeQlR+W6H9l5gGO+oaT8fQYsftg/XUP4G/MYpUqDMcXVqV1bMqwI6qrAlvopOLr7YP11D+BvzGPdcV2+lO1nKLbXyf9fI8tN9kqRvdJ6d4tw7wfl3pZdnrVQ9dQYVVIEkL1vEsBaepNgThyh9ntKqXWnXqqygEF0UgglgCNLTBKHeD6Y1PhymvsOUY09ZFMARMgESdukgfgemHuFIFqOwoMhqHzGIFgSLAdyTJ6sfgPHrdJ4qNWSU9m+XP4HpU8FQlBNx4HyRhmOF5sX8ywbHy1EPT4GCPQj0x9Y9ooO+o6UXRTdXLoA2uSAVnUCAgMkAHpMHHzr7VM8lTNqqEHl0wrEd5J0/IR9Ti1bhDmrRR6LMoXhytKEqdAra5MQQJE9pE7436VfWUKVaatJrX3/z7mOB9CrUpxfoo0vEeJ5emKZ9oBp16sIVemVVgeYX1H9kMt7m7AdRDgoUeatI5hTUDcwISmudRckADUAesdMZbiWR5deo/s7mkmfpVCEolvKcqA7KiglgXInSDf4Y4y/Dia70qpqJUOcNZSMqzEjma0f2keULoAQybXXHhHqGkc0kcURW1FVQMmunqhTNNSpgz06SMR087l9J+8XSi0lZubThQGLISZtIvffpjOFAgy1F8tUXMLndTVTThWJd2LLV2fUt4BJEXA04ZyeXNHh2RXlGmrBee4y/MqIdBIJplSQS5gsVMSe+ALpczlaVTLoKinmkmmwNMCFBiWF2kmBvJHeZmzOdVjRqvVXLgq6gmpTN9QAUGSrTE2mLdcZjg9A03y9RqNVqYzWYAPs7AgOoNNjSAlFLEmYABN46ccJorR0tm8tUqI2WNOmOQ1SGFaqXTSqkqXDIQTAMb2wBtKZy9BwGroraQkO6gkkltjeWJOJaPCgCoLsyLOhDECQRvEmASBO2MPkOBN7PmxXoFqo4fRRSyajqFOpKq0XYEKDF5A9MaXKUi0fdsakUfOd1hVLSTcWme+2ALOnwsaSjVHZNOkKYsOlwJJEWJxIMqwVga7k2hoW0emm/rO+K5shFKmvKFwS0IrNq/ZmfSb9LbY7yuUJtVpFnKiHMEAcsAgknvMjrM4Any+UmWWtU1NpcvpABEQBBWNvn36YkOQ009KgOdRY6zEk7nyj16YrqWTYBZpHQFph0geaOZNgYPmYN64kfJEuIRlEJo8oJSDcTq8ve24t6YAf4bSYFtSIvbSxM3O8+kYMQcOoFajQhAMksygNMzGpT5hvvtAvgwBivCniWhw2lVyebLJUo1H0DQTzFJlSsCL+sC4vvGeytQtkNdRXGWPEWOaVZkKVQw0XgGQfWOsY+0PRUkEqCRsSLj4HHWkdsAfHuLVuGnM5H2BQG9qoh2VWVI1jSp1QC53FpgNi+yPFkynGM4lYOGzJoCiApOq0fSTvsIPbGqTPOupVyvlViBptJA3jT+InrE2nujxGodWuiaYVWbWTMR2EXP+B9Jbg+ccMq8OX2gcVUtnOa+vWrliP2eWV2HaI6dIxcfZ1lalTJuKLmlGaqbzqFkgMNiQJBB63m17lPElJ5qElQKTVUZ6DDUiiWNNm96JEgfEWxYHxPRCqRTrkuToQUW1uAAS4SJ0eYXON+y1tsrKdbDmdNw+tIPNKjUptVY2AjTLAze8keaYOwxwuUr0qdRjU1RSYXdmMgkgzAvpmT1MRpAgq1+L5TSjLzavNUuq0qZdtKmGJUCVCm1+ttxjqvxnKpqH3pQ0lLlabEU1cWZzErIvB2uSBOHZq3svu/nEdZDmMnPummVDOadP9owdT6RvafWMRZqoZqmpQoNy9PMO5YGGAEjpbfqBiEV6RrCkDXqFDTptUWlKKQQ6hmURsRJ2E3OJKXEKNc1wvOCVJmqaZFL7vytDm1tJ3iYMYKjVjqkw5QejCrmaOtppUCoqaSpA1mCV1ARFtR+U98Hjqkq8OrqoCgKIAED3x0xFleO0JdxVrUqelq8PSKh1F2ZCyyVuCQL3HfEPiziYrcPzMU6yaVS1SmUkFhBBNjt8R1jHRh6VZVoZ07KS+qMazh1crcn9D5t4a8M1c6agpNTXl6Z1kj3piNKntjU8B8B16GYo1Xq5cqjhjDtMDeJQD8cdfY8fNmvhT/68bL2NZBFJx6am6RG9gP5+Hp9J9JV6dadGNrW+qODBYOlOnGo9/JlhXo0ql20t0mfj/3x8Z8bz+ka+mdWtYjedKxGPruRyFO45Wnbqe8i5v0GPk/iv/OtT/Wp+S4x6Bdq0/2/dGvSivTj+7zJY4v/APG/7+Kps5msw4oPWqMWbToqVCBqmIIYxM98ffMfJPtP4JycwMwghKpvHRxv9Rf4hsdnR/SMa9XI4Ri7aO3E58XhJUoZlJtcV7jWeCvBYyh5tVg9YiBHuoDvE7k97du85z7YP11D+BvzGNp4K477Xllcn7xfLUHqOvwYX+o6Yxf2wfrqH8DfmMcuCnVl0l/m9ZXXg/A3xMaawf8Aj20+pR5AcT5acn2rlx5NGrTHSI6YmbL8Xfyn2wg9ywHzJIGPpXhSpp4flyBP3a2mPxx3VZVBDNV1CZHMm4E79iBvH42wrdLuFSSVOOjYp4BSgnnlsYnw14Camwr50qiJ5uXMkx++RYD0Ez6ddxnOM0WXy5hVuRMn90xt0kgztg4muvL1qSamcA2JkmSes+hEemPc1kyatYhLNlwinuZeR+I/DHl4rGVcTPNUfwXBHbQw8KMcsCHNZkK3LauoJiAWOx92TED6+brjlM2DU0e0LrJK6QxHmFokrvI+PbCOcy1c0mplaxOhAgXTogIshpvOoH8Iw97C/LYaDJzfM/2eaDq/s45TcncZeaeafS1QIVR5JFgS2gGwJhpMSRYnBR44hoo9R0ptUBIiTAnqYG2xPfrivo0KumjSNFxymqantpMq4WLyZ1DpbHTUawp00K1tPIRVFPT78EMH1fL03wA7VzC02CvmgC1wD67Em8CfgMdJxOnW1oXKaamgFWILdBeOpJEemFOF06lEQ1B35iUttNtNNVZW1ERBBPzxzWoVAakUmbTmVrAgjzL5ZC3nVYmDGAG6nIpNLV6gKtBDVGYT78QZvBHyx7muI0yp1VVp+cwVJlgoi8AGfMCQJwrlsvUbMiqaTKpqlvNEgckKCYPcYkyOScZnWUOnVXM/xFNJ+YBwAvmFA0Oc77wGkwYKjrAb1uf7pGLnhSaaQPNNUG6sbW6fLFLkqVTLjmNS1KUdSJUaYquwnUQNJDDadtsNZTiK5bKZc1A11RYAvcdsAdZrPB1AMqf6NQr+9PmXoNIuNpx1lM7oXQIIBiWcmJI8xJHuea3y+UP/AInp6SXQwJNirAgMQPMDEnS1v6J9JB4npgkmmyg6D0LMXWfdBvCBfrHaQHU4ix0khEUg+8TuNPWPU48xHkPECVW0qjyF1WhhvG6kz/IwYAuMGDBgBbP12RdSJrM3A3iDtHrGK1s9VelVFSgaY5TmSZ7wNu19/wDtaVc4imGcA9if56XxHUz1OPfW8gT8wd+0Ge2Ji7NMh7GIo8MzObydBeXTRUybCm3Mk1GqUdCWgaQFMmZvEbTjR8RyddK9LMUaa1StFqT0y+gwSrBlYgixWCOxxz7VWAnn04AvaTMTEBdox3Qr1ZUGvTjUlpEkT5gTouTYWjc7Wj0KmIcnf0bK+mv6t/ec8YJK1n/RWcP4Pmsqy1kSnWd0daqa9AVmqvVBViDKg1Cp2NgfTHOf8P1WrVXaiKozCprC5qrRVGCBHVgka0IEgxO4jFzU4RVLTz2A1EmGeYJ29+BIt2ESoBJwr+gKyxormT7xl999Vm82wWD0JNsZ9uqZs1ld7vVcb8Gtvd8y/UxtYUzvBKvtCtQoLRYPTHPSuYamsSKlKPOdIKiZ6ebEDeHq1So4WkuVSotVa5SuXp1NaMoIo6QA2ohtULsd5xYVcixgNmifMxYS8GbKsarKDG0beuJshwt5B9qZgmmwLQSGBMjVF1BSPmb4LHVEtEtrcfPu4Lgg6MWVvC+A1FH3mVVnSkyAvm6tRHJAVgEcMFRlHUSLCOuEM/weumUzaik1OkyUxTy4qmuQwfzFLeVYjyjsTbGr4lTrGp5HdVApe7pgzUIqbgmyfTfFWamYSS5qDU4CkBAWaKajVaTIDbf0uy46qWIqSea63Ttd8Gnxb/GtjnqKKTjZ8VfT4HzLhtLP0NXJp5mnqjVppteJjp6nD36S4t3zf/22/wD1x9FdczpprNWTTXWbXLAhxYQum0fH0M85cV1IgVQJTT5VudNMNzDG0BhPx6hcd8ukVJ3lCDf89xxRwzirKUrGc8C53PvmwMwcxy9LfrEYLMWuQMU/ifhlZuJ1HWjVK81DqFNiIhbyBGPoNBqiIvPqsBFNiWt5ircxfJFlgMeljNphfJZ9GKk12sUhX1y1wVhZnzSYmZuAIXHC+kuqrynGC1jbTbnc61hOspKMpPe+u5e54VbcuNjM77SI+Yj5z0whxbhJzWUejVs5B0kxZgfK0LYfAE2kTij45XNXOGjVrGlSUCOgMgG/S8m5tbFtwjgDUaodMwzUoMoevb09dht648mE3CSlHdHdKKkmnszAeBzmcnmhry9cU3Oip920C9mkCPKevYnFt9q2Rq1KtA06VRwEadCFouN4GL/IV3o8Qek7sUqAlAzEgT5hE7ftL9Me+J8w75ihl6bss3YqSDB+HYBj9MenLpRvELEZFdK3xONYFKi6ObT6E3A+ZTyFBeSXIpjUhOkj0giZ/wAMOZQF2h8uEUA3mZ39AOpN/wB74xQ8drmpnORUrGlRUCLwDKg3O25iTYRi14T4fajVV0zDNTgyp62ttb126euPNqTzzcubudkY5Ypcj2rxA086lBFUK4ljeTZjAvAEifmcPcWSqSnLDESCwBUbMpGotfTAba+MjnOFt7ctLnPLAnX+0tmMC+1o+eLbjeYqZelRy9N2arUJGs+9E97wSWAnsDihYZWnmvMTzJIAF6drzOmYJkxvsD6A+KmbCNAbVJNzTIklyIv7t1BkyOg3whm/DdWjTNWnmHNRRqO94uYv+cziPjHF2q5GnUDFX5gVtJIuA07dDYxgC7pDM61ksF1mSQkkSu4DWEahYkzeNhhw0q1odfWd/wAsZbMcDrtROYfMNzAuvTewAmAQbGOw3+uOeG5GvnlNSpXZVXyqANyBcwCB8+pnaMAa7LrUB85BEdO/0wlmaBLsqAtAlpcLGokwvlMnfeIne+K7wjm6gqVsvUYvyzYm+xg3N42Ixc8QUJNTWyTpVoAM3ge8LETv2+AwArVFEAHXUvMReYYIdx+8QMSZfMIjsIqRpTcGSSSAIiZn+/tjh8vTEsa3lOsAEKQJcFxcX81r45WhSAkVSAFWGlYkM0QImx1LG0W6WAYzGfouIdSwsYNMmDqKgERY6lIjvjv9KJBN9KgEwpkXYGRFo0H+d1WSkgY8wsYWoYIltLGrI6Xn6Y8TKU2BIqMsvcGN9bkAiNtTfgMAN5niaopOlvdLAFSAfLqiSLGPpB7YDxRBOqRB6KSQAFJLCLRqH8zFRmq2X1PrqPbma20AQQopteJ2eQNuu0Y5fPZeXmtUEjztyzdWCD92AD5YI/e+mqoVXtFlc8eZeZbN0ySqiLsfdIBIaHIMQTqN/jgxFkaCMqshaAaguIMl/MCCJsykYMZtNOzLFjiLM1SqlgpYgWA3OJcGCBSVayk6zl6hJG0NNwVPljTMCD+ZtK9IAH/JqpkNcltRkNqnpJFh3kfHGjwhmc66sQKRYTAMnoAe3qdp9040zw9nxKZZcyLKZClUQNoYe9Ys/wADuZ2Aj5YZp8PpgyF/3iYvOxNr3PfrhN+JMQQaDEEbQ07T0XqbSCdumPKLw6/cQdQBILW9ZIA2PTsZjGb30LoeztSoI5Ykmenw6yIwvWevcBRuINr39W2jEecGbBY0zSIgwpFzcwJ293T85uN8c6c5+9R6Wv6zeLW0jruxjYYgErCqZIQC5tC3EGJ83eMdZvPmkKY0LqcdWCqCAJGqDe9vnhBKOfEEvSbSnu/vMB1OmwLdogR6y5xSrACl028wekzqZ293b4evwwBJV4g4OlaRZgoZxqA0zsAepscVec4jUJqPTnSKdMrcW1HfTG/T0wUmWmo5daDo0tqpsZiSCotBAbbaCMdU6dIq6CoRrVKaypmUm/rM+mAOuN5qUYPrptSKMNDXOoEWaOnm+mPcp901RlYuF0pNSpC3UE+ZpIj4ne0Rd6pwzXUpu7AlVIYAQGmYtNok998Q0uDlKaBXBZGLSyyGkEXE9BF56Yv1ksuW+hFle5FXzgrhE5OsktbmQAVgHzDcENHqDBEE4hotQ5ikUQF1LTVtd5VvJKTtqFif78TU6QoVNTtMambSkAcwqFsCTuhFgfWOqmUztBXtVQpqLCaLa7+aA0XjUDMTde4mVSnJXSbGZIsuJcNy+ZJV4LpYlTDr1E+l+oxnHoPkMxSVKpanUYDQe0gGV2m9iI2Pzm4llMnVcvrqpULkEBWmZgnSRIv2j4YseDeG6CFawZqpsyltvRgOvofniJU5R9ZWCaewv42oFeVmF96mwB+sifSRH+1jjwx9/ma2ZIt7qT/O4UD+1iw8Z5kJlWBglyFH1mfkBP0wx4ayXKy6KR5iNTfE3/AQPlihIcS4dl8ySrwXS0qYdZuJ9Lze2M1Wy75CvSFOqWp1Guh7SAZG03swj/G04zwHLtULM7U3bzEg2P16/AjEfDuEZWk4qGqajCCNRsD0MAXP98dcWUJPZFXOK3ZHxBgOKUSTA09f4XA/HEXjRVarQct93JVmU7QRMHvE/TFln8jls4wksriRaxgQSDIIgavqcdLTyfIFDWpQCbm4nzapGxv+MemIlFx0ZMZKWqFn8K5cLrNeqEidRqLEd50xGEvE/DEy+TVKZYqawaWIO6HsBa2OqHhzKllX2hmBMqkiTue3a8gdu4xoOI8Fp1aS0TqRFII0x0BAFwe+IJPc5/kj/wCpP/BhDwN/ko/jbFhWq0yHoMSAKcE+hGmx7iR06jCvDKlDLUSqOzKNTXEttPQDptO84ArfD3+X5r/a/wCIY0udpa0KyAbEE+hB2+WKrJUqFKtUrCo2pyQQYgHVEAATMjaZ9Me1uF5fMVGcMxaNxsCQIIkRIEGPW4OLwUW/SdvEh34HVfKnU7AiS6aJiJlWqECdvLMTPlOOnyelhUNRA0zceWfOCN+z/UesYWzvBMpTANQFRCqLkiFAA2+XxJ9bs5XN5amulWEAkgQerAEKI/eZRA/eXvfR0k43hd/L8sjNzPK2RNUn71TvtNpQpAXVAEye/wCeJaWQIqqegDE9iZOn6B2/DElPiFJjppsNZFvKReCR02gT8I7jClWjnLhalI+9BNoEELMLcixtGxHUEYyi47olNPYeq8MotJalTJMzKgm+/wBYE4q8ulIFoyZ85lyUkT5TBkbAgWAO04scrTrgOHdGbSNEDY6bztI1begwimezJBJpaf3RpJJJBZVMG1iqltgVbuMdFJyaevjYwqyyteVxvgx0ryxSNNVkgGepJ3I3MycGIspXrBpqA6SimymQxjy6bwBe/ft1MUqwblf8lqc1l18i3wYMGMTYMGDBgAwYMGAK3O1czqYU0TSANJNyT1tI9fp62h5+bt92gJn1A2i+rf0jpPpi4wY1VVJWyoq4+8SyNasdXORUA2IO+8zcx0/nYfPULEvTOwmQfhf6/jht1BBBEgiCMKrwuiP/AGa/O/UnY/E/XC8G7yVvh+SGpr1fE8OYoSRNObTt2tJ+H4YVzechopmlGnUsrPMaT5Vgi40id9xtGHjw+l+4v0/n+Se+IKvFKNJtBbSQYICmASNXQev1I7jFZZP03Jjm4iQ4yzOArU9BcKCBqJlUNhqEgFiCRMQLWOF6XGaopKZRmFMGCDqY6Cxax2DDSbbg3EgYtF43QJI1/gbiA2oWusGZ2iTtjpq5rLNCpEGCY/oyPeU9x0/KDVK7sSytzmbcH7xaTxqAPL92GQEnU8QQ20jYXxzUzbaGcrQADAQVBmaYJIJcKZBiJ26nrMWqif8AzaWJB1aBB6CNM9G39DeIPVOnXJgZpGMAxC+k2A93p39eo2yf9rx8imb/AJZ22epKdJpybFVWmZnTqNuhi+O6XGqOkaQ8QugBD5gbLpHUWj6Y7bIgVuaXAvsfVQu84SrcMKrRFOoC1MIkkCIUyWI1em0/PGOrL6Bnc1QrMOZTLKokAg6tZfSV0jrb+/bDj8cpDfXsS3kPlAMMW7QcLPwHVLNUVmJ1SUlS2on3Z92DpifnOJTwTyOupV10mpnQmlfMSdQWfXaem+IJOcxm6FT3kqFp06IYMbagdI9Lgnb0OIzmMqSvlY+75gGga/d1H1JiD13xPneC63L6lmQQHTWvu6SCJE99xEY6HBxpYBgNXL91YA0EEwAep+nriynJaJlXCL1sK5OvT0CsaNQEO5gBiBEqWiY92317Y8pZqjqYcpFQVANRSzDQKuqe8qGnsAd8SVeAkiNaEA1ID09QAc6rDUPODPm7dMengM+U1JQkEjTf9Vyj5p6iDtbEOTe7JUUtkCZ3LiIpEGV0ryiGMzoIEbWMdvTFplMytRQyzFxcQQQSCCDsQQRhCnwptau9UMylYhNIhdXSTc6rn02w7ksty1ImZd22j3nLR8pjEEnGZ4cjnUZnrBiRa3wkD6YpeTV0mMuwDLDDX7wKqgBEyCAW7RpnrA0uDF4SUd1cq1fiZ+hk6mtZokLrDkmoLNJJa256diO02tstkFRtQmY0/L+/5zF4iThrBiJST2ViUrcTipSVrMoPxE/n8MRDIUpnlJMzOkb99t7nDGDEKTWzFkQJlKYIIpoCNoUD+dz9cGYyivGoXG2J8GDbe5JBlsoqSRN95xW/pt4k5ar6+Ukxe4AHcXHqN+lzgxaEordXIZX8N4g1UsGovTjYsIn6x/8A2fQn3D+DESabulYIMGDBipIYMGDABgwYMAGDBgwAYMGDABiCpk6bGWpoTvJUHpHX0EYnwYAXbIUiZNKmT3KibbdMSUqKr7qqs7wAPTpiTBgBc5Gnq1aRN736z/ifqcGXySIZRQD/AD/hhjBgBepkqbNqKAt3P0xyOG0rfdrba22GsGLZ5cyuSPI5pUwoAUAAbAY6wYMVLBgwYMAGDBgwAYMGDABgwYMAGDBgwAYMGDABgwYMAGDBgwAYMGD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552" y="4343400"/>
            <a:ext cx="3403248" cy="19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4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12977</TotalTime>
  <Words>1016</Words>
  <Application>Microsoft Office PowerPoint</Application>
  <PresentationFormat>On-screen Show (4:3)</PresentationFormat>
  <Paragraphs>165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2_Concourse</vt:lpstr>
      <vt:lpstr>9_Concourse</vt:lpstr>
      <vt:lpstr>Executive</vt:lpstr>
      <vt:lpstr>King Saud University   College of Engineering  IE – 462: “Industrial Information Systems”  Fall – 2018 (1st Sem. 1439-40H)</vt:lpstr>
      <vt:lpstr>Lesson Overview</vt:lpstr>
      <vt:lpstr>Why IS in Industry?</vt:lpstr>
      <vt:lpstr>Material Requirements Planning (MRP) as an IIS</vt:lpstr>
      <vt:lpstr>PowerPoint Presentation</vt:lpstr>
      <vt:lpstr>PowerPoint Presentation</vt:lpstr>
      <vt:lpstr>Material Requirements Planning (MRP) as an IIS (cont.)</vt:lpstr>
      <vt:lpstr>PowerPoint Presentation</vt:lpstr>
      <vt:lpstr>Enterprise Resource Planning (ERP)</vt:lpstr>
      <vt:lpstr>Enterprise Resource Planning (ERP) – cont.</vt:lpstr>
      <vt:lpstr>Manufacturing Execution System</vt:lpstr>
      <vt:lpstr>Manufacturing Execution System (cont.)</vt:lpstr>
      <vt:lpstr>MES functions</vt:lpstr>
      <vt:lpstr>ERP/MES/Control: A hierarchy of Information Systems in the Industrial Plant</vt:lpstr>
      <vt:lpstr>ERP/MES/Control: A hierarchy of Information Systems in the Industrial Plant (cont.)</vt:lpstr>
      <vt:lpstr>Production Line or Work Cell Level</vt:lpstr>
      <vt:lpstr>The Nature and Role of IIS</vt:lpstr>
      <vt:lpstr>Information Flow within the IS</vt:lpstr>
      <vt:lpstr>Information Flow within the IS (cont.)</vt:lpstr>
      <vt:lpstr>Coordinating the Layer Interaction in the Industrial Information System</vt:lpstr>
      <vt:lpstr>Network Architecture</vt:lpstr>
      <vt:lpstr> Typical Network Architecture for Modern Industrial Company</vt:lpstr>
      <vt:lpstr>Functions of an Information System</vt:lpstr>
      <vt:lpstr>Functions of an Information System (cont.)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1137</cp:revision>
  <dcterms:created xsi:type="dcterms:W3CDTF">2008-11-10T19:40:45Z</dcterms:created>
  <dcterms:modified xsi:type="dcterms:W3CDTF">2018-09-08T20:53:04Z</dcterms:modified>
</cp:coreProperties>
</file>