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5" r:id="rId6"/>
    <p:sldId id="259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7" r:id="rId21"/>
    <p:sldId id="279" r:id="rId22"/>
    <p:sldId id="278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BE805-294D-43ED-AB0D-2251D5EFD04C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BBE13-C8ED-4137-BAF7-ABC09781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48ED-7DE5-4853-8EDB-24C8A6042C0C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FBFA-742B-4ADB-AEEA-74DAA1E4EB1B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F3-BBD2-4125-A46A-805D65C09B30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8807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CF64-516F-42EB-9171-124C94E7C01E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58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F493-A9D7-4424-BC19-B6F1FDE53D62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3494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6459-362C-443B-A04C-CD74FA53F678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18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B5A5-52C7-417D-AA56-FB4B17C8D962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67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8E3E-FBB7-486B-AEAB-1C8E1EE3F726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5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869B-506F-4CBD-90C5-6C97ADCFFD20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4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C91B-761C-410B-A8D3-33CBA99A827A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1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A6B5-8931-45D2-940D-BE4CCDEC7B9E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1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20F2-F967-48D7-B1D3-EC63BD92AA88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1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746-600F-457D-9272-A51D9260E98B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2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EDC0-9F30-4EC0-B5DB-1BBE50BF7C18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5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D567-49EC-4278-B50C-5E16ECD8C8AC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13-C297-4BD3-A45D-9F17414AF001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4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9EF13-121B-4853-9E4C-E6F24ACA64E9}" type="datetime1">
              <a:rPr lang="en-US" smtClean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0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5238-92DE-4977-8689-19560E62D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ALCOHOLS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47B73-AFDA-4C49-8212-6F94B70BBB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DAC51-2C9D-46D3-9873-851DB07B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2923967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5E2D39E3-FBBD-47D3-BD7E-CC740A9A8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309" y="4344831"/>
            <a:ext cx="3172691" cy="249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575802-DF38-4B0A-A2F3-379BF228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Properties of Alcohols</a:t>
            </a:r>
            <a:b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E7A61-29E4-40FD-BB28-0652C5621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476" y="1406234"/>
            <a:ext cx="8780902" cy="4440382"/>
          </a:xfrm>
        </p:spPr>
        <p:txBody>
          <a:bodyPr>
            <a:normAutofit/>
          </a:bodyPr>
          <a:lstStyle/>
          <a:p>
            <a:r>
              <a:rPr lang="en-US" dirty="0"/>
              <a:t>Most of the common alcohols, up to about 11 or 12 carbon atoms, are liquids at room temperature. Methanol and ethanol are free-flowing volatile liquids with characteristic fruity odors. The higher alcohols (the </a:t>
            </a:r>
            <a:r>
              <a:rPr lang="en-US" dirty="0" err="1"/>
              <a:t>butanols</a:t>
            </a:r>
            <a:r>
              <a:rPr lang="en-US" dirty="0"/>
              <a:t> through the </a:t>
            </a:r>
            <a:r>
              <a:rPr lang="en-US" dirty="0" err="1"/>
              <a:t>decanols</a:t>
            </a:r>
            <a:r>
              <a:rPr lang="en-US" dirty="0"/>
              <a:t>) are somewhat viscous, and some of the highly branched isomers are solids at room temperature. These higher alcohols have heavier but still fruity odors.</a:t>
            </a:r>
          </a:p>
          <a:p>
            <a:r>
              <a:rPr lang="en-US" b="1" dirty="0">
                <a:solidFill>
                  <a:srgbClr val="FF0000"/>
                </a:solidFill>
              </a:rPr>
              <a:t>Solubility</a:t>
            </a:r>
          </a:p>
          <a:p>
            <a:r>
              <a:rPr lang="en-US" dirty="0"/>
              <a:t>Water and alcohols have similar properties because they all contain hydroxyl groups that can form hydrogen bonds. </a:t>
            </a:r>
          </a:p>
          <a:p>
            <a:r>
              <a:rPr lang="en-US" dirty="0"/>
              <a:t>Several of the lower-molecular-weight alcohols as CH</a:t>
            </a:r>
            <a:r>
              <a:rPr lang="en-US" baseline="-25000" dirty="0"/>
              <a:t>3</a:t>
            </a:r>
            <a:r>
              <a:rPr lang="en-US" dirty="0"/>
              <a:t>OH,,,,C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7</a:t>
            </a:r>
            <a:r>
              <a:rPr lang="en-US" dirty="0"/>
              <a:t>OH are </a:t>
            </a:r>
            <a:r>
              <a:rPr lang="en-US" b="1" dirty="0"/>
              <a:t>miscible </a:t>
            </a:r>
            <a:r>
              <a:rPr lang="en-US" dirty="0"/>
              <a:t>(soluble in any proportions) with water.</a:t>
            </a:r>
          </a:p>
          <a:p>
            <a:r>
              <a:rPr lang="en-US" dirty="0"/>
              <a:t>The solubility decreases as the alkyl group becomes larger.</a:t>
            </a:r>
          </a:p>
          <a:p>
            <a:r>
              <a:rPr lang="en-US" dirty="0"/>
              <a:t>The number of hydroxyl groups </a:t>
            </a:r>
            <a:r>
              <a:rPr lang="en-US" b="1" dirty="0"/>
              <a:t>increases so </a:t>
            </a:r>
            <a:r>
              <a:rPr lang="en-US" dirty="0"/>
              <a:t>the solubility </a:t>
            </a:r>
            <a:r>
              <a:rPr lang="en-US" b="1" dirty="0"/>
              <a:t>increases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C0D6C-4322-437A-A268-D57DFA27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162662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3277-711D-4808-A56F-1B8FB6109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Boiling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93A04-1A1D-4A93-A0A8-F16CBD7A8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73" y="1330036"/>
            <a:ext cx="9052358" cy="4581186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Alcohols have much higher boiling points than comparable ethers or hydrocarbons.</a:t>
            </a:r>
          </a:p>
          <a:p>
            <a:r>
              <a:rPr lang="en-US" dirty="0"/>
              <a:t>Alcohol molecules can associate with each other through </a:t>
            </a:r>
            <a:r>
              <a:rPr lang="en-US" b="1" dirty="0"/>
              <a:t>hydrogen bonding, </a:t>
            </a:r>
            <a:r>
              <a:rPr lang="en-US" dirty="0"/>
              <a:t>whereas those of ethers  and hydrocarbons cannot.</a:t>
            </a:r>
          </a:p>
          <a:p>
            <a:r>
              <a:rPr lang="en-US" dirty="0"/>
              <a:t>The boiling points increase with the increase of </a:t>
            </a:r>
            <a:r>
              <a:rPr lang="en-US" b="1" dirty="0"/>
              <a:t>the number </a:t>
            </a:r>
            <a:r>
              <a:rPr lang="en-US" dirty="0"/>
              <a:t>of OH groups . </a:t>
            </a:r>
          </a:p>
          <a:p>
            <a:r>
              <a:rPr lang="en-US" dirty="0"/>
              <a:t>the boiling point decreases with increase in branching </a:t>
            </a:r>
          </a:p>
          <a:p>
            <a:pPr marL="0" indent="0">
              <a:buNone/>
            </a:pPr>
            <a:r>
              <a:rPr lang="en-US" dirty="0"/>
              <a:t>in the alkyl group.</a:t>
            </a:r>
          </a:p>
          <a:p>
            <a:pPr marL="0" indent="0">
              <a:buNone/>
            </a:pPr>
            <a:r>
              <a:rPr lang="pt-BR" b="1" i="1" dirty="0"/>
              <a:t>           Boiling points </a:t>
            </a:r>
            <a:r>
              <a:rPr lang="pt-BR" dirty="0"/>
              <a:t>of 1</a:t>
            </a:r>
            <a:r>
              <a:rPr lang="pt-BR" baseline="30000" dirty="0"/>
              <a:t>o</a:t>
            </a:r>
            <a:r>
              <a:rPr lang="pt-BR" dirty="0"/>
              <a:t> alcohol &gt; 2</a:t>
            </a:r>
            <a:r>
              <a:rPr lang="pt-BR" baseline="30000" dirty="0"/>
              <a:t>o</a:t>
            </a:r>
            <a:r>
              <a:rPr lang="pt-BR" dirty="0"/>
              <a:t> alcohol &gt; 3</a:t>
            </a:r>
            <a:r>
              <a:rPr lang="pt-BR" baseline="30000" dirty="0"/>
              <a:t>o</a:t>
            </a:r>
            <a:r>
              <a:rPr lang="pt-BR" dirty="0"/>
              <a:t> alcohol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0D3E2-F6BB-43BD-B4B3-91F4C8D9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098" name="Picture 2" descr="Image result for physical properties of alcohol">
            <a:extLst>
              <a:ext uri="{FF2B5EF4-FFF2-40B4-BE49-F238E27FC236}">
                <a16:creationId xmlns:a16="http://schemas.microsoft.com/office/drawing/2014/main" id="{79277BA3-B286-4ACD-B8FC-52F76CFCFF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8" t="27778" r="26515" b="16161"/>
          <a:stretch/>
        </p:blipFill>
        <p:spPr bwMode="auto">
          <a:xfrm>
            <a:off x="8311487" y="3503353"/>
            <a:ext cx="3880512" cy="335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231723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B346A-2BDC-4683-AA27-A2A3B77A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3"/>
          <a:stretch/>
        </p:blipFill>
        <p:spPr bwMode="auto">
          <a:xfrm>
            <a:off x="796341" y="2620370"/>
            <a:ext cx="11395659" cy="341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5B65D353-CD9A-4795-80EB-52A6273CD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952" y="715506"/>
            <a:ext cx="8242300" cy="90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192521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F99C-03AC-435F-AA1C-BCA570B10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Acidity of Alcohols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47EC5-054A-4E76-BF94-FBCE040D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805" y="2829636"/>
            <a:ext cx="9795163" cy="37776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Alcohols can function as both weak acids (proton donors) and weak bases (proton</a:t>
            </a:r>
          </a:p>
          <a:p>
            <a:pPr marL="0" indent="0">
              <a:buNone/>
            </a:pPr>
            <a:r>
              <a:rPr lang="en-US" dirty="0"/>
              <a:t>acceptors).A strong base can remove the hydroxyl proton to give an </a:t>
            </a:r>
            <a:r>
              <a:rPr lang="en-US" b="1" dirty="0"/>
              <a:t>alkoxide ion.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dirty="0"/>
              <a:t>Alkoxide ions are strong nucleophiles and strong bases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dirty="0"/>
              <a:t>The order of acidity of various liquid alcohols generally is water &gt; 1</a:t>
            </a:r>
            <a:r>
              <a:rPr lang="en-US" baseline="30000" dirty="0"/>
              <a:t>o</a:t>
            </a:r>
            <a:r>
              <a:rPr lang="en-US" dirty="0"/>
              <a:t>&gt;2</a:t>
            </a:r>
            <a:r>
              <a:rPr lang="en-US" baseline="30000" dirty="0"/>
              <a:t>o</a:t>
            </a:r>
            <a:r>
              <a:rPr lang="en-US" dirty="0"/>
              <a:t>&gt;3</a:t>
            </a:r>
            <a:r>
              <a:rPr lang="en-US" baseline="30000" dirty="0"/>
              <a:t>o</a:t>
            </a:r>
          </a:p>
          <a:p>
            <a:r>
              <a:rPr lang="en-US" dirty="0"/>
              <a:t>Electron-withdrawing groups make an alcohol a stronger acid by stabilizing the conjugate base (alkoxide)</a:t>
            </a:r>
          </a:p>
          <a:p>
            <a:r>
              <a:rPr lang="en-US" dirty="0"/>
              <a:t>The acidity decreases as the substitution on the alkyl group increases, because a more highly substituted alkyl group inhibits solvation of the alkoxide ion, decreasing the stability of the alkoxide ion and driving the dissociation equilibrium toward the left.</a:t>
            </a:r>
            <a:r>
              <a:rPr lang="en-US" b="1" dirty="0">
                <a:solidFill>
                  <a:srgbClr val="000000"/>
                </a:solidFill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</a:rPr>
              <a:t>Alcohol weaker acids than phenol and carboxylic acids</a:t>
            </a:r>
          </a:p>
          <a:p>
            <a:r>
              <a:rPr lang="en-US" dirty="0"/>
              <a:t>The basicity of alkoxide ions increases while going from primary to tertiary. This increase in basicity occurs because the conjugate base of a weak acid is strong.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baseline="30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B1484-E59B-446E-8F6E-BF99BDD8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baseline="-25000" smtClean="0"/>
              <a:pPr/>
              <a:t>13</a:t>
            </a:fld>
            <a:endParaRPr lang="en-US" baseline="-25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070558"/>
              </p:ext>
            </p:extLst>
          </p:nvPr>
        </p:nvGraphicFramePr>
        <p:xfrm>
          <a:off x="2558671" y="1288671"/>
          <a:ext cx="5971180" cy="1543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CS ChemDraw Drawing" r:id="rId3" imgW="3770640" imgH="975240" progId="ChemDraw.Document.6.0">
                  <p:embed/>
                </p:oleObj>
              </mc:Choice>
              <mc:Fallback>
                <p:oleObj name="CS ChemDraw Drawing" r:id="rId3" imgW="3770640" imgH="975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8671" y="1288671"/>
                        <a:ext cx="5971180" cy="1543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156116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E1895-C214-4474-B4B1-4527C8D9C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6349" y="2720454"/>
            <a:ext cx="8915400" cy="377762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9FF56-FD85-47D7-9D12-CCF309AD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609" y="2131692"/>
            <a:ext cx="9096913" cy="471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24835" y="435995"/>
            <a:ext cx="90969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common name of an </a:t>
            </a:r>
            <a:r>
              <a:rPr lang="en-US" dirty="0" err="1"/>
              <a:t>alkoxide</a:t>
            </a:r>
            <a:r>
              <a:rPr lang="en-US" dirty="0"/>
              <a:t> is constructed by deleting the final </a:t>
            </a:r>
            <a:r>
              <a:rPr lang="en-US" dirty="0" err="1"/>
              <a:t>yl</a:t>
            </a:r>
            <a:r>
              <a:rPr lang="en-US" dirty="0"/>
              <a:t> from the name of the alkyl group and adding the suffix oxide. In substitutive nomenclature, the suffix ate is simply added to the name of the alcohol.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24533"/>
              </p:ext>
            </p:extLst>
          </p:nvPr>
        </p:nvGraphicFramePr>
        <p:xfrm>
          <a:off x="4787805" y="1463982"/>
          <a:ext cx="4626138" cy="47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CS ChemDraw Drawing" r:id="rId4" imgW="3160440" imgH="323280" progId="ChemDraw.Document.6.0">
                  <p:embed/>
                </p:oleObj>
              </mc:Choice>
              <mc:Fallback>
                <p:oleObj name="CS ChemDraw Drawing" r:id="rId4" imgW="3160440" imgH="323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87805" y="1463982"/>
                        <a:ext cx="4626138" cy="47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778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4DC1-493D-4E12-8F8E-61222C04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Synthesis of Alcohols</a:t>
            </a:r>
            <a:br>
              <a:rPr lang="en-US" dirty="0"/>
            </a:br>
            <a:r>
              <a:rPr lang="en-US" dirty="0"/>
              <a:t>1-</a:t>
            </a:r>
            <a:r>
              <a:rPr lang="en-US" dirty="0">
                <a:solidFill>
                  <a:srgbClr val="FF0000"/>
                </a:solidFill>
              </a:rPr>
              <a:t>Synthesis of Alcohols from alkenes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FF962-7A7A-4CE4-B44F-3A1A0228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860640"/>
            <a:ext cx="8915400" cy="3777622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a- By acid </a:t>
            </a:r>
            <a:r>
              <a:rPr lang="en-US" dirty="0" err="1">
                <a:solidFill>
                  <a:srgbClr val="00B050"/>
                </a:solidFill>
              </a:rPr>
              <a:t>catalysed</a:t>
            </a:r>
            <a:r>
              <a:rPr lang="en-US" dirty="0">
                <a:solidFill>
                  <a:srgbClr val="00B050"/>
                </a:solidFill>
              </a:rPr>
              <a:t> hydration in accordance with </a:t>
            </a:r>
            <a:r>
              <a:rPr lang="en-US" dirty="0" err="1">
                <a:solidFill>
                  <a:srgbClr val="00B050"/>
                </a:solidFill>
              </a:rPr>
              <a:t>Markownikoff’s</a:t>
            </a:r>
            <a:r>
              <a:rPr lang="en-US" dirty="0">
                <a:solidFill>
                  <a:srgbClr val="00B050"/>
                </a:solidFill>
              </a:rPr>
              <a:t> rule.</a:t>
            </a:r>
          </a:p>
          <a:p>
            <a:endParaRPr lang="en-US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dirty="0">
                <a:solidFill>
                  <a:srgbClr val="00B050"/>
                </a:solidFill>
              </a:rPr>
              <a:t>b-Anti-Markovnikov’s rule, ( Hydroboration-Oxidation)</a:t>
            </a:r>
            <a:r>
              <a:rPr lang="en-US" b="1" dirty="0"/>
              <a:t> 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C- Dihydroxylation: synthesis of 1,2-diols from alkenes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173070"/>
              </p:ext>
            </p:extLst>
          </p:nvPr>
        </p:nvGraphicFramePr>
        <p:xfrm>
          <a:off x="3170119" y="2348265"/>
          <a:ext cx="54879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r:id="rId3" imgW="3090672" imgH="582168" progId="ChemDraw.Document.6.0">
                  <p:embed/>
                </p:oleObj>
              </mc:Choice>
              <mc:Fallback>
                <p:oleObj r:id="rId3" imgW="3090672" imgH="582168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119" y="2348265"/>
                        <a:ext cx="5487988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216233"/>
              </p:ext>
            </p:extLst>
          </p:nvPr>
        </p:nvGraphicFramePr>
        <p:xfrm>
          <a:off x="3344201" y="3870894"/>
          <a:ext cx="4776218" cy="759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CS ChemDraw Drawing" r:id="rId5" imgW="2228040" imgH="354240" progId="ChemDraw.Document.6.0">
                  <p:embed/>
                </p:oleObj>
              </mc:Choice>
              <mc:Fallback>
                <p:oleObj name="CS ChemDraw Drawing" r:id="rId5" imgW="2228040" imgH="354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4201" y="3870894"/>
                        <a:ext cx="4776218" cy="759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932009"/>
              </p:ext>
            </p:extLst>
          </p:nvPr>
        </p:nvGraphicFramePr>
        <p:xfrm>
          <a:off x="2960711" y="5235077"/>
          <a:ext cx="7554660" cy="132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CS ChemDraw Drawing" r:id="rId7" imgW="6134760" imgH="1078920" progId="ChemDraw.Document.6.0">
                  <p:embed/>
                </p:oleObj>
              </mc:Choice>
              <mc:Fallback>
                <p:oleObj name="CS ChemDraw Drawing" r:id="rId7" imgW="6134760" imgH="10789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60711" y="5235077"/>
                        <a:ext cx="7554660" cy="1329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1553211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F4EA2-5DD9-4227-A41D-FAEEECBF3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2-Hydrolysis of alkyl halides</a:t>
            </a:r>
            <a:br>
              <a:rPr lang="en-US" i="1" dirty="0">
                <a:solidFill>
                  <a:srgbClr val="FF0000"/>
                </a:solidFill>
                <a:latin typeface="+mn-lt"/>
              </a:rPr>
            </a:b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7CC93-99B9-4B16-B58F-B76BB429B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8549"/>
            <a:ext cx="8915400" cy="4382673"/>
          </a:xfrm>
        </p:spPr>
        <p:txBody>
          <a:bodyPr/>
          <a:lstStyle/>
          <a:p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4932D-9B4B-49D2-B407-4B509C1C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410748"/>
              </p:ext>
            </p:extLst>
          </p:nvPr>
        </p:nvGraphicFramePr>
        <p:xfrm>
          <a:off x="3285366" y="1869507"/>
          <a:ext cx="4433347" cy="150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CS ChemDraw Drawing" r:id="rId3" imgW="2671920" imgH="904320" progId="ChemDraw.Document.6.0">
                  <p:embed/>
                </p:oleObj>
              </mc:Choice>
              <mc:Fallback>
                <p:oleObj name="CS ChemDraw Drawing" r:id="rId3" imgW="2671920" imgH="904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5366" y="1869507"/>
                        <a:ext cx="4433347" cy="1501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850446"/>
              </p:ext>
            </p:extLst>
          </p:nvPr>
        </p:nvGraphicFramePr>
        <p:xfrm>
          <a:off x="3627746" y="3745600"/>
          <a:ext cx="49911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CS ChemDraw Drawing" r:id="rId5" imgW="4991040" imgH="892080" progId="ChemDraw.Document.6.0">
                  <p:embed/>
                </p:oleObj>
              </mc:Choice>
              <mc:Fallback>
                <p:oleObj name="CS ChemDraw Drawing" r:id="rId5" imgW="4991040" imgH="892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27746" y="3745600"/>
                        <a:ext cx="4991100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672404"/>
              </p:ext>
            </p:extLst>
          </p:nvPr>
        </p:nvGraphicFramePr>
        <p:xfrm>
          <a:off x="3613377" y="4893955"/>
          <a:ext cx="5881399" cy="109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CS ChemDraw Drawing" r:id="rId7" imgW="3599640" imgH="671040" progId="ChemDraw.Document.6.0">
                  <p:embed/>
                </p:oleObj>
              </mc:Choice>
              <mc:Fallback>
                <p:oleObj name="CS ChemDraw Drawing" r:id="rId7" imgW="3599640" imgH="671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13377" y="4893955"/>
                        <a:ext cx="5881399" cy="109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3430586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0A521-DFD0-411B-B595-8C8951EE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3-Reaction of Grignard reagents with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aldehydes , ketones, esters and epoxides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CB1FF-E137-482C-9B27-6F5CD919B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052" y="1815152"/>
            <a:ext cx="8915400" cy="4096070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Aldehyde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Ketone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3F896-0BE6-4D75-9798-B0A23FC1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744954"/>
              </p:ext>
            </p:extLst>
          </p:nvPr>
        </p:nvGraphicFramePr>
        <p:xfrm>
          <a:off x="3063945" y="2119260"/>
          <a:ext cx="8290991" cy="423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CS ChemDraw Drawing" r:id="rId3" imgW="5653440" imgH="2889720" progId="ChemDraw.Document.6.0">
                  <p:embed/>
                </p:oleObj>
              </mc:Choice>
              <mc:Fallback>
                <p:oleObj name="CS ChemDraw Drawing" r:id="rId3" imgW="5653440" imgH="28897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3945" y="2119260"/>
                        <a:ext cx="8290991" cy="4237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3232298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CE8FC-6388-42DC-8ABB-04815F4C2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3165" y="423081"/>
            <a:ext cx="8820316" cy="5488141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Ester or acid chloride ( CH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COOCH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 or CH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COCl)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Epoxide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73768-DB6E-46E5-9E14-33A145E73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525418"/>
              </p:ext>
            </p:extLst>
          </p:nvPr>
        </p:nvGraphicFramePr>
        <p:xfrm>
          <a:off x="2744859" y="700578"/>
          <a:ext cx="8023225" cy="327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CS ChemDraw Drawing" r:id="rId3" imgW="6176517" imgH="2519020" progId="ChemDraw.Document.6.0">
                  <p:embed/>
                </p:oleObj>
              </mc:Choice>
              <mc:Fallback>
                <p:oleObj name="CS ChemDraw Drawing" r:id="rId3" imgW="6176517" imgH="251902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859" y="700578"/>
                        <a:ext cx="8023225" cy="327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99641"/>
              </p:ext>
            </p:extLst>
          </p:nvPr>
        </p:nvGraphicFramePr>
        <p:xfrm>
          <a:off x="2863755" y="4589314"/>
          <a:ext cx="82105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CS ChemDraw Drawing" r:id="rId5" imgW="5161269" imgH="921553" progId="ChemDraw.Document.6.0">
                  <p:embed/>
                </p:oleObj>
              </mc:Choice>
              <mc:Fallback>
                <p:oleObj name="CS ChemDraw Drawing" r:id="rId5" imgW="5161269" imgH="921553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755" y="4589314"/>
                        <a:ext cx="821055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3137620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22EF-433E-4F7C-83B4-BECC53EB9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05742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4-Reduction of Aldehydes, Ketones, Acids and Esters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F582-1D76-4241-8D2E-BEE251788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1188" y="1446663"/>
            <a:ext cx="8993424" cy="3932287"/>
          </a:xfrm>
        </p:spPr>
        <p:txBody>
          <a:bodyPr/>
          <a:lstStyle/>
          <a:p>
            <a:r>
              <a:rPr lang="en-US" dirty="0"/>
              <a:t>by hydrogenation of the carbon–oxygen double bond.</a:t>
            </a:r>
          </a:p>
          <a:p>
            <a:r>
              <a:rPr lang="en-US" dirty="0"/>
              <a:t>sodium borohydride (NaBH</a:t>
            </a:r>
            <a:r>
              <a:rPr lang="en-US" baseline="-25000" dirty="0"/>
              <a:t>4</a:t>
            </a:r>
            <a:r>
              <a:rPr lang="en-US" dirty="0"/>
              <a:t>) reduce carbonyl groups</a:t>
            </a:r>
          </a:p>
          <a:p>
            <a:r>
              <a:rPr lang="en-US"/>
              <a:t>lithium </a:t>
            </a:r>
            <a:r>
              <a:rPr lang="en-US" dirty="0"/>
              <a:t>aluminum hydride (LiAlH</a:t>
            </a:r>
            <a:r>
              <a:rPr lang="en-US" baseline="-25000" dirty="0"/>
              <a:t>4</a:t>
            </a:r>
            <a:r>
              <a:rPr lang="en-US" dirty="0"/>
              <a:t>) reduce all kind of carbonyl groups</a:t>
            </a:r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/ Ni or Pt or </a:t>
            </a:r>
            <a:r>
              <a:rPr lang="en-US" dirty="0" err="1"/>
              <a:t>Pd</a:t>
            </a:r>
            <a:r>
              <a:rPr lang="en-US" dirty="0"/>
              <a:t> or Ru reduce all double bond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EA842-D99C-41A2-8601-7883BC94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94993"/>
              </p:ext>
            </p:extLst>
          </p:nvPr>
        </p:nvGraphicFramePr>
        <p:xfrm>
          <a:off x="2793384" y="2987532"/>
          <a:ext cx="6787218" cy="3802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CS ChemDraw Drawing" r:id="rId3" imgW="4667400" imgH="2615400" progId="ChemDraw.Document.6.0">
                  <p:embed/>
                </p:oleObj>
              </mc:Choice>
              <mc:Fallback>
                <p:oleObj name="CS ChemDraw Drawing" r:id="rId3" imgW="4667400" imgH="2615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3384" y="2987532"/>
                        <a:ext cx="6787218" cy="38022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191821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FED6-D3B5-444A-9AF5-F88842FE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</a:t>
            </a: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en-US" altLang="en-US" dirty="0"/>
              <a:t>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83493-A721-476A-8F6B-D86FB7132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By the end of this chapter the student will:</a:t>
            </a:r>
            <a:endParaRPr lang="en-US" dirty="0"/>
          </a:p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/>
              <a:t>know the structure of  alcohol</a:t>
            </a:r>
            <a:endParaRPr lang="en-US" dirty="0"/>
          </a:p>
          <a:p>
            <a:r>
              <a:rPr lang="en-US" dirty="0"/>
              <a:t>Knew the different classes of alcohols.</a:t>
            </a:r>
          </a:p>
          <a:p>
            <a:r>
              <a:rPr lang="en-US" dirty="0"/>
              <a:t>Knew the nomenclature of Alcohols </a:t>
            </a:r>
          </a:p>
          <a:p>
            <a:r>
              <a:rPr lang="en-US" dirty="0"/>
              <a:t>Knew the physical Properties. </a:t>
            </a:r>
          </a:p>
          <a:p>
            <a:r>
              <a:rPr lang="en-US" dirty="0"/>
              <a:t>Knew the acidity of Alcohols. </a:t>
            </a:r>
          </a:p>
          <a:p>
            <a:r>
              <a:rPr lang="en-US" dirty="0"/>
              <a:t>Knew the different methods of preparation of Alcohols .</a:t>
            </a:r>
          </a:p>
          <a:p>
            <a:r>
              <a:rPr lang="en-US" dirty="0"/>
              <a:t>Knew the chemical reactions of Alcohols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DB0C9-415E-4156-A891-7ED67F57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1166204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162160"/>
              </p:ext>
            </p:extLst>
          </p:nvPr>
        </p:nvGraphicFramePr>
        <p:xfrm>
          <a:off x="3466496" y="109537"/>
          <a:ext cx="6441152" cy="255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CS ChemDraw Drawing" r:id="rId3" imgW="5437440" imgH="2160360" progId="ChemDraw.Document.6.0">
                  <p:embed/>
                </p:oleObj>
              </mc:Choice>
              <mc:Fallback>
                <p:oleObj name="CS ChemDraw Drawing" r:id="rId3" imgW="5437440" imgH="216036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6496" y="109537"/>
                        <a:ext cx="6441152" cy="2559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0" t="37548" r="22682" b="12259"/>
          <a:stretch/>
        </p:blipFill>
        <p:spPr bwMode="auto">
          <a:xfrm>
            <a:off x="3205923" y="2920621"/>
            <a:ext cx="6758412" cy="393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931345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Reactions of Alcohols</a:t>
            </a:r>
            <a:br>
              <a:rPr lang="en-US" dirty="0"/>
            </a:br>
            <a:r>
              <a:rPr lang="en-US" dirty="0" err="1">
                <a:solidFill>
                  <a:srgbClr val="00B050"/>
                </a:solidFill>
              </a:rPr>
              <a:t>I.</a:t>
            </a:r>
            <a:r>
              <a:rPr lang="en-US" altLang="en-US" dirty="0" err="1">
                <a:solidFill>
                  <a:srgbClr val="00B050"/>
                </a:solidFill>
                <a:ea typeface="Segoe Print" pitchFamily="2" charset="0"/>
                <a:cs typeface="Segoe Print" pitchFamily="2" charset="0"/>
                <a:sym typeface="Times New Roman" pitchFamily="18" charset="0"/>
              </a:rPr>
              <a:t>Reaction</a:t>
            </a:r>
            <a:r>
              <a:rPr lang="en-US" altLang="en-US" dirty="0">
                <a:solidFill>
                  <a:srgbClr val="00B050"/>
                </a:solidFill>
                <a:ea typeface="Segoe Print" pitchFamily="2" charset="0"/>
                <a:cs typeface="Segoe Print" pitchFamily="2" charset="0"/>
                <a:sym typeface="Times New Roman" pitchFamily="18" charset="0"/>
              </a:rPr>
              <a:t> as acids (Breaking of oxygen- Hydrogen bond CO </a:t>
            </a:r>
            <a:r>
              <a:rPr lang="ar-SA" altLang="en-US" dirty="0">
                <a:solidFill>
                  <a:srgbClr val="00B050"/>
                </a:solidFill>
                <a:cs typeface="Arial" pitchFamily="34" charset="0"/>
                <a:sym typeface="Times New Roman" pitchFamily="18" charset="0"/>
              </a:rPr>
              <a:t>ـــــ</a:t>
            </a:r>
            <a:r>
              <a:rPr lang="en-US" altLang="en-US" dirty="0">
                <a:solidFill>
                  <a:srgbClr val="00B050"/>
                </a:solidFill>
                <a:ea typeface="Segoe Print" pitchFamily="2" charset="0"/>
                <a:cs typeface="Segoe Print" pitchFamily="2" charset="0"/>
                <a:sym typeface="Times New Roman" pitchFamily="18" charset="0"/>
              </a:rPr>
              <a:t>H)</a:t>
            </a:r>
            <a:endParaRPr lang="en-US" altLang="en-US" dirty="0">
              <a:solidFill>
                <a:srgbClr val="00B050"/>
              </a:solidFill>
              <a:ea typeface="Segoe Print" pitchFamily="2" charset="0"/>
              <a:cs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None/>
            </a:pP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A. Formation of Salt </a:t>
            </a: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(Na, K, Mg)</a:t>
            </a:r>
            <a:endParaRPr lang="en-US" altLang="en-US" i="1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altLang="en-US" sz="1400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B. Formation of Esters </a:t>
            </a: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Carboxylic acid ester)</a:t>
            </a:r>
            <a:endParaRPr lang="ar-SA" dirty="0">
              <a:solidFill>
                <a:schemeClr val="tx1"/>
              </a:solidFill>
            </a:endParaRPr>
          </a:p>
          <a:p>
            <a:endParaRPr lang="en-US" altLang="en-US" i="1" dirty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504053"/>
              </p:ext>
            </p:extLst>
          </p:nvPr>
        </p:nvGraphicFramePr>
        <p:xfrm>
          <a:off x="3190093" y="2556965"/>
          <a:ext cx="7403948" cy="145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CS ChemDraw Drawing" r:id="rId3" imgW="4828680" imgH="949320" progId="ChemDraw.Document.6.0">
                  <p:embed/>
                </p:oleObj>
              </mc:Choice>
              <mc:Fallback>
                <p:oleObj name="CS ChemDraw Drawing" r:id="rId3" imgW="4828680" imgH="949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0093" y="2556965"/>
                        <a:ext cx="7403948" cy="145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637781"/>
              </p:ext>
            </p:extLst>
          </p:nvPr>
        </p:nvGraphicFramePr>
        <p:xfrm>
          <a:off x="2832977" y="5366890"/>
          <a:ext cx="7041921" cy="1156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CS ChemDraw Drawing" r:id="rId5" imgW="3305880" imgH="542880" progId="ChemDraw.Document.6.0">
                  <p:embed/>
                </p:oleObj>
              </mc:Choice>
              <mc:Fallback>
                <p:oleObj name="CS ChemDraw Drawing" r:id="rId5" imgW="3305880" imgH="542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2977" y="5366890"/>
                        <a:ext cx="7041921" cy="1156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31702"/>
              </p:ext>
            </p:extLst>
          </p:nvPr>
        </p:nvGraphicFramePr>
        <p:xfrm>
          <a:off x="4009527" y="4430287"/>
          <a:ext cx="437356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name="CS ChemDraw Drawing" r:id="rId7" imgW="2497493" imgH="639743" progId="ChemDraw.Document.6.0">
                  <p:embed/>
                </p:oleObj>
              </mc:Choice>
              <mc:Fallback>
                <p:oleObj name="CS ChemDraw Drawing" r:id="rId7" imgW="2497493" imgH="639743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527" y="4430287"/>
                        <a:ext cx="4373562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368058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529" y="413090"/>
            <a:ext cx="10419471" cy="1280890"/>
          </a:xfrm>
        </p:spPr>
        <p:txBody>
          <a:bodyPr>
            <a:noAutofit/>
          </a:bodyPr>
          <a:lstStyle/>
          <a:p>
            <a:r>
              <a:rPr lang="en-US" altLang="en-US" sz="2800" dirty="0">
                <a:solidFill>
                  <a:srgbClr val="00B050"/>
                </a:solidFill>
                <a:latin typeface="+mn-lt"/>
                <a:ea typeface="Segoe Print" pitchFamily="2" charset="0"/>
                <a:cs typeface="Segoe Print" pitchFamily="2" charset="0"/>
                <a:sym typeface="Times New Roman" pitchFamily="18" charset="0"/>
              </a:rPr>
              <a:t>II. Reaction </a:t>
            </a:r>
            <a:r>
              <a:rPr lang="en-US" sz="2800" dirty="0">
                <a:solidFill>
                  <a:srgbClr val="00B050"/>
                </a:solidFill>
                <a:latin typeface="+mn-lt"/>
              </a:rPr>
              <a:t>involving carbon-oxygen bond </a:t>
            </a:r>
            <a:r>
              <a:rPr lang="en-US" altLang="en-US" sz="2800" dirty="0">
                <a:solidFill>
                  <a:srgbClr val="00B050"/>
                </a:solidFill>
                <a:latin typeface="+mn-lt"/>
                <a:ea typeface="Segoe Print" pitchFamily="2" charset="0"/>
                <a:cs typeface="Segoe Print" pitchFamily="2" charset="0"/>
                <a:sym typeface="Times New Roman" pitchFamily="18" charset="0"/>
              </a:rPr>
              <a:t>cleavage C-OH</a:t>
            </a:r>
            <a:br>
              <a:rPr lang="en-US" altLang="en-US" sz="2800" dirty="0">
                <a:solidFill>
                  <a:srgbClr val="00B050"/>
                </a:solidFill>
                <a:latin typeface="+mn-lt"/>
                <a:ea typeface="Segoe Print" pitchFamily="2" charset="0"/>
                <a:cs typeface="Segoe Print" pitchFamily="2" charset="0"/>
              </a:rPr>
            </a:br>
            <a:r>
              <a:rPr lang="en-US" sz="2800" dirty="0">
                <a:solidFill>
                  <a:srgbClr val="FF0000"/>
                </a:solidFill>
              </a:rPr>
              <a:t>Conversion of Alcohols into Alkyl Halides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564" y="1399509"/>
            <a:ext cx="8915400" cy="3777622"/>
          </a:xfrm>
        </p:spPr>
        <p:txBody>
          <a:bodyPr/>
          <a:lstStyle/>
          <a:p>
            <a:r>
              <a:rPr lang="en-US" dirty="0"/>
              <a:t>The order of reactivity of alcohols is 3°&gt;  2°  &gt;1° &gt; methyl.</a:t>
            </a:r>
          </a:p>
          <a:p>
            <a:r>
              <a:rPr lang="en-US" dirty="0"/>
              <a:t>By using Hydrogen halides (</a:t>
            </a:r>
            <a:r>
              <a:rPr lang="en-US" dirty="0" err="1"/>
              <a:t>HCl</a:t>
            </a:r>
            <a:r>
              <a:rPr lang="en-US" dirty="0"/>
              <a:t>, </a:t>
            </a:r>
            <a:r>
              <a:rPr lang="en-US" dirty="0" err="1"/>
              <a:t>HBr</a:t>
            </a:r>
            <a:r>
              <a:rPr lang="en-US" dirty="0"/>
              <a:t>, Hl) or  Phosphorus </a:t>
            </a:r>
            <a:r>
              <a:rPr lang="en-US" dirty="0" err="1"/>
              <a:t>tribromide</a:t>
            </a:r>
            <a:r>
              <a:rPr lang="en-US" dirty="0"/>
              <a:t> (PBr</a:t>
            </a:r>
            <a:r>
              <a:rPr lang="en-US" baseline="-25000" dirty="0"/>
              <a:t>3</a:t>
            </a:r>
            <a:r>
              <a:rPr lang="en-US" dirty="0"/>
              <a:t>) or </a:t>
            </a:r>
            <a:r>
              <a:rPr lang="en-US" dirty="0" err="1"/>
              <a:t>Thionyl</a:t>
            </a:r>
            <a:r>
              <a:rPr lang="en-US" dirty="0"/>
              <a:t> chloride (SOCl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55062"/>
              </p:ext>
            </p:extLst>
          </p:nvPr>
        </p:nvGraphicFramePr>
        <p:xfrm>
          <a:off x="3094892" y="3280385"/>
          <a:ext cx="7494931" cy="3612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CS ChemDraw Drawing" r:id="rId3" imgW="5033160" imgH="2425680" progId="ChemDraw.Document.6.0">
                  <p:embed/>
                </p:oleObj>
              </mc:Choice>
              <mc:Fallback>
                <p:oleObj name="CS ChemDraw Drawing" r:id="rId3" imgW="5033160" imgH="24256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4892" y="3280385"/>
                        <a:ext cx="7494931" cy="3612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406A285-125C-4E1D-8BA8-605C9B20D8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596286"/>
              </p:ext>
            </p:extLst>
          </p:nvPr>
        </p:nvGraphicFramePr>
        <p:xfrm>
          <a:off x="3543681" y="2321285"/>
          <a:ext cx="6980001" cy="1023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CS ChemDraw Drawing" r:id="rId5" imgW="4840560" imgH="709200" progId="ChemDraw.Document.6.0">
                  <p:embed/>
                </p:oleObj>
              </mc:Choice>
              <mc:Fallback>
                <p:oleObj name="CS ChemDraw Drawing" r:id="rId5" imgW="4840560" imgH="7092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43681" y="2321285"/>
                        <a:ext cx="6980001" cy="1023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8282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/>
                </a:solidFill>
                <a:cs typeface="Times New Roman" pitchFamily="18" charset="0"/>
              </a:rPr>
              <a:t>Elimination Reactions(Dehydration </a:t>
            </a:r>
            <a:r>
              <a:rPr lang="en-US" dirty="0"/>
              <a:t>of alcohols)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28880"/>
            <a:ext cx="8915400" cy="3777622"/>
          </a:xfrm>
        </p:spPr>
        <p:txBody>
          <a:bodyPr/>
          <a:lstStyle/>
          <a:p>
            <a:r>
              <a:rPr lang="en-US" b="1" i="1" dirty="0">
                <a:solidFill>
                  <a:srgbClr val="00B050"/>
                </a:solidFill>
              </a:rPr>
              <a:t>1. Formation of alkenes</a:t>
            </a:r>
            <a:endParaRPr lang="en-US" altLang="en-US" i="1" dirty="0">
              <a:solidFill>
                <a:srgbClr val="00B050"/>
              </a:solidFill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>
                <a:solidFill>
                  <a:srgbClr val="00B050"/>
                </a:solidFill>
              </a:rPr>
              <a:t>2. Ethers Formation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356287"/>
              </p:ext>
            </p:extLst>
          </p:nvPr>
        </p:nvGraphicFramePr>
        <p:xfrm>
          <a:off x="2978411" y="2295620"/>
          <a:ext cx="454183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7" name="CS ChemDraw Drawing" r:id="rId3" imgW="1922760" imgH="329400" progId="ChemDraw.Document.6.0">
                  <p:embed/>
                </p:oleObj>
              </mc:Choice>
              <mc:Fallback>
                <p:oleObj name="CS ChemDraw Drawing" r:id="rId3" imgW="1922760" imgH="329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8411" y="2295620"/>
                        <a:ext cx="4541837" cy="77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986697"/>
              </p:ext>
            </p:extLst>
          </p:nvPr>
        </p:nvGraphicFramePr>
        <p:xfrm>
          <a:off x="3065037" y="3152799"/>
          <a:ext cx="6515583" cy="88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8" name="CS ChemDraw Drawing" r:id="rId5" imgW="3032280" imgH="413280" progId="ChemDraw.Document.6.0">
                  <p:embed/>
                </p:oleObj>
              </mc:Choice>
              <mc:Fallback>
                <p:oleObj name="CS ChemDraw Drawing" r:id="rId5" imgW="3032280" imgH="413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65037" y="3152799"/>
                        <a:ext cx="6515583" cy="886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688281"/>
              </p:ext>
            </p:extLst>
          </p:nvPr>
        </p:nvGraphicFramePr>
        <p:xfrm>
          <a:off x="2782603" y="5595582"/>
          <a:ext cx="7262376" cy="672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9" name="CS ChemDraw Drawing" r:id="rId7" imgW="2776680" imgH="257040" progId="ChemDraw.Document.6.0">
                  <p:embed/>
                </p:oleObj>
              </mc:Choice>
              <mc:Fallback>
                <p:oleObj name="CS ChemDraw Drawing" r:id="rId7" imgW="2776680" imgH="257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2603" y="5595582"/>
                        <a:ext cx="7262376" cy="6726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637259"/>
              </p:ext>
            </p:extLst>
          </p:nvPr>
        </p:nvGraphicFramePr>
        <p:xfrm>
          <a:off x="2750252" y="4885900"/>
          <a:ext cx="7070846" cy="65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0" name="CS ChemDraw Drawing" r:id="rId9" imgW="3239280" imgH="299880" progId="ChemDraw.Document.6.0">
                  <p:embed/>
                </p:oleObj>
              </mc:Choice>
              <mc:Fallback>
                <p:oleObj name="CS ChemDraw Drawing" r:id="rId9" imgW="3239280" imgH="299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50252" y="4885900"/>
                        <a:ext cx="7070846" cy="655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1408665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57" y="282916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Oxidation of Alcohols to Carbonyl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48" y="1505801"/>
            <a:ext cx="10372308" cy="4649339"/>
          </a:xfrm>
        </p:spPr>
        <p:txBody>
          <a:bodyPr>
            <a:noAutofit/>
          </a:bodyPr>
          <a:lstStyle/>
          <a:p>
            <a:pPr marL="285750" lvl="1"/>
            <a:r>
              <a:rPr lang="en-US" altLang="ar-SA" sz="2000" dirty="0"/>
              <a:t>Cu/ Heat or   CrO</a:t>
            </a:r>
            <a:r>
              <a:rPr lang="en-US" altLang="ar-SA" sz="2000" baseline="-25000" dirty="0"/>
              <a:t>3</a:t>
            </a:r>
            <a:r>
              <a:rPr lang="en-US" altLang="ar-SA" sz="2000" dirty="0"/>
              <a:t>/ Pyridine or  PCC/CH</a:t>
            </a:r>
            <a:r>
              <a:rPr lang="en-US" altLang="ar-SA" sz="2000" baseline="-25000" dirty="0"/>
              <a:t>2</a:t>
            </a:r>
            <a:r>
              <a:rPr lang="en-US" altLang="ar-SA" sz="2000" dirty="0"/>
              <a:t>Cl</a:t>
            </a:r>
            <a:r>
              <a:rPr lang="en-US" altLang="ar-SA" sz="2000" baseline="-25000" dirty="0"/>
              <a:t>2</a:t>
            </a:r>
            <a:r>
              <a:rPr lang="en-US" altLang="ar-SA" sz="2000" dirty="0"/>
              <a:t> </a:t>
            </a:r>
            <a:r>
              <a:rPr lang="en-US" altLang="ar-SA" sz="2000" dirty="0">
                <a:solidFill>
                  <a:srgbClr val="0A5B98"/>
                </a:solidFill>
              </a:rPr>
              <a:t>(weak)</a:t>
            </a:r>
            <a:endParaRPr lang="en-US" altLang="ar-SA" sz="2000" baseline="-25000" dirty="0"/>
          </a:p>
          <a:p>
            <a:pPr marL="285750" lvl="1"/>
            <a:r>
              <a:rPr lang="en-US" sz="2000" dirty="0">
                <a:solidFill>
                  <a:srgbClr val="FF0000"/>
                </a:solidFill>
              </a:rPr>
              <a:t>(STRONG):</a:t>
            </a:r>
            <a:r>
              <a:rPr lang="en-US" sz="2000" dirty="0"/>
              <a:t>KMnO</a:t>
            </a:r>
            <a:r>
              <a:rPr lang="en-US" sz="2000" baseline="-25000" dirty="0"/>
              <a:t>4</a:t>
            </a:r>
            <a:r>
              <a:rPr lang="en-US" sz="2000" dirty="0"/>
              <a:t>, </a:t>
            </a:r>
            <a:r>
              <a:rPr lang="en-US" altLang="ar-SA" sz="2000" dirty="0"/>
              <a:t>K</a:t>
            </a:r>
            <a:r>
              <a:rPr lang="en-US" altLang="ar-SA" sz="2000" baseline="-25000" dirty="0"/>
              <a:t>2</a:t>
            </a:r>
            <a:r>
              <a:rPr lang="en-US" altLang="ar-SA" sz="2000" dirty="0"/>
              <a:t>Cr</a:t>
            </a:r>
            <a:r>
              <a:rPr lang="en-US" altLang="ar-SA" sz="2000" baseline="-25000" dirty="0"/>
              <a:t>2</a:t>
            </a:r>
            <a:r>
              <a:rPr lang="en-US" altLang="ar-SA" sz="2000" dirty="0"/>
              <a:t>O</a:t>
            </a:r>
            <a:r>
              <a:rPr lang="en-US" altLang="ar-SA" sz="2000" baseline="-25000" dirty="0"/>
              <a:t>7</a:t>
            </a:r>
            <a:r>
              <a:rPr lang="en-US" altLang="ar-SA" sz="2000" dirty="0"/>
              <a:t>/H</a:t>
            </a:r>
            <a:r>
              <a:rPr lang="en-US" altLang="ar-SA" sz="2000" baseline="-25000" dirty="0"/>
              <a:t>3</a:t>
            </a:r>
            <a:r>
              <a:rPr lang="en-US" altLang="ar-SA" sz="2000" dirty="0"/>
              <a:t>O</a:t>
            </a:r>
            <a:r>
              <a:rPr lang="en-US" altLang="ar-SA" sz="2000" baseline="30000" dirty="0"/>
              <a:t>+</a:t>
            </a:r>
            <a:r>
              <a:rPr lang="en-US" altLang="ar-SA" sz="2000" baseline="-25000" dirty="0"/>
              <a:t> , </a:t>
            </a:r>
            <a:r>
              <a:rPr lang="en-US" altLang="ar-SA" sz="2000" dirty="0"/>
              <a:t>H</a:t>
            </a:r>
            <a:r>
              <a:rPr lang="en-US" altLang="ar-SA" sz="2000" baseline="-25000" dirty="0"/>
              <a:t>2</a:t>
            </a:r>
            <a:r>
              <a:rPr lang="en-US" altLang="ar-SA" sz="2000" dirty="0"/>
              <a:t>Cr</a:t>
            </a:r>
            <a:r>
              <a:rPr lang="en-US" altLang="ar-SA" sz="2000" baseline="-25000" dirty="0"/>
              <a:t>2</a:t>
            </a:r>
            <a:r>
              <a:rPr lang="en-US" altLang="ar-SA" sz="2000" dirty="0"/>
              <a:t>O</a:t>
            </a:r>
            <a:r>
              <a:rPr lang="en-US" altLang="ar-SA" sz="2000" baseline="-25000" dirty="0"/>
              <a:t>7</a:t>
            </a:r>
            <a:r>
              <a:rPr lang="en-US" altLang="ar-SA" sz="2000" dirty="0"/>
              <a:t>/H</a:t>
            </a:r>
            <a:r>
              <a:rPr lang="en-US" altLang="ar-SA" sz="2000" baseline="-25000" dirty="0"/>
              <a:t>3</a:t>
            </a:r>
            <a:r>
              <a:rPr lang="en-US" altLang="ar-SA" sz="2000" dirty="0"/>
              <a:t>O</a:t>
            </a:r>
            <a:r>
              <a:rPr lang="en-US" altLang="ar-SA" sz="2000" baseline="30000" dirty="0"/>
              <a:t>+</a:t>
            </a:r>
            <a:r>
              <a:rPr lang="en-US" altLang="ar-SA" sz="2000" dirty="0"/>
              <a:t>, HNO</a:t>
            </a:r>
            <a:r>
              <a:rPr lang="en-US" altLang="ar-SA" sz="2000" baseline="-25000" dirty="0"/>
              <a:t>3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Tertiary alcohols have no hydrogen on their hydroxyl-bearing carbon and do not undergo oxidation readily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baseline="-25000" smtClean="0"/>
              <a:pPr/>
              <a:t>24</a:t>
            </a:fld>
            <a:endParaRPr lang="en-US" baseline="-250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583455"/>
              </p:ext>
            </p:extLst>
          </p:nvPr>
        </p:nvGraphicFramePr>
        <p:xfrm>
          <a:off x="1923367" y="4397286"/>
          <a:ext cx="6781164" cy="97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2" name="CS ChemDraw Drawing" r:id="rId3" imgW="3021480" imgH="437040" progId="ChemDraw.Document.6.0">
                  <p:embed/>
                </p:oleObj>
              </mc:Choice>
              <mc:Fallback>
                <p:oleObj name="CS ChemDraw Drawing" r:id="rId3" imgW="3021480" imgH="437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3367" y="4397286"/>
                        <a:ext cx="6781164" cy="97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84726"/>
              </p:ext>
            </p:extLst>
          </p:nvPr>
        </p:nvGraphicFramePr>
        <p:xfrm>
          <a:off x="2002814" y="2338054"/>
          <a:ext cx="6487425" cy="1142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3" name="CS ChemDraw Drawing" r:id="rId5" imgW="2453040" imgH="432360" progId="ChemDraw.Document.6.0">
                  <p:embed/>
                </p:oleObj>
              </mc:Choice>
              <mc:Fallback>
                <p:oleObj name="CS ChemDraw Drawing" r:id="rId5" imgW="2453040" imgH="4323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2814" y="2338054"/>
                        <a:ext cx="6487425" cy="1142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730687"/>
              </p:ext>
            </p:extLst>
          </p:nvPr>
        </p:nvGraphicFramePr>
        <p:xfrm>
          <a:off x="2000255" y="3309583"/>
          <a:ext cx="6434042" cy="1137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4" name="CS ChemDraw Drawing" r:id="rId7" imgW="2566800" imgH="453960" progId="ChemDraw.Document.6.0">
                  <p:embed/>
                </p:oleObj>
              </mc:Choice>
              <mc:Fallback>
                <p:oleObj name="CS ChemDraw Drawing" r:id="rId7" imgW="2566800" imgH="453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00255" y="3309583"/>
                        <a:ext cx="6434042" cy="1137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679810"/>
              </p:ext>
            </p:extLst>
          </p:nvPr>
        </p:nvGraphicFramePr>
        <p:xfrm>
          <a:off x="7925155" y="1388067"/>
          <a:ext cx="4161436" cy="809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5" name="CS ChemDraw Drawing" r:id="rId9" imgW="3437280" imgH="668520" progId="ChemDraw.Document.6.0">
                  <p:embed/>
                </p:oleObj>
              </mc:Choice>
              <mc:Fallback>
                <p:oleObj name="CS ChemDraw Drawing" r:id="rId9" imgW="3437280" imgH="6685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25155" y="1388067"/>
                        <a:ext cx="4161436" cy="809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154965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B77F-FDA6-437A-88C4-78262806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Alcohols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8A1D-F6CD-4A0B-8447-5C594BF6F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Structural Characteristic of Alcohols </a:t>
            </a:r>
          </a:p>
          <a:p>
            <a:r>
              <a:rPr lang="en-US" dirty="0"/>
              <a:t>alcohols, a class of compounds containing the  OH (hydroxyl) group. </a:t>
            </a:r>
          </a:p>
          <a:p>
            <a:r>
              <a:rPr lang="en-US" dirty="0"/>
              <a:t>Alcohols have a hydroxyl ( OH) group bonded to a </a:t>
            </a:r>
            <a:r>
              <a:rPr lang="en-US" i="1" dirty="0"/>
              <a:t>saturated </a:t>
            </a:r>
            <a:r>
              <a:rPr lang="en-US" dirty="0"/>
              <a:t>carbon atom. The alcohol carbon atom may be part of a simple alkyl group, an alkenyl or </a:t>
            </a:r>
            <a:r>
              <a:rPr lang="en-US" dirty="0" err="1"/>
              <a:t>alkynyl</a:t>
            </a:r>
            <a:r>
              <a:rPr lang="en-US" dirty="0"/>
              <a:t> group, or the carbon atom may be a saturated carbon atom that is attached to a benzene ring: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50FBA-471E-4936-A3CD-1B3FFFB5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09284"/>
              </p:ext>
            </p:extLst>
          </p:nvPr>
        </p:nvGraphicFramePr>
        <p:xfrm>
          <a:off x="2051429" y="4321945"/>
          <a:ext cx="9691898" cy="1396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CS ChemDraw Drawing" r:id="rId3" imgW="5904720" imgH="850320" progId="ChemDraw.Document.6.0">
                  <p:embed/>
                </p:oleObj>
              </mc:Choice>
              <mc:Fallback>
                <p:oleObj name="CS ChemDraw Drawing" r:id="rId3" imgW="5904720" imgH="850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429" y="4321945"/>
                        <a:ext cx="9691898" cy="1396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378361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D8CC-E372-452B-9784-96BCB82F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Alcohols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54B19-E023-4FF1-B6D5-0387F1E45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3" y="2133600"/>
            <a:ext cx="9659815" cy="3777622"/>
          </a:xfrm>
        </p:spPr>
        <p:txBody>
          <a:bodyPr/>
          <a:lstStyle/>
          <a:p>
            <a:r>
              <a:rPr lang="en-US" dirty="0"/>
              <a:t>Alcohols are classified as primary, secondary, or tertiary according to the classification of the carbon that bears the functional group.</a:t>
            </a:r>
          </a:p>
          <a:p>
            <a:r>
              <a:rPr lang="en-US" dirty="0"/>
              <a:t>The carbon atom which connected to the hydroxyl group called carbinol carbon.</a:t>
            </a:r>
          </a:p>
        </p:txBody>
      </p:sp>
      <p:pic>
        <p:nvPicPr>
          <p:cNvPr id="4" name="صورة 1">
            <a:extLst>
              <a:ext uri="{FF2B5EF4-FFF2-40B4-BE49-F238E27FC236}">
                <a16:creationId xmlns:a16="http://schemas.microsoft.com/office/drawing/2014/main" id="{50B7D530-4CBE-422D-AE74-848D59F8D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t="-4615" r="2035" b="7692"/>
          <a:stretch>
            <a:fillRect/>
          </a:stretch>
        </p:blipFill>
        <p:spPr bwMode="auto">
          <a:xfrm>
            <a:off x="2268728" y="3416281"/>
            <a:ext cx="8254358" cy="1890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51F5B-13F4-46B0-A355-7DFBD76E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348890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D2A822-9A4E-4381-91E9-F345FF687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148" y="665781"/>
            <a:ext cx="9968882" cy="573502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E7C48-BEED-45DF-872D-153A3F13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44836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8350-7B36-4446-A1BD-D23B3DEE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Nomenclature of Alcohols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0969F-5A66-41AF-8ED6-864EB24FF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427" y="1514901"/>
            <a:ext cx="9376012" cy="4396321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In the IUPAC system</a:t>
            </a:r>
            <a:r>
              <a:rPr lang="en-US" sz="2000" dirty="0"/>
              <a:t>: selected the longest carbon chain that contains the -OH group as the parent alkane and numbered from the end closer to OH. change the suffix </a:t>
            </a:r>
            <a:r>
              <a:rPr lang="en-US" sz="2000" b="1" dirty="0">
                <a:solidFill>
                  <a:srgbClr val="FF0000"/>
                </a:solidFill>
              </a:rPr>
              <a:t>-</a:t>
            </a:r>
            <a:r>
              <a:rPr lang="en-US" sz="2000" b="1" i="1" dirty="0">
                <a:solidFill>
                  <a:srgbClr val="FF0000"/>
                </a:solidFill>
              </a:rPr>
              <a:t>e</a:t>
            </a:r>
            <a:r>
              <a:rPr lang="en-US" sz="2000" i="1" dirty="0"/>
              <a:t> </a:t>
            </a:r>
            <a:r>
              <a:rPr lang="en-US" sz="2000" dirty="0"/>
              <a:t>of the parent alkane to </a:t>
            </a:r>
            <a:r>
              <a:rPr lang="en-US" sz="2000" b="1" dirty="0">
                <a:solidFill>
                  <a:srgbClr val="FF0000"/>
                </a:solidFill>
              </a:rPr>
              <a:t>-</a:t>
            </a:r>
            <a:r>
              <a:rPr lang="en-US" sz="2000" b="1" i="1" dirty="0" err="1">
                <a:solidFill>
                  <a:srgbClr val="FF0000"/>
                </a:solidFill>
              </a:rPr>
              <a:t>ol</a:t>
            </a:r>
            <a:endParaRPr lang="en-US" sz="2000" b="1" i="1" dirty="0">
              <a:solidFill>
                <a:srgbClr val="FF0000"/>
              </a:solidFill>
            </a:endParaRPr>
          </a:p>
          <a:p>
            <a:r>
              <a:rPr lang="en-US" sz="2000" dirty="0"/>
              <a:t>use a number to show the location of the OH group. </a:t>
            </a:r>
          </a:p>
          <a:p>
            <a:r>
              <a:rPr lang="en-US" sz="2000" dirty="0"/>
              <a:t>If there is a functional group suffix and a substituent, the functional group suffix gets the lowest possible number.</a:t>
            </a:r>
          </a:p>
          <a:p>
            <a:r>
              <a:rPr lang="en-US" sz="2000" dirty="0"/>
              <a:t>For cyclic alcohols, numbering begins with the carbon bearing the OH group. If the OH group is understood to be on carbon 1 of the ring.</a:t>
            </a:r>
          </a:p>
          <a:p>
            <a:r>
              <a:rPr lang="en-US" sz="2000" dirty="0"/>
              <a:t>In complex alcohols, the number for the hydroxyl group is often placed between the infix and the suffix. So the compound containing two hydroxyl groups is named as a </a:t>
            </a:r>
            <a:r>
              <a:rPr lang="en-US" sz="2000" b="1" dirty="0"/>
              <a:t>diol</a:t>
            </a:r>
            <a:r>
              <a:rPr lang="en-US" sz="2000" dirty="0"/>
              <a:t>, one containing three hydroxyl groups as a </a:t>
            </a:r>
            <a:r>
              <a:rPr lang="en-US" sz="2000" b="1" dirty="0" err="1"/>
              <a:t>triol</a:t>
            </a:r>
            <a:r>
              <a:rPr lang="en-US" sz="2000" dirty="0"/>
              <a:t>, and so 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CB12A-EFC0-45F6-A534-7891F401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144957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B4732-FA5E-408D-BAFA-7217E8CCD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819" y="398583"/>
            <a:ext cx="10349917" cy="3777622"/>
          </a:xfrm>
        </p:spPr>
        <p:txBody>
          <a:bodyPr>
            <a:normAutofit/>
          </a:bodyPr>
          <a:lstStyle/>
          <a:p>
            <a:r>
              <a:rPr lang="en-US" dirty="0"/>
              <a:t>Compounds containing OH and C=C groups are often referred to as </a:t>
            </a:r>
            <a:r>
              <a:rPr lang="en-US" b="1" dirty="0">
                <a:solidFill>
                  <a:srgbClr val="FF0000"/>
                </a:solidFill>
              </a:rPr>
              <a:t>unsaturated alcohols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choose the chain that include them both even if this is not the longest chain. </a:t>
            </a:r>
          </a:p>
          <a:p>
            <a:r>
              <a:rPr lang="en-US" dirty="0"/>
              <a:t> In the IUPAC system, the double bond is shown by changing the infix of the parent alkane from -</a:t>
            </a:r>
            <a:r>
              <a:rPr lang="en-US" i="1" dirty="0"/>
              <a:t>an</a:t>
            </a:r>
            <a:r>
              <a:rPr lang="en-US" dirty="0"/>
              <a:t>- to -</a:t>
            </a:r>
            <a:r>
              <a:rPr lang="en-US" i="1" dirty="0" err="1"/>
              <a:t>en</a:t>
            </a:r>
            <a:r>
              <a:rPr lang="en-US" dirty="0"/>
              <a:t>- and the hydroxyl group is shown by changing the suffix of the parent alkane from -</a:t>
            </a:r>
            <a:r>
              <a:rPr lang="en-US" i="1" dirty="0"/>
              <a:t>e </a:t>
            </a:r>
            <a:r>
              <a:rPr lang="en-US" dirty="0"/>
              <a:t>to -</a:t>
            </a:r>
            <a:r>
              <a:rPr lang="en-US" i="1" dirty="0" err="1"/>
              <a:t>ol</a:t>
            </a:r>
            <a:r>
              <a:rPr lang="en-US" dirty="0"/>
              <a:t>.</a:t>
            </a:r>
          </a:p>
          <a:p>
            <a:r>
              <a:rPr lang="en-US" dirty="0"/>
              <a:t> Numbers must be used to show the location of both the carbon-carbon double bond and the hydroxyl group. 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Common names </a:t>
            </a:r>
            <a:r>
              <a:rPr lang="en-US" dirty="0"/>
              <a:t>derived by naming the </a:t>
            </a:r>
            <a:r>
              <a:rPr lang="en-US" dirty="0">
                <a:solidFill>
                  <a:schemeClr val="accent1"/>
                </a:solidFill>
              </a:rPr>
              <a:t>alkyl group </a:t>
            </a:r>
            <a:r>
              <a:rPr lang="en-US" dirty="0"/>
              <a:t>followed by  the word </a:t>
            </a:r>
            <a:r>
              <a:rPr lang="en-US" i="1" dirty="0">
                <a:solidFill>
                  <a:schemeClr val="accent1"/>
                </a:solidFill>
              </a:rPr>
              <a:t>alcoho</a:t>
            </a:r>
            <a:r>
              <a:rPr lang="en-US" i="1" dirty="0"/>
              <a:t>l</a:t>
            </a:r>
            <a:r>
              <a:rPr lang="en-US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DF3BF-6666-4DA3-B034-5A0EC0FD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076933"/>
              </p:ext>
            </p:extLst>
          </p:nvPr>
        </p:nvGraphicFramePr>
        <p:xfrm>
          <a:off x="1904745" y="3125339"/>
          <a:ext cx="9388224" cy="331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CS ChemDraw Drawing" r:id="rId3" imgW="6615360" imgH="2336040" progId="ChemDraw.Document.6.0">
                  <p:embed/>
                </p:oleObj>
              </mc:Choice>
              <mc:Fallback>
                <p:oleObj name="CS ChemDraw Drawing" r:id="rId3" imgW="6615360" imgH="2336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4745" y="3125339"/>
                        <a:ext cx="9388224" cy="3316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3548817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CCAD32D-AE33-4175-9101-C1062DF59C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229628"/>
              </p:ext>
            </p:extLst>
          </p:nvPr>
        </p:nvGraphicFramePr>
        <p:xfrm>
          <a:off x="2101755" y="215973"/>
          <a:ext cx="9766291" cy="3083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CS ChemDraw Drawing" r:id="rId3" imgW="6204600" imgH="1959480" progId="ChemDraw.Document.6.0">
                  <p:embed/>
                </p:oleObj>
              </mc:Choice>
              <mc:Fallback>
                <p:oleObj name="CS ChemDraw Drawing" r:id="rId3" imgW="6204600" imgH="1959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1755" y="215973"/>
                        <a:ext cx="9766291" cy="3083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6FFEC-77C8-4C4B-8675-6F229259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45392" y="5142625"/>
            <a:ext cx="531968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IUPAC Name</a:t>
            </a:r>
          </a:p>
          <a:p>
            <a:r>
              <a:rPr lang="en-US" dirty="0"/>
              <a:t>Alcohol functional group suffix is </a:t>
            </a:r>
            <a:r>
              <a:rPr lang="en-US" dirty="0" err="1"/>
              <a:t>ol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CH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OH methanol</a:t>
            </a:r>
          </a:p>
          <a:p>
            <a:endParaRPr lang="en-US" sz="1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5392" y="4773293"/>
            <a:ext cx="73609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Note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848766"/>
              </p:ext>
            </p:extLst>
          </p:nvPr>
        </p:nvGraphicFramePr>
        <p:xfrm>
          <a:off x="2063760" y="3390741"/>
          <a:ext cx="9922596" cy="156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S ChemDraw Drawing" r:id="rId5" imgW="6734160" imgH="1064160" progId="ChemDraw.Document.6.0">
                  <p:embed/>
                </p:oleObj>
              </mc:Choice>
              <mc:Fallback>
                <p:oleObj name="CS ChemDraw Drawing" r:id="rId5" imgW="6734160" imgH="10641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3760" y="3390741"/>
                        <a:ext cx="9922596" cy="1567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514531" y="514262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Common Name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alkyl group attached to OH, plus alcohol</a:t>
            </a:r>
          </a:p>
          <a:p>
            <a:r>
              <a:rPr lang="en-US" dirty="0">
                <a:solidFill>
                  <a:srgbClr val="00B050"/>
                </a:solidFill>
              </a:rPr>
              <a:t>CH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OH methyl alcohol</a:t>
            </a:r>
            <a:endParaRPr lang="en-US" i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26958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A14D1-C635-4878-A4A5-650AA6FC6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 Conformations </a:t>
            </a:r>
            <a:br>
              <a:rPr lang="ar-SA" b="1" dirty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5" name="Picture 88" descr="http://triton.iqfr.csic.es/guide/eNMR/sugar/gif/axial.GIF">
            <a:extLst>
              <a:ext uri="{FF2B5EF4-FFF2-40B4-BE49-F238E27FC236}">
                <a16:creationId xmlns:a16="http://schemas.microsoft.com/office/drawing/2014/main" id="{80D8A660-32B4-4283-9B6A-D49A7EB4E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709" y="1253837"/>
            <a:ext cx="6117390" cy="19812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716135E-00DC-4894-B8AA-BFEE1B06B4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538460"/>
              </p:ext>
            </p:extLst>
          </p:nvPr>
        </p:nvGraphicFramePr>
        <p:xfrm>
          <a:off x="1505672" y="3387437"/>
          <a:ext cx="3824287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CS ChemDraw Drawing" r:id="rId4" imgW="1945734" imgH="1619601" progId="ChemDraw.Document.6.0">
                  <p:embed/>
                </p:oleObj>
              </mc:Choice>
              <mc:Fallback>
                <p:oleObj name="CS ChemDraw Drawing" r:id="rId4" imgW="1945734" imgH="1619601" progId="ChemDraw.Document.6.0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672" y="3387437"/>
                        <a:ext cx="3824287" cy="3181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 descr="http://img.sparknotes.com/figures/1/1bb993f0eea84e6c2115171a5c69aa6c/fig2_31.gif">
            <a:extLst>
              <a:ext uri="{FF2B5EF4-FFF2-40B4-BE49-F238E27FC236}">
                <a16:creationId xmlns:a16="http://schemas.microsoft.com/office/drawing/2014/main" id="{EC9BA68E-1659-40A1-9ABD-C61AFB15E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109" y="3539837"/>
            <a:ext cx="4432515" cy="16764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CE116EA-CA12-405B-9020-2F74AA37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20190C-AA38-4F6C-8237-F18B80E78EB2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</p:spTree>
    <p:extLst>
      <p:ext uri="{BB962C8B-B14F-4D97-AF65-F5344CB8AC3E}">
        <p14:creationId xmlns:p14="http://schemas.microsoft.com/office/powerpoint/2010/main" val="26876236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1123</Words>
  <Application>Microsoft Office PowerPoint</Application>
  <PresentationFormat>Widescreen</PresentationFormat>
  <Paragraphs>173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Century Gothic</vt:lpstr>
      <vt:lpstr>Segoe Print</vt:lpstr>
      <vt:lpstr>Tahoma</vt:lpstr>
      <vt:lpstr>Times New Roman</vt:lpstr>
      <vt:lpstr>Wingdings 3</vt:lpstr>
      <vt:lpstr>Wisp</vt:lpstr>
      <vt:lpstr>CS ChemDraw Drawing</vt:lpstr>
      <vt:lpstr>ALCOHOLS </vt:lpstr>
      <vt:lpstr>Learning Objectives</vt:lpstr>
      <vt:lpstr>Alcohols </vt:lpstr>
      <vt:lpstr>Classification of Alcohols</vt:lpstr>
      <vt:lpstr>PowerPoint Presentation</vt:lpstr>
      <vt:lpstr>Nomenclature of Alcohols</vt:lpstr>
      <vt:lpstr>PowerPoint Presentation</vt:lpstr>
      <vt:lpstr>PowerPoint Presentation</vt:lpstr>
      <vt:lpstr>Chair Conformations  </vt:lpstr>
      <vt:lpstr>Physical Properties of Alcohols </vt:lpstr>
      <vt:lpstr>Boiling Points</vt:lpstr>
      <vt:lpstr>PowerPoint Presentation</vt:lpstr>
      <vt:lpstr>Acidity of Alcohols</vt:lpstr>
      <vt:lpstr>PowerPoint Presentation</vt:lpstr>
      <vt:lpstr>Synthesis of Alcohols 1-Synthesis of Alcohols from alkenes </vt:lpstr>
      <vt:lpstr>2-Hydrolysis of alkyl halides </vt:lpstr>
      <vt:lpstr>3-Reaction of Grignard reagents with aldehydes , ketones, esters and epoxides</vt:lpstr>
      <vt:lpstr>PowerPoint Presentation</vt:lpstr>
      <vt:lpstr>4-Reduction of Aldehydes, Ketones, Acids and Esters </vt:lpstr>
      <vt:lpstr>PowerPoint Presentation</vt:lpstr>
      <vt:lpstr>Reactions of Alcohols I.Reaction as acids (Breaking of oxygen- Hydrogen bond CO ـــــH)</vt:lpstr>
      <vt:lpstr>II. Reaction involving carbon-oxygen bond cleavage C-OH Conversion of Alcohols into Alkyl Halides </vt:lpstr>
      <vt:lpstr>Elimination Reactions(Dehydration of alcohols)</vt:lpstr>
      <vt:lpstr>Oxidation of Alcohols to Carbonyl Compounds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ALCOHOLS</dc:title>
  <dc:creator>Crash .</dc:creator>
  <cp:lastModifiedBy>Crash .</cp:lastModifiedBy>
  <cp:revision>76</cp:revision>
  <dcterms:created xsi:type="dcterms:W3CDTF">2017-09-24T18:22:42Z</dcterms:created>
  <dcterms:modified xsi:type="dcterms:W3CDTF">2018-01-27T19:17:38Z</dcterms:modified>
</cp:coreProperties>
</file>