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018051F-8CB6-4C29-BCFB-749B3B0C7398}" type="datetimeFigureOut">
              <a:rPr lang="ar-SA" smtClean="0"/>
              <a:t>12/12/36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028C523-F033-46FB-856C-C3E5F12FF00A}"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C86667B-CCCB-4D5D-9893-219A19895BEB}" type="datetime1">
              <a:rPr lang="ar-SA" smtClean="0"/>
              <a:t>12/12/36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2AB49C-C155-4FC1-9F21-25F454FACC52}"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CFEFF3E-7BE8-4FD2-8F18-273BBF8AE573}" type="datetime1">
              <a:rPr lang="ar-SA" smtClean="0"/>
              <a:t>12/12/36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2AB49C-C155-4FC1-9F21-25F454FACC5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4D120FB-A814-4925-A4F5-9EF8137236B2}" type="datetime1">
              <a:rPr lang="ar-SA" smtClean="0"/>
              <a:t>12/12/36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2AB49C-C155-4FC1-9F21-25F454FACC5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5AC07EB-6CB4-4F1C-8DC7-1AC49FFBCA48}" type="datetime1">
              <a:rPr lang="ar-SA" smtClean="0"/>
              <a:t>12/12/36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2AB49C-C155-4FC1-9F21-25F454FACC5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22D6196-F93C-4F6B-8F27-E9D5768B737E}" type="datetime1">
              <a:rPr lang="ar-SA" smtClean="0"/>
              <a:t>12/12/36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2AB49C-C155-4FC1-9F21-25F454FACC52}"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80A925F-2F4A-4256-8ECF-6994A860852B}" type="datetime1">
              <a:rPr lang="ar-SA" smtClean="0"/>
              <a:t>12/12/36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2AB49C-C155-4FC1-9F21-25F454FACC5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0FAC869-0B0D-466C-97FC-F7DBB82A5A07}" type="datetime1">
              <a:rPr lang="ar-SA" smtClean="0"/>
              <a:t>12/12/36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62AB49C-C155-4FC1-9F21-25F454FACC5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56EACA9-4DF4-4E32-9B82-C66E9A5CBCC2}" type="datetime1">
              <a:rPr lang="ar-SA" smtClean="0"/>
              <a:t>12/12/36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62AB49C-C155-4FC1-9F21-25F454FACC5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5D7FBB3-323D-493D-9584-99A67A4C5A30}" type="datetime1">
              <a:rPr lang="ar-SA" smtClean="0"/>
              <a:t>12/12/36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1424FC3-1F4B-4BF8-9D4E-F9DFD03B9BBE}" type="datetime1">
              <a:rPr lang="ar-SA" smtClean="0"/>
              <a:t>12/12/36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2AB49C-C155-4FC1-9F21-25F454FACC5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5640C5-3676-4EB6-9EFF-0B7EB21C07C6}" type="datetime1">
              <a:rPr lang="ar-SA" smtClean="0"/>
              <a:t>12/12/36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2AB49C-C155-4FC1-9F21-25F454FACC52}"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14DF65-5EA7-475A-8861-18C7518301F4}" type="datetime1">
              <a:rPr lang="ar-SA" smtClean="0"/>
              <a:t>12/12/36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62AB49C-C155-4FC1-9F21-25F454FACC52}"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Chapter 3 </a:t>
            </a:r>
            <a:endParaRPr lang="ar-SA" dirty="0"/>
          </a:p>
        </p:txBody>
      </p:sp>
      <p:sp>
        <p:nvSpPr>
          <p:cNvPr id="3" name="عنوان فرعي 2"/>
          <p:cNvSpPr>
            <a:spLocks noGrp="1"/>
          </p:cNvSpPr>
          <p:nvPr>
            <p:ph type="subTitle" idx="1"/>
          </p:nvPr>
        </p:nvSpPr>
        <p:spPr/>
        <p:txBody>
          <a:bodyPr/>
          <a:lstStyle/>
          <a:p>
            <a:r>
              <a:rPr lang="en-US" dirty="0" smtClean="0"/>
              <a:t>Semantics</a:t>
            </a: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1</a:t>
            </a:fld>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85000" lnSpcReduction="20000"/>
          </a:bodyPr>
          <a:lstStyle/>
          <a:p>
            <a:pPr algn="l" rtl="0">
              <a:buNone/>
            </a:pPr>
            <a:r>
              <a:rPr lang="en-US" b="1" dirty="0"/>
              <a:t>3.2 Descriptive and non-descriptive meaning</a:t>
            </a:r>
            <a:endParaRPr lang="en-US" dirty="0"/>
          </a:p>
          <a:p>
            <a:pPr algn="l" rtl="0">
              <a:buNone/>
            </a:pPr>
            <a:r>
              <a:rPr lang="en-US" dirty="0" smtClean="0"/>
              <a:t>    Several </a:t>
            </a:r>
            <a:r>
              <a:rPr lang="en-US" dirty="0"/>
              <a:t>scholars have proposed ways of classifying meaning into types, and the various proposals by no means agree in their details. But there is one type of meaning on which there is substantial agreement, and we shall start by separating this type from all the rest. The type of meaning in question is variously </a:t>
            </a:r>
            <a:r>
              <a:rPr lang="en-US" dirty="0" err="1"/>
              <a:t>labelled</a:t>
            </a:r>
            <a:r>
              <a:rPr lang="en-US" dirty="0"/>
              <a:t> </a:t>
            </a:r>
            <a:r>
              <a:rPr lang="en-US" b="1" dirty="0"/>
              <a:t>ideational </a:t>
            </a:r>
            <a:r>
              <a:rPr lang="en-US" dirty="0"/>
              <a:t>(</a:t>
            </a:r>
            <a:r>
              <a:rPr lang="en-US" dirty="0" err="1"/>
              <a:t>Halliday</a:t>
            </a:r>
            <a:r>
              <a:rPr lang="en-US" dirty="0"/>
              <a:t>), </a:t>
            </a:r>
            <a:r>
              <a:rPr lang="en-US" b="1" dirty="0"/>
              <a:t>descriptive </a:t>
            </a:r>
            <a:r>
              <a:rPr lang="en-US" dirty="0"/>
              <a:t>(Lyons), </a:t>
            </a:r>
            <a:r>
              <a:rPr lang="en-US" b="1" dirty="0"/>
              <a:t>referential, logical or propositional </a:t>
            </a:r>
            <a:r>
              <a:rPr lang="en-US" dirty="0"/>
              <a:t>(many). These are characterized in different ways by different scholars, but there is substantial overlap in respect of the sort of meaning they are referring to; we shall adopt Lyons's term </a:t>
            </a:r>
            <a:r>
              <a:rPr lang="en-US" i="1" dirty="0"/>
              <a:t>descriptive </a:t>
            </a:r>
            <a:r>
              <a:rPr lang="en-US" dirty="0"/>
              <a:t>as being the best suited to our purposes. The prototypical characteristics of this type of meaning are as follows (these points are not necessarily independent):</a:t>
            </a:r>
          </a:p>
          <a:p>
            <a:pPr algn="l">
              <a:buNone/>
            </a:pP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10</a:t>
            </a:fld>
            <a:endParaRPr lang="ar-S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85000" lnSpcReduction="20000"/>
          </a:bodyPr>
          <a:lstStyle/>
          <a:p>
            <a:pPr algn="l" rtl="0">
              <a:buNone/>
            </a:pPr>
            <a:r>
              <a:rPr lang="en-US" dirty="0"/>
              <a:t>(</a:t>
            </a:r>
            <a:r>
              <a:rPr lang="en-US" dirty="0" err="1"/>
              <a:t>i</a:t>
            </a:r>
            <a:r>
              <a:rPr lang="en-US" dirty="0"/>
              <a:t>) It is this aspect of the meaning of a sentence which determines whether or not any proposition it expresses is true or false (see the discussion in Chapter 2). This property justifies the labels </a:t>
            </a:r>
            <a:r>
              <a:rPr lang="en-US" i="1" dirty="0"/>
              <a:t>logical </a:t>
            </a:r>
            <a:r>
              <a:rPr lang="en-US" dirty="0"/>
              <a:t>and </a:t>
            </a:r>
            <a:r>
              <a:rPr lang="en-US" i="1" dirty="0"/>
              <a:t>propositional</a:t>
            </a:r>
            <a:r>
              <a:rPr lang="en-US" dirty="0"/>
              <a:t> for this type of meaning.</a:t>
            </a:r>
          </a:p>
          <a:p>
            <a:pPr algn="l" rtl="0">
              <a:buNone/>
            </a:pPr>
            <a:r>
              <a:rPr lang="en-US" dirty="0"/>
              <a:t>(ii) It is this aspect of the meaning of an expression which constrains what the expression can be used to refer to; from another point of view, it is this type of meaning which guides the hearer in identifying the intended referent(s); this is the motivation for the label </a:t>
            </a:r>
            <a:r>
              <a:rPr lang="en-US" i="1" dirty="0"/>
              <a:t>referential.</a:t>
            </a:r>
            <a:endParaRPr lang="en-US" dirty="0"/>
          </a:p>
          <a:p>
            <a:pPr algn="l" rtl="0">
              <a:buNone/>
            </a:pPr>
            <a:r>
              <a:rPr lang="en-US" dirty="0"/>
              <a:t>(iii) It is </a:t>
            </a:r>
            <a:r>
              <a:rPr lang="en-US" b="1" dirty="0"/>
              <a:t>objective </a:t>
            </a:r>
            <a:r>
              <a:rPr lang="en-US" dirty="0"/>
              <a:t>in the sense that it interposes a kind of distance between the speaker and what he says. It is </a:t>
            </a:r>
            <a:r>
              <a:rPr lang="en-US" b="1" dirty="0"/>
              <a:t>displaced </a:t>
            </a:r>
            <a:r>
              <a:rPr lang="en-US" dirty="0"/>
              <a:t>in </a:t>
            </a:r>
            <a:r>
              <a:rPr lang="en-US" dirty="0" err="1"/>
              <a:t>Hockett's</a:t>
            </a:r>
            <a:r>
              <a:rPr lang="en-US" dirty="0"/>
              <a:t> sense of not being tied to the here-and-now of the current speech situation.</a:t>
            </a:r>
          </a:p>
          <a:p>
            <a:pPr algn="l">
              <a:buNone/>
            </a:pP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11</a:t>
            </a:fld>
            <a:endParaRPr lang="ar-S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lstStyle/>
          <a:p>
            <a:pPr algn="l" rtl="0">
              <a:buNone/>
            </a:pPr>
            <a:r>
              <a:rPr lang="en-US" dirty="0"/>
              <a:t>(iv) It is fully conceptualized. That is to say, it provides a set of conceptual categories into which aspects of experience may be sorted. </a:t>
            </a:r>
          </a:p>
          <a:p>
            <a:pPr algn="l" rtl="0">
              <a:buNone/>
            </a:pPr>
            <a:r>
              <a:rPr lang="en-US" dirty="0"/>
              <a:t>(v) Descriptive aspects of the meaning of a sentence are 'exposed' in the sense that they can potentially be negated or questioned. A reply from an interlocutor such as </a:t>
            </a:r>
            <a:r>
              <a:rPr lang="en-US" i="1" dirty="0"/>
              <a:t>That's a lie </a:t>
            </a:r>
            <a:r>
              <a:rPr lang="en-US" dirty="0"/>
              <a:t>or </a:t>
            </a:r>
            <a:r>
              <a:rPr lang="en-US" i="1" dirty="0"/>
              <a:t>That's not true, </a:t>
            </a:r>
            <a:r>
              <a:rPr lang="en-US" dirty="0"/>
              <a:t>targets the descriptive meaning within a statement.</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12</a:t>
            </a:fld>
            <a:endParaRPr lang="ar-S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000792"/>
          </a:xfrm>
        </p:spPr>
        <p:txBody>
          <a:bodyPr>
            <a:normAutofit fontScale="55000" lnSpcReduction="20000"/>
          </a:bodyPr>
          <a:lstStyle/>
          <a:p>
            <a:pPr algn="l" rtl="0">
              <a:buNone/>
            </a:pPr>
            <a:r>
              <a:rPr lang="en-US" b="1" dirty="0"/>
              <a:t>3.3 Dimensions of descriptive meaning</a:t>
            </a:r>
            <a:endParaRPr lang="en-US" dirty="0"/>
          </a:p>
          <a:p>
            <a:pPr algn="l" rtl="0">
              <a:buNone/>
            </a:pPr>
            <a:r>
              <a:rPr lang="en-US" b="1" dirty="0"/>
              <a:t>3.3.1 Intrinsic dimensions</a:t>
            </a:r>
            <a:endParaRPr lang="en-US" dirty="0"/>
          </a:p>
          <a:p>
            <a:pPr algn="l" rtl="0">
              <a:buNone/>
            </a:pPr>
            <a:r>
              <a:rPr lang="en-US" dirty="0"/>
              <a:t>Intrinsic dimensions are semantic properties an element possesses in and of itself, without (overt) reference to other elements.</a:t>
            </a:r>
          </a:p>
          <a:p>
            <a:pPr algn="l" rtl="0">
              <a:buNone/>
            </a:pPr>
            <a:r>
              <a:rPr lang="en-US" b="1" dirty="0"/>
              <a:t>3.3.1.1 Quality</a:t>
            </a:r>
            <a:endParaRPr lang="en-US" dirty="0"/>
          </a:p>
          <a:p>
            <a:pPr algn="l" rtl="0">
              <a:buNone/>
            </a:pPr>
            <a:r>
              <a:rPr lang="en-US" dirty="0"/>
              <a:t>What we shall call quality is at one and the same time the most obvious and important dimension of variation within descriptive meaning, and the one about which we shall say the least. It is this which constitutes the </a:t>
            </a:r>
            <a:r>
              <a:rPr lang="en-US" dirty="0" smtClean="0"/>
              <a:t>difference between </a:t>
            </a:r>
            <a:r>
              <a:rPr lang="en-US" i="1" dirty="0"/>
              <a:t>red </a:t>
            </a:r>
            <a:r>
              <a:rPr lang="en-US" dirty="0"/>
              <a:t>and </a:t>
            </a:r>
            <a:r>
              <a:rPr lang="en-US" i="1" dirty="0"/>
              <a:t>green, dog </a:t>
            </a:r>
            <a:r>
              <a:rPr lang="en-US" dirty="0"/>
              <a:t>and </a:t>
            </a:r>
            <a:r>
              <a:rPr lang="en-US" i="1" dirty="0"/>
              <a:t>cat, apple </a:t>
            </a:r>
            <a:r>
              <a:rPr lang="en-US" dirty="0"/>
              <a:t>and </a:t>
            </a:r>
            <a:r>
              <a:rPr lang="en-US" i="1" dirty="0"/>
              <a:t>orange, run </a:t>
            </a:r>
            <a:r>
              <a:rPr lang="en-US" dirty="0"/>
              <a:t>and </a:t>
            </a:r>
            <a:r>
              <a:rPr lang="en-US" i="1" dirty="0"/>
              <a:t>walk, hate </a:t>
            </a:r>
            <a:r>
              <a:rPr lang="en-US" dirty="0"/>
              <a:t>and</a:t>
            </a:r>
            <a:r>
              <a:rPr lang="en-US" i="1" dirty="0"/>
              <a:t> fear, here </a:t>
            </a:r>
            <a:r>
              <a:rPr lang="en-US" dirty="0"/>
              <a:t>and </a:t>
            </a:r>
            <a:r>
              <a:rPr lang="en-US" i="1" dirty="0"/>
              <a:t>there. </a:t>
            </a:r>
            <a:r>
              <a:rPr lang="en-US" dirty="0"/>
              <a:t>Pure differences of quality are to be observed only between items which are equal on the scales of intensity and specificity (see below). </a:t>
            </a:r>
          </a:p>
          <a:p>
            <a:pPr algn="l" rtl="0">
              <a:buNone/>
            </a:pPr>
            <a:r>
              <a:rPr lang="en-US" i="1" dirty="0"/>
              <a:t>Living things:</a:t>
            </a:r>
            <a:r>
              <a:rPr lang="en-US" dirty="0"/>
              <a:t> animals, fish, insects, reptiles. . .</a:t>
            </a:r>
          </a:p>
          <a:p>
            <a:pPr algn="l" rtl="0">
              <a:buNone/>
            </a:pPr>
            <a:r>
              <a:rPr lang="en-US" i="1" dirty="0"/>
              <a:t>Animals:</a:t>
            </a:r>
            <a:r>
              <a:rPr lang="en-US" dirty="0"/>
              <a:t> dogs, cats, lions, elephants. . .</a:t>
            </a:r>
          </a:p>
          <a:p>
            <a:pPr algn="l" rtl="0">
              <a:buNone/>
            </a:pPr>
            <a:r>
              <a:rPr lang="en-US" i="1" dirty="0"/>
              <a:t>Dogs:</a:t>
            </a:r>
            <a:r>
              <a:rPr lang="en-US" dirty="0"/>
              <a:t> collies, </a:t>
            </a:r>
            <a:r>
              <a:rPr lang="en-US" dirty="0" err="1"/>
              <a:t>alsatians</a:t>
            </a:r>
            <a:r>
              <a:rPr lang="en-US" dirty="0"/>
              <a:t>, </a:t>
            </a:r>
            <a:r>
              <a:rPr lang="en-US" dirty="0" err="1"/>
              <a:t>pekinese</a:t>
            </a:r>
            <a:r>
              <a:rPr lang="en-US" dirty="0"/>
              <a:t>, spaniels. . .</a:t>
            </a:r>
          </a:p>
          <a:p>
            <a:pPr algn="l" rtl="0">
              <a:buNone/>
            </a:pPr>
            <a:r>
              <a:rPr lang="en-US" dirty="0"/>
              <a:t>A rough-and-ready check on difference of quality is whether one can say </a:t>
            </a:r>
            <a:r>
              <a:rPr lang="en-US" i="1" dirty="0"/>
              <a:t>not X but Y </a:t>
            </a:r>
            <a:r>
              <a:rPr lang="en-US" dirty="0"/>
              <a:t>and </a:t>
            </a:r>
            <a:r>
              <a:rPr lang="en-US" i="1" dirty="0"/>
              <a:t>not Y but X </a:t>
            </a:r>
            <a:r>
              <a:rPr lang="en-US" dirty="0"/>
              <a:t>without oddness:</a:t>
            </a:r>
          </a:p>
          <a:p>
            <a:pPr algn="l" rtl="0">
              <a:buNone/>
            </a:pPr>
            <a:r>
              <a:rPr lang="en-US" dirty="0"/>
              <a:t>(8) It's not here, it's there.</a:t>
            </a:r>
          </a:p>
          <a:p>
            <a:pPr algn="l" rtl="0">
              <a:buNone/>
            </a:pPr>
            <a:r>
              <a:rPr lang="en-US" dirty="0"/>
              <a:t>      It's not there, it's here.</a:t>
            </a:r>
          </a:p>
          <a:p>
            <a:pPr algn="l" rtl="0">
              <a:buNone/>
            </a:pPr>
            <a:r>
              <a:rPr lang="en-US" dirty="0"/>
              <a:t>(9) I didn't run, I walked.</a:t>
            </a:r>
          </a:p>
          <a:p>
            <a:pPr algn="l" rtl="0">
              <a:buNone/>
            </a:pPr>
            <a:r>
              <a:rPr lang="en-US" dirty="0"/>
              <a:t>      I didn't walk, I ran.</a:t>
            </a:r>
          </a:p>
          <a:p>
            <a:pPr algn="l" rtl="0">
              <a:buNone/>
            </a:pPr>
            <a:r>
              <a:rPr lang="en-US" dirty="0"/>
              <a:t>(10) Her dress is not red, it's green.</a:t>
            </a:r>
          </a:p>
          <a:p>
            <a:pPr algn="l" rtl="0">
              <a:buNone/>
            </a:pPr>
            <a:r>
              <a:rPr lang="en-US" dirty="0"/>
              <a:t>       Her dress is not green, it's red.</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13</a:t>
            </a:fld>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lstStyle/>
          <a:p>
            <a:pPr algn="l" rtl="0">
              <a:buNone/>
            </a:pPr>
            <a:r>
              <a:rPr lang="en-US" b="1" dirty="0"/>
              <a:t>3.3.1.2 Intensity</a:t>
            </a:r>
            <a:endParaRPr lang="en-US" dirty="0"/>
          </a:p>
          <a:p>
            <a:pPr algn="l">
              <a:buNone/>
            </a:pPr>
            <a:r>
              <a:rPr lang="en-US" dirty="0"/>
              <a:t>Descriptive meaning may vary in intensity, without change of quality. For instance, one would not wish to say that </a:t>
            </a:r>
            <a:r>
              <a:rPr lang="en-US" i="1" dirty="0"/>
              <a:t>large </a:t>
            </a:r>
            <a:r>
              <a:rPr lang="en-US" dirty="0"/>
              <a:t>and </a:t>
            </a:r>
            <a:r>
              <a:rPr lang="en-US" i="1" dirty="0"/>
              <a:t>huge </a:t>
            </a:r>
            <a:r>
              <a:rPr lang="en-US" dirty="0"/>
              <a:t>differ in quality: they designate the same area of semantic quality space, but differ in intensity. We can conclude that </a:t>
            </a:r>
            <a:r>
              <a:rPr lang="en-US" i="1" dirty="0"/>
              <a:t>huge </a:t>
            </a:r>
            <a:r>
              <a:rPr lang="en-US" dirty="0"/>
              <a:t>is more intense than </a:t>
            </a:r>
            <a:r>
              <a:rPr lang="en-US" i="1" dirty="0"/>
              <a:t>large,</a:t>
            </a:r>
            <a:r>
              <a:rPr lang="en-US" dirty="0"/>
              <a:t> and </a:t>
            </a:r>
            <a:r>
              <a:rPr lang="en-US" i="1" dirty="0"/>
              <a:t>terrified than scared. </a:t>
            </a: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14</a:t>
            </a:fld>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20000"/>
          </a:bodyPr>
          <a:lstStyle/>
          <a:p>
            <a:pPr algn="l" rtl="0">
              <a:buNone/>
            </a:pPr>
            <a:r>
              <a:rPr lang="en-US" b="1" dirty="0"/>
              <a:t>3.3.1.3 Specificity</a:t>
            </a:r>
            <a:endParaRPr lang="en-US" dirty="0"/>
          </a:p>
          <a:p>
            <a:pPr algn="l" rtl="0">
              <a:buNone/>
            </a:pPr>
            <a:r>
              <a:rPr lang="en-US" dirty="0"/>
              <a:t> (18) </a:t>
            </a:r>
            <a:r>
              <a:rPr lang="en-US" i="1" dirty="0"/>
              <a:t>It's a dog </a:t>
            </a:r>
            <a:r>
              <a:rPr lang="en-US" dirty="0"/>
              <a:t>unilaterally entails </a:t>
            </a:r>
            <a:r>
              <a:rPr lang="en-US" i="1" dirty="0"/>
              <a:t>It's an animal.</a:t>
            </a:r>
            <a:endParaRPr lang="en-US" dirty="0"/>
          </a:p>
          <a:p>
            <a:pPr algn="l" rtl="0">
              <a:buNone/>
            </a:pPr>
            <a:r>
              <a:rPr lang="en-US" i="1" dirty="0"/>
              <a:t>It's not an animal </a:t>
            </a:r>
            <a:r>
              <a:rPr lang="en-US" dirty="0"/>
              <a:t>unilaterally entails </a:t>
            </a:r>
            <a:r>
              <a:rPr lang="en-US" i="1" dirty="0"/>
              <a:t>It's not a dog.</a:t>
            </a:r>
            <a:endParaRPr lang="en-US" dirty="0"/>
          </a:p>
          <a:p>
            <a:pPr algn="l" rtl="0">
              <a:buNone/>
            </a:pPr>
            <a:r>
              <a:rPr lang="en-US" dirty="0"/>
              <a:t>From all this, we can conclude that </a:t>
            </a:r>
            <a:r>
              <a:rPr lang="en-US" i="1" dirty="0"/>
              <a:t>dog </a:t>
            </a:r>
            <a:r>
              <a:rPr lang="en-US" dirty="0"/>
              <a:t>is more specific than </a:t>
            </a:r>
            <a:r>
              <a:rPr lang="en-US" i="1" dirty="0"/>
              <a:t>animal </a:t>
            </a:r>
            <a:r>
              <a:rPr lang="en-US" dirty="0"/>
              <a:t>(alternatively, </a:t>
            </a:r>
            <a:r>
              <a:rPr lang="en-US" i="1" dirty="0"/>
              <a:t>animal </a:t>
            </a:r>
            <a:r>
              <a:rPr lang="en-US" dirty="0"/>
              <a:t>is more general than </a:t>
            </a:r>
            <a:r>
              <a:rPr lang="en-US" i="1" dirty="0"/>
              <a:t>dog). </a:t>
            </a:r>
            <a:r>
              <a:rPr lang="en-US" dirty="0"/>
              <a:t>Similarly, </a:t>
            </a:r>
            <a:r>
              <a:rPr lang="en-US" i="1" dirty="0"/>
              <a:t>slap </a:t>
            </a:r>
            <a:r>
              <a:rPr lang="en-US" dirty="0"/>
              <a:t>is more specific than </a:t>
            </a:r>
            <a:r>
              <a:rPr lang="en-US" i="1" dirty="0"/>
              <a:t>hit, scarlet </a:t>
            </a:r>
            <a:r>
              <a:rPr lang="en-US" dirty="0"/>
              <a:t>is more specific than </a:t>
            </a:r>
            <a:r>
              <a:rPr lang="en-US" i="1" dirty="0"/>
              <a:t>red, woman </a:t>
            </a:r>
            <a:r>
              <a:rPr lang="en-US" dirty="0"/>
              <a:t>is more specific than </a:t>
            </a:r>
            <a:r>
              <a:rPr lang="en-US" i="1" dirty="0"/>
              <a:t>person.</a:t>
            </a:r>
            <a:r>
              <a:rPr lang="en-US" dirty="0"/>
              <a:t> It is possible to distinguish several types of specificity. All the cases illustrated above involve type-specificity, that is to say, the more specific term</a:t>
            </a:r>
            <a:r>
              <a:rPr lang="en-US" b="1" dirty="0"/>
              <a:t> </a:t>
            </a:r>
            <a:r>
              <a:rPr lang="en-US" dirty="0"/>
              <a:t>denotes a subtype included within the more general type. But there is also part-specificity, illustrated by, for instance, </a:t>
            </a:r>
            <a:r>
              <a:rPr lang="en-US" i="1" dirty="0"/>
              <a:t>hand-finger </a:t>
            </a:r>
            <a:r>
              <a:rPr lang="en-US" dirty="0"/>
              <a:t>(where </a:t>
            </a:r>
            <a:r>
              <a:rPr lang="en-US" i="1" dirty="0"/>
              <a:t>finger </a:t>
            </a:r>
            <a:r>
              <a:rPr lang="en-US" dirty="0"/>
              <a:t>is the more specific), </a:t>
            </a:r>
            <a:r>
              <a:rPr lang="en-US" i="1" dirty="0"/>
              <a:t>bicycle: wheel, university: faculty. John injured his finger </a:t>
            </a:r>
            <a:r>
              <a:rPr lang="en-US" dirty="0"/>
              <a:t>is more specific than </a:t>
            </a:r>
            <a:r>
              <a:rPr lang="en-US" i="1" dirty="0"/>
              <a:t>John injured his hand.</a:t>
            </a:r>
            <a:endParaRPr lang="en-US" dirty="0"/>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15</a:t>
            </a:fld>
            <a:endParaRPr 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85000" lnSpcReduction="10000"/>
          </a:bodyPr>
          <a:lstStyle/>
          <a:p>
            <a:pPr algn="l" rtl="0">
              <a:buNone/>
            </a:pPr>
            <a:r>
              <a:rPr lang="en-US" b="1" dirty="0"/>
              <a:t>3.3.1.4 Vagueness</a:t>
            </a:r>
            <a:endParaRPr lang="en-US" dirty="0"/>
          </a:p>
          <a:p>
            <a:pPr algn="l" rtl="0">
              <a:buNone/>
            </a:pPr>
            <a:r>
              <a:rPr lang="en-US" dirty="0" smtClean="0"/>
              <a:t>     Before </a:t>
            </a:r>
            <a:r>
              <a:rPr lang="en-US" dirty="0"/>
              <a:t>examining this notion in greater detail, it is necessary to make as clear a distinction as possible </a:t>
            </a:r>
            <a:r>
              <a:rPr lang="en-US" dirty="0" smtClean="0"/>
              <a:t>between it </a:t>
            </a:r>
            <a:r>
              <a:rPr lang="en-US" dirty="0"/>
              <a:t>and certain other notions with which it is often coupled in discussions, if not actually confused. The first of these is generality. Although someone who says </a:t>
            </a:r>
            <a:r>
              <a:rPr lang="en-US" i="1" dirty="0"/>
              <a:t>I saw a reptile </a:t>
            </a:r>
            <a:r>
              <a:rPr lang="en-US" dirty="0"/>
              <a:t>is not giving as much information as someone who says </a:t>
            </a:r>
            <a:r>
              <a:rPr lang="en-US" i="1" dirty="0"/>
              <a:t>I saw a snake, </a:t>
            </a:r>
            <a:r>
              <a:rPr lang="en-US" dirty="0"/>
              <a:t>they are not being any more vague. That is to say, the notion "reptile" is as clearly </a:t>
            </a:r>
            <a:r>
              <a:rPr lang="en-US" dirty="0" err="1"/>
              <a:t>delimitable</a:t>
            </a:r>
            <a:r>
              <a:rPr lang="en-US" dirty="0"/>
              <a:t> as the notion "snake", it is just that it denotes a more inclusive class. Another notion which must be distinguished from vagueness is abstractness. For instance, the notion of "entailment" is abstract, but </a:t>
            </a:r>
            <a:r>
              <a:rPr lang="en-US" dirty="0" smtClean="0"/>
              <a:t>is relatively </a:t>
            </a:r>
            <a:r>
              <a:rPr lang="en-US" dirty="0"/>
              <a:t>well defined, and therefore not vague.</a:t>
            </a:r>
          </a:p>
          <a:p>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16</a:t>
            </a:fld>
            <a:endParaRPr lang="ar-S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20000"/>
          </a:bodyPr>
          <a:lstStyle/>
          <a:p>
            <a:pPr algn="l">
              <a:buNone/>
            </a:pPr>
            <a:r>
              <a:rPr lang="en-US" dirty="0"/>
              <a:t>Under the heading of vagueness we shall distinguish two different </a:t>
            </a:r>
            <a:r>
              <a:rPr lang="en-US" dirty="0" err="1"/>
              <a:t>subdimensions</a:t>
            </a:r>
            <a:r>
              <a:rPr lang="en-US" dirty="0"/>
              <a:t>. The first is </a:t>
            </a:r>
            <a:r>
              <a:rPr lang="en-US" b="1" dirty="0"/>
              <a:t>ill-</a:t>
            </a:r>
            <a:r>
              <a:rPr lang="en-US" b="1" dirty="0" err="1"/>
              <a:t>definedness</a:t>
            </a:r>
            <a:r>
              <a:rPr lang="en-US" b="1" dirty="0"/>
              <a:t>, </a:t>
            </a:r>
            <a:r>
              <a:rPr lang="en-US" dirty="0"/>
              <a:t>and the second is laxness. Ill-</a:t>
            </a:r>
            <a:r>
              <a:rPr lang="en-US" dirty="0" err="1"/>
              <a:t>definedness</a:t>
            </a:r>
            <a:r>
              <a:rPr lang="en-US" dirty="0"/>
              <a:t> is well illustrated by terms which designate a region on a gradable scale such as </a:t>
            </a:r>
            <a:r>
              <a:rPr lang="en-US" i="1" dirty="0"/>
              <a:t>middle-aged. </a:t>
            </a:r>
            <a:r>
              <a:rPr lang="en-US" dirty="0"/>
              <a:t>Age varies continuously: </a:t>
            </a:r>
            <a:r>
              <a:rPr lang="en-US" i="1" dirty="0"/>
              <a:t>middle-aged </a:t>
            </a:r>
            <a:r>
              <a:rPr lang="en-US" dirty="0"/>
              <a:t>occupies a region on this scale. But at what age does someone begin to be middle-aged, and at what age does one cease to be middle-aged and become old? There is quite an overlap between </a:t>
            </a:r>
            <a:r>
              <a:rPr lang="en-US" i="1" dirty="0"/>
              <a:t>middle-aged </a:t>
            </a:r>
            <a:r>
              <a:rPr lang="en-US" dirty="0"/>
              <a:t>and </a:t>
            </a:r>
            <a:r>
              <a:rPr lang="en-US" i="1" dirty="0"/>
              <a:t>in their fifties, </a:t>
            </a:r>
            <a:r>
              <a:rPr lang="en-US" dirty="0"/>
              <a:t>but the latter is significantly better defined: we know in principle how to determine whether someone is in their fifties or not. </a:t>
            </a:r>
          </a:p>
          <a:p>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17</a:t>
            </a:fld>
            <a:endParaRPr lang="ar-S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92500" lnSpcReduction="10000"/>
          </a:bodyPr>
          <a:lstStyle/>
          <a:p>
            <a:pPr algn="l" rtl="0">
              <a:buNone/>
            </a:pPr>
            <a:r>
              <a:rPr lang="en-US" dirty="0" smtClean="0"/>
              <a:t>    The </a:t>
            </a:r>
            <a:r>
              <a:rPr lang="en-US" dirty="0"/>
              <a:t>second subtype of vagueness is </a:t>
            </a:r>
            <a:r>
              <a:rPr lang="en-US" b="1" dirty="0"/>
              <a:t>laxness </a:t>
            </a:r>
            <a:r>
              <a:rPr lang="en-US" dirty="0"/>
              <a:t>(vs. </a:t>
            </a:r>
            <a:r>
              <a:rPr lang="en-US" b="1" dirty="0"/>
              <a:t>strictness) </a:t>
            </a:r>
            <a:r>
              <a:rPr lang="en-US" dirty="0"/>
              <a:t>of application. For some terms, their essence is easily defined, but they are habitually applied in a loose way. This seems to be a characteristic of individual words. For instance, the notion of a circle is capable of a clear definition, and everyone is</a:t>
            </a:r>
            <a:r>
              <a:rPr lang="en-US" b="1" dirty="0"/>
              <a:t> </a:t>
            </a:r>
            <a:r>
              <a:rPr lang="en-US" dirty="0"/>
              <a:t>capable of grasping the strict notion, even if they cannot give a correct mathematical specification. But the word </a:t>
            </a:r>
            <a:r>
              <a:rPr lang="en-US" i="1" dirty="0"/>
              <a:t>circle </a:t>
            </a:r>
            <a:r>
              <a:rPr lang="en-US" dirty="0"/>
              <a:t>is habitually used very loosely, as in, for instance, </a:t>
            </a:r>
            <a:r>
              <a:rPr lang="en-US" i="1" dirty="0"/>
              <a:t>The mourners stood in a circle round the grave. </a:t>
            </a:r>
            <a:r>
              <a:rPr lang="en-US" dirty="0"/>
              <a:t>No one expects </a:t>
            </a:r>
            <a:r>
              <a:rPr lang="en-US" dirty="0" smtClean="0"/>
              <a:t>the people </a:t>
            </a:r>
            <a:r>
              <a:rPr lang="en-US" dirty="0"/>
              <a:t>to form an exact circle here. </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18</a:t>
            </a:fld>
            <a:endParaRPr lang="ar-S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85000" lnSpcReduction="20000"/>
          </a:bodyPr>
          <a:lstStyle/>
          <a:p>
            <a:pPr algn="l" rtl="0">
              <a:buNone/>
            </a:pPr>
            <a:r>
              <a:rPr lang="en-US" b="1" dirty="0"/>
              <a:t>3.3.1.5 </a:t>
            </a:r>
            <a:r>
              <a:rPr lang="en-US" b="1" dirty="0" err="1"/>
              <a:t>Basicness</a:t>
            </a:r>
            <a:endParaRPr lang="en-US" dirty="0"/>
          </a:p>
          <a:p>
            <a:pPr algn="l">
              <a:buNone/>
            </a:pPr>
            <a:r>
              <a:rPr lang="en-US" dirty="0"/>
              <a:t>Another dimension along which descriptive meanings can vary is that of </a:t>
            </a:r>
            <a:r>
              <a:rPr lang="en-US" b="1" dirty="0" err="1"/>
              <a:t>basicness</a:t>
            </a:r>
            <a:r>
              <a:rPr lang="en-US" b="1" dirty="0"/>
              <a:t>: </a:t>
            </a:r>
            <a:r>
              <a:rPr lang="en-US" dirty="0"/>
              <a:t>some meanings are considered more basic than others. A distinction is made between words or features which are close to concrete everyday experience, and those which, though in some way ultimately derived from these, are to various degrees remote from actual bodily experience.  The distinction we are making here corresponds to one meaning of </a:t>
            </a:r>
            <a:r>
              <a:rPr lang="en-US" i="1" dirty="0"/>
              <a:t>concrete </a:t>
            </a:r>
            <a:r>
              <a:rPr lang="en-US" dirty="0"/>
              <a:t>(has </a:t>
            </a:r>
            <a:r>
              <a:rPr lang="en-US" dirty="0" err="1"/>
              <a:t>spatio</a:t>
            </a:r>
            <a:r>
              <a:rPr lang="en-US" dirty="0"/>
              <a:t>-temporal location) as opposed to </a:t>
            </a:r>
            <a:r>
              <a:rPr lang="en-US" i="1" dirty="0"/>
              <a:t>abstract</a:t>
            </a:r>
            <a:r>
              <a:rPr lang="en-US" dirty="0"/>
              <a:t> (does not have </a:t>
            </a:r>
            <a:r>
              <a:rPr lang="en-US" dirty="0" err="1"/>
              <a:t>spatio</a:t>
            </a:r>
            <a:r>
              <a:rPr lang="en-US" dirty="0"/>
              <a:t>-temporal location). A standard picture of meaning within the philosophy of language identifies a set of words, known as the </a:t>
            </a:r>
            <a:r>
              <a:rPr lang="en-US" b="1" dirty="0"/>
              <a:t>observation vocabulary, </a:t>
            </a:r>
            <a:r>
              <a:rPr lang="en-US" dirty="0"/>
              <a:t>whose meanings are fixed by their relations with observable properties of the environment. </a:t>
            </a: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19</a:t>
            </a:fld>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pPr algn="l" rtl="0">
              <a:buNone/>
            </a:pPr>
            <a:r>
              <a:rPr lang="en-US" b="1" dirty="0"/>
              <a:t>CHAPTER 3</a:t>
            </a:r>
            <a:endParaRPr lang="en-US" dirty="0"/>
          </a:p>
          <a:p>
            <a:pPr algn="l" rtl="0">
              <a:buNone/>
            </a:pPr>
            <a:r>
              <a:rPr lang="en-US" dirty="0"/>
              <a:t>Types and dimensions of meaning</a:t>
            </a:r>
          </a:p>
          <a:p>
            <a:pPr algn="l" rtl="0">
              <a:buNone/>
            </a:pPr>
            <a:r>
              <a:rPr lang="en-US" b="1" dirty="0"/>
              <a:t>3.1 Introduction</a:t>
            </a:r>
            <a:endParaRPr lang="en-US" dirty="0"/>
          </a:p>
          <a:p>
            <a:pPr algn="l" rtl="0">
              <a:buNone/>
            </a:pPr>
            <a:r>
              <a:rPr lang="en-US" b="1" dirty="0"/>
              <a:t>3.2 Descriptive and non-descriptive meaning</a:t>
            </a:r>
            <a:endParaRPr lang="en-US" dirty="0"/>
          </a:p>
          <a:p>
            <a:pPr algn="l" rtl="0">
              <a:buNone/>
            </a:pPr>
            <a:r>
              <a:rPr lang="en-US" b="1" dirty="0"/>
              <a:t>3.3 Dimensions of non-descriptive meaning</a:t>
            </a:r>
            <a:endParaRPr lang="en-US" dirty="0"/>
          </a:p>
          <a:p>
            <a:pPr algn="l" rtl="0">
              <a:buNone/>
            </a:pPr>
            <a:r>
              <a:rPr lang="en-US" b="1" dirty="0"/>
              <a:t>3.4 Non-descriptive dimensions</a:t>
            </a:r>
            <a:endParaRPr lang="en-US" dirty="0"/>
          </a:p>
          <a:p>
            <a:pPr algn="l" rtl="0">
              <a:buNone/>
            </a:pPr>
            <a:r>
              <a:rPr lang="en-US" b="1" dirty="0"/>
              <a:t>Discussion questions and exercises</a:t>
            </a:r>
            <a:endParaRPr lang="en-US" dirty="0"/>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2</a:t>
            </a:fld>
            <a:endParaRPr lang="ar-S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77500" lnSpcReduction="20000"/>
          </a:bodyPr>
          <a:lstStyle/>
          <a:p>
            <a:pPr algn="l">
              <a:buNone/>
            </a:pPr>
            <a:r>
              <a:rPr lang="en-US" dirty="0" smtClean="0"/>
              <a:t>1. A </a:t>
            </a:r>
            <a:r>
              <a:rPr lang="en-US" dirty="0"/>
              <a:t>general assumption is that the concrete/observable/basic terms will be the first learned, probably the first to arise in the evolution of human language.  Cognitive linguists believe that cognition is built up as it were from concrete to abstract, and concrete domains function as source domains for metaphorical processes involved in creating abstract domains. </a:t>
            </a:r>
            <a:endParaRPr lang="en-US" dirty="0" smtClean="0"/>
          </a:p>
          <a:p>
            <a:pPr algn="l">
              <a:buNone/>
            </a:pPr>
            <a:r>
              <a:rPr lang="en-US" dirty="0" smtClean="0"/>
              <a:t>2. Another </a:t>
            </a:r>
            <a:r>
              <a:rPr lang="en-US" dirty="0"/>
              <a:t>way of looking at more and less basic meanings is in terms of independence and dependence: one meaning may presuppose, or depend on, another. As an example of dependency, consider the case </a:t>
            </a:r>
            <a:r>
              <a:rPr lang="en-US" i="1" dirty="0"/>
              <a:t>of acceleration. </a:t>
            </a:r>
            <a:r>
              <a:rPr lang="en-US" dirty="0"/>
              <a:t>This</a:t>
            </a:r>
            <a:r>
              <a:rPr lang="en-US" b="1" dirty="0"/>
              <a:t> </a:t>
            </a:r>
            <a:r>
              <a:rPr lang="en-US" dirty="0"/>
              <a:t>presupposes/depends on the notion of </a:t>
            </a:r>
            <a:r>
              <a:rPr lang="en-US" i="1" dirty="0"/>
              <a:t>speed, </a:t>
            </a:r>
            <a:r>
              <a:rPr lang="en-US" dirty="0"/>
              <a:t>which in turn presupposes the yet more basic notion of </a:t>
            </a:r>
            <a:r>
              <a:rPr lang="en-US" i="1" dirty="0"/>
              <a:t>movement, </a:t>
            </a:r>
            <a:r>
              <a:rPr lang="en-US" dirty="0"/>
              <a:t>down to the most basic notions of all: </a:t>
            </a:r>
            <a:r>
              <a:rPr lang="en-US" i="1" dirty="0"/>
              <a:t>physical object, location, </a:t>
            </a:r>
            <a:r>
              <a:rPr lang="en-US" dirty="0"/>
              <a:t>and </a:t>
            </a:r>
            <a:r>
              <a:rPr lang="en-US" i="1" dirty="0"/>
              <a:t>time. </a:t>
            </a:r>
            <a:r>
              <a:rPr lang="en-US" dirty="0"/>
              <a:t>Notice that </a:t>
            </a:r>
            <a:r>
              <a:rPr lang="en-US" i="1" dirty="0"/>
              <a:t>acceleration </a:t>
            </a:r>
            <a:r>
              <a:rPr lang="en-US" dirty="0"/>
              <a:t>is not more specific than </a:t>
            </a:r>
            <a:r>
              <a:rPr lang="en-US" i="1" dirty="0"/>
              <a:t>speed, </a:t>
            </a:r>
            <a:r>
              <a:rPr lang="en-US" dirty="0"/>
              <a:t>in the way that </a:t>
            </a:r>
            <a:r>
              <a:rPr lang="en-US" i="1" dirty="0"/>
              <a:t>dog </a:t>
            </a:r>
            <a:r>
              <a:rPr lang="en-US" dirty="0"/>
              <a:t>is more specific than </a:t>
            </a:r>
            <a:r>
              <a:rPr lang="en-US" i="1" dirty="0"/>
              <a:t>animal, </a:t>
            </a:r>
            <a:r>
              <a:rPr lang="en-US" dirty="0"/>
              <a:t>or </a:t>
            </a:r>
            <a:r>
              <a:rPr lang="en-US" i="1" dirty="0"/>
              <a:t>finger </a:t>
            </a:r>
            <a:r>
              <a:rPr lang="en-US" dirty="0"/>
              <a:t>than </a:t>
            </a:r>
            <a:r>
              <a:rPr lang="en-US" i="1" dirty="0"/>
              <a:t>hand, </a:t>
            </a:r>
            <a:r>
              <a:rPr lang="en-US" dirty="0"/>
              <a:t>but it is more complex, in that it builds on more basic meanings. </a:t>
            </a: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20</a:t>
            </a:fld>
            <a:endParaRPr lang="ar-SA"/>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92500" lnSpcReduction="20000"/>
          </a:bodyPr>
          <a:lstStyle/>
          <a:p>
            <a:pPr algn="l">
              <a:buNone/>
            </a:pPr>
            <a:r>
              <a:rPr lang="en-US" dirty="0" smtClean="0"/>
              <a:t>3. A </a:t>
            </a:r>
            <a:r>
              <a:rPr lang="en-US" dirty="0"/>
              <a:t>natural way of thinking about this type of dependency is in terms of constituency: the dependent meanings, being more complex, are built up out of the more basic meanings. For instance, if we define </a:t>
            </a:r>
            <a:r>
              <a:rPr lang="en-US" i="1" dirty="0"/>
              <a:t>acceleration </a:t>
            </a:r>
            <a:r>
              <a:rPr lang="en-US" dirty="0"/>
              <a:t>as "rate of change of speed with time", we incorporate the simpler notion "speed" into the definition. A similar definition of </a:t>
            </a:r>
            <a:r>
              <a:rPr lang="en-US" i="1" dirty="0"/>
              <a:t>speed </a:t>
            </a:r>
            <a:r>
              <a:rPr lang="en-US" dirty="0"/>
              <a:t>would not need to make any reference to a notion of "acceleration" (e.g. "rate of change of location with time"). In a similar way, the meaning of </a:t>
            </a:r>
            <a:r>
              <a:rPr lang="en-US" i="1" dirty="0"/>
              <a:t>stallion </a:t>
            </a:r>
            <a:r>
              <a:rPr lang="en-US" dirty="0"/>
              <a:t>is built out of the more basic meanings "male" and "horse". On this view, the most basic meanings are the so-called semantic primes—elementary notions out of which all other meanings are built. </a:t>
            </a:r>
          </a:p>
          <a:p>
            <a:pPr algn="l">
              <a:buNone/>
            </a:pP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21</a:t>
            </a:fld>
            <a:endParaRPr lang="ar-SA"/>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072230"/>
          </a:xfrm>
        </p:spPr>
        <p:txBody>
          <a:bodyPr>
            <a:normAutofit fontScale="77500" lnSpcReduction="20000"/>
          </a:bodyPr>
          <a:lstStyle/>
          <a:p>
            <a:pPr algn="l" rtl="0">
              <a:buNone/>
            </a:pPr>
            <a:r>
              <a:rPr lang="en-US" b="1" dirty="0"/>
              <a:t>3.3.1.6 Viewpoint</a:t>
            </a:r>
            <a:endParaRPr lang="en-US" dirty="0"/>
          </a:p>
          <a:p>
            <a:pPr algn="l" rtl="0">
              <a:buNone/>
            </a:pPr>
            <a:r>
              <a:rPr lang="en-US" dirty="0" smtClean="0"/>
              <a:t>      A </a:t>
            </a:r>
            <a:r>
              <a:rPr lang="en-US" dirty="0"/>
              <a:t>number of linguistic expressions encode as part of their meaning a particular </a:t>
            </a:r>
            <a:r>
              <a:rPr lang="en-US" b="1" dirty="0"/>
              <a:t>viewpoint </a:t>
            </a:r>
            <a:r>
              <a:rPr lang="en-US" dirty="0"/>
              <a:t>on the events or states of affairs designated. Perhaps the most obvious example of this is provided by deictic expressions, such as </a:t>
            </a:r>
            <a:r>
              <a:rPr lang="en-US" i="1" dirty="0"/>
              <a:t>this, that, here, there, now, then, </a:t>
            </a:r>
            <a:r>
              <a:rPr lang="en-US" dirty="0"/>
              <a:t>and so on, which are usually claimed to encode the viewpoint of the speaker at the moment of utterance. So, for instance, </a:t>
            </a:r>
            <a:r>
              <a:rPr lang="en-US" i="1" dirty="0"/>
              <a:t>the book on the table, </a:t>
            </a:r>
            <a:r>
              <a:rPr lang="en-US" dirty="0"/>
              <a:t>if it was valid for one speaker in a particular context, would be valid for anyone present; however, the validity of </a:t>
            </a:r>
            <a:r>
              <a:rPr lang="en-US" i="1" dirty="0"/>
              <a:t>this book here, </a:t>
            </a:r>
            <a:r>
              <a:rPr lang="en-US" dirty="0"/>
              <a:t>as a description of the same book, would clearly depend on the position of the speaker relative to the book in question. There are less obvious encodings of viewpoint. Consider the difference between (20), (21), (22), and (23):</a:t>
            </a:r>
          </a:p>
          <a:p>
            <a:pPr algn="l" rtl="0">
              <a:buNone/>
            </a:pPr>
            <a:r>
              <a:rPr lang="en-US" dirty="0"/>
              <a:t>(20) </a:t>
            </a:r>
            <a:r>
              <a:rPr lang="en-US" i="1" dirty="0"/>
              <a:t>The village is on the north side of the hill.</a:t>
            </a:r>
            <a:endParaRPr lang="en-US" dirty="0"/>
          </a:p>
          <a:p>
            <a:pPr algn="l" rtl="0">
              <a:buNone/>
            </a:pPr>
            <a:r>
              <a:rPr lang="en-US" dirty="0"/>
              <a:t>(21)</a:t>
            </a:r>
            <a:r>
              <a:rPr lang="en-US" i="1" dirty="0"/>
              <a:t> The village is on the other side of the hill.</a:t>
            </a:r>
            <a:endParaRPr lang="en-US" dirty="0"/>
          </a:p>
          <a:p>
            <a:pPr algn="l" rtl="0">
              <a:buNone/>
            </a:pPr>
            <a:r>
              <a:rPr lang="en-US" dirty="0"/>
              <a:t>(22)</a:t>
            </a:r>
            <a:r>
              <a:rPr lang="en-US" i="1" dirty="0"/>
              <a:t> The village is over the hill.</a:t>
            </a:r>
            <a:endParaRPr lang="en-US" dirty="0"/>
          </a:p>
          <a:p>
            <a:pPr algn="l" rtl="0">
              <a:buNone/>
            </a:pPr>
            <a:r>
              <a:rPr lang="en-US" dirty="0"/>
              <a:t>(23)</a:t>
            </a:r>
            <a:r>
              <a:rPr lang="en-US" i="1" dirty="0"/>
              <a:t> The village is round the other side of the hill</a:t>
            </a:r>
            <a:r>
              <a:rPr lang="en-US" dirty="0"/>
              <a:t>.</a:t>
            </a:r>
          </a:p>
          <a:p>
            <a:pPr algn="l">
              <a:buNone/>
            </a:pP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22</a:t>
            </a:fld>
            <a:endParaRPr lang="ar-S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92500" lnSpcReduction="10000"/>
          </a:bodyPr>
          <a:lstStyle/>
          <a:p>
            <a:pPr algn="l">
              <a:buNone/>
            </a:pPr>
            <a:r>
              <a:rPr lang="en-US" dirty="0"/>
              <a:t>It is easy to envisage a situation in which all four sentences give the same information. But they differ in respect of implicit viewpoint: (20) gives what might be called a viewpoint-free description of the position of the village; (21) requires knowledge of a reference point to be interpretable (other side from</a:t>
            </a:r>
            <a:r>
              <a:rPr lang="en-US" b="1" dirty="0"/>
              <a:t> </a:t>
            </a:r>
            <a:r>
              <a:rPr lang="en-US" dirty="0"/>
              <a:t>what?); (22) and (23) adopt (and encode) different viewpoints, but are similar in that they take the viewpoint of someone travelling to the village from the speaker's location, in the case of (22) a journey straight over the hill, in the case of (23) a less strenuous journey round the hill.</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23</a:t>
            </a:fld>
            <a:endParaRPr lang="ar-SA"/>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77500" lnSpcReduction="20000"/>
          </a:bodyPr>
          <a:lstStyle/>
          <a:p>
            <a:pPr algn="l" rtl="0">
              <a:buNone/>
            </a:pPr>
            <a:r>
              <a:rPr lang="en-US" b="1" dirty="0"/>
              <a:t>3.3.2 Relative dimensions</a:t>
            </a:r>
            <a:endParaRPr lang="en-US" dirty="0"/>
          </a:p>
          <a:p>
            <a:pPr algn="l" rtl="0">
              <a:buNone/>
            </a:pPr>
            <a:r>
              <a:rPr lang="en-US" dirty="0" smtClean="0"/>
              <a:t>      Under </a:t>
            </a:r>
            <a:r>
              <a:rPr lang="en-US" dirty="0"/>
              <a:t>the next three headings, we shall look at parameters which relate not so much to complete meanings, but to semantic features which form part of a complete lexical sense. (The notion of decomposing meanings into features or components is discussed in greater detail in Chapter 13.)</a:t>
            </a:r>
          </a:p>
          <a:p>
            <a:pPr algn="l" rtl="0">
              <a:buNone/>
            </a:pPr>
            <a:r>
              <a:rPr lang="en-US" b="1" dirty="0" smtClean="0"/>
              <a:t>3.3.2.1 </a:t>
            </a:r>
            <a:r>
              <a:rPr lang="en-US" b="1" dirty="0"/>
              <a:t>Necessity and expectedness</a:t>
            </a:r>
            <a:endParaRPr lang="en-US" dirty="0"/>
          </a:p>
          <a:p>
            <a:pPr algn="l" rtl="0">
              <a:buNone/>
            </a:pPr>
            <a:r>
              <a:rPr lang="en-US" dirty="0" smtClean="0"/>
              <a:t>     The </a:t>
            </a:r>
            <a:r>
              <a:rPr lang="en-US" dirty="0"/>
              <a:t>first parameter is necessity. The simple view of this parameter is to make a sharp dichotomy between necessary and contingent logical relationships, and use entailment to determine whether or not a feature is necessary. On the basis of the following we could say that "being an animal" is a necessary feature </a:t>
            </a:r>
            <a:r>
              <a:rPr lang="en-US" dirty="0" smtClean="0"/>
              <a:t>of </a:t>
            </a:r>
            <a:r>
              <a:rPr lang="en-US" i="1" dirty="0" smtClean="0"/>
              <a:t>dog</a:t>
            </a:r>
            <a:r>
              <a:rPr lang="en-US" i="1" dirty="0"/>
              <a:t>, </a:t>
            </a:r>
            <a:r>
              <a:rPr lang="en-US" dirty="0"/>
              <a:t>whereas "ability to bark" is not:</a:t>
            </a:r>
          </a:p>
          <a:p>
            <a:pPr algn="l" rtl="0">
              <a:buNone/>
            </a:pPr>
            <a:r>
              <a:rPr lang="en-US" dirty="0"/>
              <a:t>(24) </a:t>
            </a:r>
            <a:r>
              <a:rPr lang="en-US" i="1" dirty="0"/>
              <a:t>X is a dog </a:t>
            </a:r>
            <a:r>
              <a:rPr lang="en-US" dirty="0"/>
              <a:t>entails </a:t>
            </a:r>
            <a:r>
              <a:rPr lang="en-US" i="1" dirty="0"/>
              <a:t>X is an animal.</a:t>
            </a:r>
            <a:endParaRPr lang="en-US" dirty="0"/>
          </a:p>
          <a:p>
            <a:pPr algn="l">
              <a:buNone/>
            </a:pPr>
            <a:r>
              <a:rPr lang="en-US" i="1" dirty="0"/>
              <a:t>X is a dog </a:t>
            </a:r>
            <a:r>
              <a:rPr lang="en-US" dirty="0"/>
              <a:t>does not entail </a:t>
            </a:r>
            <a:r>
              <a:rPr lang="en-US" i="1" dirty="0"/>
              <a:t>X can bark</a:t>
            </a: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24</a:t>
            </a:fld>
            <a:endParaRPr lang="ar-SA"/>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92500" lnSpcReduction="20000"/>
          </a:bodyPr>
          <a:lstStyle/>
          <a:p>
            <a:pPr algn="l" rtl="0">
              <a:buNone/>
            </a:pPr>
            <a:r>
              <a:rPr lang="en-US" b="1" dirty="0"/>
              <a:t>3.3.2.2 Sufficiency</a:t>
            </a:r>
            <a:endParaRPr lang="en-US" dirty="0"/>
          </a:p>
          <a:p>
            <a:pPr algn="l" rtl="0">
              <a:buNone/>
            </a:pPr>
            <a:r>
              <a:rPr lang="en-US" dirty="0" smtClean="0"/>
              <a:t>    We </a:t>
            </a:r>
            <a:r>
              <a:rPr lang="en-US" dirty="0"/>
              <a:t>normally speak of the </a:t>
            </a:r>
            <a:r>
              <a:rPr lang="en-US" b="1" dirty="0"/>
              <a:t>joint sufficiency </a:t>
            </a:r>
            <a:r>
              <a:rPr lang="en-US" dirty="0"/>
              <a:t>of a set of features (for instance, the features [MALE] and [HORSE] are jointly sufficient to guarantee that anything possessing them is a stallion). We may interpret the notion as it applies to a single feature in terms </a:t>
            </a:r>
            <a:r>
              <a:rPr lang="en-US" b="1" dirty="0"/>
              <a:t>of </a:t>
            </a:r>
            <a:r>
              <a:rPr lang="en-US" b="1" dirty="0" err="1"/>
              <a:t>diagnosticity</a:t>
            </a:r>
            <a:r>
              <a:rPr lang="en-US" b="1" dirty="0"/>
              <a:t>. </a:t>
            </a:r>
            <a:r>
              <a:rPr lang="en-US" dirty="0"/>
              <a:t>For instance, the feature [BREATHES] is not very diagnostic for BIRD, since many other creatures breathe. The feature [TWO LEGGED] is much better, but applies also to humans. A maximally diagnostic feature for BIRD is [FEATHERED], since no other creature has feathers. Notice that all of these have the same degree of necessity. </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25</a:t>
            </a:fld>
            <a:endParaRPr lang="ar-SA"/>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0000" lnSpcReduction="20000"/>
          </a:bodyPr>
          <a:lstStyle/>
          <a:p>
            <a:pPr algn="l" rtl="0">
              <a:buNone/>
            </a:pPr>
            <a:r>
              <a:rPr lang="en-US" b="1" dirty="0"/>
              <a:t>3.3.2.3 Salience</a:t>
            </a:r>
            <a:endParaRPr lang="en-US" dirty="0"/>
          </a:p>
          <a:p>
            <a:pPr algn="l" rtl="0">
              <a:buNone/>
            </a:pPr>
            <a:r>
              <a:rPr lang="en-US" dirty="0" smtClean="0"/>
              <a:t>      Things </a:t>
            </a:r>
            <a:r>
              <a:rPr lang="en-US" dirty="0"/>
              <a:t>which are salient stand out from their background in some way, and have a superior power of commanding attention. One way of interpreting the notion of salience is in terms of the ease of access of information. Obviously, features which are easy to get at are going to play a larger role in semantic processing in real time than those which are harder to get at. Certainly, many of the so-called prototype effects observable between items and categories seem to depend on ease of access, and it would be reasonable to expect the same to be true of features. When people are asked to list the characteristics of some entity, under time pressure, there is a strong tendency for certain features to be mentioned early in everyone's lists. This is presumably because they are the easiest features to access.</a:t>
            </a:r>
          </a:p>
          <a:p>
            <a:pPr algn="l" rtl="0">
              <a:buNone/>
            </a:pPr>
            <a:r>
              <a:rPr lang="en-US" dirty="0" smtClean="0"/>
              <a:t>       A </a:t>
            </a:r>
            <a:r>
              <a:rPr lang="en-US" dirty="0"/>
              <a:t>type of salience which is at least partly different from simple ease of access is degree of foregrounding or </a:t>
            </a:r>
            <a:r>
              <a:rPr lang="en-US" dirty="0" err="1"/>
              <a:t>backgrounding</a:t>
            </a:r>
            <a:r>
              <a:rPr lang="en-US" dirty="0"/>
              <a:t>. For instance, </a:t>
            </a:r>
            <a:r>
              <a:rPr lang="en-US" i="1" dirty="0"/>
              <a:t> blonde, woman, </a:t>
            </a:r>
            <a:r>
              <a:rPr lang="en-US" dirty="0"/>
              <a:t>and </a:t>
            </a:r>
            <a:r>
              <a:rPr lang="en-US" i="1" dirty="0"/>
              <a:t>actor </a:t>
            </a:r>
            <a:r>
              <a:rPr lang="en-US" dirty="0"/>
              <a:t>all designate human beings, and this is part of their meaning, but it is </a:t>
            </a:r>
            <a:r>
              <a:rPr lang="en-US" dirty="0" err="1"/>
              <a:t>backgrounded</a:t>
            </a:r>
            <a:r>
              <a:rPr lang="en-US" dirty="0"/>
              <a:t>; what they highlight, respectively, is hair </a:t>
            </a:r>
            <a:r>
              <a:rPr lang="en-US" dirty="0" err="1"/>
              <a:t>colour</a:t>
            </a:r>
            <a:r>
              <a:rPr lang="en-US" dirty="0"/>
              <a:t>, sex, and profession.</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26</a:t>
            </a:fld>
            <a:endParaRPr lang="ar-S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62500" lnSpcReduction="20000"/>
          </a:bodyPr>
          <a:lstStyle/>
          <a:p>
            <a:pPr algn="l" rtl="0">
              <a:buNone/>
            </a:pPr>
            <a:r>
              <a:rPr lang="en-US" b="1" dirty="0"/>
              <a:t>3.4 Non-descriptive dimensions</a:t>
            </a:r>
            <a:endParaRPr lang="en-US" dirty="0"/>
          </a:p>
          <a:p>
            <a:pPr algn="l" rtl="0">
              <a:buNone/>
            </a:pPr>
            <a:r>
              <a:rPr lang="en-US" b="1" dirty="0"/>
              <a:t>3.4.1 Expressive meaning</a:t>
            </a:r>
            <a:endParaRPr lang="en-US" dirty="0"/>
          </a:p>
          <a:p>
            <a:pPr algn="l" rtl="0">
              <a:buNone/>
            </a:pPr>
            <a:r>
              <a:rPr lang="en-US" dirty="0"/>
              <a:t>Consider the difference between (46) and (47):</a:t>
            </a:r>
          </a:p>
          <a:p>
            <a:pPr algn="l" rtl="0">
              <a:buNone/>
            </a:pPr>
            <a:r>
              <a:rPr lang="en-US" dirty="0"/>
              <a:t>(46) Gosh!</a:t>
            </a:r>
          </a:p>
          <a:p>
            <a:pPr algn="l" rtl="0">
              <a:buNone/>
            </a:pPr>
            <a:r>
              <a:rPr lang="en-US" dirty="0"/>
              <a:t>(47) I am surprised.</a:t>
            </a:r>
          </a:p>
          <a:p>
            <a:pPr algn="l" rtl="0">
              <a:buNone/>
            </a:pPr>
            <a:r>
              <a:rPr lang="en-US" dirty="0" smtClean="0"/>
              <a:t>       Sentence </a:t>
            </a:r>
            <a:r>
              <a:rPr lang="en-US" dirty="0"/>
              <a:t>(46) is subjective, and does not present a conceptual category to the hearer: it </a:t>
            </a:r>
            <a:r>
              <a:rPr lang="en-US" b="1" dirty="0"/>
              <a:t>expresses </a:t>
            </a:r>
            <a:r>
              <a:rPr lang="en-US" dirty="0"/>
              <a:t>an emotional state in much the same way as a cat's purr or a baby's cry. Its validity is restricted to the current state of the speaker: it cannot be put into the past tense. No proposition is expressed: the hearer cannot reply </a:t>
            </a:r>
            <a:r>
              <a:rPr lang="en-US" i="1" dirty="0"/>
              <a:t>Are you? </a:t>
            </a:r>
            <a:r>
              <a:rPr lang="en-US" dirty="0"/>
              <a:t>or </a:t>
            </a:r>
            <a:r>
              <a:rPr lang="en-US" i="1" dirty="0"/>
              <a:t>That's a lie! </a:t>
            </a:r>
            <a:r>
              <a:rPr lang="en-US" dirty="0"/>
              <a:t>(which are perfectly possible responses to (47)). Sentence (46) is also </a:t>
            </a:r>
            <a:r>
              <a:rPr lang="en-US" b="1" dirty="0" err="1"/>
              <a:t>prosodically</a:t>
            </a:r>
            <a:r>
              <a:rPr lang="en-US" b="1" dirty="0"/>
              <a:t> gradable, </a:t>
            </a:r>
            <a:r>
              <a:rPr lang="en-US" dirty="0"/>
              <a:t>in that greater surprise is expressed by both greater volume and greater pitch range. By contrast, (47) expresses a proposition, which can be questioned or denied, and can be expressed equally well by someone else or at a different place or time: </a:t>
            </a:r>
            <a:r>
              <a:rPr lang="en-US" i="1" dirty="0"/>
              <a:t>You are surprised </a:t>
            </a:r>
            <a:r>
              <a:rPr lang="en-US" dirty="0"/>
              <a:t>(said by hearer); </a:t>
            </a:r>
            <a:r>
              <a:rPr lang="en-US" i="1" dirty="0"/>
              <a:t>He was surprised </a:t>
            </a:r>
            <a:r>
              <a:rPr lang="en-US" dirty="0"/>
              <a:t>(said at a later time). In a sense, of course, (46) and (47) 'mean the same thing', but the former is of expressive meaning, whereas the second is descriptive. Some words possess only expressive and no descriptive meaning and to these we can assign the term </a:t>
            </a:r>
            <a:r>
              <a:rPr lang="en-US" b="1" dirty="0"/>
              <a:t>expletives:</a:t>
            </a:r>
            <a:endParaRPr lang="en-US" dirty="0"/>
          </a:p>
          <a:p>
            <a:pPr algn="l" rtl="0">
              <a:buNone/>
            </a:pPr>
            <a:r>
              <a:rPr lang="en-US" dirty="0"/>
              <a:t> </a:t>
            </a:r>
            <a:r>
              <a:rPr lang="en-US" dirty="0" smtClean="0"/>
              <a:t>      (</a:t>
            </a:r>
            <a:r>
              <a:rPr lang="en-US" dirty="0"/>
              <a:t>49) Oh, </a:t>
            </a:r>
            <a:r>
              <a:rPr lang="en-US" i="1" dirty="0"/>
              <a:t>hell! Wow! Oops! Ouch!</a:t>
            </a:r>
            <a:endParaRPr lang="en-US" dirty="0"/>
          </a:p>
          <a:p>
            <a:pPr algn="l">
              <a:buNone/>
            </a:pP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27</a:t>
            </a:fld>
            <a:endParaRPr lang="ar-SA"/>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77500" lnSpcReduction="20000"/>
          </a:bodyPr>
          <a:lstStyle/>
          <a:p>
            <a:pPr algn="l" rtl="0">
              <a:buNone/>
            </a:pPr>
            <a:r>
              <a:rPr lang="en-US" b="1" dirty="0"/>
              <a:t>3.4.2 Dialect and register allegiance: evoked meaning</a:t>
            </a:r>
            <a:endParaRPr lang="en-US" dirty="0"/>
          </a:p>
          <a:p>
            <a:pPr algn="l" rtl="0">
              <a:buNone/>
            </a:pPr>
            <a:r>
              <a:rPr lang="en-US" dirty="0" smtClean="0"/>
              <a:t>     Put </a:t>
            </a:r>
            <a:r>
              <a:rPr lang="en-US" dirty="0"/>
              <a:t>briefly (and simplistically), dialectal variation is variation in language use according to speaker, and register variation is variation within the speech of a</a:t>
            </a:r>
            <a:r>
              <a:rPr lang="en-US" b="1" dirty="0"/>
              <a:t> </a:t>
            </a:r>
            <a:r>
              <a:rPr lang="en-US" dirty="0"/>
              <a:t>single community according to situation. Usages characteristic of a particular dialect or register have the power of evoking their home contexts, and in the case of register variants, of actually creating a situation. Such associations, which have no propositional content, are called </a:t>
            </a:r>
            <a:r>
              <a:rPr lang="en-US" b="1" dirty="0"/>
              <a:t>evoked meaning </a:t>
            </a:r>
            <a:r>
              <a:rPr lang="en-US" dirty="0"/>
              <a:t>in Cruse (1986).</a:t>
            </a:r>
          </a:p>
          <a:p>
            <a:pPr algn="l" rtl="0">
              <a:buNone/>
            </a:pPr>
            <a:r>
              <a:rPr lang="en-US" dirty="0" smtClean="0"/>
              <a:t>     Three </a:t>
            </a:r>
            <a:r>
              <a:rPr lang="en-US" dirty="0"/>
              <a:t>main types of dialect can be distinguished: geographical, temporal, and social. The first type is self-explanatory; dialects of the second type vary according to the age of the speaker (who now speaks of the </a:t>
            </a:r>
            <a:r>
              <a:rPr lang="en-US" i="1" dirty="0"/>
              <a:t>wireless, </a:t>
            </a:r>
            <a:r>
              <a:rPr lang="en-US" dirty="0"/>
              <a:t>even though modern radios have far fewer wires than their forebears?); the third type vary according to the social class of the speaker.</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28</a:t>
            </a:fld>
            <a:endParaRPr lang="ar-SA"/>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10000"/>
          </a:bodyPr>
          <a:lstStyle/>
          <a:p>
            <a:pPr algn="l">
              <a:buNone/>
            </a:pPr>
            <a:r>
              <a:rPr lang="en-US" dirty="0"/>
              <a:t>A well-known division of </a:t>
            </a:r>
            <a:r>
              <a:rPr lang="en-US" b="1" dirty="0"/>
              <a:t>register </a:t>
            </a:r>
            <a:r>
              <a:rPr lang="en-US" dirty="0"/>
              <a:t>is into </a:t>
            </a:r>
            <a:r>
              <a:rPr lang="en-US" b="1" dirty="0"/>
              <a:t>field, mode, and style. Field </a:t>
            </a:r>
            <a:r>
              <a:rPr lang="en-US" dirty="0"/>
              <a:t>refers  to the area of discourse: specialists in a particular field often employ technical vocabulary to refer to things which have everyday names. For instance, doctors, when talking to other doctors, will speak of </a:t>
            </a:r>
            <a:r>
              <a:rPr lang="en-US" i="1" dirty="0" err="1"/>
              <a:t>apyrexia</a:t>
            </a:r>
            <a:r>
              <a:rPr lang="en-US" i="1" dirty="0"/>
              <a:t>, </a:t>
            </a:r>
            <a:r>
              <a:rPr lang="en-US" dirty="0"/>
              <a:t>which in ordinary language would be called </a:t>
            </a:r>
            <a:r>
              <a:rPr lang="en-US" i="1" dirty="0"/>
              <a:t>a fever, </a:t>
            </a:r>
            <a:r>
              <a:rPr lang="en-US" dirty="0"/>
              <a:t>or just a </a:t>
            </a:r>
            <a:r>
              <a:rPr lang="en-US" i="1" dirty="0"/>
              <a:t>temperature. </a:t>
            </a:r>
            <a:r>
              <a:rPr lang="en-US" dirty="0"/>
              <a:t>Of course, the apparent sameness of meaning between an expert word and an everyday word is sometimes illusory, since the technical term may have a strict definition which makes it descriptively different from the everyday term. </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29</a:t>
            </a:fld>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857916"/>
          </a:xfrm>
        </p:spPr>
        <p:txBody>
          <a:bodyPr>
            <a:normAutofit fontScale="70000" lnSpcReduction="20000"/>
          </a:bodyPr>
          <a:lstStyle/>
          <a:p>
            <a:pPr algn="l" rtl="0">
              <a:buNone/>
            </a:pPr>
            <a:r>
              <a:rPr lang="en-US" b="1" dirty="0"/>
              <a:t>3.1 Introduction</a:t>
            </a:r>
            <a:endParaRPr lang="en-US" dirty="0"/>
          </a:p>
          <a:p>
            <a:pPr algn="l" rtl="0">
              <a:buNone/>
            </a:pPr>
            <a:r>
              <a:rPr lang="en-US" dirty="0" smtClean="0"/>
              <a:t>       We </a:t>
            </a:r>
            <a:r>
              <a:rPr lang="en-US" dirty="0"/>
              <a:t>need to explore what counts as meaning. Meaning is anything that affects the relative normality of grammatical expressions. This is an example of a </a:t>
            </a:r>
            <a:r>
              <a:rPr lang="en-US" b="1" dirty="0"/>
              <a:t>contextual </a:t>
            </a:r>
            <a:r>
              <a:rPr lang="en-US" dirty="0"/>
              <a:t>approach to meaning, because relative normality is a concept which applies only to combinations of elements; that is to say, it implies that meaning is to be studied by observing the interactions between elements and other elements, in larger constructions such as sentences. It follows from this characterization that if two expressions differ in meaning, then this will show up in the fact that a context can be found in which they differ in normality; conversely, two expressions with the same meaning will have the same normality in all contexts. So, for instance, we know that </a:t>
            </a:r>
            <a:r>
              <a:rPr lang="en-US" i="1" dirty="0"/>
              <a:t>dog </a:t>
            </a:r>
            <a:r>
              <a:rPr lang="en-US" dirty="0"/>
              <a:t>and </a:t>
            </a:r>
            <a:r>
              <a:rPr lang="en-US" i="1" dirty="0"/>
              <a:t>cat </a:t>
            </a:r>
            <a:r>
              <a:rPr lang="en-US" dirty="0"/>
              <a:t>differ in meaning (to take a crudely obvious case) because (for example) </a:t>
            </a:r>
            <a:r>
              <a:rPr lang="en-US" i="1" dirty="0"/>
              <a:t>Our cat has had kittens </a:t>
            </a:r>
            <a:r>
              <a:rPr lang="en-US" dirty="0"/>
              <a:t>is more normal than </a:t>
            </a:r>
            <a:r>
              <a:rPr lang="en-US" i="1" dirty="0"/>
              <a:t>?Our dog has just had kittens. </a:t>
            </a:r>
            <a:r>
              <a:rPr lang="en-US" dirty="0"/>
              <a:t>Likewise, we know that </a:t>
            </a:r>
            <a:r>
              <a:rPr lang="en-US" i="1" dirty="0"/>
              <a:t>pullover </a:t>
            </a:r>
            <a:r>
              <a:rPr lang="en-US" dirty="0"/>
              <a:t>and </a:t>
            </a:r>
            <a:r>
              <a:rPr lang="en-US" i="1" dirty="0"/>
              <a:t>sweater </a:t>
            </a:r>
            <a:r>
              <a:rPr lang="en-US" dirty="0"/>
              <a:t>are at least very close in meaning, because </a:t>
            </a:r>
            <a:r>
              <a:rPr lang="en-US" dirty="0" smtClean="0"/>
              <a:t>of </a:t>
            </a:r>
            <a:r>
              <a:rPr lang="en-US" dirty="0"/>
              <a:t>the difficulty in finding contexts in which they differ in normality. </a:t>
            </a:r>
          </a:p>
          <a:p>
            <a:pPr algn="l">
              <a:buNone/>
            </a:pP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3</a:t>
            </a:fld>
            <a:endParaRPr lang="ar-SA"/>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a:bodyPr>
          <a:lstStyle/>
          <a:p>
            <a:pPr algn="l">
              <a:buNone/>
            </a:pPr>
            <a:r>
              <a:rPr lang="en-US" b="1" dirty="0"/>
              <a:t>Mode </a:t>
            </a:r>
            <a:r>
              <a:rPr lang="en-US" dirty="0"/>
              <a:t>refers to the difference between language characteristic of different channels, such as spoken, written, in the old days, telegraphic, and perhaps nowadays, e-mail. For instance, </a:t>
            </a:r>
            <a:r>
              <a:rPr lang="en-US" i="1" dirty="0"/>
              <a:t>further to </a:t>
            </a:r>
            <a:r>
              <a:rPr lang="en-US" dirty="0"/>
              <a:t>is more or less exclusive to written language, whereas </a:t>
            </a:r>
            <a:r>
              <a:rPr lang="en-US" i="1" dirty="0"/>
              <a:t>like </a:t>
            </a:r>
            <a:r>
              <a:rPr lang="en-US" dirty="0"/>
              <a:t>(as in </a:t>
            </a:r>
            <a:r>
              <a:rPr lang="en-US" i="1" dirty="0"/>
              <a:t>I asked him, like, where he was going) </a:t>
            </a:r>
            <a:r>
              <a:rPr lang="en-US" dirty="0"/>
              <a:t>is definitely spoken. (Problems with the taxonomy show up in the fact </a:t>
            </a:r>
            <a:r>
              <a:rPr lang="en-US" i="1" dirty="0"/>
              <a:t>that further to </a:t>
            </a:r>
            <a:r>
              <a:rPr lang="en-US" dirty="0"/>
              <a:t>is probably also characteristic of business correspondence—a matter </a:t>
            </a:r>
            <a:r>
              <a:rPr lang="en-US" i="1" dirty="0"/>
              <a:t>of field</a:t>
            </a:r>
            <a:r>
              <a:rPr lang="en-US" dirty="0"/>
              <a:t>— and </a:t>
            </a:r>
            <a:r>
              <a:rPr lang="en-US" i="1" dirty="0"/>
              <a:t>like </a:t>
            </a:r>
            <a:r>
              <a:rPr lang="en-US" dirty="0"/>
              <a:t>is definitely informal, and is at least partly also a matter of the next sub-dimension, style.)</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30</a:t>
            </a:fld>
            <a:endParaRPr lang="ar-S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lstStyle/>
          <a:p>
            <a:pPr algn="l">
              <a:buNone/>
            </a:pPr>
            <a:r>
              <a:rPr lang="en-US" b="1" dirty="0"/>
              <a:t>Style </a:t>
            </a:r>
            <a:r>
              <a:rPr lang="en-US" dirty="0"/>
              <a:t>is a matter of the formality/informality of an utterance. So, for instance, </a:t>
            </a:r>
            <a:r>
              <a:rPr lang="en-US" i="1" dirty="0"/>
              <a:t>pass away </a:t>
            </a:r>
            <a:r>
              <a:rPr lang="en-US" dirty="0"/>
              <a:t>belongs to a higher (more formal) register than, say, </a:t>
            </a:r>
            <a:r>
              <a:rPr lang="en-US" i="1" dirty="0"/>
              <a:t>die, </a:t>
            </a:r>
            <a:r>
              <a:rPr lang="en-US" dirty="0"/>
              <a:t>and </a:t>
            </a:r>
            <a:r>
              <a:rPr lang="en-US" i="1" dirty="0"/>
              <a:t>kick the bucket </a:t>
            </a:r>
            <a:r>
              <a:rPr lang="en-US" dirty="0"/>
              <a:t>belongs to a lower register. </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31</a:t>
            </a:fld>
            <a:endParaRPr lang="ar-SA"/>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lstStyle/>
          <a:p>
            <a:pPr algn="l" rtl="0">
              <a:buNone/>
            </a:pPr>
            <a:r>
              <a:rPr lang="en-US" b="1" u="sng" dirty="0"/>
              <a:t>Homework</a:t>
            </a:r>
            <a:endParaRPr lang="en-US" dirty="0"/>
          </a:p>
          <a:p>
            <a:pPr algn="l" rtl="0">
              <a:buNone/>
            </a:pPr>
            <a:r>
              <a:rPr lang="en-US" b="1" u="sng" dirty="0"/>
              <a:t>1, 4 &amp; 5 (p. 62 &amp; 63)</a:t>
            </a:r>
            <a:endParaRPr lang="en-US" dirty="0"/>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32</a:t>
            </a:fld>
            <a:endParaRPr lang="ar-S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lstStyle/>
          <a:p>
            <a:pPr algn="l" rtl="0">
              <a:buNone/>
            </a:pPr>
            <a:r>
              <a:rPr lang="en-US" dirty="0" smtClean="0"/>
              <a:t>     It </a:t>
            </a:r>
            <a:r>
              <a:rPr lang="en-US" dirty="0"/>
              <a:t>also follows from </a:t>
            </a:r>
            <a:r>
              <a:rPr lang="en-US" dirty="0" smtClean="0"/>
              <a:t>the characterization </a:t>
            </a:r>
            <a:r>
              <a:rPr lang="en-US" dirty="0"/>
              <a:t>adopted here that the </a:t>
            </a:r>
            <a:r>
              <a:rPr lang="en-US" b="1" dirty="0"/>
              <a:t>normality profile </a:t>
            </a:r>
            <a:r>
              <a:rPr lang="en-US" dirty="0"/>
              <a:t>of a linguistic item, that is to say, its pattern of normality and abnormality across the full range of possible contexts, gives in some sense a picture of its meaning.</a:t>
            </a:r>
          </a:p>
          <a:p>
            <a:pPr algn="l">
              <a:buNone/>
            </a:pP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4</a:t>
            </a:fld>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10000"/>
          </a:bodyPr>
          <a:lstStyle/>
          <a:p>
            <a:pPr algn="l" rtl="0">
              <a:buNone/>
            </a:pPr>
            <a:r>
              <a:rPr lang="en-US" dirty="0"/>
              <a:t> </a:t>
            </a:r>
            <a:r>
              <a:rPr lang="en-US" b="1" dirty="0"/>
              <a:t>3.1.1 Semantic anomaly versus grammatical anomaly</a:t>
            </a:r>
            <a:endParaRPr lang="en-US" dirty="0"/>
          </a:p>
          <a:p>
            <a:pPr algn="l" rtl="0">
              <a:buNone/>
            </a:pPr>
            <a:r>
              <a:rPr lang="en-US" dirty="0" smtClean="0"/>
              <a:t>     For </a:t>
            </a:r>
            <a:r>
              <a:rPr lang="en-US" dirty="0"/>
              <a:t>the characterization of meaning given above to work, we need to be able to separate semantic anomaly from grammatical anomaly. The most commonly encountered criterion for separating the two types </a:t>
            </a:r>
            <a:r>
              <a:rPr lang="en-US" dirty="0" smtClean="0"/>
              <a:t>of anomaly </a:t>
            </a:r>
            <a:r>
              <a:rPr lang="en-US" dirty="0"/>
              <a:t>is </a:t>
            </a:r>
            <a:r>
              <a:rPr lang="en-US" b="1" dirty="0"/>
              <a:t>corrigibility: </a:t>
            </a:r>
            <a:r>
              <a:rPr lang="en-US" dirty="0"/>
              <a:t>it is claimed that grammatical anomalies are typically corrigible in the sense that it is obvious what the 'correct' version should be, whereas semantic anomalies are typically not corrigible. Thus, </a:t>
            </a:r>
            <a:r>
              <a:rPr lang="en-US" i="1" dirty="0"/>
              <a:t>*Me seed two </a:t>
            </a:r>
            <a:r>
              <a:rPr lang="en-US" i="1" dirty="0" err="1"/>
              <a:t>mouses</a:t>
            </a:r>
            <a:r>
              <a:rPr lang="en-US" i="1" dirty="0"/>
              <a:t> </a:t>
            </a:r>
            <a:r>
              <a:rPr lang="en-US" dirty="0"/>
              <a:t>can easily be corrected to / </a:t>
            </a:r>
            <a:r>
              <a:rPr lang="en-US" i="1" dirty="0"/>
              <a:t>saw two mice. </a:t>
            </a:r>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5</a:t>
            </a:fld>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lnSpcReduction="10000"/>
          </a:bodyPr>
          <a:lstStyle/>
          <a:p>
            <a:pPr algn="l">
              <a:buNone/>
            </a:pPr>
            <a:r>
              <a:rPr lang="en-US" dirty="0"/>
              <a:t>However</a:t>
            </a:r>
            <a:r>
              <a:rPr lang="en-US" b="1" dirty="0"/>
              <a:t>, </a:t>
            </a:r>
            <a:r>
              <a:rPr lang="en-US" dirty="0"/>
              <a:t>it is not difficult to find easily correctable anomalies which intuitively are clearly semantic:* </a:t>
            </a:r>
            <a:r>
              <a:rPr lang="en-US" i="1" dirty="0"/>
              <a:t>This hole is too large for John to crawl through. </a:t>
            </a:r>
            <a:r>
              <a:rPr lang="en-US" dirty="0"/>
              <a:t>There is a basic drawback with the notion of corrigibility, which is that it is presupposed that one knows what was originally intended. A better approach is to ask what is the minimum change to the sentence (or whatever) that will remove the anomaly. There are three possibilities (assuming that the anomaly has a single source):</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6</a:t>
            </a:fld>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143668"/>
          </a:xfrm>
        </p:spPr>
        <p:txBody>
          <a:bodyPr>
            <a:noAutofit/>
          </a:bodyPr>
          <a:lstStyle/>
          <a:p>
            <a:pPr algn="l" rtl="0">
              <a:buNone/>
            </a:pPr>
            <a:r>
              <a:rPr lang="en-US" sz="1600" dirty="0"/>
              <a:t>(</a:t>
            </a:r>
            <a:r>
              <a:rPr lang="en-US" sz="1600" dirty="0" err="1"/>
              <a:t>i</a:t>
            </a:r>
            <a:r>
              <a:rPr lang="en-US" sz="1600" dirty="0"/>
              <a:t>) The anomaly can only be cured by replacing one (or more) of the full lexical elements (i.e. a noun, verb, adjective, or adverb). In this case we can be reasonably certain that we are dealing with a semantic anomaly:</a:t>
            </a:r>
          </a:p>
          <a:p>
            <a:pPr algn="l" rtl="0">
              <a:buNone/>
            </a:pPr>
            <a:r>
              <a:rPr lang="en-US" sz="1600" dirty="0"/>
              <a:t>(I) John is too *small to get through this hole.</a:t>
            </a:r>
          </a:p>
          <a:p>
            <a:pPr algn="l" rtl="0">
              <a:buNone/>
            </a:pPr>
            <a:r>
              <a:rPr lang="en-US" sz="1600" dirty="0"/>
              <a:t>                         (big)</a:t>
            </a:r>
          </a:p>
          <a:p>
            <a:pPr algn="l" rtl="0">
              <a:buNone/>
            </a:pPr>
            <a:r>
              <a:rPr lang="en-US" sz="1600" dirty="0"/>
              <a:t>(ii) The anomaly can only be cured by changing one or more grammatical elements (affixes, particles, determiners, etc.), but not by changing a full lexical item. In this case we can be sure that the anomaly is</a:t>
            </a:r>
          </a:p>
          <a:p>
            <a:pPr algn="l" rtl="0">
              <a:buNone/>
            </a:pPr>
            <a:r>
              <a:rPr lang="en-US" sz="1600" dirty="0"/>
              <a:t>grammatical:</a:t>
            </a:r>
          </a:p>
          <a:p>
            <a:pPr algn="l" rtl="0">
              <a:buNone/>
            </a:pPr>
            <a:r>
              <a:rPr lang="en-US" sz="1600" dirty="0"/>
              <a:t>(2) Mary *be going home.</a:t>
            </a:r>
          </a:p>
          <a:p>
            <a:pPr algn="l" rtl="0">
              <a:buNone/>
            </a:pPr>
            <a:r>
              <a:rPr lang="en-US" sz="1600" dirty="0"/>
              <a:t>                (is)</a:t>
            </a:r>
          </a:p>
          <a:p>
            <a:pPr algn="l" rtl="0">
              <a:buNone/>
            </a:pPr>
            <a:r>
              <a:rPr lang="en-US" sz="1600" dirty="0"/>
              <a:t>(iii) The anomaly can be cured either by grammatical or by lexical adjustment.</a:t>
            </a:r>
          </a:p>
          <a:p>
            <a:pPr algn="l" rtl="0">
              <a:buNone/>
            </a:pPr>
            <a:r>
              <a:rPr lang="en-US" sz="1600" dirty="0"/>
              <a:t>In this case we need to know whether the lexical possibilities form a natural semantic class or not: if they do, the anomaly can be taken as semantic. Compare (3) and (4):</a:t>
            </a:r>
          </a:p>
          <a:p>
            <a:pPr algn="l" rtl="0">
              <a:buNone/>
            </a:pPr>
            <a:r>
              <a:rPr lang="en-US" sz="1600" dirty="0"/>
              <a:t>(3) *Mary went home tomorrow./Mary will go home tomorrow. (grammatical adjustment)</a:t>
            </a:r>
          </a:p>
          <a:p>
            <a:pPr algn="l" rtl="0">
              <a:buNone/>
            </a:pPr>
            <a:r>
              <a:rPr lang="en-US" sz="1600" dirty="0"/>
              <a:t>        Mary went home *tomorrow. (lexical adjustment)</a:t>
            </a:r>
          </a:p>
          <a:p>
            <a:pPr algn="l" rtl="0">
              <a:buNone/>
            </a:pPr>
            <a:r>
              <a:rPr lang="en-US" sz="1600" dirty="0"/>
              <a:t>                                      yesterday.</a:t>
            </a:r>
          </a:p>
          <a:p>
            <a:pPr algn="l" rtl="0">
              <a:buNone/>
            </a:pPr>
            <a:r>
              <a:rPr lang="en-US" sz="1600" dirty="0"/>
              <a:t>                                      last week.</a:t>
            </a:r>
          </a:p>
          <a:p>
            <a:pPr algn="l" rtl="0">
              <a:buNone/>
            </a:pPr>
            <a:r>
              <a:rPr lang="en-US" sz="1600" dirty="0"/>
              <a:t>                                      etc.</a:t>
            </a:r>
          </a:p>
          <a:p>
            <a:pPr algn="l" rtl="0">
              <a:buNone/>
            </a:pPr>
            <a:r>
              <a:rPr lang="en-US" sz="1600" dirty="0"/>
              <a:t>Here the items which remove the anomaly share a component of meaning, namely, an indication of past time.</a:t>
            </a:r>
          </a:p>
          <a:p>
            <a:pPr algn="l">
              <a:buNone/>
            </a:pPr>
            <a:endParaRPr lang="ar-SA" sz="1600"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7</a:t>
            </a:fld>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214290"/>
            <a:ext cx="8186766" cy="6429420"/>
          </a:xfrm>
        </p:spPr>
        <p:txBody>
          <a:bodyPr>
            <a:noAutofit/>
          </a:bodyPr>
          <a:lstStyle/>
          <a:p>
            <a:pPr algn="l" rtl="0">
              <a:buNone/>
            </a:pPr>
            <a:r>
              <a:rPr lang="en-US" sz="2000" b="1" dirty="0"/>
              <a:t>3.1.2 Types of anomaly</a:t>
            </a:r>
            <a:endParaRPr lang="en-US" sz="2000" dirty="0"/>
          </a:p>
          <a:p>
            <a:pPr algn="l" rtl="0">
              <a:buNone/>
            </a:pPr>
            <a:r>
              <a:rPr lang="en-US" sz="2000" dirty="0"/>
              <a:t>We have so far treated anomaly as a unitary phenomenon, without trying to</a:t>
            </a:r>
          </a:p>
          <a:p>
            <a:pPr algn="l" rtl="0">
              <a:buNone/>
            </a:pPr>
            <a:r>
              <a:rPr lang="en-US" sz="2000" dirty="0"/>
              <a:t>distinguish different sorts. But it is sometimes useful to make a distinction between different types of anomaly. </a:t>
            </a:r>
          </a:p>
          <a:p>
            <a:pPr algn="l" rtl="0">
              <a:buNone/>
            </a:pPr>
            <a:r>
              <a:rPr lang="en-US" sz="2000" b="1" dirty="0"/>
              <a:t>3.1.2.1 Pleonasm</a:t>
            </a:r>
            <a:endParaRPr lang="en-US" sz="2000" dirty="0"/>
          </a:p>
          <a:p>
            <a:pPr algn="l" rtl="0">
              <a:buNone/>
            </a:pPr>
            <a:r>
              <a:rPr lang="en-US" sz="2000" dirty="0"/>
              <a:t>John chewed it with his teeth.</a:t>
            </a:r>
          </a:p>
          <a:p>
            <a:pPr algn="l" rtl="0">
              <a:buNone/>
            </a:pPr>
            <a:r>
              <a:rPr lang="en-US" sz="2000" dirty="0"/>
              <a:t>It was stolen illegally.</a:t>
            </a:r>
          </a:p>
          <a:p>
            <a:pPr algn="l" rtl="0">
              <a:buNone/>
            </a:pPr>
            <a:r>
              <a:rPr lang="en-US" sz="2000" dirty="0"/>
              <a:t>Mary deliberately made a speech.</a:t>
            </a:r>
          </a:p>
          <a:p>
            <a:pPr algn="l" rtl="0">
              <a:buNone/>
            </a:pPr>
            <a:r>
              <a:rPr lang="en-US" sz="2000" dirty="0"/>
              <a:t>These examples give a feeling of redundancy: how else can you chew something, if not with your teeth? How can anybody make a speech accidentally?</a:t>
            </a:r>
          </a:p>
          <a:p>
            <a:pPr algn="l" rtl="0">
              <a:buNone/>
            </a:pPr>
            <a:r>
              <a:rPr lang="en-US" sz="2000" b="1" dirty="0"/>
              <a:t>3.1.2.2 Dissonance</a:t>
            </a:r>
            <a:endParaRPr lang="en-US" sz="2000" dirty="0"/>
          </a:p>
          <a:p>
            <a:pPr algn="l" rtl="0">
              <a:buNone/>
            </a:pPr>
            <a:r>
              <a:rPr lang="en-US" sz="2000" dirty="0"/>
              <a:t>The balloon rose ever lower.</a:t>
            </a:r>
          </a:p>
          <a:p>
            <a:pPr algn="l" rtl="0">
              <a:buNone/>
            </a:pPr>
            <a:r>
              <a:rPr lang="en-US" sz="2000" dirty="0"/>
              <a:t>The hamster was only slightly dead.</a:t>
            </a:r>
          </a:p>
          <a:p>
            <a:pPr algn="l" rtl="0">
              <a:buNone/>
            </a:pPr>
            <a:r>
              <a:rPr lang="en-US" sz="2000" dirty="0"/>
              <a:t>Singing hypotenuses melted in every eye.</a:t>
            </a:r>
          </a:p>
          <a:p>
            <a:pPr algn="l" rtl="0">
              <a:buNone/>
            </a:pPr>
            <a:r>
              <a:rPr lang="en-US" sz="2000" dirty="0"/>
              <a:t>Here there is a sense of ill-matched meanings clashing, giving rise to paradox, contradiction, a need to look for figurative readings (interpretability varies).</a:t>
            </a:r>
          </a:p>
          <a:p>
            <a:pPr algn="l">
              <a:buNone/>
            </a:pPr>
            <a:endParaRPr lang="ar-SA" sz="1400"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8</a:t>
            </a:fld>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85000" lnSpcReduction="20000"/>
          </a:bodyPr>
          <a:lstStyle/>
          <a:p>
            <a:pPr algn="l" rtl="0">
              <a:buNone/>
            </a:pPr>
            <a:r>
              <a:rPr lang="en-US" b="1" dirty="0" smtClean="0"/>
              <a:t>3.1.2.3 Zeugma</a:t>
            </a:r>
            <a:endParaRPr lang="en-US" dirty="0" smtClean="0"/>
          </a:p>
          <a:p>
            <a:pPr algn="l" rtl="0">
              <a:buNone/>
            </a:pPr>
            <a:r>
              <a:rPr lang="en-US" dirty="0" smtClean="0"/>
              <a:t>Mary picked the roses she had planted the year before.</a:t>
            </a:r>
          </a:p>
          <a:p>
            <a:pPr algn="l" rtl="0">
              <a:buNone/>
            </a:pPr>
            <a:r>
              <a:rPr lang="en-US" dirty="0" smtClean="0"/>
              <a:t>John expired on the same day as his TV </a:t>
            </a:r>
            <a:r>
              <a:rPr lang="en-US" dirty="0" err="1" smtClean="0"/>
              <a:t>licence</a:t>
            </a:r>
            <a:r>
              <a:rPr lang="en-US" dirty="0" smtClean="0"/>
              <a:t>.</a:t>
            </a:r>
          </a:p>
          <a:p>
            <a:pPr algn="l" rtl="0">
              <a:buNone/>
            </a:pPr>
            <a:r>
              <a:rPr lang="en-US" dirty="0" smtClean="0"/>
              <a:t>A sense of punning is an unmistakable symptom of zeugma. The essence of zeugma is the attempt to make a single expression do two semantic jobs at the same time.</a:t>
            </a:r>
          </a:p>
          <a:p>
            <a:pPr algn="l" rtl="0">
              <a:buNone/>
            </a:pPr>
            <a:r>
              <a:rPr lang="en-US" b="1" dirty="0" smtClean="0"/>
              <a:t>3.1.2.4 Improbability</a:t>
            </a:r>
            <a:endParaRPr lang="en-US" dirty="0" smtClean="0"/>
          </a:p>
          <a:p>
            <a:pPr algn="l" rtl="0">
              <a:buNone/>
            </a:pPr>
            <a:r>
              <a:rPr lang="en-US" dirty="0" smtClean="0"/>
              <a:t>The puppy finished off a whole bottle of whisky.</a:t>
            </a:r>
          </a:p>
          <a:p>
            <a:pPr algn="l" rtl="0">
              <a:buNone/>
            </a:pPr>
            <a:r>
              <a:rPr lang="en-US" dirty="0" smtClean="0"/>
              <a:t>The throne was occupied by a gun-toting baboon.</a:t>
            </a:r>
          </a:p>
          <a:p>
            <a:pPr algn="l" rtl="0">
              <a:buNone/>
            </a:pPr>
            <a:r>
              <a:rPr lang="en-US" dirty="0" smtClean="0"/>
              <a:t>In the last analysis, there is probably a continuum between improbability and dissonance. For present purposes, we shall distinguish improbability by the fact that </a:t>
            </a:r>
            <a:r>
              <a:rPr lang="en-US" i="1" dirty="0" smtClean="0"/>
              <a:t>I don't believe it!, How fantastic!, </a:t>
            </a:r>
            <a:r>
              <a:rPr lang="en-US" dirty="0" smtClean="0"/>
              <a:t>and </a:t>
            </a:r>
            <a:r>
              <a:rPr lang="en-US" i="1" dirty="0" smtClean="0"/>
              <a:t>That's a lie!, </a:t>
            </a:r>
            <a:r>
              <a:rPr lang="en-US" dirty="0" smtClean="0"/>
              <a:t>etc. are appropriate responses.</a:t>
            </a:r>
          </a:p>
          <a:p>
            <a:pPr algn="l"/>
            <a:endParaRPr lang="ar-SA" dirty="0"/>
          </a:p>
        </p:txBody>
      </p:sp>
      <p:sp>
        <p:nvSpPr>
          <p:cNvPr id="4" name="عنصر نائب لرقم الشريحة 3"/>
          <p:cNvSpPr>
            <a:spLocks noGrp="1"/>
          </p:cNvSpPr>
          <p:nvPr>
            <p:ph type="sldNum" sz="quarter" idx="12"/>
          </p:nvPr>
        </p:nvSpPr>
        <p:spPr/>
        <p:txBody>
          <a:bodyPr/>
          <a:lstStyle/>
          <a:p>
            <a:fld id="{062AB49C-C155-4FC1-9F21-25F454FACC52}" type="slidenum">
              <a:rPr lang="ar-SA" smtClean="0"/>
              <a:t>9</a:t>
            </a:fld>
            <a:endParaRPr lang="ar-SA"/>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4185</Words>
  <Application>Microsoft Office PowerPoint</Application>
  <PresentationFormat>عرض على الشاشة (3:4)‏</PresentationFormat>
  <Paragraphs>153</Paragraphs>
  <Slides>32</Slides>
  <Notes>0</Notes>
  <HiddenSlides>0</HiddenSlides>
  <MMClips>0</MMClips>
  <ScaleCrop>false</ScaleCrop>
  <HeadingPairs>
    <vt:vector size="4" baseType="variant">
      <vt:variant>
        <vt:lpstr>سمة</vt:lpstr>
      </vt:variant>
      <vt:variant>
        <vt:i4>1</vt:i4>
      </vt:variant>
      <vt:variant>
        <vt:lpstr>عناوين الشرائح</vt:lpstr>
      </vt:variant>
      <vt:variant>
        <vt:i4>32</vt:i4>
      </vt:variant>
    </vt:vector>
  </HeadingPairs>
  <TitlesOfParts>
    <vt:vector size="33" baseType="lpstr">
      <vt:lpstr>سمة Office</vt:lpstr>
      <vt:lpstr>Chapter 3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vip</dc:creator>
  <cp:lastModifiedBy>vip</cp:lastModifiedBy>
  <cp:revision>6</cp:revision>
  <dcterms:created xsi:type="dcterms:W3CDTF">2015-09-25T11:48:50Z</dcterms:created>
  <dcterms:modified xsi:type="dcterms:W3CDTF">2015-09-25T13:01:41Z</dcterms:modified>
</cp:coreProperties>
</file>