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5" r:id="rId7"/>
    <p:sldId id="261" r:id="rId8"/>
    <p:sldId id="262" r:id="rId9"/>
    <p:sldId id="263" r:id="rId10"/>
    <p:sldId id="286" r:id="rId11"/>
    <p:sldId id="264" r:id="rId12"/>
    <p:sldId id="287" r:id="rId13"/>
    <p:sldId id="265" r:id="rId14"/>
    <p:sldId id="288" r:id="rId15"/>
    <p:sldId id="266" r:id="rId16"/>
    <p:sldId id="289" r:id="rId17"/>
    <p:sldId id="267" r:id="rId18"/>
    <p:sldId id="290" r:id="rId19"/>
    <p:sldId id="268" r:id="rId20"/>
    <p:sldId id="269" r:id="rId21"/>
    <p:sldId id="291" r:id="rId22"/>
    <p:sldId id="270" r:id="rId23"/>
    <p:sldId id="271" r:id="rId24"/>
    <p:sldId id="292" r:id="rId25"/>
    <p:sldId id="275" r:id="rId26"/>
    <p:sldId id="272" r:id="rId27"/>
    <p:sldId id="293" r:id="rId28"/>
    <p:sldId id="273" r:id="rId29"/>
    <p:sldId id="274" r:id="rId30"/>
    <p:sldId id="276" r:id="rId31"/>
    <p:sldId id="277" r:id="rId32"/>
    <p:sldId id="278" r:id="rId33"/>
    <p:sldId id="279" r:id="rId34"/>
    <p:sldId id="280" r:id="rId35"/>
    <p:sldId id="281" r:id="rId36"/>
    <p:sldId id="282" r:id="rId37"/>
    <p:sldId id="283" r:id="rId38"/>
    <p:sldId id="2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B94F2-BE07-4278-A0C9-2984E40CC1C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416215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B94F2-BE07-4278-A0C9-2984E40CC1C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97112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B94F2-BE07-4278-A0C9-2984E40CC1C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381202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B94F2-BE07-4278-A0C9-2984E40CC1C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83382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B94F2-BE07-4278-A0C9-2984E40CC1C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9253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1B94F2-BE07-4278-A0C9-2984E40CC1C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403672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1B94F2-BE07-4278-A0C9-2984E40CC1CD}"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400421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B94F2-BE07-4278-A0C9-2984E40CC1CD}"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60777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B94F2-BE07-4278-A0C9-2984E40CC1CD}"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207008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B94F2-BE07-4278-A0C9-2984E40CC1C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268694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B94F2-BE07-4278-A0C9-2984E40CC1C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B7B6-0078-4BFD-B47A-DCFBA622DC9C}" type="slidenum">
              <a:rPr lang="en-US" smtClean="0"/>
              <a:t>‹#›</a:t>
            </a:fld>
            <a:endParaRPr lang="en-US"/>
          </a:p>
        </p:txBody>
      </p:sp>
    </p:spTree>
    <p:extLst>
      <p:ext uri="{BB962C8B-B14F-4D97-AF65-F5344CB8AC3E}">
        <p14:creationId xmlns:p14="http://schemas.microsoft.com/office/powerpoint/2010/main" val="31821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B94F2-BE07-4278-A0C9-2984E40CC1CD}" type="datetimeFigureOut">
              <a:rPr lang="en-US" smtClean="0"/>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0B7B6-0078-4BFD-B47A-DCFBA622DC9C}" type="slidenum">
              <a:rPr lang="en-US" smtClean="0"/>
              <a:t>‹#›</a:t>
            </a:fld>
            <a:endParaRPr lang="en-US"/>
          </a:p>
        </p:txBody>
      </p:sp>
    </p:spTree>
    <p:extLst>
      <p:ext uri="{BB962C8B-B14F-4D97-AF65-F5344CB8AC3E}">
        <p14:creationId xmlns:p14="http://schemas.microsoft.com/office/powerpoint/2010/main" val="223722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 </a:t>
            </a:r>
            <a:r>
              <a:rPr lang="en-US" sz="6600" dirty="0"/>
              <a:t>Chapter 3 </a:t>
            </a:r>
          </a:p>
        </p:txBody>
      </p:sp>
      <p:sp>
        <p:nvSpPr>
          <p:cNvPr id="3" name="Subtitle 2"/>
          <p:cNvSpPr>
            <a:spLocks noGrp="1"/>
          </p:cNvSpPr>
          <p:nvPr>
            <p:ph type="subTitle" idx="1"/>
          </p:nvPr>
        </p:nvSpPr>
        <p:spPr/>
        <p:txBody>
          <a:bodyPr>
            <a:normAutofit/>
          </a:bodyPr>
          <a:lstStyle/>
          <a:p>
            <a:r>
              <a:rPr lang="en-US" sz="4800" dirty="0" smtClean="0">
                <a:solidFill>
                  <a:schemeClr val="tx1"/>
                </a:solidFill>
              </a:rPr>
              <a:t>The sounds of language</a:t>
            </a:r>
            <a:endParaRPr lang="en-US" sz="4800" dirty="0">
              <a:solidFill>
                <a:schemeClr val="tx1"/>
              </a:solidFill>
            </a:endParaRPr>
          </a:p>
        </p:txBody>
      </p:sp>
    </p:spTree>
    <p:extLst>
      <p:ext uri="{BB962C8B-B14F-4D97-AF65-F5344CB8AC3E}">
        <p14:creationId xmlns:p14="http://schemas.microsoft.com/office/powerpoint/2010/main" val="396583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09800" y="216690"/>
            <a:ext cx="4495800" cy="6793710"/>
          </a:xfrm>
          <a:prstGeom prst="rect">
            <a:avLst/>
          </a:prstGeom>
        </p:spPr>
      </p:pic>
    </p:spTree>
    <p:extLst>
      <p:ext uri="{BB962C8B-B14F-4D97-AF65-F5344CB8AC3E}">
        <p14:creationId xmlns:p14="http://schemas.microsoft.com/office/powerpoint/2010/main" val="371388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Labiodentals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smtClean="0"/>
              <a:t>•</a:t>
            </a:r>
            <a:r>
              <a:rPr lang="en-US" dirty="0"/>
              <a:t>sounds formed with the upper teeth and the lower lip. The initial sounds of the words </a:t>
            </a:r>
            <a:r>
              <a:rPr lang="en-US" i="1" dirty="0"/>
              <a:t>fat</a:t>
            </a:r>
            <a:r>
              <a:rPr lang="en-US" dirty="0"/>
              <a:t> and </a:t>
            </a:r>
            <a:r>
              <a:rPr lang="en-US" i="1" dirty="0"/>
              <a:t>vat</a:t>
            </a:r>
            <a:r>
              <a:rPr lang="en-US" dirty="0"/>
              <a:t> and the final sounds in the words </a:t>
            </a:r>
            <a:r>
              <a:rPr lang="en-US" i="1" dirty="0"/>
              <a:t>safe</a:t>
            </a:r>
            <a:r>
              <a:rPr lang="en-US" dirty="0"/>
              <a:t> and </a:t>
            </a:r>
            <a:r>
              <a:rPr lang="en-US" i="1" dirty="0"/>
              <a:t>save</a:t>
            </a:r>
            <a:r>
              <a:rPr lang="en-US" dirty="0"/>
              <a:t> are labiodentals. </a:t>
            </a:r>
          </a:p>
          <a:p>
            <a:r>
              <a:rPr lang="en-US" dirty="0"/>
              <a:t>•They are represented by the symbols [f], which is voiceless, and [v], which is voiced. </a:t>
            </a:r>
          </a:p>
          <a:p>
            <a:r>
              <a:rPr lang="en-US" dirty="0"/>
              <a:t>•Notice that the final sound in the word </a:t>
            </a:r>
            <a:r>
              <a:rPr lang="en-US" i="1" dirty="0"/>
              <a:t>cough</a:t>
            </a:r>
            <a:r>
              <a:rPr lang="en-US" dirty="0"/>
              <a:t> and the initial sound in </a:t>
            </a:r>
            <a:r>
              <a:rPr lang="en-US" i="1" dirty="0"/>
              <a:t>photo</a:t>
            </a:r>
            <a:r>
              <a:rPr lang="en-US" dirty="0"/>
              <a:t>, despite the spelling differences, are both pronounced as [f]. </a:t>
            </a:r>
          </a:p>
          <a:p>
            <a:endParaRPr lang="en-US" dirty="0"/>
          </a:p>
        </p:txBody>
      </p:sp>
    </p:spTree>
    <p:extLst>
      <p:ext uri="{BB962C8B-B14F-4D97-AF65-F5344CB8AC3E}">
        <p14:creationId xmlns:p14="http://schemas.microsoft.com/office/powerpoint/2010/main" val="357447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26907" y="103597"/>
            <a:ext cx="4526293" cy="6906803"/>
          </a:xfrm>
          <a:prstGeom prst="rect">
            <a:avLst/>
          </a:prstGeom>
        </p:spPr>
      </p:pic>
    </p:spTree>
    <p:extLst>
      <p:ext uri="{BB962C8B-B14F-4D97-AF65-F5344CB8AC3E}">
        <p14:creationId xmlns:p14="http://schemas.microsoft.com/office/powerpoint/2010/main" val="216559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Dentals </a:t>
            </a:r>
            <a:br>
              <a:rPr lang="en-US" dirty="0" smtClean="0"/>
            </a:b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endParaRPr lang="en-US" dirty="0"/>
          </a:p>
          <a:p>
            <a:r>
              <a:rPr lang="en-US" sz="4500" dirty="0" smtClean="0"/>
              <a:t>•</a:t>
            </a:r>
            <a:r>
              <a:rPr lang="en-US" sz="4500" dirty="0"/>
              <a:t>These sounds are formed with the tongue tip behind the upper front teeth. </a:t>
            </a:r>
            <a:r>
              <a:rPr lang="en-US" sz="4500" dirty="0" smtClean="0"/>
              <a:t>E.g. </a:t>
            </a:r>
            <a:r>
              <a:rPr lang="en-US" sz="4500" i="1" dirty="0" smtClean="0"/>
              <a:t>thin,</a:t>
            </a:r>
            <a:r>
              <a:rPr lang="en-US" sz="4500" dirty="0" smtClean="0"/>
              <a:t> </a:t>
            </a:r>
            <a:r>
              <a:rPr lang="en-US" sz="4500" i="1" dirty="0" smtClean="0"/>
              <a:t>bath</a:t>
            </a:r>
            <a:r>
              <a:rPr lang="en-US" sz="4500" dirty="0" smtClean="0"/>
              <a:t>, </a:t>
            </a:r>
            <a:r>
              <a:rPr lang="en-US" sz="4500" i="1" dirty="0" smtClean="0"/>
              <a:t>three</a:t>
            </a:r>
            <a:r>
              <a:rPr lang="en-US" sz="4500" dirty="0"/>
              <a:t>,</a:t>
            </a:r>
            <a:r>
              <a:rPr lang="en-US" sz="4500" dirty="0" smtClean="0"/>
              <a:t> </a:t>
            </a:r>
            <a:r>
              <a:rPr lang="en-US" sz="4500" i="1" dirty="0" smtClean="0"/>
              <a:t>teeth</a:t>
            </a:r>
            <a:r>
              <a:rPr lang="en-US" sz="4500" dirty="0" smtClean="0"/>
              <a:t>. </a:t>
            </a:r>
            <a:r>
              <a:rPr lang="en-US" sz="4500" dirty="0"/>
              <a:t>The symbol used for this sound is [θ], </a:t>
            </a:r>
            <a:r>
              <a:rPr lang="en-US" sz="4500" dirty="0" smtClean="0"/>
              <a:t>a voiceless dental </a:t>
            </a:r>
          </a:p>
          <a:p>
            <a:endParaRPr lang="en-US" sz="3400" dirty="0"/>
          </a:p>
          <a:p>
            <a:r>
              <a:rPr lang="en-US" sz="4400" dirty="0"/>
              <a:t>•The voiced dental is represented by the symbol [</a:t>
            </a:r>
            <a:r>
              <a:rPr lang="en-US" sz="4400" dirty="0" smtClean="0"/>
              <a:t>ð]. This </a:t>
            </a:r>
            <a:r>
              <a:rPr lang="en-US" sz="4400" dirty="0"/>
              <a:t>sound is found </a:t>
            </a:r>
            <a:r>
              <a:rPr lang="en-US" sz="4400" dirty="0" smtClean="0"/>
              <a:t>in </a:t>
            </a:r>
            <a:r>
              <a:rPr lang="en-US" sz="4400" dirty="0"/>
              <a:t>common words like </a:t>
            </a:r>
            <a:r>
              <a:rPr lang="en-US" sz="4400" i="1" dirty="0"/>
              <a:t>the</a:t>
            </a:r>
            <a:r>
              <a:rPr lang="en-US" sz="4400" dirty="0"/>
              <a:t>, </a:t>
            </a:r>
            <a:r>
              <a:rPr lang="en-US" sz="4400" i="1" dirty="0"/>
              <a:t>there</a:t>
            </a:r>
            <a:r>
              <a:rPr lang="en-US" sz="4400" dirty="0"/>
              <a:t>, </a:t>
            </a:r>
            <a:r>
              <a:rPr lang="en-US" sz="4400" i="1" dirty="0"/>
              <a:t>then</a:t>
            </a:r>
            <a:r>
              <a:rPr lang="en-US" sz="4400" dirty="0"/>
              <a:t> and </a:t>
            </a:r>
            <a:r>
              <a:rPr lang="en-US" sz="4400" i="1" dirty="0"/>
              <a:t>thus</a:t>
            </a:r>
            <a:r>
              <a:rPr lang="en-US" sz="4400" dirty="0"/>
              <a:t>. It is also the middle consonant sound in </a:t>
            </a:r>
            <a:r>
              <a:rPr lang="en-US" sz="4400" i="1" dirty="0"/>
              <a:t>feather</a:t>
            </a:r>
            <a:r>
              <a:rPr lang="en-US" sz="4400" dirty="0"/>
              <a:t> and the final sound of </a:t>
            </a:r>
            <a:r>
              <a:rPr lang="en-US" sz="4400" i="1" dirty="0"/>
              <a:t>bathe</a:t>
            </a:r>
            <a:r>
              <a:rPr lang="en-US" sz="4400" dirty="0"/>
              <a:t>. </a:t>
            </a:r>
            <a:endParaRPr lang="en-US" sz="4400" dirty="0" smtClean="0"/>
          </a:p>
          <a:p>
            <a:endParaRPr lang="en-US" sz="3400" dirty="0"/>
          </a:p>
          <a:p>
            <a:pPr marL="0" indent="0">
              <a:buNone/>
            </a:pPr>
            <a:endParaRPr lang="en-US" sz="4400" dirty="0"/>
          </a:p>
          <a:p>
            <a:endParaRPr lang="en-US" dirty="0"/>
          </a:p>
        </p:txBody>
      </p:sp>
    </p:spTree>
    <p:extLst>
      <p:ext uri="{BB962C8B-B14F-4D97-AF65-F5344CB8AC3E}">
        <p14:creationId xmlns:p14="http://schemas.microsoft.com/office/powerpoint/2010/main" val="268226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62200" y="127619"/>
            <a:ext cx="3886200" cy="6918410"/>
          </a:xfrm>
          <a:prstGeom prst="rect">
            <a:avLst/>
          </a:prstGeom>
        </p:spPr>
      </p:pic>
    </p:spTree>
    <p:extLst>
      <p:ext uri="{BB962C8B-B14F-4D97-AF65-F5344CB8AC3E}">
        <p14:creationId xmlns:p14="http://schemas.microsoft.com/office/powerpoint/2010/main" val="31163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Alveolars</a:t>
            </a:r>
            <a:r>
              <a:rPr lang="en-US" dirty="0" smtClean="0"/>
              <a:t> </a:t>
            </a:r>
            <a:br>
              <a:rPr lang="en-US" dirty="0" smtClean="0"/>
            </a:b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endParaRPr lang="en-US" dirty="0"/>
          </a:p>
          <a:p>
            <a:r>
              <a:rPr lang="en-US" dirty="0" smtClean="0"/>
              <a:t>•</a:t>
            </a:r>
            <a:r>
              <a:rPr lang="en-US" dirty="0"/>
              <a:t>These are sounds formed with the front part of the tongue on the alveolar ridge, which is the rough, bony ridge immediately behind and above the upper teeth. </a:t>
            </a:r>
            <a:r>
              <a:rPr lang="en-US" dirty="0" smtClean="0"/>
              <a:t>E.g. the </a:t>
            </a:r>
            <a:r>
              <a:rPr lang="en-US" dirty="0"/>
              <a:t>initial sounds </a:t>
            </a:r>
            <a:r>
              <a:rPr lang="en-US" dirty="0" smtClean="0"/>
              <a:t>in </a:t>
            </a:r>
            <a:r>
              <a:rPr lang="en-US" i="1" dirty="0"/>
              <a:t>top</a:t>
            </a:r>
            <a:r>
              <a:rPr lang="en-US" dirty="0"/>
              <a:t>, </a:t>
            </a:r>
            <a:r>
              <a:rPr lang="en-US" i="1" dirty="0"/>
              <a:t>dip</a:t>
            </a:r>
            <a:r>
              <a:rPr lang="en-US" dirty="0"/>
              <a:t>, </a:t>
            </a:r>
            <a:r>
              <a:rPr lang="en-US" i="1" dirty="0"/>
              <a:t>sit</a:t>
            </a:r>
            <a:r>
              <a:rPr lang="en-US" dirty="0"/>
              <a:t>, </a:t>
            </a:r>
            <a:r>
              <a:rPr lang="en-US" i="1" dirty="0"/>
              <a:t>zoo</a:t>
            </a:r>
            <a:r>
              <a:rPr lang="en-US" dirty="0"/>
              <a:t> and </a:t>
            </a:r>
            <a:r>
              <a:rPr lang="en-US" i="1" dirty="0"/>
              <a:t>nut</a:t>
            </a:r>
            <a:r>
              <a:rPr lang="en-US" dirty="0"/>
              <a:t> </a:t>
            </a:r>
            <a:r>
              <a:rPr lang="en-US" dirty="0" smtClean="0"/>
              <a:t>. </a:t>
            </a:r>
          </a:p>
          <a:p>
            <a:r>
              <a:rPr lang="en-US" dirty="0" smtClean="0"/>
              <a:t>The </a:t>
            </a:r>
            <a:r>
              <a:rPr lang="en-US" dirty="0"/>
              <a:t>symbols for these sounds </a:t>
            </a:r>
            <a:r>
              <a:rPr lang="en-US" dirty="0" smtClean="0"/>
              <a:t>are </a:t>
            </a:r>
            <a:r>
              <a:rPr lang="en-US" dirty="0"/>
              <a:t>– [t], [d], [s], [z], [n]. Of these, [t] and [s] are voiceless whereas [d], [z] and [n] are voiced. </a:t>
            </a:r>
          </a:p>
          <a:p>
            <a:r>
              <a:rPr lang="en-US" dirty="0"/>
              <a:t>•Other </a:t>
            </a:r>
            <a:r>
              <a:rPr lang="en-US" dirty="0" err="1"/>
              <a:t>alveolars</a:t>
            </a:r>
            <a:r>
              <a:rPr lang="en-US" dirty="0"/>
              <a:t> are the [l] sound found at the beginning of words such as </a:t>
            </a:r>
            <a:r>
              <a:rPr lang="en-US" i="1" dirty="0"/>
              <a:t>lap</a:t>
            </a:r>
            <a:r>
              <a:rPr lang="en-US" dirty="0"/>
              <a:t> and </a:t>
            </a:r>
            <a:r>
              <a:rPr lang="en-US" i="1" dirty="0"/>
              <a:t>lit</a:t>
            </a:r>
            <a:r>
              <a:rPr lang="en-US" dirty="0"/>
              <a:t>, and the [r] sound at the beginning of </a:t>
            </a:r>
            <a:r>
              <a:rPr lang="en-US" i="1" dirty="0"/>
              <a:t>right</a:t>
            </a:r>
            <a:r>
              <a:rPr lang="en-US" dirty="0"/>
              <a:t> and </a:t>
            </a:r>
            <a:r>
              <a:rPr lang="en-US" i="1" dirty="0"/>
              <a:t>write</a:t>
            </a:r>
            <a:r>
              <a:rPr lang="en-US" dirty="0"/>
              <a:t>. </a:t>
            </a:r>
          </a:p>
          <a:p>
            <a:endParaRPr lang="en-US" dirty="0"/>
          </a:p>
        </p:txBody>
      </p:sp>
    </p:spTree>
    <p:extLst>
      <p:ext uri="{BB962C8B-B14F-4D97-AF65-F5344CB8AC3E}">
        <p14:creationId xmlns:p14="http://schemas.microsoft.com/office/powerpoint/2010/main" val="160087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295400"/>
            <a:ext cx="5540336" cy="9372600"/>
          </a:xfrm>
        </p:spPr>
      </p:pic>
    </p:spTree>
    <p:extLst>
      <p:ext uri="{BB962C8B-B14F-4D97-AF65-F5344CB8AC3E}">
        <p14:creationId xmlns:p14="http://schemas.microsoft.com/office/powerpoint/2010/main" val="314971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Palatals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•Sounds produced with the tongue and the palate </a:t>
            </a:r>
            <a:r>
              <a:rPr lang="en-US" dirty="0" smtClean="0"/>
              <a:t>(the hard part in the roof of the mouth behind the alveolar ridge) are </a:t>
            </a:r>
            <a:r>
              <a:rPr lang="en-US" dirty="0"/>
              <a:t>called </a:t>
            </a:r>
            <a:r>
              <a:rPr lang="en-US" dirty="0" smtClean="0"/>
              <a:t>palatals. </a:t>
            </a:r>
            <a:r>
              <a:rPr lang="en-US" dirty="0"/>
              <a:t>Examples of palatals are the initial sounds in the words </a:t>
            </a:r>
            <a:r>
              <a:rPr lang="en-US" i="1" dirty="0"/>
              <a:t>shout</a:t>
            </a:r>
            <a:r>
              <a:rPr lang="en-US" dirty="0"/>
              <a:t> and </a:t>
            </a:r>
            <a:r>
              <a:rPr lang="en-US" i="1" dirty="0"/>
              <a:t>child</a:t>
            </a:r>
            <a:r>
              <a:rPr lang="en-US" dirty="0"/>
              <a:t>, which are both voiceless. </a:t>
            </a:r>
            <a:endParaRPr lang="en-US" dirty="0" smtClean="0"/>
          </a:p>
          <a:p>
            <a:r>
              <a:rPr lang="en-US" dirty="0" smtClean="0"/>
              <a:t>The </a:t>
            </a:r>
            <a:r>
              <a:rPr lang="en-US" dirty="0"/>
              <a:t>“</a:t>
            </a:r>
            <a:r>
              <a:rPr lang="en-US" dirty="0" err="1"/>
              <a:t>sh”sound</a:t>
            </a:r>
            <a:r>
              <a:rPr lang="en-US" dirty="0"/>
              <a:t> is represented as [ʃ] and the “</a:t>
            </a:r>
            <a:r>
              <a:rPr lang="en-US" dirty="0" err="1"/>
              <a:t>ch</a:t>
            </a:r>
            <a:r>
              <a:rPr lang="en-US" dirty="0"/>
              <a:t>” sound is represented as [ʧ]. So, the word </a:t>
            </a:r>
            <a:r>
              <a:rPr lang="en-US" i="1" dirty="0"/>
              <a:t>shoe-brush</a:t>
            </a:r>
            <a:r>
              <a:rPr lang="en-US" dirty="0"/>
              <a:t> begins and ends with the voiceless palatal sound [ʃ] and the word </a:t>
            </a:r>
            <a:r>
              <a:rPr lang="en-US" i="1" dirty="0"/>
              <a:t>church</a:t>
            </a:r>
            <a:r>
              <a:rPr lang="en-US" dirty="0"/>
              <a:t> begins and ends with the other voiceless palatal sound [ʧ]. </a:t>
            </a:r>
          </a:p>
          <a:p>
            <a:endParaRPr lang="en-US" dirty="0"/>
          </a:p>
          <a:p>
            <a:endParaRPr lang="en-US" dirty="0"/>
          </a:p>
        </p:txBody>
      </p:sp>
    </p:spTree>
    <p:extLst>
      <p:ext uri="{BB962C8B-B14F-4D97-AF65-F5344CB8AC3E}">
        <p14:creationId xmlns:p14="http://schemas.microsoft.com/office/powerpoint/2010/main" val="1928027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03514" y="-76200"/>
            <a:ext cx="4376510" cy="7791284"/>
          </a:xfrm>
          <a:prstGeom prst="rect">
            <a:avLst/>
          </a:prstGeom>
        </p:spPr>
      </p:pic>
    </p:spTree>
    <p:extLst>
      <p:ext uri="{BB962C8B-B14F-4D97-AF65-F5344CB8AC3E}">
        <p14:creationId xmlns:p14="http://schemas.microsoft.com/office/powerpoint/2010/main" val="136782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dirty="0" smtClean="0"/>
              <a:t>•</a:t>
            </a:r>
            <a:r>
              <a:rPr lang="en-US" dirty="0"/>
              <a:t>One of the voiced palatals, represented by the symbol [ʒ], is not very common in English, but can be found as the middle consonant sound in words like </a:t>
            </a:r>
            <a:r>
              <a:rPr lang="en-US" i="1" dirty="0"/>
              <a:t>treasure</a:t>
            </a:r>
            <a:r>
              <a:rPr lang="en-US" dirty="0"/>
              <a:t> and pleasure, or the final sound in </a:t>
            </a:r>
            <a:r>
              <a:rPr lang="en-US" i="1" dirty="0"/>
              <a:t>rouge</a:t>
            </a:r>
            <a:r>
              <a:rPr lang="en-US" dirty="0"/>
              <a:t>. The other voiced palatal is [ʤ],which is the initial sound in words like </a:t>
            </a:r>
            <a:r>
              <a:rPr lang="en-US" i="1" dirty="0"/>
              <a:t>joke</a:t>
            </a:r>
            <a:r>
              <a:rPr lang="en-US" dirty="0"/>
              <a:t> and </a:t>
            </a:r>
            <a:r>
              <a:rPr lang="en-US" i="1" dirty="0"/>
              <a:t>gem</a:t>
            </a:r>
            <a:r>
              <a:rPr lang="en-US" dirty="0"/>
              <a:t>. The word </a:t>
            </a:r>
            <a:r>
              <a:rPr lang="en-US" i="1" dirty="0"/>
              <a:t>judge</a:t>
            </a:r>
            <a:r>
              <a:rPr lang="en-US" dirty="0"/>
              <a:t> and the name </a:t>
            </a:r>
            <a:r>
              <a:rPr lang="en-US" i="1" dirty="0"/>
              <a:t>George</a:t>
            </a:r>
            <a:r>
              <a:rPr lang="en-US" dirty="0"/>
              <a:t> both begin and end with the sound [ʤ] despite the obvious differences in spelling. </a:t>
            </a:r>
          </a:p>
          <a:p>
            <a:r>
              <a:rPr lang="en-US" dirty="0"/>
              <a:t>•One other voiced palatal is the [j] sound used at the beginning of words like </a:t>
            </a:r>
            <a:r>
              <a:rPr lang="en-US" i="1" dirty="0"/>
              <a:t>you</a:t>
            </a:r>
            <a:r>
              <a:rPr lang="en-US" dirty="0"/>
              <a:t>. </a:t>
            </a:r>
          </a:p>
          <a:p>
            <a:endParaRPr lang="en-US" dirty="0"/>
          </a:p>
        </p:txBody>
      </p:sp>
    </p:spTree>
    <p:extLst>
      <p:ext uri="{BB962C8B-B14F-4D97-AF65-F5344CB8AC3E}">
        <p14:creationId xmlns:p14="http://schemas.microsoft.com/office/powerpoint/2010/main" val="229313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a:t>I take it you already know </a:t>
            </a:r>
          </a:p>
          <a:p>
            <a:r>
              <a:rPr lang="en-US" dirty="0"/>
              <a:t>Of tough and bough and cough and dough? </a:t>
            </a:r>
          </a:p>
          <a:p>
            <a:r>
              <a:rPr lang="en-US" dirty="0"/>
              <a:t>Others may stumble but not you </a:t>
            </a:r>
          </a:p>
          <a:p>
            <a:r>
              <a:rPr lang="en-US" dirty="0"/>
              <a:t>On hiccough, thorough, lough and through. </a:t>
            </a:r>
          </a:p>
          <a:p>
            <a:r>
              <a:rPr lang="en-US" dirty="0"/>
              <a:t>Well done! And now you wish, perhaps, </a:t>
            </a:r>
          </a:p>
          <a:p>
            <a:r>
              <a:rPr lang="en-US" dirty="0"/>
              <a:t>To learn of less familiar traps? </a:t>
            </a:r>
          </a:p>
          <a:p>
            <a:r>
              <a:rPr lang="en-US" dirty="0"/>
              <a:t>Beware of heard, a dreadful word, </a:t>
            </a:r>
          </a:p>
          <a:p>
            <a:r>
              <a:rPr lang="en-US" dirty="0"/>
              <a:t>That looks like beard and sounds like bird. </a:t>
            </a:r>
          </a:p>
          <a:p>
            <a:r>
              <a:rPr lang="en-US" dirty="0"/>
              <a:t>And dead: it’s said like bed, not bead </a:t>
            </a:r>
          </a:p>
          <a:p>
            <a:r>
              <a:rPr lang="en-US" dirty="0"/>
              <a:t>For goodness sake don’t call it “deed”! </a:t>
            </a:r>
          </a:p>
          <a:p>
            <a:r>
              <a:rPr lang="en-US" dirty="0"/>
              <a:t>Watch out for meat and great and threat </a:t>
            </a:r>
          </a:p>
          <a:p>
            <a:r>
              <a:rPr lang="en-US" dirty="0"/>
              <a:t>(They rhyme with suite and straight and debt). </a:t>
            </a:r>
          </a:p>
        </p:txBody>
      </p:sp>
    </p:spTree>
    <p:extLst>
      <p:ext uri="{BB962C8B-B14F-4D97-AF65-F5344CB8AC3E}">
        <p14:creationId xmlns:p14="http://schemas.microsoft.com/office/powerpoint/2010/main" val="58622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Velars </a:t>
            </a:r>
            <a:br>
              <a:rPr lang="en-US" dirty="0" smtClean="0"/>
            </a:br>
            <a:endParaRPr lang="en-US" dirty="0"/>
          </a:p>
        </p:txBody>
      </p:sp>
      <p:sp>
        <p:nvSpPr>
          <p:cNvPr id="3" name="Content Placeholder 2"/>
          <p:cNvSpPr>
            <a:spLocks noGrp="1"/>
          </p:cNvSpPr>
          <p:nvPr>
            <p:ph idx="1"/>
          </p:nvPr>
        </p:nvSpPr>
        <p:spPr/>
        <p:txBody>
          <a:bodyPr>
            <a:normAutofit fontScale="92500"/>
          </a:bodyPr>
          <a:lstStyle/>
          <a:p>
            <a:endParaRPr lang="en-US" dirty="0"/>
          </a:p>
          <a:p>
            <a:r>
              <a:rPr lang="en-US" dirty="0" smtClean="0"/>
              <a:t>• </a:t>
            </a:r>
            <a:r>
              <a:rPr lang="en-US" dirty="0"/>
              <a:t>Sounds produced with the back of the tongue against the velum </a:t>
            </a:r>
            <a:r>
              <a:rPr lang="en-US" dirty="0" smtClean="0"/>
              <a:t>(the soft area behind the palate) are </a:t>
            </a:r>
            <a:r>
              <a:rPr lang="en-US" dirty="0"/>
              <a:t>called velars. There is a voiceless velar sound, represented by the symbol [k], which occurs not only in </a:t>
            </a:r>
            <a:r>
              <a:rPr lang="en-US" i="1" dirty="0"/>
              <a:t>kid</a:t>
            </a:r>
            <a:r>
              <a:rPr lang="en-US" dirty="0"/>
              <a:t> and </a:t>
            </a:r>
            <a:r>
              <a:rPr lang="en-US" i="1" dirty="0"/>
              <a:t>kill</a:t>
            </a:r>
            <a:r>
              <a:rPr lang="en-US" dirty="0"/>
              <a:t>, but is also the initial sound in </a:t>
            </a:r>
            <a:r>
              <a:rPr lang="en-US" i="1" dirty="0"/>
              <a:t>car</a:t>
            </a:r>
            <a:r>
              <a:rPr lang="en-US" dirty="0"/>
              <a:t> and </a:t>
            </a:r>
            <a:r>
              <a:rPr lang="en-US" i="1" dirty="0"/>
              <a:t>cold</a:t>
            </a:r>
            <a:r>
              <a:rPr lang="en-US" dirty="0"/>
              <a:t>. Despite the variety in spelling, this [k] sound is both the initial and final sound in the words </a:t>
            </a:r>
            <a:r>
              <a:rPr lang="en-US" i="1" dirty="0"/>
              <a:t>cook</a:t>
            </a:r>
            <a:r>
              <a:rPr lang="en-US" dirty="0"/>
              <a:t>, </a:t>
            </a:r>
            <a:r>
              <a:rPr lang="en-US" i="1" dirty="0"/>
              <a:t>kick</a:t>
            </a:r>
            <a:r>
              <a:rPr lang="en-US" dirty="0"/>
              <a:t> and </a:t>
            </a:r>
            <a:r>
              <a:rPr lang="en-US" i="1" dirty="0"/>
              <a:t>coke</a:t>
            </a:r>
            <a:r>
              <a:rPr lang="en-US" dirty="0"/>
              <a:t>. </a:t>
            </a:r>
          </a:p>
          <a:p>
            <a:endParaRPr lang="en-US" dirty="0"/>
          </a:p>
        </p:txBody>
      </p:sp>
    </p:spTree>
    <p:extLst>
      <p:ext uri="{BB962C8B-B14F-4D97-AF65-F5344CB8AC3E}">
        <p14:creationId xmlns:p14="http://schemas.microsoft.com/office/powerpoint/2010/main" val="305920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386892"/>
            <a:ext cx="4571999" cy="8139303"/>
          </a:xfrm>
        </p:spPr>
      </p:pic>
    </p:spTree>
    <p:extLst>
      <p:ext uri="{BB962C8B-B14F-4D97-AF65-F5344CB8AC3E}">
        <p14:creationId xmlns:p14="http://schemas.microsoft.com/office/powerpoint/2010/main" val="90786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endParaRPr lang="en-US" dirty="0"/>
          </a:p>
          <a:p>
            <a:r>
              <a:rPr lang="en-US" dirty="0" smtClean="0"/>
              <a:t>•</a:t>
            </a:r>
            <a:r>
              <a:rPr lang="en-US" dirty="0"/>
              <a:t>The voiced velar sound heard at the beginning of words like </a:t>
            </a:r>
            <a:r>
              <a:rPr lang="en-US" i="1" dirty="0"/>
              <a:t>go</a:t>
            </a:r>
            <a:r>
              <a:rPr lang="en-US" dirty="0"/>
              <a:t>, </a:t>
            </a:r>
            <a:r>
              <a:rPr lang="en-US" i="1" dirty="0"/>
              <a:t>gun</a:t>
            </a:r>
            <a:r>
              <a:rPr lang="en-US" dirty="0"/>
              <a:t> and </a:t>
            </a:r>
            <a:r>
              <a:rPr lang="en-US" i="1" dirty="0"/>
              <a:t>give</a:t>
            </a:r>
            <a:r>
              <a:rPr lang="en-US" dirty="0"/>
              <a:t> is represented by [ɡ]. </a:t>
            </a:r>
            <a:r>
              <a:rPr lang="en-US" dirty="0" smtClean="0"/>
              <a:t>Also in </a:t>
            </a:r>
            <a:r>
              <a:rPr lang="en-US" i="1" dirty="0" smtClean="0"/>
              <a:t>bag</a:t>
            </a:r>
            <a:r>
              <a:rPr lang="en-US" dirty="0"/>
              <a:t>, </a:t>
            </a:r>
            <a:r>
              <a:rPr lang="en-US" i="1" dirty="0"/>
              <a:t>mug</a:t>
            </a:r>
            <a:r>
              <a:rPr lang="en-US" dirty="0"/>
              <a:t> and, despite the spelling, </a:t>
            </a:r>
            <a:r>
              <a:rPr lang="en-US" i="1" dirty="0"/>
              <a:t>plague</a:t>
            </a:r>
            <a:r>
              <a:rPr lang="en-US" dirty="0"/>
              <a:t>. </a:t>
            </a:r>
          </a:p>
          <a:p>
            <a:r>
              <a:rPr lang="en-US" dirty="0"/>
              <a:t>•The velum can be lowered to allow air to flow through the nasal cavity and thereby produce another voiced velar, represented by the symbol [ŋ], typically referred to as “</a:t>
            </a:r>
            <a:r>
              <a:rPr lang="en-US" dirty="0" err="1"/>
              <a:t>angma</a:t>
            </a:r>
            <a:r>
              <a:rPr lang="en-US" dirty="0"/>
              <a:t>.” In written English, this sound is normally spelled as the two letters “ng.” So, </a:t>
            </a:r>
            <a:r>
              <a:rPr lang="en-US" dirty="0" smtClean="0"/>
              <a:t>the [</a:t>
            </a:r>
            <a:r>
              <a:rPr lang="en-US" dirty="0"/>
              <a:t>ŋ</a:t>
            </a:r>
            <a:r>
              <a:rPr lang="en-US" dirty="0" smtClean="0"/>
              <a:t>] sound </a:t>
            </a:r>
            <a:r>
              <a:rPr lang="en-US" dirty="0"/>
              <a:t>is at the end of </a:t>
            </a:r>
            <a:r>
              <a:rPr lang="en-US" i="1" dirty="0"/>
              <a:t>sing</a:t>
            </a:r>
            <a:r>
              <a:rPr lang="en-US" dirty="0"/>
              <a:t>, </a:t>
            </a:r>
            <a:r>
              <a:rPr lang="en-US" i="1" dirty="0"/>
              <a:t>sang</a:t>
            </a:r>
            <a:r>
              <a:rPr lang="en-US" dirty="0"/>
              <a:t> and, despite the spelling, </a:t>
            </a:r>
            <a:r>
              <a:rPr lang="en-US" i="1" dirty="0"/>
              <a:t>tongue</a:t>
            </a:r>
            <a:r>
              <a:rPr lang="en-US" dirty="0"/>
              <a:t>. It occurs twice in the form </a:t>
            </a:r>
            <a:r>
              <a:rPr lang="en-US" i="1" dirty="0"/>
              <a:t>ringing</a:t>
            </a:r>
            <a:r>
              <a:rPr lang="en-US" dirty="0"/>
              <a:t>. Be careful not to be misled by the spelling of a word like </a:t>
            </a:r>
            <a:r>
              <a:rPr lang="en-US" i="1" dirty="0"/>
              <a:t>bang</a:t>
            </a:r>
            <a:r>
              <a:rPr lang="en-US" dirty="0"/>
              <a:t> – it ends with the [ŋ] sound only. There is no [ɡ] sound in this word. </a:t>
            </a:r>
          </a:p>
          <a:p>
            <a:endParaRPr lang="en-US" dirty="0"/>
          </a:p>
        </p:txBody>
      </p:sp>
    </p:spTree>
    <p:extLst>
      <p:ext uri="{BB962C8B-B14F-4D97-AF65-F5344CB8AC3E}">
        <p14:creationId xmlns:p14="http://schemas.microsoft.com/office/powerpoint/2010/main" val="283935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Glottals</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dirty="0" smtClean="0"/>
              <a:t>•</a:t>
            </a:r>
            <a:r>
              <a:rPr lang="en-US" dirty="0"/>
              <a:t>There is one sound that is produced without the active use of the tongue and other parts of the mouth. It is the sound [h] which occurs at the beginning of </a:t>
            </a:r>
            <a:r>
              <a:rPr lang="en-US" i="1" dirty="0" smtClean="0"/>
              <a:t>have</a:t>
            </a:r>
            <a:r>
              <a:rPr lang="en-US" dirty="0"/>
              <a:t>,</a:t>
            </a:r>
            <a:r>
              <a:rPr lang="en-US" dirty="0" smtClean="0"/>
              <a:t> </a:t>
            </a:r>
            <a:r>
              <a:rPr lang="en-US" i="1" dirty="0" smtClean="0"/>
              <a:t>house</a:t>
            </a:r>
            <a:r>
              <a:rPr lang="en-US" dirty="0"/>
              <a:t>,</a:t>
            </a:r>
            <a:r>
              <a:rPr lang="en-US" dirty="0" smtClean="0"/>
              <a:t> </a:t>
            </a:r>
            <a:r>
              <a:rPr lang="en-US" i="1" dirty="0"/>
              <a:t>who</a:t>
            </a:r>
            <a:r>
              <a:rPr lang="en-US" dirty="0"/>
              <a:t> and </a:t>
            </a:r>
            <a:r>
              <a:rPr lang="en-US" i="1" dirty="0"/>
              <a:t>whose</a:t>
            </a:r>
            <a:r>
              <a:rPr lang="en-US" dirty="0"/>
              <a:t>. This sound is usually described as a </a:t>
            </a:r>
            <a:r>
              <a:rPr lang="en-US" dirty="0" smtClean="0"/>
              <a:t>voiceless </a:t>
            </a:r>
            <a:r>
              <a:rPr lang="en-US" dirty="0"/>
              <a:t>glottal. </a:t>
            </a:r>
          </a:p>
          <a:p>
            <a:r>
              <a:rPr lang="en-US" dirty="0"/>
              <a:t>•The “glottis” is the space between the vocal folds in the larynx. When the glottis is open, as in the production of other voiceless sounds, and there is no manipulation of the air passing out of the mouth, the sound produced is that represented by [h]. </a:t>
            </a:r>
          </a:p>
          <a:p>
            <a:endParaRPr lang="en-US" dirty="0"/>
          </a:p>
        </p:txBody>
      </p:sp>
    </p:spTree>
    <p:extLst>
      <p:ext uri="{BB962C8B-B14F-4D97-AF65-F5344CB8AC3E}">
        <p14:creationId xmlns:p14="http://schemas.microsoft.com/office/powerpoint/2010/main" val="371313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1" y="-254564"/>
            <a:ext cx="4294214" cy="7644778"/>
          </a:xfrm>
        </p:spPr>
      </p:pic>
    </p:spTree>
    <p:extLst>
      <p:ext uri="{BB962C8B-B14F-4D97-AF65-F5344CB8AC3E}">
        <p14:creationId xmlns:p14="http://schemas.microsoft.com/office/powerpoint/2010/main" val="1150892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0866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397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Manner of articulation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Describe the same consonant sounds in terms of </a:t>
            </a:r>
            <a:r>
              <a:rPr lang="en-US" u="sng" dirty="0" smtClean="0"/>
              <a:t>how</a:t>
            </a:r>
            <a:r>
              <a:rPr lang="en-US" dirty="0" smtClean="0"/>
              <a:t> they are articulated. </a:t>
            </a:r>
          </a:p>
          <a:p>
            <a:r>
              <a:rPr lang="en-US" dirty="0" smtClean="0"/>
              <a:t>We need it in order to differentiate between some sounds which we have placed in the same category earlier</a:t>
            </a:r>
            <a:r>
              <a:rPr lang="en-US" dirty="0" smtClean="0"/>
              <a:t>.</a:t>
            </a:r>
          </a:p>
          <a:p>
            <a:pPr lvl="1"/>
            <a:r>
              <a:rPr lang="en-US" dirty="0" smtClean="0"/>
              <a:t>E.g. [t] and [s] sounds are both voiceless alveolar sounds. How do they differ? In the manner (way) they are produced ( [t] is a stop sound and [s] is a fricative )</a:t>
            </a:r>
            <a:endParaRPr lang="en-US" dirty="0" smtClean="0"/>
          </a:p>
          <a:p>
            <a:endParaRPr lang="en-US" dirty="0"/>
          </a:p>
        </p:txBody>
      </p:sp>
    </p:spTree>
    <p:extLst>
      <p:ext uri="{BB962C8B-B14F-4D97-AF65-F5344CB8AC3E}">
        <p14:creationId xmlns:p14="http://schemas.microsoft.com/office/powerpoint/2010/main" val="44652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t>
            </a:r>
            <a:r>
              <a:rPr lang="en-US" u="sng" dirty="0"/>
              <a:t>Stops-</a:t>
            </a:r>
            <a:r>
              <a:rPr lang="en-US" dirty="0"/>
              <a:t>-[p], [b], [t], [d], [k], [ɡ] are all produced by some form of “stopping” of the air stream (very briefly) then letting it go abruptly. This type of consonant sound, resulting from a blocking or stopping effect on the air stream, is called a </a:t>
            </a:r>
            <a:r>
              <a:rPr lang="en-US" dirty="0" smtClean="0"/>
              <a:t>‘stop’.</a:t>
            </a:r>
          </a:p>
          <a:p>
            <a:pPr lvl="1"/>
            <a:r>
              <a:rPr lang="en-US" dirty="0" smtClean="0"/>
              <a:t>E.g. [t] sound in a word like </a:t>
            </a:r>
            <a:r>
              <a:rPr lang="en-US" i="1" dirty="0" smtClean="0"/>
              <a:t>ten</a:t>
            </a:r>
            <a:r>
              <a:rPr lang="en-US" dirty="0" smtClean="0"/>
              <a:t> is a </a:t>
            </a:r>
            <a:r>
              <a:rPr lang="en-US" u="sng" dirty="0" smtClean="0"/>
              <a:t>voiceless alveolar stop</a:t>
            </a:r>
            <a:r>
              <a:rPr lang="en-US" dirty="0" smtClean="0"/>
              <a:t>. </a:t>
            </a:r>
            <a:endParaRPr lang="en-US" dirty="0"/>
          </a:p>
          <a:p>
            <a:endParaRPr lang="en-US" dirty="0"/>
          </a:p>
        </p:txBody>
      </p:sp>
    </p:spTree>
    <p:extLst>
      <p:ext uri="{BB962C8B-B14F-4D97-AF65-F5344CB8AC3E}">
        <p14:creationId xmlns:p14="http://schemas.microsoft.com/office/powerpoint/2010/main" val="1586438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smtClean="0"/>
              <a:t>• </a:t>
            </a:r>
            <a:r>
              <a:rPr lang="en-US" u="sng" dirty="0"/>
              <a:t>Fricatives-</a:t>
            </a:r>
            <a:r>
              <a:rPr lang="en-US" dirty="0"/>
              <a:t>-[f], [v], [θ],[ð],[s], [z], [ʃ], [ʒ</a:t>
            </a:r>
            <a:r>
              <a:rPr lang="en-US" dirty="0" smtClean="0"/>
              <a:t>], [h] </a:t>
            </a:r>
            <a:r>
              <a:rPr lang="en-US" dirty="0"/>
              <a:t>involves almost blocking the air stream and having the air push through the very narrow opening. As the air is pushed through, a type of friction is produced and the resulting sounds are called </a:t>
            </a:r>
            <a:r>
              <a:rPr lang="en-US" dirty="0" smtClean="0"/>
              <a:t>‘fricatives’. </a:t>
            </a:r>
            <a:r>
              <a:rPr lang="en-US" dirty="0"/>
              <a:t>The usual pronunciation of the word </a:t>
            </a:r>
            <a:r>
              <a:rPr lang="en-US" i="1" dirty="0"/>
              <a:t>fish</a:t>
            </a:r>
            <a:r>
              <a:rPr lang="en-US" dirty="0"/>
              <a:t> begins </a:t>
            </a:r>
            <a:r>
              <a:rPr lang="en-US" dirty="0" smtClean="0"/>
              <a:t>and </a:t>
            </a:r>
            <a:r>
              <a:rPr lang="en-US" dirty="0"/>
              <a:t>ends with the voiceless fricatives [f] and [ʃ]. The word those begins and ends with the voiced fricatives [ð] and [z]. </a:t>
            </a:r>
          </a:p>
        </p:txBody>
      </p:sp>
    </p:spTree>
    <p:extLst>
      <p:ext uri="{BB962C8B-B14F-4D97-AF65-F5344CB8AC3E}">
        <p14:creationId xmlns:p14="http://schemas.microsoft.com/office/powerpoint/2010/main" val="152810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smtClean="0"/>
              <a:t>•</a:t>
            </a:r>
            <a:r>
              <a:rPr lang="en-US" u="sng" dirty="0"/>
              <a:t>Affricates-</a:t>
            </a:r>
            <a:r>
              <a:rPr lang="en-US" dirty="0"/>
              <a:t>- If you combine a brief stopping of the air stream with an obstructed release which causes some friction, you will be able to produce the sounds [ʧ] and [ʤ]. These are </a:t>
            </a:r>
          </a:p>
          <a:p>
            <a:endParaRPr lang="en-US" dirty="0"/>
          </a:p>
          <a:p>
            <a:r>
              <a:rPr lang="en-US" dirty="0"/>
              <a:t>called affricates and occur at the beginning of the words </a:t>
            </a:r>
            <a:r>
              <a:rPr lang="en-US" i="1" dirty="0"/>
              <a:t>cheap</a:t>
            </a:r>
            <a:r>
              <a:rPr lang="en-US" dirty="0"/>
              <a:t> and </a:t>
            </a:r>
            <a:r>
              <a:rPr lang="en-US" i="1" dirty="0"/>
              <a:t>jeep</a:t>
            </a:r>
            <a:r>
              <a:rPr lang="en-US" dirty="0"/>
              <a:t>. In the first of </a:t>
            </a:r>
            <a:r>
              <a:rPr lang="en-US" dirty="0" smtClean="0"/>
              <a:t>these</a:t>
            </a:r>
            <a:r>
              <a:rPr lang="en-US" dirty="0"/>
              <a:t>, there is a voiceless affricate [ʧ], and in the second, a voiced affricate [ʤ]. </a:t>
            </a:r>
          </a:p>
        </p:txBody>
      </p:sp>
    </p:spTree>
    <p:extLst>
      <p:ext uri="{BB962C8B-B14F-4D97-AF65-F5344CB8AC3E}">
        <p14:creationId xmlns:p14="http://schemas.microsoft.com/office/powerpoint/2010/main" val="333717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a:t>
            </a:r>
            <a:r>
              <a:rPr lang="en-US" dirty="0"/>
              <a:t>The sounds of spoken English do not match up, a lot of the time, with letters of written English. </a:t>
            </a:r>
            <a:endParaRPr lang="en-US" dirty="0" smtClean="0"/>
          </a:p>
          <a:p>
            <a:pPr lvl="1"/>
            <a:r>
              <a:rPr lang="en-US" dirty="0" smtClean="0"/>
              <a:t>e.g. Bernard Shaw’s ‘</a:t>
            </a:r>
            <a:r>
              <a:rPr lang="en-US" dirty="0" err="1" smtClean="0"/>
              <a:t>ghoti</a:t>
            </a:r>
            <a:r>
              <a:rPr lang="en-US" dirty="0" smtClean="0"/>
              <a:t>’ (tou</a:t>
            </a:r>
            <a:r>
              <a:rPr lang="en-US" dirty="0" smtClean="0">
                <a:solidFill>
                  <a:srgbClr val="FF0000"/>
                </a:solidFill>
              </a:rPr>
              <a:t>gh</a:t>
            </a:r>
            <a:r>
              <a:rPr lang="en-US" dirty="0" smtClean="0"/>
              <a:t>/ w</a:t>
            </a:r>
            <a:r>
              <a:rPr lang="en-US" dirty="0" smtClean="0">
                <a:solidFill>
                  <a:srgbClr val="FF0000"/>
                </a:solidFill>
              </a:rPr>
              <a:t>o</a:t>
            </a:r>
            <a:r>
              <a:rPr lang="en-US" dirty="0" smtClean="0"/>
              <a:t>men/ na</a:t>
            </a:r>
            <a:r>
              <a:rPr lang="en-US" dirty="0" smtClean="0">
                <a:solidFill>
                  <a:srgbClr val="FF0000"/>
                </a:solidFill>
              </a:rPr>
              <a:t>ti</a:t>
            </a:r>
            <a:r>
              <a:rPr lang="en-US" dirty="0" smtClean="0"/>
              <a:t>on)</a:t>
            </a:r>
            <a:endParaRPr lang="en-US" dirty="0"/>
          </a:p>
          <a:p>
            <a:r>
              <a:rPr lang="en-US" dirty="0" smtClean="0"/>
              <a:t>•</a:t>
            </a:r>
            <a:r>
              <a:rPr lang="en-US" dirty="0"/>
              <a:t>O</a:t>
            </a:r>
            <a:r>
              <a:rPr lang="en-US" dirty="0" smtClean="0"/>
              <a:t>ne solution is to produce a separate alphabet with </a:t>
            </a:r>
            <a:r>
              <a:rPr lang="en-US" u="sng" dirty="0" smtClean="0"/>
              <a:t>symbols</a:t>
            </a:r>
            <a:r>
              <a:rPr lang="en-US" dirty="0" smtClean="0"/>
              <a:t> that represent </a:t>
            </a:r>
            <a:r>
              <a:rPr lang="en-US" u="sng" dirty="0" smtClean="0"/>
              <a:t>sounds</a:t>
            </a:r>
            <a:r>
              <a:rPr lang="en-US" dirty="0" smtClean="0"/>
              <a:t>; it </a:t>
            </a:r>
            <a:r>
              <a:rPr lang="en-US" dirty="0"/>
              <a:t>is called the </a:t>
            </a:r>
            <a:r>
              <a:rPr lang="en-US" u="sng" dirty="0"/>
              <a:t>phonetic alphabet. </a:t>
            </a:r>
          </a:p>
          <a:p>
            <a:r>
              <a:rPr lang="en-US" dirty="0"/>
              <a:t>•In this chapter, we will look at how these symbols are used to represent both the consonant and vowel sounds of English words and what physical aspects of the human vocal tract are involved in the production of those sounds. </a:t>
            </a:r>
          </a:p>
          <a:p>
            <a:endParaRPr lang="en-US" dirty="0"/>
          </a:p>
        </p:txBody>
      </p:sp>
    </p:spTree>
    <p:extLst>
      <p:ext uri="{BB962C8B-B14F-4D97-AF65-F5344CB8AC3E}">
        <p14:creationId xmlns:p14="http://schemas.microsoft.com/office/powerpoint/2010/main" val="408985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smtClean="0"/>
              <a:t>•</a:t>
            </a:r>
            <a:r>
              <a:rPr lang="en-US" u="sng" dirty="0"/>
              <a:t>Nasals-</a:t>
            </a:r>
            <a:r>
              <a:rPr lang="en-US" dirty="0"/>
              <a:t>- Most sounds are produced orally, with the velum raised, preventing airflow from entering the nasal cavity. However, when the velum is lowered and the air stream is </a:t>
            </a:r>
            <a:r>
              <a:rPr lang="en-US" dirty="0" smtClean="0"/>
              <a:t>allowed </a:t>
            </a:r>
            <a:r>
              <a:rPr lang="en-US" dirty="0"/>
              <a:t>to flow out through the nose to produce [m], [n] and [ŋ], the sounds are </a:t>
            </a:r>
            <a:r>
              <a:rPr lang="en-US" dirty="0" smtClean="0"/>
              <a:t>described </a:t>
            </a:r>
            <a:r>
              <a:rPr lang="en-US" dirty="0"/>
              <a:t>as nasals. These three sounds are all voiced. The words </a:t>
            </a:r>
            <a:r>
              <a:rPr lang="en-US" i="1" dirty="0"/>
              <a:t>morning</a:t>
            </a:r>
            <a:r>
              <a:rPr lang="en-US" dirty="0"/>
              <a:t>, </a:t>
            </a:r>
            <a:r>
              <a:rPr lang="en-US" i="1" dirty="0"/>
              <a:t>knitting</a:t>
            </a:r>
            <a:r>
              <a:rPr lang="en-US" dirty="0"/>
              <a:t> </a:t>
            </a:r>
            <a:r>
              <a:rPr lang="en-US" dirty="0" smtClean="0"/>
              <a:t>and </a:t>
            </a:r>
            <a:r>
              <a:rPr lang="en-US" i="1" dirty="0"/>
              <a:t>name</a:t>
            </a:r>
            <a:r>
              <a:rPr lang="en-US" dirty="0"/>
              <a:t> begin and end with nasals. </a:t>
            </a:r>
          </a:p>
        </p:txBody>
      </p:sp>
    </p:spTree>
    <p:extLst>
      <p:ext uri="{BB962C8B-B14F-4D97-AF65-F5344CB8AC3E}">
        <p14:creationId xmlns:p14="http://schemas.microsoft.com/office/powerpoint/2010/main" val="3711913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smtClean="0"/>
              <a:t>•</a:t>
            </a:r>
            <a:r>
              <a:rPr lang="en-US" u="sng" dirty="0"/>
              <a:t>Liquids-</a:t>
            </a:r>
            <a:r>
              <a:rPr lang="en-US" dirty="0"/>
              <a:t>-The initial sounds in </a:t>
            </a:r>
            <a:r>
              <a:rPr lang="en-US" i="1" dirty="0"/>
              <a:t>led</a:t>
            </a:r>
            <a:r>
              <a:rPr lang="en-US" dirty="0"/>
              <a:t> and </a:t>
            </a:r>
            <a:r>
              <a:rPr lang="en-US" i="1" dirty="0"/>
              <a:t>red</a:t>
            </a:r>
            <a:r>
              <a:rPr lang="en-US" dirty="0"/>
              <a:t> are described as liquids. They are both voiced. The [l] </a:t>
            </a:r>
            <a:r>
              <a:rPr lang="en-US" dirty="0" smtClean="0"/>
              <a:t>sound </a:t>
            </a:r>
            <a:r>
              <a:rPr lang="en-US" dirty="0"/>
              <a:t>is called a lateral liquid and is formed by letting the air stream flow around the </a:t>
            </a:r>
            <a:r>
              <a:rPr lang="en-US" dirty="0" smtClean="0"/>
              <a:t>sides </a:t>
            </a:r>
            <a:r>
              <a:rPr lang="en-US" dirty="0"/>
              <a:t>of the tongue as the tip of the tongue makes contact with the middle of the </a:t>
            </a:r>
            <a:r>
              <a:rPr lang="en-US" dirty="0" smtClean="0"/>
              <a:t>alveolar </a:t>
            </a:r>
            <a:r>
              <a:rPr lang="en-US" dirty="0"/>
              <a:t>ridge. The [r] sound at the beginning of red is formed with the tongue tip raised </a:t>
            </a:r>
            <a:r>
              <a:rPr lang="en-US" dirty="0" smtClean="0"/>
              <a:t>and </a:t>
            </a:r>
            <a:r>
              <a:rPr lang="en-US" dirty="0"/>
              <a:t>curled back near the alveolar ridge. </a:t>
            </a:r>
          </a:p>
        </p:txBody>
      </p:sp>
    </p:spTree>
    <p:extLst>
      <p:ext uri="{BB962C8B-B14F-4D97-AF65-F5344CB8AC3E}">
        <p14:creationId xmlns:p14="http://schemas.microsoft.com/office/powerpoint/2010/main" val="483696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a:t>
            </a:r>
            <a:r>
              <a:rPr lang="en-US" u="sng" dirty="0"/>
              <a:t>Glides-</a:t>
            </a:r>
            <a:r>
              <a:rPr lang="en-US" dirty="0"/>
              <a:t>-The sounds [w] and [j] are described as glides. They are both voiced and occur at the beginning of </a:t>
            </a:r>
            <a:r>
              <a:rPr lang="en-US" i="1" dirty="0"/>
              <a:t>we</a:t>
            </a:r>
            <a:r>
              <a:rPr lang="en-US" dirty="0"/>
              <a:t>, </a:t>
            </a:r>
            <a:r>
              <a:rPr lang="en-US" i="1" dirty="0"/>
              <a:t>wet</a:t>
            </a:r>
            <a:r>
              <a:rPr lang="en-US" dirty="0"/>
              <a:t>, </a:t>
            </a:r>
            <a:r>
              <a:rPr lang="en-US" i="1" dirty="0"/>
              <a:t>you</a:t>
            </a:r>
            <a:r>
              <a:rPr lang="en-US" dirty="0"/>
              <a:t> and </a:t>
            </a:r>
            <a:r>
              <a:rPr lang="en-US" i="1" dirty="0"/>
              <a:t>yes</a:t>
            </a:r>
            <a:r>
              <a:rPr lang="en-US" dirty="0"/>
              <a:t>. These sounds are typically produced with the tongue </a:t>
            </a:r>
            <a:r>
              <a:rPr lang="en-US" dirty="0" smtClean="0"/>
              <a:t>in </a:t>
            </a:r>
            <a:r>
              <a:rPr lang="en-US" dirty="0"/>
              <a:t>motion (or “gliding”) to or from the position of a vowel and are sometimes called </a:t>
            </a:r>
            <a:r>
              <a:rPr lang="en-US" dirty="0" smtClean="0"/>
              <a:t>semi-vowels</a:t>
            </a:r>
            <a:r>
              <a:rPr lang="en-US" dirty="0"/>
              <a:t>. </a:t>
            </a:r>
          </a:p>
        </p:txBody>
      </p:sp>
    </p:spTree>
    <p:extLst>
      <p:ext uri="{BB962C8B-B14F-4D97-AF65-F5344CB8AC3E}">
        <p14:creationId xmlns:p14="http://schemas.microsoft.com/office/powerpoint/2010/main" val="3537241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 </a:t>
            </a:r>
            <a:br>
              <a:rPr lang="en-US" dirty="0" smtClean="0"/>
            </a:b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endParaRPr lang="en-US" dirty="0"/>
          </a:p>
          <a:p>
            <a:r>
              <a:rPr lang="en-US" dirty="0" smtClean="0"/>
              <a:t>•</a:t>
            </a:r>
            <a:r>
              <a:rPr lang="en-US" dirty="0"/>
              <a:t>The </a:t>
            </a:r>
            <a:r>
              <a:rPr lang="en-US" u="sng" dirty="0"/>
              <a:t>glottal stop</a:t>
            </a:r>
            <a:r>
              <a:rPr lang="en-US" dirty="0"/>
              <a:t>, represented by the symbol [ʔ], occurs when the space between the vocal folds (the glottis) is closed completely (very briefly), then released. </a:t>
            </a:r>
            <a:endParaRPr lang="en-US" dirty="0"/>
          </a:p>
          <a:p>
            <a:pPr lvl="1"/>
            <a:r>
              <a:rPr lang="en-US" dirty="0" smtClean="0"/>
              <a:t>E.g. </a:t>
            </a:r>
            <a:r>
              <a:rPr lang="en-US" i="1" dirty="0"/>
              <a:t>Oh </a:t>
            </a:r>
            <a:r>
              <a:rPr lang="en-US" i="1" dirty="0" err="1" smtClean="0"/>
              <a:t>oh</a:t>
            </a:r>
            <a:r>
              <a:rPr lang="en-US" i="1" dirty="0" smtClean="0"/>
              <a:t>! / </a:t>
            </a:r>
            <a:r>
              <a:rPr lang="en-US" dirty="0" smtClean="0"/>
              <a:t>Uh-uh </a:t>
            </a:r>
            <a:r>
              <a:rPr lang="en-US" dirty="0"/>
              <a:t>(meaning “no</a:t>
            </a:r>
            <a:r>
              <a:rPr lang="en-US" dirty="0" smtClean="0"/>
              <a:t>”) </a:t>
            </a:r>
          </a:p>
          <a:p>
            <a:pPr lvl="1"/>
            <a:r>
              <a:rPr lang="en-US" dirty="0" smtClean="0"/>
              <a:t> </a:t>
            </a:r>
            <a:r>
              <a:rPr lang="en-US" dirty="0"/>
              <a:t>in place of “t” when they pronounce </a:t>
            </a:r>
            <a:r>
              <a:rPr lang="en-US" i="1" dirty="0"/>
              <a:t>Batman</a:t>
            </a:r>
            <a:r>
              <a:rPr lang="en-US" dirty="0"/>
              <a:t> quickly. </a:t>
            </a:r>
            <a:endParaRPr lang="en-US" dirty="0" smtClean="0"/>
          </a:p>
          <a:p>
            <a:pPr lvl="1"/>
            <a:r>
              <a:rPr lang="en-US" dirty="0" smtClean="0"/>
              <a:t>You </a:t>
            </a:r>
            <a:r>
              <a:rPr lang="en-US" dirty="0"/>
              <a:t>can also produce a glottal stop if you try to say the words </a:t>
            </a:r>
            <a:r>
              <a:rPr lang="en-US" i="1" dirty="0"/>
              <a:t>butter</a:t>
            </a:r>
            <a:r>
              <a:rPr lang="en-US" dirty="0"/>
              <a:t> or </a:t>
            </a:r>
            <a:r>
              <a:rPr lang="en-US" i="1" dirty="0"/>
              <a:t>bottle</a:t>
            </a:r>
            <a:r>
              <a:rPr lang="en-US" dirty="0"/>
              <a:t> without pronouncing the “-</a:t>
            </a:r>
            <a:r>
              <a:rPr lang="en-US" dirty="0" err="1"/>
              <a:t>tt</a:t>
            </a:r>
            <a:r>
              <a:rPr lang="en-US" dirty="0"/>
              <a:t>-” part in the </a:t>
            </a:r>
            <a:r>
              <a:rPr lang="en-US" dirty="0" smtClean="0"/>
              <a:t>middle</a:t>
            </a:r>
            <a:r>
              <a:rPr lang="en-US" dirty="0" smtClean="0"/>
              <a:t>, a</a:t>
            </a:r>
            <a:r>
              <a:rPr lang="en-US" dirty="0" smtClean="0"/>
              <a:t> </a:t>
            </a:r>
            <a:r>
              <a:rPr lang="en-US" dirty="0"/>
              <a:t>characteristic of Cockney (London) </a:t>
            </a:r>
            <a:r>
              <a:rPr lang="en-US" dirty="0" smtClean="0"/>
              <a:t>speech</a:t>
            </a:r>
            <a:r>
              <a:rPr lang="en-US" dirty="0"/>
              <a:t> (</a:t>
            </a:r>
            <a:r>
              <a:rPr lang="en-US" dirty="0" smtClean="0"/>
              <a:t>e.g.</a:t>
            </a:r>
            <a:r>
              <a:rPr lang="en-US" dirty="0" smtClean="0"/>
              <a:t> </a:t>
            </a:r>
            <a:r>
              <a:rPr lang="en-US" dirty="0"/>
              <a:t>Harry </a:t>
            </a:r>
            <a:r>
              <a:rPr lang="en-US" dirty="0" smtClean="0"/>
              <a:t>Potter)</a:t>
            </a:r>
            <a:endParaRPr lang="en-US" dirty="0"/>
          </a:p>
          <a:p>
            <a:endParaRPr lang="en-US" dirty="0"/>
          </a:p>
        </p:txBody>
      </p:sp>
    </p:spTree>
    <p:extLst>
      <p:ext uri="{BB962C8B-B14F-4D97-AF65-F5344CB8AC3E}">
        <p14:creationId xmlns:p14="http://schemas.microsoft.com/office/powerpoint/2010/main" val="2015820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endParaRPr lang="en-US" dirty="0"/>
          </a:p>
          <a:p>
            <a:r>
              <a:rPr lang="en-US" dirty="0" smtClean="0"/>
              <a:t>•</a:t>
            </a:r>
            <a:r>
              <a:rPr lang="en-US" dirty="0"/>
              <a:t>If, however, you are someone who pronounces the word butter in a way that is close to “</a:t>
            </a:r>
            <a:r>
              <a:rPr lang="en-US" dirty="0" err="1"/>
              <a:t>budder</a:t>
            </a:r>
            <a:r>
              <a:rPr lang="en-US" dirty="0"/>
              <a:t>,” then you are making a </a:t>
            </a:r>
            <a:r>
              <a:rPr lang="en-US" u="sng" dirty="0"/>
              <a:t>flap</a:t>
            </a:r>
            <a:r>
              <a:rPr lang="en-US" dirty="0"/>
              <a:t>. It is represented by [D]or sometimes [ɾ].This sound is produced by the tongue tip tapping the alveolar ridge briefly. </a:t>
            </a:r>
            <a:endParaRPr lang="en-US" dirty="0" smtClean="0"/>
          </a:p>
          <a:p>
            <a:r>
              <a:rPr lang="en-US" dirty="0" smtClean="0"/>
              <a:t>Many </a:t>
            </a:r>
            <a:r>
              <a:rPr lang="en-US" dirty="0"/>
              <a:t>American English speakers have a tendency to “flap” the [t] and [d] consonants between vowels so that, in casual speech, </a:t>
            </a:r>
            <a:endParaRPr lang="en-US" dirty="0" smtClean="0"/>
          </a:p>
          <a:p>
            <a:pPr lvl="1"/>
            <a:r>
              <a:rPr lang="en-US" dirty="0" err="1" smtClean="0"/>
              <a:t>E.g</a:t>
            </a:r>
            <a:r>
              <a:rPr lang="en-US" dirty="0" smtClean="0"/>
              <a:t> </a:t>
            </a:r>
            <a:r>
              <a:rPr lang="en-US" dirty="0" smtClean="0"/>
              <a:t>the </a:t>
            </a:r>
            <a:r>
              <a:rPr lang="en-US" dirty="0"/>
              <a:t>pairs </a:t>
            </a:r>
            <a:r>
              <a:rPr lang="en-US" i="1" dirty="0"/>
              <a:t>latter</a:t>
            </a:r>
            <a:r>
              <a:rPr lang="en-US" dirty="0"/>
              <a:t> and </a:t>
            </a:r>
            <a:r>
              <a:rPr lang="en-US" i="1" dirty="0"/>
              <a:t>ladder</a:t>
            </a:r>
            <a:r>
              <a:rPr lang="en-US" dirty="0"/>
              <a:t> </a:t>
            </a:r>
            <a:r>
              <a:rPr lang="en-US" dirty="0"/>
              <a:t>(</a:t>
            </a:r>
            <a:r>
              <a:rPr lang="en-US" dirty="0" smtClean="0"/>
              <a:t>do </a:t>
            </a:r>
            <a:r>
              <a:rPr lang="en-US" dirty="0"/>
              <a:t>not have distinct middle consonants. </a:t>
            </a:r>
            <a:r>
              <a:rPr lang="en-US" dirty="0" smtClean="0"/>
              <a:t>)</a:t>
            </a:r>
          </a:p>
          <a:p>
            <a:pPr lvl="1"/>
            <a:r>
              <a:rPr lang="en-US" dirty="0" smtClean="0"/>
              <a:t>Nor </a:t>
            </a:r>
            <a:r>
              <a:rPr lang="en-US" dirty="0"/>
              <a:t>do </a:t>
            </a:r>
            <a:r>
              <a:rPr lang="en-US" i="1" dirty="0"/>
              <a:t>writer</a:t>
            </a:r>
            <a:r>
              <a:rPr lang="en-US" dirty="0"/>
              <a:t> and </a:t>
            </a:r>
            <a:r>
              <a:rPr lang="en-US" i="1" dirty="0"/>
              <a:t>rider</a:t>
            </a:r>
            <a:r>
              <a:rPr lang="en-US" dirty="0"/>
              <a:t>, </a:t>
            </a:r>
            <a:endParaRPr lang="en-US" dirty="0" smtClean="0"/>
          </a:p>
          <a:p>
            <a:pPr lvl="1"/>
            <a:r>
              <a:rPr lang="en-US" i="1" dirty="0" smtClean="0"/>
              <a:t>metal</a:t>
            </a:r>
            <a:r>
              <a:rPr lang="en-US" dirty="0" smtClean="0"/>
              <a:t> </a:t>
            </a:r>
            <a:r>
              <a:rPr lang="en-US" dirty="0"/>
              <a:t>and </a:t>
            </a:r>
            <a:r>
              <a:rPr lang="en-US" i="1" dirty="0"/>
              <a:t>medal</a:t>
            </a:r>
            <a:r>
              <a:rPr lang="en-US" dirty="0"/>
              <a:t>. </a:t>
            </a:r>
            <a:r>
              <a:rPr lang="en-US" dirty="0" smtClean="0"/>
              <a:t> </a:t>
            </a:r>
            <a:endParaRPr lang="en-US" dirty="0"/>
          </a:p>
          <a:p>
            <a:pPr marL="0" indent="0">
              <a:buNone/>
            </a:pPr>
            <a:r>
              <a:rPr lang="en-US" dirty="0"/>
              <a:t>	</a:t>
            </a:r>
            <a:r>
              <a:rPr lang="en-US" dirty="0" smtClean="0"/>
              <a:t>- </a:t>
            </a:r>
            <a:r>
              <a:rPr lang="en-US" i="1" dirty="0" smtClean="0"/>
              <a:t>play-dough</a:t>
            </a:r>
            <a:r>
              <a:rPr lang="en-US" dirty="0" smtClean="0"/>
              <a:t> </a:t>
            </a:r>
            <a:r>
              <a:rPr lang="en-US" dirty="0" smtClean="0"/>
              <a:t>instead of </a:t>
            </a:r>
            <a:r>
              <a:rPr lang="en-US" i="1" dirty="0" smtClean="0"/>
              <a:t>Plato</a:t>
            </a:r>
            <a:endParaRPr lang="en-US" i="1" dirty="0"/>
          </a:p>
          <a:p>
            <a:endParaRPr lang="en-US" dirty="0"/>
          </a:p>
        </p:txBody>
      </p:sp>
    </p:spTree>
    <p:extLst>
      <p:ext uri="{BB962C8B-B14F-4D97-AF65-F5344CB8AC3E}">
        <p14:creationId xmlns:p14="http://schemas.microsoft.com/office/powerpoint/2010/main" val="200280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Vowels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a:t>
            </a:r>
            <a:r>
              <a:rPr lang="en-US" dirty="0"/>
              <a:t>While the consonant sounds are mostly articulated via closure or obstruction in the </a:t>
            </a:r>
          </a:p>
          <a:p>
            <a:endParaRPr lang="en-US" dirty="0"/>
          </a:p>
          <a:p>
            <a:r>
              <a:rPr lang="en-US" dirty="0"/>
              <a:t>vocal tract, vowel sounds are produced with a relatively free flow of air. They are all </a:t>
            </a:r>
          </a:p>
          <a:p>
            <a:r>
              <a:rPr lang="en-US" dirty="0"/>
              <a:t>typically voiced. To describe vowel sounds, we consider the way in which the tongue </a:t>
            </a:r>
          </a:p>
          <a:p>
            <a:r>
              <a:rPr lang="en-US" dirty="0"/>
              <a:t>influences the shape through which the airflow must pass. Refer to pg. 54 (look at the chart and the examples) </a:t>
            </a:r>
          </a:p>
        </p:txBody>
      </p:sp>
    </p:spTree>
    <p:extLst>
      <p:ext uri="{BB962C8B-B14F-4D97-AF65-F5344CB8AC3E}">
        <p14:creationId xmlns:p14="http://schemas.microsoft.com/office/powerpoint/2010/main" val="882280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Diphthongs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smtClean="0"/>
              <a:t>•</a:t>
            </a:r>
            <a:r>
              <a:rPr lang="en-US" dirty="0"/>
              <a:t>In addition to single vowel sounds, we regularly create sounds that consist of a combination of two vowel sounds, known as diphthongs. </a:t>
            </a:r>
          </a:p>
          <a:p>
            <a:r>
              <a:rPr lang="en-US" dirty="0"/>
              <a:t>•Our vocal organs move from one vocalic position [a] to another [ɪ] as we </a:t>
            </a:r>
          </a:p>
          <a:p>
            <a:endParaRPr lang="en-US" dirty="0"/>
          </a:p>
          <a:p>
            <a:r>
              <a:rPr lang="en-US" dirty="0"/>
              <a:t>produce the sound [</a:t>
            </a:r>
            <a:r>
              <a:rPr lang="en-US" dirty="0" err="1"/>
              <a:t>aɪ</a:t>
            </a:r>
            <a:r>
              <a:rPr lang="en-US" dirty="0"/>
              <a:t>], as in Hi or Bye. </a:t>
            </a:r>
          </a:p>
          <a:p>
            <a:r>
              <a:rPr lang="en-US" dirty="0"/>
              <a:t>•Refer to pg. 55 for examples </a:t>
            </a:r>
          </a:p>
          <a:p>
            <a:endParaRPr lang="en-US" dirty="0"/>
          </a:p>
        </p:txBody>
      </p:sp>
    </p:spTree>
    <p:extLst>
      <p:ext uri="{BB962C8B-B14F-4D97-AF65-F5344CB8AC3E}">
        <p14:creationId xmlns:p14="http://schemas.microsoft.com/office/powerpoint/2010/main" val="4179261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a:t>
            </a:r>
            <a:r>
              <a:rPr lang="en-US" dirty="0"/>
              <a:t>You may not make a significant distinction between the central vowels [ə], called </a:t>
            </a:r>
          </a:p>
          <a:p>
            <a:endParaRPr lang="en-US" dirty="0"/>
          </a:p>
          <a:p>
            <a:r>
              <a:rPr lang="en-US" dirty="0"/>
              <a:t>“schwa,” and [ʌ], called “wedge.” If you’re trying to transcribe, just use schwa [ə] </a:t>
            </a:r>
          </a:p>
          <a:p>
            <a:r>
              <a:rPr lang="en-US" dirty="0"/>
              <a:t>•unstressed vowel (underlined) in the everyday use of words such as afford, collapse, </a:t>
            </a:r>
          </a:p>
          <a:p>
            <a:endParaRPr lang="en-US" dirty="0"/>
          </a:p>
          <a:p>
            <a:r>
              <a:rPr lang="en-US" dirty="0"/>
              <a:t>photograph, wanted, and in those very common words a and the. </a:t>
            </a:r>
          </a:p>
        </p:txBody>
      </p:sp>
    </p:spTree>
    <p:extLst>
      <p:ext uri="{BB962C8B-B14F-4D97-AF65-F5344CB8AC3E}">
        <p14:creationId xmlns:p14="http://schemas.microsoft.com/office/powerpoint/2010/main" val="2194326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Vowel Chart</a:t>
            </a:r>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551859" cy="427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32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Phonetics </a:t>
            </a:r>
            <a:br>
              <a:rPr lang="en-US" dirty="0" smtClean="0"/>
            </a:b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dirty="0" smtClean="0"/>
              <a:t>•</a:t>
            </a:r>
            <a:r>
              <a:rPr lang="en-US" u="sng" dirty="0" smtClean="0"/>
              <a:t>Phonetics</a:t>
            </a:r>
            <a:r>
              <a:rPr lang="en-US" dirty="0" smtClean="0"/>
              <a:t> —The general study of the characteristics of speech sounds. </a:t>
            </a:r>
          </a:p>
          <a:p>
            <a:endParaRPr lang="en-US" dirty="0"/>
          </a:p>
          <a:p>
            <a:r>
              <a:rPr lang="en-US" dirty="0" smtClean="0"/>
              <a:t>•</a:t>
            </a:r>
            <a:r>
              <a:rPr lang="en-US" dirty="0"/>
              <a:t>There </a:t>
            </a:r>
            <a:r>
              <a:rPr lang="en-US" dirty="0" smtClean="0"/>
              <a:t>are 3 </a:t>
            </a:r>
            <a:r>
              <a:rPr lang="en-US" dirty="0"/>
              <a:t>kinds of phonetics: </a:t>
            </a:r>
          </a:p>
          <a:p>
            <a:endParaRPr lang="en-US" dirty="0"/>
          </a:p>
          <a:p>
            <a:r>
              <a:rPr lang="en-US" dirty="0" smtClean="0"/>
              <a:t>1- </a:t>
            </a:r>
            <a:r>
              <a:rPr lang="en-US" u="sng" dirty="0" smtClean="0"/>
              <a:t>articulatory</a:t>
            </a:r>
            <a:r>
              <a:rPr lang="en-US" dirty="0" smtClean="0"/>
              <a:t> </a:t>
            </a:r>
            <a:r>
              <a:rPr lang="en-US" dirty="0"/>
              <a:t>phonetics, the study of how speech sounds are made, or articulated. </a:t>
            </a:r>
          </a:p>
          <a:p>
            <a:r>
              <a:rPr lang="en-US" dirty="0" smtClean="0"/>
              <a:t>2- </a:t>
            </a:r>
            <a:r>
              <a:rPr lang="en-US" u="sng" dirty="0"/>
              <a:t>acoustic</a:t>
            </a:r>
            <a:r>
              <a:rPr lang="en-US" dirty="0"/>
              <a:t> phonetics, which deals with the physical properties of speech as sound waves in the </a:t>
            </a:r>
            <a:r>
              <a:rPr lang="en-US" dirty="0" smtClean="0"/>
              <a:t>air</a:t>
            </a:r>
            <a:r>
              <a:rPr lang="en-US" dirty="0"/>
              <a:t>.</a:t>
            </a:r>
            <a:r>
              <a:rPr lang="en-US" dirty="0" smtClean="0"/>
              <a:t> </a:t>
            </a:r>
            <a:endParaRPr lang="en-US" dirty="0"/>
          </a:p>
          <a:p>
            <a:r>
              <a:rPr lang="en-US" dirty="0" smtClean="0"/>
              <a:t>3- </a:t>
            </a:r>
            <a:r>
              <a:rPr lang="en-US" u="sng" dirty="0" smtClean="0"/>
              <a:t>auditory</a:t>
            </a:r>
            <a:r>
              <a:rPr lang="en-US" dirty="0" smtClean="0"/>
              <a:t> phonetics </a:t>
            </a:r>
            <a:r>
              <a:rPr lang="en-US" dirty="0"/>
              <a:t>which deals with the perception, via the ear, of speech sounds. </a:t>
            </a:r>
          </a:p>
        </p:txBody>
      </p:sp>
    </p:spTree>
    <p:extLst>
      <p:ext uri="{BB962C8B-B14F-4D97-AF65-F5344CB8AC3E}">
        <p14:creationId xmlns:p14="http://schemas.microsoft.com/office/powerpoint/2010/main" val="46607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Voiced and voiceless sounds </a:t>
            </a:r>
            <a:br>
              <a:rPr lang="en-US" dirty="0" smtClean="0"/>
            </a:b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endParaRPr lang="en-US" dirty="0"/>
          </a:p>
          <a:p>
            <a:r>
              <a:rPr lang="en-US" dirty="0" smtClean="0"/>
              <a:t>•</a:t>
            </a:r>
            <a:r>
              <a:rPr lang="en-US" dirty="0"/>
              <a:t>The air is pushed out by the lungs up through the trachea (or windpipe) to the larynx. Inside the larynx are your vocal folds (or vocal cords), which take </a:t>
            </a:r>
            <a:r>
              <a:rPr lang="en-US" u="sng" dirty="0"/>
              <a:t>two</a:t>
            </a:r>
            <a:r>
              <a:rPr lang="en-US" dirty="0"/>
              <a:t> basic positions: </a:t>
            </a:r>
            <a:endParaRPr lang="en-US" dirty="0" smtClean="0"/>
          </a:p>
          <a:p>
            <a:endParaRPr lang="en-US" dirty="0"/>
          </a:p>
          <a:p>
            <a:r>
              <a:rPr lang="en-US" dirty="0"/>
              <a:t>•1 .When the vocal folds are spread apart, the air from the lungs passes between them </a:t>
            </a:r>
            <a:r>
              <a:rPr lang="en-US" dirty="0" smtClean="0"/>
              <a:t>unimpeded (no vibration). </a:t>
            </a:r>
            <a:r>
              <a:rPr lang="en-US" dirty="0"/>
              <a:t>Sounds produced in this way are described as </a:t>
            </a:r>
            <a:r>
              <a:rPr lang="en-US" u="sng" dirty="0"/>
              <a:t>voiceless</a:t>
            </a:r>
            <a:r>
              <a:rPr lang="en-US" dirty="0"/>
              <a:t>. </a:t>
            </a:r>
            <a:r>
              <a:rPr lang="en-US" dirty="0" smtClean="0"/>
              <a:t>(</a:t>
            </a:r>
            <a:r>
              <a:rPr lang="en-US" dirty="0" err="1" smtClean="0"/>
              <a:t>ssss</a:t>
            </a:r>
            <a:r>
              <a:rPr lang="en-US" dirty="0" smtClean="0"/>
              <a:t> / </a:t>
            </a:r>
            <a:r>
              <a:rPr lang="en-US" dirty="0" err="1" smtClean="0"/>
              <a:t>ffff</a:t>
            </a:r>
            <a:r>
              <a:rPr lang="en-US" dirty="0" smtClean="0"/>
              <a:t>)</a:t>
            </a:r>
            <a:endParaRPr lang="en-US" dirty="0"/>
          </a:p>
          <a:p>
            <a:endParaRPr lang="en-US" dirty="0" smtClean="0"/>
          </a:p>
          <a:p>
            <a:r>
              <a:rPr lang="en-US" dirty="0" smtClean="0"/>
              <a:t>•</a:t>
            </a:r>
            <a:r>
              <a:rPr lang="en-US" dirty="0"/>
              <a:t>2. When the vocal folds are drawn together, the air from the lungs repeatedly pushes them apart as it passes through, creating a vibration effect. Sounds produced in this way are described as </a:t>
            </a:r>
            <a:r>
              <a:rPr lang="en-US" u="sng" dirty="0"/>
              <a:t>voiced</a:t>
            </a:r>
            <a:r>
              <a:rPr lang="en-US" dirty="0"/>
              <a:t>. </a:t>
            </a:r>
            <a:r>
              <a:rPr lang="en-US" dirty="0" smtClean="0"/>
              <a:t>(zzzz/ </a:t>
            </a:r>
            <a:r>
              <a:rPr lang="en-US" dirty="0" err="1" smtClean="0"/>
              <a:t>vvvv</a:t>
            </a:r>
            <a:r>
              <a:rPr lang="en-US" dirty="0" smtClean="0"/>
              <a:t>)</a:t>
            </a:r>
            <a:endParaRPr lang="en-US" dirty="0"/>
          </a:p>
          <a:p>
            <a:endParaRPr lang="en-US" dirty="0"/>
          </a:p>
        </p:txBody>
      </p:sp>
    </p:spTree>
    <p:extLst>
      <p:ext uri="{BB962C8B-B14F-4D97-AF65-F5344CB8AC3E}">
        <p14:creationId xmlns:p14="http://schemas.microsoft.com/office/powerpoint/2010/main" val="324713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1200" y="200494"/>
            <a:ext cx="4724400" cy="7054064"/>
          </a:xfrm>
          <a:prstGeom prst="rect">
            <a:avLst/>
          </a:prstGeom>
        </p:spPr>
      </p:pic>
    </p:spTree>
    <p:extLst>
      <p:ext uri="{BB962C8B-B14F-4D97-AF65-F5344CB8AC3E}">
        <p14:creationId xmlns:p14="http://schemas.microsoft.com/office/powerpoint/2010/main" val="131779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Place of articulation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smtClean="0"/>
              <a:t>•</a:t>
            </a:r>
            <a:r>
              <a:rPr lang="en-US" dirty="0"/>
              <a:t>Most consonant sounds are produced by using the tongue and other parts of the mouth to constrict, in some </a:t>
            </a:r>
            <a:r>
              <a:rPr lang="en-US" dirty="0" smtClean="0"/>
              <a:t>way</a:t>
            </a:r>
            <a:r>
              <a:rPr lang="en-US" dirty="0"/>
              <a:t>,</a:t>
            </a:r>
            <a:r>
              <a:rPr lang="en-US" dirty="0" smtClean="0"/>
              <a:t> </a:t>
            </a:r>
            <a:r>
              <a:rPr lang="en-US" dirty="0"/>
              <a:t>the air is </a:t>
            </a:r>
            <a:r>
              <a:rPr lang="en-US" dirty="0" smtClean="0"/>
              <a:t>passing in the oral cavity. </a:t>
            </a:r>
            <a:r>
              <a:rPr lang="en-US" dirty="0"/>
              <a:t>The terms used to describe many sounds are those which denote the place of articulation of the sound: that is, </a:t>
            </a:r>
            <a:r>
              <a:rPr lang="en-US" u="sng" dirty="0"/>
              <a:t>the location inside the mouth at which the constriction takes place.</a:t>
            </a:r>
            <a:r>
              <a:rPr lang="en-US" dirty="0"/>
              <a:t> The phonetic alphabet symbols will be enclosed within square brackets [ ]. </a:t>
            </a:r>
          </a:p>
          <a:p>
            <a:endParaRPr lang="en-US" dirty="0"/>
          </a:p>
        </p:txBody>
      </p:sp>
    </p:spTree>
    <p:extLst>
      <p:ext uri="{BB962C8B-B14F-4D97-AF65-F5344CB8AC3E}">
        <p14:creationId xmlns:p14="http://schemas.microsoft.com/office/powerpoint/2010/main" val="306657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611938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03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Bilabials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t>•Bilabials--sounds formed using both (= bi) upper and lower lips (= labia). The initial sounds in the words </a:t>
            </a:r>
            <a:r>
              <a:rPr lang="en-US" i="1" dirty="0"/>
              <a:t>pat</a:t>
            </a:r>
            <a:r>
              <a:rPr lang="en-US" dirty="0"/>
              <a:t>, </a:t>
            </a:r>
            <a:r>
              <a:rPr lang="en-US" i="1" dirty="0"/>
              <a:t>bat</a:t>
            </a:r>
            <a:r>
              <a:rPr lang="en-US" dirty="0"/>
              <a:t> and </a:t>
            </a:r>
            <a:r>
              <a:rPr lang="en-US" i="1" dirty="0"/>
              <a:t>mat</a:t>
            </a:r>
            <a:r>
              <a:rPr lang="en-US" dirty="0"/>
              <a:t> are all bilabials. They are represented by the symbols [p], which is voiceless, and [b] and [m], which are voiced. We can also describe the [w] sound found at the beginning of </a:t>
            </a:r>
            <a:r>
              <a:rPr lang="en-US" i="1" dirty="0"/>
              <a:t>way</a:t>
            </a:r>
            <a:r>
              <a:rPr lang="en-US" dirty="0"/>
              <a:t>, </a:t>
            </a:r>
            <a:r>
              <a:rPr lang="en-US" i="1" dirty="0"/>
              <a:t>walk</a:t>
            </a:r>
            <a:r>
              <a:rPr lang="en-US" dirty="0"/>
              <a:t> and </a:t>
            </a:r>
            <a:r>
              <a:rPr lang="en-US" i="1" dirty="0"/>
              <a:t>world</a:t>
            </a:r>
            <a:r>
              <a:rPr lang="en-US" dirty="0"/>
              <a:t> as a bilabial. </a:t>
            </a:r>
          </a:p>
          <a:p>
            <a:endParaRPr lang="en-US" dirty="0"/>
          </a:p>
        </p:txBody>
      </p:sp>
    </p:spTree>
    <p:extLst>
      <p:ext uri="{BB962C8B-B14F-4D97-AF65-F5344CB8AC3E}">
        <p14:creationId xmlns:p14="http://schemas.microsoft.com/office/powerpoint/2010/main" val="103858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2456</Words>
  <Application>Microsoft Office PowerPoint</Application>
  <PresentationFormat>On-screen Show (4:3)</PresentationFormat>
  <Paragraphs>138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Chapter 3 </vt:lpstr>
      <vt:lpstr>Introduction</vt:lpstr>
      <vt:lpstr>Cont…  </vt:lpstr>
      <vt:lpstr>Phonetics  </vt:lpstr>
      <vt:lpstr>Voiced and voiceless sounds  </vt:lpstr>
      <vt:lpstr>PowerPoint Presentation</vt:lpstr>
      <vt:lpstr>Place of articulation  </vt:lpstr>
      <vt:lpstr>PowerPoint Presentation</vt:lpstr>
      <vt:lpstr>Bilabials</vt:lpstr>
      <vt:lpstr>PowerPoint Presentation</vt:lpstr>
      <vt:lpstr>Labiodentals  </vt:lpstr>
      <vt:lpstr>PowerPoint Presentation</vt:lpstr>
      <vt:lpstr>Dentals  </vt:lpstr>
      <vt:lpstr>PowerPoint Presentation</vt:lpstr>
      <vt:lpstr>Alveolars  </vt:lpstr>
      <vt:lpstr>PowerPoint Presentation</vt:lpstr>
      <vt:lpstr>Palatals</vt:lpstr>
      <vt:lpstr>PowerPoint Presentation</vt:lpstr>
      <vt:lpstr>Cont…  </vt:lpstr>
      <vt:lpstr>Velars  </vt:lpstr>
      <vt:lpstr>PowerPoint Presentation</vt:lpstr>
      <vt:lpstr>Cont…  </vt:lpstr>
      <vt:lpstr>Glottals  </vt:lpstr>
      <vt:lpstr>PowerPoint Presentation</vt:lpstr>
      <vt:lpstr>PowerPoint Presentation</vt:lpstr>
      <vt:lpstr>Manner of articulation  </vt:lpstr>
      <vt:lpstr>PowerPoint Presentation</vt:lpstr>
      <vt:lpstr>Cont…  </vt:lpstr>
      <vt:lpstr>Cont…  </vt:lpstr>
      <vt:lpstr>Cont….  </vt:lpstr>
      <vt:lpstr>Cont…  </vt:lpstr>
      <vt:lpstr>Cont…  </vt:lpstr>
      <vt:lpstr>cont..  </vt:lpstr>
      <vt:lpstr>Cont…  </vt:lpstr>
      <vt:lpstr>Vowels  </vt:lpstr>
      <vt:lpstr>Diphthongs  </vt:lpstr>
      <vt:lpstr>Cont…  </vt:lpstr>
      <vt:lpstr>Vowel Chart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3 </dc:title>
  <dc:creator>Nasiba Alyami</dc:creator>
  <cp:lastModifiedBy>Nasiba Alyami</cp:lastModifiedBy>
  <cp:revision>28</cp:revision>
  <dcterms:created xsi:type="dcterms:W3CDTF">2017-09-28T06:22:26Z</dcterms:created>
  <dcterms:modified xsi:type="dcterms:W3CDTF">2017-10-03T08:24:00Z</dcterms:modified>
</cp:coreProperties>
</file>