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ppt/comments/comment13.xml" ContentType="application/vnd.openxmlformats-officedocument.presentationml.comments+xml"/>
  <Override PartName="/ppt/comments/comment14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69" r:id="rId1"/>
  </p:sldMasterIdLst>
  <p:notesMasterIdLst>
    <p:notesMasterId r:id="rId59"/>
  </p:notesMasterIdLst>
  <p:handoutMasterIdLst>
    <p:handoutMasterId r:id="rId60"/>
  </p:handoutMasterIdLst>
  <p:sldIdLst>
    <p:sldId id="343" r:id="rId2"/>
    <p:sldId id="347" r:id="rId3"/>
    <p:sldId id="348" r:id="rId4"/>
    <p:sldId id="436" r:id="rId5"/>
    <p:sldId id="437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429" r:id="rId15"/>
    <p:sldId id="430" r:id="rId16"/>
    <p:sldId id="438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364" r:id="rId25"/>
    <p:sldId id="365" r:id="rId26"/>
    <p:sldId id="426" r:id="rId27"/>
    <p:sldId id="427" r:id="rId28"/>
    <p:sldId id="428" r:id="rId29"/>
    <p:sldId id="366" r:id="rId30"/>
    <p:sldId id="367" r:id="rId31"/>
    <p:sldId id="368" r:id="rId32"/>
    <p:sldId id="369" r:id="rId33"/>
    <p:sldId id="381" r:id="rId34"/>
    <p:sldId id="382" r:id="rId35"/>
    <p:sldId id="383" r:id="rId36"/>
    <p:sldId id="384" r:id="rId37"/>
    <p:sldId id="385" r:id="rId38"/>
    <p:sldId id="386" r:id="rId39"/>
    <p:sldId id="387" r:id="rId40"/>
    <p:sldId id="388" r:id="rId41"/>
    <p:sldId id="389" r:id="rId42"/>
    <p:sldId id="390" r:id="rId43"/>
    <p:sldId id="391" r:id="rId44"/>
    <p:sldId id="392" r:id="rId45"/>
    <p:sldId id="393" r:id="rId46"/>
    <p:sldId id="416" r:id="rId47"/>
    <p:sldId id="417" r:id="rId48"/>
    <p:sldId id="418" r:id="rId49"/>
    <p:sldId id="399" r:id="rId50"/>
    <p:sldId id="400" r:id="rId51"/>
    <p:sldId id="401" r:id="rId52"/>
    <p:sldId id="431" r:id="rId53"/>
    <p:sldId id="432" r:id="rId54"/>
    <p:sldId id="433" r:id="rId55"/>
    <p:sldId id="434" r:id="rId56"/>
    <p:sldId id="435" r:id="rId57"/>
    <p:sldId id="415" r:id="rId58"/>
  </p:sldIdLst>
  <p:sldSz cx="9144000" cy="6858000" type="screen4x3"/>
  <p:notesSz cx="6858000" cy="9144000"/>
  <p:custDataLst>
    <p:tags r:id="rId61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SPIRON" initials="I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1BAF8"/>
    <a:srgbClr val="FDE0BD"/>
    <a:srgbClr val="F983C1"/>
    <a:srgbClr val="FF6600"/>
    <a:srgbClr val="7E3F00"/>
    <a:srgbClr val="996600"/>
    <a:srgbClr val="DA34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5" autoAdjust="0"/>
    <p:restoredTop sz="94595" autoAdjust="0"/>
  </p:normalViewPr>
  <p:slideViewPr>
    <p:cSldViewPr>
      <p:cViewPr varScale="1">
        <p:scale>
          <a:sx n="86" d="100"/>
          <a:sy n="86" d="100"/>
        </p:scale>
        <p:origin x="1152" y="48"/>
      </p:cViewPr>
      <p:guideLst>
        <p:guide orient="horz" pos="2160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2652" y="15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tags" Target="tags/tag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ud Jeariby" userId="66add409-264b-45cf-b056-73a6589bf905" providerId="ADAL" clId="{7DC015BE-A69C-FD44-9D59-F879FA87F0CF}"/>
    <pc:docChg chg="modSld">
      <pc:chgData name="Anud Jeariby" userId="66add409-264b-45cf-b056-73a6589bf905" providerId="ADAL" clId="{7DC015BE-A69C-FD44-9D59-F879FA87F0CF}" dt="2020-09-28T10:20:56.290" v="0" actId="571"/>
      <pc:docMkLst>
        <pc:docMk/>
      </pc:docMkLst>
      <pc:sldChg chg="addSp">
        <pc:chgData name="Anud Jeariby" userId="66add409-264b-45cf-b056-73a6589bf905" providerId="ADAL" clId="{7DC015BE-A69C-FD44-9D59-F879FA87F0CF}" dt="2020-09-28T10:20:56.290" v="0" actId="571"/>
        <pc:sldMkLst>
          <pc:docMk/>
          <pc:sldMk cId="0" sldId="360"/>
        </pc:sldMkLst>
        <pc:spChg chg="add">
          <ac:chgData name="Anud Jeariby" userId="66add409-264b-45cf-b056-73a6589bf905" providerId="ADAL" clId="{7DC015BE-A69C-FD44-9D59-F879FA87F0CF}" dt="2020-09-28T10:20:56.290" v="0" actId="571"/>
          <ac:spMkLst>
            <pc:docMk/>
            <pc:sldMk cId="0" sldId="360"/>
            <ac:spMk id="2" creationId="{8C98D56B-EEE3-714E-B6EF-66198D0D5726}"/>
          </ac:spMkLst>
        </pc:spChg>
      </pc:sldChg>
    </pc:docChg>
  </pc:docChgLst>
  <pc:docChgLst>
    <pc:chgData name="Anud Jeariby" userId="66add409-264b-45cf-b056-73a6589bf905" providerId="ADAL" clId="{D20F7908-C913-0148-8D72-89DC7F049713}"/>
    <pc:docChg chg="undo custSel modSld">
      <pc:chgData name="Anud Jeariby" userId="66add409-264b-45cf-b056-73a6589bf905" providerId="ADAL" clId="{D20F7908-C913-0148-8D72-89DC7F049713}" dt="2020-09-30T11:18:58.866" v="6" actId="1076"/>
      <pc:docMkLst>
        <pc:docMk/>
      </pc:docMkLst>
      <pc:sldChg chg="modSp">
        <pc:chgData name="Anud Jeariby" userId="66add409-264b-45cf-b056-73a6589bf905" providerId="ADAL" clId="{D20F7908-C913-0148-8D72-89DC7F049713}" dt="2020-09-30T11:07:34.610" v="5" actId="1076"/>
        <pc:sldMkLst>
          <pc:docMk/>
          <pc:sldMk cId="0" sldId="351"/>
        </pc:sldMkLst>
        <pc:spChg chg="mod">
          <ac:chgData name="Anud Jeariby" userId="66add409-264b-45cf-b056-73a6589bf905" providerId="ADAL" clId="{D20F7908-C913-0148-8D72-89DC7F049713}" dt="2020-09-30T11:07:34.610" v="5" actId="1076"/>
          <ac:spMkLst>
            <pc:docMk/>
            <pc:sldMk cId="0" sldId="351"/>
            <ac:spMk id="12291" creationId="{AA400743-7812-4419-92DC-2B6901E285C2}"/>
          </ac:spMkLst>
        </pc:spChg>
      </pc:sldChg>
      <pc:sldChg chg="modSp">
        <pc:chgData name="Anud Jeariby" userId="66add409-264b-45cf-b056-73a6589bf905" providerId="ADAL" clId="{D20F7908-C913-0148-8D72-89DC7F049713}" dt="2020-09-30T11:18:58.866" v="6" actId="1076"/>
        <pc:sldMkLst>
          <pc:docMk/>
          <pc:sldMk cId="0" sldId="353"/>
        </pc:sldMkLst>
        <pc:spChg chg="mod">
          <ac:chgData name="Anud Jeariby" userId="66add409-264b-45cf-b056-73a6589bf905" providerId="ADAL" clId="{D20F7908-C913-0148-8D72-89DC7F049713}" dt="2020-09-30T11:18:58.866" v="6" actId="1076"/>
          <ac:spMkLst>
            <pc:docMk/>
            <pc:sldMk cId="0" sldId="353"/>
            <ac:spMk id="14339" creationId="{3D9E01E3-2325-48F1-9A9C-3C5E67D1EAEC}"/>
          </ac:spMkLst>
        </pc:spChg>
      </pc:sldChg>
      <pc:sldChg chg="modSp">
        <pc:chgData name="Anud Jeariby" userId="66add409-264b-45cf-b056-73a6589bf905" providerId="ADAL" clId="{D20F7908-C913-0148-8D72-89DC7F049713}" dt="2020-09-30T08:13:29.453" v="3" actId="14100"/>
        <pc:sldMkLst>
          <pc:docMk/>
          <pc:sldMk cId="0" sldId="360"/>
        </pc:sldMkLst>
        <pc:spChg chg="mod">
          <ac:chgData name="Anud Jeariby" userId="66add409-264b-45cf-b056-73a6589bf905" providerId="ADAL" clId="{D20F7908-C913-0148-8D72-89DC7F049713}" dt="2020-09-30T08:13:29.453" v="3" actId="14100"/>
          <ac:spMkLst>
            <pc:docMk/>
            <pc:sldMk cId="0" sldId="360"/>
            <ac:spMk id="5" creationId="{403170C3-06F3-4948-978D-A3326EFE6AA1}"/>
          </ac:spMkLst>
        </pc:spChg>
      </pc:sldChg>
    </pc:docChg>
  </pc:docChgLst>
  <pc:docChgLst>
    <pc:chgData name="Anud Jeariby" userId="66add409-264b-45cf-b056-73a6589bf905" providerId="ADAL" clId="{6BD3D5B3-F365-4643-BC18-9A4B5A8DA33D}"/>
    <pc:docChg chg="undo custSel modSld">
      <pc:chgData name="Anud Jeariby" userId="66add409-264b-45cf-b056-73a6589bf905" providerId="ADAL" clId="{6BD3D5B3-F365-4643-BC18-9A4B5A8DA33D}" dt="2020-09-29T05:19:49.820" v="2" actId="478"/>
      <pc:docMkLst>
        <pc:docMk/>
      </pc:docMkLst>
      <pc:sldChg chg="modSp">
        <pc:chgData name="Anud Jeariby" userId="66add409-264b-45cf-b056-73a6589bf905" providerId="ADAL" clId="{6BD3D5B3-F365-4643-BC18-9A4B5A8DA33D}" dt="2020-09-29T05:16:19.005" v="1" actId="1076"/>
        <pc:sldMkLst>
          <pc:docMk/>
          <pc:sldMk cId="0" sldId="359"/>
        </pc:sldMkLst>
        <pc:spChg chg="mod">
          <ac:chgData name="Anud Jeariby" userId="66add409-264b-45cf-b056-73a6589bf905" providerId="ADAL" clId="{6BD3D5B3-F365-4643-BC18-9A4B5A8DA33D}" dt="2020-09-29T05:16:19.005" v="1" actId="1076"/>
          <ac:spMkLst>
            <pc:docMk/>
            <pc:sldMk cId="0" sldId="359"/>
            <ac:spMk id="23574" creationId="{CCFE381A-B8D3-452D-B52A-921421A34A50}"/>
          </ac:spMkLst>
        </pc:spChg>
      </pc:sldChg>
      <pc:sldChg chg="addSp delSp modSp">
        <pc:chgData name="Anud Jeariby" userId="66add409-264b-45cf-b056-73a6589bf905" providerId="ADAL" clId="{6BD3D5B3-F365-4643-BC18-9A4B5A8DA33D}" dt="2020-09-29T05:19:49.820" v="2" actId="478"/>
        <pc:sldMkLst>
          <pc:docMk/>
          <pc:sldMk cId="0" sldId="360"/>
        </pc:sldMkLst>
        <pc:spChg chg="del">
          <ac:chgData name="Anud Jeariby" userId="66add409-264b-45cf-b056-73a6589bf905" providerId="ADAL" clId="{6BD3D5B3-F365-4643-BC18-9A4B5A8DA33D}" dt="2020-09-29T05:19:49.820" v="2" actId="478"/>
          <ac:spMkLst>
            <pc:docMk/>
            <pc:sldMk cId="0" sldId="360"/>
            <ac:spMk id="2" creationId="{8C98D56B-EEE3-714E-B6EF-66198D0D5726}"/>
          </ac:spMkLst>
        </pc:spChg>
        <pc:spChg chg="add mod">
          <ac:chgData name="Anud Jeariby" userId="66add409-264b-45cf-b056-73a6589bf905" providerId="ADAL" clId="{6BD3D5B3-F365-4643-BC18-9A4B5A8DA33D}" dt="2020-09-29T05:19:49.820" v="2" actId="478"/>
          <ac:spMkLst>
            <pc:docMk/>
            <pc:sldMk cId="0" sldId="360"/>
            <ac:spMk id="5" creationId="{403170C3-06F3-4948-978D-A3326EFE6AA1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10T21:35:46.246" idx="1">
    <p:pos x="10" y="10"/>
    <p:text>P 120 (The Mean)</p:tex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12T08:42:36.873" idx="9">
    <p:pos x="10" y="10"/>
    <p:text>P 136  
Equations ( 3.8 ,3.9 ) 
Rule (1 ,2,3)
Percentiles
P 137  Example 3.10</p:tex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12T08:43:47.319" idx="11">
    <p:pos x="10" y="10"/>
    <p:text>P 138 Example 3.11 </p:tex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12T08:58:14.610" idx="12">
    <p:pos x="10" y="10"/>
    <p:text>P 138 
Table 3.5 (very important)
P139 
Example 3.12</p:tex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12T09:00:23.882" idx="13">
    <p:pos x="10" y="10"/>
    <p:text>P 139  The Boxplot (Figure 3.3)
P 140 Example 3.13</p:tex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12T09:01:39.966" idx="14">
    <p:pos x="10" y="10"/>
    <p:text>P 140  Figure 3.5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10T21:35:46.246" idx="1">
    <p:pos x="10" y="10"/>
    <p:text>P 120 (The Mean)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10T21:38:45.798" idx="2">
    <p:pos x="10" y="10"/>
    <p:text>P 122
The Median (Equation3.2 / Rule 1 and Rule 2)
P123 Example 3.2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10T21:39:49.466" idx="3">
    <p:pos x="10" y="10"/>
    <p:text>P 123 ( The Mode)
P 124 ( Example 3.3)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12T08:37:26.149" idx="18">
    <p:pos x="10" y="10"/>
    <p:text>P 131 
Shape : Skewness / Figure 3.1 
P 132 
Shape : Kurtosis / Examples 3.8 , 3.9 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10T21:43:11.243" idx="4">
    <p:pos x="10" y="10"/>
    <p:text>P 125 (Example 3.4)
Paragraph 1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10T21:44:26.316" idx="5">
    <p:pos x="10" y="10"/>
    <p:text>P 125 (The variance and SD)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10T21:46:20.039" idx="6">
    <p:pos x="10" y="10"/>
    <p:text>P 128 Example 3.5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12T08:31:35.295" idx="7">
    <p:pos x="10" y="10"/>
    <p:text>P 129  
Equation 3.6
Example 3.6 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>
            <a:extLst>
              <a:ext uri="{FF2B5EF4-FFF2-40B4-BE49-F238E27FC236}">
                <a16:creationId xmlns:a16="http://schemas.microsoft.com/office/drawing/2014/main" id="{7C3D93E2-3E20-467B-B173-70D28D089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8824913"/>
            <a:ext cx="6705600" cy="27305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/>
          </a:p>
        </p:txBody>
      </p:sp>
      <p:sp>
        <p:nvSpPr>
          <p:cNvPr id="56323" name="Rectangle 9">
            <a:extLst>
              <a:ext uri="{FF2B5EF4-FFF2-40B4-BE49-F238E27FC236}">
                <a16:creationId xmlns:a16="http://schemas.microsoft.com/office/drawing/2014/main" id="{91D537AD-1D3A-42A0-A22C-61C346F2B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55563"/>
            <a:ext cx="6715125" cy="273050"/>
          </a:xfrm>
          <a:prstGeom prst="rect">
            <a:avLst/>
          </a:prstGeom>
          <a:noFill/>
          <a:ln>
            <a:noFill/>
          </a:ln>
        </p:spPr>
        <p:txBody>
          <a:bodyPr lIns="90488" tIns="44450" rIns="90488" bIns="44450">
            <a:spAutoFit/>
          </a:bodyPr>
          <a:lstStyle>
            <a:lvl1pPr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/>
              <a:t>	Chapter 1		 1-</a:t>
            </a:r>
            <a:fld id="{4CC5067B-91A8-4620-95DD-0B4D2206AA69}" type="slidenum">
              <a:rPr lang="en-US" altLang="en-US" sz="1200" smtClean="0"/>
              <a:pPr>
                <a:defRPr/>
              </a:pPr>
              <a:t>‹#›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6AB6676-7D08-4BBF-A90C-4930E3E82F5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581400"/>
            <a:ext cx="5029200" cy="487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01DFE39-E7DC-4969-B474-EFAD3E69328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71600" y="533400"/>
            <a:ext cx="4191000" cy="297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Line 4">
            <a:extLst>
              <a:ext uri="{FF2B5EF4-FFF2-40B4-BE49-F238E27FC236}">
                <a16:creationId xmlns:a16="http://schemas.microsoft.com/office/drawing/2014/main" id="{656E4BBF-E5B5-4330-8778-41D78363C2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3581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Line 5">
            <a:extLst>
              <a:ext uri="{FF2B5EF4-FFF2-40B4-BE49-F238E27FC236}">
                <a16:creationId xmlns:a16="http://schemas.microsoft.com/office/drawing/2014/main" id="{7ED72CA6-F6E9-4D6E-BF22-E0EE4EC0E89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3886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6">
            <a:extLst>
              <a:ext uri="{FF2B5EF4-FFF2-40B4-BE49-F238E27FC236}">
                <a16:creationId xmlns:a16="http://schemas.microsoft.com/office/drawing/2014/main" id="{56BCA7C9-369E-4BAA-8E55-D9FC10B29C4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4191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Line 7">
            <a:extLst>
              <a:ext uri="{FF2B5EF4-FFF2-40B4-BE49-F238E27FC236}">
                <a16:creationId xmlns:a16="http://schemas.microsoft.com/office/drawing/2014/main" id="{D033307C-D45E-41E0-ACD2-7E26A67E14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4495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Line 8">
            <a:extLst>
              <a:ext uri="{FF2B5EF4-FFF2-40B4-BE49-F238E27FC236}">
                <a16:creationId xmlns:a16="http://schemas.microsoft.com/office/drawing/2014/main" id="{08EBD8D1-85C9-4B80-991A-6A86C1F1FEF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4800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Line 9">
            <a:extLst>
              <a:ext uri="{FF2B5EF4-FFF2-40B4-BE49-F238E27FC236}">
                <a16:creationId xmlns:a16="http://schemas.microsoft.com/office/drawing/2014/main" id="{49F8DB77-F070-4F3F-BF28-37C90286979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0">
            <a:extLst>
              <a:ext uri="{FF2B5EF4-FFF2-40B4-BE49-F238E27FC236}">
                <a16:creationId xmlns:a16="http://schemas.microsoft.com/office/drawing/2014/main" id="{619EFD40-37A5-4EBD-8B8E-5D11C381583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Line 11">
            <a:extLst>
              <a:ext uri="{FF2B5EF4-FFF2-40B4-BE49-F238E27FC236}">
                <a16:creationId xmlns:a16="http://schemas.microsoft.com/office/drawing/2014/main" id="{F70C6816-A655-43D2-973D-9292B51053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5410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Line 12">
            <a:extLst>
              <a:ext uri="{FF2B5EF4-FFF2-40B4-BE49-F238E27FC236}">
                <a16:creationId xmlns:a16="http://schemas.microsoft.com/office/drawing/2014/main" id="{9DEA8254-7699-4459-BD75-0F45D78B83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5715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Line 13">
            <a:extLst>
              <a:ext uri="{FF2B5EF4-FFF2-40B4-BE49-F238E27FC236}">
                <a16:creationId xmlns:a16="http://schemas.microsoft.com/office/drawing/2014/main" id="{C0643126-D061-4A33-86C9-35660E14FC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6019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Line 14">
            <a:extLst>
              <a:ext uri="{FF2B5EF4-FFF2-40B4-BE49-F238E27FC236}">
                <a16:creationId xmlns:a16="http://schemas.microsoft.com/office/drawing/2014/main" id="{0ACD8527-43D7-4A7E-9533-4D471B1046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6324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Line 15">
            <a:extLst>
              <a:ext uri="{FF2B5EF4-FFF2-40B4-BE49-F238E27FC236}">
                <a16:creationId xmlns:a16="http://schemas.microsoft.com/office/drawing/2014/main" id="{BCAD0D29-CF19-4642-B672-BDFBFC737CC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6629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Line 16">
            <a:extLst>
              <a:ext uri="{FF2B5EF4-FFF2-40B4-BE49-F238E27FC236}">
                <a16:creationId xmlns:a16="http://schemas.microsoft.com/office/drawing/2014/main" id="{06A9DDAA-C5E0-4F17-8FB4-C1D03BBB8DA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6934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Line 17">
            <a:extLst>
              <a:ext uri="{FF2B5EF4-FFF2-40B4-BE49-F238E27FC236}">
                <a16:creationId xmlns:a16="http://schemas.microsoft.com/office/drawing/2014/main" id="{1CC69F6A-7821-4CEC-B6BE-B371F2A4C06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7239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Line 18">
            <a:extLst>
              <a:ext uri="{FF2B5EF4-FFF2-40B4-BE49-F238E27FC236}">
                <a16:creationId xmlns:a16="http://schemas.microsoft.com/office/drawing/2014/main" id="{4DA00992-6954-496F-B95E-AA736E60EE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7543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Line 19">
            <a:extLst>
              <a:ext uri="{FF2B5EF4-FFF2-40B4-BE49-F238E27FC236}">
                <a16:creationId xmlns:a16="http://schemas.microsoft.com/office/drawing/2014/main" id="{025A1287-DE77-4D28-8819-AF077512271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7848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" name="Line 20">
            <a:extLst>
              <a:ext uri="{FF2B5EF4-FFF2-40B4-BE49-F238E27FC236}">
                <a16:creationId xmlns:a16="http://schemas.microsoft.com/office/drawing/2014/main" id="{565420A4-4568-476A-9523-123D3A1AA2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8153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Line 21">
            <a:extLst>
              <a:ext uri="{FF2B5EF4-FFF2-40B4-BE49-F238E27FC236}">
                <a16:creationId xmlns:a16="http://schemas.microsoft.com/office/drawing/2014/main" id="{0AA31A2E-7CD7-44C8-9132-5B82677799C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8458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4" name="Rectangle 25">
            <a:extLst>
              <a:ext uri="{FF2B5EF4-FFF2-40B4-BE49-F238E27FC236}">
                <a16:creationId xmlns:a16="http://schemas.microsoft.com/office/drawing/2014/main" id="{3F64E97E-80E4-4490-926B-3B1911E12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8" y="61913"/>
            <a:ext cx="6702425" cy="273050"/>
          </a:xfrm>
          <a:prstGeom prst="rect">
            <a:avLst/>
          </a:prstGeom>
          <a:noFill/>
          <a:ln>
            <a:noFill/>
          </a:ln>
        </p:spPr>
        <p:txBody>
          <a:bodyPr lIns="90488" tIns="44450" rIns="90488" bIns="44450">
            <a:spAutoFit/>
          </a:bodyPr>
          <a:lstStyle>
            <a:lvl1pPr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/>
              <a:t>	Chapter 1		1-</a:t>
            </a:r>
            <a:fld id="{2A399433-1B84-4424-9724-D83FE7B3F3F7}" type="slidenum">
              <a:rPr lang="en-US" altLang="en-US" sz="1200" smtClean="0"/>
              <a:pPr>
                <a:defRPr/>
              </a:pPr>
              <a:t>‹#›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CB578B17-C3C8-4428-B2E1-FD3CFD27B4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85900" y="533400"/>
            <a:ext cx="3962400" cy="2971800"/>
          </a:xfrm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0E121E08-FF5F-432F-9CAA-D81CA2804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8609E7E7-0BF1-4443-B1EB-13991CB5D234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12BEA79-0761-4799-B055-2AB863B2DA6F}" type="slidenum">
              <a:rPr lang="en-US" altLang="en-US" sz="1200">
                <a:latin typeface="Times New Roman" panose="02020603050405020304" pitchFamily="18" charset="0"/>
              </a:rPr>
              <a:pPr/>
              <a:t>52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FA09DCAC-BA68-45BE-BCF5-28E0FA692A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85900" y="533400"/>
            <a:ext cx="3962400" cy="2971800"/>
          </a:xfrm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595E7899-3B84-4AEB-A0D4-45EBFA9782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5E08CF5A-911D-4A21-9AE5-580ED7A930D9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CF4034-B9E5-45B2-B97A-04F02AC0C194}" type="slidenum">
              <a:rPr lang="en-US" altLang="en-US" sz="1200">
                <a:latin typeface="Times New Roman" panose="02020603050405020304" pitchFamily="18" charset="0"/>
              </a:rPr>
              <a:pPr/>
              <a:t>53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D5180706-BA81-4739-BEAD-12E9216C93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85900" y="533400"/>
            <a:ext cx="3962400" cy="2971800"/>
          </a:xfrm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3818162A-6D7D-49F2-9732-19A84AF8D1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527C1A00-1A5C-4089-BBF3-62B00F05DCF1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CE5D39-A596-4224-BCF1-5BEE7FF37E1D}" type="slidenum">
              <a:rPr lang="en-US" altLang="en-US" sz="1200">
                <a:latin typeface="Times New Roman" panose="02020603050405020304" pitchFamily="18" charset="0"/>
              </a:rPr>
              <a:pPr/>
              <a:t>54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590ED78B-8ADB-493C-81D2-F4C08A06D4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85900" y="533400"/>
            <a:ext cx="3962400" cy="2971800"/>
          </a:xfrm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00303603-67D7-405C-A298-EF15D1674A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BD471FDA-7B9B-4426-81EA-8FE427051A4F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BFD4ACC-82EC-4F73-B443-B52E1F1C50F4}" type="slidenum">
              <a:rPr lang="en-US" altLang="en-US" sz="1200">
                <a:latin typeface="Times New Roman" panose="02020603050405020304" pitchFamily="18" charset="0"/>
              </a:rPr>
              <a:pPr/>
              <a:t>55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05F4D34F-D5C7-42AC-AB52-221B469A81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85900" y="533400"/>
            <a:ext cx="3962400" cy="2971800"/>
          </a:xfrm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AFF8A396-C477-496B-A22F-086B0DF3D0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B0841A16-937E-482E-8A4F-006767F2FE63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C07D6E2-716D-45D2-967B-8FAFC1FB37A6}" type="slidenum">
              <a:rPr lang="en-US" altLang="en-US" sz="1200">
                <a:latin typeface="Times New Roman" panose="02020603050405020304" pitchFamily="18" charset="0"/>
              </a:rPr>
              <a:pPr/>
              <a:t>56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A256444D-746E-4787-85EA-401D572BE4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85900" y="533400"/>
            <a:ext cx="3962400" cy="2971800"/>
          </a:xfrm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0C5C271A-BA5B-4CAF-988E-ADA3182B41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8732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9040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28600"/>
            <a:ext cx="2019300" cy="6132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05500" cy="6132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95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61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1559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962400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3962400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6336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9152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9991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685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1311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488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188868D-C172-4CB9-B5D2-0B53F4E9C9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7924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A59757E-720F-4965-9C7B-3CBC161D0C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0"/>
            <a:ext cx="8077200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42" tIns="42672" rIns="85342" bIns="42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101" name="Rectangle 29">
            <a:extLst>
              <a:ext uri="{FF2B5EF4-FFF2-40B4-BE49-F238E27FC236}">
                <a16:creationId xmlns:a16="http://schemas.microsoft.com/office/drawing/2014/main" id="{AAD956A0-7918-4BB0-B58C-C8FAC2FD66CE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492875"/>
            <a:ext cx="9144000" cy="452438"/>
          </a:xfrm>
          <a:prstGeom prst="rect">
            <a:avLst/>
          </a:prstGeom>
          <a:solidFill>
            <a:srgbClr val="FEA402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solidFill>
                  <a:srgbClr val="F3F5E7"/>
                </a:solidFill>
              </a:rPr>
              <a:t>                                                       Copyright © 2016 Pearson Education, Ltd.</a:t>
            </a:r>
          </a:p>
        </p:txBody>
      </p:sp>
      <p:sp>
        <p:nvSpPr>
          <p:cNvPr id="1029" name="Rectangle 31">
            <a:extLst>
              <a:ext uri="{FF2B5EF4-FFF2-40B4-BE49-F238E27FC236}">
                <a16:creationId xmlns:a16="http://schemas.microsoft.com/office/drawing/2014/main" id="{EFF020E8-C575-425C-80CE-EB746602AA4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67550" y="6492875"/>
            <a:ext cx="2133600" cy="45243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>
                <a:solidFill>
                  <a:schemeClr val="bg1"/>
                </a:solidFill>
              </a:rPr>
              <a:t>Chapter 3, Slide </a:t>
            </a:r>
            <a:fld id="{F9D8680B-9B38-4EA5-A51E-775D8F250055}" type="slidenum">
              <a:rPr lang="en-US" altLang="en-US" sz="1600" smtClean="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en-US" altLang="en-US" sz="1600">
              <a:solidFill>
                <a:schemeClr val="bg1"/>
              </a:solidFill>
            </a:endParaRPr>
          </a:p>
        </p:txBody>
      </p:sp>
      <p:pic>
        <p:nvPicPr>
          <p:cNvPr id="1030" name="Picture 32" descr="Pearson_Strap_Bound_White">
            <a:extLst>
              <a:ext uri="{FF2B5EF4-FFF2-40B4-BE49-F238E27FC236}">
                <a16:creationId xmlns:a16="http://schemas.microsoft.com/office/drawing/2014/main" id="{AB245E02-4399-4C80-BD97-47FD5453C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481763"/>
            <a:ext cx="17621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30" descr="Pearson_Bound_White">
            <a:extLst>
              <a:ext uri="{FF2B5EF4-FFF2-40B4-BE49-F238E27FC236}">
                <a16:creationId xmlns:a16="http://schemas.microsoft.com/office/drawing/2014/main" id="{1BCE9771-1D62-4643-A371-966E74241F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6477000"/>
            <a:ext cx="145573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852488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EA402"/>
          </a:solidFill>
          <a:latin typeface="+mj-lt"/>
          <a:ea typeface="+mj-ea"/>
          <a:cs typeface="+mj-cs"/>
        </a:defRPr>
      </a:lvl1pPr>
      <a:lvl2pPr algn="l" defTabSz="852488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EA402"/>
          </a:solidFill>
          <a:latin typeface="Arial" charset="0"/>
          <a:cs typeface="Arial" charset="0"/>
        </a:defRPr>
      </a:lvl2pPr>
      <a:lvl3pPr algn="l" defTabSz="852488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EA402"/>
          </a:solidFill>
          <a:latin typeface="Arial" charset="0"/>
          <a:cs typeface="Arial" charset="0"/>
        </a:defRPr>
      </a:lvl3pPr>
      <a:lvl4pPr algn="l" defTabSz="852488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EA402"/>
          </a:solidFill>
          <a:latin typeface="Arial" charset="0"/>
          <a:cs typeface="Arial" charset="0"/>
        </a:defRPr>
      </a:lvl4pPr>
      <a:lvl5pPr algn="l" defTabSz="852488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EA402"/>
          </a:solidFill>
          <a:latin typeface="Arial" charset="0"/>
          <a:cs typeface="Arial" charset="0"/>
        </a:defRPr>
      </a:lvl5pPr>
      <a:lvl6pPr marL="4572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6pPr>
      <a:lvl7pPr marL="9144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7pPr>
      <a:lvl8pPr marL="13716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8pPr>
      <a:lvl9pPr marL="18288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9pPr>
    </p:titleStyle>
    <p:bodyStyle>
      <a:lvl1pPr marL="320675" indent="-320675" algn="l" defTabSz="852488" rtl="0" eaLnBrk="0" fontAlgn="base" hangingPunct="0">
        <a:spcBef>
          <a:spcPct val="20000"/>
        </a:spcBef>
        <a:spcAft>
          <a:spcPct val="0"/>
        </a:spcAft>
        <a:buClr>
          <a:srgbClr val="FEA402"/>
        </a:buClr>
        <a:buSzPct val="60000"/>
        <a:buFont typeface="Wingdings" panose="05000000000000000000" pitchFamily="2" charset="2"/>
        <a:buChar char="n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693738" indent="-268288" algn="l" defTabSz="852488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SzPct val="55000"/>
        <a:buFont typeface="Wingdings" panose="05000000000000000000" pitchFamily="2" charset="2"/>
        <a:buChar char="n"/>
        <a:defRPr sz="2400">
          <a:solidFill>
            <a:srgbClr val="FFFFFF"/>
          </a:solidFill>
          <a:latin typeface="+mn-lt"/>
          <a:cs typeface="+mn-cs"/>
        </a:defRPr>
      </a:lvl2pPr>
      <a:lvl3pPr marL="1068388" indent="-215900" algn="l" defTabSz="85248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panose="05000000000000000000" pitchFamily="2" charset="2"/>
        <a:buChar char="n"/>
        <a:defRPr sz="2000">
          <a:solidFill>
            <a:srgbClr val="FFFFFF"/>
          </a:solidFill>
          <a:latin typeface="+mn-lt"/>
          <a:cs typeface="+mn-cs"/>
        </a:defRPr>
      </a:lvl3pPr>
      <a:lvl4pPr marL="1493838" indent="-212725" algn="l" defTabSz="852488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>
          <a:solidFill>
            <a:srgbClr val="FFFFFF"/>
          </a:solidFill>
          <a:latin typeface="+mn-lt"/>
          <a:cs typeface="+mn-cs"/>
        </a:defRPr>
      </a:lvl4pPr>
      <a:lvl5pPr marL="1919288" indent="-212725" algn="l" defTabSz="852488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SzPct val="50000"/>
        <a:buFont typeface="Wingdings" panose="05000000000000000000" pitchFamily="2" charset="2"/>
        <a:buChar char="n"/>
        <a:defRPr>
          <a:solidFill>
            <a:srgbClr val="FFFFFF"/>
          </a:solidFill>
          <a:latin typeface="+mn-lt"/>
          <a:cs typeface="+mn-cs"/>
        </a:defRPr>
      </a:lvl5pPr>
      <a:lvl6pPr marL="23764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6pPr>
      <a:lvl7pPr marL="28336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7pPr>
      <a:lvl8pPr marL="32908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8pPr>
      <a:lvl9pPr marL="37480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comments" Target="../comments/comment7.xml"/><Relationship Id="rId4" Type="http://schemas.openxmlformats.org/officeDocument/2006/relationships/image" Target="../media/image1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comments" Target="../comments/comment8.xml"/><Relationship Id="rId4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6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8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image" Target="../media/image25.png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4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comments" Target="../comments/comment9.xml"/><Relationship Id="rId4" Type="http://schemas.openxmlformats.org/officeDocument/2006/relationships/image" Target="../media/image2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9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3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4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comments" Target="../comments/comment1.xml"/><Relationship Id="rId4" Type="http://schemas.openxmlformats.org/officeDocument/2006/relationships/image" Target="../media/image4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comments" Target="../comments/comment2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>
            <a:extLst>
              <a:ext uri="{FF2B5EF4-FFF2-40B4-BE49-F238E27FC236}">
                <a16:creationId xmlns:a16="http://schemas.microsoft.com/office/drawing/2014/main" id="{A45B7BF5-DA51-4CE6-BBAF-07FA5FA4D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119313"/>
            <a:ext cx="434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chemeClr val="bg1"/>
                </a:solidFill>
              </a:rPr>
              <a:t>Numerical Descriptive Measures</a:t>
            </a:r>
          </a:p>
        </p:txBody>
      </p:sp>
      <p:sp>
        <p:nvSpPr>
          <p:cNvPr id="4099" name="Rectangle 6">
            <a:extLst>
              <a:ext uri="{FF2B5EF4-FFF2-40B4-BE49-F238E27FC236}">
                <a16:creationId xmlns:a16="http://schemas.microsoft.com/office/drawing/2014/main" id="{F0E1A9E9-C3AE-4110-9C8F-1DF0E0F8A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838200"/>
            <a:ext cx="4343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DA3400"/>
                </a:solidFill>
              </a:rPr>
              <a:t>Chapter 3</a:t>
            </a:r>
          </a:p>
        </p:txBody>
      </p:sp>
      <p:pic>
        <p:nvPicPr>
          <p:cNvPr id="5" name="Picture 6" descr="032197901X_Levine_300dpi">
            <a:extLst>
              <a:ext uri="{FF2B5EF4-FFF2-40B4-BE49-F238E27FC236}">
                <a16:creationId xmlns:a16="http://schemas.microsoft.com/office/drawing/2014/main" id="{417BFEAD-10C0-4FA5-AA62-66EB57703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4633"/>
          <a:stretch>
            <a:fillRect/>
          </a:stretch>
        </p:blipFill>
        <p:spPr bwMode="auto">
          <a:xfrm>
            <a:off x="228600" y="417304"/>
            <a:ext cx="4540250" cy="5526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E36094C-5213-4CDE-8A66-BA9D870567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Measures of Central Tendency:</a:t>
            </a:r>
            <a:br>
              <a:rPr lang="en-US" altLang="en-US" sz="3200"/>
            </a:br>
            <a:r>
              <a:rPr lang="en-US" altLang="en-US" sz="3200">
                <a:solidFill>
                  <a:schemeClr val="accent1"/>
                </a:solidFill>
              </a:rPr>
              <a:t>The Mode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D9E01E3-2325-48F1-9A9C-3C5E67D1EA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35882"/>
            <a:ext cx="8077200" cy="2752725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altLang="en-US"/>
              <a:t>Value that </a:t>
            </a:r>
            <a:r>
              <a:rPr lang="en-US" altLang="en-US">
                <a:solidFill>
                  <a:srgbClr val="FFFF00"/>
                </a:solidFill>
              </a:rPr>
              <a:t>occurs </a:t>
            </a:r>
            <a:r>
              <a:rPr lang="en-US" altLang="en-US"/>
              <a:t>most often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/>
              <a:t>Not affected by </a:t>
            </a:r>
            <a:r>
              <a:rPr lang="en-US" altLang="en-US">
                <a:solidFill>
                  <a:srgbClr val="FFFF00"/>
                </a:solidFill>
              </a:rPr>
              <a:t>extreme values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/>
              <a:t>Used for either </a:t>
            </a:r>
            <a:r>
              <a:rPr lang="en-US" altLang="en-US">
                <a:solidFill>
                  <a:srgbClr val="FFFF00"/>
                </a:solidFill>
              </a:rPr>
              <a:t>numerical or categorical </a:t>
            </a:r>
            <a:r>
              <a:rPr lang="en-US" altLang="en-US"/>
              <a:t>data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/>
              <a:t>There may be </a:t>
            </a:r>
            <a:r>
              <a:rPr lang="en-US" altLang="en-US">
                <a:solidFill>
                  <a:srgbClr val="FFFF00"/>
                </a:solidFill>
              </a:rPr>
              <a:t>no mode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/>
              <a:t>There may be </a:t>
            </a:r>
            <a:r>
              <a:rPr lang="en-US" altLang="en-US">
                <a:solidFill>
                  <a:srgbClr val="FFFF00"/>
                </a:solidFill>
              </a:rPr>
              <a:t>several modes</a:t>
            </a:r>
          </a:p>
          <a:p>
            <a:pPr eaLnBrk="1" hangingPunct="1"/>
            <a:endParaRPr lang="en-US" altLang="en-US"/>
          </a:p>
        </p:txBody>
      </p:sp>
      <p:sp>
        <p:nvSpPr>
          <p:cNvPr id="14340" name="Line 4">
            <a:extLst>
              <a:ext uri="{FF2B5EF4-FFF2-40B4-BE49-F238E27FC236}">
                <a16:creationId xmlns:a16="http://schemas.microsoft.com/office/drawing/2014/main" id="{10AA8931-578A-461F-8264-40C8CB22D2D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350" y="5119688"/>
            <a:ext cx="33543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F9C91F3E-BEB2-4BE9-ABBD-E9C1D70C7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113338"/>
            <a:ext cx="54102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chemeClr val="bg1"/>
                </a:solidFill>
              </a:rPr>
              <a:t>0   1   2   3   4   5   6   7   8   9   10   11   12   13   14</a:t>
            </a:r>
            <a:r>
              <a:rPr lang="en-US" altLang="en-US" sz="1800" b="1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14342" name="Oval 6">
            <a:extLst>
              <a:ext uri="{FF2B5EF4-FFF2-40B4-BE49-F238E27FC236}">
                <a16:creationId xmlns:a16="http://schemas.microsoft.com/office/drawing/2014/main" id="{110B502A-AF2E-45FE-B965-1B3C01793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891088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3" name="Oval 7">
            <a:extLst>
              <a:ext uri="{FF2B5EF4-FFF2-40B4-BE49-F238E27FC236}">
                <a16:creationId xmlns:a16="http://schemas.microsoft.com/office/drawing/2014/main" id="{1DC65BBE-8F64-4111-B471-A47330FD1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2888" y="4891088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4" name="Oval 8">
            <a:extLst>
              <a:ext uri="{FF2B5EF4-FFF2-40B4-BE49-F238E27FC236}">
                <a16:creationId xmlns:a16="http://schemas.microsoft.com/office/drawing/2014/main" id="{439C01E6-06D5-4A50-94D0-5934BD468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288" y="4891088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5" name="Oval 9">
            <a:extLst>
              <a:ext uri="{FF2B5EF4-FFF2-40B4-BE49-F238E27FC236}">
                <a16:creationId xmlns:a16="http://schemas.microsoft.com/office/drawing/2014/main" id="{0E980FC8-328E-4360-993F-6579567B8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5888" y="4891088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6" name="Oval 10">
            <a:extLst>
              <a:ext uri="{FF2B5EF4-FFF2-40B4-BE49-F238E27FC236}">
                <a16:creationId xmlns:a16="http://schemas.microsoft.com/office/drawing/2014/main" id="{D8E350CE-2636-4074-B055-551B901CE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288" y="4662488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7" name="Oval 11">
            <a:extLst>
              <a:ext uri="{FF2B5EF4-FFF2-40B4-BE49-F238E27FC236}">
                <a16:creationId xmlns:a16="http://schemas.microsoft.com/office/drawing/2014/main" id="{D1FB3A77-FF35-40E6-8777-9B76CEE6D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9288" y="4891088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8" name="Oval 12">
            <a:extLst>
              <a:ext uri="{FF2B5EF4-FFF2-40B4-BE49-F238E27FC236}">
                <a16:creationId xmlns:a16="http://schemas.microsoft.com/office/drawing/2014/main" id="{A87B3F26-E2F3-4DC4-BAD7-2975339BB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9288" y="4662488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9" name="Oval 13">
            <a:extLst>
              <a:ext uri="{FF2B5EF4-FFF2-40B4-BE49-F238E27FC236}">
                <a16:creationId xmlns:a16="http://schemas.microsoft.com/office/drawing/2014/main" id="{A557AC7B-360A-4ECE-B6B2-7EEB724FD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9288" y="4433888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0" name="Rectangle 14">
            <a:extLst>
              <a:ext uri="{FF2B5EF4-FFF2-40B4-BE49-F238E27FC236}">
                <a16:creationId xmlns:a16="http://schemas.microsoft.com/office/drawing/2014/main" id="{BF086997-ACD9-4B7A-8FAD-BC7839B9E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2975" y="5562600"/>
            <a:ext cx="1698625" cy="466725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Mode = 9</a:t>
            </a:r>
          </a:p>
        </p:txBody>
      </p:sp>
      <p:sp>
        <p:nvSpPr>
          <p:cNvPr id="14351" name="Oval 15">
            <a:extLst>
              <a:ext uri="{FF2B5EF4-FFF2-40B4-BE49-F238E27FC236}">
                <a16:creationId xmlns:a16="http://schemas.microsoft.com/office/drawing/2014/main" id="{B6932C01-82A5-4F90-A4C6-31EEB8BA2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4891088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2" name="AutoShape 16">
            <a:extLst>
              <a:ext uri="{FF2B5EF4-FFF2-40B4-BE49-F238E27FC236}">
                <a16:creationId xmlns:a16="http://schemas.microsoft.com/office/drawing/2014/main" id="{33F10DB4-DA5A-47A3-92D6-B787CFC8CE3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018632" y="5515768"/>
            <a:ext cx="609600" cy="398463"/>
          </a:xfrm>
          <a:prstGeom prst="rightArrow">
            <a:avLst>
              <a:gd name="adj1" fmla="val 31481"/>
              <a:gd name="adj2" fmla="val 38651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3" name="Line 17">
            <a:extLst>
              <a:ext uri="{FF2B5EF4-FFF2-40B4-BE49-F238E27FC236}">
                <a16:creationId xmlns:a16="http://schemas.microsoft.com/office/drawing/2014/main" id="{5D11FED6-8137-4E6A-9B01-8B34FE8754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8750" y="5119688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4" name="Oval 18">
            <a:extLst>
              <a:ext uri="{FF2B5EF4-FFF2-40B4-BE49-F238E27FC236}">
                <a16:creationId xmlns:a16="http://schemas.microsoft.com/office/drawing/2014/main" id="{95B6429C-E612-4851-BF2B-2DB4CD22E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2288" y="4891088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5" name="Oval 19">
            <a:extLst>
              <a:ext uri="{FF2B5EF4-FFF2-40B4-BE49-F238E27FC236}">
                <a16:creationId xmlns:a16="http://schemas.microsoft.com/office/drawing/2014/main" id="{4218DEB2-6131-4CEB-A3D0-44C368D52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2288" y="4662488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6" name="Oval 20">
            <a:extLst>
              <a:ext uri="{FF2B5EF4-FFF2-40B4-BE49-F238E27FC236}">
                <a16:creationId xmlns:a16="http://schemas.microsoft.com/office/drawing/2014/main" id="{83E866BF-1451-49BF-AC39-E499718FD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9488" y="4891088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7" name="Oval 21">
            <a:extLst>
              <a:ext uri="{FF2B5EF4-FFF2-40B4-BE49-F238E27FC236}">
                <a16:creationId xmlns:a16="http://schemas.microsoft.com/office/drawing/2014/main" id="{528F8842-2B67-4E8D-8786-215857223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488" y="4891088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8" name="Line 22">
            <a:extLst>
              <a:ext uri="{FF2B5EF4-FFF2-40B4-BE49-F238E27FC236}">
                <a16:creationId xmlns:a16="http://schemas.microsoft.com/office/drawing/2014/main" id="{D8E6C141-0E52-4F22-974C-85AB67762B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7000" y="5119688"/>
            <a:ext cx="2209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9" name="Rectangle 23">
            <a:extLst>
              <a:ext uri="{FF2B5EF4-FFF2-40B4-BE49-F238E27FC236}">
                <a16:creationId xmlns:a16="http://schemas.microsoft.com/office/drawing/2014/main" id="{8D99FD34-FC8F-492D-AA66-E14A903A1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046663"/>
            <a:ext cx="25368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chemeClr val="bg1"/>
                </a:solidFill>
              </a:rPr>
              <a:t>0   1   2   3   4   5   6</a:t>
            </a:r>
          </a:p>
        </p:txBody>
      </p:sp>
      <p:sp>
        <p:nvSpPr>
          <p:cNvPr id="14360" name="Oval 24">
            <a:extLst>
              <a:ext uri="{FF2B5EF4-FFF2-40B4-BE49-F238E27FC236}">
                <a16:creationId xmlns:a16="http://schemas.microsoft.com/office/drawing/2014/main" id="{CD35EE02-8788-44DF-AFED-40EB6F696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891088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1" name="Oval 25">
            <a:extLst>
              <a:ext uri="{FF2B5EF4-FFF2-40B4-BE49-F238E27FC236}">
                <a16:creationId xmlns:a16="http://schemas.microsoft.com/office/drawing/2014/main" id="{34AE23E6-C5A5-40F0-A95C-EF8EF8034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891088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2" name="Oval 26">
            <a:extLst>
              <a:ext uri="{FF2B5EF4-FFF2-40B4-BE49-F238E27FC236}">
                <a16:creationId xmlns:a16="http://schemas.microsoft.com/office/drawing/2014/main" id="{601ECB1F-8BCA-4C17-9D05-327A18153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891088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3" name="Oval 27">
            <a:extLst>
              <a:ext uri="{FF2B5EF4-FFF2-40B4-BE49-F238E27FC236}">
                <a16:creationId xmlns:a16="http://schemas.microsoft.com/office/drawing/2014/main" id="{0267056C-BCCA-4009-898B-260E46EFE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891088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4" name="Oval 28">
            <a:extLst>
              <a:ext uri="{FF2B5EF4-FFF2-40B4-BE49-F238E27FC236}">
                <a16:creationId xmlns:a16="http://schemas.microsoft.com/office/drawing/2014/main" id="{8DEE1B0E-3D66-4C8E-8678-E3078543E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6088" y="4891088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5" name="Oval 29">
            <a:extLst>
              <a:ext uri="{FF2B5EF4-FFF2-40B4-BE49-F238E27FC236}">
                <a16:creationId xmlns:a16="http://schemas.microsoft.com/office/drawing/2014/main" id="{3050795F-129C-4D29-8999-B95A3CCD9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0888" y="4891088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6" name="Rectangle 30">
            <a:extLst>
              <a:ext uri="{FF2B5EF4-FFF2-40B4-BE49-F238E27FC236}">
                <a16:creationId xmlns:a16="http://schemas.microsoft.com/office/drawing/2014/main" id="{F1F709FF-E1F9-4FF9-A9B5-F76E143BB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553075"/>
            <a:ext cx="1622425" cy="466725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No Mode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32266D6-35EF-42D5-89A2-BA4EE075A2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Measures of Central Tendency:</a:t>
            </a:r>
            <a:br>
              <a:rPr lang="en-US" altLang="en-US"/>
            </a:br>
            <a:r>
              <a:rPr lang="en-US" altLang="en-US">
                <a:solidFill>
                  <a:schemeClr val="accent1"/>
                </a:solidFill>
              </a:rPr>
              <a:t>Review Example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C6415CBD-7123-4F36-832A-E4CFA74EB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81200"/>
            <a:ext cx="2209800" cy="2708275"/>
          </a:xfrm>
          <a:prstGeom prst="rect">
            <a:avLst/>
          </a:prstGeom>
          <a:solidFill>
            <a:srgbClr val="FDE0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>
                <a:latin typeface="Times New Roman" panose="02020603050405020304" pitchFamily="18" charset="0"/>
              </a:rPr>
              <a:t>House Prices: </a:t>
            </a:r>
            <a:br>
              <a:rPr lang="en-US" altLang="en-US" sz="2000" b="1">
                <a:latin typeface="Times New Roman" panose="02020603050405020304" pitchFamily="18" charset="0"/>
              </a:rPr>
            </a:br>
            <a:br>
              <a:rPr lang="en-US" altLang="en-US" sz="2000" b="1">
                <a:latin typeface="Times New Roman" panose="02020603050405020304" pitchFamily="18" charset="0"/>
              </a:rPr>
            </a:br>
            <a:r>
              <a:rPr lang="en-US" altLang="en-US" sz="2000" b="1">
                <a:latin typeface="Times New Roman" panose="02020603050405020304" pitchFamily="18" charset="0"/>
              </a:rPr>
              <a:t>        $2,000,000</a:t>
            </a:r>
          </a:p>
          <a:p>
            <a:r>
              <a:rPr lang="en-US" altLang="en-US" sz="2000" b="1">
                <a:latin typeface="Times New Roman" panose="02020603050405020304" pitchFamily="18" charset="0"/>
              </a:rPr>
              <a:t>        $   500,000</a:t>
            </a:r>
            <a:br>
              <a:rPr lang="en-US" altLang="en-US" sz="2000" b="1">
                <a:latin typeface="Times New Roman" panose="02020603050405020304" pitchFamily="18" charset="0"/>
              </a:rPr>
            </a:br>
            <a:r>
              <a:rPr lang="en-US" altLang="en-US" sz="2000" b="1">
                <a:latin typeface="Times New Roman" panose="02020603050405020304" pitchFamily="18" charset="0"/>
              </a:rPr>
              <a:t>        $   300,000</a:t>
            </a:r>
            <a:br>
              <a:rPr lang="en-US" altLang="en-US" sz="2000" b="1">
                <a:latin typeface="Times New Roman" panose="02020603050405020304" pitchFamily="18" charset="0"/>
              </a:rPr>
            </a:br>
            <a:r>
              <a:rPr lang="en-US" altLang="en-US" sz="2000" b="1">
                <a:latin typeface="Times New Roman" panose="02020603050405020304" pitchFamily="18" charset="0"/>
              </a:rPr>
              <a:t>        $   100,000</a:t>
            </a:r>
            <a:br>
              <a:rPr lang="en-US" altLang="en-US" sz="2000" b="1">
                <a:latin typeface="Times New Roman" panose="02020603050405020304" pitchFamily="18" charset="0"/>
              </a:rPr>
            </a:br>
            <a:r>
              <a:rPr lang="en-US" altLang="en-US" sz="2000" b="1">
                <a:latin typeface="Times New Roman" panose="02020603050405020304" pitchFamily="18" charset="0"/>
              </a:rPr>
              <a:t>        </a:t>
            </a:r>
            <a:r>
              <a:rPr lang="en-US" altLang="en-US" sz="2000" b="1" u="sng">
                <a:latin typeface="Times New Roman" panose="02020603050405020304" pitchFamily="18" charset="0"/>
              </a:rPr>
              <a:t>$   100,000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Sum $ </a:t>
            </a:r>
            <a:r>
              <a:rPr lang="en-US" altLang="en-US" sz="2000" b="1">
                <a:latin typeface="Times New Roman" panose="02020603050405020304" pitchFamily="18" charset="0"/>
              </a:rPr>
              <a:t>3,000,000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F983E053-D187-4914-96EF-6A95F3007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981200"/>
            <a:ext cx="5638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rgbClr val="FEA40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rgbClr val="CC3300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CC3300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folHlink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700" b="1">
                <a:solidFill>
                  <a:schemeClr val="bg1"/>
                </a:solidFill>
                <a:latin typeface="Times New Roman" panose="02020603050405020304" pitchFamily="18" charset="0"/>
              </a:rPr>
              <a:t>Mean:</a:t>
            </a:r>
            <a:r>
              <a:rPr lang="en-US" altLang="en-US" sz="2700">
                <a:solidFill>
                  <a:schemeClr val="bg1"/>
                </a:solidFill>
                <a:latin typeface="Times New Roman" panose="02020603050405020304" pitchFamily="18" charset="0"/>
              </a:rPr>
              <a:t>    ($3,000,000/5)  </a:t>
            </a:r>
          </a:p>
          <a:p>
            <a:pPr eaLnBrk="1" hangingPunct="1">
              <a:buClr>
                <a:schemeClr val="folHlink"/>
              </a:buClr>
              <a:buSzTx/>
              <a:buFont typeface="Wingdings" panose="05000000000000000000" pitchFamily="2" charset="2"/>
              <a:buNone/>
            </a:pPr>
            <a:r>
              <a:rPr lang="en-US" altLang="en-US" sz="2700">
                <a:solidFill>
                  <a:schemeClr val="bg1"/>
                </a:solidFill>
                <a:latin typeface="Times New Roman" panose="02020603050405020304" pitchFamily="18" charset="0"/>
              </a:rPr>
              <a:t>			 =  </a:t>
            </a:r>
            <a:r>
              <a:rPr lang="en-US" altLang="en-US" sz="2700" b="1">
                <a:solidFill>
                  <a:schemeClr val="bg1"/>
                </a:solidFill>
                <a:latin typeface="Times New Roman" panose="02020603050405020304" pitchFamily="18" charset="0"/>
              </a:rPr>
              <a:t>$600,000</a:t>
            </a:r>
          </a:p>
          <a:p>
            <a:pPr eaLnBrk="1" hangingPunct="1">
              <a:buClr>
                <a:schemeClr val="folHlink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700" b="1">
                <a:solidFill>
                  <a:schemeClr val="bg1"/>
                </a:solidFill>
                <a:latin typeface="Times New Roman" panose="02020603050405020304" pitchFamily="18" charset="0"/>
              </a:rPr>
              <a:t>Median:</a:t>
            </a:r>
            <a:r>
              <a:rPr lang="en-US" altLang="en-US" sz="2700">
                <a:solidFill>
                  <a:schemeClr val="bg1"/>
                </a:solidFill>
                <a:latin typeface="Times New Roman" panose="02020603050405020304" pitchFamily="18" charset="0"/>
              </a:rPr>
              <a:t>  middle value of ranked data </a:t>
            </a:r>
            <a:br>
              <a:rPr lang="en-US" altLang="en-US" sz="270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US" altLang="en-US" sz="2700">
                <a:solidFill>
                  <a:schemeClr val="bg1"/>
                </a:solidFill>
                <a:latin typeface="Times New Roman" panose="02020603050405020304" pitchFamily="18" charset="0"/>
              </a:rPr>
              <a:t>                   = </a:t>
            </a:r>
            <a:r>
              <a:rPr lang="en-US" altLang="en-US" sz="2700" b="1">
                <a:solidFill>
                  <a:schemeClr val="bg1"/>
                </a:solidFill>
                <a:latin typeface="Times New Roman" panose="02020603050405020304" pitchFamily="18" charset="0"/>
              </a:rPr>
              <a:t>$300,000</a:t>
            </a:r>
          </a:p>
          <a:p>
            <a:pPr eaLnBrk="1" hangingPunct="1">
              <a:buClr>
                <a:schemeClr val="folHlink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700" b="1">
                <a:solidFill>
                  <a:schemeClr val="bg1"/>
                </a:solidFill>
                <a:latin typeface="Times New Roman" panose="02020603050405020304" pitchFamily="18" charset="0"/>
              </a:rPr>
              <a:t>Mode:</a:t>
            </a:r>
            <a:r>
              <a:rPr lang="en-US" altLang="en-US" sz="2700">
                <a:solidFill>
                  <a:schemeClr val="bg1"/>
                </a:solidFill>
                <a:latin typeface="Times New Roman" panose="02020603050405020304" pitchFamily="18" charset="0"/>
              </a:rPr>
              <a:t>  most frequent value </a:t>
            </a:r>
            <a:br>
              <a:rPr lang="en-US" altLang="en-US" sz="270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US" altLang="en-US" sz="2700">
                <a:solidFill>
                  <a:schemeClr val="bg1"/>
                </a:solidFill>
                <a:latin typeface="Times New Roman" panose="02020603050405020304" pitchFamily="18" charset="0"/>
              </a:rPr>
              <a:t>                   = </a:t>
            </a:r>
            <a:r>
              <a:rPr lang="en-US" altLang="en-US" sz="2700" b="1">
                <a:solidFill>
                  <a:schemeClr val="bg1"/>
                </a:solidFill>
                <a:latin typeface="Times New Roman" panose="02020603050405020304" pitchFamily="18" charset="0"/>
              </a:rPr>
              <a:t>$100,000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8D82B19-5282-4786-AA0A-0E3157A12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Measures of Central Tendency:</a:t>
            </a:r>
            <a:br>
              <a:rPr lang="en-US" altLang="en-US"/>
            </a:br>
            <a:r>
              <a:rPr lang="en-US" altLang="en-US">
                <a:solidFill>
                  <a:schemeClr val="accent1"/>
                </a:solidFill>
              </a:rPr>
              <a:t>Which Measure to Choose?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869F7AC-3757-417F-B8B6-88143FF4C6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§"/>
            </a:pPr>
            <a:r>
              <a:rPr lang="en-US" altLang="en-US">
                <a:latin typeface="Times New Roman" panose="02020603050405020304" pitchFamily="18" charset="0"/>
              </a:rPr>
              <a:t>The</a:t>
            </a:r>
            <a:r>
              <a:rPr lang="en-US" altLang="en-US" b="1">
                <a:latin typeface="Times New Roman" panose="02020603050405020304" pitchFamily="18" charset="0"/>
              </a:rPr>
              <a:t> mean</a:t>
            </a:r>
            <a:r>
              <a:rPr lang="en-US" altLang="en-US">
                <a:latin typeface="Times New Roman" panose="02020603050405020304" pitchFamily="18" charset="0"/>
              </a:rPr>
              <a:t> is generally used, unless </a:t>
            </a: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</a:rPr>
              <a:t>extreme values (outliers) exist.</a:t>
            </a:r>
          </a:p>
          <a:p>
            <a:pPr eaLnBrk="1" hangingPunct="1">
              <a:lnSpc>
                <a:spcPct val="90000"/>
              </a:lnSpc>
              <a:spcBef>
                <a:spcPct val="5500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en-US">
                <a:latin typeface="Times New Roman" panose="02020603050405020304" pitchFamily="18" charset="0"/>
              </a:rPr>
              <a:t>The </a:t>
            </a:r>
            <a:r>
              <a:rPr lang="en-US" altLang="en-US" b="1">
                <a:latin typeface="Times New Roman" panose="02020603050405020304" pitchFamily="18" charset="0"/>
              </a:rPr>
              <a:t>median</a:t>
            </a:r>
            <a:r>
              <a:rPr lang="en-US" altLang="en-US">
                <a:latin typeface="Times New Roman" panose="02020603050405020304" pitchFamily="18" charset="0"/>
              </a:rPr>
              <a:t> is often used when extreme values (outliers) exist, since the median is not sensitive to extreme values.  </a:t>
            </a:r>
          </a:p>
          <a:p>
            <a:pPr lvl="1" eaLnBrk="1" hangingPunct="1">
              <a:lnSpc>
                <a:spcPct val="90000"/>
              </a:lnSpc>
              <a:spcBef>
                <a:spcPct val="5500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en-US">
                <a:latin typeface="Times New Roman" panose="02020603050405020304" pitchFamily="18" charset="0"/>
              </a:rPr>
              <a:t>For example, median home prices may be reported for a region; it is less sensitive to outliers.</a:t>
            </a:r>
          </a:p>
          <a:p>
            <a:pPr eaLnBrk="1" hangingPunct="1">
              <a:lnSpc>
                <a:spcPct val="90000"/>
              </a:lnSpc>
              <a:spcBef>
                <a:spcPct val="55000"/>
              </a:spcBef>
              <a:buSzTx/>
              <a:buFont typeface="Wingdings" panose="05000000000000000000" pitchFamily="2" charset="2"/>
              <a:buChar char="§"/>
            </a:pPr>
            <a:r>
              <a:rPr lang="en-US" altLang="en-US">
                <a:latin typeface="Times New Roman" panose="02020603050405020304" pitchFamily="18" charset="0"/>
              </a:rPr>
              <a:t>In some situations it makes sense to report both the </a:t>
            </a:r>
            <a:r>
              <a:rPr lang="en-US" altLang="en-US" b="1">
                <a:latin typeface="Times New Roman" panose="02020603050405020304" pitchFamily="18" charset="0"/>
              </a:rPr>
              <a:t>mean</a:t>
            </a:r>
            <a:r>
              <a:rPr lang="en-US" altLang="en-US">
                <a:latin typeface="Times New Roman" panose="02020603050405020304" pitchFamily="18" charset="0"/>
              </a:rPr>
              <a:t> and the </a:t>
            </a:r>
            <a:r>
              <a:rPr lang="en-US" altLang="en-US" b="1">
                <a:latin typeface="Times New Roman" panose="02020603050405020304" pitchFamily="18" charset="0"/>
              </a:rPr>
              <a:t>median (</a:t>
            </a:r>
            <a:r>
              <a:rPr lang="en-US" altLang="en-US" sz="2400">
                <a:latin typeface="Times New Roman" panose="02020603050405020304" pitchFamily="18" charset="0"/>
              </a:rPr>
              <a:t>for example family income</a:t>
            </a:r>
            <a:r>
              <a:rPr lang="en-US" altLang="en-US" b="1">
                <a:latin typeface="Times New Roman" panose="02020603050405020304" pitchFamily="18" charset="0"/>
              </a:rPr>
              <a:t>)</a:t>
            </a:r>
            <a:r>
              <a:rPr lang="en-US" altLang="en-US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§"/>
            </a:pPr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4CB9DEF-4D5C-441D-97A0-4BB38C4D96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Measures of Central Tendency:</a:t>
            </a:r>
            <a:br>
              <a:rPr lang="en-US" altLang="en-US"/>
            </a:br>
            <a:r>
              <a:rPr lang="en-US" altLang="en-US">
                <a:solidFill>
                  <a:schemeClr val="accent1"/>
                </a:solidFill>
              </a:rPr>
              <a:t>Summary</a:t>
            </a:r>
          </a:p>
        </p:txBody>
      </p:sp>
      <p:sp>
        <p:nvSpPr>
          <p:cNvPr id="17411" name="Line 3">
            <a:extLst>
              <a:ext uri="{FF2B5EF4-FFF2-40B4-BE49-F238E27FC236}">
                <a16:creationId xmlns:a16="http://schemas.microsoft.com/office/drawing/2014/main" id="{05547C11-24BB-40A4-9A6E-E3A46545448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5938" y="2024063"/>
            <a:ext cx="0" cy="555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7B96B00D-3193-44FC-94B1-9C8F85109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925" y="1676400"/>
            <a:ext cx="2876550" cy="4667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</a:rPr>
              <a:t>Central Tendency</a:t>
            </a:r>
          </a:p>
        </p:txBody>
      </p:sp>
      <p:sp>
        <p:nvSpPr>
          <p:cNvPr id="17413" name="Line 6">
            <a:extLst>
              <a:ext uri="{FF2B5EF4-FFF2-40B4-BE49-F238E27FC236}">
                <a16:creationId xmlns:a16="http://schemas.microsoft.com/office/drawing/2014/main" id="{4A837AC4-D8E8-44C3-9A54-0FFA17EBE1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2538413"/>
            <a:ext cx="35020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Rectangle 7">
            <a:extLst>
              <a:ext uri="{FF2B5EF4-FFF2-40B4-BE49-F238E27FC236}">
                <a16:creationId xmlns:a16="http://schemas.microsoft.com/office/drawing/2014/main" id="{06CCB2BE-CF79-4274-A654-6788C625F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955925"/>
            <a:ext cx="1987550" cy="711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</a:rPr>
              <a:t>Arithmetic Mean</a:t>
            </a:r>
          </a:p>
        </p:txBody>
      </p:sp>
      <p:sp>
        <p:nvSpPr>
          <p:cNvPr id="17415" name="Rectangle 8">
            <a:extLst>
              <a:ext uri="{FF2B5EF4-FFF2-40B4-BE49-F238E27FC236}">
                <a16:creationId xmlns:a16="http://schemas.microsoft.com/office/drawing/2014/main" id="{99B23B45-7075-4B07-9D33-EDB84DDC2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1575" y="2955925"/>
            <a:ext cx="1162050" cy="406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</a:rPr>
              <a:t>Median</a:t>
            </a:r>
          </a:p>
        </p:txBody>
      </p:sp>
      <p:sp>
        <p:nvSpPr>
          <p:cNvPr id="17416" name="Rectangle 9">
            <a:extLst>
              <a:ext uri="{FF2B5EF4-FFF2-40B4-BE49-F238E27FC236}">
                <a16:creationId xmlns:a16="http://schemas.microsoft.com/office/drawing/2014/main" id="{34A10B29-8D9F-4101-9898-9D80562FF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0838" y="2954338"/>
            <a:ext cx="1093787" cy="406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</a:rPr>
              <a:t>Mode</a:t>
            </a:r>
          </a:p>
        </p:txBody>
      </p:sp>
      <p:sp>
        <p:nvSpPr>
          <p:cNvPr id="17417" name="Line 11">
            <a:extLst>
              <a:ext uri="{FF2B5EF4-FFF2-40B4-BE49-F238E27FC236}">
                <a16:creationId xmlns:a16="http://schemas.microsoft.com/office/drawing/2014/main" id="{49331E65-5309-435D-A36E-0AC6BAFBAC8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0588" y="2538413"/>
            <a:ext cx="0" cy="4159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12">
            <a:extLst>
              <a:ext uri="{FF2B5EF4-FFF2-40B4-BE49-F238E27FC236}">
                <a16:creationId xmlns:a16="http://schemas.microsoft.com/office/drawing/2014/main" id="{F05FB674-85C6-4B5D-AE28-83F97D40A8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1738" y="2538413"/>
            <a:ext cx="0" cy="4159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3">
            <a:extLst>
              <a:ext uri="{FF2B5EF4-FFF2-40B4-BE49-F238E27FC236}">
                <a16:creationId xmlns:a16="http://schemas.microsoft.com/office/drawing/2014/main" id="{150E43DC-6673-487E-BB95-851906DBEFF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5938" y="2538413"/>
            <a:ext cx="0" cy="4159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4">
            <a:extLst>
              <a:ext uri="{FF2B5EF4-FFF2-40B4-BE49-F238E27FC236}">
                <a16:creationId xmlns:a16="http://schemas.microsoft.com/office/drawing/2014/main" id="{C9ADC274-B020-4C39-B004-0D2AFBAC698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5350" y="4010025"/>
            <a:ext cx="153828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Oval 15">
            <a:extLst>
              <a:ext uri="{FF2B5EF4-FFF2-40B4-BE49-F238E27FC236}">
                <a16:creationId xmlns:a16="http://schemas.microsoft.com/office/drawing/2014/main" id="{BE7146BB-2581-4B87-A636-4CF3CCE58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5513" y="3857625"/>
            <a:ext cx="138112" cy="1381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2" name="Oval 16">
            <a:extLst>
              <a:ext uri="{FF2B5EF4-FFF2-40B4-BE49-F238E27FC236}">
                <a16:creationId xmlns:a16="http://schemas.microsoft.com/office/drawing/2014/main" id="{4EC16840-E0D8-4581-9498-83B1D67D2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313" y="3857625"/>
            <a:ext cx="136525" cy="1381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3" name="Oval 17">
            <a:extLst>
              <a:ext uri="{FF2B5EF4-FFF2-40B4-BE49-F238E27FC236}">
                <a16:creationId xmlns:a16="http://schemas.microsoft.com/office/drawing/2014/main" id="{0ACEB1AC-5658-4E01-8687-11F26329D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3857625"/>
            <a:ext cx="138113" cy="1381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4" name="Oval 18">
            <a:extLst>
              <a:ext uri="{FF2B5EF4-FFF2-40B4-BE49-F238E27FC236}">
                <a16:creationId xmlns:a16="http://schemas.microsoft.com/office/drawing/2014/main" id="{BDE665CE-F701-4FA9-8E57-D3B1C9482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5" y="3857625"/>
            <a:ext cx="136525" cy="1381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5" name="Oval 19">
            <a:extLst>
              <a:ext uri="{FF2B5EF4-FFF2-40B4-BE49-F238E27FC236}">
                <a16:creationId xmlns:a16="http://schemas.microsoft.com/office/drawing/2014/main" id="{67083921-0B3A-4726-8696-CA5AC2E6D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4213" y="3857625"/>
            <a:ext cx="136525" cy="1381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6" name="Oval 20">
            <a:extLst>
              <a:ext uri="{FF2B5EF4-FFF2-40B4-BE49-F238E27FC236}">
                <a16:creationId xmlns:a16="http://schemas.microsoft.com/office/drawing/2014/main" id="{AE6CA87D-A60A-4DB1-BE23-F5544816C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525" y="3857625"/>
            <a:ext cx="136525" cy="138113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7" name="AutoShape 21">
            <a:extLst>
              <a:ext uri="{FF2B5EF4-FFF2-40B4-BE49-F238E27FC236}">
                <a16:creationId xmlns:a16="http://schemas.microsoft.com/office/drawing/2014/main" id="{E97C240A-9512-4F04-B0BC-395CCE2FBEBA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910807" y="4101306"/>
            <a:ext cx="207962" cy="136525"/>
          </a:xfrm>
          <a:prstGeom prst="rightArrow">
            <a:avLst>
              <a:gd name="adj1" fmla="val 50000"/>
              <a:gd name="adj2" fmla="val 38363"/>
            </a:avLst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8" name="Oval 22">
            <a:extLst>
              <a:ext uri="{FF2B5EF4-FFF2-40B4-BE49-F238E27FC236}">
                <a16:creationId xmlns:a16="http://schemas.microsoft.com/office/drawing/2014/main" id="{B50F6829-7271-45FF-AA53-9DD352651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3450" y="3857625"/>
            <a:ext cx="136525" cy="1381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9" name="Oval 23">
            <a:extLst>
              <a:ext uri="{FF2B5EF4-FFF2-40B4-BE49-F238E27FC236}">
                <a16:creationId xmlns:a16="http://schemas.microsoft.com/office/drawing/2014/main" id="{D44DC6DB-4B37-4A5D-9B4C-E6AAF070D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5" y="3579813"/>
            <a:ext cx="136525" cy="1381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0" name="Oval 24">
            <a:extLst>
              <a:ext uri="{FF2B5EF4-FFF2-40B4-BE49-F238E27FC236}">
                <a16:creationId xmlns:a16="http://schemas.microsoft.com/office/drawing/2014/main" id="{4CBDA64A-B30C-4B12-A879-5D2F98AEC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5" y="3717925"/>
            <a:ext cx="136525" cy="1397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1" name="Line 25">
            <a:extLst>
              <a:ext uri="{FF2B5EF4-FFF2-40B4-BE49-F238E27FC236}">
                <a16:creationId xmlns:a16="http://schemas.microsoft.com/office/drawing/2014/main" id="{DB860172-7DCE-499F-9EC3-EA9AB6CB3A4D}"/>
              </a:ext>
            </a:extLst>
          </p:cNvPr>
          <p:cNvSpPr>
            <a:spLocks noChangeShapeType="1"/>
          </p:cNvSpPr>
          <p:nvPr/>
        </p:nvSpPr>
        <p:spPr bwMode="auto">
          <a:xfrm>
            <a:off x="5329238" y="4010025"/>
            <a:ext cx="153828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2" name="Oval 26">
            <a:extLst>
              <a:ext uri="{FF2B5EF4-FFF2-40B4-BE49-F238E27FC236}">
                <a16:creationId xmlns:a16="http://schemas.microsoft.com/office/drawing/2014/main" id="{D025C5BA-6250-4B74-AC21-46E95432F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0988" y="3857625"/>
            <a:ext cx="136525" cy="1381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3" name="Oval 27">
            <a:extLst>
              <a:ext uri="{FF2B5EF4-FFF2-40B4-BE49-F238E27FC236}">
                <a16:creationId xmlns:a16="http://schemas.microsoft.com/office/drawing/2014/main" id="{4E9B38C4-CA8E-4E6E-8FB0-60862CBF6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5200" y="3857625"/>
            <a:ext cx="138113" cy="1381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4" name="Oval 28">
            <a:extLst>
              <a:ext uri="{FF2B5EF4-FFF2-40B4-BE49-F238E27FC236}">
                <a16:creationId xmlns:a16="http://schemas.microsoft.com/office/drawing/2014/main" id="{B6F0D9ED-7E1A-44A2-852F-62DDFD566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75" y="3857625"/>
            <a:ext cx="136525" cy="1381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5" name="Oval 29">
            <a:extLst>
              <a:ext uri="{FF2B5EF4-FFF2-40B4-BE49-F238E27FC236}">
                <a16:creationId xmlns:a16="http://schemas.microsoft.com/office/drawing/2014/main" id="{6A765D80-DD72-486C-A5DA-4552DBECA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1963" y="3857625"/>
            <a:ext cx="136525" cy="138113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6" name="Oval 30">
            <a:extLst>
              <a:ext uri="{FF2B5EF4-FFF2-40B4-BE49-F238E27FC236}">
                <a16:creationId xmlns:a16="http://schemas.microsoft.com/office/drawing/2014/main" id="{F8DF31BE-0D2B-4A3A-923F-6A4890F4F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100" y="3857625"/>
            <a:ext cx="136525" cy="1381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7" name="Oval 31">
            <a:extLst>
              <a:ext uri="{FF2B5EF4-FFF2-40B4-BE49-F238E27FC236}">
                <a16:creationId xmlns:a16="http://schemas.microsoft.com/office/drawing/2014/main" id="{95E3C4E1-E732-494F-B9EC-1F1403A2B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0413" y="3857625"/>
            <a:ext cx="136525" cy="1381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8" name="AutoShape 32">
            <a:extLst>
              <a:ext uri="{FF2B5EF4-FFF2-40B4-BE49-F238E27FC236}">
                <a16:creationId xmlns:a16="http://schemas.microsoft.com/office/drawing/2014/main" id="{4EAE384D-8904-488E-BD2B-AFFC7D31268C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530057" y="4101306"/>
            <a:ext cx="207962" cy="136525"/>
          </a:xfrm>
          <a:prstGeom prst="rightArrow">
            <a:avLst>
              <a:gd name="adj1" fmla="val 50000"/>
              <a:gd name="adj2" fmla="val 38363"/>
            </a:avLst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9" name="Oval 33">
            <a:extLst>
              <a:ext uri="{FF2B5EF4-FFF2-40B4-BE49-F238E27FC236}">
                <a16:creationId xmlns:a16="http://schemas.microsoft.com/office/drawing/2014/main" id="{E9BC4345-6379-4666-8B65-477E2E8CD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7338" y="3857625"/>
            <a:ext cx="138112" cy="1381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40" name="Oval 34">
            <a:extLst>
              <a:ext uri="{FF2B5EF4-FFF2-40B4-BE49-F238E27FC236}">
                <a16:creationId xmlns:a16="http://schemas.microsoft.com/office/drawing/2014/main" id="{E7892873-992A-48AC-A73A-741AC3A4B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1963" y="3579813"/>
            <a:ext cx="136525" cy="138112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41" name="Oval 35">
            <a:extLst>
              <a:ext uri="{FF2B5EF4-FFF2-40B4-BE49-F238E27FC236}">
                <a16:creationId xmlns:a16="http://schemas.microsoft.com/office/drawing/2014/main" id="{3BFCC531-3293-49CF-B9EE-545A5FD16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1963" y="3717925"/>
            <a:ext cx="136525" cy="1397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7442" name="Object 6">
            <a:extLst>
              <a:ext uri="{FF2B5EF4-FFF2-40B4-BE49-F238E27FC236}">
                <a16:creationId xmlns:a16="http://schemas.microsoft.com/office/drawing/2014/main" id="{CDEB9F69-A72C-4C7B-B9B2-08CF8E9631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22438" y="3717925"/>
          <a:ext cx="1163637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Equation" r:id="rId3" imgW="672808" imgH="609336" progId="Equation.3">
                  <p:embed/>
                </p:oleObj>
              </mc:Choice>
              <mc:Fallback>
                <p:oleObj name="Equation" r:id="rId3" imgW="672808" imgH="609336" progId="Equation.3">
                  <p:embed/>
                  <p:pic>
                    <p:nvPicPr>
                      <p:cNvPr id="17442" name="Object 6">
                        <a:extLst>
                          <a:ext uri="{FF2B5EF4-FFF2-40B4-BE49-F238E27FC236}">
                            <a16:creationId xmlns:a16="http://schemas.microsoft.com/office/drawing/2014/main" id="{CDEB9F69-A72C-4C7B-B9B2-08CF8E9631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438" y="3717925"/>
                        <a:ext cx="1163637" cy="1069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43" name="Text Box 38">
            <a:extLst>
              <a:ext uri="{FF2B5EF4-FFF2-40B4-BE49-F238E27FC236}">
                <a16:creationId xmlns:a16="http://schemas.microsoft.com/office/drawing/2014/main" id="{FBC4CA90-5A4F-4868-96C0-D90EFD87E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479925"/>
            <a:ext cx="1825625" cy="10064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Middle value in the ordered array</a:t>
            </a:r>
          </a:p>
        </p:txBody>
      </p:sp>
      <p:sp>
        <p:nvSpPr>
          <p:cNvPr id="17444" name="Text Box 39">
            <a:extLst>
              <a:ext uri="{FF2B5EF4-FFF2-40B4-BE49-F238E27FC236}">
                <a16:creationId xmlns:a16="http://schemas.microsoft.com/office/drawing/2014/main" id="{7260A655-A920-49F8-AE67-56B71DAF0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1138" y="4479925"/>
            <a:ext cx="1508125" cy="13128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Most frequently observed value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7680129-78E1-4802-8FA1-137D9BD034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Shape of a Distribution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C4DE6FE-EFA7-49A9-A7C7-77AFCBE84A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590675"/>
            <a:ext cx="8077200" cy="453231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3200"/>
              <a:t>Describes how data are distributed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3200"/>
              <a:t>Two useful shape related statistics are: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800" b="1">
                <a:solidFill>
                  <a:schemeClr val="accent1"/>
                </a:solidFill>
              </a:rPr>
              <a:t>Skewness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 sz="2400"/>
              <a:t>Measures the extent to which data values are not symmetrical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800" b="1">
                <a:solidFill>
                  <a:schemeClr val="accent1"/>
                </a:solidFill>
              </a:rPr>
              <a:t>Kurtosis</a:t>
            </a:r>
          </a:p>
          <a:p>
            <a:pPr lvl="2" eaLnBrk="1" hangingPunct="1"/>
            <a:r>
              <a:rPr lang="en-US" altLang="en-US" sz="2400"/>
              <a:t>Kurtosis affects the peakedness of the curve of the distribution—that is, how sharply the curve rises approaching the center of the distribution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5">
            <a:extLst>
              <a:ext uri="{FF2B5EF4-FFF2-40B4-BE49-F238E27FC236}">
                <a16:creationId xmlns:a16="http://schemas.microsoft.com/office/drawing/2014/main" id="{5930F29C-28BB-4D4A-945D-9436F7D01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667000"/>
            <a:ext cx="2895600" cy="2438400"/>
          </a:xfrm>
          <a:prstGeom prst="rect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59" name="Rectangle 46">
            <a:extLst>
              <a:ext uri="{FF2B5EF4-FFF2-40B4-BE49-F238E27FC236}">
                <a16:creationId xmlns:a16="http://schemas.microsoft.com/office/drawing/2014/main" id="{A77CDE92-6A90-4425-9B94-4E955C27D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667000"/>
            <a:ext cx="2895600" cy="2438400"/>
          </a:xfrm>
          <a:prstGeom prst="rect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60" name="Rectangle 44">
            <a:extLst>
              <a:ext uri="{FF2B5EF4-FFF2-40B4-BE49-F238E27FC236}">
                <a16:creationId xmlns:a16="http://schemas.microsoft.com/office/drawing/2014/main" id="{5952866A-D3B9-4591-858F-FA94FD5CC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667000"/>
            <a:ext cx="2895600" cy="2438400"/>
          </a:xfrm>
          <a:prstGeom prst="rect">
            <a:avLst/>
          </a:prstGeom>
          <a:solidFill>
            <a:srgbClr val="FDE0BD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61" name="Rectangle 2">
            <a:extLst>
              <a:ext uri="{FF2B5EF4-FFF2-40B4-BE49-F238E27FC236}">
                <a16:creationId xmlns:a16="http://schemas.microsoft.com/office/drawing/2014/main" id="{708EECF2-99CB-475C-AB9B-0A8DDC70FB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924800" cy="755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Shape of a Distribution (</a:t>
            </a:r>
            <a:r>
              <a:rPr lang="en-US" altLang="en-US">
                <a:solidFill>
                  <a:schemeClr val="accent1"/>
                </a:solidFill>
              </a:rPr>
              <a:t>Skewness</a:t>
            </a:r>
            <a:r>
              <a:rPr lang="en-US" altLang="en-US"/>
              <a:t>)</a:t>
            </a:r>
          </a:p>
        </p:txBody>
      </p:sp>
      <p:sp>
        <p:nvSpPr>
          <p:cNvPr id="19462" name="Rectangle 3">
            <a:extLst>
              <a:ext uri="{FF2B5EF4-FFF2-40B4-BE49-F238E27FC236}">
                <a16:creationId xmlns:a16="http://schemas.microsoft.com/office/drawing/2014/main" id="{B0946A62-4A56-4E4B-A7A9-5D647201E2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077200" cy="453231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/>
              <a:t>Measures the extent to which data is not symmetrical</a:t>
            </a:r>
          </a:p>
        </p:txBody>
      </p:sp>
      <p:sp>
        <p:nvSpPr>
          <p:cNvPr id="19463" name="Freeform 4">
            <a:extLst>
              <a:ext uri="{FF2B5EF4-FFF2-40B4-BE49-F238E27FC236}">
                <a16:creationId xmlns:a16="http://schemas.microsoft.com/office/drawing/2014/main" id="{F77D8949-1299-4A34-A1C0-08F409D17D3A}"/>
              </a:ext>
            </a:extLst>
          </p:cNvPr>
          <p:cNvSpPr>
            <a:spLocks/>
          </p:cNvSpPr>
          <p:nvPr/>
        </p:nvSpPr>
        <p:spPr bwMode="auto">
          <a:xfrm>
            <a:off x="2090738" y="3752850"/>
            <a:ext cx="452437" cy="1071563"/>
          </a:xfrm>
          <a:custGeom>
            <a:avLst/>
            <a:gdLst>
              <a:gd name="T0" fmla="*/ 2147483646 w 285"/>
              <a:gd name="T1" fmla="*/ 2147483646 h 675"/>
              <a:gd name="T2" fmla="*/ 2147483646 w 285"/>
              <a:gd name="T3" fmla="*/ 2147483646 h 675"/>
              <a:gd name="T4" fmla="*/ 2147483646 w 285"/>
              <a:gd name="T5" fmla="*/ 2147483646 h 675"/>
              <a:gd name="T6" fmla="*/ 2147483646 w 285"/>
              <a:gd name="T7" fmla="*/ 2147483646 h 675"/>
              <a:gd name="T8" fmla="*/ 2147483646 w 285"/>
              <a:gd name="T9" fmla="*/ 2147483646 h 675"/>
              <a:gd name="T10" fmla="*/ 2147483646 w 285"/>
              <a:gd name="T11" fmla="*/ 2147483646 h 675"/>
              <a:gd name="T12" fmla="*/ 2147483646 w 285"/>
              <a:gd name="T13" fmla="*/ 2147483646 h 675"/>
              <a:gd name="T14" fmla="*/ 2147483646 w 285"/>
              <a:gd name="T15" fmla="*/ 2147483646 h 675"/>
              <a:gd name="T16" fmla="*/ 2147483646 w 285"/>
              <a:gd name="T17" fmla="*/ 2147483646 h 675"/>
              <a:gd name="T18" fmla="*/ 2147483646 w 285"/>
              <a:gd name="T19" fmla="*/ 2147483646 h 675"/>
              <a:gd name="T20" fmla="*/ 2147483646 w 285"/>
              <a:gd name="T21" fmla="*/ 2147483646 h 675"/>
              <a:gd name="T22" fmla="*/ 2147483646 w 285"/>
              <a:gd name="T23" fmla="*/ 2147483646 h 675"/>
              <a:gd name="T24" fmla="*/ 2147483646 w 285"/>
              <a:gd name="T25" fmla="*/ 2147483646 h 675"/>
              <a:gd name="T26" fmla="*/ 2147483646 w 285"/>
              <a:gd name="T27" fmla="*/ 2147483646 h 675"/>
              <a:gd name="T28" fmla="*/ 2147483646 w 285"/>
              <a:gd name="T29" fmla="*/ 2147483646 h 675"/>
              <a:gd name="T30" fmla="*/ 0 w 285"/>
              <a:gd name="T31" fmla="*/ 0 h 6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85"/>
              <a:gd name="T49" fmla="*/ 0 h 675"/>
              <a:gd name="T50" fmla="*/ 285 w 285"/>
              <a:gd name="T51" fmla="*/ 675 h 6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85" h="675">
                <a:moveTo>
                  <a:pt x="284" y="674"/>
                </a:moveTo>
                <a:lnTo>
                  <a:pt x="254" y="667"/>
                </a:lnTo>
                <a:lnTo>
                  <a:pt x="239" y="659"/>
                </a:lnTo>
                <a:lnTo>
                  <a:pt x="225" y="648"/>
                </a:lnTo>
                <a:lnTo>
                  <a:pt x="210" y="633"/>
                </a:lnTo>
                <a:lnTo>
                  <a:pt x="195" y="612"/>
                </a:lnTo>
                <a:lnTo>
                  <a:pt x="180" y="583"/>
                </a:lnTo>
                <a:lnTo>
                  <a:pt x="150" y="506"/>
                </a:lnTo>
                <a:lnTo>
                  <a:pt x="119" y="396"/>
                </a:lnTo>
                <a:lnTo>
                  <a:pt x="91" y="263"/>
                </a:lnTo>
                <a:lnTo>
                  <a:pt x="76" y="197"/>
                </a:lnTo>
                <a:lnTo>
                  <a:pt x="61" y="133"/>
                </a:lnTo>
                <a:lnTo>
                  <a:pt x="45" y="78"/>
                </a:lnTo>
                <a:lnTo>
                  <a:pt x="30" y="36"/>
                </a:lnTo>
                <a:lnTo>
                  <a:pt x="15" y="10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Freeform 5">
            <a:extLst>
              <a:ext uri="{FF2B5EF4-FFF2-40B4-BE49-F238E27FC236}">
                <a16:creationId xmlns:a16="http://schemas.microsoft.com/office/drawing/2014/main" id="{9E212975-2637-4C65-B3B5-A95196245A52}"/>
              </a:ext>
            </a:extLst>
          </p:cNvPr>
          <p:cNvSpPr>
            <a:spLocks/>
          </p:cNvSpPr>
          <p:nvPr/>
        </p:nvSpPr>
        <p:spPr bwMode="auto">
          <a:xfrm>
            <a:off x="738188" y="3752850"/>
            <a:ext cx="1354137" cy="1071563"/>
          </a:xfrm>
          <a:custGeom>
            <a:avLst/>
            <a:gdLst>
              <a:gd name="T0" fmla="*/ 0 w 853"/>
              <a:gd name="T1" fmla="*/ 2147483646 h 675"/>
              <a:gd name="T2" fmla="*/ 2147483646 w 853"/>
              <a:gd name="T3" fmla="*/ 2147483646 h 675"/>
              <a:gd name="T4" fmla="*/ 2147483646 w 853"/>
              <a:gd name="T5" fmla="*/ 2147483646 h 675"/>
              <a:gd name="T6" fmla="*/ 2147483646 w 853"/>
              <a:gd name="T7" fmla="*/ 2147483646 h 675"/>
              <a:gd name="T8" fmla="*/ 2147483646 w 853"/>
              <a:gd name="T9" fmla="*/ 2147483646 h 675"/>
              <a:gd name="T10" fmla="*/ 2147483646 w 853"/>
              <a:gd name="T11" fmla="*/ 2147483646 h 675"/>
              <a:gd name="T12" fmla="*/ 2147483646 w 853"/>
              <a:gd name="T13" fmla="*/ 2147483646 h 675"/>
              <a:gd name="T14" fmla="*/ 2147483646 w 853"/>
              <a:gd name="T15" fmla="*/ 2147483646 h 675"/>
              <a:gd name="T16" fmla="*/ 2147483646 w 853"/>
              <a:gd name="T17" fmla="*/ 2147483646 h 675"/>
              <a:gd name="T18" fmla="*/ 2147483646 w 853"/>
              <a:gd name="T19" fmla="*/ 2147483646 h 675"/>
              <a:gd name="T20" fmla="*/ 2147483646 w 853"/>
              <a:gd name="T21" fmla="*/ 2147483646 h 675"/>
              <a:gd name="T22" fmla="*/ 2147483646 w 853"/>
              <a:gd name="T23" fmla="*/ 2147483646 h 675"/>
              <a:gd name="T24" fmla="*/ 2147483646 w 853"/>
              <a:gd name="T25" fmla="*/ 2147483646 h 675"/>
              <a:gd name="T26" fmla="*/ 2147483646 w 853"/>
              <a:gd name="T27" fmla="*/ 2147483646 h 675"/>
              <a:gd name="T28" fmla="*/ 2147483646 w 853"/>
              <a:gd name="T29" fmla="*/ 2147483646 h 675"/>
              <a:gd name="T30" fmla="*/ 2147483646 w 853"/>
              <a:gd name="T31" fmla="*/ 0 h 6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53"/>
              <a:gd name="T49" fmla="*/ 0 h 675"/>
              <a:gd name="T50" fmla="*/ 853 w 853"/>
              <a:gd name="T51" fmla="*/ 675 h 6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53" h="675">
                <a:moveTo>
                  <a:pt x="0" y="674"/>
                </a:moveTo>
                <a:lnTo>
                  <a:pt x="90" y="667"/>
                </a:lnTo>
                <a:lnTo>
                  <a:pt x="134" y="659"/>
                </a:lnTo>
                <a:lnTo>
                  <a:pt x="179" y="648"/>
                </a:lnTo>
                <a:lnTo>
                  <a:pt x="225" y="633"/>
                </a:lnTo>
                <a:lnTo>
                  <a:pt x="269" y="612"/>
                </a:lnTo>
                <a:lnTo>
                  <a:pt x="314" y="583"/>
                </a:lnTo>
                <a:lnTo>
                  <a:pt x="403" y="506"/>
                </a:lnTo>
                <a:lnTo>
                  <a:pt x="494" y="396"/>
                </a:lnTo>
                <a:lnTo>
                  <a:pt x="583" y="263"/>
                </a:lnTo>
                <a:lnTo>
                  <a:pt x="628" y="197"/>
                </a:lnTo>
                <a:lnTo>
                  <a:pt x="674" y="133"/>
                </a:lnTo>
                <a:lnTo>
                  <a:pt x="717" y="78"/>
                </a:lnTo>
                <a:lnTo>
                  <a:pt x="763" y="36"/>
                </a:lnTo>
                <a:lnTo>
                  <a:pt x="808" y="10"/>
                </a:lnTo>
                <a:lnTo>
                  <a:pt x="852" y="0"/>
                </a:lnTo>
              </a:path>
            </a:pathLst>
          </a:custGeom>
          <a:noFill/>
          <a:ln w="25400" cap="rnd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Freeform 6">
            <a:extLst>
              <a:ext uri="{FF2B5EF4-FFF2-40B4-BE49-F238E27FC236}">
                <a16:creationId xmlns:a16="http://schemas.microsoft.com/office/drawing/2014/main" id="{3833C26A-FCD3-43F3-B0BB-DE24529D0235}"/>
              </a:ext>
            </a:extLst>
          </p:cNvPr>
          <p:cNvSpPr>
            <a:spLocks/>
          </p:cNvSpPr>
          <p:nvPr/>
        </p:nvSpPr>
        <p:spPr bwMode="auto">
          <a:xfrm>
            <a:off x="4559300" y="3752850"/>
            <a:ext cx="904875" cy="1071563"/>
          </a:xfrm>
          <a:custGeom>
            <a:avLst/>
            <a:gdLst>
              <a:gd name="T0" fmla="*/ 2147483646 w 570"/>
              <a:gd name="T1" fmla="*/ 2147483646 h 675"/>
              <a:gd name="T2" fmla="*/ 2147483646 w 570"/>
              <a:gd name="T3" fmla="*/ 2147483646 h 675"/>
              <a:gd name="T4" fmla="*/ 2147483646 w 570"/>
              <a:gd name="T5" fmla="*/ 2147483646 h 675"/>
              <a:gd name="T6" fmla="*/ 2147483646 w 570"/>
              <a:gd name="T7" fmla="*/ 2147483646 h 675"/>
              <a:gd name="T8" fmla="*/ 2147483646 w 570"/>
              <a:gd name="T9" fmla="*/ 2147483646 h 675"/>
              <a:gd name="T10" fmla="*/ 2147483646 w 570"/>
              <a:gd name="T11" fmla="*/ 2147483646 h 675"/>
              <a:gd name="T12" fmla="*/ 2147483646 w 570"/>
              <a:gd name="T13" fmla="*/ 2147483646 h 675"/>
              <a:gd name="T14" fmla="*/ 2147483646 w 570"/>
              <a:gd name="T15" fmla="*/ 2147483646 h 675"/>
              <a:gd name="T16" fmla="*/ 2147483646 w 570"/>
              <a:gd name="T17" fmla="*/ 2147483646 h 675"/>
              <a:gd name="T18" fmla="*/ 2147483646 w 570"/>
              <a:gd name="T19" fmla="*/ 2147483646 h 675"/>
              <a:gd name="T20" fmla="*/ 2147483646 w 570"/>
              <a:gd name="T21" fmla="*/ 2147483646 h 675"/>
              <a:gd name="T22" fmla="*/ 2147483646 w 570"/>
              <a:gd name="T23" fmla="*/ 2147483646 h 675"/>
              <a:gd name="T24" fmla="*/ 2147483646 w 570"/>
              <a:gd name="T25" fmla="*/ 2147483646 h 675"/>
              <a:gd name="T26" fmla="*/ 2147483646 w 570"/>
              <a:gd name="T27" fmla="*/ 2147483646 h 675"/>
              <a:gd name="T28" fmla="*/ 2147483646 w 570"/>
              <a:gd name="T29" fmla="*/ 2147483646 h 675"/>
              <a:gd name="T30" fmla="*/ 0 w 570"/>
              <a:gd name="T31" fmla="*/ 0 h 6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70"/>
              <a:gd name="T49" fmla="*/ 0 h 675"/>
              <a:gd name="T50" fmla="*/ 570 w 570"/>
              <a:gd name="T51" fmla="*/ 675 h 6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70" h="675">
                <a:moveTo>
                  <a:pt x="569" y="674"/>
                </a:moveTo>
                <a:lnTo>
                  <a:pt x="508" y="667"/>
                </a:lnTo>
                <a:lnTo>
                  <a:pt x="478" y="659"/>
                </a:lnTo>
                <a:lnTo>
                  <a:pt x="449" y="648"/>
                </a:lnTo>
                <a:lnTo>
                  <a:pt x="419" y="633"/>
                </a:lnTo>
                <a:lnTo>
                  <a:pt x="389" y="612"/>
                </a:lnTo>
                <a:lnTo>
                  <a:pt x="358" y="583"/>
                </a:lnTo>
                <a:lnTo>
                  <a:pt x="300" y="506"/>
                </a:lnTo>
                <a:lnTo>
                  <a:pt x="239" y="396"/>
                </a:lnTo>
                <a:lnTo>
                  <a:pt x="178" y="263"/>
                </a:lnTo>
                <a:lnTo>
                  <a:pt x="150" y="197"/>
                </a:lnTo>
                <a:lnTo>
                  <a:pt x="120" y="133"/>
                </a:lnTo>
                <a:lnTo>
                  <a:pt x="89" y="78"/>
                </a:lnTo>
                <a:lnTo>
                  <a:pt x="59" y="36"/>
                </a:lnTo>
                <a:lnTo>
                  <a:pt x="29" y="10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Freeform 7">
            <a:extLst>
              <a:ext uri="{FF2B5EF4-FFF2-40B4-BE49-F238E27FC236}">
                <a16:creationId xmlns:a16="http://schemas.microsoft.com/office/drawing/2014/main" id="{DD885BE3-B032-4E5F-8C96-3FA4DCF23DE0}"/>
              </a:ext>
            </a:extLst>
          </p:cNvPr>
          <p:cNvSpPr>
            <a:spLocks/>
          </p:cNvSpPr>
          <p:nvPr/>
        </p:nvSpPr>
        <p:spPr bwMode="auto">
          <a:xfrm>
            <a:off x="3657600" y="3752850"/>
            <a:ext cx="903288" cy="1071563"/>
          </a:xfrm>
          <a:custGeom>
            <a:avLst/>
            <a:gdLst>
              <a:gd name="T0" fmla="*/ 0 w 569"/>
              <a:gd name="T1" fmla="*/ 2147483646 h 675"/>
              <a:gd name="T2" fmla="*/ 2147483646 w 569"/>
              <a:gd name="T3" fmla="*/ 2147483646 h 675"/>
              <a:gd name="T4" fmla="*/ 2147483646 w 569"/>
              <a:gd name="T5" fmla="*/ 2147483646 h 675"/>
              <a:gd name="T6" fmla="*/ 2147483646 w 569"/>
              <a:gd name="T7" fmla="*/ 2147483646 h 675"/>
              <a:gd name="T8" fmla="*/ 2147483646 w 569"/>
              <a:gd name="T9" fmla="*/ 2147483646 h 675"/>
              <a:gd name="T10" fmla="*/ 2147483646 w 569"/>
              <a:gd name="T11" fmla="*/ 2147483646 h 675"/>
              <a:gd name="T12" fmla="*/ 2147483646 w 569"/>
              <a:gd name="T13" fmla="*/ 2147483646 h 675"/>
              <a:gd name="T14" fmla="*/ 2147483646 w 569"/>
              <a:gd name="T15" fmla="*/ 2147483646 h 675"/>
              <a:gd name="T16" fmla="*/ 2147483646 w 569"/>
              <a:gd name="T17" fmla="*/ 2147483646 h 675"/>
              <a:gd name="T18" fmla="*/ 2147483646 w 569"/>
              <a:gd name="T19" fmla="*/ 2147483646 h 675"/>
              <a:gd name="T20" fmla="*/ 2147483646 w 569"/>
              <a:gd name="T21" fmla="*/ 2147483646 h 675"/>
              <a:gd name="T22" fmla="*/ 2147483646 w 569"/>
              <a:gd name="T23" fmla="*/ 2147483646 h 675"/>
              <a:gd name="T24" fmla="*/ 2147483646 w 569"/>
              <a:gd name="T25" fmla="*/ 2147483646 h 675"/>
              <a:gd name="T26" fmla="*/ 2147483646 w 569"/>
              <a:gd name="T27" fmla="*/ 2147483646 h 675"/>
              <a:gd name="T28" fmla="*/ 2147483646 w 569"/>
              <a:gd name="T29" fmla="*/ 2147483646 h 675"/>
              <a:gd name="T30" fmla="*/ 2147483646 w 569"/>
              <a:gd name="T31" fmla="*/ 0 h 6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9"/>
              <a:gd name="T49" fmla="*/ 0 h 675"/>
              <a:gd name="T50" fmla="*/ 569 w 569"/>
              <a:gd name="T51" fmla="*/ 675 h 6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9" h="675">
                <a:moveTo>
                  <a:pt x="0" y="674"/>
                </a:moveTo>
                <a:lnTo>
                  <a:pt x="59" y="667"/>
                </a:lnTo>
                <a:lnTo>
                  <a:pt x="89" y="659"/>
                </a:lnTo>
                <a:lnTo>
                  <a:pt x="120" y="648"/>
                </a:lnTo>
                <a:lnTo>
                  <a:pt x="150" y="633"/>
                </a:lnTo>
                <a:lnTo>
                  <a:pt x="178" y="612"/>
                </a:lnTo>
                <a:lnTo>
                  <a:pt x="209" y="583"/>
                </a:lnTo>
                <a:lnTo>
                  <a:pt x="269" y="506"/>
                </a:lnTo>
                <a:lnTo>
                  <a:pt x="328" y="396"/>
                </a:lnTo>
                <a:lnTo>
                  <a:pt x="389" y="263"/>
                </a:lnTo>
                <a:lnTo>
                  <a:pt x="419" y="197"/>
                </a:lnTo>
                <a:lnTo>
                  <a:pt x="449" y="133"/>
                </a:lnTo>
                <a:lnTo>
                  <a:pt x="478" y="78"/>
                </a:lnTo>
                <a:lnTo>
                  <a:pt x="508" y="36"/>
                </a:lnTo>
                <a:lnTo>
                  <a:pt x="538" y="10"/>
                </a:lnTo>
                <a:lnTo>
                  <a:pt x="568" y="0"/>
                </a:lnTo>
              </a:path>
            </a:pathLst>
          </a:custGeom>
          <a:noFill/>
          <a:ln w="25400" cap="rnd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Freeform 8">
            <a:extLst>
              <a:ext uri="{FF2B5EF4-FFF2-40B4-BE49-F238E27FC236}">
                <a16:creationId xmlns:a16="http://schemas.microsoft.com/office/drawing/2014/main" id="{A12933D0-D810-41F9-8520-BD92F54E0BD9}"/>
              </a:ext>
            </a:extLst>
          </p:cNvPr>
          <p:cNvSpPr>
            <a:spLocks/>
          </p:cNvSpPr>
          <p:nvPr/>
        </p:nvSpPr>
        <p:spPr bwMode="auto">
          <a:xfrm>
            <a:off x="7194550" y="3729038"/>
            <a:ext cx="1354138" cy="1071562"/>
          </a:xfrm>
          <a:custGeom>
            <a:avLst/>
            <a:gdLst>
              <a:gd name="T0" fmla="*/ 2147483646 w 853"/>
              <a:gd name="T1" fmla="*/ 2147483646 h 675"/>
              <a:gd name="T2" fmla="*/ 2147483646 w 853"/>
              <a:gd name="T3" fmla="*/ 2147483646 h 675"/>
              <a:gd name="T4" fmla="*/ 2147483646 w 853"/>
              <a:gd name="T5" fmla="*/ 2147483646 h 675"/>
              <a:gd name="T6" fmla="*/ 2147483646 w 853"/>
              <a:gd name="T7" fmla="*/ 2147483646 h 675"/>
              <a:gd name="T8" fmla="*/ 2147483646 w 853"/>
              <a:gd name="T9" fmla="*/ 2147483646 h 675"/>
              <a:gd name="T10" fmla="*/ 2147483646 w 853"/>
              <a:gd name="T11" fmla="*/ 2147483646 h 675"/>
              <a:gd name="T12" fmla="*/ 2147483646 w 853"/>
              <a:gd name="T13" fmla="*/ 2147483646 h 675"/>
              <a:gd name="T14" fmla="*/ 2147483646 w 853"/>
              <a:gd name="T15" fmla="*/ 2147483646 h 675"/>
              <a:gd name="T16" fmla="*/ 2147483646 w 853"/>
              <a:gd name="T17" fmla="*/ 2147483646 h 675"/>
              <a:gd name="T18" fmla="*/ 2147483646 w 853"/>
              <a:gd name="T19" fmla="*/ 2147483646 h 675"/>
              <a:gd name="T20" fmla="*/ 2147483646 w 853"/>
              <a:gd name="T21" fmla="*/ 2147483646 h 675"/>
              <a:gd name="T22" fmla="*/ 2147483646 w 853"/>
              <a:gd name="T23" fmla="*/ 2147483646 h 675"/>
              <a:gd name="T24" fmla="*/ 2147483646 w 853"/>
              <a:gd name="T25" fmla="*/ 2147483646 h 675"/>
              <a:gd name="T26" fmla="*/ 2147483646 w 853"/>
              <a:gd name="T27" fmla="*/ 2147483646 h 675"/>
              <a:gd name="T28" fmla="*/ 2147483646 w 853"/>
              <a:gd name="T29" fmla="*/ 2147483646 h 675"/>
              <a:gd name="T30" fmla="*/ 0 w 853"/>
              <a:gd name="T31" fmla="*/ 0 h 6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53"/>
              <a:gd name="T49" fmla="*/ 0 h 675"/>
              <a:gd name="T50" fmla="*/ 853 w 853"/>
              <a:gd name="T51" fmla="*/ 675 h 6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53" h="675">
                <a:moveTo>
                  <a:pt x="852" y="674"/>
                </a:moveTo>
                <a:lnTo>
                  <a:pt x="761" y="667"/>
                </a:lnTo>
                <a:lnTo>
                  <a:pt x="718" y="659"/>
                </a:lnTo>
                <a:lnTo>
                  <a:pt x="672" y="648"/>
                </a:lnTo>
                <a:lnTo>
                  <a:pt x="627" y="633"/>
                </a:lnTo>
                <a:lnTo>
                  <a:pt x="583" y="612"/>
                </a:lnTo>
                <a:lnTo>
                  <a:pt x="538" y="583"/>
                </a:lnTo>
                <a:lnTo>
                  <a:pt x="447" y="506"/>
                </a:lnTo>
                <a:lnTo>
                  <a:pt x="358" y="396"/>
                </a:lnTo>
                <a:lnTo>
                  <a:pt x="269" y="263"/>
                </a:lnTo>
                <a:lnTo>
                  <a:pt x="224" y="197"/>
                </a:lnTo>
                <a:lnTo>
                  <a:pt x="178" y="133"/>
                </a:lnTo>
                <a:lnTo>
                  <a:pt x="135" y="78"/>
                </a:lnTo>
                <a:lnTo>
                  <a:pt x="89" y="36"/>
                </a:lnTo>
                <a:lnTo>
                  <a:pt x="44" y="10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Freeform 9">
            <a:extLst>
              <a:ext uri="{FF2B5EF4-FFF2-40B4-BE49-F238E27FC236}">
                <a16:creationId xmlns:a16="http://schemas.microsoft.com/office/drawing/2014/main" id="{AE5783B5-906D-464B-A592-C937339EC545}"/>
              </a:ext>
            </a:extLst>
          </p:cNvPr>
          <p:cNvSpPr>
            <a:spLocks/>
          </p:cNvSpPr>
          <p:nvPr/>
        </p:nvSpPr>
        <p:spPr bwMode="auto">
          <a:xfrm>
            <a:off x="6743700" y="3729038"/>
            <a:ext cx="452438" cy="1071562"/>
          </a:xfrm>
          <a:custGeom>
            <a:avLst/>
            <a:gdLst>
              <a:gd name="T0" fmla="*/ 0 w 285"/>
              <a:gd name="T1" fmla="*/ 2147483646 h 675"/>
              <a:gd name="T2" fmla="*/ 2147483646 w 285"/>
              <a:gd name="T3" fmla="*/ 2147483646 h 675"/>
              <a:gd name="T4" fmla="*/ 2147483646 w 285"/>
              <a:gd name="T5" fmla="*/ 2147483646 h 675"/>
              <a:gd name="T6" fmla="*/ 2147483646 w 285"/>
              <a:gd name="T7" fmla="*/ 2147483646 h 675"/>
              <a:gd name="T8" fmla="*/ 2147483646 w 285"/>
              <a:gd name="T9" fmla="*/ 2147483646 h 675"/>
              <a:gd name="T10" fmla="*/ 2147483646 w 285"/>
              <a:gd name="T11" fmla="*/ 2147483646 h 675"/>
              <a:gd name="T12" fmla="*/ 2147483646 w 285"/>
              <a:gd name="T13" fmla="*/ 2147483646 h 675"/>
              <a:gd name="T14" fmla="*/ 2147483646 w 285"/>
              <a:gd name="T15" fmla="*/ 2147483646 h 675"/>
              <a:gd name="T16" fmla="*/ 2147483646 w 285"/>
              <a:gd name="T17" fmla="*/ 2147483646 h 675"/>
              <a:gd name="T18" fmla="*/ 2147483646 w 285"/>
              <a:gd name="T19" fmla="*/ 2147483646 h 675"/>
              <a:gd name="T20" fmla="*/ 2147483646 w 285"/>
              <a:gd name="T21" fmla="*/ 2147483646 h 675"/>
              <a:gd name="T22" fmla="*/ 2147483646 w 285"/>
              <a:gd name="T23" fmla="*/ 2147483646 h 675"/>
              <a:gd name="T24" fmla="*/ 2147483646 w 285"/>
              <a:gd name="T25" fmla="*/ 2147483646 h 675"/>
              <a:gd name="T26" fmla="*/ 2147483646 w 285"/>
              <a:gd name="T27" fmla="*/ 2147483646 h 675"/>
              <a:gd name="T28" fmla="*/ 2147483646 w 285"/>
              <a:gd name="T29" fmla="*/ 2147483646 h 675"/>
              <a:gd name="T30" fmla="*/ 2147483646 w 285"/>
              <a:gd name="T31" fmla="*/ 0 h 6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85"/>
              <a:gd name="T49" fmla="*/ 0 h 675"/>
              <a:gd name="T50" fmla="*/ 285 w 285"/>
              <a:gd name="T51" fmla="*/ 675 h 6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85" h="675">
                <a:moveTo>
                  <a:pt x="0" y="674"/>
                </a:moveTo>
                <a:lnTo>
                  <a:pt x="28" y="667"/>
                </a:lnTo>
                <a:lnTo>
                  <a:pt x="43" y="659"/>
                </a:lnTo>
                <a:lnTo>
                  <a:pt x="59" y="648"/>
                </a:lnTo>
                <a:lnTo>
                  <a:pt x="74" y="633"/>
                </a:lnTo>
                <a:lnTo>
                  <a:pt x="89" y="612"/>
                </a:lnTo>
                <a:lnTo>
                  <a:pt x="104" y="583"/>
                </a:lnTo>
                <a:lnTo>
                  <a:pt x="134" y="506"/>
                </a:lnTo>
                <a:lnTo>
                  <a:pt x="165" y="396"/>
                </a:lnTo>
                <a:lnTo>
                  <a:pt x="193" y="263"/>
                </a:lnTo>
                <a:lnTo>
                  <a:pt x="208" y="197"/>
                </a:lnTo>
                <a:lnTo>
                  <a:pt x="223" y="133"/>
                </a:lnTo>
                <a:lnTo>
                  <a:pt x="239" y="78"/>
                </a:lnTo>
                <a:lnTo>
                  <a:pt x="254" y="36"/>
                </a:lnTo>
                <a:lnTo>
                  <a:pt x="269" y="10"/>
                </a:lnTo>
                <a:lnTo>
                  <a:pt x="284" y="0"/>
                </a:lnTo>
              </a:path>
            </a:pathLst>
          </a:custGeom>
          <a:noFill/>
          <a:ln w="25400" cap="rnd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Rectangle 10">
            <a:extLst>
              <a:ext uri="{FF2B5EF4-FFF2-40B4-BE49-F238E27FC236}">
                <a16:creationId xmlns:a16="http://schemas.microsoft.com/office/drawing/2014/main" id="{BA54E181-9D96-4BE9-8C8E-5BDE6CDC4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276600"/>
            <a:ext cx="19923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rgbClr val="333399"/>
                </a:solidFill>
              </a:rPr>
              <a:t>Mean =</a:t>
            </a:r>
            <a:r>
              <a:rPr lang="en-US" altLang="en-US" sz="2000" b="1">
                <a:solidFill>
                  <a:srgbClr val="FF0000"/>
                </a:solidFill>
              </a:rPr>
              <a:t> Median</a:t>
            </a:r>
            <a:endParaRPr lang="en-US" altLang="en-US" sz="1800" b="1">
              <a:solidFill>
                <a:srgbClr val="FF0000"/>
              </a:solidFill>
            </a:endParaRPr>
          </a:p>
        </p:txBody>
      </p:sp>
      <p:sp>
        <p:nvSpPr>
          <p:cNvPr id="19470" name="Rectangle 11">
            <a:extLst>
              <a:ext uri="{FF2B5EF4-FFF2-40B4-BE49-F238E27FC236}">
                <a16:creationId xmlns:a16="http://schemas.microsoft.com/office/drawing/2014/main" id="{EAF2AA05-9D49-46FD-BDCD-6275605D1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9963" y="3251200"/>
            <a:ext cx="2444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9471" name="Rectangle 12">
            <a:extLst>
              <a:ext uri="{FF2B5EF4-FFF2-40B4-BE49-F238E27FC236}">
                <a16:creationId xmlns:a16="http://schemas.microsoft.com/office/drawing/2014/main" id="{C3D427D1-89B9-46EE-B1BE-842A69221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4263" y="3581400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72" name="Rectangle 13">
            <a:extLst>
              <a:ext uri="{FF2B5EF4-FFF2-40B4-BE49-F238E27FC236}">
                <a16:creationId xmlns:a16="http://schemas.microsoft.com/office/drawing/2014/main" id="{5454E9BD-1C40-4AF3-8DC7-E324135B6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276600"/>
            <a:ext cx="19923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rgbClr val="333399"/>
                </a:solidFill>
              </a:rPr>
              <a:t>Mean &lt;</a:t>
            </a:r>
            <a:r>
              <a:rPr lang="en-US" altLang="en-US" sz="2000" b="1">
                <a:solidFill>
                  <a:srgbClr val="FF0000"/>
                </a:solidFill>
              </a:rPr>
              <a:t> Median</a:t>
            </a:r>
            <a:endParaRPr lang="en-US" altLang="en-US" sz="2000" b="1">
              <a:solidFill>
                <a:srgbClr val="FF00FF"/>
              </a:solidFill>
            </a:endParaRPr>
          </a:p>
        </p:txBody>
      </p:sp>
      <p:sp>
        <p:nvSpPr>
          <p:cNvPr id="19473" name="Rectangle 14">
            <a:extLst>
              <a:ext uri="{FF2B5EF4-FFF2-40B4-BE49-F238E27FC236}">
                <a16:creationId xmlns:a16="http://schemas.microsoft.com/office/drawing/2014/main" id="{CCB533F4-FEF3-43FC-8887-079EDD73F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950" y="3598863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74" name="Rectangle 15">
            <a:extLst>
              <a:ext uri="{FF2B5EF4-FFF2-40B4-BE49-F238E27FC236}">
                <a16:creationId xmlns:a16="http://schemas.microsoft.com/office/drawing/2014/main" id="{26DF4DCA-4D43-41A3-B9A4-DC91C4CA6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276600"/>
            <a:ext cx="20558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1">
                <a:solidFill>
                  <a:srgbClr val="FF00FF"/>
                </a:solidFill>
              </a:rPr>
              <a:t> </a:t>
            </a:r>
            <a:r>
              <a:rPr lang="en-US" altLang="en-US" sz="2000" b="1">
                <a:solidFill>
                  <a:srgbClr val="FF0000"/>
                </a:solidFill>
              </a:rPr>
              <a:t>Median &lt; </a:t>
            </a:r>
            <a:r>
              <a:rPr lang="en-US" altLang="en-US" sz="2000" b="1">
                <a:solidFill>
                  <a:srgbClr val="333399"/>
                </a:solidFill>
              </a:rPr>
              <a:t>Mean</a:t>
            </a:r>
            <a:endParaRPr lang="en-US" altLang="en-US" sz="1800" b="1">
              <a:solidFill>
                <a:srgbClr val="333399"/>
              </a:solidFill>
            </a:endParaRPr>
          </a:p>
        </p:txBody>
      </p:sp>
      <p:sp>
        <p:nvSpPr>
          <p:cNvPr id="19475" name="Rectangle 16">
            <a:extLst>
              <a:ext uri="{FF2B5EF4-FFF2-40B4-BE49-F238E27FC236}">
                <a16:creationId xmlns:a16="http://schemas.microsoft.com/office/drawing/2014/main" id="{5E4E5C27-E5D5-46D4-8735-8DD8409FF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6163" y="3581400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76" name="Line 18">
            <a:extLst>
              <a:ext uri="{FF2B5EF4-FFF2-40B4-BE49-F238E27FC236}">
                <a16:creationId xmlns:a16="http://schemas.microsoft.com/office/drawing/2014/main" id="{D5E10128-E4AF-4C43-9259-3B833AE966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1400" y="3810000"/>
            <a:ext cx="0" cy="1066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Line 19">
            <a:extLst>
              <a:ext uri="{FF2B5EF4-FFF2-40B4-BE49-F238E27FC236}">
                <a16:creationId xmlns:a16="http://schemas.microsoft.com/office/drawing/2014/main" id="{05C798A4-2C1B-4603-9FA9-6E50EAD1008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4191000"/>
            <a:ext cx="0" cy="6858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Line 21">
            <a:extLst>
              <a:ext uri="{FF2B5EF4-FFF2-40B4-BE49-F238E27FC236}">
                <a16:creationId xmlns:a16="http://schemas.microsoft.com/office/drawing/2014/main" id="{58DA1431-FC3C-41B3-8F0D-6AD4F78FF5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52600" y="4038600"/>
            <a:ext cx="0" cy="838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Line 22">
            <a:extLst>
              <a:ext uri="{FF2B5EF4-FFF2-40B4-BE49-F238E27FC236}">
                <a16:creationId xmlns:a16="http://schemas.microsoft.com/office/drawing/2014/main" id="{188642CC-F151-4C31-B5F0-924D5FD33E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4452938"/>
            <a:ext cx="1588" cy="42386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Line 23">
            <a:extLst>
              <a:ext uri="{FF2B5EF4-FFF2-40B4-BE49-F238E27FC236}">
                <a16:creationId xmlns:a16="http://schemas.microsoft.com/office/drawing/2014/main" id="{EC77FFB0-F239-447E-9AFB-563941E0FC0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733800"/>
            <a:ext cx="0" cy="1143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Line 24">
            <a:extLst>
              <a:ext uri="{FF2B5EF4-FFF2-40B4-BE49-F238E27FC236}">
                <a16:creationId xmlns:a16="http://schemas.microsoft.com/office/drawing/2014/main" id="{82F81E4D-8040-4331-81DA-420D20F6C08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886200"/>
            <a:ext cx="0" cy="762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Line 26">
            <a:extLst>
              <a:ext uri="{FF2B5EF4-FFF2-40B4-BE49-F238E27FC236}">
                <a16:creationId xmlns:a16="http://schemas.microsoft.com/office/drawing/2014/main" id="{D0E7E88E-2B98-41C8-9273-169C2514F6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4876800"/>
            <a:ext cx="19812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Rectangle 28">
            <a:extLst>
              <a:ext uri="{FF2B5EF4-FFF2-40B4-BE49-F238E27FC236}">
                <a16:creationId xmlns:a16="http://schemas.microsoft.com/office/drawing/2014/main" id="{BF6F9711-B009-466C-AE7D-894496BD7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7225" y="4937125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84" name="Line 29">
            <a:extLst>
              <a:ext uri="{FF2B5EF4-FFF2-40B4-BE49-F238E27FC236}">
                <a16:creationId xmlns:a16="http://schemas.microsoft.com/office/drawing/2014/main" id="{19AAB420-C7B6-433B-9BC3-AF31C1D8E54B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4876800"/>
            <a:ext cx="18986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5" name="Rectangle 31">
            <a:extLst>
              <a:ext uri="{FF2B5EF4-FFF2-40B4-BE49-F238E27FC236}">
                <a16:creationId xmlns:a16="http://schemas.microsoft.com/office/drawing/2014/main" id="{82BA277E-C284-4E00-A163-70748C686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3325" y="4913313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86" name="Line 32">
            <a:extLst>
              <a:ext uri="{FF2B5EF4-FFF2-40B4-BE49-F238E27FC236}">
                <a16:creationId xmlns:a16="http://schemas.microsoft.com/office/drawing/2014/main" id="{C1193848-D3D6-4977-A8BE-31FFD54B7B5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4876800"/>
            <a:ext cx="1905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7" name="Rectangle 34">
            <a:extLst>
              <a:ext uri="{FF2B5EF4-FFF2-40B4-BE49-F238E27FC236}">
                <a16:creationId xmlns:a16="http://schemas.microsoft.com/office/drawing/2014/main" id="{0453ED67-1366-4763-85E3-5CD88B294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4937125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88" name="Rectangle 41">
            <a:extLst>
              <a:ext uri="{FF2B5EF4-FFF2-40B4-BE49-F238E27FC236}">
                <a16:creationId xmlns:a16="http://schemas.microsoft.com/office/drawing/2014/main" id="{E55319F0-CC0F-4726-97F0-3BBB3EF18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9675" y="2736850"/>
            <a:ext cx="253523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0000"/>
                </a:solidFill>
              </a:rPr>
              <a:t>Right-Skewed</a:t>
            </a:r>
          </a:p>
        </p:txBody>
      </p:sp>
      <p:sp>
        <p:nvSpPr>
          <p:cNvPr id="19489" name="Rectangle 42">
            <a:extLst>
              <a:ext uri="{FF2B5EF4-FFF2-40B4-BE49-F238E27FC236}">
                <a16:creationId xmlns:a16="http://schemas.microsoft.com/office/drawing/2014/main" id="{E7B7FA7C-7A24-4708-87A1-C0E5288E0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" y="2749550"/>
            <a:ext cx="22796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0000"/>
                </a:solidFill>
              </a:rPr>
              <a:t>Left-Skewed</a:t>
            </a:r>
          </a:p>
        </p:txBody>
      </p:sp>
      <p:sp>
        <p:nvSpPr>
          <p:cNvPr id="19490" name="Rectangle 43">
            <a:extLst>
              <a:ext uri="{FF2B5EF4-FFF2-40B4-BE49-F238E27FC236}">
                <a16:creationId xmlns:a16="http://schemas.microsoft.com/office/drawing/2014/main" id="{E5731A2F-D68F-4ACE-B487-E927F1B06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300" y="2749550"/>
            <a:ext cx="20002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0000"/>
                </a:solidFill>
              </a:rPr>
              <a:t>Symmetric</a:t>
            </a:r>
          </a:p>
        </p:txBody>
      </p:sp>
      <p:sp>
        <p:nvSpPr>
          <p:cNvPr id="19491" name="TextBox 37">
            <a:extLst>
              <a:ext uri="{FF2B5EF4-FFF2-40B4-BE49-F238E27FC236}">
                <a16:creationId xmlns:a16="http://schemas.microsoft.com/office/drawing/2014/main" id="{D4DD98F3-4960-45BF-8DEE-7AD8CB998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5410200"/>
            <a:ext cx="1425575" cy="7080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00"/>
                </a:solidFill>
              </a:rPr>
              <a:t>Skewness</a:t>
            </a:r>
          </a:p>
          <a:p>
            <a:pPr eaLnBrk="1" hangingPunct="1"/>
            <a:r>
              <a:rPr lang="en-US" altLang="en-US" sz="2000" b="1">
                <a:solidFill>
                  <a:srgbClr val="000000"/>
                </a:solidFill>
              </a:rPr>
              <a:t>Statistic</a:t>
            </a:r>
          </a:p>
        </p:txBody>
      </p:sp>
      <p:sp>
        <p:nvSpPr>
          <p:cNvPr id="19492" name="TextBox 38">
            <a:extLst>
              <a:ext uri="{FF2B5EF4-FFF2-40B4-BE49-F238E27FC236}">
                <a16:creationId xmlns:a16="http://schemas.microsoft.com/office/drawing/2014/main" id="{10C70D6F-604F-46D2-A86E-7627A9553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521325"/>
            <a:ext cx="6781800" cy="4619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&lt; 0			   0			      &gt;0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E1F855E6-21DE-44D4-A374-09D0267B20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24800" cy="990600"/>
          </a:xfrm>
        </p:spPr>
        <p:txBody>
          <a:bodyPr/>
          <a:lstStyle/>
          <a:p>
            <a:r>
              <a:rPr lang="en-US" altLang="en-US"/>
              <a:t>Shape of a Distribution (</a:t>
            </a:r>
            <a:r>
              <a:rPr lang="en-US" altLang="en-US">
                <a:solidFill>
                  <a:schemeClr val="accent1"/>
                </a:solidFill>
              </a:rPr>
              <a:t>Kurtosis</a:t>
            </a:r>
            <a:r>
              <a:rPr lang="en-US" altLang="en-US"/>
              <a:t>)</a:t>
            </a:r>
          </a:p>
        </p:txBody>
      </p:sp>
      <p:pic>
        <p:nvPicPr>
          <p:cNvPr id="20483" name="Picture 4" descr="How is the kurtosis of a distribution related to the geometry of the  density function? - Cross Validated">
            <a:extLst>
              <a:ext uri="{FF2B5EF4-FFF2-40B4-BE49-F238E27FC236}">
                <a16:creationId xmlns:a16="http://schemas.microsoft.com/office/drawing/2014/main" id="{C3BBE809-F87B-4A05-97C5-0C724AC95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70104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normalcurves">
            <a:extLst>
              <a:ext uri="{FF2B5EF4-FFF2-40B4-BE49-F238E27FC236}">
                <a16:creationId xmlns:a16="http://schemas.microsoft.com/office/drawing/2014/main" id="{ABACBB2F-B47A-4392-A3CB-A9C8C3B3E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" t="10396"/>
          <a:stretch>
            <a:fillRect/>
          </a:stretch>
        </p:blipFill>
        <p:spPr bwMode="auto">
          <a:xfrm>
            <a:off x="4545013" y="3087688"/>
            <a:ext cx="4260850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>
            <a:extLst>
              <a:ext uri="{FF2B5EF4-FFF2-40B4-BE49-F238E27FC236}">
                <a16:creationId xmlns:a16="http://schemas.microsoft.com/office/drawing/2014/main" id="{BE81F38B-FB8A-42CF-8190-447E1D165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5463" y="5486400"/>
            <a:ext cx="2362200" cy="711200"/>
          </a:xfrm>
          <a:prstGeom prst="rect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chemeClr val="bg2"/>
                </a:solidFill>
              </a:rPr>
              <a:t>Same center,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altLang="en-US" sz="2000" b="1">
                <a:solidFill>
                  <a:schemeClr val="bg2"/>
                </a:solidFill>
              </a:rPr>
              <a:t>different variation</a:t>
            </a:r>
            <a:endParaRPr lang="en-US" altLang="en-US" sz="2000">
              <a:solidFill>
                <a:schemeClr val="bg2"/>
              </a:solidFill>
            </a:endParaRP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E7B59244-57F2-4802-9DDC-F987E4E223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924800" cy="709613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Measures of Variation</a:t>
            </a:r>
          </a:p>
        </p:txBody>
      </p:sp>
      <p:sp>
        <p:nvSpPr>
          <p:cNvPr id="21509" name="Rectangle 17">
            <a:extLst>
              <a:ext uri="{FF2B5EF4-FFF2-40B4-BE49-F238E27FC236}">
                <a16:creationId xmlns:a16="http://schemas.microsoft.com/office/drawing/2014/main" id="{68B66BF1-BF6F-467D-BB56-DE91F8D23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10000"/>
            <a:ext cx="4114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>
                <a:solidFill>
                  <a:schemeClr val="bg1"/>
                </a:solidFill>
              </a:rPr>
              <a:t>Measures of variation give information on the </a:t>
            </a:r>
            <a:r>
              <a:rPr lang="en-US" altLang="en-US" b="1">
                <a:solidFill>
                  <a:srgbClr val="FFFF00"/>
                </a:solidFill>
              </a:rPr>
              <a:t>spread </a:t>
            </a:r>
            <a:r>
              <a:rPr lang="en-US" altLang="en-US">
                <a:solidFill>
                  <a:srgbClr val="FFFF00"/>
                </a:solidFill>
              </a:rPr>
              <a:t>or</a:t>
            </a:r>
            <a:r>
              <a:rPr lang="en-US" altLang="en-US" b="1">
                <a:solidFill>
                  <a:srgbClr val="FFFF00"/>
                </a:solidFill>
              </a:rPr>
              <a:t> variability</a:t>
            </a:r>
            <a:r>
              <a:rPr lang="en-US" altLang="en-US">
                <a:solidFill>
                  <a:srgbClr val="FFFF00"/>
                </a:solidFill>
              </a:rPr>
              <a:t> or </a:t>
            </a:r>
            <a:r>
              <a:rPr lang="en-US" altLang="en-US" b="1">
                <a:solidFill>
                  <a:srgbClr val="FFFF00"/>
                </a:solidFill>
              </a:rPr>
              <a:t>dispersion</a:t>
            </a:r>
            <a:r>
              <a:rPr lang="en-US" altLang="en-US"/>
              <a:t> </a:t>
            </a:r>
            <a:r>
              <a:rPr lang="en-US" altLang="en-US">
                <a:solidFill>
                  <a:schemeClr val="bg1"/>
                </a:solidFill>
              </a:rPr>
              <a:t>of the data values.</a:t>
            </a:r>
            <a:br>
              <a:rPr lang="en-US" altLang="en-US"/>
            </a:br>
            <a:endParaRPr lang="en-US" altLang="en-US"/>
          </a:p>
        </p:txBody>
      </p:sp>
      <p:grpSp>
        <p:nvGrpSpPr>
          <p:cNvPr id="21510" name="Group 23">
            <a:extLst>
              <a:ext uri="{FF2B5EF4-FFF2-40B4-BE49-F238E27FC236}">
                <a16:creationId xmlns:a16="http://schemas.microsoft.com/office/drawing/2014/main" id="{FDF593F4-260B-4173-AE3E-60AE177249E6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219200"/>
            <a:ext cx="8380413" cy="1701800"/>
            <a:chOff x="144" y="1056"/>
            <a:chExt cx="5279" cy="1072"/>
          </a:xfrm>
        </p:grpSpPr>
        <p:sp>
          <p:nvSpPr>
            <p:cNvPr id="21511" name="Line 6">
              <a:extLst>
                <a:ext uri="{FF2B5EF4-FFF2-40B4-BE49-F238E27FC236}">
                  <a16:creationId xmlns:a16="http://schemas.microsoft.com/office/drawing/2014/main" id="{87E84696-ADA6-4073-B089-C8C34FAF2D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488"/>
              <a:ext cx="4272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2" name="Line 8">
              <a:extLst>
                <a:ext uri="{FF2B5EF4-FFF2-40B4-BE49-F238E27FC236}">
                  <a16:creationId xmlns:a16="http://schemas.microsoft.com/office/drawing/2014/main" id="{8B6EB5A8-D133-4918-B92A-B04960C1AE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1344"/>
              <a:ext cx="0" cy="14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Rectangle 10">
              <a:extLst>
                <a:ext uri="{FF2B5EF4-FFF2-40B4-BE49-F238E27FC236}">
                  <a16:creationId xmlns:a16="http://schemas.microsoft.com/office/drawing/2014/main" id="{68CF21E1-CBB1-4C94-AB1D-88F9AE56B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1056"/>
              <a:ext cx="1152" cy="294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b="1"/>
                <a:t>Variation</a:t>
              </a:r>
            </a:p>
          </p:txBody>
        </p:sp>
        <p:grpSp>
          <p:nvGrpSpPr>
            <p:cNvPr id="21514" name="Group 21">
              <a:extLst>
                <a:ext uri="{FF2B5EF4-FFF2-40B4-BE49-F238E27FC236}">
                  <a16:creationId xmlns:a16="http://schemas.microsoft.com/office/drawing/2014/main" id="{0E75AF46-3507-46C6-BFB5-6AB8ED6D6C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2" y="1488"/>
              <a:ext cx="960" cy="640"/>
              <a:chOff x="3168" y="1488"/>
              <a:chExt cx="960" cy="640"/>
            </a:xfrm>
          </p:grpSpPr>
          <p:sp>
            <p:nvSpPr>
              <p:cNvPr id="21523" name="Line 4">
                <a:extLst>
                  <a:ext uri="{FF2B5EF4-FFF2-40B4-BE49-F238E27FC236}">
                    <a16:creationId xmlns:a16="http://schemas.microsoft.com/office/drawing/2014/main" id="{A6FF03CE-1A8C-4D0D-A248-747E197AC9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148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4" name="Rectangle 12">
                <a:extLst>
                  <a:ext uri="{FF2B5EF4-FFF2-40B4-BE49-F238E27FC236}">
                    <a16:creationId xmlns:a16="http://schemas.microsoft.com/office/drawing/2014/main" id="{122979E7-221B-4D6E-8486-A419F4B53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0" cy="448"/>
              </a:xfrm>
              <a:prstGeom prst="rect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b="1"/>
                  <a:t>Standard Deviation</a:t>
                </a:r>
              </a:p>
            </p:txBody>
          </p:sp>
        </p:grpSp>
        <p:sp>
          <p:nvSpPr>
            <p:cNvPr id="21515" name="Line 9">
              <a:extLst>
                <a:ext uri="{FF2B5EF4-FFF2-40B4-BE49-F238E27FC236}">
                  <a16:creationId xmlns:a16="http://schemas.microsoft.com/office/drawing/2014/main" id="{8121361F-5F5F-439E-AEB6-7E7B8C5933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3" y="1487"/>
              <a:ext cx="0" cy="28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Rectangle 13">
              <a:extLst>
                <a:ext uri="{FF2B5EF4-FFF2-40B4-BE49-F238E27FC236}">
                  <a16:creationId xmlns:a16="http://schemas.microsoft.com/office/drawing/2014/main" id="{C95CBFCA-939A-4F9D-A078-E8D2623CF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1680"/>
              <a:ext cx="1055" cy="44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b="1"/>
                <a:t>Coefficient of Variation</a:t>
              </a:r>
            </a:p>
          </p:txBody>
        </p:sp>
        <p:grpSp>
          <p:nvGrpSpPr>
            <p:cNvPr id="21517" name="Group 19">
              <a:extLst>
                <a:ext uri="{FF2B5EF4-FFF2-40B4-BE49-F238E27FC236}">
                  <a16:creationId xmlns:a16="http://schemas.microsoft.com/office/drawing/2014/main" id="{999C9C86-596E-4FEF-A94C-8F3900C68B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1488"/>
              <a:ext cx="766" cy="448"/>
              <a:chOff x="144" y="1488"/>
              <a:chExt cx="766" cy="448"/>
            </a:xfrm>
          </p:grpSpPr>
          <p:sp>
            <p:nvSpPr>
              <p:cNvPr id="21521" name="Line 14">
                <a:extLst>
                  <a:ext uri="{FF2B5EF4-FFF2-40B4-BE49-F238E27FC236}">
                    <a16:creationId xmlns:a16="http://schemas.microsoft.com/office/drawing/2014/main" id="{A1A47652-B657-4F99-879B-9DE5E23DA0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1488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2" name="Rectangle 15">
                <a:extLst>
                  <a:ext uri="{FF2B5EF4-FFF2-40B4-BE49-F238E27FC236}">
                    <a16:creationId xmlns:a16="http://schemas.microsoft.com/office/drawing/2014/main" id="{C64F0206-9B41-4EDE-B43A-D038806376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680"/>
                <a:ext cx="766" cy="256"/>
              </a:xfrm>
              <a:prstGeom prst="rect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b="1"/>
                  <a:t>Range</a:t>
                </a:r>
              </a:p>
            </p:txBody>
          </p:sp>
        </p:grpSp>
        <p:grpSp>
          <p:nvGrpSpPr>
            <p:cNvPr id="21518" name="Group 20">
              <a:extLst>
                <a:ext uri="{FF2B5EF4-FFF2-40B4-BE49-F238E27FC236}">
                  <a16:creationId xmlns:a16="http://schemas.microsoft.com/office/drawing/2014/main" id="{07AD1097-B286-431B-8EFB-1C48AFD966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9" y="1488"/>
              <a:ext cx="864" cy="448"/>
              <a:chOff x="1632" y="1488"/>
              <a:chExt cx="864" cy="448"/>
            </a:xfrm>
          </p:grpSpPr>
          <p:sp>
            <p:nvSpPr>
              <p:cNvPr id="21519" name="Rectangle 11">
                <a:extLst>
                  <a:ext uri="{FF2B5EF4-FFF2-40B4-BE49-F238E27FC236}">
                    <a16:creationId xmlns:a16="http://schemas.microsoft.com/office/drawing/2014/main" id="{BD881141-2C8E-4376-8EC8-B76D49688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864" cy="256"/>
              </a:xfrm>
              <a:prstGeom prst="rect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b="1"/>
                  <a:t>Variance</a:t>
                </a:r>
              </a:p>
            </p:txBody>
          </p:sp>
          <p:sp>
            <p:nvSpPr>
              <p:cNvPr id="21520" name="Line 18">
                <a:extLst>
                  <a:ext uri="{FF2B5EF4-FFF2-40B4-BE49-F238E27FC236}">
                    <a16:creationId xmlns:a16="http://schemas.microsoft.com/office/drawing/2014/main" id="{E950D7CD-26FD-4D92-86F5-8496A403BF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64" y="148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DEB3B1E-DFA0-4A92-B7A2-3FFEE94D32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Measures of Variation:</a:t>
            </a:r>
            <a:br>
              <a:rPr lang="en-US" altLang="en-US"/>
            </a:br>
            <a:r>
              <a:rPr lang="en-US" altLang="en-US">
                <a:solidFill>
                  <a:schemeClr val="accent1"/>
                </a:solidFill>
              </a:rPr>
              <a:t>The Range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D95C348-338F-4926-AF3D-38A8171EF0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077200" cy="3105150"/>
          </a:xfrm>
        </p:spPr>
        <p:txBody>
          <a:bodyPr/>
          <a:lstStyle/>
          <a:p>
            <a:pPr eaLnBrk="1" hangingPunct="1">
              <a:buSzTx/>
              <a:buFont typeface="Wingdings" panose="05000000000000000000" pitchFamily="2" charset="2"/>
              <a:buChar char="§"/>
            </a:pPr>
            <a:r>
              <a:rPr lang="en-US" altLang="en-US">
                <a:latin typeface="Times New Roman" panose="02020603050405020304" pitchFamily="18" charset="0"/>
              </a:rPr>
              <a:t>Simplest measure of variation</a:t>
            </a:r>
          </a:p>
          <a:p>
            <a:pPr eaLnBrk="1" hangingPunct="1">
              <a:buSzTx/>
              <a:buFont typeface="Wingdings" panose="05000000000000000000" pitchFamily="2" charset="2"/>
              <a:buChar char="§"/>
            </a:pPr>
            <a:r>
              <a:rPr lang="en-US" altLang="en-US">
                <a:latin typeface="Times New Roman" panose="02020603050405020304" pitchFamily="18" charset="0"/>
              </a:rPr>
              <a:t>Difference between the </a:t>
            </a: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</a:rPr>
              <a:t>largest</a:t>
            </a:r>
            <a:r>
              <a:rPr lang="en-US" altLang="en-US">
                <a:latin typeface="Times New Roman" panose="02020603050405020304" pitchFamily="18" charset="0"/>
              </a:rPr>
              <a:t> and the </a:t>
            </a: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</a:rPr>
              <a:t>smallest</a:t>
            </a:r>
            <a:r>
              <a:rPr lang="en-US" altLang="en-US">
                <a:latin typeface="Times New Roman" panose="02020603050405020304" pitchFamily="18" charset="0"/>
              </a:rPr>
              <a:t> values:</a:t>
            </a:r>
            <a:endParaRPr lang="en-US" altLang="en-US" sz="3200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A40EC3BB-830F-46A0-87EB-66BDA6583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971800"/>
            <a:ext cx="44958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40000"/>
              </a:lnSpc>
              <a:spcBef>
                <a:spcPct val="50000"/>
              </a:spcBef>
            </a:pPr>
            <a:r>
              <a:rPr lang="en-US" altLang="en-US" sz="2800" b="1">
                <a:solidFill>
                  <a:schemeClr val="accent1"/>
                </a:solidFill>
                <a:latin typeface="Times New Roman" panose="02020603050405020304" pitchFamily="18" charset="0"/>
              </a:rPr>
              <a:t>Range = X</a:t>
            </a:r>
            <a:r>
              <a:rPr lang="en-US" altLang="en-US" sz="2800" b="1" baseline="-25000">
                <a:solidFill>
                  <a:schemeClr val="accent1"/>
                </a:solidFill>
                <a:latin typeface="Times New Roman" panose="02020603050405020304" pitchFamily="18" charset="0"/>
              </a:rPr>
              <a:t>largest</a:t>
            </a:r>
            <a:r>
              <a:rPr lang="en-US" altLang="en-US" sz="2800" b="1">
                <a:solidFill>
                  <a:schemeClr val="accent1"/>
                </a:solidFill>
                <a:latin typeface="Times New Roman" panose="02020603050405020304" pitchFamily="18" charset="0"/>
              </a:rPr>
              <a:t> –  X</a:t>
            </a:r>
            <a:r>
              <a:rPr lang="en-US" altLang="en-US" sz="2800" b="1" baseline="-25000">
                <a:solidFill>
                  <a:schemeClr val="accent1"/>
                </a:solidFill>
                <a:latin typeface="Times New Roman" panose="02020603050405020304" pitchFamily="18" charset="0"/>
              </a:rPr>
              <a:t>smallest</a:t>
            </a:r>
          </a:p>
          <a:p>
            <a:pPr algn="ctr">
              <a:spcBef>
                <a:spcPct val="50000"/>
              </a:spcBef>
            </a:pPr>
            <a:endParaRPr lang="en-US" altLang="en-US" sz="1400" b="1" baseline="-2500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3" name="Oval 6">
            <a:extLst>
              <a:ext uri="{FF2B5EF4-FFF2-40B4-BE49-F238E27FC236}">
                <a16:creationId xmlns:a16="http://schemas.microsoft.com/office/drawing/2014/main" id="{80911C76-F4A5-411C-A877-37CF417C6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724400"/>
            <a:ext cx="211138" cy="21113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4" name="Oval 7">
            <a:extLst>
              <a:ext uri="{FF2B5EF4-FFF2-40B4-BE49-F238E27FC236}">
                <a16:creationId xmlns:a16="http://schemas.microsoft.com/office/drawing/2014/main" id="{7842889C-3F92-4B10-9DC0-511A0D0E3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724400"/>
            <a:ext cx="211138" cy="21113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5" name="Oval 8">
            <a:extLst>
              <a:ext uri="{FF2B5EF4-FFF2-40B4-BE49-F238E27FC236}">
                <a16:creationId xmlns:a16="http://schemas.microsoft.com/office/drawing/2014/main" id="{1E964C6C-B2A7-4F8C-9F7C-9C09920B2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724400"/>
            <a:ext cx="211138" cy="21113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6" name="Oval 9">
            <a:extLst>
              <a:ext uri="{FF2B5EF4-FFF2-40B4-BE49-F238E27FC236}">
                <a16:creationId xmlns:a16="http://schemas.microsoft.com/office/drawing/2014/main" id="{FD283F86-C247-420F-B8F3-E65A57A83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724400"/>
            <a:ext cx="211138" cy="21113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7" name="Oval 10">
            <a:extLst>
              <a:ext uri="{FF2B5EF4-FFF2-40B4-BE49-F238E27FC236}">
                <a16:creationId xmlns:a16="http://schemas.microsoft.com/office/drawing/2014/main" id="{70E875A9-9180-453D-9CC6-456621096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495800"/>
            <a:ext cx="211138" cy="2095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8" name="Oval 11">
            <a:extLst>
              <a:ext uri="{FF2B5EF4-FFF2-40B4-BE49-F238E27FC236}">
                <a16:creationId xmlns:a16="http://schemas.microsoft.com/office/drawing/2014/main" id="{0792B71E-F228-487F-9556-22BF48EDF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4775" y="4751388"/>
            <a:ext cx="211138" cy="21113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9" name="Oval 12">
            <a:extLst>
              <a:ext uri="{FF2B5EF4-FFF2-40B4-BE49-F238E27FC236}">
                <a16:creationId xmlns:a16="http://schemas.microsoft.com/office/drawing/2014/main" id="{8B59EB26-BEC6-436B-B72F-2A09A4C6E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4775" y="4541838"/>
            <a:ext cx="211138" cy="2095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40" name="Oval 13">
            <a:extLst>
              <a:ext uri="{FF2B5EF4-FFF2-40B4-BE49-F238E27FC236}">
                <a16:creationId xmlns:a16="http://schemas.microsoft.com/office/drawing/2014/main" id="{56B10FCB-0364-4DD3-9685-97B22FBCF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4775" y="4330700"/>
            <a:ext cx="211138" cy="21113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41" name="Oval 14">
            <a:extLst>
              <a:ext uri="{FF2B5EF4-FFF2-40B4-BE49-F238E27FC236}">
                <a16:creationId xmlns:a16="http://schemas.microsoft.com/office/drawing/2014/main" id="{B48BB123-F7E6-4702-9BB5-2E1CE4E49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724400"/>
            <a:ext cx="211138" cy="21113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42" name="Oval 16">
            <a:extLst>
              <a:ext uri="{FF2B5EF4-FFF2-40B4-BE49-F238E27FC236}">
                <a16:creationId xmlns:a16="http://schemas.microsoft.com/office/drawing/2014/main" id="{5915899A-4F6E-44FA-83ED-3716B21EA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3" y="4751388"/>
            <a:ext cx="211137" cy="21113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43" name="Oval 17">
            <a:extLst>
              <a:ext uri="{FF2B5EF4-FFF2-40B4-BE49-F238E27FC236}">
                <a16:creationId xmlns:a16="http://schemas.microsoft.com/office/drawing/2014/main" id="{EC762FAD-78F9-4204-A9CD-879DE4BD8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3" y="4541838"/>
            <a:ext cx="211137" cy="2095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44" name="Oval 18">
            <a:extLst>
              <a:ext uri="{FF2B5EF4-FFF2-40B4-BE49-F238E27FC236}">
                <a16:creationId xmlns:a16="http://schemas.microsoft.com/office/drawing/2014/main" id="{6647B3B0-01A8-4A05-AF5F-E174E5994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724400"/>
            <a:ext cx="211138" cy="21113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45" name="Oval 19">
            <a:extLst>
              <a:ext uri="{FF2B5EF4-FFF2-40B4-BE49-F238E27FC236}">
                <a16:creationId xmlns:a16="http://schemas.microsoft.com/office/drawing/2014/main" id="{3A8D6522-B286-4C1B-BC3B-DFAF82B20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724400"/>
            <a:ext cx="211138" cy="21113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46" name="Rectangle 20">
            <a:extLst>
              <a:ext uri="{FF2B5EF4-FFF2-40B4-BE49-F238E27FC236}">
                <a16:creationId xmlns:a16="http://schemas.microsoft.com/office/drawing/2014/main" id="{77AB96EE-FD90-46E9-8882-41B367E3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029200"/>
            <a:ext cx="52181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bg1"/>
                </a:solidFill>
              </a:rPr>
              <a:t>0   1   2   3   4   5   6   7   8   9   10   11   12    13   14   </a:t>
            </a:r>
          </a:p>
        </p:txBody>
      </p:sp>
      <p:sp>
        <p:nvSpPr>
          <p:cNvPr id="22547" name="Line 21">
            <a:extLst>
              <a:ext uri="{FF2B5EF4-FFF2-40B4-BE49-F238E27FC236}">
                <a16:creationId xmlns:a16="http://schemas.microsoft.com/office/drawing/2014/main" id="{C2EA9983-5940-4068-9A27-3197900C1B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3100" y="5522913"/>
            <a:ext cx="3871913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8" name="Line 22">
            <a:extLst>
              <a:ext uri="{FF2B5EF4-FFF2-40B4-BE49-F238E27FC236}">
                <a16:creationId xmlns:a16="http://schemas.microsoft.com/office/drawing/2014/main" id="{8B6384C6-2710-44E1-822B-8FC8813DBB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13100" y="5383213"/>
            <a:ext cx="0" cy="1397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Line 23">
            <a:extLst>
              <a:ext uri="{FF2B5EF4-FFF2-40B4-BE49-F238E27FC236}">
                <a16:creationId xmlns:a16="http://schemas.microsoft.com/office/drawing/2014/main" id="{27CC8561-AA66-4A90-9F3B-FC7D373EEE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5013" y="5383213"/>
            <a:ext cx="0" cy="1397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Text Box 24">
            <a:extLst>
              <a:ext uri="{FF2B5EF4-FFF2-40B4-BE49-F238E27FC236}">
                <a16:creationId xmlns:a16="http://schemas.microsoft.com/office/drawing/2014/main" id="{FAB441A2-96E6-4EB1-9383-191F03B80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5522913"/>
            <a:ext cx="3802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Range = 13 - 1 = 12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2551" name="Line 25">
            <a:extLst>
              <a:ext uri="{FF2B5EF4-FFF2-40B4-BE49-F238E27FC236}">
                <a16:creationId xmlns:a16="http://schemas.microsoft.com/office/drawing/2014/main" id="{1D653215-AD21-4FDF-AEAB-942D69CC678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90825" y="5032375"/>
            <a:ext cx="457676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2" name="Text Box 26">
            <a:extLst>
              <a:ext uri="{FF2B5EF4-FFF2-40B4-BE49-F238E27FC236}">
                <a16:creationId xmlns:a16="http://schemas.microsoft.com/office/drawing/2014/main" id="{DA18D045-EAB0-465C-92F4-F9C9DE600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1910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Example: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80FCA93-7A26-4A26-BCA8-F2B4F5F6DC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Measures of Variation:</a:t>
            </a:r>
            <a:br>
              <a:rPr lang="en-US" altLang="en-US" sz="3200"/>
            </a:br>
            <a:r>
              <a:rPr lang="en-US" altLang="en-US" sz="3200">
                <a:solidFill>
                  <a:schemeClr val="accent1"/>
                </a:solidFill>
              </a:rPr>
              <a:t>Why The Range Can Be Misleading?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3B738ED8-3980-4B92-81A2-8242A160E0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077200" cy="4532313"/>
          </a:xfrm>
        </p:spPr>
        <p:txBody>
          <a:bodyPr/>
          <a:lstStyle/>
          <a:p>
            <a:pPr eaLnBrk="1" hangingPunct="1">
              <a:buSzTx/>
              <a:buFont typeface="Wingdings" panose="05000000000000000000" pitchFamily="2" charset="2"/>
              <a:buChar char="§"/>
            </a:pPr>
            <a:r>
              <a:rPr lang="en-US" altLang="en-US">
                <a:latin typeface="Times New Roman" panose="02020603050405020304" pitchFamily="18" charset="0"/>
              </a:rPr>
              <a:t>Does not account for how the data are distributed</a:t>
            </a:r>
          </a:p>
          <a:p>
            <a:pPr eaLnBrk="1" hangingPunct="1">
              <a:buSzTx/>
              <a:buFont typeface="Wingdings" panose="05000000000000000000" pitchFamily="2" charset="2"/>
              <a:buChar char="§"/>
            </a:pPr>
            <a:endParaRPr lang="en-US" altLang="en-US">
              <a:latin typeface="Times New Roman" panose="02020603050405020304" pitchFamily="18" charset="0"/>
            </a:endParaRPr>
          </a:p>
          <a:p>
            <a:pPr eaLnBrk="1" hangingPunct="1">
              <a:buSzTx/>
              <a:buFont typeface="Wingdings" panose="05000000000000000000" pitchFamily="2" charset="2"/>
              <a:buChar char="§"/>
            </a:pPr>
            <a:endParaRPr lang="en-US" altLang="en-US">
              <a:latin typeface="Times New Roman" panose="02020603050405020304" pitchFamily="18" charset="0"/>
            </a:endParaRPr>
          </a:p>
          <a:p>
            <a:pPr eaLnBrk="1" hangingPunct="1">
              <a:buSzTx/>
              <a:buFont typeface="Wingdings" panose="05000000000000000000" pitchFamily="2" charset="2"/>
              <a:buChar char="§"/>
            </a:pPr>
            <a:endParaRPr lang="en-US" altLang="en-US">
              <a:latin typeface="Times New Roman" panose="02020603050405020304" pitchFamily="18" charset="0"/>
            </a:endParaRPr>
          </a:p>
          <a:p>
            <a:pPr eaLnBrk="1" hangingPunct="1">
              <a:buSzTx/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</a:rPr>
              <a:t>Sensitive </a:t>
            </a:r>
            <a:r>
              <a:rPr lang="en-US" altLang="en-US">
                <a:latin typeface="Times New Roman" panose="02020603050405020304" pitchFamily="18" charset="0"/>
              </a:rPr>
              <a:t>to outliers</a:t>
            </a:r>
          </a:p>
          <a:p>
            <a:pPr eaLnBrk="1" hangingPunct="1">
              <a:buSzTx/>
              <a:buFont typeface="Wingdings" panose="05000000000000000000" pitchFamily="2" charset="2"/>
              <a:buChar char="§"/>
            </a:pPr>
            <a:endParaRPr lang="en-US" altLang="en-US">
              <a:latin typeface="Times New Roman" panose="02020603050405020304" pitchFamily="18" charset="0"/>
            </a:endParaRPr>
          </a:p>
          <a:p>
            <a:pPr eaLnBrk="1" hangingPunct="1">
              <a:buSzTx/>
              <a:buFont typeface="Wingdings" panose="05000000000000000000" pitchFamily="2" charset="2"/>
              <a:buChar char="§"/>
            </a:pPr>
            <a:endParaRPr lang="en-US" altLang="en-US"/>
          </a:p>
        </p:txBody>
      </p:sp>
      <p:sp>
        <p:nvSpPr>
          <p:cNvPr id="23556" name="Line 4">
            <a:extLst>
              <a:ext uri="{FF2B5EF4-FFF2-40B4-BE49-F238E27FC236}">
                <a16:creationId xmlns:a16="http://schemas.microsoft.com/office/drawing/2014/main" id="{2D36C9BA-5F78-43ED-A005-7B56913A37C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0463" y="2574925"/>
            <a:ext cx="3049587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Oval 5">
            <a:extLst>
              <a:ext uri="{FF2B5EF4-FFF2-40B4-BE49-F238E27FC236}">
                <a16:creationId xmlns:a16="http://schemas.microsoft.com/office/drawing/2014/main" id="{1532A2F2-1A28-4DAE-AECD-6E5CE2182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408238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8" name="Oval 6">
            <a:extLst>
              <a:ext uri="{FF2B5EF4-FFF2-40B4-BE49-F238E27FC236}">
                <a16:creationId xmlns:a16="http://schemas.microsoft.com/office/drawing/2014/main" id="{CEE5DC7E-20F4-446F-B728-81DFFAC83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408238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9" name="Oval 7">
            <a:extLst>
              <a:ext uri="{FF2B5EF4-FFF2-40B4-BE49-F238E27FC236}">
                <a16:creationId xmlns:a16="http://schemas.microsoft.com/office/drawing/2014/main" id="{67EE61C2-AD28-4858-9626-8F7057572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408238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0" name="Oval 8">
            <a:extLst>
              <a:ext uri="{FF2B5EF4-FFF2-40B4-BE49-F238E27FC236}">
                <a16:creationId xmlns:a16="http://schemas.microsoft.com/office/drawing/2014/main" id="{4CC68CEB-5884-412C-B3E4-60EAAAABA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408238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1" name="Oval 9">
            <a:extLst>
              <a:ext uri="{FF2B5EF4-FFF2-40B4-BE49-F238E27FC236}">
                <a16:creationId xmlns:a16="http://schemas.microsoft.com/office/drawing/2014/main" id="{C1CCBBCD-44E9-4F16-B5FB-9BFC1BE95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408238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2" name="Oval 10">
            <a:extLst>
              <a:ext uri="{FF2B5EF4-FFF2-40B4-BE49-F238E27FC236}">
                <a16:creationId xmlns:a16="http://schemas.microsoft.com/office/drawing/2014/main" id="{03E98BF3-2286-421A-B306-FC8338357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408238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3" name="Rectangle 11">
            <a:extLst>
              <a:ext uri="{FF2B5EF4-FFF2-40B4-BE49-F238E27FC236}">
                <a16:creationId xmlns:a16="http://schemas.microsoft.com/office/drawing/2014/main" id="{D1AD6B7E-6C32-4F1A-8940-8917F5954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560638"/>
            <a:ext cx="3276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chemeClr val="bg1"/>
                </a:solidFill>
              </a:rPr>
              <a:t>7     8     9     10    11    12</a:t>
            </a:r>
          </a:p>
        </p:txBody>
      </p:sp>
      <p:sp>
        <p:nvSpPr>
          <p:cNvPr id="23564" name="Rectangle 12">
            <a:extLst>
              <a:ext uri="{FF2B5EF4-FFF2-40B4-BE49-F238E27FC236}">
                <a16:creationId xmlns:a16="http://schemas.microsoft.com/office/drawing/2014/main" id="{A949EEC5-4B7D-4D6D-8456-66132C3D7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954338"/>
            <a:ext cx="2752725" cy="3937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</a:rPr>
              <a:t>Range = 12 - 7 = 5</a:t>
            </a:r>
          </a:p>
        </p:txBody>
      </p:sp>
      <p:sp>
        <p:nvSpPr>
          <p:cNvPr id="23565" name="Line 13">
            <a:extLst>
              <a:ext uri="{FF2B5EF4-FFF2-40B4-BE49-F238E27FC236}">
                <a16:creationId xmlns:a16="http://schemas.microsoft.com/office/drawing/2014/main" id="{128B3160-1E8B-4AA8-9819-5BF8E728C60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1425" y="2579688"/>
            <a:ext cx="3049588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6" name="Rectangle 14">
            <a:extLst>
              <a:ext uri="{FF2B5EF4-FFF2-40B4-BE49-F238E27FC236}">
                <a16:creationId xmlns:a16="http://schemas.microsoft.com/office/drawing/2014/main" id="{D2A19374-622A-4EA3-9792-D1BECB4E8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560638"/>
            <a:ext cx="342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chemeClr val="bg1"/>
                </a:solidFill>
              </a:rPr>
              <a:t>7     8     9    10     11    12</a:t>
            </a:r>
          </a:p>
        </p:txBody>
      </p:sp>
      <p:sp>
        <p:nvSpPr>
          <p:cNvPr id="23567" name="Oval 15">
            <a:extLst>
              <a:ext uri="{FF2B5EF4-FFF2-40B4-BE49-F238E27FC236}">
                <a16:creationId xmlns:a16="http://schemas.microsoft.com/office/drawing/2014/main" id="{5F072329-035C-49B2-BBA4-41978319B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163" y="24130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8" name="Oval 16">
            <a:extLst>
              <a:ext uri="{FF2B5EF4-FFF2-40B4-BE49-F238E27FC236}">
                <a16:creationId xmlns:a16="http://schemas.microsoft.com/office/drawing/2014/main" id="{AF9C1DE7-606A-4C98-90D7-C8964DE40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4163" y="24130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9" name="Oval 17">
            <a:extLst>
              <a:ext uri="{FF2B5EF4-FFF2-40B4-BE49-F238E27FC236}">
                <a16:creationId xmlns:a16="http://schemas.microsoft.com/office/drawing/2014/main" id="{152682E0-3979-4F9A-8760-ED75974A4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7163" y="24130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70" name="Oval 18">
            <a:extLst>
              <a:ext uri="{FF2B5EF4-FFF2-40B4-BE49-F238E27FC236}">
                <a16:creationId xmlns:a16="http://schemas.microsoft.com/office/drawing/2014/main" id="{56E6E9BB-BE28-4237-B390-0700CD999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3763" y="24130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71" name="Oval 19">
            <a:extLst>
              <a:ext uri="{FF2B5EF4-FFF2-40B4-BE49-F238E27FC236}">
                <a16:creationId xmlns:a16="http://schemas.microsoft.com/office/drawing/2014/main" id="{9770D2DF-D471-4EB4-851D-5058683FA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255838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72" name="Oval 20">
            <a:extLst>
              <a:ext uri="{FF2B5EF4-FFF2-40B4-BE49-F238E27FC236}">
                <a16:creationId xmlns:a16="http://schemas.microsoft.com/office/drawing/2014/main" id="{5D69A905-6FE6-498F-95FA-BA505548A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7163" y="21209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73" name="Rectangle 21">
            <a:extLst>
              <a:ext uri="{FF2B5EF4-FFF2-40B4-BE49-F238E27FC236}">
                <a16:creationId xmlns:a16="http://schemas.microsoft.com/office/drawing/2014/main" id="{B852508A-E7A0-42B1-8556-91C459CC8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6363" y="2806700"/>
            <a:ext cx="2381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74" name="Rectangle 22">
            <a:extLst>
              <a:ext uri="{FF2B5EF4-FFF2-40B4-BE49-F238E27FC236}">
                <a16:creationId xmlns:a16="http://schemas.microsoft.com/office/drawing/2014/main" id="{CCFE381A-B8D3-452D-B52A-921421A34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954338"/>
            <a:ext cx="2895600" cy="3937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</a:rPr>
              <a:t>Range = 12 - 7 = 5</a:t>
            </a:r>
          </a:p>
        </p:txBody>
      </p:sp>
      <p:sp>
        <p:nvSpPr>
          <p:cNvPr id="23575" name="Text Box 25">
            <a:extLst>
              <a:ext uri="{FF2B5EF4-FFF2-40B4-BE49-F238E27FC236}">
                <a16:creationId xmlns:a16="http://schemas.microsoft.com/office/drawing/2014/main" id="{59D957DE-0DB6-44DA-B366-AC6D1826B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038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	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,1,1,1,1,1,1,1,1,1,1,2,2,2,2,2,2,2,2,3,3,3,3,4,</a:t>
            </a: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3576" name="Text Box 26">
            <a:extLst>
              <a:ext uri="{FF2B5EF4-FFF2-40B4-BE49-F238E27FC236}">
                <a16:creationId xmlns:a16="http://schemas.microsoft.com/office/drawing/2014/main" id="{4FDCDB6C-D65A-4FC7-9D20-5FFCC21F5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81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	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,1,1,1,1,1,1,1,1,1,1,2,2,2,2,2,2,2,2,3,3,3,3,4,</a:t>
            </a: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</a:rPr>
              <a:t>120</a:t>
            </a:r>
          </a:p>
        </p:txBody>
      </p:sp>
      <p:sp>
        <p:nvSpPr>
          <p:cNvPr id="23577" name="Rectangle 27">
            <a:extLst>
              <a:ext uri="{FF2B5EF4-FFF2-40B4-BE49-F238E27FC236}">
                <a16:creationId xmlns:a16="http://schemas.microsoft.com/office/drawing/2014/main" id="{FB4BDFDF-A8D0-45E4-9776-AE5CD1DE0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495800"/>
            <a:ext cx="2895600" cy="3937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</a:rPr>
              <a:t>Range = 5 - 1 = 4</a:t>
            </a:r>
          </a:p>
        </p:txBody>
      </p:sp>
      <p:sp>
        <p:nvSpPr>
          <p:cNvPr id="23578" name="Rectangle 28">
            <a:extLst>
              <a:ext uri="{FF2B5EF4-FFF2-40B4-BE49-F238E27FC236}">
                <a16:creationId xmlns:a16="http://schemas.microsoft.com/office/drawing/2014/main" id="{926829D8-E42E-4BAA-993A-36C96DBA5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638800"/>
            <a:ext cx="2895600" cy="3937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</a:rPr>
              <a:t>Range = 120 - 1 = 119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FF9DDF9E-FD5C-4484-9967-C0BC1B0F4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 eaLnBrk="1" hangingPunct="1"/>
            <a:r>
              <a:rPr lang="en-US" altLang="en-US"/>
              <a:t>Objectives</a:t>
            </a: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D8F5F76B-5E8F-498A-917A-C9B64CDA82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8077200" cy="4532313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3200" b="1"/>
              <a:t>In this chapter, you learn to:</a:t>
            </a:r>
            <a:r>
              <a:rPr lang="en-US" altLang="en-US" sz="3200"/>
              <a:t> 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en-US"/>
              <a:t>Describe the properties of </a:t>
            </a:r>
            <a:r>
              <a:rPr lang="en-US" altLang="en-US" b="1">
                <a:solidFill>
                  <a:schemeClr val="accent1"/>
                </a:solidFill>
              </a:rPr>
              <a:t>central tendency</a:t>
            </a:r>
            <a:r>
              <a:rPr lang="en-US" altLang="en-US"/>
              <a:t>, </a:t>
            </a:r>
            <a:r>
              <a:rPr lang="en-US" altLang="en-US" b="1">
                <a:solidFill>
                  <a:schemeClr val="accent1"/>
                </a:solidFill>
              </a:rPr>
              <a:t>variation</a:t>
            </a:r>
            <a:r>
              <a:rPr lang="en-US" altLang="en-US"/>
              <a:t>, and </a:t>
            </a:r>
            <a:r>
              <a:rPr lang="en-US" altLang="en-US" b="1">
                <a:solidFill>
                  <a:schemeClr val="accent1"/>
                </a:solidFill>
              </a:rPr>
              <a:t>shape</a:t>
            </a:r>
            <a:r>
              <a:rPr lang="en-US" altLang="en-US"/>
              <a:t> in numerical data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en-US"/>
              <a:t>Construct and interpret a </a:t>
            </a:r>
            <a:r>
              <a:rPr lang="en-US" altLang="en-US" b="1">
                <a:solidFill>
                  <a:schemeClr val="accent1"/>
                </a:solidFill>
              </a:rPr>
              <a:t>Boxplot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en-US"/>
              <a:t>Compute descriptive summary measures for a </a:t>
            </a:r>
            <a:r>
              <a:rPr lang="en-US" altLang="en-US" b="1">
                <a:solidFill>
                  <a:schemeClr val="accent1"/>
                </a:solidFill>
              </a:rPr>
              <a:t>population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en-US"/>
              <a:t>Calculate and interpret the</a:t>
            </a:r>
            <a:r>
              <a:rPr lang="ar-SA" altLang="en-US"/>
              <a:t> </a:t>
            </a:r>
            <a:r>
              <a:rPr lang="en-GB" altLang="en-US" b="1">
                <a:solidFill>
                  <a:schemeClr val="accent1"/>
                </a:solidFill>
              </a:rPr>
              <a:t>Coefficient of Variation (CV)</a:t>
            </a:r>
            <a:endParaRPr lang="en-US" altLang="en-US" b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DA4EFA22-6564-4044-A75C-673CA72A2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Measures of Variation:</a:t>
            </a:r>
            <a:br>
              <a:rPr lang="en-US" altLang="en-US"/>
            </a:br>
            <a:r>
              <a:rPr lang="en-US" altLang="en-US">
                <a:solidFill>
                  <a:schemeClr val="accent1"/>
                </a:solidFill>
              </a:rPr>
              <a:t>The Sample Variance</a:t>
            </a: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89904D4D-A78B-4A85-B58E-CB1558CA84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077200" cy="4532313"/>
          </a:xfrm>
        </p:spPr>
        <p:txBody>
          <a:bodyPr/>
          <a:lstStyle/>
          <a:p>
            <a:pPr eaLnBrk="1" hangingPunct="1"/>
            <a:r>
              <a:rPr lang="en-US" altLang="en-US"/>
              <a:t>Average (approximately) of squared deviations of values from the mean</a:t>
            </a:r>
          </a:p>
          <a:p>
            <a:pPr lvl="1" eaLnBrk="1" hangingPunct="1">
              <a:lnSpc>
                <a:spcPct val="120000"/>
              </a:lnSpc>
            </a:pPr>
            <a:endParaRPr lang="en-US" altLang="en-US" b="1">
              <a:solidFill>
                <a:schemeClr val="folHlink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altLang="en-US">
                <a:solidFill>
                  <a:srgbClr val="C1BAF8"/>
                </a:solidFill>
              </a:rPr>
              <a:t>Sample variance:</a:t>
            </a:r>
          </a:p>
        </p:txBody>
      </p:sp>
      <p:graphicFrame>
        <p:nvGraphicFramePr>
          <p:cNvPr id="24580" name="Object 6">
            <a:extLst>
              <a:ext uri="{FF2B5EF4-FFF2-40B4-BE49-F238E27FC236}">
                <a16:creationId xmlns:a16="http://schemas.microsoft.com/office/drawing/2014/main" id="{1DA1A580-D780-41BA-ADB3-46E9012AE8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2743200"/>
          <a:ext cx="3373438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Equation" r:id="rId3" imgW="1143000" imgH="609600" progId="Equation.3">
                  <p:embed/>
                </p:oleObj>
              </mc:Choice>
              <mc:Fallback>
                <p:oleObj name="Equation" r:id="rId3" imgW="1143000" imgH="609600" progId="Equation.3">
                  <p:embed/>
                  <p:pic>
                    <p:nvPicPr>
                      <p:cNvPr id="24580" name="Object 6">
                        <a:extLst>
                          <a:ext uri="{FF2B5EF4-FFF2-40B4-BE49-F238E27FC236}">
                            <a16:creationId xmlns:a16="http://schemas.microsoft.com/office/drawing/2014/main" id="{1DA1A580-D780-41BA-ADB3-46E9012AE8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743200"/>
                        <a:ext cx="3373438" cy="1800225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Text Box 5">
            <a:extLst>
              <a:ext uri="{FF2B5EF4-FFF2-40B4-BE49-F238E27FC236}">
                <a16:creationId xmlns:a16="http://schemas.microsoft.com/office/drawing/2014/main" id="{F93F5B63-423D-4D83-BC99-C50770388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724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Where</a:t>
            </a:r>
            <a:r>
              <a:rPr lang="en-US" alt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id="{3A700391-8641-443E-B522-F4B2658FE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800600"/>
            <a:ext cx="4038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X =  arithmetic mean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n = sample size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X</a:t>
            </a:r>
            <a:r>
              <a:rPr lang="en-US" altLang="en-US" sz="2000" baseline="-25000">
                <a:solidFill>
                  <a:schemeClr val="bg1"/>
                </a:solidFill>
              </a:rPr>
              <a:t>i</a:t>
            </a:r>
            <a:r>
              <a:rPr lang="en-US" altLang="en-US" sz="2000">
                <a:solidFill>
                  <a:schemeClr val="bg1"/>
                </a:solidFill>
              </a:rPr>
              <a:t> = i</a:t>
            </a:r>
            <a:r>
              <a:rPr lang="en-US" altLang="en-US" sz="2000" baseline="30000">
                <a:solidFill>
                  <a:schemeClr val="bg1"/>
                </a:solidFill>
              </a:rPr>
              <a:t>th</a:t>
            </a:r>
            <a:r>
              <a:rPr lang="en-US" altLang="en-US" sz="2000">
                <a:solidFill>
                  <a:schemeClr val="bg1"/>
                </a:solidFill>
              </a:rPr>
              <a:t> value of the variable X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A72E46C-FB26-4E1F-BBE7-E07134FCDB5C}"/>
              </a:ext>
            </a:extLst>
          </p:cNvPr>
          <p:cNvCxnSpPr/>
          <p:nvPr/>
        </p:nvCxnSpPr>
        <p:spPr>
          <a:xfrm>
            <a:off x="2887663" y="4841875"/>
            <a:ext cx="228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عنصر نائب للمحتوى 4">
            <a:extLst>
              <a:ext uri="{FF2B5EF4-FFF2-40B4-BE49-F238E27FC236}">
                <a16:creationId xmlns:a16="http://schemas.microsoft.com/office/drawing/2014/main" id="{403170C3-06F3-4948-978D-A3326EFE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9163590" cy="5141913"/>
          </a:xfrm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1E74973-FF64-4B0C-A178-31D8815252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Measures of Variation:</a:t>
            </a:r>
            <a:br>
              <a:rPr lang="en-US" altLang="en-US" sz="3200"/>
            </a:br>
            <a:r>
              <a:rPr lang="en-US" altLang="en-US" sz="3200">
                <a:solidFill>
                  <a:schemeClr val="accent1"/>
                </a:solidFill>
              </a:rPr>
              <a:t>The Sample Standard Deviation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68F965B-1BDE-4FED-BD67-2510EDF1CE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077200" cy="45323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Most commonly used measure of variation</a:t>
            </a:r>
          </a:p>
          <a:p>
            <a:pPr eaLnBrk="1" hangingPunct="1">
              <a:defRPr/>
            </a:pPr>
            <a:r>
              <a:rPr lang="en-US" altLang="en-US" dirty="0"/>
              <a:t>Shows variation about the mean</a:t>
            </a:r>
          </a:p>
          <a:p>
            <a:pPr eaLnBrk="1" hangingPunct="1">
              <a:defRPr/>
            </a:pPr>
            <a:r>
              <a:rPr lang="en-US" altLang="en-US" dirty="0"/>
              <a:t>Is the square root of the variance</a:t>
            </a:r>
          </a:p>
          <a:p>
            <a:pPr eaLnBrk="1" hangingPunct="1">
              <a:defRPr/>
            </a:pPr>
            <a:r>
              <a:rPr lang="en-US" altLang="en-US" dirty="0"/>
              <a:t>Has the </a:t>
            </a:r>
            <a:r>
              <a:rPr lang="en-US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same units as the original data</a:t>
            </a:r>
          </a:p>
          <a:p>
            <a:pPr eaLnBrk="1" hangingPunct="1">
              <a:defRPr/>
            </a:pPr>
            <a:endParaRPr lang="en-US" altLang="en-US" sz="1400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sz="1400" dirty="0"/>
          </a:p>
          <a:p>
            <a:pPr lvl="1" eaLnBrk="1" hangingPunct="1">
              <a:defRPr/>
            </a:pPr>
            <a:r>
              <a:rPr lang="en-US" altLang="en-US" dirty="0">
                <a:solidFill>
                  <a:srgbClr val="C1BAF8"/>
                </a:solidFill>
              </a:rPr>
              <a:t>Sample standard deviation:</a:t>
            </a:r>
          </a:p>
        </p:txBody>
      </p:sp>
      <p:graphicFrame>
        <p:nvGraphicFramePr>
          <p:cNvPr id="25604" name="Object 4">
            <a:extLst>
              <a:ext uri="{FF2B5EF4-FFF2-40B4-BE49-F238E27FC236}">
                <a16:creationId xmlns:a16="http://schemas.microsoft.com/office/drawing/2014/main" id="{29F22C6D-077F-4716-81AA-577F8F0F18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7800" y="3654425"/>
          <a:ext cx="327660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Equation" r:id="rId3" imgW="1180588" imgH="660113" progId="Equation.3">
                  <p:embed/>
                </p:oleObj>
              </mc:Choice>
              <mc:Fallback>
                <p:oleObj name="Equation" r:id="rId3" imgW="1180588" imgH="660113" progId="Equation.3">
                  <p:embed/>
                  <p:pic>
                    <p:nvPicPr>
                      <p:cNvPr id="25604" name="Object 4">
                        <a:extLst>
                          <a:ext uri="{FF2B5EF4-FFF2-40B4-BE49-F238E27FC236}">
                            <a16:creationId xmlns:a16="http://schemas.microsoft.com/office/drawing/2014/main" id="{29F22C6D-077F-4716-81AA-577F8F0F18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654425"/>
                        <a:ext cx="3276600" cy="1831975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E888868E-36E6-4CB1-938F-62592834DE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Measures of Variation:</a:t>
            </a:r>
            <a:br>
              <a:rPr lang="en-US" altLang="en-US"/>
            </a:br>
            <a:r>
              <a:rPr lang="en-US" altLang="en-US">
                <a:solidFill>
                  <a:schemeClr val="accent1"/>
                </a:solidFill>
              </a:rPr>
              <a:t>The Standard Deviation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34C5E640-1BA3-494A-80DD-5AB7340EBC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077200" cy="4532313"/>
          </a:xfrm>
        </p:spPr>
        <p:txBody>
          <a:bodyPr/>
          <a:lstStyle/>
          <a:p>
            <a:pPr marL="533400" indent="-533400" defTabSz="914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Steps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for Computing Standard Deviation</a:t>
            </a:r>
          </a:p>
          <a:p>
            <a:pPr marL="533400" indent="-533400" defTabSz="914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1400" dirty="0">
              <a:latin typeface="Times New Roman" panose="02020603050405020304" pitchFamily="18" charset="0"/>
            </a:endParaRPr>
          </a:p>
          <a:p>
            <a:pPr marL="533400" indent="-533400" defTabSz="914400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</a:rPr>
              <a:t>1.	Compute the difference between each value and the mean.</a:t>
            </a:r>
          </a:p>
          <a:p>
            <a:pPr marL="533400" indent="-533400" defTabSz="914400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</a:rPr>
              <a:t>2.	Square each difference.</a:t>
            </a:r>
          </a:p>
          <a:p>
            <a:pPr marL="533400" indent="-533400" defTabSz="914400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</a:rPr>
              <a:t>3.	Add the squared differences.</a:t>
            </a:r>
          </a:p>
          <a:p>
            <a:pPr marL="533400" indent="-533400" defTabSz="914400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</a:rPr>
              <a:t>4.	Divide this total by n-1 to get the sample variance.</a:t>
            </a:r>
          </a:p>
          <a:p>
            <a:pPr marL="533400" indent="-533400" defTabSz="914400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</a:rPr>
              <a:t>5.	Take the square root of the sample variance to get the sample standard deviation.</a:t>
            </a:r>
          </a:p>
          <a:p>
            <a:pPr marL="533400" indent="-533400" defTabSz="914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66797D9B-3D82-4F2F-BC59-583B99779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676400"/>
            <a:ext cx="5715000" cy="5334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066B244E-328C-4EB6-B361-498528D452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 eaLnBrk="1" hangingPunct="1">
              <a:lnSpc>
                <a:spcPct val="80000"/>
              </a:lnSpc>
            </a:pPr>
            <a:r>
              <a:rPr lang="en-US" altLang="en-US" sz="2800"/>
              <a:t>Measures of Variation: Sample Standard Deviation: </a:t>
            </a:r>
            <a:r>
              <a:rPr lang="en-US" altLang="en-US" sz="2800">
                <a:solidFill>
                  <a:schemeClr val="accent1"/>
                </a:solidFill>
              </a:rPr>
              <a:t>Calculation Example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7F72A550-AB0B-4EF4-B96F-36DB8A927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71600"/>
            <a:ext cx="83058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Sample </a:t>
            </a:r>
            <a:br>
              <a:rPr lang="en-US" altLang="en-US" b="1">
                <a:solidFill>
                  <a:schemeClr val="bg1"/>
                </a:solidFill>
              </a:rPr>
            </a:br>
            <a:r>
              <a:rPr lang="en-US" altLang="en-US" b="1">
                <a:solidFill>
                  <a:schemeClr val="bg1"/>
                </a:solidFill>
              </a:rPr>
              <a:t>Data  (X</a:t>
            </a:r>
            <a:r>
              <a:rPr lang="en-US" altLang="en-US" b="1" baseline="-25000">
                <a:solidFill>
                  <a:schemeClr val="bg1"/>
                </a:solidFill>
              </a:rPr>
              <a:t>i</a:t>
            </a:r>
            <a:r>
              <a:rPr lang="en-US" altLang="en-US" b="1">
                <a:solidFill>
                  <a:schemeClr val="bg1"/>
                </a:solidFill>
              </a:rPr>
              <a:t>) :     </a:t>
            </a:r>
            <a:r>
              <a:rPr lang="en-US" altLang="en-US" b="1">
                <a:solidFill>
                  <a:schemeClr val="folHlink"/>
                </a:solidFill>
              </a:rPr>
              <a:t>10     12     14     15    17    18    18    24</a:t>
            </a:r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E58A24ED-6E70-4977-8D48-26EA8FCC2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325688"/>
            <a:ext cx="4343400" cy="417512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/>
              <a:t> n = 8            Mean = X = 16</a:t>
            </a:r>
          </a:p>
        </p:txBody>
      </p:sp>
      <p:sp>
        <p:nvSpPr>
          <p:cNvPr id="27654" name="Line 6">
            <a:extLst>
              <a:ext uri="{FF2B5EF4-FFF2-40B4-BE49-F238E27FC236}">
                <a16:creationId xmlns:a16="http://schemas.microsoft.com/office/drawing/2014/main" id="{378A2613-AD75-4BD1-935C-FA245A3E0F5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23622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1EE33C0A-9EE0-4479-AD26-ED1D67BB4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562600"/>
            <a:ext cx="1143000" cy="457200"/>
          </a:xfrm>
          <a:prstGeom prst="rect">
            <a:avLst/>
          </a:prstGeom>
          <a:solidFill>
            <a:srgbClr val="E9E9FF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7656" name="Object 4">
            <a:hlinkClick r:id="" action="ppaction://ole?verb=0"/>
            <a:extLst>
              <a:ext uri="{FF2B5EF4-FFF2-40B4-BE49-F238E27FC236}">
                <a16:creationId xmlns:a16="http://schemas.microsoft.com/office/drawing/2014/main" id="{B356E3FF-D872-4B9D-A291-C641E87D5F29}"/>
              </a:ext>
            </a:extLst>
          </p:cNvPr>
          <p:cNvGraphicFramePr>
            <a:graphicFrameLocks/>
          </p:cNvGraphicFramePr>
          <p:nvPr/>
        </p:nvGraphicFramePr>
        <p:xfrm>
          <a:off x="762000" y="2900363"/>
          <a:ext cx="7602538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Equation" r:id="rId3" imgW="114249960" imgH="59254920" progId="Equation.3">
                  <p:embed/>
                </p:oleObj>
              </mc:Choice>
              <mc:Fallback>
                <p:oleObj name="Equation" r:id="rId3" imgW="114249960" imgH="59254920" progId="Equation.3">
                  <p:embed/>
                  <p:pic>
                    <p:nvPicPr>
                      <p:cNvPr id="27656" name="Object 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B356E3FF-D872-4B9D-A291-C641E87D5F2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900363"/>
                        <a:ext cx="7602538" cy="3257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7" name="Text Box 9">
            <a:extLst>
              <a:ext uri="{FF2B5EF4-FFF2-40B4-BE49-F238E27FC236}">
                <a16:creationId xmlns:a16="http://schemas.microsoft.com/office/drawing/2014/main" id="{0A0D0A72-BFE3-4347-BE1F-040D4211C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334000"/>
            <a:ext cx="396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A measure of the “average” scatter around the mean</a:t>
            </a:r>
          </a:p>
        </p:txBody>
      </p:sp>
      <p:sp>
        <p:nvSpPr>
          <p:cNvPr id="27658" name="AutoShape 10">
            <a:extLst>
              <a:ext uri="{FF2B5EF4-FFF2-40B4-BE49-F238E27FC236}">
                <a16:creationId xmlns:a16="http://schemas.microsoft.com/office/drawing/2014/main" id="{3D70CE1D-FEC7-453B-803E-226988B28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7150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15032FA-2575-4444-A50B-1E9A2FD052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pPr eaLnBrk="1" hangingPunct="1"/>
            <a:r>
              <a:rPr lang="en-US" altLang="en-US"/>
              <a:t>Measures of Variation:</a:t>
            </a:r>
            <a:br>
              <a:rPr lang="en-US" altLang="en-US"/>
            </a:br>
            <a:r>
              <a:rPr lang="en-US" altLang="en-US">
                <a:solidFill>
                  <a:schemeClr val="accent1"/>
                </a:solidFill>
              </a:rPr>
              <a:t>Comparing Standard Deviations</a:t>
            </a:r>
          </a:p>
        </p:txBody>
      </p:sp>
      <p:grpSp>
        <p:nvGrpSpPr>
          <p:cNvPr id="28675" name="Group 41">
            <a:extLst>
              <a:ext uri="{FF2B5EF4-FFF2-40B4-BE49-F238E27FC236}">
                <a16:creationId xmlns:a16="http://schemas.microsoft.com/office/drawing/2014/main" id="{A1FCAA06-18EC-495D-A0AA-272FFACAEE65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905000"/>
            <a:ext cx="7732713" cy="4103688"/>
            <a:chOff x="720" y="1200"/>
            <a:chExt cx="4871" cy="2585"/>
          </a:xfrm>
        </p:grpSpPr>
        <p:graphicFrame>
          <p:nvGraphicFramePr>
            <p:cNvPr id="28676" name="Object 4">
              <a:hlinkClick r:id="" action="ppaction://ole?verb=0"/>
              <a:extLst>
                <a:ext uri="{FF2B5EF4-FFF2-40B4-BE49-F238E27FC236}">
                  <a16:creationId xmlns:a16="http://schemas.microsoft.com/office/drawing/2014/main" id="{0DA63D79-3051-4841-B735-C3AE0784895F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894" y="2114"/>
            <a:ext cx="265" cy="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7" name="Equation" r:id="rId3" imgW="428724" imgH="542628" progId="Equation.DSMT4">
                    <p:embed/>
                  </p:oleObj>
                </mc:Choice>
                <mc:Fallback>
                  <p:oleObj name="Equation" r:id="rId3" imgW="428724" imgH="542628" progId="Equation.DSMT4">
                    <p:embed/>
                    <p:pic>
                      <p:nvPicPr>
                        <p:cNvPr id="28676" name="Object 4">
                          <a:hlinkClick r:id="" action="ppaction://ole?verb=0"/>
                          <a:extLst>
                            <a:ext uri="{FF2B5EF4-FFF2-40B4-BE49-F238E27FC236}">
                              <a16:creationId xmlns:a16="http://schemas.microsoft.com/office/drawing/2014/main" id="{0DA63D79-3051-4841-B735-C3AE0784895F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4" y="2114"/>
                          <a:ext cx="265" cy="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677" name="Rectangle 4">
              <a:extLst>
                <a:ext uri="{FF2B5EF4-FFF2-40B4-BE49-F238E27FC236}">
                  <a16:creationId xmlns:a16="http://schemas.microsoft.com/office/drawing/2014/main" id="{6464326B-01A1-4DC2-918E-B1786A56D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1392"/>
              <a:ext cx="1223" cy="51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latin typeface="Times New Roman" panose="02020603050405020304" pitchFamily="18" charset="0"/>
                </a:rPr>
                <a:t>Mean = 15.5</a:t>
              </a:r>
            </a:p>
            <a:p>
              <a:pPr>
                <a:lnSpc>
                  <a:spcPct val="30000"/>
                </a:lnSpc>
                <a:spcBef>
                  <a:spcPct val="50000"/>
                </a:spcBef>
              </a:pPr>
              <a:r>
                <a:rPr lang="en-US" altLang="en-US" sz="2800">
                  <a:latin typeface="Times New Roman" panose="02020603050405020304" pitchFamily="18" charset="0"/>
                </a:rPr>
                <a:t>  S = </a:t>
              </a:r>
              <a:r>
                <a:rPr lang="en-US" altLang="en-US">
                  <a:latin typeface="Times New Roman" panose="02020603050405020304" pitchFamily="18" charset="0"/>
                </a:rPr>
                <a:t>3.338</a:t>
              </a:r>
              <a:r>
                <a:rPr lang="en-US" altLang="en-US" sz="2800">
                  <a:latin typeface="Times New Roman" panose="02020603050405020304" pitchFamily="18" charset="0"/>
                </a:rPr>
                <a:t>         </a:t>
              </a:r>
            </a:p>
          </p:txBody>
        </p:sp>
        <p:sp>
          <p:nvSpPr>
            <p:cNvPr id="28678" name="Line 5">
              <a:extLst>
                <a:ext uri="{FF2B5EF4-FFF2-40B4-BE49-F238E27FC236}">
                  <a16:creationId xmlns:a16="http://schemas.microsoft.com/office/drawing/2014/main" id="{BFEEFD59-9775-47EA-980F-8B116F7F64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1" y="1736"/>
              <a:ext cx="3270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79" name="Rectangle 6">
              <a:extLst>
                <a:ext uri="{FF2B5EF4-FFF2-40B4-BE49-F238E27FC236}">
                  <a16:creationId xmlns:a16="http://schemas.microsoft.com/office/drawing/2014/main" id="{22068F9A-B849-40FD-94A2-BCAD42731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737"/>
              <a:ext cx="3438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11    12    13    14    15    16    17    18    19    20   21</a:t>
              </a:r>
            </a:p>
          </p:txBody>
        </p:sp>
        <p:sp>
          <p:nvSpPr>
            <p:cNvPr id="28680" name="Oval 7">
              <a:extLst>
                <a:ext uri="{FF2B5EF4-FFF2-40B4-BE49-F238E27FC236}">
                  <a16:creationId xmlns:a16="http://schemas.microsoft.com/office/drawing/2014/main" id="{B46213FC-CF09-40B6-8715-B7B46D63F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" y="1576"/>
              <a:ext cx="141" cy="142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1" name="Oval 8">
              <a:extLst>
                <a:ext uri="{FF2B5EF4-FFF2-40B4-BE49-F238E27FC236}">
                  <a16:creationId xmlns:a16="http://schemas.microsoft.com/office/drawing/2014/main" id="{470BAED9-3039-4BCB-A051-C9C46653A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" y="1576"/>
              <a:ext cx="141" cy="142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2" name="Oval 9">
              <a:extLst>
                <a:ext uri="{FF2B5EF4-FFF2-40B4-BE49-F238E27FC236}">
                  <a16:creationId xmlns:a16="http://schemas.microsoft.com/office/drawing/2014/main" id="{3B52034B-B3A9-4ADB-ACC3-603A85899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" y="1576"/>
              <a:ext cx="141" cy="142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3" name="Oval 10">
              <a:extLst>
                <a:ext uri="{FF2B5EF4-FFF2-40B4-BE49-F238E27FC236}">
                  <a16:creationId xmlns:a16="http://schemas.microsoft.com/office/drawing/2014/main" id="{30E186ED-DC8C-42C7-9F0F-37C059484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576"/>
              <a:ext cx="141" cy="142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4" name="Oval 11">
              <a:extLst>
                <a:ext uri="{FF2B5EF4-FFF2-40B4-BE49-F238E27FC236}">
                  <a16:creationId xmlns:a16="http://schemas.microsoft.com/office/drawing/2014/main" id="{A0909BE1-2DFD-4ECE-A789-A69271724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1435"/>
              <a:ext cx="141" cy="141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5" name="Oval 12">
              <a:extLst>
                <a:ext uri="{FF2B5EF4-FFF2-40B4-BE49-F238E27FC236}">
                  <a16:creationId xmlns:a16="http://schemas.microsoft.com/office/drawing/2014/main" id="{93B1AB78-4059-4A47-AE58-94F4FE959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1" y="1576"/>
              <a:ext cx="141" cy="142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6" name="Oval 13">
              <a:extLst>
                <a:ext uri="{FF2B5EF4-FFF2-40B4-BE49-F238E27FC236}">
                  <a16:creationId xmlns:a16="http://schemas.microsoft.com/office/drawing/2014/main" id="{2248D07E-486F-4F70-B3B4-527ECC3F3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0" y="1576"/>
              <a:ext cx="141" cy="142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7" name="Oval 14">
              <a:extLst>
                <a:ext uri="{FF2B5EF4-FFF2-40B4-BE49-F238E27FC236}">
                  <a16:creationId xmlns:a16="http://schemas.microsoft.com/office/drawing/2014/main" id="{33609AF1-2CC7-4A1C-B076-FDB44EE2A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3" y="1576"/>
              <a:ext cx="141" cy="142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8" name="Rectangle 15">
              <a:extLst>
                <a:ext uri="{FF2B5EF4-FFF2-40B4-BE49-F238E27FC236}">
                  <a16:creationId xmlns:a16="http://schemas.microsoft.com/office/drawing/2014/main" id="{D1414129-845A-4D84-BE38-79E05275E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606"/>
              <a:ext cx="3391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11    12    13    14    15    16    17    18    19    20   21</a:t>
              </a:r>
            </a:p>
          </p:txBody>
        </p:sp>
        <p:sp>
          <p:nvSpPr>
            <p:cNvPr id="28689" name="Rectangle 16">
              <a:extLst>
                <a:ext uri="{FF2B5EF4-FFF2-40B4-BE49-F238E27FC236}">
                  <a16:creationId xmlns:a16="http://schemas.microsoft.com/office/drawing/2014/main" id="{B4EC5A7F-D1C8-4FA8-AB83-937348C42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2143"/>
              <a:ext cx="797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latin typeface="Times New Roman" panose="02020603050405020304" pitchFamily="18" charset="0"/>
                </a:rPr>
                <a:t>Data B</a:t>
              </a:r>
            </a:p>
          </p:txBody>
        </p:sp>
        <p:sp>
          <p:nvSpPr>
            <p:cNvPr id="28690" name="Rectangle 17">
              <a:extLst>
                <a:ext uri="{FF2B5EF4-FFF2-40B4-BE49-F238E27FC236}">
                  <a16:creationId xmlns:a16="http://schemas.microsoft.com/office/drawing/2014/main" id="{01E8274C-BE01-4888-AB20-C9079A1CB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1200"/>
              <a:ext cx="797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latin typeface="Times New Roman" panose="02020603050405020304" pitchFamily="18" charset="0"/>
                </a:rPr>
                <a:t>Data A</a:t>
              </a:r>
            </a:p>
          </p:txBody>
        </p:sp>
        <p:sp>
          <p:nvSpPr>
            <p:cNvPr id="28691" name="Line 18">
              <a:extLst>
                <a:ext uri="{FF2B5EF4-FFF2-40B4-BE49-F238E27FC236}">
                  <a16:creationId xmlns:a16="http://schemas.microsoft.com/office/drawing/2014/main" id="{12FBD164-BA9E-434F-884F-A4D0031193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1" y="2613"/>
              <a:ext cx="3255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2" name="Oval 19">
              <a:extLst>
                <a:ext uri="{FF2B5EF4-FFF2-40B4-BE49-F238E27FC236}">
                  <a16:creationId xmlns:a16="http://schemas.microsoft.com/office/drawing/2014/main" id="{6FB99712-AE01-49E0-AB25-E6B9CE175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" y="2472"/>
              <a:ext cx="141" cy="141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93" name="Oval 20">
              <a:extLst>
                <a:ext uri="{FF2B5EF4-FFF2-40B4-BE49-F238E27FC236}">
                  <a16:creationId xmlns:a16="http://schemas.microsoft.com/office/drawing/2014/main" id="{A225388D-4CC3-46CE-94DF-880B7B46D5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2472"/>
              <a:ext cx="141" cy="141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94" name="Oval 21">
              <a:extLst>
                <a:ext uri="{FF2B5EF4-FFF2-40B4-BE49-F238E27FC236}">
                  <a16:creationId xmlns:a16="http://schemas.microsoft.com/office/drawing/2014/main" id="{B57CC659-2100-4C25-86DE-D253EEC5B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" y="2330"/>
              <a:ext cx="141" cy="142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95" name="Oval 22">
              <a:extLst>
                <a:ext uri="{FF2B5EF4-FFF2-40B4-BE49-F238E27FC236}">
                  <a16:creationId xmlns:a16="http://schemas.microsoft.com/office/drawing/2014/main" id="{0DD59D8A-92C9-47E0-A8A6-8429DE88D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2330"/>
              <a:ext cx="141" cy="142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96" name="Oval 23">
              <a:extLst>
                <a:ext uri="{FF2B5EF4-FFF2-40B4-BE49-F238E27FC236}">
                  <a16:creationId xmlns:a16="http://schemas.microsoft.com/office/drawing/2014/main" id="{20AF35E6-359F-497F-BF34-074ED9EAF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" y="2189"/>
              <a:ext cx="141" cy="141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97" name="Oval 24">
              <a:extLst>
                <a:ext uri="{FF2B5EF4-FFF2-40B4-BE49-F238E27FC236}">
                  <a16:creationId xmlns:a16="http://schemas.microsoft.com/office/drawing/2014/main" id="{253AB66D-46C6-4DA6-8582-A254FA3FE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2189"/>
              <a:ext cx="141" cy="141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98" name="Oval 25">
              <a:extLst>
                <a:ext uri="{FF2B5EF4-FFF2-40B4-BE49-F238E27FC236}">
                  <a16:creationId xmlns:a16="http://schemas.microsoft.com/office/drawing/2014/main" id="{AC0B8BCA-3BAC-4063-BF1B-90CB0AFE6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7" y="2472"/>
              <a:ext cx="141" cy="141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99" name="Oval 26">
              <a:extLst>
                <a:ext uri="{FF2B5EF4-FFF2-40B4-BE49-F238E27FC236}">
                  <a16:creationId xmlns:a16="http://schemas.microsoft.com/office/drawing/2014/main" id="{36CC352F-30F2-4ED5-BD24-C7665968B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1" y="2472"/>
              <a:ext cx="141" cy="141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00" name="Rectangle 27">
              <a:extLst>
                <a:ext uri="{FF2B5EF4-FFF2-40B4-BE49-F238E27FC236}">
                  <a16:creationId xmlns:a16="http://schemas.microsoft.com/office/drawing/2014/main" id="{6F9A3C6D-FF13-4613-82E3-2978C14DA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208"/>
              <a:ext cx="1220" cy="56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latin typeface="Times New Roman" panose="02020603050405020304" pitchFamily="18" charset="0"/>
                </a:rPr>
                <a:t>Mean = 15.5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en-US" sz="2800">
                  <a:latin typeface="Times New Roman" panose="02020603050405020304" pitchFamily="18" charset="0"/>
                </a:rPr>
                <a:t>  S = </a:t>
              </a:r>
              <a:r>
                <a:rPr lang="en-US" altLang="en-US">
                  <a:latin typeface="Times New Roman" panose="02020603050405020304" pitchFamily="18" charset="0"/>
                </a:rPr>
                <a:t>0.926</a:t>
              </a:r>
            </a:p>
          </p:txBody>
        </p:sp>
        <p:sp>
          <p:nvSpPr>
            <p:cNvPr id="28701" name="Rectangle 28">
              <a:extLst>
                <a:ext uri="{FF2B5EF4-FFF2-40B4-BE49-F238E27FC236}">
                  <a16:creationId xmlns:a16="http://schemas.microsoft.com/office/drawing/2014/main" id="{0539DC03-03AB-4B4E-B7C4-4F01537E9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3556"/>
              <a:ext cx="353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bg1"/>
                  </a:solidFill>
                </a:rPr>
                <a:t>11    12    13    14    15    16    17    18    19    20   21</a:t>
              </a:r>
            </a:p>
          </p:txBody>
        </p:sp>
        <p:sp>
          <p:nvSpPr>
            <p:cNvPr id="28702" name="Line 29">
              <a:extLst>
                <a:ext uri="{FF2B5EF4-FFF2-40B4-BE49-F238E27FC236}">
                  <a16:creationId xmlns:a16="http://schemas.microsoft.com/office/drawing/2014/main" id="{5FB97778-3FFA-41E4-A84D-ABC532D665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1" y="3556"/>
              <a:ext cx="3255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3" name="Oval 30">
              <a:extLst>
                <a:ext uri="{FF2B5EF4-FFF2-40B4-BE49-F238E27FC236}">
                  <a16:creationId xmlns:a16="http://schemas.microsoft.com/office/drawing/2014/main" id="{6A961730-9EA3-4FE9-A400-5EF60DB18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" y="3415"/>
              <a:ext cx="141" cy="141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04" name="Oval 31">
              <a:extLst>
                <a:ext uri="{FF2B5EF4-FFF2-40B4-BE49-F238E27FC236}">
                  <a16:creationId xmlns:a16="http://schemas.microsoft.com/office/drawing/2014/main" id="{3921D843-1F29-415C-A11D-FAF07DA4E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" y="3273"/>
              <a:ext cx="141" cy="142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05" name="Oval 32">
              <a:extLst>
                <a:ext uri="{FF2B5EF4-FFF2-40B4-BE49-F238E27FC236}">
                  <a16:creationId xmlns:a16="http://schemas.microsoft.com/office/drawing/2014/main" id="{FA5C7EB1-F1E1-4733-8AE1-6F8E69776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" y="3132"/>
              <a:ext cx="141" cy="141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06" name="Oval 33">
              <a:extLst>
                <a:ext uri="{FF2B5EF4-FFF2-40B4-BE49-F238E27FC236}">
                  <a16:creationId xmlns:a16="http://schemas.microsoft.com/office/drawing/2014/main" id="{F8B5AD57-CE2B-41F8-852B-78C00DA29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1" y="3415"/>
              <a:ext cx="141" cy="141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07" name="Oval 34">
              <a:extLst>
                <a:ext uri="{FF2B5EF4-FFF2-40B4-BE49-F238E27FC236}">
                  <a16:creationId xmlns:a16="http://schemas.microsoft.com/office/drawing/2014/main" id="{C827E4D9-4C42-4606-A63C-1BBF70B4A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1" y="3273"/>
              <a:ext cx="141" cy="142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08" name="Oval 35">
              <a:extLst>
                <a:ext uri="{FF2B5EF4-FFF2-40B4-BE49-F238E27FC236}">
                  <a16:creationId xmlns:a16="http://schemas.microsoft.com/office/drawing/2014/main" id="{C7103F31-D274-40DC-9A0B-C87C97A67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1" y="3132"/>
              <a:ext cx="141" cy="141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09" name="Oval 36">
              <a:extLst>
                <a:ext uri="{FF2B5EF4-FFF2-40B4-BE49-F238E27FC236}">
                  <a16:creationId xmlns:a16="http://schemas.microsoft.com/office/drawing/2014/main" id="{71739A6A-16EC-45D6-BA7F-F945A1E2D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" y="3415"/>
              <a:ext cx="141" cy="141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10" name="Oval 37">
              <a:extLst>
                <a:ext uri="{FF2B5EF4-FFF2-40B4-BE49-F238E27FC236}">
                  <a16:creationId xmlns:a16="http://schemas.microsoft.com/office/drawing/2014/main" id="{CDC4B0D3-847A-4C81-9E22-EA45062AD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9" y="3415"/>
              <a:ext cx="141" cy="141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11" name="Rectangle 38">
              <a:extLst>
                <a:ext uri="{FF2B5EF4-FFF2-40B4-BE49-F238E27FC236}">
                  <a16:creationId xmlns:a16="http://schemas.microsoft.com/office/drawing/2014/main" id="{64130D08-88AA-4D44-9329-0188192AE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120"/>
              <a:ext cx="1220" cy="51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>
                  <a:latin typeface="Times New Roman" panose="02020603050405020304" pitchFamily="18" charset="0"/>
                </a:rPr>
                <a:t>Mean = 15.5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en-US" sz="2800">
                  <a:latin typeface="Times New Roman" panose="02020603050405020304" pitchFamily="18" charset="0"/>
                </a:rPr>
                <a:t>  S = </a:t>
              </a:r>
              <a:r>
                <a:rPr lang="en-US" altLang="en-US">
                  <a:latin typeface="Times New Roman" panose="02020603050405020304" pitchFamily="18" charset="0"/>
                </a:rPr>
                <a:t>4.567</a:t>
              </a:r>
            </a:p>
          </p:txBody>
        </p:sp>
        <p:sp>
          <p:nvSpPr>
            <p:cNvPr id="28712" name="Rectangle 39">
              <a:extLst>
                <a:ext uri="{FF2B5EF4-FFF2-40B4-BE49-F238E27FC236}">
                  <a16:creationId xmlns:a16="http://schemas.microsoft.com/office/drawing/2014/main" id="{E4D69B2C-935A-4DBE-9133-6BE217840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" y="3039"/>
              <a:ext cx="797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latin typeface="Times New Roman" panose="02020603050405020304" pitchFamily="18" charset="0"/>
                </a:rPr>
                <a:t>Data C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80AA0FE-8270-4FB4-8986-238D918708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Measures of Variation:</a:t>
            </a:r>
            <a:br>
              <a:rPr lang="en-US" altLang="en-US"/>
            </a:br>
            <a:r>
              <a:rPr lang="en-US" altLang="en-US">
                <a:solidFill>
                  <a:schemeClr val="accent1"/>
                </a:solidFill>
              </a:rPr>
              <a:t>Comparing Standard Deviations</a:t>
            </a:r>
          </a:p>
        </p:txBody>
      </p:sp>
      <p:pic>
        <p:nvPicPr>
          <p:cNvPr id="29699" name="Picture 3" descr="normalcurves">
            <a:extLst>
              <a:ext uri="{FF2B5EF4-FFF2-40B4-BE49-F238E27FC236}">
                <a16:creationId xmlns:a16="http://schemas.microsoft.com/office/drawing/2014/main" id="{9CC17700-11F5-4058-B1A5-F4AD11CB4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8153400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">
            <a:extLst>
              <a:ext uri="{FF2B5EF4-FFF2-40B4-BE49-F238E27FC236}">
                <a16:creationId xmlns:a16="http://schemas.microsoft.com/office/drawing/2014/main" id="{B250B1B9-46D7-4529-A042-C8E05282A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33600"/>
            <a:ext cx="4038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Smaller standard deviation</a:t>
            </a:r>
          </a:p>
          <a:p>
            <a:pPr>
              <a:spcBef>
                <a:spcPct val="50000"/>
              </a:spcBef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Larger standard deviation</a:t>
            </a:r>
          </a:p>
        </p:txBody>
      </p:sp>
      <p:sp>
        <p:nvSpPr>
          <p:cNvPr id="29701" name="Line 5">
            <a:extLst>
              <a:ext uri="{FF2B5EF4-FFF2-40B4-BE49-F238E27FC236}">
                <a16:creationId xmlns:a16="http://schemas.microsoft.com/office/drawing/2014/main" id="{0B67F4BC-DEF1-4886-9143-9EB56F9387D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657600"/>
            <a:ext cx="1371600" cy="838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2" name="Line 6">
            <a:extLst>
              <a:ext uri="{FF2B5EF4-FFF2-40B4-BE49-F238E27FC236}">
                <a16:creationId xmlns:a16="http://schemas.microsoft.com/office/drawing/2014/main" id="{F0C3A048-606A-4FA5-9E57-DE92B97CB8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590800"/>
            <a:ext cx="2209800" cy="609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ED228063-8BC6-4913-8CB2-B0EA674224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Numerical Descriptive Measures For A Population:  </a:t>
            </a:r>
            <a:r>
              <a:rPr lang="en-US" altLang="en-US" sz="3200">
                <a:solidFill>
                  <a:schemeClr val="accent1"/>
                </a:solidFill>
              </a:rPr>
              <a:t>The Variance </a:t>
            </a:r>
            <a:r>
              <a:rPr lang="el-GR" altLang="en-US" sz="3200">
                <a:solidFill>
                  <a:schemeClr val="accent1"/>
                </a:solidFill>
              </a:rPr>
              <a:t>σ</a:t>
            </a:r>
            <a:r>
              <a:rPr lang="en-US" altLang="en-US" sz="3200" baseline="30000">
                <a:solidFill>
                  <a:schemeClr val="accent1"/>
                </a:solidFill>
              </a:rPr>
              <a:t>2</a:t>
            </a:r>
            <a:endParaRPr lang="el-GR" altLang="en-US" sz="3200" baseline="30000">
              <a:solidFill>
                <a:schemeClr val="accent1"/>
              </a:solidFill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87FB588F-F802-4DC5-BE74-3BD568E385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077200" cy="4532313"/>
          </a:xfrm>
        </p:spPr>
        <p:txBody>
          <a:bodyPr/>
          <a:lstStyle/>
          <a:p>
            <a:pPr eaLnBrk="1" hangingPunct="1"/>
            <a:r>
              <a:rPr lang="en-US" altLang="en-US"/>
              <a:t>Average of squared deviations of values from the mean</a:t>
            </a:r>
          </a:p>
          <a:p>
            <a:pPr lvl="1" eaLnBrk="1" hangingPunct="1">
              <a:lnSpc>
                <a:spcPct val="120000"/>
              </a:lnSpc>
            </a:pPr>
            <a:endParaRPr lang="en-US" altLang="en-US" b="1">
              <a:solidFill>
                <a:schemeClr val="folHlink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altLang="en-US">
                <a:solidFill>
                  <a:srgbClr val="C1BAF8"/>
                </a:solidFill>
              </a:rPr>
              <a:t>Population variance:</a:t>
            </a:r>
          </a:p>
        </p:txBody>
      </p:sp>
      <p:graphicFrame>
        <p:nvGraphicFramePr>
          <p:cNvPr id="30724" name="Object 4">
            <a:extLst>
              <a:ext uri="{FF2B5EF4-FFF2-40B4-BE49-F238E27FC236}">
                <a16:creationId xmlns:a16="http://schemas.microsoft.com/office/drawing/2014/main" id="{15BA86AC-BBBC-4A91-88E8-F14628B417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0" y="2667000"/>
          <a:ext cx="2846388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Equation" r:id="rId3" imgW="1104900" imgH="609600" progId="Equation.3">
                  <p:embed/>
                </p:oleObj>
              </mc:Choice>
              <mc:Fallback>
                <p:oleObj name="Equation" r:id="rId3" imgW="1104900" imgH="609600" progId="Equation.3">
                  <p:embed/>
                  <p:pic>
                    <p:nvPicPr>
                      <p:cNvPr id="30724" name="Object 4">
                        <a:extLst>
                          <a:ext uri="{FF2B5EF4-FFF2-40B4-BE49-F238E27FC236}">
                            <a16:creationId xmlns:a16="http://schemas.microsoft.com/office/drawing/2014/main" id="{15BA86AC-BBBC-4A91-88E8-F14628B417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667000"/>
                        <a:ext cx="2846388" cy="1570038"/>
                      </a:xfrm>
                      <a:prstGeom prst="rect">
                        <a:avLst/>
                      </a:prstGeom>
                      <a:solidFill>
                        <a:srgbClr val="FDE0B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Text Box 8">
            <a:extLst>
              <a:ext uri="{FF2B5EF4-FFF2-40B4-BE49-F238E27FC236}">
                <a16:creationId xmlns:a16="http://schemas.microsoft.com/office/drawing/2014/main" id="{FD48E6CF-2911-4303-B2FE-B4FED36C8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724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FFFF"/>
                </a:solidFill>
              </a:rPr>
              <a:t>Where</a:t>
            </a:r>
            <a:r>
              <a:rPr lang="en-US" alt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0726" name="Text Box 9">
            <a:extLst>
              <a:ext uri="{FF2B5EF4-FFF2-40B4-BE49-F238E27FC236}">
                <a16:creationId xmlns:a16="http://schemas.microsoft.com/office/drawing/2014/main" id="{FC040B58-1AFC-427C-9998-F5C87DA0B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784725"/>
            <a:ext cx="4038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sz="2000">
                <a:solidFill>
                  <a:srgbClr val="FFFFFF"/>
                </a:solidFill>
              </a:rPr>
              <a:t>μ</a:t>
            </a:r>
            <a:r>
              <a:rPr lang="en-US" altLang="en-US" sz="2000">
                <a:solidFill>
                  <a:srgbClr val="FFFFFF"/>
                </a:solidFill>
              </a:rPr>
              <a:t>  = population mean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FFFF"/>
                </a:solidFill>
              </a:rPr>
              <a:t>N = population size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FFFF"/>
                </a:solidFill>
              </a:rPr>
              <a:t>X</a:t>
            </a:r>
            <a:r>
              <a:rPr lang="en-US" altLang="en-US" sz="2000" baseline="-25000">
                <a:solidFill>
                  <a:srgbClr val="FFFFFF"/>
                </a:solidFill>
              </a:rPr>
              <a:t>i</a:t>
            </a:r>
            <a:r>
              <a:rPr lang="en-US" altLang="en-US" sz="2000">
                <a:solidFill>
                  <a:srgbClr val="FFFFFF"/>
                </a:solidFill>
              </a:rPr>
              <a:t> = i</a:t>
            </a:r>
            <a:r>
              <a:rPr lang="en-US" altLang="en-US" sz="2000" baseline="30000">
                <a:solidFill>
                  <a:srgbClr val="FFFFFF"/>
                </a:solidFill>
              </a:rPr>
              <a:t>th</a:t>
            </a:r>
            <a:r>
              <a:rPr lang="en-US" altLang="en-US" sz="2000">
                <a:solidFill>
                  <a:srgbClr val="FFFFFF"/>
                </a:solidFill>
              </a:rPr>
              <a:t> value of the variable X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16B69037-7C44-4540-BD01-776743E1B9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Numerical Descriptive Measures For A Population:  </a:t>
            </a:r>
            <a:r>
              <a:rPr lang="en-US" altLang="en-US" sz="3200">
                <a:solidFill>
                  <a:schemeClr val="accent1"/>
                </a:solidFill>
              </a:rPr>
              <a:t>The Standard Deviation </a:t>
            </a:r>
            <a:r>
              <a:rPr lang="el-GR" altLang="en-US" sz="3200">
                <a:solidFill>
                  <a:schemeClr val="accent1"/>
                </a:solidFill>
              </a:rPr>
              <a:t>σ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3F02748C-DFFF-4034-B5E6-966092E03C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Most commonly used measure of variation</a:t>
            </a:r>
          </a:p>
          <a:p>
            <a:pPr eaLnBrk="1" hangingPunct="1">
              <a:defRPr/>
            </a:pPr>
            <a:r>
              <a:rPr lang="en-US" altLang="en-US" dirty="0"/>
              <a:t>Shows variation about the mean</a:t>
            </a:r>
          </a:p>
          <a:p>
            <a:pPr eaLnBrk="1" hangingPunct="1">
              <a:defRPr/>
            </a:pPr>
            <a:r>
              <a:rPr lang="en-US" altLang="en-US" dirty="0"/>
              <a:t>Is the square root of the population variance</a:t>
            </a:r>
          </a:p>
          <a:p>
            <a:pPr eaLnBrk="1" hangingPunct="1">
              <a:defRPr/>
            </a:pPr>
            <a:r>
              <a:rPr lang="en-US" altLang="en-US" dirty="0"/>
              <a:t>Has the </a:t>
            </a:r>
            <a:r>
              <a:rPr lang="en-US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same units as the original data</a:t>
            </a:r>
          </a:p>
          <a:p>
            <a:pPr eaLnBrk="1" hangingPunct="1">
              <a:defRPr/>
            </a:pPr>
            <a:endParaRPr lang="en-US" altLang="en-US" sz="1400" dirty="0"/>
          </a:p>
          <a:p>
            <a:pPr eaLnBrk="1" hangingPunct="1">
              <a:defRPr/>
            </a:pPr>
            <a:endParaRPr lang="en-US" altLang="en-US" sz="1400" dirty="0"/>
          </a:p>
          <a:p>
            <a:pPr eaLnBrk="1" hangingPunct="1">
              <a:defRPr/>
            </a:pPr>
            <a:endParaRPr lang="en-US" altLang="en-US" sz="1400" dirty="0"/>
          </a:p>
          <a:p>
            <a:pPr lvl="1" eaLnBrk="1" hangingPunct="1">
              <a:defRPr/>
            </a:pPr>
            <a:r>
              <a:rPr lang="en-US" altLang="en-US" dirty="0">
                <a:solidFill>
                  <a:srgbClr val="C1BAF8"/>
                </a:solidFill>
              </a:rPr>
              <a:t>Population standard deviation:</a:t>
            </a:r>
          </a:p>
        </p:txBody>
      </p:sp>
      <p:graphicFrame>
        <p:nvGraphicFramePr>
          <p:cNvPr id="31748" name="Object 4">
            <a:extLst>
              <a:ext uri="{FF2B5EF4-FFF2-40B4-BE49-F238E27FC236}">
                <a16:creationId xmlns:a16="http://schemas.microsoft.com/office/drawing/2014/main" id="{592C333C-7CF6-4A5F-BB04-BA4F1B29E6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2600" y="4267200"/>
          <a:ext cx="2938463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Equation" r:id="rId3" imgW="1155700" imgH="660400" progId="Equation.3">
                  <p:embed/>
                </p:oleObj>
              </mc:Choice>
              <mc:Fallback>
                <p:oleObj name="Equation" r:id="rId3" imgW="1155700" imgH="660400" progId="Equation.3">
                  <p:embed/>
                  <p:pic>
                    <p:nvPicPr>
                      <p:cNvPr id="31748" name="Object 4">
                        <a:extLst>
                          <a:ext uri="{FF2B5EF4-FFF2-40B4-BE49-F238E27FC236}">
                            <a16:creationId xmlns:a16="http://schemas.microsoft.com/office/drawing/2014/main" id="{592C333C-7CF6-4A5F-BB04-BA4F1B29E6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267200"/>
                        <a:ext cx="2938463" cy="1679575"/>
                      </a:xfrm>
                      <a:prstGeom prst="rect">
                        <a:avLst/>
                      </a:prstGeom>
                      <a:solidFill>
                        <a:srgbClr val="FDE0B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5179D33-08B0-42CF-9F41-AD3F554ABD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Sample statistics versus population parameters</a:t>
            </a:r>
          </a:p>
        </p:txBody>
      </p:sp>
      <p:sp>
        <p:nvSpPr>
          <p:cNvPr id="32771" name="Rectangle 25">
            <a:extLst>
              <a:ext uri="{FF2B5EF4-FFF2-40B4-BE49-F238E27FC236}">
                <a16:creationId xmlns:a16="http://schemas.microsoft.com/office/drawing/2014/main" id="{D7953AAF-2B0E-4791-AA8B-39AFE488B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32772" name="Object 14">
            <a:extLst>
              <a:ext uri="{FF2B5EF4-FFF2-40B4-BE49-F238E27FC236}">
                <a16:creationId xmlns:a16="http://schemas.microsoft.com/office/drawing/2014/main" id="{38716B3B-E58E-4E5C-8B6A-0C93EAE5A6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3276600"/>
          <a:ext cx="482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Equation" r:id="rId3" imgW="177569" imgH="202936" progId="Equation.3">
                  <p:embed/>
                </p:oleObj>
              </mc:Choice>
              <mc:Fallback>
                <p:oleObj name="Equation" r:id="rId3" imgW="177569" imgH="202936" progId="Equation.3">
                  <p:embed/>
                  <p:pic>
                    <p:nvPicPr>
                      <p:cNvPr id="32772" name="Object 14">
                        <a:extLst>
                          <a:ext uri="{FF2B5EF4-FFF2-40B4-BE49-F238E27FC236}">
                            <a16:creationId xmlns:a16="http://schemas.microsoft.com/office/drawing/2014/main" id="{38716B3B-E58E-4E5C-8B6A-0C93EAE5A6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276600"/>
                        <a:ext cx="4826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Rectangle 27">
            <a:extLst>
              <a:ext uri="{FF2B5EF4-FFF2-40B4-BE49-F238E27FC236}">
                <a16:creationId xmlns:a16="http://schemas.microsoft.com/office/drawing/2014/main" id="{E7BA1EFF-A6FB-48F0-9484-DF78565E3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32774" name="Object 15">
            <a:extLst>
              <a:ext uri="{FF2B5EF4-FFF2-40B4-BE49-F238E27FC236}">
                <a16:creationId xmlns:a16="http://schemas.microsoft.com/office/drawing/2014/main" id="{1ABA96BE-D454-4143-B6B9-377E0E66A3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4267200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5" imgW="203024" imgH="203024" progId="Equation.3">
                  <p:embed/>
                </p:oleObj>
              </mc:Choice>
              <mc:Fallback>
                <p:oleObj name="Equation" r:id="rId5" imgW="203024" imgH="203024" progId="Equation.3">
                  <p:embed/>
                  <p:pic>
                    <p:nvPicPr>
                      <p:cNvPr id="32774" name="Object 15">
                        <a:extLst>
                          <a:ext uri="{FF2B5EF4-FFF2-40B4-BE49-F238E27FC236}">
                            <a16:creationId xmlns:a16="http://schemas.microsoft.com/office/drawing/2014/main" id="{1ABA96BE-D454-4143-B6B9-377E0E66A3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267200"/>
                        <a:ext cx="457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5" name="Rectangle 29">
            <a:extLst>
              <a:ext uri="{FF2B5EF4-FFF2-40B4-BE49-F238E27FC236}">
                <a16:creationId xmlns:a16="http://schemas.microsoft.com/office/drawing/2014/main" id="{06511A2B-FAF3-4064-B3A6-7DC175AE0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32776" name="Object 16">
            <a:extLst>
              <a:ext uri="{FF2B5EF4-FFF2-40B4-BE49-F238E27FC236}">
                <a16:creationId xmlns:a16="http://schemas.microsoft.com/office/drawing/2014/main" id="{5D8A3A5C-C99C-4288-B7A1-FA0F6690FC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5181600"/>
          <a:ext cx="3000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7" imgW="139579" imgH="177646" progId="Equation.3">
                  <p:embed/>
                </p:oleObj>
              </mc:Choice>
              <mc:Fallback>
                <p:oleObj name="Equation" r:id="rId7" imgW="139579" imgH="177646" progId="Equation.3">
                  <p:embed/>
                  <p:pic>
                    <p:nvPicPr>
                      <p:cNvPr id="32776" name="Object 16">
                        <a:extLst>
                          <a:ext uri="{FF2B5EF4-FFF2-40B4-BE49-F238E27FC236}">
                            <a16:creationId xmlns:a16="http://schemas.microsoft.com/office/drawing/2014/main" id="{5D8A3A5C-C99C-4288-B7A1-FA0F6690FC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181600"/>
                        <a:ext cx="30003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7" name="Rectangle 31">
            <a:extLst>
              <a:ext uri="{FF2B5EF4-FFF2-40B4-BE49-F238E27FC236}">
                <a16:creationId xmlns:a16="http://schemas.microsoft.com/office/drawing/2014/main" id="{49F452A5-DFC4-46D3-9254-10F45B9E1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32778" name="Object 17">
            <a:extLst>
              <a:ext uri="{FF2B5EF4-FFF2-40B4-BE49-F238E27FC236}">
                <a16:creationId xmlns:a16="http://schemas.microsoft.com/office/drawing/2014/main" id="{333CA89A-E069-4F93-8EC4-01B7472D8C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3429000"/>
          <a:ext cx="3587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9" imgW="152268" imgH="164957" progId="Equation.3">
                  <p:embed/>
                </p:oleObj>
              </mc:Choice>
              <mc:Fallback>
                <p:oleObj name="Equation" r:id="rId9" imgW="152268" imgH="164957" progId="Equation.3">
                  <p:embed/>
                  <p:pic>
                    <p:nvPicPr>
                      <p:cNvPr id="32778" name="Object 17">
                        <a:extLst>
                          <a:ext uri="{FF2B5EF4-FFF2-40B4-BE49-F238E27FC236}">
                            <a16:creationId xmlns:a16="http://schemas.microsoft.com/office/drawing/2014/main" id="{333CA89A-E069-4F93-8EC4-01B7472D8C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429000"/>
                        <a:ext cx="3587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9" name="Rectangle 33">
            <a:extLst>
              <a:ext uri="{FF2B5EF4-FFF2-40B4-BE49-F238E27FC236}">
                <a16:creationId xmlns:a16="http://schemas.microsoft.com/office/drawing/2014/main" id="{49890BB6-E277-4CB4-AE6C-E66D52F00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32780" name="Object 18">
            <a:extLst>
              <a:ext uri="{FF2B5EF4-FFF2-40B4-BE49-F238E27FC236}">
                <a16:creationId xmlns:a16="http://schemas.microsoft.com/office/drawing/2014/main" id="{723342AF-CC50-4646-A82A-B40A119B1C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4267200"/>
          <a:ext cx="4572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11" imgW="215713" imgH="203024" progId="Equation.3">
                  <p:embed/>
                </p:oleObj>
              </mc:Choice>
              <mc:Fallback>
                <p:oleObj name="Equation" r:id="rId11" imgW="215713" imgH="203024" progId="Equation.3">
                  <p:embed/>
                  <p:pic>
                    <p:nvPicPr>
                      <p:cNvPr id="32780" name="Object 18">
                        <a:extLst>
                          <a:ext uri="{FF2B5EF4-FFF2-40B4-BE49-F238E27FC236}">
                            <a16:creationId xmlns:a16="http://schemas.microsoft.com/office/drawing/2014/main" id="{723342AF-CC50-4646-A82A-B40A119B1C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267200"/>
                        <a:ext cx="457200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1" name="Rectangle 35">
            <a:extLst>
              <a:ext uri="{FF2B5EF4-FFF2-40B4-BE49-F238E27FC236}">
                <a16:creationId xmlns:a16="http://schemas.microsoft.com/office/drawing/2014/main" id="{B0B58827-06C9-4348-BE13-E4531A1F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32782" name="Object 19">
            <a:extLst>
              <a:ext uri="{FF2B5EF4-FFF2-40B4-BE49-F238E27FC236}">
                <a16:creationId xmlns:a16="http://schemas.microsoft.com/office/drawing/2014/main" id="{85A3EA9B-4761-492F-A360-D602192978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5257800"/>
          <a:ext cx="3048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13" imgW="152334" imgH="139639" progId="Equation.3">
                  <p:embed/>
                </p:oleObj>
              </mc:Choice>
              <mc:Fallback>
                <p:oleObj name="Equation" r:id="rId13" imgW="152334" imgH="139639" progId="Equation.3">
                  <p:embed/>
                  <p:pic>
                    <p:nvPicPr>
                      <p:cNvPr id="32782" name="Object 19">
                        <a:extLst>
                          <a:ext uri="{FF2B5EF4-FFF2-40B4-BE49-F238E27FC236}">
                            <a16:creationId xmlns:a16="http://schemas.microsoft.com/office/drawing/2014/main" id="{85A3EA9B-4761-492F-A360-D602192978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257800"/>
                        <a:ext cx="30480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83" name="Picture 45">
            <a:extLst>
              <a:ext uri="{FF2B5EF4-FFF2-40B4-BE49-F238E27FC236}">
                <a16:creationId xmlns:a16="http://schemas.microsoft.com/office/drawing/2014/main" id="{0C60FE45-1657-435E-A9EC-01F7809F4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2116138"/>
            <a:ext cx="672465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912BFAF9-BDC0-42EF-87AC-F00572E459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Measures of Variation:</a:t>
            </a:r>
            <a:br>
              <a:rPr lang="en-US" altLang="en-US"/>
            </a:br>
            <a:r>
              <a:rPr lang="en-US" altLang="en-US">
                <a:solidFill>
                  <a:schemeClr val="accent1"/>
                </a:solidFill>
              </a:rPr>
              <a:t>Summary Characteristics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B3326B84-CA3D-4B80-9C62-59A94B7222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8077200" cy="4532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§"/>
            </a:pPr>
            <a:r>
              <a:rPr lang="en-US" altLang="en-US" sz="3200">
                <a:latin typeface="Times New Roman" panose="02020603050405020304" pitchFamily="18" charset="0"/>
              </a:rPr>
              <a:t>The more the data are spread out, the </a:t>
            </a:r>
            <a:r>
              <a:rPr lang="en-US" altLang="en-US" sz="3200" b="1">
                <a:solidFill>
                  <a:schemeClr val="accent1"/>
                </a:solidFill>
                <a:latin typeface="Times New Roman" panose="02020603050405020304" pitchFamily="18" charset="0"/>
              </a:rPr>
              <a:t>greater</a:t>
            </a:r>
            <a:r>
              <a:rPr lang="en-US" altLang="en-US" sz="3200">
                <a:latin typeface="Times New Roman" panose="02020603050405020304" pitchFamily="18" charset="0"/>
              </a:rPr>
              <a:t> the range, variance, and standard deviation.</a:t>
            </a:r>
          </a:p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§"/>
            </a:pPr>
            <a:endParaRPr lang="en-US" altLang="en-US" sz="12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§"/>
            </a:pPr>
            <a:r>
              <a:rPr lang="en-US" altLang="en-US" sz="3200">
                <a:latin typeface="Times New Roman" panose="02020603050405020304" pitchFamily="18" charset="0"/>
              </a:rPr>
              <a:t>The more the data are concentrated, the </a:t>
            </a:r>
            <a:r>
              <a:rPr lang="en-US" altLang="en-US" sz="3200" b="1">
                <a:solidFill>
                  <a:schemeClr val="accent1"/>
                </a:solidFill>
                <a:latin typeface="Times New Roman" panose="02020603050405020304" pitchFamily="18" charset="0"/>
              </a:rPr>
              <a:t>smaller</a:t>
            </a:r>
            <a:r>
              <a:rPr lang="en-US" altLang="en-US" sz="3200">
                <a:latin typeface="Times New Roman" panose="02020603050405020304" pitchFamily="18" charset="0"/>
              </a:rPr>
              <a:t> the range, variance, and standard deviation.</a:t>
            </a:r>
          </a:p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§"/>
            </a:pPr>
            <a:endParaRPr lang="en-US" altLang="en-US" sz="12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§"/>
            </a:pPr>
            <a:r>
              <a:rPr lang="en-US" altLang="en-US" sz="3200">
                <a:latin typeface="Times New Roman" panose="02020603050405020304" pitchFamily="18" charset="0"/>
              </a:rPr>
              <a:t>If the values are all the same (no variation), all these measures will be zero.</a:t>
            </a:r>
          </a:p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§"/>
            </a:pPr>
            <a:endParaRPr lang="en-US" altLang="en-US" sz="12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§"/>
            </a:pPr>
            <a:r>
              <a:rPr lang="en-US" altLang="en-US" sz="3200">
                <a:latin typeface="Times New Roman" panose="02020603050405020304" pitchFamily="18" charset="0"/>
              </a:rPr>
              <a:t>None of these measures are ever negative.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319296E-E9EF-4F80-BF6A-F63B8F401A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Summary Definitions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A0A52C5-C622-4173-878E-885512B935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8153400" cy="4532313"/>
          </a:xfrm>
        </p:spPr>
        <p:txBody>
          <a:bodyPr/>
          <a:lstStyle/>
          <a:p>
            <a:pPr eaLnBrk="1" hangingPunct="1">
              <a:buSzTx/>
              <a:buFont typeface="Wingdings" panose="05000000000000000000" pitchFamily="2" charset="2"/>
              <a:buChar char="§"/>
            </a:pPr>
            <a:r>
              <a:rPr lang="en-US" altLang="en-US"/>
              <a:t>The </a:t>
            </a:r>
            <a:r>
              <a:rPr lang="en-US" altLang="en-US" b="1">
                <a:solidFill>
                  <a:schemeClr val="accent1"/>
                </a:solidFill>
              </a:rPr>
              <a:t>central tendency </a:t>
            </a:r>
            <a:r>
              <a:rPr lang="en-US" altLang="en-US"/>
              <a:t>is the extent to which the values of a numerical variable group around a typical or central value.</a:t>
            </a:r>
          </a:p>
          <a:p>
            <a:pPr eaLnBrk="1" hangingPunct="1">
              <a:buSzTx/>
              <a:buFont typeface="Wingdings" panose="05000000000000000000" pitchFamily="2" charset="2"/>
              <a:buChar char="§"/>
            </a:pPr>
            <a:r>
              <a:rPr lang="en-US" altLang="en-US"/>
              <a:t>The </a:t>
            </a:r>
            <a:r>
              <a:rPr lang="en-US" altLang="en-US" b="1">
                <a:solidFill>
                  <a:schemeClr val="accent1"/>
                </a:solidFill>
              </a:rPr>
              <a:t>variation</a:t>
            </a:r>
            <a:r>
              <a:rPr lang="en-US" altLang="en-US"/>
              <a:t> is the amount of dispersion or scattering away from a central value that the values of a numerical variable show.</a:t>
            </a:r>
          </a:p>
          <a:p>
            <a:pPr eaLnBrk="1" hangingPunct="1">
              <a:buSzTx/>
              <a:buFont typeface="Wingdings" panose="05000000000000000000" pitchFamily="2" charset="2"/>
              <a:buChar char="§"/>
            </a:pPr>
            <a:r>
              <a:rPr lang="en-US" altLang="en-US"/>
              <a:t>The </a:t>
            </a:r>
            <a:r>
              <a:rPr lang="en-US" altLang="en-US" b="1">
                <a:solidFill>
                  <a:schemeClr val="accent1"/>
                </a:solidFill>
              </a:rPr>
              <a:t>shape</a:t>
            </a:r>
            <a:r>
              <a:rPr lang="en-US" altLang="en-US"/>
              <a:t> is the pattern of the distribution of values from the lowest value to the highest value.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91005831-8E0B-4EEF-B4CE-BAE0663340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200"/>
              <a:t>Measures of Variation:</a:t>
            </a:r>
            <a:br>
              <a:rPr lang="en-US" altLang="en-US" sz="3200"/>
            </a:br>
            <a:r>
              <a:rPr lang="en-US" altLang="en-US" sz="3200">
                <a:solidFill>
                  <a:schemeClr val="accent1"/>
                </a:solidFill>
              </a:rPr>
              <a:t>The Coefficient of Variation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F7DFE9C-70F0-418F-9DCD-9B2879AFFD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077200" cy="453231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/>
              <a:t>Measures </a:t>
            </a:r>
            <a:r>
              <a:rPr lang="en-US" altLang="en-US">
                <a:solidFill>
                  <a:srgbClr val="FFFF00"/>
                </a:solidFill>
              </a:rPr>
              <a:t>relative variation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/>
              <a:t>Always in percentage (%)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/>
              <a:t>Shows </a:t>
            </a:r>
            <a:r>
              <a:rPr lang="en-US" altLang="en-US">
                <a:solidFill>
                  <a:srgbClr val="FFFF00"/>
                </a:solidFill>
              </a:rPr>
              <a:t>variation relative to mean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/>
              <a:t>Can be used to compare the variability of two or more sets of data measured in different units </a:t>
            </a:r>
          </a:p>
        </p:txBody>
      </p:sp>
      <p:graphicFrame>
        <p:nvGraphicFramePr>
          <p:cNvPr id="34820" name="Object 4">
            <a:hlinkClick r:id="" action="ppaction://ole?verb=0"/>
            <a:extLst>
              <a:ext uri="{FF2B5EF4-FFF2-40B4-BE49-F238E27FC236}">
                <a16:creationId xmlns:a16="http://schemas.microsoft.com/office/drawing/2014/main" id="{78B22206-FD4C-49A7-938B-687426B22F63}"/>
              </a:ext>
            </a:extLst>
          </p:cNvPr>
          <p:cNvGraphicFramePr>
            <a:graphicFrameLocks/>
          </p:cNvGraphicFramePr>
          <p:nvPr/>
        </p:nvGraphicFramePr>
        <p:xfrm>
          <a:off x="2286000" y="4419600"/>
          <a:ext cx="41910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Equation" r:id="rId3" imgW="36990360" imgH="15413040" progId="Equation.3">
                  <p:embed/>
                </p:oleObj>
              </mc:Choice>
              <mc:Fallback>
                <p:oleObj name="Equation" r:id="rId3" imgW="36990360" imgH="15413040" progId="Equation.3">
                  <p:embed/>
                  <p:pic>
                    <p:nvPicPr>
                      <p:cNvPr id="34820" name="Object 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78B22206-FD4C-49A7-938B-687426B22F6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419600"/>
                        <a:ext cx="4191000" cy="144780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7">
            <a:hlinkClick r:id="" action="ppaction://ole?verb=0"/>
            <a:extLst>
              <a:ext uri="{FF2B5EF4-FFF2-40B4-BE49-F238E27FC236}">
                <a16:creationId xmlns:a16="http://schemas.microsoft.com/office/drawing/2014/main" id="{411F6228-23A2-4C08-8C3B-856D2F226121}"/>
              </a:ext>
            </a:extLst>
          </p:cNvPr>
          <p:cNvGraphicFramePr>
            <a:graphicFrameLocks/>
          </p:cNvGraphicFramePr>
          <p:nvPr/>
        </p:nvGraphicFramePr>
        <p:xfrm>
          <a:off x="1727200" y="5353050"/>
          <a:ext cx="53101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Equation" r:id="rId3" imgW="82532880" imgH="15413040" progId="Equation.3">
                  <p:embed/>
                </p:oleObj>
              </mc:Choice>
              <mc:Fallback>
                <p:oleObj name="Equation" r:id="rId3" imgW="82532880" imgH="15413040" progId="Equation.3">
                  <p:embed/>
                  <p:pic>
                    <p:nvPicPr>
                      <p:cNvPr id="35842" name="Object 7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411F6228-23A2-4C08-8C3B-856D2F22612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5353050"/>
                        <a:ext cx="5310188" cy="1066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6">
            <a:hlinkClick r:id="" action="ppaction://ole?verb=0"/>
            <a:extLst>
              <a:ext uri="{FF2B5EF4-FFF2-40B4-BE49-F238E27FC236}">
                <a16:creationId xmlns:a16="http://schemas.microsoft.com/office/drawing/2014/main" id="{1CFB3115-BC78-451C-9CF2-696CB240F967}"/>
              </a:ext>
            </a:extLst>
          </p:cNvPr>
          <p:cNvGraphicFramePr>
            <a:graphicFrameLocks/>
          </p:cNvGraphicFramePr>
          <p:nvPr/>
        </p:nvGraphicFramePr>
        <p:xfrm>
          <a:off x="1727200" y="3073400"/>
          <a:ext cx="53101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5" imgW="82532880" imgH="15413040" progId="Equation.3">
                  <p:embed/>
                </p:oleObj>
              </mc:Choice>
              <mc:Fallback>
                <p:oleObj name="Equation" r:id="rId5" imgW="82532880" imgH="15413040" progId="Equation.3">
                  <p:embed/>
                  <p:pic>
                    <p:nvPicPr>
                      <p:cNvPr id="35843" name="Object 6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1CFB3115-BC78-451C-9CF2-696CB240F96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3073400"/>
                        <a:ext cx="5310188" cy="1066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4" name="Rectangle 2">
            <a:extLst>
              <a:ext uri="{FF2B5EF4-FFF2-40B4-BE49-F238E27FC236}">
                <a16:creationId xmlns:a16="http://schemas.microsoft.com/office/drawing/2014/main" id="{C8A2CE81-2EAE-482D-A7E9-B6720649EA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200"/>
              <a:t>Measures of Variation:</a:t>
            </a:r>
            <a:br>
              <a:rPr lang="en-US" altLang="en-US" sz="3200"/>
            </a:br>
            <a:r>
              <a:rPr lang="en-US" altLang="en-US" sz="3200">
                <a:solidFill>
                  <a:schemeClr val="accent1"/>
                </a:solidFill>
              </a:rPr>
              <a:t>Comparing Coefficients of Variation</a:t>
            </a:r>
          </a:p>
        </p:txBody>
      </p:sp>
      <p:sp>
        <p:nvSpPr>
          <p:cNvPr id="35845" name="Rectangle 3">
            <a:extLst>
              <a:ext uri="{FF2B5EF4-FFF2-40B4-BE49-F238E27FC236}">
                <a16:creationId xmlns:a16="http://schemas.microsoft.com/office/drawing/2014/main" id="{21CE2887-069D-4B84-BAC6-627D9F7D87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855788"/>
            <a:ext cx="8077200" cy="4532312"/>
          </a:xfrm>
        </p:spPr>
        <p:txBody>
          <a:bodyPr/>
          <a:lstStyle/>
          <a:p>
            <a:pPr eaLnBrk="1" hangingPunct="1"/>
            <a:r>
              <a:rPr lang="en-US" altLang="en-US" sz="2300">
                <a:solidFill>
                  <a:srgbClr val="C1BAF8"/>
                </a:solidFill>
              </a:rPr>
              <a:t>Stock A:</a:t>
            </a:r>
          </a:p>
          <a:p>
            <a:pPr lvl="1" eaLnBrk="1" hangingPunct="1"/>
            <a:r>
              <a:rPr lang="en-US" altLang="en-US" sz="2300"/>
              <a:t>Average price last year = $50</a:t>
            </a:r>
          </a:p>
          <a:p>
            <a:pPr lvl="1" eaLnBrk="1" hangingPunct="1"/>
            <a:r>
              <a:rPr lang="en-US" altLang="en-US" sz="2300"/>
              <a:t>Standard deviation = $5</a:t>
            </a:r>
          </a:p>
          <a:p>
            <a:pPr eaLnBrk="1" hangingPunct="1"/>
            <a:endParaRPr lang="en-US" altLang="en-US" sz="2300"/>
          </a:p>
          <a:p>
            <a:pPr eaLnBrk="1" hangingPunct="1"/>
            <a:endParaRPr lang="en-US" altLang="en-US" sz="2300"/>
          </a:p>
          <a:p>
            <a:pPr eaLnBrk="1" hangingPunct="1">
              <a:lnSpc>
                <a:spcPct val="150000"/>
              </a:lnSpc>
            </a:pPr>
            <a:r>
              <a:rPr lang="en-US" altLang="en-US" sz="2300">
                <a:solidFill>
                  <a:srgbClr val="C1BAF8"/>
                </a:solidFill>
              </a:rPr>
              <a:t>Stock B:</a:t>
            </a:r>
          </a:p>
          <a:p>
            <a:pPr lvl="1" eaLnBrk="1" hangingPunct="1"/>
            <a:r>
              <a:rPr lang="en-US" altLang="en-US" sz="2300"/>
              <a:t>Average price last year = $100</a:t>
            </a:r>
          </a:p>
          <a:p>
            <a:pPr lvl="1" eaLnBrk="1" hangingPunct="1"/>
            <a:r>
              <a:rPr lang="en-US" altLang="en-US" sz="2300"/>
              <a:t>Standard deviation = $5</a:t>
            </a:r>
          </a:p>
        </p:txBody>
      </p:sp>
      <p:sp>
        <p:nvSpPr>
          <p:cNvPr id="35846" name="Text Box 4">
            <a:extLst>
              <a:ext uri="{FF2B5EF4-FFF2-40B4-BE49-F238E27FC236}">
                <a16:creationId xmlns:a16="http://schemas.microsoft.com/office/drawing/2014/main" id="{79F04939-B773-4EAC-B4DD-FA3D0A3EE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505200"/>
            <a:ext cx="1828800" cy="2024063"/>
          </a:xfrm>
          <a:prstGeom prst="rect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Both stocks have the same standard deviation, but stock B is less variable relative to its price</a:t>
            </a:r>
          </a:p>
        </p:txBody>
      </p:sp>
      <p:sp>
        <p:nvSpPr>
          <p:cNvPr id="35847" name="Oval 5">
            <a:extLst>
              <a:ext uri="{FF2B5EF4-FFF2-40B4-BE49-F238E27FC236}">
                <a16:creationId xmlns:a16="http://schemas.microsoft.com/office/drawing/2014/main" id="{2D12900C-F971-435F-8C54-2548810A6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2688" y="3184525"/>
            <a:ext cx="762000" cy="762000"/>
          </a:xfrm>
          <a:prstGeom prst="ellips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8" name="Oval 6">
            <a:extLst>
              <a:ext uri="{FF2B5EF4-FFF2-40B4-BE49-F238E27FC236}">
                <a16:creationId xmlns:a16="http://schemas.microsoft.com/office/drawing/2014/main" id="{628BD632-B80F-4B08-98A7-D45F1CCD0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478463"/>
            <a:ext cx="762000" cy="762000"/>
          </a:xfrm>
          <a:prstGeom prst="ellips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7">
            <a:hlinkClick r:id="" action="ppaction://ole?verb=0"/>
            <a:extLst>
              <a:ext uri="{FF2B5EF4-FFF2-40B4-BE49-F238E27FC236}">
                <a16:creationId xmlns:a16="http://schemas.microsoft.com/office/drawing/2014/main" id="{107D024C-7766-4EA2-AC8C-2C0E3D0CB9D5}"/>
              </a:ext>
            </a:extLst>
          </p:cNvPr>
          <p:cNvGraphicFramePr>
            <a:graphicFrameLocks/>
          </p:cNvGraphicFramePr>
          <p:nvPr/>
        </p:nvGraphicFramePr>
        <p:xfrm>
          <a:off x="1924050" y="5340350"/>
          <a:ext cx="49164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Equation" r:id="rId3" imgW="76433400" imgH="15413040" progId="Equation.3">
                  <p:embed/>
                </p:oleObj>
              </mc:Choice>
              <mc:Fallback>
                <p:oleObj name="Equation" r:id="rId3" imgW="76433400" imgH="15413040" progId="Equation.3">
                  <p:embed/>
                  <p:pic>
                    <p:nvPicPr>
                      <p:cNvPr id="36866" name="Object 7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107D024C-7766-4EA2-AC8C-2C0E3D0CB9D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5340350"/>
                        <a:ext cx="4916488" cy="1066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6">
            <a:hlinkClick r:id="" action="ppaction://ole?verb=0"/>
            <a:extLst>
              <a:ext uri="{FF2B5EF4-FFF2-40B4-BE49-F238E27FC236}">
                <a16:creationId xmlns:a16="http://schemas.microsoft.com/office/drawing/2014/main" id="{0BF9A840-E905-4880-9892-06FD349EDC4C}"/>
              </a:ext>
            </a:extLst>
          </p:cNvPr>
          <p:cNvGraphicFramePr>
            <a:graphicFrameLocks/>
          </p:cNvGraphicFramePr>
          <p:nvPr/>
        </p:nvGraphicFramePr>
        <p:xfrm>
          <a:off x="1727200" y="3032125"/>
          <a:ext cx="53101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5" imgW="3430800" imgH="634320" progId="Equation.3">
                  <p:embed/>
                </p:oleObj>
              </mc:Choice>
              <mc:Fallback>
                <p:oleObj name="Equation" r:id="rId5" imgW="3430800" imgH="634320" progId="Equation.3">
                  <p:embed/>
                  <p:pic>
                    <p:nvPicPr>
                      <p:cNvPr id="36867" name="Object 6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0BF9A840-E905-4880-9892-06FD349EDC4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3032125"/>
                        <a:ext cx="5310188" cy="1066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Rectangle 2">
            <a:extLst>
              <a:ext uri="{FF2B5EF4-FFF2-40B4-BE49-F238E27FC236}">
                <a16:creationId xmlns:a16="http://schemas.microsoft.com/office/drawing/2014/main" id="{A107E5C8-B5F8-4B54-9052-5D998C7B6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200"/>
              <a:t>Measures of Variation: </a:t>
            </a:r>
            <a:br>
              <a:rPr lang="en-US" altLang="en-US" sz="3200"/>
            </a:br>
            <a:r>
              <a:rPr lang="en-US" altLang="en-US" sz="3200">
                <a:solidFill>
                  <a:schemeClr val="accent1"/>
                </a:solidFill>
              </a:rPr>
              <a:t>Comparing Coefficients of Variation </a:t>
            </a:r>
          </a:p>
        </p:txBody>
      </p:sp>
      <p:sp>
        <p:nvSpPr>
          <p:cNvPr id="36869" name="Rectangle 3">
            <a:extLst>
              <a:ext uri="{FF2B5EF4-FFF2-40B4-BE49-F238E27FC236}">
                <a16:creationId xmlns:a16="http://schemas.microsoft.com/office/drawing/2014/main" id="{AFE92C55-35A2-4954-AD43-671766311A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300">
                <a:solidFill>
                  <a:srgbClr val="C1BAF8"/>
                </a:solidFill>
              </a:rPr>
              <a:t>Stock A:</a:t>
            </a:r>
          </a:p>
          <a:p>
            <a:pPr lvl="1" eaLnBrk="1" hangingPunct="1"/>
            <a:r>
              <a:rPr lang="en-US" altLang="en-US" sz="2300"/>
              <a:t>Average price last year = $50</a:t>
            </a:r>
          </a:p>
          <a:p>
            <a:pPr lvl="1" eaLnBrk="1" hangingPunct="1"/>
            <a:r>
              <a:rPr lang="en-US" altLang="en-US" sz="2300"/>
              <a:t>Standard deviation = $5</a:t>
            </a:r>
          </a:p>
          <a:p>
            <a:pPr eaLnBrk="1" hangingPunct="1"/>
            <a:endParaRPr lang="en-US" altLang="en-US" sz="2300"/>
          </a:p>
          <a:p>
            <a:pPr eaLnBrk="1" hangingPunct="1"/>
            <a:endParaRPr lang="en-US" altLang="en-US" sz="2300"/>
          </a:p>
          <a:p>
            <a:pPr eaLnBrk="1" hangingPunct="1">
              <a:lnSpc>
                <a:spcPct val="150000"/>
              </a:lnSpc>
            </a:pPr>
            <a:r>
              <a:rPr lang="en-US" altLang="en-US" sz="2300">
                <a:solidFill>
                  <a:srgbClr val="C1BAF8"/>
                </a:solidFill>
              </a:rPr>
              <a:t>Stock C:</a:t>
            </a:r>
          </a:p>
          <a:p>
            <a:pPr lvl="1" eaLnBrk="1" hangingPunct="1"/>
            <a:r>
              <a:rPr lang="en-US" altLang="en-US" sz="2300"/>
              <a:t>Average price last year = $8</a:t>
            </a:r>
          </a:p>
          <a:p>
            <a:pPr lvl="1" eaLnBrk="1" hangingPunct="1"/>
            <a:r>
              <a:rPr lang="en-US" altLang="en-US" sz="2300"/>
              <a:t>Standard deviation = $2</a:t>
            </a:r>
          </a:p>
        </p:txBody>
      </p:sp>
      <p:sp>
        <p:nvSpPr>
          <p:cNvPr id="36870" name="Text Box 4">
            <a:extLst>
              <a:ext uri="{FF2B5EF4-FFF2-40B4-BE49-F238E27FC236}">
                <a16:creationId xmlns:a16="http://schemas.microsoft.com/office/drawing/2014/main" id="{5E8BED1D-33A8-4C33-A2EE-7BEE834D4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505200"/>
            <a:ext cx="1828800" cy="2032000"/>
          </a:xfrm>
          <a:prstGeom prst="rect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Stock C has a much smaller standard deviation but a much higher coefficient of variation</a:t>
            </a:r>
          </a:p>
        </p:txBody>
      </p:sp>
      <p:sp>
        <p:nvSpPr>
          <p:cNvPr id="36871" name="Oval 5">
            <a:extLst>
              <a:ext uri="{FF2B5EF4-FFF2-40B4-BE49-F238E27FC236}">
                <a16:creationId xmlns:a16="http://schemas.microsoft.com/office/drawing/2014/main" id="{093B2ED7-5E37-4BD3-83BA-824CEFF46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184525"/>
            <a:ext cx="762000" cy="762000"/>
          </a:xfrm>
          <a:prstGeom prst="ellips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2" name="Oval 6">
            <a:extLst>
              <a:ext uri="{FF2B5EF4-FFF2-40B4-BE49-F238E27FC236}">
                <a16:creationId xmlns:a16="http://schemas.microsoft.com/office/drawing/2014/main" id="{A4BA91DC-D656-416D-A8A7-FAE2DD75D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492750"/>
            <a:ext cx="762000" cy="762000"/>
          </a:xfrm>
          <a:prstGeom prst="ellips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>
            <a:extLst>
              <a:ext uri="{FF2B5EF4-FFF2-40B4-BE49-F238E27FC236}">
                <a16:creationId xmlns:a16="http://schemas.microsoft.com/office/drawing/2014/main" id="{913A26D1-B7A2-4877-AC52-09920AA6DD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2613" y="455613"/>
            <a:ext cx="7924800" cy="762000"/>
          </a:xfrm>
        </p:spPr>
        <p:txBody>
          <a:bodyPr/>
          <a:lstStyle/>
          <a:p>
            <a:pPr eaLnBrk="1" hangingPunct="1"/>
            <a:r>
              <a:rPr lang="en-US" altLang="en-US"/>
              <a:t>Quartile Measures </a:t>
            </a:r>
            <a:br>
              <a:rPr lang="en-US" altLang="en-US"/>
            </a:br>
            <a:r>
              <a:rPr lang="en-US" altLang="en-US" sz="2800">
                <a:solidFill>
                  <a:schemeClr val="accent1"/>
                </a:solidFill>
              </a:rPr>
              <a:t>(other measures of location)</a:t>
            </a:r>
            <a:endParaRPr lang="en-US" altLang="en-US">
              <a:solidFill>
                <a:schemeClr val="accent1"/>
              </a:solidFill>
            </a:endParaRPr>
          </a:p>
        </p:txBody>
      </p:sp>
      <p:sp>
        <p:nvSpPr>
          <p:cNvPr id="37891" name="Rectangle 5">
            <a:extLst>
              <a:ext uri="{FF2B5EF4-FFF2-40B4-BE49-F238E27FC236}">
                <a16:creationId xmlns:a16="http://schemas.microsoft.com/office/drawing/2014/main" id="{62DA7EC0-7092-4887-B732-56D14B22AD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077200" cy="4532313"/>
          </a:xfrm>
        </p:spPr>
        <p:txBody>
          <a:bodyPr/>
          <a:lstStyle/>
          <a:p>
            <a:pPr eaLnBrk="1" hangingPunct="1"/>
            <a:r>
              <a:rPr lang="en-US" altLang="en-US" sz="2400">
                <a:solidFill>
                  <a:schemeClr val="bg1"/>
                </a:solidFill>
              </a:rPr>
              <a:t>Quartiles split the ranked data into 4 segments with an equal number of values per segment</a:t>
            </a:r>
          </a:p>
        </p:txBody>
      </p:sp>
      <p:grpSp>
        <p:nvGrpSpPr>
          <p:cNvPr id="37892" name="Group 26">
            <a:extLst>
              <a:ext uri="{FF2B5EF4-FFF2-40B4-BE49-F238E27FC236}">
                <a16:creationId xmlns:a16="http://schemas.microsoft.com/office/drawing/2014/main" id="{1B27B404-D249-428D-9920-05FBDB94C17B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2438400"/>
            <a:ext cx="1219200" cy="457200"/>
            <a:chOff x="1008" y="1776"/>
            <a:chExt cx="768" cy="288"/>
          </a:xfrm>
        </p:grpSpPr>
        <p:sp>
          <p:nvSpPr>
            <p:cNvPr id="37909" name="Rectangle 6">
              <a:extLst>
                <a:ext uri="{FF2B5EF4-FFF2-40B4-BE49-F238E27FC236}">
                  <a16:creationId xmlns:a16="http://schemas.microsoft.com/office/drawing/2014/main" id="{1CD3D610-CDF8-40C3-9899-7F85B273B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776"/>
              <a:ext cx="768" cy="288"/>
            </a:xfrm>
            <a:prstGeom prst="rect">
              <a:avLst/>
            </a:prstGeom>
            <a:solidFill>
              <a:srgbClr val="B9B9ED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10" name="Rectangle 10">
              <a:extLst>
                <a:ext uri="{FF2B5EF4-FFF2-40B4-BE49-F238E27FC236}">
                  <a16:creationId xmlns:a16="http://schemas.microsoft.com/office/drawing/2014/main" id="{C8CC25B9-6A4E-4C22-90C1-2386B6B55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" y="1777"/>
              <a:ext cx="582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b="1"/>
                <a:t>25%</a:t>
              </a:r>
            </a:p>
          </p:txBody>
        </p:sp>
      </p:grpSp>
      <p:sp>
        <p:nvSpPr>
          <p:cNvPr id="37893" name="AutoShape 15">
            <a:extLst>
              <a:ext uri="{FF2B5EF4-FFF2-40B4-BE49-F238E27FC236}">
                <a16:creationId xmlns:a16="http://schemas.microsoft.com/office/drawing/2014/main" id="{C88193B9-393C-44DD-A024-1D744057895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857500" y="3009900"/>
            <a:ext cx="228600" cy="152400"/>
          </a:xfrm>
          <a:prstGeom prst="rightArrow">
            <a:avLst>
              <a:gd name="adj1" fmla="val 50000"/>
              <a:gd name="adj2" fmla="val 37778"/>
            </a:avLst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4" name="Rectangle 16">
            <a:extLst>
              <a:ext uri="{FF2B5EF4-FFF2-40B4-BE49-F238E27FC236}">
                <a16:creationId xmlns:a16="http://schemas.microsoft.com/office/drawing/2014/main" id="{79CB6204-9532-4290-B18E-DFA7011A9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57600"/>
            <a:ext cx="8001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rgbClr val="FEA40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rgbClr val="CC3300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CC3300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folHlink"/>
              </a:buClr>
            </a:pPr>
            <a:r>
              <a:rPr lang="en-US" altLang="en-US" sz="2300">
                <a:solidFill>
                  <a:srgbClr val="C1BAF8"/>
                </a:solidFill>
              </a:rPr>
              <a:t>The first quartile, Q</a:t>
            </a:r>
            <a:r>
              <a:rPr lang="en-US" altLang="en-US" sz="2300" baseline="-25000">
                <a:solidFill>
                  <a:srgbClr val="C1BAF8"/>
                </a:solidFill>
              </a:rPr>
              <a:t>1</a:t>
            </a:r>
            <a:r>
              <a:rPr lang="en-US" altLang="en-US" sz="2300">
                <a:solidFill>
                  <a:srgbClr val="C1BAF8"/>
                </a:solidFill>
              </a:rPr>
              <a:t>, is the value for which 25% of the observations are smaller and 75% are larger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</a:pPr>
            <a:r>
              <a:rPr lang="en-US" altLang="en-US" sz="2300">
                <a:solidFill>
                  <a:srgbClr val="C1BAF8"/>
                </a:solidFill>
              </a:rPr>
              <a:t>Q</a:t>
            </a:r>
            <a:r>
              <a:rPr lang="en-US" altLang="en-US" sz="2300" baseline="-25000">
                <a:solidFill>
                  <a:srgbClr val="C1BAF8"/>
                </a:solidFill>
              </a:rPr>
              <a:t>2</a:t>
            </a:r>
            <a:r>
              <a:rPr lang="en-US" altLang="en-US" sz="2300">
                <a:solidFill>
                  <a:srgbClr val="C1BAF8"/>
                </a:solidFill>
              </a:rPr>
              <a:t> is the same as the median (50% of the observations are smaller and 50% are larger)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</a:pPr>
            <a:r>
              <a:rPr lang="en-US" altLang="en-US" sz="2300">
                <a:solidFill>
                  <a:srgbClr val="C1BAF8"/>
                </a:solidFill>
              </a:rPr>
              <a:t>Only 25% of the observations are greater than the third quartile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</a:pPr>
            <a:endParaRPr lang="en-US" altLang="en-US" sz="2300">
              <a:solidFill>
                <a:schemeClr val="folHlink"/>
              </a:solidFill>
            </a:endParaRPr>
          </a:p>
        </p:txBody>
      </p:sp>
      <p:sp>
        <p:nvSpPr>
          <p:cNvPr id="37895" name="AutoShape 18">
            <a:extLst>
              <a:ext uri="{FF2B5EF4-FFF2-40B4-BE49-F238E27FC236}">
                <a16:creationId xmlns:a16="http://schemas.microsoft.com/office/drawing/2014/main" id="{DBAC6C1A-3B42-4B83-9A2D-CD60FBF4612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076700" y="3009900"/>
            <a:ext cx="228600" cy="152400"/>
          </a:xfrm>
          <a:prstGeom prst="rightArrow">
            <a:avLst>
              <a:gd name="adj1" fmla="val 50000"/>
              <a:gd name="adj2" fmla="val 37778"/>
            </a:avLst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6" name="AutoShape 19">
            <a:extLst>
              <a:ext uri="{FF2B5EF4-FFF2-40B4-BE49-F238E27FC236}">
                <a16:creationId xmlns:a16="http://schemas.microsoft.com/office/drawing/2014/main" id="{E4504AB3-F0DE-44A7-A835-CB9BCBC5F3C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295900" y="3009900"/>
            <a:ext cx="228600" cy="152400"/>
          </a:xfrm>
          <a:prstGeom prst="rightArrow">
            <a:avLst>
              <a:gd name="adj1" fmla="val 50000"/>
              <a:gd name="adj2" fmla="val 37778"/>
            </a:avLst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7" name="Rectangle 22">
            <a:extLst>
              <a:ext uri="{FF2B5EF4-FFF2-40B4-BE49-F238E27FC236}">
                <a16:creationId xmlns:a16="http://schemas.microsoft.com/office/drawing/2014/main" id="{A967F925-BA0C-4BBC-B979-9A4C034BE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200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rgbClr val="FEA40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rgbClr val="CC3300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CC3300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en-US" altLang="en-US" sz="2300">
                <a:solidFill>
                  <a:schemeClr val="bg1"/>
                </a:solidFill>
              </a:rPr>
              <a:t>Q1</a:t>
            </a:r>
          </a:p>
        </p:txBody>
      </p:sp>
      <p:sp>
        <p:nvSpPr>
          <p:cNvPr id="37898" name="Rectangle 23">
            <a:extLst>
              <a:ext uri="{FF2B5EF4-FFF2-40B4-BE49-F238E27FC236}">
                <a16:creationId xmlns:a16="http://schemas.microsoft.com/office/drawing/2014/main" id="{4AEBC21B-818F-415D-9468-C327DC991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200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rgbClr val="FEA40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rgbClr val="CC3300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CC3300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en-US" altLang="en-US" sz="2300">
                <a:solidFill>
                  <a:schemeClr val="bg1"/>
                </a:solidFill>
              </a:rPr>
              <a:t>Q2</a:t>
            </a:r>
          </a:p>
        </p:txBody>
      </p:sp>
      <p:sp>
        <p:nvSpPr>
          <p:cNvPr id="37899" name="Rectangle 24">
            <a:extLst>
              <a:ext uri="{FF2B5EF4-FFF2-40B4-BE49-F238E27FC236}">
                <a16:creationId xmlns:a16="http://schemas.microsoft.com/office/drawing/2014/main" id="{DDEEE798-3AC9-4016-AC88-B03213D68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200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rgbClr val="FEA40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rgbClr val="CC3300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CC3300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en-US" altLang="en-US" sz="2300">
                <a:solidFill>
                  <a:schemeClr val="bg1"/>
                </a:solidFill>
              </a:rPr>
              <a:t>Q3</a:t>
            </a:r>
          </a:p>
        </p:txBody>
      </p:sp>
      <p:grpSp>
        <p:nvGrpSpPr>
          <p:cNvPr id="37900" name="Group 27">
            <a:extLst>
              <a:ext uri="{FF2B5EF4-FFF2-40B4-BE49-F238E27FC236}">
                <a16:creationId xmlns:a16="http://schemas.microsoft.com/office/drawing/2014/main" id="{60C019B1-55B2-4EA8-9A75-DAEA1AB7DBF7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2438400"/>
            <a:ext cx="1219200" cy="457200"/>
            <a:chOff x="1008" y="1776"/>
            <a:chExt cx="768" cy="288"/>
          </a:xfrm>
        </p:grpSpPr>
        <p:sp>
          <p:nvSpPr>
            <p:cNvPr id="37907" name="Rectangle 28">
              <a:extLst>
                <a:ext uri="{FF2B5EF4-FFF2-40B4-BE49-F238E27FC236}">
                  <a16:creationId xmlns:a16="http://schemas.microsoft.com/office/drawing/2014/main" id="{C3B0A5FA-ECC6-4411-BA34-594FFAC5D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776"/>
              <a:ext cx="768" cy="288"/>
            </a:xfrm>
            <a:prstGeom prst="rect">
              <a:avLst/>
            </a:prstGeom>
            <a:solidFill>
              <a:srgbClr val="B9B9ED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08" name="Rectangle 29">
              <a:extLst>
                <a:ext uri="{FF2B5EF4-FFF2-40B4-BE49-F238E27FC236}">
                  <a16:creationId xmlns:a16="http://schemas.microsoft.com/office/drawing/2014/main" id="{22741BF7-093A-482E-93D8-387800166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" y="1777"/>
              <a:ext cx="582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b="1"/>
                <a:t>25%</a:t>
              </a:r>
            </a:p>
          </p:txBody>
        </p:sp>
      </p:grpSp>
      <p:grpSp>
        <p:nvGrpSpPr>
          <p:cNvPr id="37901" name="Group 30">
            <a:extLst>
              <a:ext uri="{FF2B5EF4-FFF2-40B4-BE49-F238E27FC236}">
                <a16:creationId xmlns:a16="http://schemas.microsoft.com/office/drawing/2014/main" id="{A2161AC8-57B1-43E9-94C8-EC7077698081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2438400"/>
            <a:ext cx="1219200" cy="457200"/>
            <a:chOff x="1008" y="1776"/>
            <a:chExt cx="768" cy="288"/>
          </a:xfrm>
        </p:grpSpPr>
        <p:sp>
          <p:nvSpPr>
            <p:cNvPr id="37905" name="Rectangle 31">
              <a:extLst>
                <a:ext uri="{FF2B5EF4-FFF2-40B4-BE49-F238E27FC236}">
                  <a16:creationId xmlns:a16="http://schemas.microsoft.com/office/drawing/2014/main" id="{36509832-F137-4AE2-997D-837C8519B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776"/>
              <a:ext cx="768" cy="288"/>
            </a:xfrm>
            <a:prstGeom prst="rect">
              <a:avLst/>
            </a:prstGeom>
            <a:solidFill>
              <a:srgbClr val="B9B9ED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06" name="Rectangle 32">
              <a:extLst>
                <a:ext uri="{FF2B5EF4-FFF2-40B4-BE49-F238E27FC236}">
                  <a16:creationId xmlns:a16="http://schemas.microsoft.com/office/drawing/2014/main" id="{F8E15725-8AFA-439D-B5C2-0B921476D3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" y="1777"/>
              <a:ext cx="582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b="1"/>
                <a:t>25%</a:t>
              </a:r>
            </a:p>
          </p:txBody>
        </p:sp>
      </p:grpSp>
      <p:grpSp>
        <p:nvGrpSpPr>
          <p:cNvPr id="37902" name="Group 33">
            <a:extLst>
              <a:ext uri="{FF2B5EF4-FFF2-40B4-BE49-F238E27FC236}">
                <a16:creationId xmlns:a16="http://schemas.microsoft.com/office/drawing/2014/main" id="{E2678634-BDA4-4700-96C3-19E720854253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2438400"/>
            <a:ext cx="1219200" cy="457200"/>
            <a:chOff x="1008" y="1776"/>
            <a:chExt cx="768" cy="288"/>
          </a:xfrm>
        </p:grpSpPr>
        <p:sp>
          <p:nvSpPr>
            <p:cNvPr id="37903" name="Rectangle 34">
              <a:extLst>
                <a:ext uri="{FF2B5EF4-FFF2-40B4-BE49-F238E27FC236}">
                  <a16:creationId xmlns:a16="http://schemas.microsoft.com/office/drawing/2014/main" id="{46F7A98F-17C2-498D-9EA2-80B6BF62C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776"/>
              <a:ext cx="768" cy="288"/>
            </a:xfrm>
            <a:prstGeom prst="rect">
              <a:avLst/>
            </a:prstGeom>
            <a:solidFill>
              <a:srgbClr val="B9B9ED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04" name="Rectangle 35">
              <a:extLst>
                <a:ext uri="{FF2B5EF4-FFF2-40B4-BE49-F238E27FC236}">
                  <a16:creationId xmlns:a16="http://schemas.microsoft.com/office/drawing/2014/main" id="{29E81907-7D67-417B-8570-BFAD9FFA9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" y="1777"/>
              <a:ext cx="582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b="1"/>
                <a:t>25%</a:t>
              </a: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40AAC093-947F-43E1-86F7-F721621DC2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 eaLnBrk="1" hangingPunct="1"/>
            <a:r>
              <a:rPr lang="en-US" altLang="en-US"/>
              <a:t>Quartile Measures:</a:t>
            </a:r>
            <a:br>
              <a:rPr lang="en-US" altLang="en-US"/>
            </a:br>
            <a:r>
              <a:rPr lang="en-US" altLang="en-US">
                <a:solidFill>
                  <a:schemeClr val="accent1"/>
                </a:solidFill>
              </a:rPr>
              <a:t>Locating Quartiles</a:t>
            </a:r>
          </a:p>
        </p:txBody>
      </p:sp>
      <p:sp>
        <p:nvSpPr>
          <p:cNvPr id="38915" name="Text Box 3">
            <a:extLst>
              <a:ext uri="{FF2B5EF4-FFF2-40B4-BE49-F238E27FC236}">
                <a16:creationId xmlns:a16="http://schemas.microsoft.com/office/drawing/2014/main" id="{658EBCC6-5A0E-4389-8151-F6A700EE7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76400"/>
            <a:ext cx="838200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</a:rPr>
              <a:t>Find a quartile by determining the value in the appropriate position in the ranked data, where</a:t>
            </a:r>
          </a:p>
          <a:p>
            <a:endParaRPr lang="en-US" altLang="en-US">
              <a:solidFill>
                <a:schemeClr val="bg1"/>
              </a:solidFill>
            </a:endParaRPr>
          </a:p>
          <a:p>
            <a:r>
              <a:rPr lang="en-US" altLang="en-US">
                <a:solidFill>
                  <a:schemeClr val="bg1"/>
                </a:solidFill>
              </a:rPr>
              <a:t>  First quartile position:  	</a:t>
            </a:r>
            <a:r>
              <a:rPr lang="en-US" altLang="en-US" b="1">
                <a:solidFill>
                  <a:schemeClr val="accent1"/>
                </a:solidFill>
              </a:rPr>
              <a:t>Q</a:t>
            </a:r>
            <a:r>
              <a:rPr lang="en-US" altLang="en-US" b="1" baseline="-25000">
                <a:solidFill>
                  <a:schemeClr val="accent1"/>
                </a:solidFill>
              </a:rPr>
              <a:t>1</a:t>
            </a:r>
            <a:r>
              <a:rPr lang="en-US" altLang="en-US" b="1">
                <a:solidFill>
                  <a:schemeClr val="accent1"/>
                </a:solidFill>
              </a:rPr>
              <a:t> = (n+1)/4    </a:t>
            </a:r>
            <a:r>
              <a:rPr lang="en-US" altLang="en-US">
                <a:solidFill>
                  <a:schemeClr val="bg1"/>
                </a:solidFill>
              </a:rPr>
              <a:t>ranked value</a:t>
            </a:r>
          </a:p>
          <a:p>
            <a:endParaRPr lang="en-US" altLang="en-US">
              <a:solidFill>
                <a:schemeClr val="bg1"/>
              </a:solidFill>
            </a:endParaRPr>
          </a:p>
          <a:p>
            <a:r>
              <a:rPr lang="en-US" altLang="en-US">
                <a:solidFill>
                  <a:schemeClr val="bg1"/>
                </a:solidFill>
              </a:rPr>
              <a:t>  Second quartile position: </a:t>
            </a:r>
            <a:r>
              <a:rPr lang="en-US" altLang="en-US">
                <a:solidFill>
                  <a:srgbClr val="0070C0"/>
                </a:solidFill>
              </a:rPr>
              <a:t> </a:t>
            </a:r>
            <a:r>
              <a:rPr lang="en-US" altLang="en-US" b="1">
                <a:solidFill>
                  <a:schemeClr val="accent1"/>
                </a:solidFill>
              </a:rPr>
              <a:t>Q</a:t>
            </a:r>
            <a:r>
              <a:rPr lang="en-US" altLang="en-US" b="1" baseline="-25000">
                <a:solidFill>
                  <a:schemeClr val="accent1"/>
                </a:solidFill>
              </a:rPr>
              <a:t>2</a:t>
            </a:r>
            <a:r>
              <a:rPr lang="en-US" altLang="en-US" b="1">
                <a:solidFill>
                  <a:schemeClr val="accent1"/>
                </a:solidFill>
              </a:rPr>
              <a:t> = (n+1)/2</a:t>
            </a:r>
            <a:r>
              <a:rPr lang="en-US" altLang="en-US">
                <a:solidFill>
                  <a:schemeClr val="accent1"/>
                </a:solidFill>
              </a:rPr>
              <a:t>    </a:t>
            </a:r>
            <a:r>
              <a:rPr lang="en-US" altLang="en-US">
                <a:solidFill>
                  <a:schemeClr val="bg1"/>
                </a:solidFill>
              </a:rPr>
              <a:t>ranked value</a:t>
            </a:r>
          </a:p>
          <a:p>
            <a:endParaRPr lang="en-US" altLang="en-US">
              <a:solidFill>
                <a:schemeClr val="bg1"/>
              </a:solidFill>
            </a:endParaRPr>
          </a:p>
          <a:p>
            <a:r>
              <a:rPr lang="en-US" altLang="en-US">
                <a:solidFill>
                  <a:schemeClr val="bg1"/>
                </a:solidFill>
              </a:rPr>
              <a:t>  Third quartile position:   	</a:t>
            </a:r>
            <a:r>
              <a:rPr lang="en-US" altLang="en-US" b="1">
                <a:solidFill>
                  <a:schemeClr val="accent1"/>
                </a:solidFill>
              </a:rPr>
              <a:t>Q</a:t>
            </a:r>
            <a:r>
              <a:rPr lang="en-US" altLang="en-US" b="1" baseline="-25000">
                <a:solidFill>
                  <a:schemeClr val="accent1"/>
                </a:solidFill>
              </a:rPr>
              <a:t>3</a:t>
            </a:r>
            <a:r>
              <a:rPr lang="en-US" altLang="en-US" b="1">
                <a:solidFill>
                  <a:schemeClr val="accent1"/>
                </a:solidFill>
              </a:rPr>
              <a:t> = 3(n+1)/4  </a:t>
            </a:r>
            <a:r>
              <a:rPr lang="en-US" altLang="en-US">
                <a:solidFill>
                  <a:schemeClr val="bg1"/>
                </a:solidFill>
              </a:rPr>
              <a:t>ranked value</a:t>
            </a:r>
          </a:p>
          <a:p>
            <a:endParaRPr lang="en-US" altLang="en-US">
              <a:solidFill>
                <a:schemeClr val="bg1"/>
              </a:solidFill>
            </a:endParaRPr>
          </a:p>
          <a:p>
            <a:pPr>
              <a:lnSpc>
                <a:spcPct val="50000"/>
              </a:lnSpc>
            </a:pPr>
            <a:endParaRPr lang="en-US" altLang="en-US">
              <a:solidFill>
                <a:schemeClr val="bg1"/>
              </a:solidFill>
            </a:endParaRPr>
          </a:p>
          <a:p>
            <a:pPr>
              <a:lnSpc>
                <a:spcPct val="70000"/>
              </a:lnSpc>
            </a:pPr>
            <a:r>
              <a:rPr lang="en-US" altLang="en-US">
                <a:solidFill>
                  <a:schemeClr val="bg1"/>
                </a:solidFill>
              </a:rPr>
              <a:t>	 where  </a:t>
            </a:r>
            <a:r>
              <a:rPr lang="en-US" altLang="en-US" b="1">
                <a:solidFill>
                  <a:schemeClr val="accent1"/>
                </a:solidFill>
              </a:rPr>
              <a:t>n</a:t>
            </a:r>
            <a:r>
              <a:rPr lang="en-US" altLang="en-US">
                <a:solidFill>
                  <a:schemeClr val="bg1"/>
                </a:solidFill>
              </a:rPr>
              <a:t>  is the number of observed values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F3607239-619B-41D2-9257-C0710A03F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Quartile Measures:</a:t>
            </a:r>
            <a:br>
              <a:rPr lang="en-US" altLang="en-US"/>
            </a:br>
            <a:r>
              <a:rPr lang="en-US" altLang="en-US">
                <a:solidFill>
                  <a:schemeClr val="accent1"/>
                </a:solidFill>
              </a:rPr>
              <a:t>Calculation Rules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9AEED117-454D-4270-90E5-7E64EAD067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8077200" cy="45323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When calculating the ranked position use the following rules: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If the result is a </a:t>
            </a:r>
            <a:r>
              <a:rPr lang="en-US" altLang="en-US" b="1">
                <a:solidFill>
                  <a:schemeClr val="accent1"/>
                </a:solidFill>
              </a:rPr>
              <a:t>whole number </a:t>
            </a:r>
            <a:r>
              <a:rPr lang="en-US" altLang="en-US"/>
              <a:t>then it is the ranked position to 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If the result is a </a:t>
            </a:r>
            <a:r>
              <a:rPr lang="en-US" altLang="en-US" b="1">
                <a:solidFill>
                  <a:schemeClr val="accent1"/>
                </a:solidFill>
              </a:rPr>
              <a:t>fractional half </a:t>
            </a:r>
            <a:r>
              <a:rPr lang="en-US" altLang="en-US"/>
              <a:t>(e.g. 2.5, 7.5, 8.5, etc.) then average the two corresponding data values.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If the result is </a:t>
            </a:r>
            <a:r>
              <a:rPr lang="en-US" altLang="en-US" b="1">
                <a:solidFill>
                  <a:schemeClr val="accent1"/>
                </a:solidFill>
              </a:rPr>
              <a:t>not a whole number or a fractional half </a:t>
            </a:r>
            <a:r>
              <a:rPr lang="en-US" altLang="en-US"/>
              <a:t>then round the result to the nearest integer to find the ranked position.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9210C950-E851-45C3-A9AE-D5499DC7B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648200"/>
            <a:ext cx="1600200" cy="5334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EE757C9B-80AC-4C67-9564-8A9D7949B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352800"/>
            <a:ext cx="2971800" cy="609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4" name="Rectangle 17">
            <a:extLst>
              <a:ext uri="{FF2B5EF4-FFF2-40B4-BE49-F238E27FC236}">
                <a16:creationId xmlns:a16="http://schemas.microsoft.com/office/drawing/2014/main" id="{A024A4EE-CE61-4C7D-B3AD-BB38DF095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971800"/>
            <a:ext cx="8229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rgbClr val="FEA40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rgbClr val="CC3300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CC3300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chemeClr val="bg1"/>
                </a:solidFill>
              </a:rPr>
              <a:t>    (n = 9)</a:t>
            </a:r>
          </a:p>
          <a:p>
            <a:pPr eaLnBrk="1" hangingPunct="1">
              <a:lnSpc>
                <a:spcPct val="120000"/>
              </a:lnSpc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chemeClr val="bg1"/>
                </a:solidFill>
              </a:rPr>
              <a:t>    Q</a:t>
            </a:r>
            <a:r>
              <a:rPr lang="en-US" altLang="en-US" sz="2400" baseline="-25000">
                <a:solidFill>
                  <a:schemeClr val="bg1"/>
                </a:solidFill>
              </a:rPr>
              <a:t>1</a:t>
            </a:r>
            <a:r>
              <a:rPr lang="en-US" altLang="en-US" sz="2400">
                <a:solidFill>
                  <a:schemeClr val="bg1"/>
                </a:solidFill>
              </a:rPr>
              <a:t>  is in the</a:t>
            </a:r>
            <a:r>
              <a:rPr lang="en-US" altLang="en-US" sz="1900">
                <a:solidFill>
                  <a:schemeClr val="bg1"/>
                </a:solidFill>
              </a:rPr>
              <a:t>    </a:t>
            </a:r>
            <a:r>
              <a:rPr lang="en-US" altLang="en-US" sz="2400">
                <a:solidFill>
                  <a:srgbClr val="0070C0"/>
                </a:solidFill>
              </a:rPr>
              <a:t>(9+1)/4 = 2.5 position </a:t>
            </a:r>
            <a:r>
              <a:rPr lang="en-US" altLang="en-US" sz="2400">
                <a:solidFill>
                  <a:schemeClr val="bg1"/>
                </a:solidFill>
              </a:rPr>
              <a:t>of the ranked data</a:t>
            </a:r>
          </a:p>
          <a:p>
            <a:pPr eaLnBrk="1" hangingPunct="1">
              <a:lnSpc>
                <a:spcPct val="120000"/>
              </a:lnSpc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en-US" altLang="en-US" sz="1900">
                <a:solidFill>
                  <a:schemeClr val="bg1"/>
                </a:solidFill>
              </a:rPr>
              <a:t>	</a:t>
            </a:r>
            <a:r>
              <a:rPr lang="en-US" altLang="en-US" sz="2400">
                <a:solidFill>
                  <a:schemeClr val="bg1"/>
                </a:solidFill>
              </a:rPr>
              <a:t>so use the value half way between the 2</a:t>
            </a:r>
            <a:r>
              <a:rPr lang="en-US" altLang="en-US" sz="2400" baseline="30000">
                <a:solidFill>
                  <a:schemeClr val="bg1"/>
                </a:solidFill>
              </a:rPr>
              <a:t>nd</a:t>
            </a:r>
            <a:r>
              <a:rPr lang="en-US" altLang="en-US" sz="2400">
                <a:solidFill>
                  <a:schemeClr val="bg1"/>
                </a:solidFill>
              </a:rPr>
              <a:t> and 3</a:t>
            </a:r>
            <a:r>
              <a:rPr lang="en-US" altLang="en-US" sz="2400" baseline="30000">
                <a:solidFill>
                  <a:schemeClr val="bg1"/>
                </a:solidFill>
              </a:rPr>
              <a:t>rd</a:t>
            </a:r>
            <a:r>
              <a:rPr lang="en-US" altLang="en-US" sz="2400">
                <a:solidFill>
                  <a:schemeClr val="bg1"/>
                </a:solidFill>
              </a:rPr>
              <a:t> values,</a:t>
            </a:r>
          </a:p>
          <a:p>
            <a:pPr eaLnBrk="1" hangingPunct="1">
              <a:lnSpc>
                <a:spcPct val="200000"/>
              </a:lnSpc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en-US" altLang="en-US" sz="1900">
                <a:solidFill>
                  <a:schemeClr val="bg1"/>
                </a:solidFill>
              </a:rPr>
              <a:t>					</a:t>
            </a:r>
            <a:r>
              <a:rPr lang="en-US" altLang="en-US" sz="2400">
                <a:solidFill>
                  <a:schemeClr val="bg1"/>
                </a:solidFill>
              </a:rPr>
              <a:t>so    </a:t>
            </a:r>
            <a:r>
              <a:rPr lang="en-US" altLang="en-US" sz="2400" b="1">
                <a:solidFill>
                  <a:srgbClr val="0070C0"/>
                </a:solidFill>
              </a:rPr>
              <a:t>Q</a:t>
            </a:r>
            <a:r>
              <a:rPr lang="en-US" altLang="en-US" sz="2400" b="1" baseline="-25000">
                <a:solidFill>
                  <a:srgbClr val="0070C0"/>
                </a:solidFill>
              </a:rPr>
              <a:t>1</a:t>
            </a:r>
            <a:r>
              <a:rPr lang="en-US" altLang="en-US" sz="2400" b="1">
                <a:solidFill>
                  <a:srgbClr val="0070C0"/>
                </a:solidFill>
              </a:rPr>
              <a:t> = 12.5</a:t>
            </a:r>
          </a:p>
        </p:txBody>
      </p:sp>
      <p:sp>
        <p:nvSpPr>
          <p:cNvPr id="40965" name="Rectangle 4">
            <a:extLst>
              <a:ext uri="{FF2B5EF4-FFF2-40B4-BE49-F238E27FC236}">
                <a16:creationId xmlns:a16="http://schemas.microsoft.com/office/drawing/2014/main" id="{836F4A79-EF8A-42EA-8285-24994CBFA3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Quartile Measures:</a:t>
            </a:r>
            <a:br>
              <a:rPr lang="en-US" altLang="en-US"/>
            </a:br>
            <a:r>
              <a:rPr lang="en-US" altLang="en-US">
                <a:solidFill>
                  <a:schemeClr val="accent1"/>
                </a:solidFill>
              </a:rPr>
              <a:t>Locating Quartile: Example</a:t>
            </a:r>
          </a:p>
        </p:txBody>
      </p:sp>
      <p:sp>
        <p:nvSpPr>
          <p:cNvPr id="40966" name="Rectangle 14">
            <a:extLst>
              <a:ext uri="{FF2B5EF4-FFF2-40B4-BE49-F238E27FC236}">
                <a16:creationId xmlns:a16="http://schemas.microsoft.com/office/drawing/2014/main" id="{0DA4026F-2187-4B9C-AB7E-B159AA5A1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43075"/>
            <a:ext cx="8310563" cy="466725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Sample Data in Ordered Array:  </a:t>
            </a:r>
            <a:r>
              <a:rPr lang="en-US" altLang="en-US" sz="2000" b="1">
                <a:solidFill>
                  <a:schemeClr val="tx2"/>
                </a:solidFill>
              </a:rPr>
              <a:t>11   12   13   16   16   17   18   21   22</a:t>
            </a:r>
            <a:r>
              <a:rPr lang="en-US" altLang="en-US" b="1"/>
              <a:t>  </a:t>
            </a:r>
          </a:p>
        </p:txBody>
      </p:sp>
      <p:sp>
        <p:nvSpPr>
          <p:cNvPr id="40967" name="AutoShape 25">
            <a:extLst>
              <a:ext uri="{FF2B5EF4-FFF2-40B4-BE49-F238E27FC236}">
                <a16:creationId xmlns:a16="http://schemas.microsoft.com/office/drawing/2014/main" id="{D7FF857F-D60A-4656-96E3-248D0B72F3F7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143500" y="2781300"/>
            <a:ext cx="609600" cy="228600"/>
          </a:xfrm>
          <a:prstGeom prst="rightArrow">
            <a:avLst>
              <a:gd name="adj1" fmla="val 51398"/>
              <a:gd name="adj2" fmla="val 71432"/>
            </a:avLst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8" name="Rectangle 27">
            <a:extLst>
              <a:ext uri="{FF2B5EF4-FFF2-40B4-BE49-F238E27FC236}">
                <a16:creationId xmlns:a16="http://schemas.microsoft.com/office/drawing/2014/main" id="{11421A46-EB98-4337-9D3A-94C1F63C8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410200"/>
            <a:ext cx="6096000" cy="711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 Q</a:t>
            </a:r>
            <a:r>
              <a:rPr lang="en-US" altLang="en-US" sz="2000" baseline="-25000">
                <a:solidFill>
                  <a:schemeClr val="bg1"/>
                </a:solidFill>
              </a:rPr>
              <a:t>1</a:t>
            </a:r>
            <a:r>
              <a:rPr lang="en-US" altLang="en-US" sz="2000">
                <a:solidFill>
                  <a:schemeClr val="bg1"/>
                </a:solidFill>
              </a:rPr>
              <a:t> and Q</a:t>
            </a:r>
            <a:r>
              <a:rPr lang="en-US" altLang="en-US" sz="2000" baseline="-25000">
                <a:solidFill>
                  <a:schemeClr val="bg1"/>
                </a:solidFill>
              </a:rPr>
              <a:t>3</a:t>
            </a:r>
            <a:r>
              <a:rPr lang="en-US" altLang="en-US" sz="2000">
                <a:solidFill>
                  <a:schemeClr val="bg1"/>
                </a:solidFill>
              </a:rPr>
              <a:t> are measures of non-central location</a:t>
            </a:r>
          </a:p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 Q</a:t>
            </a:r>
            <a:r>
              <a:rPr lang="en-US" altLang="en-US" sz="2000" baseline="-25000">
                <a:solidFill>
                  <a:schemeClr val="bg1"/>
                </a:solidFill>
              </a:rPr>
              <a:t>2</a:t>
            </a:r>
            <a:r>
              <a:rPr lang="en-US" altLang="en-US" sz="2000">
                <a:solidFill>
                  <a:schemeClr val="bg1"/>
                </a:solidFill>
              </a:rPr>
              <a:t> = median, is a measure of central tendency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>
            <a:extLst>
              <a:ext uri="{FF2B5EF4-FFF2-40B4-BE49-F238E27FC236}">
                <a16:creationId xmlns:a16="http://schemas.microsoft.com/office/drawing/2014/main" id="{C684E50D-A2E1-462B-A7A6-7DEE59714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09800"/>
            <a:ext cx="8458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rgbClr val="FEA40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rgbClr val="CC3300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CC3300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chemeClr val="accent1"/>
                </a:solidFill>
              </a:rPr>
              <a:t>(n = 9)</a:t>
            </a:r>
          </a:p>
          <a:p>
            <a:pPr eaLnBrk="1" hangingPunct="1"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chemeClr val="bg1"/>
                </a:solidFill>
              </a:rPr>
              <a:t>Q</a:t>
            </a:r>
            <a:r>
              <a:rPr lang="en-US" altLang="en-US" sz="2400" baseline="-25000">
                <a:solidFill>
                  <a:schemeClr val="bg1"/>
                </a:solidFill>
              </a:rPr>
              <a:t>1</a:t>
            </a:r>
            <a:r>
              <a:rPr lang="en-US" altLang="en-US" sz="2400">
                <a:solidFill>
                  <a:schemeClr val="bg1"/>
                </a:solidFill>
              </a:rPr>
              <a:t> is in the</a:t>
            </a:r>
            <a:r>
              <a:rPr lang="en-US" altLang="en-US" sz="1900">
                <a:solidFill>
                  <a:schemeClr val="bg1"/>
                </a:solidFill>
              </a:rPr>
              <a:t>  </a:t>
            </a:r>
            <a:r>
              <a:rPr lang="en-US" altLang="en-US" sz="2400">
                <a:solidFill>
                  <a:srgbClr val="0070C0"/>
                </a:solidFill>
              </a:rPr>
              <a:t>(9+1)/4 = 2.5 position</a:t>
            </a:r>
            <a:r>
              <a:rPr lang="en-US" altLang="en-US" sz="2400">
                <a:solidFill>
                  <a:schemeClr val="bg1"/>
                </a:solidFill>
              </a:rPr>
              <a:t> of the ranked data,</a:t>
            </a:r>
          </a:p>
          <a:p>
            <a:pPr eaLnBrk="1" hangingPunct="1"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en-US" altLang="en-US" sz="1900">
                <a:solidFill>
                  <a:schemeClr val="bg1"/>
                </a:solidFill>
              </a:rPr>
              <a:t>					</a:t>
            </a:r>
            <a:r>
              <a:rPr lang="en-US" altLang="en-US" sz="2400">
                <a:solidFill>
                  <a:schemeClr val="bg1"/>
                </a:solidFill>
              </a:rPr>
              <a:t>so    </a:t>
            </a:r>
            <a:r>
              <a:rPr lang="en-US" altLang="en-US" sz="2400" b="1">
                <a:solidFill>
                  <a:srgbClr val="0070C0"/>
                </a:solidFill>
              </a:rPr>
              <a:t>Q</a:t>
            </a:r>
            <a:r>
              <a:rPr lang="en-US" altLang="en-US" sz="2400" b="1" baseline="-25000">
                <a:solidFill>
                  <a:srgbClr val="0070C0"/>
                </a:solidFill>
              </a:rPr>
              <a:t>1</a:t>
            </a:r>
            <a:r>
              <a:rPr lang="en-US" altLang="en-US" sz="2400" b="1">
                <a:solidFill>
                  <a:srgbClr val="0070C0"/>
                </a:solidFill>
              </a:rPr>
              <a:t> = (12+13)/2 = </a:t>
            </a:r>
            <a:r>
              <a:rPr lang="en-US" altLang="en-US" sz="2400" b="1">
                <a:solidFill>
                  <a:srgbClr val="C00000"/>
                </a:solidFill>
              </a:rPr>
              <a:t>12.5</a:t>
            </a:r>
          </a:p>
          <a:p>
            <a:pPr eaLnBrk="1" hangingPunct="1"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en-US" altLang="en-US" sz="1000" b="1">
              <a:solidFill>
                <a:schemeClr val="bg1"/>
              </a:solidFill>
            </a:endParaRPr>
          </a:p>
          <a:p>
            <a:pPr eaLnBrk="1" hangingPunct="1"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chemeClr val="bg1"/>
                </a:solidFill>
              </a:rPr>
              <a:t>Q</a:t>
            </a:r>
            <a:r>
              <a:rPr lang="en-US" altLang="en-US" sz="2400" baseline="-25000">
                <a:solidFill>
                  <a:schemeClr val="bg1"/>
                </a:solidFill>
              </a:rPr>
              <a:t>2</a:t>
            </a:r>
            <a:r>
              <a:rPr lang="en-US" altLang="en-US" sz="2400">
                <a:solidFill>
                  <a:schemeClr val="bg1"/>
                </a:solidFill>
              </a:rPr>
              <a:t> is in the</a:t>
            </a:r>
            <a:r>
              <a:rPr lang="en-US" altLang="en-US" sz="1900">
                <a:solidFill>
                  <a:schemeClr val="bg1"/>
                </a:solidFill>
              </a:rPr>
              <a:t>  </a:t>
            </a:r>
            <a:r>
              <a:rPr lang="en-US" altLang="en-US" sz="2400">
                <a:solidFill>
                  <a:srgbClr val="0070C0"/>
                </a:solidFill>
              </a:rPr>
              <a:t>(9+1)/2 = 5</a:t>
            </a:r>
            <a:r>
              <a:rPr lang="en-US" altLang="en-US" sz="2400" baseline="30000">
                <a:solidFill>
                  <a:srgbClr val="0070C0"/>
                </a:solidFill>
              </a:rPr>
              <a:t>th</a:t>
            </a:r>
            <a:r>
              <a:rPr lang="en-US" altLang="en-US" sz="2400">
                <a:solidFill>
                  <a:srgbClr val="0070C0"/>
                </a:solidFill>
              </a:rPr>
              <a:t> position </a:t>
            </a:r>
            <a:r>
              <a:rPr lang="en-US" altLang="en-US" sz="2400">
                <a:solidFill>
                  <a:schemeClr val="bg1"/>
                </a:solidFill>
              </a:rPr>
              <a:t>of the ranked data,</a:t>
            </a:r>
          </a:p>
          <a:p>
            <a:pPr eaLnBrk="1" hangingPunct="1"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en-US" altLang="en-US" sz="1900">
                <a:solidFill>
                  <a:schemeClr val="bg1"/>
                </a:solidFill>
              </a:rPr>
              <a:t>					</a:t>
            </a:r>
            <a:r>
              <a:rPr lang="en-US" altLang="en-US" sz="2400">
                <a:solidFill>
                  <a:schemeClr val="bg1"/>
                </a:solidFill>
              </a:rPr>
              <a:t>so    </a:t>
            </a:r>
            <a:r>
              <a:rPr lang="en-US" altLang="en-US" sz="2400" b="1">
                <a:solidFill>
                  <a:srgbClr val="0070C0"/>
                </a:solidFill>
              </a:rPr>
              <a:t>Q</a:t>
            </a:r>
            <a:r>
              <a:rPr lang="en-US" altLang="en-US" sz="2400" b="1" baseline="-25000">
                <a:solidFill>
                  <a:srgbClr val="0070C0"/>
                </a:solidFill>
              </a:rPr>
              <a:t>2</a:t>
            </a:r>
            <a:r>
              <a:rPr lang="en-US" altLang="en-US" sz="2400" b="1">
                <a:solidFill>
                  <a:srgbClr val="0070C0"/>
                </a:solidFill>
              </a:rPr>
              <a:t> = median = </a:t>
            </a:r>
            <a:r>
              <a:rPr lang="en-US" altLang="en-US" sz="2400" b="1">
                <a:solidFill>
                  <a:srgbClr val="C00000"/>
                </a:solidFill>
              </a:rPr>
              <a:t>16</a:t>
            </a:r>
          </a:p>
          <a:p>
            <a:pPr eaLnBrk="1" hangingPunct="1"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en-US" altLang="en-US" sz="1000">
              <a:solidFill>
                <a:schemeClr val="bg1"/>
              </a:solidFill>
            </a:endParaRPr>
          </a:p>
          <a:p>
            <a:pPr eaLnBrk="1" hangingPunct="1"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chemeClr val="bg1"/>
                </a:solidFill>
              </a:rPr>
              <a:t>Q</a:t>
            </a:r>
            <a:r>
              <a:rPr lang="en-US" altLang="en-US" sz="2400" baseline="-25000">
                <a:solidFill>
                  <a:schemeClr val="bg1"/>
                </a:solidFill>
              </a:rPr>
              <a:t>3</a:t>
            </a:r>
            <a:r>
              <a:rPr lang="en-US" altLang="en-US" sz="2400">
                <a:solidFill>
                  <a:schemeClr val="bg1"/>
                </a:solidFill>
              </a:rPr>
              <a:t> is in the</a:t>
            </a:r>
            <a:r>
              <a:rPr lang="en-US" altLang="en-US" sz="1900">
                <a:solidFill>
                  <a:schemeClr val="bg1"/>
                </a:solidFill>
              </a:rPr>
              <a:t>  </a:t>
            </a:r>
            <a:r>
              <a:rPr lang="en-US" altLang="en-US" sz="2400">
                <a:solidFill>
                  <a:srgbClr val="0070C0"/>
                </a:solidFill>
              </a:rPr>
              <a:t>3(9+1)/4 = 7.5 position </a:t>
            </a:r>
            <a:r>
              <a:rPr lang="en-US" altLang="en-US" sz="2400">
                <a:solidFill>
                  <a:schemeClr val="bg1"/>
                </a:solidFill>
              </a:rPr>
              <a:t>of the ranked data,</a:t>
            </a:r>
          </a:p>
          <a:p>
            <a:pPr eaLnBrk="1" hangingPunct="1"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en-US" altLang="en-US" sz="1900">
                <a:solidFill>
                  <a:schemeClr val="bg1"/>
                </a:solidFill>
              </a:rPr>
              <a:t>					</a:t>
            </a:r>
            <a:r>
              <a:rPr lang="en-US" altLang="en-US" sz="2400">
                <a:solidFill>
                  <a:schemeClr val="bg1"/>
                </a:solidFill>
              </a:rPr>
              <a:t>so    </a:t>
            </a:r>
            <a:r>
              <a:rPr lang="en-US" altLang="en-US" sz="2400" b="1">
                <a:solidFill>
                  <a:srgbClr val="0070C0"/>
                </a:solidFill>
              </a:rPr>
              <a:t>Q</a:t>
            </a:r>
            <a:r>
              <a:rPr lang="en-US" altLang="en-US" sz="2400" b="1" baseline="-25000">
                <a:solidFill>
                  <a:srgbClr val="0070C0"/>
                </a:solidFill>
              </a:rPr>
              <a:t>3</a:t>
            </a:r>
            <a:r>
              <a:rPr lang="en-US" altLang="en-US" sz="2400" b="1">
                <a:solidFill>
                  <a:srgbClr val="0070C0"/>
                </a:solidFill>
              </a:rPr>
              <a:t> = (18+21)/2 = </a:t>
            </a:r>
            <a:r>
              <a:rPr lang="en-US" altLang="en-US" sz="2400" b="1">
                <a:solidFill>
                  <a:srgbClr val="C00000"/>
                </a:solidFill>
              </a:rPr>
              <a:t>19.5</a:t>
            </a:r>
          </a:p>
        </p:txBody>
      </p:sp>
      <p:sp>
        <p:nvSpPr>
          <p:cNvPr id="41987" name="Rectangle 5">
            <a:extLst>
              <a:ext uri="{FF2B5EF4-FFF2-40B4-BE49-F238E27FC236}">
                <a16:creationId xmlns:a16="http://schemas.microsoft.com/office/drawing/2014/main" id="{ACE08C08-4BC5-4A38-ACFC-26F03D6A72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Quartile Measures</a:t>
            </a:r>
            <a:br>
              <a:rPr lang="en-US" altLang="en-US" sz="3200"/>
            </a:br>
            <a:r>
              <a:rPr lang="en-US" altLang="en-US" sz="3200">
                <a:solidFill>
                  <a:schemeClr val="accent1"/>
                </a:solidFill>
              </a:rPr>
              <a:t>Calculating The Quartiles:  Example</a:t>
            </a:r>
          </a:p>
        </p:txBody>
      </p:sp>
      <p:sp>
        <p:nvSpPr>
          <p:cNvPr id="41988" name="Rectangle 6">
            <a:extLst>
              <a:ext uri="{FF2B5EF4-FFF2-40B4-BE49-F238E27FC236}">
                <a16:creationId xmlns:a16="http://schemas.microsoft.com/office/drawing/2014/main" id="{D8B88AFA-03AD-4121-BA5C-9433A6A56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00200"/>
            <a:ext cx="8310563" cy="466725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Sample Data in Ordered Array:  </a:t>
            </a:r>
            <a:r>
              <a:rPr lang="en-US" altLang="en-US" sz="2000" b="1">
                <a:solidFill>
                  <a:schemeClr val="tx2"/>
                </a:solidFill>
              </a:rPr>
              <a:t>11   12   13   16   16   17   18   21   22</a:t>
            </a:r>
            <a:r>
              <a:rPr lang="en-US" altLang="en-US" b="1"/>
              <a:t>  </a:t>
            </a:r>
          </a:p>
        </p:txBody>
      </p:sp>
      <p:sp>
        <p:nvSpPr>
          <p:cNvPr id="41989" name="Rectangle 11">
            <a:extLst>
              <a:ext uri="{FF2B5EF4-FFF2-40B4-BE49-F238E27FC236}">
                <a16:creationId xmlns:a16="http://schemas.microsoft.com/office/drawing/2014/main" id="{1C1E7EFC-EC90-4C8D-B6C7-7790D71BD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715000"/>
            <a:ext cx="6096000" cy="711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 Q</a:t>
            </a:r>
            <a:r>
              <a:rPr lang="en-US" altLang="en-US" sz="2000" baseline="-25000">
                <a:solidFill>
                  <a:schemeClr val="bg1"/>
                </a:solidFill>
              </a:rPr>
              <a:t>1</a:t>
            </a:r>
            <a:r>
              <a:rPr lang="en-US" altLang="en-US" sz="2000">
                <a:solidFill>
                  <a:schemeClr val="bg1"/>
                </a:solidFill>
              </a:rPr>
              <a:t> and Q</a:t>
            </a:r>
            <a:r>
              <a:rPr lang="en-US" altLang="en-US" sz="2000" baseline="-25000">
                <a:solidFill>
                  <a:schemeClr val="bg1"/>
                </a:solidFill>
              </a:rPr>
              <a:t>3</a:t>
            </a:r>
            <a:r>
              <a:rPr lang="en-US" altLang="en-US" sz="2000">
                <a:solidFill>
                  <a:schemeClr val="bg1"/>
                </a:solidFill>
              </a:rPr>
              <a:t> are measures of non-central location</a:t>
            </a:r>
          </a:p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 Q</a:t>
            </a:r>
            <a:r>
              <a:rPr lang="en-US" altLang="en-US" sz="2000" baseline="-25000">
                <a:solidFill>
                  <a:schemeClr val="bg1"/>
                </a:solidFill>
              </a:rPr>
              <a:t>2</a:t>
            </a:r>
            <a:r>
              <a:rPr lang="en-US" altLang="en-US" sz="2000">
                <a:solidFill>
                  <a:schemeClr val="bg1"/>
                </a:solidFill>
              </a:rPr>
              <a:t> = median, is a measure of central tendency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9CE9E30-BB23-4D40-B120-7D45159E16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 eaLnBrk="1" hangingPunct="1"/>
            <a:r>
              <a:rPr lang="en-US" altLang="en-US" sz="3200"/>
              <a:t>Quartile Measures:</a:t>
            </a:r>
            <a:br>
              <a:rPr lang="en-US" altLang="en-US" sz="3200"/>
            </a:br>
            <a:r>
              <a:rPr lang="en-US" altLang="en-US" sz="3200">
                <a:solidFill>
                  <a:schemeClr val="accent1"/>
                </a:solidFill>
              </a:rPr>
              <a:t>The Interquartile Range (IQR)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B21A0B46-E344-4E71-B6C4-D2047AD16D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8077200" cy="4532313"/>
          </a:xfrm>
        </p:spPr>
        <p:txBody>
          <a:bodyPr/>
          <a:lstStyle/>
          <a:p>
            <a:pPr marL="342900" indent="-342900" defTabSz="914400" eaLnBrk="1" hangingPunct="1"/>
            <a:r>
              <a:rPr lang="en-US" altLang="en-US" sz="2400"/>
              <a:t>The IQR is Q</a:t>
            </a:r>
            <a:r>
              <a:rPr lang="en-US" altLang="en-US" sz="2400" baseline="-25000"/>
              <a:t>3</a:t>
            </a:r>
            <a:r>
              <a:rPr lang="en-US" altLang="en-US" sz="2400"/>
              <a:t> – Q</a:t>
            </a:r>
            <a:r>
              <a:rPr lang="en-US" altLang="en-US" sz="2400" baseline="-25000"/>
              <a:t>1</a:t>
            </a:r>
            <a:r>
              <a:rPr lang="en-US" altLang="en-US" sz="2400"/>
              <a:t> and measures the spread in the middle 50% of the data</a:t>
            </a:r>
          </a:p>
          <a:p>
            <a:pPr marL="342900" indent="-342900" defTabSz="914400" eaLnBrk="1" hangingPunct="1"/>
            <a:endParaRPr lang="en-US" altLang="en-US" sz="1200"/>
          </a:p>
          <a:p>
            <a:pPr marL="342900" indent="-342900" defTabSz="914400" eaLnBrk="1" hangingPunct="1"/>
            <a:r>
              <a:rPr lang="en-US" altLang="en-US" sz="2400"/>
              <a:t>The IQR is also called the midspread because it covers the middle 50% of the data</a:t>
            </a:r>
          </a:p>
          <a:p>
            <a:pPr marL="342900" indent="-342900" defTabSz="914400" eaLnBrk="1" hangingPunct="1"/>
            <a:endParaRPr lang="en-US" altLang="en-US" sz="1200"/>
          </a:p>
          <a:p>
            <a:pPr marL="342900" indent="-342900" defTabSz="914400" eaLnBrk="1" hangingPunct="1"/>
            <a:r>
              <a:rPr lang="en-US" altLang="en-US" sz="2400"/>
              <a:t>The IQR is a measure of variability that is not influenced by outliers or extreme values</a:t>
            </a:r>
          </a:p>
          <a:p>
            <a:pPr marL="342900" indent="-342900" defTabSz="914400" eaLnBrk="1" hangingPunct="1"/>
            <a:endParaRPr lang="en-US" altLang="en-US" sz="1200"/>
          </a:p>
          <a:p>
            <a:pPr marL="342900" indent="-342900" defTabSz="914400" eaLnBrk="1" hangingPunct="1"/>
            <a:r>
              <a:rPr lang="en-US" altLang="en-US" sz="2400"/>
              <a:t>Measures like Q</a:t>
            </a:r>
            <a:r>
              <a:rPr lang="en-US" altLang="en-US" sz="2400" baseline="-25000"/>
              <a:t>1</a:t>
            </a:r>
            <a:r>
              <a:rPr lang="en-US" altLang="en-US" sz="2400"/>
              <a:t>, Q</a:t>
            </a:r>
            <a:r>
              <a:rPr lang="en-US" altLang="en-US" sz="2400" baseline="-25000"/>
              <a:t>3</a:t>
            </a:r>
            <a:r>
              <a:rPr lang="en-US" altLang="en-US" sz="2400"/>
              <a:t>, and IQR that are not influenced by outliers are called resistant measures</a:t>
            </a:r>
            <a:endParaRPr lang="en-US" altLang="en-US" sz="2400" baseline="-25000"/>
          </a:p>
          <a:p>
            <a:pPr marL="342900" indent="-342900" defTabSz="914400" eaLnBrk="1" hangingPunct="1">
              <a:buFont typeface="Wingdings" panose="05000000000000000000" pitchFamily="2" charset="2"/>
              <a:buNone/>
            </a:pPr>
            <a:endParaRPr lang="en-US" altLang="en-US" sz="240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361AC8F5-E9A3-4D85-ADB1-3D85678C77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 eaLnBrk="1" hangingPunct="1"/>
            <a:r>
              <a:rPr lang="en-US" altLang="en-US" sz="3200"/>
              <a:t>Calculating The Interquartile Range</a:t>
            </a:r>
          </a:p>
        </p:txBody>
      </p:sp>
      <p:grpSp>
        <p:nvGrpSpPr>
          <p:cNvPr id="44035" name="Group 26">
            <a:extLst>
              <a:ext uri="{FF2B5EF4-FFF2-40B4-BE49-F238E27FC236}">
                <a16:creationId xmlns:a16="http://schemas.microsoft.com/office/drawing/2014/main" id="{4701E6E4-6FF0-4283-9A40-E9750D267276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057400"/>
            <a:ext cx="7237413" cy="3725863"/>
            <a:chOff x="576" y="1296"/>
            <a:chExt cx="4559" cy="2347"/>
          </a:xfrm>
        </p:grpSpPr>
        <p:sp>
          <p:nvSpPr>
            <p:cNvPr id="44036" name="Line 3">
              <a:extLst>
                <a:ext uri="{FF2B5EF4-FFF2-40B4-BE49-F238E27FC236}">
                  <a16:creationId xmlns:a16="http://schemas.microsoft.com/office/drawing/2014/main" id="{61BFA777-F09A-4658-9B3C-821F231BDC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024"/>
              <a:ext cx="1584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7" name="Freeform 4">
              <a:extLst>
                <a:ext uri="{FF2B5EF4-FFF2-40B4-BE49-F238E27FC236}">
                  <a16:creationId xmlns:a16="http://schemas.microsoft.com/office/drawing/2014/main" id="{06F9D715-2443-4875-B105-A992E13E5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" y="2115"/>
              <a:ext cx="1585" cy="333"/>
            </a:xfrm>
            <a:custGeom>
              <a:avLst/>
              <a:gdLst>
                <a:gd name="T0" fmla="*/ 0 w 1585"/>
                <a:gd name="T1" fmla="*/ 2147483646 h 318"/>
                <a:gd name="T2" fmla="*/ 2147482474 w 1585"/>
                <a:gd name="T3" fmla="*/ 2147483646 h 318"/>
                <a:gd name="T4" fmla="*/ 2147482474 w 1585"/>
                <a:gd name="T5" fmla="*/ 0 h 318"/>
                <a:gd name="T6" fmla="*/ 0 w 1585"/>
                <a:gd name="T7" fmla="*/ 0 h 318"/>
                <a:gd name="T8" fmla="*/ 0 w 1585"/>
                <a:gd name="T9" fmla="*/ 2147483646 h 3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5"/>
                <a:gd name="T16" fmla="*/ 0 h 318"/>
                <a:gd name="T17" fmla="*/ 1585 w 1585"/>
                <a:gd name="T18" fmla="*/ 318 h 3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5" h="318">
                  <a:moveTo>
                    <a:pt x="0" y="317"/>
                  </a:moveTo>
                  <a:lnTo>
                    <a:pt x="1584" y="317"/>
                  </a:lnTo>
                  <a:lnTo>
                    <a:pt x="1584" y="0"/>
                  </a:lnTo>
                  <a:lnTo>
                    <a:pt x="0" y="0"/>
                  </a:lnTo>
                  <a:lnTo>
                    <a:pt x="0" y="317"/>
                  </a:lnTo>
                </a:path>
              </a:pathLst>
            </a:custGeom>
            <a:noFill/>
            <a:ln w="25400" cap="rnd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38" name="Line 5">
              <a:extLst>
                <a:ext uri="{FF2B5EF4-FFF2-40B4-BE49-F238E27FC236}">
                  <a16:creationId xmlns:a16="http://schemas.microsoft.com/office/drawing/2014/main" id="{EF5426E8-7A32-41F3-AB4B-6663C3E8D3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6" y="2112"/>
              <a:ext cx="0" cy="33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9" name="Rectangle 6">
              <a:extLst>
                <a:ext uri="{FF2B5EF4-FFF2-40B4-BE49-F238E27FC236}">
                  <a16:creationId xmlns:a16="http://schemas.microsoft.com/office/drawing/2014/main" id="{67E7A92D-139B-46AE-828A-4D74B8967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8" y="1584"/>
              <a:ext cx="752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bg1"/>
                  </a:solidFill>
                </a:rPr>
                <a:t>Median</a:t>
              </a:r>
            </a:p>
            <a:p>
              <a:pPr algn="ctr"/>
              <a:r>
                <a:rPr lang="en-US" altLang="en-US">
                  <a:solidFill>
                    <a:schemeClr val="bg1"/>
                  </a:solidFill>
                </a:rPr>
                <a:t>(Q</a:t>
              </a:r>
              <a:r>
                <a:rPr lang="en-US" altLang="en-US" baseline="-25000">
                  <a:solidFill>
                    <a:schemeClr val="bg1"/>
                  </a:solidFill>
                </a:rPr>
                <a:t>2</a:t>
              </a:r>
              <a:r>
                <a:rPr lang="en-US" altLang="en-US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44040" name="Line 7">
              <a:extLst>
                <a:ext uri="{FF2B5EF4-FFF2-40B4-BE49-F238E27FC236}">
                  <a16:creationId xmlns:a16="http://schemas.microsoft.com/office/drawing/2014/main" id="{C181FF5F-38E5-4969-9CDF-02296FF439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8" y="2304"/>
              <a:ext cx="720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1" name="Line 8">
              <a:extLst>
                <a:ext uri="{FF2B5EF4-FFF2-40B4-BE49-F238E27FC236}">
                  <a16:creationId xmlns:a16="http://schemas.microsoft.com/office/drawing/2014/main" id="{D1D2702D-F35C-4280-AFB0-90B54510E8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2304"/>
              <a:ext cx="1104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2" name="Line 9">
              <a:extLst>
                <a:ext uri="{FF2B5EF4-FFF2-40B4-BE49-F238E27FC236}">
                  <a16:creationId xmlns:a16="http://schemas.microsoft.com/office/drawing/2014/main" id="{44AB6F38-B27D-4F20-9914-137FEA1C19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8" y="2064"/>
              <a:ext cx="0" cy="432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3" name="Line 10">
              <a:extLst>
                <a:ext uri="{FF2B5EF4-FFF2-40B4-BE49-F238E27FC236}">
                  <a16:creationId xmlns:a16="http://schemas.microsoft.com/office/drawing/2014/main" id="{5746448D-5FEA-4345-8DDB-EB9E8E87D0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" y="2112"/>
              <a:ext cx="0" cy="384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4" name="Rectangle 11">
              <a:extLst>
                <a:ext uri="{FF2B5EF4-FFF2-40B4-BE49-F238E27FC236}">
                  <a16:creationId xmlns:a16="http://schemas.microsoft.com/office/drawing/2014/main" id="{0DDA7E01-A2B1-4671-ACFD-79C0620C0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632"/>
              <a:ext cx="244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44045" name="Rectangle 12">
              <a:extLst>
                <a:ext uri="{FF2B5EF4-FFF2-40B4-BE49-F238E27FC236}">
                  <a16:creationId xmlns:a16="http://schemas.microsoft.com/office/drawing/2014/main" id="{0B56A4C6-60E7-499A-A726-4D9C862A3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776"/>
              <a:ext cx="81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solidFill>
                    <a:schemeClr val="bg1"/>
                  </a:solidFill>
                </a:rPr>
                <a:t>maximum</a:t>
              </a:r>
            </a:p>
          </p:txBody>
        </p:sp>
        <p:sp>
          <p:nvSpPr>
            <p:cNvPr id="44046" name="Rectangle 13">
              <a:extLst>
                <a:ext uri="{FF2B5EF4-FFF2-40B4-BE49-F238E27FC236}">
                  <a16:creationId xmlns:a16="http://schemas.microsoft.com/office/drawing/2014/main" id="{E9F4CBB1-8FAD-466C-9E2C-9DA5868F4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4" y="1914"/>
              <a:ext cx="11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44047" name="Rectangle 14">
              <a:extLst>
                <a:ext uri="{FF2B5EF4-FFF2-40B4-BE49-F238E27FC236}">
                  <a16:creationId xmlns:a16="http://schemas.microsoft.com/office/drawing/2014/main" id="{E457082C-DFD3-437D-89B8-F40A48ABD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680"/>
              <a:ext cx="244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44048" name="Rectangle 15">
              <a:extLst>
                <a:ext uri="{FF2B5EF4-FFF2-40B4-BE49-F238E27FC236}">
                  <a16:creationId xmlns:a16="http://schemas.microsoft.com/office/drawing/2014/main" id="{F407E2B5-8240-4A2F-9E96-057E15DA71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824"/>
              <a:ext cx="77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solidFill>
                    <a:schemeClr val="bg1"/>
                  </a:solidFill>
                </a:rPr>
                <a:t>minimum</a:t>
              </a:r>
            </a:p>
          </p:txBody>
        </p:sp>
        <p:sp>
          <p:nvSpPr>
            <p:cNvPr id="44049" name="Rectangle 16">
              <a:extLst>
                <a:ext uri="{FF2B5EF4-FFF2-40B4-BE49-F238E27FC236}">
                  <a16:creationId xmlns:a16="http://schemas.microsoft.com/office/drawing/2014/main" id="{C0C60A1A-B3F5-4220-B63D-0AA8576C9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" y="1976"/>
              <a:ext cx="11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44050" name="Rectangle 17">
              <a:extLst>
                <a:ext uri="{FF2B5EF4-FFF2-40B4-BE49-F238E27FC236}">
                  <a16:creationId xmlns:a16="http://schemas.microsoft.com/office/drawing/2014/main" id="{97B8B737-DEDC-4193-9EF0-B890677D3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6" y="1728"/>
              <a:ext cx="33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bg1"/>
                  </a:solidFill>
                </a:rPr>
                <a:t>Q</a:t>
              </a:r>
              <a:r>
                <a:rPr lang="en-US" altLang="en-US" baseline="-250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4051" name="Rectangle 18">
              <a:extLst>
                <a:ext uri="{FF2B5EF4-FFF2-40B4-BE49-F238E27FC236}">
                  <a16:creationId xmlns:a16="http://schemas.microsoft.com/office/drawing/2014/main" id="{6EA24944-1F26-48E3-9D11-BBF27A549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2" y="1728"/>
              <a:ext cx="33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bg1"/>
                  </a:solidFill>
                </a:rPr>
                <a:t>Q</a:t>
              </a:r>
              <a:r>
                <a:rPr lang="en-US" altLang="en-US" baseline="-250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43029" name="Rectangle 19">
              <a:extLst>
                <a:ext uri="{FF2B5EF4-FFF2-40B4-BE49-F238E27FC236}">
                  <a16:creationId xmlns:a16="http://schemas.microsoft.com/office/drawing/2014/main" id="{58DB0F5D-6925-4A84-9714-12CC1D105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296"/>
              <a:ext cx="917" cy="28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Example:</a:t>
              </a:r>
            </a:p>
          </p:txBody>
        </p:sp>
        <p:sp>
          <p:nvSpPr>
            <p:cNvPr id="44053" name="Rectangle 20">
              <a:extLst>
                <a:ext uri="{FF2B5EF4-FFF2-40B4-BE49-F238E27FC236}">
                  <a16:creationId xmlns:a16="http://schemas.microsoft.com/office/drawing/2014/main" id="{C6436707-CB2F-4A6D-BD43-76FB9A652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112"/>
              <a:ext cx="29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bg1"/>
                  </a:solidFill>
                </a:rPr>
                <a:t>25%                 25%               25%          25%</a:t>
              </a:r>
            </a:p>
          </p:txBody>
        </p:sp>
        <p:sp>
          <p:nvSpPr>
            <p:cNvPr id="44054" name="Rectangle 21">
              <a:extLst>
                <a:ext uri="{FF2B5EF4-FFF2-40B4-BE49-F238E27FC236}">
                  <a16:creationId xmlns:a16="http://schemas.microsoft.com/office/drawing/2014/main" id="{A7190987-59CA-4662-A824-F66511947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480"/>
              <a:ext cx="3690" cy="250"/>
            </a:xfrm>
            <a:prstGeom prst="rect">
              <a:avLst/>
            </a:prstGeom>
            <a:solidFill>
              <a:srgbClr val="FDE0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/>
                <a:t>12                     30                 45           57            70</a:t>
              </a:r>
            </a:p>
          </p:txBody>
        </p:sp>
        <p:sp>
          <p:nvSpPr>
            <p:cNvPr id="44055" name="Line 22">
              <a:extLst>
                <a:ext uri="{FF2B5EF4-FFF2-40B4-BE49-F238E27FC236}">
                  <a16:creationId xmlns:a16="http://schemas.microsoft.com/office/drawing/2014/main" id="{CC9A2A28-3570-4512-B192-70CAAFED0B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8" y="2736"/>
              <a:ext cx="0" cy="384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6" name="Line 23">
              <a:extLst>
                <a:ext uri="{FF2B5EF4-FFF2-40B4-BE49-F238E27FC236}">
                  <a16:creationId xmlns:a16="http://schemas.microsoft.com/office/drawing/2014/main" id="{B47C716E-B3E6-4475-B6A4-E77746B7D2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2736"/>
              <a:ext cx="0" cy="384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7" name="Rectangle 24">
              <a:extLst>
                <a:ext uri="{FF2B5EF4-FFF2-40B4-BE49-F238E27FC236}">
                  <a16:creationId xmlns:a16="http://schemas.microsoft.com/office/drawing/2014/main" id="{38CFEB1F-F1AF-42FC-9BFF-4BB956314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3120"/>
              <a:ext cx="168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bg1"/>
                  </a:solidFill>
                </a:rPr>
                <a:t>Interquartile range </a:t>
              </a:r>
            </a:p>
            <a:p>
              <a:pPr eaLnBrk="1" hangingPunct="1"/>
              <a:r>
                <a:rPr lang="en-US" altLang="en-US">
                  <a:solidFill>
                    <a:schemeClr val="bg1"/>
                  </a:solidFill>
                </a:rPr>
                <a:t>   = 57 – 30 = 27</a:t>
              </a:r>
            </a:p>
          </p:txBody>
        </p: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E346A89-C8CB-4F14-9DCF-C03755A920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Measures of Central Tendency:</a:t>
            </a:r>
            <a:endParaRPr lang="en-US" altLang="en-US">
              <a:solidFill>
                <a:schemeClr val="accent1"/>
              </a:solidFill>
            </a:endParaRPr>
          </a:p>
        </p:txBody>
      </p:sp>
      <p:grpSp>
        <p:nvGrpSpPr>
          <p:cNvPr id="8195" name="Group 1">
            <a:extLst>
              <a:ext uri="{FF2B5EF4-FFF2-40B4-BE49-F238E27FC236}">
                <a16:creationId xmlns:a16="http://schemas.microsoft.com/office/drawing/2014/main" id="{41AF0845-75D1-48B8-A549-1FBA695EC0D4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1828800"/>
            <a:ext cx="6858000" cy="2627313"/>
            <a:chOff x="1663835" y="1676400"/>
            <a:chExt cx="4860790" cy="1595853"/>
          </a:xfrm>
        </p:grpSpPr>
        <p:sp>
          <p:nvSpPr>
            <p:cNvPr id="8196" name="Line 3">
              <a:extLst>
                <a:ext uri="{FF2B5EF4-FFF2-40B4-BE49-F238E27FC236}">
                  <a16:creationId xmlns:a16="http://schemas.microsoft.com/office/drawing/2014/main" id="{949958F1-646C-4468-987D-395C895A51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5938" y="2024063"/>
              <a:ext cx="0" cy="55562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7" name="Rectangle 5">
              <a:extLst>
                <a:ext uri="{FF2B5EF4-FFF2-40B4-BE49-F238E27FC236}">
                  <a16:creationId xmlns:a16="http://schemas.microsoft.com/office/drawing/2014/main" id="{27AD0B28-1FD2-49AF-B6B9-43BAA6D15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5925" y="1676400"/>
              <a:ext cx="2876550" cy="35372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Central Tendency</a:t>
              </a:r>
            </a:p>
          </p:txBody>
        </p:sp>
        <p:sp>
          <p:nvSpPr>
            <p:cNvPr id="8198" name="Line 6">
              <a:extLst>
                <a:ext uri="{FF2B5EF4-FFF2-40B4-BE49-F238E27FC236}">
                  <a16:creationId xmlns:a16="http://schemas.microsoft.com/office/drawing/2014/main" id="{ED53A038-B162-4D84-BCE8-FFCA19D57D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4913" y="2538413"/>
              <a:ext cx="3502025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9" name="Rectangle 7">
              <a:extLst>
                <a:ext uri="{FF2B5EF4-FFF2-40B4-BE49-F238E27FC236}">
                  <a16:creationId xmlns:a16="http://schemas.microsoft.com/office/drawing/2014/main" id="{D59702AC-8426-49D9-A12D-535DC4BCE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3835" y="2955925"/>
              <a:ext cx="1500052" cy="31632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 b="1">
                  <a:latin typeface="Times New Roman" panose="02020603050405020304" pitchFamily="18" charset="0"/>
                </a:rPr>
                <a:t>Mean</a:t>
              </a:r>
            </a:p>
          </p:txBody>
        </p:sp>
        <p:sp>
          <p:nvSpPr>
            <p:cNvPr id="8200" name="Rectangle 8">
              <a:extLst>
                <a:ext uri="{FF2B5EF4-FFF2-40B4-BE49-F238E27FC236}">
                  <a16:creationId xmlns:a16="http://schemas.microsoft.com/office/drawing/2014/main" id="{8C767185-4081-45D7-8DB1-653E42FFA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575" y="2955925"/>
              <a:ext cx="1162050" cy="31632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 b="1">
                  <a:latin typeface="Times New Roman" panose="02020603050405020304" pitchFamily="18" charset="0"/>
                </a:rPr>
                <a:t>Median</a:t>
              </a:r>
            </a:p>
          </p:txBody>
        </p:sp>
        <p:sp>
          <p:nvSpPr>
            <p:cNvPr id="8201" name="Rectangle 9">
              <a:extLst>
                <a:ext uri="{FF2B5EF4-FFF2-40B4-BE49-F238E27FC236}">
                  <a16:creationId xmlns:a16="http://schemas.microsoft.com/office/drawing/2014/main" id="{22BA0B96-EC84-458A-93E2-AB1F34CE8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0838" y="2954338"/>
              <a:ext cx="1093787" cy="31632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 b="1">
                  <a:latin typeface="Times New Roman" panose="02020603050405020304" pitchFamily="18" charset="0"/>
                </a:rPr>
                <a:t>Mode</a:t>
              </a:r>
            </a:p>
          </p:txBody>
        </p:sp>
        <p:sp>
          <p:nvSpPr>
            <p:cNvPr id="8202" name="Line 11">
              <a:extLst>
                <a:ext uri="{FF2B5EF4-FFF2-40B4-BE49-F238E27FC236}">
                  <a16:creationId xmlns:a16="http://schemas.microsoft.com/office/drawing/2014/main" id="{09173F2F-48E7-4706-AEA7-B181260E61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0588" y="2538413"/>
              <a:ext cx="0" cy="41592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Line 12">
              <a:extLst>
                <a:ext uri="{FF2B5EF4-FFF2-40B4-BE49-F238E27FC236}">
                  <a16:creationId xmlns:a16="http://schemas.microsoft.com/office/drawing/2014/main" id="{26C11463-B573-4283-ADC4-D2847EFE33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1738" y="2538413"/>
              <a:ext cx="0" cy="41592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Line 13">
              <a:extLst>
                <a:ext uri="{FF2B5EF4-FFF2-40B4-BE49-F238E27FC236}">
                  <a16:creationId xmlns:a16="http://schemas.microsoft.com/office/drawing/2014/main" id="{22FE6566-F838-4E16-98E0-CEFDFD2E38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5938" y="2538413"/>
              <a:ext cx="0" cy="41592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17D16651-7B44-4507-AD05-CA9D989A62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Five Number Summary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345C8B3-6A79-49EA-AC06-1B210E0085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The five numbers that help describe the center, spread and shape of data are:</a:t>
            </a:r>
          </a:p>
          <a:p>
            <a:pPr marL="730250" lvl="1" eaLnBrk="1" hangingPunct="1">
              <a:buClr>
                <a:schemeClr val="folHlink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altLang="en-US" sz="2800">
                <a:latin typeface="Times New Roman" panose="02020603050405020304" pitchFamily="18" charset="0"/>
              </a:rPr>
              <a:t>X</a:t>
            </a:r>
            <a:r>
              <a:rPr lang="en-US" altLang="en-US" sz="2800" baseline="-25000">
                <a:latin typeface="Times New Roman" panose="02020603050405020304" pitchFamily="18" charset="0"/>
              </a:rPr>
              <a:t>smallest</a:t>
            </a:r>
          </a:p>
          <a:p>
            <a:pPr marL="730250" lvl="1" eaLnBrk="1" hangingPunct="1">
              <a:buClr>
                <a:schemeClr val="folHlink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altLang="en-US" sz="2800">
                <a:latin typeface="Times New Roman" panose="02020603050405020304" pitchFamily="18" charset="0"/>
              </a:rPr>
              <a:t>First Quartile (Q</a:t>
            </a:r>
            <a:r>
              <a:rPr lang="en-US" altLang="en-US" sz="2800" baseline="-25000">
                <a:latin typeface="Times New Roman" panose="02020603050405020304" pitchFamily="18" charset="0"/>
              </a:rPr>
              <a:t>1</a:t>
            </a:r>
            <a:r>
              <a:rPr lang="en-US" altLang="en-US" sz="2800">
                <a:latin typeface="Times New Roman" panose="02020603050405020304" pitchFamily="18" charset="0"/>
              </a:rPr>
              <a:t>)</a:t>
            </a:r>
          </a:p>
          <a:p>
            <a:pPr marL="730250" lvl="1" eaLnBrk="1" hangingPunct="1">
              <a:buClr>
                <a:schemeClr val="folHlink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altLang="en-US" sz="2800">
                <a:latin typeface="Times New Roman" panose="02020603050405020304" pitchFamily="18" charset="0"/>
              </a:rPr>
              <a:t>Median (Q</a:t>
            </a:r>
            <a:r>
              <a:rPr lang="en-US" altLang="en-US" sz="2800" baseline="-25000"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latin typeface="Times New Roman" panose="02020603050405020304" pitchFamily="18" charset="0"/>
              </a:rPr>
              <a:t>)</a:t>
            </a:r>
          </a:p>
          <a:p>
            <a:pPr marL="730250" lvl="1" eaLnBrk="1" hangingPunct="1">
              <a:buClr>
                <a:schemeClr val="folHlink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altLang="en-US" sz="2800">
                <a:latin typeface="Times New Roman" panose="02020603050405020304" pitchFamily="18" charset="0"/>
              </a:rPr>
              <a:t>Third Quartile (Q</a:t>
            </a:r>
            <a:r>
              <a:rPr lang="en-US" altLang="en-US" sz="2800" baseline="-25000">
                <a:latin typeface="Times New Roman" panose="02020603050405020304" pitchFamily="18" charset="0"/>
              </a:rPr>
              <a:t>3</a:t>
            </a:r>
            <a:r>
              <a:rPr lang="en-US" altLang="en-US" sz="2800">
                <a:latin typeface="Times New Roman" panose="02020603050405020304" pitchFamily="18" charset="0"/>
              </a:rPr>
              <a:t>)</a:t>
            </a:r>
          </a:p>
          <a:p>
            <a:pPr marL="730250" lvl="1" eaLnBrk="1" hangingPunct="1">
              <a:buClr>
                <a:schemeClr val="folHlink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altLang="en-US" sz="2800">
                <a:latin typeface="Times New Roman" panose="02020603050405020304" pitchFamily="18" charset="0"/>
              </a:rPr>
              <a:t>X</a:t>
            </a:r>
            <a:r>
              <a:rPr lang="en-US" altLang="en-US" sz="2800" baseline="-25000">
                <a:latin typeface="Times New Roman" panose="02020603050405020304" pitchFamily="18" charset="0"/>
              </a:rPr>
              <a:t>largest</a:t>
            </a:r>
          </a:p>
          <a:p>
            <a:pPr marL="730250" lvl="1" eaLnBrk="1" hangingPunct="1">
              <a:buClr>
                <a:schemeClr val="tx1"/>
              </a:buClr>
              <a:buSzPct val="85000"/>
              <a:buFont typeface="Wingdings" panose="05000000000000000000" pitchFamily="2" charset="2"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50A39AC0-8B38-40BB-85B3-EFEB176465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924800" cy="990600"/>
          </a:xfrm>
        </p:spPr>
        <p:txBody>
          <a:bodyPr/>
          <a:lstStyle/>
          <a:p>
            <a:pPr eaLnBrk="1" hangingPunct="1"/>
            <a:r>
              <a:rPr lang="en-US" altLang="en-US" sz="3200"/>
              <a:t>Relationships among the five-number summary and distribution shape</a:t>
            </a:r>
          </a:p>
        </p:txBody>
      </p:sp>
      <p:graphicFrame>
        <p:nvGraphicFramePr>
          <p:cNvPr id="210974" name="Group 30">
            <a:extLst>
              <a:ext uri="{FF2B5EF4-FFF2-40B4-BE49-F238E27FC236}">
                <a16:creationId xmlns:a16="http://schemas.microsoft.com/office/drawing/2014/main" id="{4CC12CD8-8A36-4A07-8903-D5C39CAEA14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143000"/>
          <a:ext cx="8077200" cy="3178175"/>
        </p:xfrm>
        <a:graphic>
          <a:graphicData uri="http://schemas.openxmlformats.org/drawingml/2006/table">
            <a:tbl>
              <a:tblPr/>
              <a:tblGrid>
                <a:gridCol w="269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8551"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Left-Skewed</a:t>
                      </a: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Symmetric</a:t>
                      </a: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Right-Skewed</a:t>
                      </a: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1670"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Median –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smallest</a:t>
                      </a:r>
                      <a:endParaRPr kumimoji="0" lang="en-US" sz="16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largest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Median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Median –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smallest</a:t>
                      </a:r>
                      <a:endParaRPr kumimoji="0" lang="en-US" sz="16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≈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largest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Median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Median –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smallest</a:t>
                      </a:r>
                      <a:endParaRPr kumimoji="0" lang="en-US" sz="16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largest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Median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0438"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smallest</a:t>
                      </a:r>
                      <a:endParaRPr kumimoji="0" lang="en-US" sz="16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largest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Q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smallest</a:t>
                      </a:r>
                      <a:endParaRPr kumimoji="0" lang="en-US" sz="16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≈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largest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Q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smallest</a:t>
                      </a:r>
                      <a:endParaRPr kumimoji="0" lang="en-US" sz="16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largest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Q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7517"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Median – Q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Median</a:t>
                      </a: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Median – Q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≈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Median</a:t>
                      </a: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Median – Q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Median</a:t>
                      </a: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6105" name="Group 4">
            <a:extLst>
              <a:ext uri="{FF2B5EF4-FFF2-40B4-BE49-F238E27FC236}">
                <a16:creationId xmlns:a16="http://schemas.microsoft.com/office/drawing/2014/main" id="{50F4320B-DE8D-4C18-B812-2EDD33C7D89E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5943600"/>
            <a:ext cx="7620000" cy="474663"/>
            <a:chOff x="685800" y="5105400"/>
            <a:chExt cx="7620000" cy="474663"/>
          </a:xfrm>
        </p:grpSpPr>
        <p:sp>
          <p:nvSpPr>
            <p:cNvPr id="46135" name="Freeform 22">
              <a:extLst>
                <a:ext uri="{FF2B5EF4-FFF2-40B4-BE49-F238E27FC236}">
                  <a16:creationId xmlns:a16="http://schemas.microsoft.com/office/drawing/2014/main" id="{B06EF2D0-FCBF-41F3-A102-1B0B80E62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400" y="5113338"/>
              <a:ext cx="990600" cy="463550"/>
            </a:xfrm>
            <a:custGeom>
              <a:avLst/>
              <a:gdLst>
                <a:gd name="T0" fmla="*/ 0 w 655"/>
                <a:gd name="T1" fmla="*/ 2147483646 h 292"/>
                <a:gd name="T2" fmla="*/ 2147483646 w 655"/>
                <a:gd name="T3" fmla="*/ 2147483646 h 292"/>
                <a:gd name="T4" fmla="*/ 2147483646 w 655"/>
                <a:gd name="T5" fmla="*/ 0 h 292"/>
                <a:gd name="T6" fmla="*/ 0 w 655"/>
                <a:gd name="T7" fmla="*/ 0 h 292"/>
                <a:gd name="T8" fmla="*/ 0 w 655"/>
                <a:gd name="T9" fmla="*/ 2147483646 h 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5"/>
                <a:gd name="T16" fmla="*/ 0 h 292"/>
                <a:gd name="T17" fmla="*/ 655 w 655"/>
                <a:gd name="T18" fmla="*/ 292 h 2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5" h="292">
                  <a:moveTo>
                    <a:pt x="0" y="291"/>
                  </a:moveTo>
                  <a:lnTo>
                    <a:pt x="654" y="291"/>
                  </a:lnTo>
                  <a:lnTo>
                    <a:pt x="654" y="0"/>
                  </a:lnTo>
                  <a:lnTo>
                    <a:pt x="0" y="0"/>
                  </a:lnTo>
                  <a:lnTo>
                    <a:pt x="0" y="291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6" name="Line 23">
              <a:extLst>
                <a:ext uri="{FF2B5EF4-FFF2-40B4-BE49-F238E27FC236}">
                  <a16:creationId xmlns:a16="http://schemas.microsoft.com/office/drawing/2014/main" id="{4A071CA2-5900-466B-8F82-5328BE01BB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1200" y="5122863"/>
              <a:ext cx="0" cy="4572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7" name="Line 24">
              <a:extLst>
                <a:ext uri="{FF2B5EF4-FFF2-40B4-BE49-F238E27FC236}">
                  <a16:creationId xmlns:a16="http://schemas.microsoft.com/office/drawing/2014/main" id="{E59A6D75-A90F-4CAC-8791-70F9B44668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86000" y="5351463"/>
              <a:ext cx="3048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8" name="Freeform 25">
              <a:extLst>
                <a:ext uri="{FF2B5EF4-FFF2-40B4-BE49-F238E27FC236}">
                  <a16:creationId xmlns:a16="http://schemas.microsoft.com/office/drawing/2014/main" id="{2782EBD4-D6A6-4F07-953C-1BF9DD3BA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7200" y="5113338"/>
              <a:ext cx="609600" cy="457200"/>
            </a:xfrm>
            <a:custGeom>
              <a:avLst/>
              <a:gdLst>
                <a:gd name="T0" fmla="*/ 0 w 288"/>
                <a:gd name="T1" fmla="*/ 2147483646 h 292"/>
                <a:gd name="T2" fmla="*/ 2147483646 w 288"/>
                <a:gd name="T3" fmla="*/ 2147483646 h 292"/>
                <a:gd name="T4" fmla="*/ 2147483646 w 288"/>
                <a:gd name="T5" fmla="*/ 0 h 292"/>
                <a:gd name="T6" fmla="*/ 0 w 288"/>
                <a:gd name="T7" fmla="*/ 0 h 292"/>
                <a:gd name="T8" fmla="*/ 0 w 288"/>
                <a:gd name="T9" fmla="*/ 2147483646 h 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92"/>
                <a:gd name="T17" fmla="*/ 288 w 288"/>
                <a:gd name="T18" fmla="*/ 292 h 2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92">
                  <a:moveTo>
                    <a:pt x="0" y="291"/>
                  </a:moveTo>
                  <a:lnTo>
                    <a:pt x="287" y="291"/>
                  </a:lnTo>
                  <a:lnTo>
                    <a:pt x="287" y="0"/>
                  </a:lnTo>
                  <a:lnTo>
                    <a:pt x="0" y="0"/>
                  </a:lnTo>
                  <a:lnTo>
                    <a:pt x="0" y="291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9" name="Freeform 26">
              <a:extLst>
                <a:ext uri="{FF2B5EF4-FFF2-40B4-BE49-F238E27FC236}">
                  <a16:creationId xmlns:a16="http://schemas.microsoft.com/office/drawing/2014/main" id="{A672B03D-514D-4D55-A7F6-C92F03A82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5600" y="5113338"/>
              <a:ext cx="762000" cy="457200"/>
            </a:xfrm>
            <a:custGeom>
              <a:avLst/>
              <a:gdLst>
                <a:gd name="T0" fmla="*/ 0 w 653"/>
                <a:gd name="T1" fmla="*/ 2147483646 h 292"/>
                <a:gd name="T2" fmla="*/ 2147483646 w 653"/>
                <a:gd name="T3" fmla="*/ 2147483646 h 292"/>
                <a:gd name="T4" fmla="*/ 2147483646 w 653"/>
                <a:gd name="T5" fmla="*/ 0 h 292"/>
                <a:gd name="T6" fmla="*/ 0 w 653"/>
                <a:gd name="T7" fmla="*/ 0 h 292"/>
                <a:gd name="T8" fmla="*/ 0 w 653"/>
                <a:gd name="T9" fmla="*/ 2147483646 h 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3"/>
                <a:gd name="T16" fmla="*/ 0 h 292"/>
                <a:gd name="T17" fmla="*/ 653 w 653"/>
                <a:gd name="T18" fmla="*/ 292 h 2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3" h="292">
                  <a:moveTo>
                    <a:pt x="0" y="291"/>
                  </a:moveTo>
                  <a:lnTo>
                    <a:pt x="652" y="291"/>
                  </a:lnTo>
                  <a:lnTo>
                    <a:pt x="652" y="0"/>
                  </a:lnTo>
                  <a:lnTo>
                    <a:pt x="0" y="0"/>
                  </a:lnTo>
                  <a:lnTo>
                    <a:pt x="0" y="291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0" name="Line 27">
              <a:extLst>
                <a:ext uri="{FF2B5EF4-FFF2-40B4-BE49-F238E27FC236}">
                  <a16:creationId xmlns:a16="http://schemas.microsoft.com/office/drawing/2014/main" id="{ABF84B74-5364-45A3-AF2C-7283BA7A91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34200" y="5105400"/>
              <a:ext cx="0" cy="4572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1" name="Line 28">
              <a:extLst>
                <a:ext uri="{FF2B5EF4-FFF2-40B4-BE49-F238E27FC236}">
                  <a16:creationId xmlns:a16="http://schemas.microsoft.com/office/drawing/2014/main" id="{81C0000B-0D0E-4A74-8E31-975EBD5EF0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800" y="5351463"/>
              <a:ext cx="6096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2" name="Line 29">
              <a:extLst>
                <a:ext uri="{FF2B5EF4-FFF2-40B4-BE49-F238E27FC236}">
                  <a16:creationId xmlns:a16="http://schemas.microsoft.com/office/drawing/2014/main" id="{A9194C13-EF25-4B85-BD8F-4781485E78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5189538"/>
              <a:ext cx="0" cy="3048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3" name="Line 30">
              <a:extLst>
                <a:ext uri="{FF2B5EF4-FFF2-40B4-BE49-F238E27FC236}">
                  <a16:creationId xmlns:a16="http://schemas.microsoft.com/office/drawing/2014/main" id="{1972B704-23EA-4069-94F5-C4B307E225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7600" y="5334000"/>
              <a:ext cx="6096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4" name="Line 31">
              <a:extLst>
                <a:ext uri="{FF2B5EF4-FFF2-40B4-BE49-F238E27FC236}">
                  <a16:creationId xmlns:a16="http://schemas.microsoft.com/office/drawing/2014/main" id="{87EF5C4A-4642-40CE-BD14-23416A622F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76800" y="5341938"/>
              <a:ext cx="6096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5" name="Line 32">
              <a:extLst>
                <a:ext uri="{FF2B5EF4-FFF2-40B4-BE49-F238E27FC236}">
                  <a16:creationId xmlns:a16="http://schemas.microsoft.com/office/drawing/2014/main" id="{9F4DDA97-1B8B-4AE8-A3D3-FFA7CBA628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67600" y="5334000"/>
              <a:ext cx="8382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6" name="Line 33">
              <a:extLst>
                <a:ext uri="{FF2B5EF4-FFF2-40B4-BE49-F238E27FC236}">
                  <a16:creationId xmlns:a16="http://schemas.microsoft.com/office/drawing/2014/main" id="{4141E14E-57FE-49FD-8921-9E51C7358B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00800" y="5341938"/>
              <a:ext cx="3048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7" name="Line 34">
              <a:extLst>
                <a:ext uri="{FF2B5EF4-FFF2-40B4-BE49-F238E27FC236}">
                  <a16:creationId xmlns:a16="http://schemas.microsoft.com/office/drawing/2014/main" id="{343D4803-56DA-455A-B417-7D868898E2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2000" y="5113338"/>
              <a:ext cx="0" cy="4572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8" name="Line 36">
              <a:extLst>
                <a:ext uri="{FF2B5EF4-FFF2-40B4-BE49-F238E27FC236}">
                  <a16:creationId xmlns:a16="http://schemas.microsoft.com/office/drawing/2014/main" id="{F02432AB-6266-443C-A9C0-C684BF01AD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05800" y="5189538"/>
              <a:ext cx="0" cy="3048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9" name="Line 37">
              <a:extLst>
                <a:ext uri="{FF2B5EF4-FFF2-40B4-BE49-F238E27FC236}">
                  <a16:creationId xmlns:a16="http://schemas.microsoft.com/office/drawing/2014/main" id="{7701160A-4528-4785-ABCA-85E8CC69A4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5189538"/>
              <a:ext cx="0" cy="3048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0" name="Line 38">
              <a:extLst>
                <a:ext uri="{FF2B5EF4-FFF2-40B4-BE49-F238E27FC236}">
                  <a16:creationId xmlns:a16="http://schemas.microsoft.com/office/drawing/2014/main" id="{DA8339F2-979F-4103-A7FA-181AC635E8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7600" y="5189538"/>
              <a:ext cx="0" cy="3048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1" name="Line 39">
              <a:extLst>
                <a:ext uri="{FF2B5EF4-FFF2-40B4-BE49-F238E27FC236}">
                  <a16:creationId xmlns:a16="http://schemas.microsoft.com/office/drawing/2014/main" id="{F7B6482B-6DBF-4FF2-9F9A-A1F7504B34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0800" y="5199063"/>
              <a:ext cx="0" cy="3048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2" name="Line 40">
              <a:extLst>
                <a:ext uri="{FF2B5EF4-FFF2-40B4-BE49-F238E27FC236}">
                  <a16:creationId xmlns:a16="http://schemas.microsoft.com/office/drawing/2014/main" id="{1CC24226-102B-429F-B33C-4E9753092B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5800" y="5199063"/>
              <a:ext cx="0" cy="3048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106" name="Group 23">
            <a:extLst>
              <a:ext uri="{FF2B5EF4-FFF2-40B4-BE49-F238E27FC236}">
                <a16:creationId xmlns:a16="http://schemas.microsoft.com/office/drawing/2014/main" id="{E76D73CA-45AA-4FC4-A67D-EE43C841545E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4419600"/>
            <a:ext cx="7620000" cy="1389063"/>
            <a:chOff x="685800" y="2751138"/>
            <a:chExt cx="7620000" cy="1844675"/>
          </a:xfrm>
        </p:grpSpPr>
        <p:sp>
          <p:nvSpPr>
            <p:cNvPr id="46107" name="Line 6">
              <a:extLst>
                <a:ext uri="{FF2B5EF4-FFF2-40B4-BE49-F238E27FC236}">
                  <a16:creationId xmlns:a16="http://schemas.microsoft.com/office/drawing/2014/main" id="{53EA9CEB-BA87-4A18-992C-C33207A135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05600" y="3360738"/>
              <a:ext cx="0" cy="60960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8" name="Line 7">
              <a:extLst>
                <a:ext uri="{FF2B5EF4-FFF2-40B4-BE49-F238E27FC236}">
                  <a16:creationId xmlns:a16="http://schemas.microsoft.com/office/drawing/2014/main" id="{ABC6625C-3B6A-44C5-8947-95AA65D039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34200" y="2819400"/>
              <a:ext cx="0" cy="114300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9" name="Line 8">
              <a:extLst>
                <a:ext uri="{FF2B5EF4-FFF2-40B4-BE49-F238E27FC236}">
                  <a16:creationId xmlns:a16="http://schemas.microsoft.com/office/drawing/2014/main" id="{2DED3075-F247-4C88-A19A-814BE583CF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48575" y="3808413"/>
              <a:ext cx="0" cy="1587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0" name="Line 9">
              <a:extLst>
                <a:ext uri="{FF2B5EF4-FFF2-40B4-BE49-F238E27FC236}">
                  <a16:creationId xmlns:a16="http://schemas.microsoft.com/office/drawing/2014/main" id="{BBF4E8D6-8BBA-4466-9AD4-746A8B143B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3055938"/>
              <a:ext cx="0" cy="9144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1" name="Line 10">
              <a:extLst>
                <a:ext uri="{FF2B5EF4-FFF2-40B4-BE49-F238E27FC236}">
                  <a16:creationId xmlns:a16="http://schemas.microsoft.com/office/drawing/2014/main" id="{60DF2395-AA5D-4B1A-92F4-921C53D70C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2979738"/>
              <a:ext cx="0" cy="99060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2" name="Line 11">
              <a:extLst>
                <a:ext uri="{FF2B5EF4-FFF2-40B4-BE49-F238E27FC236}">
                  <a16:creationId xmlns:a16="http://schemas.microsoft.com/office/drawing/2014/main" id="{07F62B6F-C286-43C9-8929-66BF2931BB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5400" y="3733800"/>
              <a:ext cx="0" cy="22860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3" name="Line 12">
              <a:extLst>
                <a:ext uri="{FF2B5EF4-FFF2-40B4-BE49-F238E27FC236}">
                  <a16:creationId xmlns:a16="http://schemas.microsoft.com/office/drawing/2014/main" id="{E9A34019-F2D5-4E58-876C-E5B81AD2BD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95800" y="2751138"/>
              <a:ext cx="0" cy="121920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4" name="Line 13">
              <a:extLst>
                <a:ext uri="{FF2B5EF4-FFF2-40B4-BE49-F238E27FC236}">
                  <a16:creationId xmlns:a16="http://schemas.microsoft.com/office/drawing/2014/main" id="{C85AC8B7-149D-4B6D-9F1B-65FEDC986F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1000" y="3208338"/>
              <a:ext cx="0" cy="76200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5" name="Line 14">
              <a:extLst>
                <a:ext uri="{FF2B5EF4-FFF2-40B4-BE49-F238E27FC236}">
                  <a16:creationId xmlns:a16="http://schemas.microsoft.com/office/drawing/2014/main" id="{6E7DD69E-10C4-48E0-965D-AAA12EB68D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600" y="3208338"/>
              <a:ext cx="0" cy="7620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6" name="Freeform 15">
              <a:extLst>
                <a:ext uri="{FF2B5EF4-FFF2-40B4-BE49-F238E27FC236}">
                  <a16:creationId xmlns:a16="http://schemas.microsoft.com/office/drawing/2014/main" id="{43BFA7AF-13C9-4FAD-A954-DAC8B8EF0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2827338"/>
              <a:ext cx="461963" cy="1098550"/>
            </a:xfrm>
            <a:custGeom>
              <a:avLst/>
              <a:gdLst>
                <a:gd name="T0" fmla="*/ 2147483646 w 291"/>
                <a:gd name="T1" fmla="*/ 2147483646 h 692"/>
                <a:gd name="T2" fmla="*/ 2147483646 w 291"/>
                <a:gd name="T3" fmla="*/ 2147483646 h 692"/>
                <a:gd name="T4" fmla="*/ 2147483646 w 291"/>
                <a:gd name="T5" fmla="*/ 2147483646 h 692"/>
                <a:gd name="T6" fmla="*/ 2147483646 w 291"/>
                <a:gd name="T7" fmla="*/ 2147483646 h 692"/>
                <a:gd name="T8" fmla="*/ 2147483646 w 291"/>
                <a:gd name="T9" fmla="*/ 2147483646 h 692"/>
                <a:gd name="T10" fmla="*/ 2147483646 w 291"/>
                <a:gd name="T11" fmla="*/ 2147483646 h 692"/>
                <a:gd name="T12" fmla="*/ 2147483646 w 291"/>
                <a:gd name="T13" fmla="*/ 2147483646 h 692"/>
                <a:gd name="T14" fmla="*/ 2147483646 w 291"/>
                <a:gd name="T15" fmla="*/ 2147483646 h 692"/>
                <a:gd name="T16" fmla="*/ 2147483646 w 291"/>
                <a:gd name="T17" fmla="*/ 2147483646 h 692"/>
                <a:gd name="T18" fmla="*/ 2147483646 w 291"/>
                <a:gd name="T19" fmla="*/ 2147483646 h 692"/>
                <a:gd name="T20" fmla="*/ 2147483646 w 291"/>
                <a:gd name="T21" fmla="*/ 2147483646 h 692"/>
                <a:gd name="T22" fmla="*/ 2147483646 w 291"/>
                <a:gd name="T23" fmla="*/ 2147483646 h 692"/>
                <a:gd name="T24" fmla="*/ 2147483646 w 291"/>
                <a:gd name="T25" fmla="*/ 2147483646 h 692"/>
                <a:gd name="T26" fmla="*/ 2147483646 w 291"/>
                <a:gd name="T27" fmla="*/ 2147483646 h 692"/>
                <a:gd name="T28" fmla="*/ 2147483646 w 291"/>
                <a:gd name="T29" fmla="*/ 2147483646 h 692"/>
                <a:gd name="T30" fmla="*/ 0 w 291"/>
                <a:gd name="T31" fmla="*/ 0 h 6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1"/>
                <a:gd name="T49" fmla="*/ 0 h 692"/>
                <a:gd name="T50" fmla="*/ 291 w 291"/>
                <a:gd name="T51" fmla="*/ 692 h 6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1" h="692">
                  <a:moveTo>
                    <a:pt x="290" y="691"/>
                  </a:moveTo>
                  <a:lnTo>
                    <a:pt x="259" y="684"/>
                  </a:lnTo>
                  <a:lnTo>
                    <a:pt x="243" y="676"/>
                  </a:lnTo>
                  <a:lnTo>
                    <a:pt x="230" y="664"/>
                  </a:lnTo>
                  <a:lnTo>
                    <a:pt x="214" y="649"/>
                  </a:lnTo>
                  <a:lnTo>
                    <a:pt x="199" y="627"/>
                  </a:lnTo>
                  <a:lnTo>
                    <a:pt x="183" y="598"/>
                  </a:lnTo>
                  <a:lnTo>
                    <a:pt x="153" y="519"/>
                  </a:lnTo>
                  <a:lnTo>
                    <a:pt x="122" y="406"/>
                  </a:lnTo>
                  <a:lnTo>
                    <a:pt x="93" y="270"/>
                  </a:lnTo>
                  <a:lnTo>
                    <a:pt x="77" y="202"/>
                  </a:lnTo>
                  <a:lnTo>
                    <a:pt x="62" y="136"/>
                  </a:lnTo>
                  <a:lnTo>
                    <a:pt x="46" y="80"/>
                  </a:lnTo>
                  <a:lnTo>
                    <a:pt x="31" y="37"/>
                  </a:lnTo>
                  <a:lnTo>
                    <a:pt x="15" y="10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7" name="Freeform 16">
              <a:extLst>
                <a:ext uri="{FF2B5EF4-FFF2-40B4-BE49-F238E27FC236}">
                  <a16:creationId xmlns:a16="http://schemas.microsoft.com/office/drawing/2014/main" id="{EE323665-6E54-4354-97B0-4613D8135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2827338"/>
              <a:ext cx="1460500" cy="1098550"/>
            </a:xfrm>
            <a:custGeom>
              <a:avLst/>
              <a:gdLst>
                <a:gd name="T0" fmla="*/ 0 w 872"/>
                <a:gd name="T1" fmla="*/ 2147483646 h 692"/>
                <a:gd name="T2" fmla="*/ 2147483646 w 872"/>
                <a:gd name="T3" fmla="*/ 2147483646 h 692"/>
                <a:gd name="T4" fmla="*/ 2147483646 w 872"/>
                <a:gd name="T5" fmla="*/ 2147483646 h 692"/>
                <a:gd name="T6" fmla="*/ 2147483646 w 872"/>
                <a:gd name="T7" fmla="*/ 2147483646 h 692"/>
                <a:gd name="T8" fmla="*/ 2147483646 w 872"/>
                <a:gd name="T9" fmla="*/ 2147483646 h 692"/>
                <a:gd name="T10" fmla="*/ 2147483646 w 872"/>
                <a:gd name="T11" fmla="*/ 2147483646 h 692"/>
                <a:gd name="T12" fmla="*/ 2147483646 w 872"/>
                <a:gd name="T13" fmla="*/ 2147483646 h 692"/>
                <a:gd name="T14" fmla="*/ 2147483646 w 872"/>
                <a:gd name="T15" fmla="*/ 2147483646 h 692"/>
                <a:gd name="T16" fmla="*/ 2147483646 w 872"/>
                <a:gd name="T17" fmla="*/ 2147483646 h 692"/>
                <a:gd name="T18" fmla="*/ 2147483646 w 872"/>
                <a:gd name="T19" fmla="*/ 2147483646 h 692"/>
                <a:gd name="T20" fmla="*/ 2147483646 w 872"/>
                <a:gd name="T21" fmla="*/ 2147483646 h 692"/>
                <a:gd name="T22" fmla="*/ 2147483646 w 872"/>
                <a:gd name="T23" fmla="*/ 2147483646 h 692"/>
                <a:gd name="T24" fmla="*/ 2147483646 w 872"/>
                <a:gd name="T25" fmla="*/ 2147483646 h 692"/>
                <a:gd name="T26" fmla="*/ 2147483646 w 872"/>
                <a:gd name="T27" fmla="*/ 2147483646 h 692"/>
                <a:gd name="T28" fmla="*/ 2147483646 w 872"/>
                <a:gd name="T29" fmla="*/ 2147483646 h 692"/>
                <a:gd name="T30" fmla="*/ 2147483646 w 872"/>
                <a:gd name="T31" fmla="*/ 0 h 6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72"/>
                <a:gd name="T49" fmla="*/ 0 h 692"/>
                <a:gd name="T50" fmla="*/ 872 w 872"/>
                <a:gd name="T51" fmla="*/ 692 h 6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72" h="692">
                  <a:moveTo>
                    <a:pt x="0" y="691"/>
                  </a:moveTo>
                  <a:lnTo>
                    <a:pt x="93" y="684"/>
                  </a:lnTo>
                  <a:lnTo>
                    <a:pt x="138" y="676"/>
                  </a:lnTo>
                  <a:lnTo>
                    <a:pt x="184" y="664"/>
                  </a:lnTo>
                  <a:lnTo>
                    <a:pt x="230" y="649"/>
                  </a:lnTo>
                  <a:lnTo>
                    <a:pt x="275" y="627"/>
                  </a:lnTo>
                  <a:lnTo>
                    <a:pt x="321" y="598"/>
                  </a:lnTo>
                  <a:lnTo>
                    <a:pt x="412" y="519"/>
                  </a:lnTo>
                  <a:lnTo>
                    <a:pt x="505" y="406"/>
                  </a:lnTo>
                  <a:lnTo>
                    <a:pt x="596" y="270"/>
                  </a:lnTo>
                  <a:lnTo>
                    <a:pt x="642" y="202"/>
                  </a:lnTo>
                  <a:lnTo>
                    <a:pt x="689" y="136"/>
                  </a:lnTo>
                  <a:lnTo>
                    <a:pt x="733" y="80"/>
                  </a:lnTo>
                  <a:lnTo>
                    <a:pt x="780" y="37"/>
                  </a:lnTo>
                  <a:lnTo>
                    <a:pt x="826" y="10"/>
                  </a:lnTo>
                  <a:lnTo>
                    <a:pt x="871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8" name="Freeform 17">
              <a:extLst>
                <a:ext uri="{FF2B5EF4-FFF2-40B4-BE49-F238E27FC236}">
                  <a16:creationId xmlns:a16="http://schemas.microsoft.com/office/drawing/2014/main" id="{CF71384F-7450-48BF-8E09-89882641A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800" y="2751138"/>
              <a:ext cx="914400" cy="1143000"/>
            </a:xfrm>
            <a:custGeom>
              <a:avLst/>
              <a:gdLst>
                <a:gd name="T0" fmla="*/ 2147483646 w 399"/>
                <a:gd name="T1" fmla="*/ 2147483646 h 692"/>
                <a:gd name="T2" fmla="*/ 2147483646 w 399"/>
                <a:gd name="T3" fmla="*/ 2147483646 h 692"/>
                <a:gd name="T4" fmla="*/ 2147483646 w 399"/>
                <a:gd name="T5" fmla="*/ 2147483646 h 692"/>
                <a:gd name="T6" fmla="*/ 2147483646 w 399"/>
                <a:gd name="T7" fmla="*/ 2147483646 h 692"/>
                <a:gd name="T8" fmla="*/ 2147483646 w 399"/>
                <a:gd name="T9" fmla="*/ 2147483646 h 692"/>
                <a:gd name="T10" fmla="*/ 2147483646 w 399"/>
                <a:gd name="T11" fmla="*/ 2147483646 h 692"/>
                <a:gd name="T12" fmla="*/ 2147483646 w 399"/>
                <a:gd name="T13" fmla="*/ 2147483646 h 692"/>
                <a:gd name="T14" fmla="*/ 2147483646 w 399"/>
                <a:gd name="T15" fmla="*/ 2147483646 h 692"/>
                <a:gd name="T16" fmla="*/ 2147483646 w 399"/>
                <a:gd name="T17" fmla="*/ 2147483646 h 692"/>
                <a:gd name="T18" fmla="*/ 2147483646 w 399"/>
                <a:gd name="T19" fmla="*/ 2147483646 h 692"/>
                <a:gd name="T20" fmla="*/ 2147483646 w 399"/>
                <a:gd name="T21" fmla="*/ 2147483646 h 692"/>
                <a:gd name="T22" fmla="*/ 2147483646 w 399"/>
                <a:gd name="T23" fmla="*/ 2147483646 h 692"/>
                <a:gd name="T24" fmla="*/ 2147483646 w 399"/>
                <a:gd name="T25" fmla="*/ 2147483646 h 692"/>
                <a:gd name="T26" fmla="*/ 2147483646 w 399"/>
                <a:gd name="T27" fmla="*/ 2147483646 h 692"/>
                <a:gd name="T28" fmla="*/ 2147483646 w 399"/>
                <a:gd name="T29" fmla="*/ 2147483646 h 692"/>
                <a:gd name="T30" fmla="*/ 0 w 399"/>
                <a:gd name="T31" fmla="*/ 0 h 6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99"/>
                <a:gd name="T49" fmla="*/ 0 h 692"/>
                <a:gd name="T50" fmla="*/ 399 w 399"/>
                <a:gd name="T51" fmla="*/ 692 h 6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99" h="692">
                  <a:moveTo>
                    <a:pt x="398" y="691"/>
                  </a:moveTo>
                  <a:lnTo>
                    <a:pt x="356" y="684"/>
                  </a:lnTo>
                  <a:lnTo>
                    <a:pt x="335" y="676"/>
                  </a:lnTo>
                  <a:lnTo>
                    <a:pt x="315" y="664"/>
                  </a:lnTo>
                  <a:lnTo>
                    <a:pt x="294" y="649"/>
                  </a:lnTo>
                  <a:lnTo>
                    <a:pt x="273" y="627"/>
                  </a:lnTo>
                  <a:lnTo>
                    <a:pt x="251" y="598"/>
                  </a:lnTo>
                  <a:lnTo>
                    <a:pt x="209" y="519"/>
                  </a:lnTo>
                  <a:lnTo>
                    <a:pt x="168" y="406"/>
                  </a:lnTo>
                  <a:lnTo>
                    <a:pt x="126" y="270"/>
                  </a:lnTo>
                  <a:lnTo>
                    <a:pt x="104" y="202"/>
                  </a:lnTo>
                  <a:lnTo>
                    <a:pt x="83" y="136"/>
                  </a:lnTo>
                  <a:lnTo>
                    <a:pt x="62" y="80"/>
                  </a:lnTo>
                  <a:lnTo>
                    <a:pt x="41" y="37"/>
                  </a:lnTo>
                  <a:lnTo>
                    <a:pt x="21" y="10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9" name="Freeform 18">
              <a:extLst>
                <a:ext uri="{FF2B5EF4-FFF2-40B4-BE49-F238E27FC236}">
                  <a16:creationId xmlns:a16="http://schemas.microsoft.com/office/drawing/2014/main" id="{B3337140-37CE-444C-8B73-E170A8749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1400" y="2751138"/>
              <a:ext cx="892175" cy="1143000"/>
            </a:xfrm>
            <a:custGeom>
              <a:avLst/>
              <a:gdLst>
                <a:gd name="T0" fmla="*/ 0 w 401"/>
                <a:gd name="T1" fmla="*/ 2147483646 h 692"/>
                <a:gd name="T2" fmla="*/ 2147483646 w 401"/>
                <a:gd name="T3" fmla="*/ 2147483646 h 692"/>
                <a:gd name="T4" fmla="*/ 2147483646 w 401"/>
                <a:gd name="T5" fmla="*/ 2147483646 h 692"/>
                <a:gd name="T6" fmla="*/ 2147483646 w 401"/>
                <a:gd name="T7" fmla="*/ 2147483646 h 692"/>
                <a:gd name="T8" fmla="*/ 2147483646 w 401"/>
                <a:gd name="T9" fmla="*/ 2147483646 h 692"/>
                <a:gd name="T10" fmla="*/ 2147483646 w 401"/>
                <a:gd name="T11" fmla="*/ 2147483646 h 692"/>
                <a:gd name="T12" fmla="*/ 2147483646 w 401"/>
                <a:gd name="T13" fmla="*/ 2147483646 h 692"/>
                <a:gd name="T14" fmla="*/ 2147483646 w 401"/>
                <a:gd name="T15" fmla="*/ 2147483646 h 692"/>
                <a:gd name="T16" fmla="*/ 2147483646 w 401"/>
                <a:gd name="T17" fmla="*/ 2147483646 h 692"/>
                <a:gd name="T18" fmla="*/ 2147483646 w 401"/>
                <a:gd name="T19" fmla="*/ 2147483646 h 692"/>
                <a:gd name="T20" fmla="*/ 2147483646 w 401"/>
                <a:gd name="T21" fmla="*/ 2147483646 h 692"/>
                <a:gd name="T22" fmla="*/ 2147483646 w 401"/>
                <a:gd name="T23" fmla="*/ 2147483646 h 692"/>
                <a:gd name="T24" fmla="*/ 2147483646 w 401"/>
                <a:gd name="T25" fmla="*/ 2147483646 h 692"/>
                <a:gd name="T26" fmla="*/ 2147483646 w 401"/>
                <a:gd name="T27" fmla="*/ 2147483646 h 692"/>
                <a:gd name="T28" fmla="*/ 2147483646 w 401"/>
                <a:gd name="T29" fmla="*/ 2147483646 h 692"/>
                <a:gd name="T30" fmla="*/ 2147483646 w 401"/>
                <a:gd name="T31" fmla="*/ 0 h 6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1"/>
                <a:gd name="T49" fmla="*/ 0 h 692"/>
                <a:gd name="T50" fmla="*/ 401 w 401"/>
                <a:gd name="T51" fmla="*/ 692 h 6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1" h="692">
                  <a:moveTo>
                    <a:pt x="0" y="691"/>
                  </a:moveTo>
                  <a:lnTo>
                    <a:pt x="42" y="684"/>
                  </a:lnTo>
                  <a:lnTo>
                    <a:pt x="63" y="676"/>
                  </a:lnTo>
                  <a:lnTo>
                    <a:pt x="85" y="664"/>
                  </a:lnTo>
                  <a:lnTo>
                    <a:pt x="106" y="649"/>
                  </a:lnTo>
                  <a:lnTo>
                    <a:pt x="127" y="627"/>
                  </a:lnTo>
                  <a:lnTo>
                    <a:pt x="147" y="598"/>
                  </a:lnTo>
                  <a:lnTo>
                    <a:pt x="189" y="519"/>
                  </a:lnTo>
                  <a:lnTo>
                    <a:pt x="232" y="406"/>
                  </a:lnTo>
                  <a:lnTo>
                    <a:pt x="274" y="270"/>
                  </a:lnTo>
                  <a:lnTo>
                    <a:pt x="294" y="202"/>
                  </a:lnTo>
                  <a:lnTo>
                    <a:pt x="315" y="136"/>
                  </a:lnTo>
                  <a:lnTo>
                    <a:pt x="336" y="80"/>
                  </a:lnTo>
                  <a:lnTo>
                    <a:pt x="357" y="37"/>
                  </a:lnTo>
                  <a:lnTo>
                    <a:pt x="379" y="10"/>
                  </a:lnTo>
                  <a:lnTo>
                    <a:pt x="400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0" name="Line 19">
              <a:extLst>
                <a:ext uri="{FF2B5EF4-FFF2-40B4-BE49-F238E27FC236}">
                  <a16:creationId xmlns:a16="http://schemas.microsoft.com/office/drawing/2014/main" id="{74FD3C9A-CBB6-48F5-A8F7-B064E56095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800" y="3970338"/>
              <a:ext cx="20574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1" name="Freeform 20">
              <a:extLst>
                <a:ext uri="{FF2B5EF4-FFF2-40B4-BE49-F238E27FC236}">
                  <a16:creationId xmlns:a16="http://schemas.microsoft.com/office/drawing/2014/main" id="{2F3BE9E1-5117-43F4-A52F-5FF761702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3713" y="2797175"/>
              <a:ext cx="1462087" cy="1098550"/>
            </a:xfrm>
            <a:custGeom>
              <a:avLst/>
              <a:gdLst>
                <a:gd name="T0" fmla="*/ 2147483646 w 871"/>
                <a:gd name="T1" fmla="*/ 2147483646 h 692"/>
                <a:gd name="T2" fmla="*/ 2147483646 w 871"/>
                <a:gd name="T3" fmla="*/ 2147483646 h 692"/>
                <a:gd name="T4" fmla="*/ 2147483646 w 871"/>
                <a:gd name="T5" fmla="*/ 2147483646 h 692"/>
                <a:gd name="T6" fmla="*/ 2147483646 w 871"/>
                <a:gd name="T7" fmla="*/ 2147483646 h 692"/>
                <a:gd name="T8" fmla="*/ 2147483646 w 871"/>
                <a:gd name="T9" fmla="*/ 2147483646 h 692"/>
                <a:gd name="T10" fmla="*/ 2147483646 w 871"/>
                <a:gd name="T11" fmla="*/ 2147483646 h 692"/>
                <a:gd name="T12" fmla="*/ 2147483646 w 871"/>
                <a:gd name="T13" fmla="*/ 2147483646 h 692"/>
                <a:gd name="T14" fmla="*/ 2147483646 w 871"/>
                <a:gd name="T15" fmla="*/ 2147483646 h 692"/>
                <a:gd name="T16" fmla="*/ 2147483646 w 871"/>
                <a:gd name="T17" fmla="*/ 2147483646 h 692"/>
                <a:gd name="T18" fmla="*/ 2147483646 w 871"/>
                <a:gd name="T19" fmla="*/ 2147483646 h 692"/>
                <a:gd name="T20" fmla="*/ 2147483646 w 871"/>
                <a:gd name="T21" fmla="*/ 2147483646 h 692"/>
                <a:gd name="T22" fmla="*/ 2147483646 w 871"/>
                <a:gd name="T23" fmla="*/ 2147483646 h 692"/>
                <a:gd name="T24" fmla="*/ 2147483646 w 871"/>
                <a:gd name="T25" fmla="*/ 2147483646 h 692"/>
                <a:gd name="T26" fmla="*/ 2147483646 w 871"/>
                <a:gd name="T27" fmla="*/ 2147483646 h 692"/>
                <a:gd name="T28" fmla="*/ 2147483646 w 871"/>
                <a:gd name="T29" fmla="*/ 2147483646 h 692"/>
                <a:gd name="T30" fmla="*/ 0 w 871"/>
                <a:gd name="T31" fmla="*/ 0 h 6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71"/>
                <a:gd name="T49" fmla="*/ 0 h 692"/>
                <a:gd name="T50" fmla="*/ 871 w 871"/>
                <a:gd name="T51" fmla="*/ 692 h 6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71" h="692">
                  <a:moveTo>
                    <a:pt x="870" y="691"/>
                  </a:moveTo>
                  <a:lnTo>
                    <a:pt x="777" y="684"/>
                  </a:lnTo>
                  <a:lnTo>
                    <a:pt x="733" y="676"/>
                  </a:lnTo>
                  <a:lnTo>
                    <a:pt x="686" y="664"/>
                  </a:lnTo>
                  <a:lnTo>
                    <a:pt x="640" y="649"/>
                  </a:lnTo>
                  <a:lnTo>
                    <a:pt x="596" y="627"/>
                  </a:lnTo>
                  <a:lnTo>
                    <a:pt x="549" y="598"/>
                  </a:lnTo>
                  <a:lnTo>
                    <a:pt x="456" y="519"/>
                  </a:lnTo>
                  <a:lnTo>
                    <a:pt x="365" y="406"/>
                  </a:lnTo>
                  <a:lnTo>
                    <a:pt x="274" y="270"/>
                  </a:lnTo>
                  <a:lnTo>
                    <a:pt x="228" y="202"/>
                  </a:lnTo>
                  <a:lnTo>
                    <a:pt x="182" y="136"/>
                  </a:lnTo>
                  <a:lnTo>
                    <a:pt x="137" y="80"/>
                  </a:lnTo>
                  <a:lnTo>
                    <a:pt x="91" y="37"/>
                  </a:lnTo>
                  <a:lnTo>
                    <a:pt x="44" y="10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2" name="Freeform 21">
              <a:extLst>
                <a:ext uri="{FF2B5EF4-FFF2-40B4-BE49-F238E27FC236}">
                  <a16:creationId xmlns:a16="http://schemas.microsoft.com/office/drawing/2014/main" id="{C4C31FE5-CA0D-4651-8F7E-AC352857D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338" y="2797175"/>
              <a:ext cx="461962" cy="1098550"/>
            </a:xfrm>
            <a:custGeom>
              <a:avLst/>
              <a:gdLst>
                <a:gd name="T0" fmla="*/ 0 w 291"/>
                <a:gd name="T1" fmla="*/ 2147483646 h 692"/>
                <a:gd name="T2" fmla="*/ 2147483646 w 291"/>
                <a:gd name="T3" fmla="*/ 2147483646 h 692"/>
                <a:gd name="T4" fmla="*/ 2147483646 w 291"/>
                <a:gd name="T5" fmla="*/ 2147483646 h 692"/>
                <a:gd name="T6" fmla="*/ 2147483646 w 291"/>
                <a:gd name="T7" fmla="*/ 2147483646 h 692"/>
                <a:gd name="T8" fmla="*/ 2147483646 w 291"/>
                <a:gd name="T9" fmla="*/ 2147483646 h 692"/>
                <a:gd name="T10" fmla="*/ 2147483646 w 291"/>
                <a:gd name="T11" fmla="*/ 2147483646 h 692"/>
                <a:gd name="T12" fmla="*/ 2147483646 w 291"/>
                <a:gd name="T13" fmla="*/ 2147483646 h 692"/>
                <a:gd name="T14" fmla="*/ 2147483646 w 291"/>
                <a:gd name="T15" fmla="*/ 2147483646 h 692"/>
                <a:gd name="T16" fmla="*/ 2147483646 w 291"/>
                <a:gd name="T17" fmla="*/ 2147483646 h 692"/>
                <a:gd name="T18" fmla="*/ 2147483646 w 291"/>
                <a:gd name="T19" fmla="*/ 2147483646 h 692"/>
                <a:gd name="T20" fmla="*/ 2147483646 w 291"/>
                <a:gd name="T21" fmla="*/ 2147483646 h 692"/>
                <a:gd name="T22" fmla="*/ 2147483646 w 291"/>
                <a:gd name="T23" fmla="*/ 2147483646 h 692"/>
                <a:gd name="T24" fmla="*/ 2147483646 w 291"/>
                <a:gd name="T25" fmla="*/ 2147483646 h 692"/>
                <a:gd name="T26" fmla="*/ 2147483646 w 291"/>
                <a:gd name="T27" fmla="*/ 2147483646 h 692"/>
                <a:gd name="T28" fmla="*/ 2147483646 w 291"/>
                <a:gd name="T29" fmla="*/ 2147483646 h 692"/>
                <a:gd name="T30" fmla="*/ 2147483646 w 291"/>
                <a:gd name="T31" fmla="*/ 0 h 6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1"/>
                <a:gd name="T49" fmla="*/ 0 h 692"/>
                <a:gd name="T50" fmla="*/ 291 w 291"/>
                <a:gd name="T51" fmla="*/ 692 h 6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1" h="692">
                  <a:moveTo>
                    <a:pt x="0" y="691"/>
                  </a:moveTo>
                  <a:lnTo>
                    <a:pt x="29" y="684"/>
                  </a:lnTo>
                  <a:lnTo>
                    <a:pt x="44" y="676"/>
                  </a:lnTo>
                  <a:lnTo>
                    <a:pt x="60" y="664"/>
                  </a:lnTo>
                  <a:lnTo>
                    <a:pt x="75" y="649"/>
                  </a:lnTo>
                  <a:lnTo>
                    <a:pt x="90" y="627"/>
                  </a:lnTo>
                  <a:lnTo>
                    <a:pt x="106" y="598"/>
                  </a:lnTo>
                  <a:lnTo>
                    <a:pt x="137" y="519"/>
                  </a:lnTo>
                  <a:lnTo>
                    <a:pt x="168" y="406"/>
                  </a:lnTo>
                  <a:lnTo>
                    <a:pt x="197" y="270"/>
                  </a:lnTo>
                  <a:lnTo>
                    <a:pt x="212" y="202"/>
                  </a:lnTo>
                  <a:lnTo>
                    <a:pt x="228" y="136"/>
                  </a:lnTo>
                  <a:lnTo>
                    <a:pt x="243" y="80"/>
                  </a:lnTo>
                  <a:lnTo>
                    <a:pt x="259" y="37"/>
                  </a:lnTo>
                  <a:lnTo>
                    <a:pt x="274" y="10"/>
                  </a:lnTo>
                  <a:lnTo>
                    <a:pt x="290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3" name="Line 35">
              <a:extLst>
                <a:ext uri="{FF2B5EF4-FFF2-40B4-BE49-F238E27FC236}">
                  <a16:creationId xmlns:a16="http://schemas.microsoft.com/office/drawing/2014/main" id="{37BFDC94-D3FE-45C8-AF4B-A6EED79AED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7600" y="3513138"/>
              <a:ext cx="0" cy="4572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4" name="Line 41">
              <a:extLst>
                <a:ext uri="{FF2B5EF4-FFF2-40B4-BE49-F238E27FC236}">
                  <a16:creationId xmlns:a16="http://schemas.microsoft.com/office/drawing/2014/main" id="{D062A660-6439-4C49-9E81-12C4D6FF8F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5200" y="3970338"/>
              <a:ext cx="1939925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5" name="Line 42">
              <a:extLst>
                <a:ext uri="{FF2B5EF4-FFF2-40B4-BE49-F238E27FC236}">
                  <a16:creationId xmlns:a16="http://schemas.microsoft.com/office/drawing/2014/main" id="{DB1A3B8D-2649-44CC-A500-2697171D73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8400" y="3970338"/>
              <a:ext cx="20574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6" name="Text Box 43">
              <a:extLst>
                <a:ext uri="{FF2B5EF4-FFF2-40B4-BE49-F238E27FC236}">
                  <a16:creationId xmlns:a16="http://schemas.microsoft.com/office/drawing/2014/main" id="{C98FB188-6C00-4CC6-A60D-D6E3432115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4198938"/>
              <a:ext cx="60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2"/>
                  </a:solidFill>
                </a:rPr>
                <a:t>Q</a:t>
              </a:r>
              <a:r>
                <a:rPr lang="en-US" altLang="en-US" sz="2000" b="1" baseline="-250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46127" name="Text Box 44">
              <a:extLst>
                <a:ext uri="{FF2B5EF4-FFF2-40B4-BE49-F238E27FC236}">
                  <a16:creationId xmlns:a16="http://schemas.microsoft.com/office/drawing/2014/main" id="{E409F8A1-6613-42AC-8AC8-5A83B10AA4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200" y="4198938"/>
              <a:ext cx="60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hlink"/>
                  </a:solidFill>
                </a:rPr>
                <a:t>Q</a:t>
              </a:r>
              <a:r>
                <a:rPr lang="en-US" altLang="en-US" sz="2000" b="1" baseline="-25000">
                  <a:solidFill>
                    <a:schemeClr val="hlink"/>
                  </a:solidFill>
                </a:rPr>
                <a:t>2</a:t>
              </a:r>
            </a:p>
          </p:txBody>
        </p:sp>
        <p:sp>
          <p:nvSpPr>
            <p:cNvPr id="46128" name="Text Box 45">
              <a:extLst>
                <a:ext uri="{FF2B5EF4-FFF2-40B4-BE49-F238E27FC236}">
                  <a16:creationId xmlns:a16="http://schemas.microsoft.com/office/drawing/2014/main" id="{E54641A5-E1E9-42D6-9EE5-B0A898BF6E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1200" y="4198938"/>
              <a:ext cx="60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1"/>
                  </a:solidFill>
                </a:rPr>
                <a:t>Q</a:t>
              </a:r>
              <a:r>
                <a:rPr lang="en-US" altLang="en-US" sz="2000" b="1" baseline="-2500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46129" name="Text Box 46">
              <a:extLst>
                <a:ext uri="{FF2B5EF4-FFF2-40B4-BE49-F238E27FC236}">
                  <a16:creationId xmlns:a16="http://schemas.microsoft.com/office/drawing/2014/main" id="{2F64892E-7877-4916-BF65-1EA87EC78F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6200" y="4198938"/>
              <a:ext cx="60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2"/>
                  </a:solidFill>
                </a:rPr>
                <a:t>Q</a:t>
              </a:r>
              <a:r>
                <a:rPr lang="en-US" altLang="en-US" sz="2000" b="1" baseline="-250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46130" name="Text Box 47">
              <a:extLst>
                <a:ext uri="{FF2B5EF4-FFF2-40B4-BE49-F238E27FC236}">
                  <a16:creationId xmlns:a16="http://schemas.microsoft.com/office/drawing/2014/main" id="{1B119D23-E810-410A-B94E-EC1A2781C0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4198938"/>
              <a:ext cx="60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hlink"/>
                  </a:solidFill>
                </a:rPr>
                <a:t>Q</a:t>
              </a:r>
              <a:r>
                <a:rPr lang="en-US" altLang="en-US" sz="2000" b="1" baseline="-25000">
                  <a:solidFill>
                    <a:schemeClr val="hlink"/>
                  </a:solidFill>
                </a:rPr>
                <a:t>2</a:t>
              </a:r>
            </a:p>
          </p:txBody>
        </p:sp>
        <p:sp>
          <p:nvSpPr>
            <p:cNvPr id="46131" name="Text Box 48">
              <a:extLst>
                <a:ext uri="{FF2B5EF4-FFF2-40B4-BE49-F238E27FC236}">
                  <a16:creationId xmlns:a16="http://schemas.microsoft.com/office/drawing/2014/main" id="{8DE45ACD-3935-427C-AA99-2CA15FC413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200" y="4198938"/>
              <a:ext cx="60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1"/>
                  </a:solidFill>
                </a:rPr>
                <a:t>Q</a:t>
              </a:r>
              <a:r>
                <a:rPr lang="en-US" altLang="en-US" sz="2000" b="1" baseline="-2500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46132" name="Text Box 49">
              <a:extLst>
                <a:ext uri="{FF2B5EF4-FFF2-40B4-BE49-F238E27FC236}">
                  <a16:creationId xmlns:a16="http://schemas.microsoft.com/office/drawing/2014/main" id="{D2479F8F-42E6-477F-9AE0-0B4CBC8329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0800" y="4122738"/>
              <a:ext cx="60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2"/>
                  </a:solidFill>
                </a:rPr>
                <a:t>Q</a:t>
              </a:r>
              <a:r>
                <a:rPr lang="en-US" altLang="en-US" sz="2000" b="1" baseline="-250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46133" name="Text Box 50">
              <a:extLst>
                <a:ext uri="{FF2B5EF4-FFF2-40B4-BE49-F238E27FC236}">
                  <a16:creationId xmlns:a16="http://schemas.microsoft.com/office/drawing/2014/main" id="{61FA6FDB-68A1-4501-979C-48C0C7B263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0" y="4122738"/>
              <a:ext cx="60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hlink"/>
                  </a:solidFill>
                </a:rPr>
                <a:t>Q</a:t>
              </a:r>
              <a:r>
                <a:rPr lang="en-US" altLang="en-US" sz="2000" b="1" baseline="-25000">
                  <a:solidFill>
                    <a:schemeClr val="hlink"/>
                  </a:solidFill>
                </a:rPr>
                <a:t>2</a:t>
              </a:r>
            </a:p>
          </p:txBody>
        </p:sp>
        <p:sp>
          <p:nvSpPr>
            <p:cNvPr id="46134" name="Text Box 51">
              <a:extLst>
                <a:ext uri="{FF2B5EF4-FFF2-40B4-BE49-F238E27FC236}">
                  <a16:creationId xmlns:a16="http://schemas.microsoft.com/office/drawing/2014/main" id="{3ABF90FD-DB8B-44C4-8168-3236554489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200" y="4122738"/>
              <a:ext cx="60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1"/>
                  </a:solidFill>
                </a:rPr>
                <a:t>Q</a:t>
              </a:r>
              <a:r>
                <a:rPr lang="en-US" altLang="en-US" sz="2000" b="1" baseline="-25000">
                  <a:solidFill>
                    <a:schemeClr val="accent1"/>
                  </a:solidFill>
                </a:rPr>
                <a:t>3</a:t>
              </a:r>
            </a:p>
          </p:txBody>
        </p:sp>
      </p:grpSp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0">
            <a:extLst>
              <a:ext uri="{FF2B5EF4-FFF2-40B4-BE49-F238E27FC236}">
                <a16:creationId xmlns:a16="http://schemas.microsoft.com/office/drawing/2014/main" id="{9F2EB6C1-C69E-4C73-8FA1-347D4E6B5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657600"/>
            <a:ext cx="2514600" cy="838200"/>
          </a:xfrm>
          <a:prstGeom prst="rect">
            <a:avLst/>
          </a:prstGeom>
          <a:solidFill>
            <a:srgbClr val="00B0F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107" name="Title 1">
            <a:extLst>
              <a:ext uri="{FF2B5EF4-FFF2-40B4-BE49-F238E27FC236}">
                <a16:creationId xmlns:a16="http://schemas.microsoft.com/office/drawing/2014/main" id="{3E03EEE9-FD92-4F4B-9DC0-073F630FC1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924800" cy="536575"/>
          </a:xfrm>
        </p:spPr>
        <p:txBody>
          <a:bodyPr/>
          <a:lstStyle/>
          <a:p>
            <a:pPr eaLnBrk="1" hangingPunct="1"/>
            <a:r>
              <a:rPr lang="en-US" altLang="en-US" sz="2800"/>
              <a:t>Five Number Summary and The Boxplot</a:t>
            </a:r>
          </a:p>
        </p:txBody>
      </p:sp>
      <p:sp>
        <p:nvSpPr>
          <p:cNvPr id="47108" name="Content Placeholder 2">
            <a:extLst>
              <a:ext uri="{FF2B5EF4-FFF2-40B4-BE49-F238E27FC236}">
                <a16:creationId xmlns:a16="http://schemas.microsoft.com/office/drawing/2014/main" id="{3450E9EE-DE46-48C1-B080-EF888C04E3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295400"/>
            <a:ext cx="8077200" cy="2287588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accent1"/>
                </a:solidFill>
              </a:rPr>
              <a:t>The Boxplot</a:t>
            </a:r>
            <a:r>
              <a:rPr lang="en-US" altLang="en-US"/>
              <a:t>: A Graphical display of the data based on the five-number summary: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88599FEA-9A2F-40E5-86EE-6218DE0FA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895600"/>
            <a:ext cx="1455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</a:rPr>
              <a:t>Example:</a:t>
            </a:r>
          </a:p>
        </p:txBody>
      </p:sp>
      <p:sp>
        <p:nvSpPr>
          <p:cNvPr id="47110" name="Rectangle 9">
            <a:extLst>
              <a:ext uri="{FF2B5EF4-FFF2-40B4-BE49-F238E27FC236}">
                <a16:creationId xmlns:a16="http://schemas.microsoft.com/office/drawing/2014/main" id="{3F8E18DD-4D12-406C-BCD9-F105E5F8B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362200"/>
            <a:ext cx="6705600" cy="4572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111" name="Rectangle 8">
            <a:extLst>
              <a:ext uri="{FF2B5EF4-FFF2-40B4-BE49-F238E27FC236}">
                <a16:creationId xmlns:a16="http://schemas.microsoft.com/office/drawing/2014/main" id="{5B05D652-168A-4807-BD49-1A6030EA0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362200"/>
            <a:ext cx="67818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folHlink"/>
                </a:solidFill>
              </a:rPr>
              <a:t>X</a:t>
            </a:r>
            <a:r>
              <a:rPr lang="en-US" altLang="en-US" baseline="-25000">
                <a:solidFill>
                  <a:schemeClr val="folHlink"/>
                </a:solidFill>
              </a:rPr>
              <a:t>smallest</a:t>
            </a:r>
            <a:r>
              <a:rPr lang="en-US" altLang="en-US">
                <a:solidFill>
                  <a:schemeClr val="folHlink"/>
                </a:solidFill>
              </a:rPr>
              <a:t>   </a:t>
            </a:r>
            <a:r>
              <a:rPr lang="en-US" altLang="en-US"/>
              <a:t>--</a:t>
            </a:r>
            <a:r>
              <a:rPr lang="en-US" altLang="en-US">
                <a:solidFill>
                  <a:schemeClr val="folHlink"/>
                </a:solidFill>
              </a:rPr>
              <a:t>   Q</a:t>
            </a:r>
            <a:r>
              <a:rPr lang="en-US" altLang="en-US" baseline="-25000">
                <a:solidFill>
                  <a:schemeClr val="folHlink"/>
                </a:solidFill>
              </a:rPr>
              <a:t>1</a:t>
            </a:r>
            <a:r>
              <a:rPr lang="en-US" altLang="en-US">
                <a:solidFill>
                  <a:schemeClr val="folHlink"/>
                </a:solidFill>
              </a:rPr>
              <a:t>   </a:t>
            </a:r>
            <a:r>
              <a:rPr lang="en-US" altLang="en-US"/>
              <a:t>--</a:t>
            </a:r>
            <a:r>
              <a:rPr lang="en-US" altLang="en-US">
                <a:solidFill>
                  <a:schemeClr val="folHlink"/>
                </a:solidFill>
              </a:rPr>
              <a:t>   Median   </a:t>
            </a:r>
            <a:r>
              <a:rPr lang="en-US" altLang="en-US"/>
              <a:t>--</a:t>
            </a:r>
            <a:r>
              <a:rPr lang="en-US" altLang="en-US">
                <a:solidFill>
                  <a:schemeClr val="folHlink"/>
                </a:solidFill>
              </a:rPr>
              <a:t>   Q</a:t>
            </a:r>
            <a:r>
              <a:rPr lang="en-US" altLang="en-US" baseline="-25000">
                <a:solidFill>
                  <a:schemeClr val="folHlink"/>
                </a:solidFill>
              </a:rPr>
              <a:t>3</a:t>
            </a:r>
            <a:r>
              <a:rPr lang="en-US" altLang="en-US">
                <a:solidFill>
                  <a:schemeClr val="folHlink"/>
                </a:solidFill>
              </a:rPr>
              <a:t>   </a:t>
            </a:r>
            <a:r>
              <a:rPr lang="en-US" altLang="en-US"/>
              <a:t>--  </a:t>
            </a:r>
            <a:r>
              <a:rPr lang="en-US" altLang="en-US">
                <a:solidFill>
                  <a:schemeClr val="folHlink"/>
                </a:solidFill>
              </a:rPr>
              <a:t> X</a:t>
            </a:r>
            <a:r>
              <a:rPr lang="en-US" altLang="en-US" baseline="-25000">
                <a:solidFill>
                  <a:schemeClr val="folHlink"/>
                </a:solidFill>
              </a:rPr>
              <a:t>largest</a:t>
            </a:r>
          </a:p>
        </p:txBody>
      </p:sp>
      <p:sp>
        <p:nvSpPr>
          <p:cNvPr id="47112" name="Rectangle 8">
            <a:extLst>
              <a:ext uri="{FF2B5EF4-FFF2-40B4-BE49-F238E27FC236}">
                <a16:creationId xmlns:a16="http://schemas.microsoft.com/office/drawing/2014/main" id="{D2F7537F-88E9-43C0-8BFA-36D31D726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733800"/>
            <a:ext cx="617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</a:rPr>
              <a:t>   25% of data                 25%             25%        25% of data</a:t>
            </a:r>
          </a:p>
          <a:p>
            <a:pPr eaLnBrk="1" hangingPunct="1"/>
            <a:r>
              <a:rPr lang="en-US" altLang="en-US" sz="1800">
                <a:solidFill>
                  <a:schemeClr val="bg1"/>
                </a:solidFill>
              </a:rPr>
              <a:t>		        of data          of data	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D021D0-7DEF-423E-A36D-776D0C1D0123}"/>
              </a:ext>
            </a:extLst>
          </p:cNvPr>
          <p:cNvCxnSpPr/>
          <p:nvPr/>
        </p:nvCxnSpPr>
        <p:spPr bwMode="auto">
          <a:xfrm rot="5400000">
            <a:off x="649288" y="4076700"/>
            <a:ext cx="989012" cy="1588"/>
          </a:xfrm>
          <a:prstGeom prst="line">
            <a:avLst/>
          </a:prstGeom>
          <a:ln w="254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BF4ADE8-8766-4951-ADED-2349F9E47A57}"/>
              </a:ext>
            </a:extLst>
          </p:cNvPr>
          <p:cNvCxnSpPr/>
          <p:nvPr/>
        </p:nvCxnSpPr>
        <p:spPr bwMode="auto">
          <a:xfrm rot="5400000">
            <a:off x="7354888" y="4076700"/>
            <a:ext cx="989012" cy="1588"/>
          </a:xfrm>
          <a:prstGeom prst="line">
            <a:avLst/>
          </a:prstGeom>
          <a:ln w="254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115" name="Straight Connector 16">
            <a:extLst>
              <a:ext uri="{FF2B5EF4-FFF2-40B4-BE49-F238E27FC236}">
                <a16:creationId xmlns:a16="http://schemas.microsoft.com/office/drawing/2014/main" id="{E9994B57-E14E-482C-AFC4-9232CCB2882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43000" y="4114800"/>
            <a:ext cx="2590800" cy="1588"/>
          </a:xfrm>
          <a:prstGeom prst="line">
            <a:avLst/>
          </a:prstGeom>
          <a:noFill/>
          <a:ln w="254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6" name="Straight Connector 17">
            <a:extLst>
              <a:ext uri="{FF2B5EF4-FFF2-40B4-BE49-F238E27FC236}">
                <a16:creationId xmlns:a16="http://schemas.microsoft.com/office/drawing/2014/main" id="{4A7699B2-AEE2-443F-9368-5E9150383AC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48400" y="4114800"/>
            <a:ext cx="1600200" cy="1588"/>
          </a:xfrm>
          <a:prstGeom prst="line">
            <a:avLst/>
          </a:prstGeom>
          <a:noFill/>
          <a:ln w="254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7" name="Straight Connector 22">
            <a:extLst>
              <a:ext uri="{FF2B5EF4-FFF2-40B4-BE49-F238E27FC236}">
                <a16:creationId xmlns:a16="http://schemas.microsoft.com/office/drawing/2014/main" id="{4B5FAEE7-A46E-40E5-B48B-FEC60419E91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598988" y="4076700"/>
            <a:ext cx="838200" cy="3175"/>
          </a:xfrm>
          <a:prstGeom prst="line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18" name="Text Box 11">
            <a:extLst>
              <a:ext uri="{FF2B5EF4-FFF2-40B4-BE49-F238E27FC236}">
                <a16:creationId xmlns:a16="http://schemas.microsoft.com/office/drawing/2014/main" id="{B00F3ECB-27C6-4D06-89F4-3EB5E9AD5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648200"/>
            <a:ext cx="7940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X</a:t>
            </a:r>
            <a:r>
              <a:rPr lang="en-US" altLang="en-US" baseline="-25000">
                <a:solidFill>
                  <a:schemeClr val="bg1"/>
                </a:solidFill>
              </a:rPr>
              <a:t>smallest</a:t>
            </a:r>
            <a:r>
              <a:rPr lang="en-US" altLang="en-US">
                <a:solidFill>
                  <a:schemeClr val="bg1"/>
                </a:solidFill>
              </a:rPr>
              <a:t>	             Q</a:t>
            </a:r>
            <a:r>
              <a:rPr lang="en-US" altLang="en-US" baseline="-25000">
                <a:solidFill>
                  <a:schemeClr val="bg1"/>
                </a:solidFill>
              </a:rPr>
              <a:t>1</a:t>
            </a:r>
            <a:r>
              <a:rPr lang="en-US" altLang="en-US">
                <a:solidFill>
                  <a:schemeClr val="bg1"/>
                </a:solidFill>
              </a:rPr>
              <a:t>	  Median      Q</a:t>
            </a:r>
            <a:r>
              <a:rPr lang="en-US" altLang="en-US" baseline="-25000">
                <a:solidFill>
                  <a:schemeClr val="bg1"/>
                </a:solidFill>
              </a:rPr>
              <a:t>3</a:t>
            </a:r>
            <a:r>
              <a:rPr lang="en-US" altLang="en-US">
                <a:solidFill>
                  <a:schemeClr val="bg1"/>
                </a:solidFill>
              </a:rPr>
              <a:t>	    X</a:t>
            </a:r>
            <a:r>
              <a:rPr lang="en-US" altLang="en-US" baseline="-25000">
                <a:solidFill>
                  <a:schemeClr val="bg1"/>
                </a:solidFill>
              </a:rPr>
              <a:t>largest</a:t>
            </a:r>
          </a:p>
        </p:txBody>
      </p:sp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504153B-6FE6-4774-9D9E-3C5E5841F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 eaLnBrk="1" hangingPunct="1"/>
            <a:r>
              <a:rPr lang="en-US" altLang="en-US"/>
              <a:t>Five Number Summary:</a:t>
            </a:r>
            <a:br>
              <a:rPr lang="en-US" altLang="en-US"/>
            </a:br>
            <a:r>
              <a:rPr lang="en-US" altLang="en-US">
                <a:solidFill>
                  <a:schemeClr val="accent1"/>
                </a:solidFill>
              </a:rPr>
              <a:t>Shape of Boxplots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7B78E514-AF8B-486D-8086-A9CC6FE252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 defTabSz="914400" eaLnBrk="1" hangingPunct="1">
              <a:lnSpc>
                <a:spcPct val="90000"/>
              </a:lnSpc>
            </a:pPr>
            <a:r>
              <a:rPr lang="en-US" altLang="en-US" sz="2400"/>
              <a:t>If data are symmetric around the median then the box and central line are centered between the endpoints</a:t>
            </a:r>
            <a:endParaRPr lang="en-US" altLang="en-US"/>
          </a:p>
          <a:p>
            <a:pPr marL="342900" indent="-342900" defTabSz="914400" eaLnBrk="1" hangingPunct="1">
              <a:lnSpc>
                <a:spcPct val="70000"/>
              </a:lnSpc>
            </a:pPr>
            <a:endParaRPr lang="en-US" altLang="en-US"/>
          </a:p>
          <a:p>
            <a:pPr marL="342900" indent="-342900" defTabSz="914400" eaLnBrk="1" hangingPunct="1">
              <a:lnSpc>
                <a:spcPct val="90000"/>
              </a:lnSpc>
            </a:pPr>
            <a:endParaRPr lang="en-US" altLang="en-US"/>
          </a:p>
          <a:p>
            <a:pPr marL="342900" indent="-342900" defTabSz="914400" eaLnBrk="1" hangingPunct="1">
              <a:lnSpc>
                <a:spcPct val="90000"/>
              </a:lnSpc>
            </a:pPr>
            <a:endParaRPr lang="en-US" altLang="en-US" sz="2400"/>
          </a:p>
          <a:p>
            <a:pPr marL="342900" indent="-342900" defTabSz="914400" eaLnBrk="1" hangingPunct="1">
              <a:lnSpc>
                <a:spcPct val="90000"/>
              </a:lnSpc>
            </a:pPr>
            <a:endParaRPr lang="en-US" altLang="en-US" sz="2400"/>
          </a:p>
          <a:p>
            <a:pPr marL="342900" indent="-342900" defTabSz="914400" eaLnBrk="1" hangingPunct="1">
              <a:lnSpc>
                <a:spcPct val="90000"/>
              </a:lnSpc>
            </a:pPr>
            <a:endParaRPr lang="en-US" altLang="en-US" sz="2400"/>
          </a:p>
          <a:p>
            <a:pPr marL="342900" indent="-342900" defTabSz="914400" eaLnBrk="1" hangingPunct="1">
              <a:lnSpc>
                <a:spcPct val="70000"/>
              </a:lnSpc>
            </a:pPr>
            <a:endParaRPr lang="en-US" altLang="en-US" sz="2400"/>
          </a:p>
          <a:p>
            <a:pPr marL="342900" indent="-342900" defTabSz="914400" eaLnBrk="1" hangingPunct="1">
              <a:lnSpc>
                <a:spcPct val="90000"/>
              </a:lnSpc>
            </a:pPr>
            <a:r>
              <a:rPr lang="en-US" altLang="en-US" sz="2400"/>
              <a:t>A Boxplot can be shown in either a vertical or horizontal orientation</a:t>
            </a:r>
          </a:p>
        </p:txBody>
      </p:sp>
      <p:sp>
        <p:nvSpPr>
          <p:cNvPr id="48132" name="Text Box 5">
            <a:extLst>
              <a:ext uri="{FF2B5EF4-FFF2-40B4-BE49-F238E27FC236}">
                <a16:creationId xmlns:a16="http://schemas.microsoft.com/office/drawing/2014/main" id="{9288DDA2-E919-4CDD-9166-9DAE1DDBF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03860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X</a:t>
            </a:r>
            <a:r>
              <a:rPr lang="en-US" altLang="en-US" baseline="-25000">
                <a:solidFill>
                  <a:schemeClr val="bg1"/>
                </a:solidFill>
              </a:rPr>
              <a:t>smallest</a:t>
            </a:r>
            <a:r>
              <a:rPr lang="en-US" altLang="en-US">
                <a:solidFill>
                  <a:schemeClr val="bg1"/>
                </a:solidFill>
              </a:rPr>
              <a:t>    Q</a:t>
            </a:r>
            <a:r>
              <a:rPr lang="en-US" altLang="en-US" baseline="-25000">
                <a:solidFill>
                  <a:schemeClr val="bg1"/>
                </a:solidFill>
              </a:rPr>
              <a:t>1</a:t>
            </a:r>
            <a:r>
              <a:rPr lang="en-US" altLang="en-US">
                <a:solidFill>
                  <a:schemeClr val="bg1"/>
                </a:solidFill>
              </a:rPr>
              <a:t>      Median      Q</a:t>
            </a:r>
            <a:r>
              <a:rPr lang="en-US" altLang="en-US" baseline="-25000">
                <a:solidFill>
                  <a:schemeClr val="bg1"/>
                </a:solidFill>
              </a:rPr>
              <a:t>3</a:t>
            </a:r>
            <a:r>
              <a:rPr lang="en-US" altLang="en-US">
                <a:solidFill>
                  <a:schemeClr val="bg1"/>
                </a:solidFill>
              </a:rPr>
              <a:t>      X</a:t>
            </a:r>
            <a:r>
              <a:rPr lang="en-US" altLang="en-US" baseline="-25000">
                <a:solidFill>
                  <a:schemeClr val="bg1"/>
                </a:solidFill>
              </a:rPr>
              <a:t>largest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48133" name="Rectangle 6">
            <a:extLst>
              <a:ext uri="{FF2B5EF4-FFF2-40B4-BE49-F238E27FC236}">
                <a16:creationId xmlns:a16="http://schemas.microsoft.com/office/drawing/2014/main" id="{F5BE272A-FB28-43B2-9F5F-63C64E28C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944813"/>
            <a:ext cx="6096000" cy="167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8134" name="Picture 11">
            <a:extLst>
              <a:ext uri="{FF2B5EF4-FFF2-40B4-BE49-F238E27FC236}">
                <a16:creationId xmlns:a16="http://schemas.microsoft.com/office/drawing/2014/main" id="{B2225191-19E9-4174-9CC1-72D12E75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7" b="13123"/>
          <a:stretch>
            <a:fillRect/>
          </a:stretch>
        </p:blipFill>
        <p:spPr bwMode="auto">
          <a:xfrm>
            <a:off x="1866900" y="3094038"/>
            <a:ext cx="5410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2A507CAA-A4A4-49AB-9E7C-3F81DEA3B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Distribution Shape and </a:t>
            </a:r>
            <a:br>
              <a:rPr lang="en-US" altLang="en-US"/>
            </a:br>
            <a:r>
              <a:rPr lang="en-US" altLang="en-US"/>
              <a:t>The Boxplot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4D207C57-7E7B-44FE-89A6-B266B966C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8075" y="1981200"/>
            <a:ext cx="2735263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chemeClr val="bg1"/>
                </a:solidFill>
              </a:rPr>
              <a:t>Right-Skewed</a:t>
            </a:r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086CBB35-F411-4AFD-947C-C6F23BEDD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81200"/>
            <a:ext cx="2460625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chemeClr val="bg1"/>
                </a:solidFill>
              </a:rPr>
              <a:t>Left-Skewed</a:t>
            </a:r>
          </a:p>
        </p:txBody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78E718CE-EF04-476F-B846-5C4FF5E34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981200"/>
            <a:ext cx="2119313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chemeClr val="bg1"/>
                </a:solidFill>
              </a:rPr>
              <a:t>Symmetric</a:t>
            </a:r>
          </a:p>
        </p:txBody>
      </p:sp>
      <p:grpSp>
        <p:nvGrpSpPr>
          <p:cNvPr id="49158" name="Group 1">
            <a:extLst>
              <a:ext uri="{FF2B5EF4-FFF2-40B4-BE49-F238E27FC236}">
                <a16:creationId xmlns:a16="http://schemas.microsoft.com/office/drawing/2014/main" id="{90587341-A9A1-4679-8FA2-3B1E511A597F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5105400"/>
            <a:ext cx="7620000" cy="474663"/>
            <a:chOff x="685800" y="5105400"/>
            <a:chExt cx="7620000" cy="474663"/>
          </a:xfrm>
        </p:grpSpPr>
        <p:sp>
          <p:nvSpPr>
            <p:cNvPr id="49188" name="Freeform 22">
              <a:extLst>
                <a:ext uri="{FF2B5EF4-FFF2-40B4-BE49-F238E27FC236}">
                  <a16:creationId xmlns:a16="http://schemas.microsoft.com/office/drawing/2014/main" id="{587378AE-01F0-4847-8533-63A6A16BA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400" y="5113338"/>
              <a:ext cx="990600" cy="463550"/>
            </a:xfrm>
            <a:custGeom>
              <a:avLst/>
              <a:gdLst>
                <a:gd name="T0" fmla="*/ 0 w 655"/>
                <a:gd name="T1" fmla="*/ 2147483646 h 292"/>
                <a:gd name="T2" fmla="*/ 2147483646 w 655"/>
                <a:gd name="T3" fmla="*/ 2147483646 h 292"/>
                <a:gd name="T4" fmla="*/ 2147483646 w 655"/>
                <a:gd name="T5" fmla="*/ 0 h 292"/>
                <a:gd name="T6" fmla="*/ 0 w 655"/>
                <a:gd name="T7" fmla="*/ 0 h 292"/>
                <a:gd name="T8" fmla="*/ 0 w 655"/>
                <a:gd name="T9" fmla="*/ 2147483646 h 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5"/>
                <a:gd name="T16" fmla="*/ 0 h 292"/>
                <a:gd name="T17" fmla="*/ 655 w 655"/>
                <a:gd name="T18" fmla="*/ 292 h 2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5" h="292">
                  <a:moveTo>
                    <a:pt x="0" y="291"/>
                  </a:moveTo>
                  <a:lnTo>
                    <a:pt x="654" y="291"/>
                  </a:lnTo>
                  <a:lnTo>
                    <a:pt x="654" y="0"/>
                  </a:lnTo>
                  <a:lnTo>
                    <a:pt x="0" y="0"/>
                  </a:lnTo>
                  <a:lnTo>
                    <a:pt x="0" y="291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9" name="Line 23">
              <a:extLst>
                <a:ext uri="{FF2B5EF4-FFF2-40B4-BE49-F238E27FC236}">
                  <a16:creationId xmlns:a16="http://schemas.microsoft.com/office/drawing/2014/main" id="{D9F72151-7406-434D-BBE7-82DF19B579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1200" y="5122863"/>
              <a:ext cx="0" cy="4572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0" name="Line 24">
              <a:extLst>
                <a:ext uri="{FF2B5EF4-FFF2-40B4-BE49-F238E27FC236}">
                  <a16:creationId xmlns:a16="http://schemas.microsoft.com/office/drawing/2014/main" id="{67F81A3B-E4D2-4B28-91CA-9D837163C8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86000" y="5351463"/>
              <a:ext cx="3048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1" name="Freeform 25">
              <a:extLst>
                <a:ext uri="{FF2B5EF4-FFF2-40B4-BE49-F238E27FC236}">
                  <a16:creationId xmlns:a16="http://schemas.microsoft.com/office/drawing/2014/main" id="{E6428F1D-7296-495C-AB49-15E16BB4A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7200" y="5113338"/>
              <a:ext cx="609600" cy="457200"/>
            </a:xfrm>
            <a:custGeom>
              <a:avLst/>
              <a:gdLst>
                <a:gd name="T0" fmla="*/ 0 w 288"/>
                <a:gd name="T1" fmla="*/ 2147483646 h 292"/>
                <a:gd name="T2" fmla="*/ 2147483646 w 288"/>
                <a:gd name="T3" fmla="*/ 2147483646 h 292"/>
                <a:gd name="T4" fmla="*/ 2147483646 w 288"/>
                <a:gd name="T5" fmla="*/ 0 h 292"/>
                <a:gd name="T6" fmla="*/ 0 w 288"/>
                <a:gd name="T7" fmla="*/ 0 h 292"/>
                <a:gd name="T8" fmla="*/ 0 w 288"/>
                <a:gd name="T9" fmla="*/ 2147483646 h 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92"/>
                <a:gd name="T17" fmla="*/ 288 w 288"/>
                <a:gd name="T18" fmla="*/ 292 h 2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92">
                  <a:moveTo>
                    <a:pt x="0" y="291"/>
                  </a:moveTo>
                  <a:lnTo>
                    <a:pt x="287" y="291"/>
                  </a:lnTo>
                  <a:lnTo>
                    <a:pt x="287" y="0"/>
                  </a:lnTo>
                  <a:lnTo>
                    <a:pt x="0" y="0"/>
                  </a:lnTo>
                  <a:lnTo>
                    <a:pt x="0" y="291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2" name="Freeform 26">
              <a:extLst>
                <a:ext uri="{FF2B5EF4-FFF2-40B4-BE49-F238E27FC236}">
                  <a16:creationId xmlns:a16="http://schemas.microsoft.com/office/drawing/2014/main" id="{3F94D0D9-6F67-4225-85C0-963E02FD7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5600" y="5113338"/>
              <a:ext cx="762000" cy="457200"/>
            </a:xfrm>
            <a:custGeom>
              <a:avLst/>
              <a:gdLst>
                <a:gd name="T0" fmla="*/ 0 w 653"/>
                <a:gd name="T1" fmla="*/ 2147483646 h 292"/>
                <a:gd name="T2" fmla="*/ 2147483646 w 653"/>
                <a:gd name="T3" fmla="*/ 2147483646 h 292"/>
                <a:gd name="T4" fmla="*/ 2147483646 w 653"/>
                <a:gd name="T5" fmla="*/ 0 h 292"/>
                <a:gd name="T6" fmla="*/ 0 w 653"/>
                <a:gd name="T7" fmla="*/ 0 h 292"/>
                <a:gd name="T8" fmla="*/ 0 w 653"/>
                <a:gd name="T9" fmla="*/ 2147483646 h 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3"/>
                <a:gd name="T16" fmla="*/ 0 h 292"/>
                <a:gd name="T17" fmla="*/ 653 w 653"/>
                <a:gd name="T18" fmla="*/ 292 h 2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3" h="292">
                  <a:moveTo>
                    <a:pt x="0" y="291"/>
                  </a:moveTo>
                  <a:lnTo>
                    <a:pt x="652" y="291"/>
                  </a:lnTo>
                  <a:lnTo>
                    <a:pt x="652" y="0"/>
                  </a:lnTo>
                  <a:lnTo>
                    <a:pt x="0" y="0"/>
                  </a:lnTo>
                  <a:lnTo>
                    <a:pt x="0" y="291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3" name="Line 27">
              <a:extLst>
                <a:ext uri="{FF2B5EF4-FFF2-40B4-BE49-F238E27FC236}">
                  <a16:creationId xmlns:a16="http://schemas.microsoft.com/office/drawing/2014/main" id="{31E5F2AC-B496-4C3F-97FA-624A974B91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34200" y="5105400"/>
              <a:ext cx="0" cy="4572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4" name="Line 28">
              <a:extLst>
                <a:ext uri="{FF2B5EF4-FFF2-40B4-BE49-F238E27FC236}">
                  <a16:creationId xmlns:a16="http://schemas.microsoft.com/office/drawing/2014/main" id="{7D333162-6F55-41B8-BEDE-09A326278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800" y="5351463"/>
              <a:ext cx="6096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5" name="Line 29">
              <a:extLst>
                <a:ext uri="{FF2B5EF4-FFF2-40B4-BE49-F238E27FC236}">
                  <a16:creationId xmlns:a16="http://schemas.microsoft.com/office/drawing/2014/main" id="{0AD1DBDE-D6EE-4FE8-A59F-0F041C76DF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5189538"/>
              <a:ext cx="0" cy="3048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6" name="Line 30">
              <a:extLst>
                <a:ext uri="{FF2B5EF4-FFF2-40B4-BE49-F238E27FC236}">
                  <a16:creationId xmlns:a16="http://schemas.microsoft.com/office/drawing/2014/main" id="{8EA2C373-66B8-49E3-9208-6D1393A301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7600" y="5334000"/>
              <a:ext cx="6096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7" name="Line 31">
              <a:extLst>
                <a:ext uri="{FF2B5EF4-FFF2-40B4-BE49-F238E27FC236}">
                  <a16:creationId xmlns:a16="http://schemas.microsoft.com/office/drawing/2014/main" id="{B8BFAC28-CD68-4F79-936A-FDB7DBD087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76800" y="5341938"/>
              <a:ext cx="6096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8" name="Line 32">
              <a:extLst>
                <a:ext uri="{FF2B5EF4-FFF2-40B4-BE49-F238E27FC236}">
                  <a16:creationId xmlns:a16="http://schemas.microsoft.com/office/drawing/2014/main" id="{C3629DEB-7FBF-4E02-979B-ECCA09E5D4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67600" y="5334000"/>
              <a:ext cx="8382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9" name="Line 33">
              <a:extLst>
                <a:ext uri="{FF2B5EF4-FFF2-40B4-BE49-F238E27FC236}">
                  <a16:creationId xmlns:a16="http://schemas.microsoft.com/office/drawing/2014/main" id="{0BB34338-B4F0-4B93-A3BF-017A236743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00800" y="5341938"/>
              <a:ext cx="3048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00" name="Line 34">
              <a:extLst>
                <a:ext uri="{FF2B5EF4-FFF2-40B4-BE49-F238E27FC236}">
                  <a16:creationId xmlns:a16="http://schemas.microsoft.com/office/drawing/2014/main" id="{BAE09C3A-C269-48D0-8C0D-86DCD35312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2000" y="5113338"/>
              <a:ext cx="0" cy="4572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01" name="Line 36">
              <a:extLst>
                <a:ext uri="{FF2B5EF4-FFF2-40B4-BE49-F238E27FC236}">
                  <a16:creationId xmlns:a16="http://schemas.microsoft.com/office/drawing/2014/main" id="{B36D40A4-7FA6-4296-B1B7-F46418560F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05800" y="5189538"/>
              <a:ext cx="0" cy="3048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02" name="Line 37">
              <a:extLst>
                <a:ext uri="{FF2B5EF4-FFF2-40B4-BE49-F238E27FC236}">
                  <a16:creationId xmlns:a16="http://schemas.microsoft.com/office/drawing/2014/main" id="{C4399F45-BD4A-496B-8B69-8484717AC9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5189538"/>
              <a:ext cx="0" cy="3048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03" name="Line 38">
              <a:extLst>
                <a:ext uri="{FF2B5EF4-FFF2-40B4-BE49-F238E27FC236}">
                  <a16:creationId xmlns:a16="http://schemas.microsoft.com/office/drawing/2014/main" id="{594847FC-A841-41B4-8728-123F5DBDA8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7600" y="5189538"/>
              <a:ext cx="0" cy="3048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04" name="Line 39">
              <a:extLst>
                <a:ext uri="{FF2B5EF4-FFF2-40B4-BE49-F238E27FC236}">
                  <a16:creationId xmlns:a16="http://schemas.microsoft.com/office/drawing/2014/main" id="{451793F8-8400-44EA-9488-BFD8098795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0800" y="5199063"/>
              <a:ext cx="0" cy="3048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05" name="Line 40">
              <a:extLst>
                <a:ext uri="{FF2B5EF4-FFF2-40B4-BE49-F238E27FC236}">
                  <a16:creationId xmlns:a16="http://schemas.microsoft.com/office/drawing/2014/main" id="{30319A61-55D2-4939-9783-8DAA5C4D39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5800" y="5199063"/>
              <a:ext cx="0" cy="3048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9159" name="Group 2">
            <a:extLst>
              <a:ext uri="{FF2B5EF4-FFF2-40B4-BE49-F238E27FC236}">
                <a16:creationId xmlns:a16="http://schemas.microsoft.com/office/drawing/2014/main" id="{845AAE21-2DA4-4784-9604-B39AD6390D8E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751138"/>
            <a:ext cx="7620000" cy="1389062"/>
            <a:chOff x="685800" y="2751138"/>
            <a:chExt cx="7620000" cy="1844675"/>
          </a:xfrm>
        </p:grpSpPr>
        <p:sp>
          <p:nvSpPr>
            <p:cNvPr id="49160" name="Line 6">
              <a:extLst>
                <a:ext uri="{FF2B5EF4-FFF2-40B4-BE49-F238E27FC236}">
                  <a16:creationId xmlns:a16="http://schemas.microsoft.com/office/drawing/2014/main" id="{EFD02392-12E2-425B-A81D-35D219872D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05600" y="3360738"/>
              <a:ext cx="0" cy="60960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1" name="Line 7">
              <a:extLst>
                <a:ext uri="{FF2B5EF4-FFF2-40B4-BE49-F238E27FC236}">
                  <a16:creationId xmlns:a16="http://schemas.microsoft.com/office/drawing/2014/main" id="{D9D7F06D-CA85-4BCF-AF8F-033ED8A152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34200" y="2819400"/>
              <a:ext cx="0" cy="114300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2" name="Line 8">
              <a:extLst>
                <a:ext uri="{FF2B5EF4-FFF2-40B4-BE49-F238E27FC236}">
                  <a16:creationId xmlns:a16="http://schemas.microsoft.com/office/drawing/2014/main" id="{C3AAEEFA-76C2-4239-846A-6CDC1A3D7D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48575" y="3808413"/>
              <a:ext cx="0" cy="1587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3" name="Line 9">
              <a:extLst>
                <a:ext uri="{FF2B5EF4-FFF2-40B4-BE49-F238E27FC236}">
                  <a16:creationId xmlns:a16="http://schemas.microsoft.com/office/drawing/2014/main" id="{78A3EFDD-14D2-4102-A652-3991129A54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3055938"/>
              <a:ext cx="0" cy="9144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4" name="Line 10">
              <a:extLst>
                <a:ext uri="{FF2B5EF4-FFF2-40B4-BE49-F238E27FC236}">
                  <a16:creationId xmlns:a16="http://schemas.microsoft.com/office/drawing/2014/main" id="{89BCEC22-915D-43D2-9CCE-F6D04FCE94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2979738"/>
              <a:ext cx="0" cy="99060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5" name="Line 11">
              <a:extLst>
                <a:ext uri="{FF2B5EF4-FFF2-40B4-BE49-F238E27FC236}">
                  <a16:creationId xmlns:a16="http://schemas.microsoft.com/office/drawing/2014/main" id="{87F9A611-2CD6-4E5F-B1A3-0EFBB163FB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5400" y="3733800"/>
              <a:ext cx="0" cy="22860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6" name="Line 12">
              <a:extLst>
                <a:ext uri="{FF2B5EF4-FFF2-40B4-BE49-F238E27FC236}">
                  <a16:creationId xmlns:a16="http://schemas.microsoft.com/office/drawing/2014/main" id="{A3A57282-3FD2-4685-881E-1712AB5FA1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95800" y="2751138"/>
              <a:ext cx="0" cy="121920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7" name="Line 13">
              <a:extLst>
                <a:ext uri="{FF2B5EF4-FFF2-40B4-BE49-F238E27FC236}">
                  <a16:creationId xmlns:a16="http://schemas.microsoft.com/office/drawing/2014/main" id="{3A8A8D51-9EF8-4528-B788-08F026F12E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1000" y="3208338"/>
              <a:ext cx="0" cy="76200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8" name="Line 14">
              <a:extLst>
                <a:ext uri="{FF2B5EF4-FFF2-40B4-BE49-F238E27FC236}">
                  <a16:creationId xmlns:a16="http://schemas.microsoft.com/office/drawing/2014/main" id="{55C735E6-AE3C-4041-BF13-20D6B9469F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600" y="3208338"/>
              <a:ext cx="0" cy="7620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9" name="Freeform 15">
              <a:extLst>
                <a:ext uri="{FF2B5EF4-FFF2-40B4-BE49-F238E27FC236}">
                  <a16:creationId xmlns:a16="http://schemas.microsoft.com/office/drawing/2014/main" id="{41180535-5987-4340-965D-20CCA1FBF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2827338"/>
              <a:ext cx="461963" cy="1098550"/>
            </a:xfrm>
            <a:custGeom>
              <a:avLst/>
              <a:gdLst>
                <a:gd name="T0" fmla="*/ 2147483646 w 291"/>
                <a:gd name="T1" fmla="*/ 2147483646 h 692"/>
                <a:gd name="T2" fmla="*/ 2147483646 w 291"/>
                <a:gd name="T3" fmla="*/ 2147483646 h 692"/>
                <a:gd name="T4" fmla="*/ 2147483646 w 291"/>
                <a:gd name="T5" fmla="*/ 2147483646 h 692"/>
                <a:gd name="T6" fmla="*/ 2147483646 w 291"/>
                <a:gd name="T7" fmla="*/ 2147483646 h 692"/>
                <a:gd name="T8" fmla="*/ 2147483646 w 291"/>
                <a:gd name="T9" fmla="*/ 2147483646 h 692"/>
                <a:gd name="T10" fmla="*/ 2147483646 w 291"/>
                <a:gd name="T11" fmla="*/ 2147483646 h 692"/>
                <a:gd name="T12" fmla="*/ 2147483646 w 291"/>
                <a:gd name="T13" fmla="*/ 2147483646 h 692"/>
                <a:gd name="T14" fmla="*/ 2147483646 w 291"/>
                <a:gd name="T15" fmla="*/ 2147483646 h 692"/>
                <a:gd name="T16" fmla="*/ 2147483646 w 291"/>
                <a:gd name="T17" fmla="*/ 2147483646 h 692"/>
                <a:gd name="T18" fmla="*/ 2147483646 w 291"/>
                <a:gd name="T19" fmla="*/ 2147483646 h 692"/>
                <a:gd name="T20" fmla="*/ 2147483646 w 291"/>
                <a:gd name="T21" fmla="*/ 2147483646 h 692"/>
                <a:gd name="T22" fmla="*/ 2147483646 w 291"/>
                <a:gd name="T23" fmla="*/ 2147483646 h 692"/>
                <a:gd name="T24" fmla="*/ 2147483646 w 291"/>
                <a:gd name="T25" fmla="*/ 2147483646 h 692"/>
                <a:gd name="T26" fmla="*/ 2147483646 w 291"/>
                <a:gd name="T27" fmla="*/ 2147483646 h 692"/>
                <a:gd name="T28" fmla="*/ 2147483646 w 291"/>
                <a:gd name="T29" fmla="*/ 2147483646 h 692"/>
                <a:gd name="T30" fmla="*/ 0 w 291"/>
                <a:gd name="T31" fmla="*/ 0 h 6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1"/>
                <a:gd name="T49" fmla="*/ 0 h 692"/>
                <a:gd name="T50" fmla="*/ 291 w 291"/>
                <a:gd name="T51" fmla="*/ 692 h 6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1" h="692">
                  <a:moveTo>
                    <a:pt x="290" y="691"/>
                  </a:moveTo>
                  <a:lnTo>
                    <a:pt x="259" y="684"/>
                  </a:lnTo>
                  <a:lnTo>
                    <a:pt x="243" y="676"/>
                  </a:lnTo>
                  <a:lnTo>
                    <a:pt x="230" y="664"/>
                  </a:lnTo>
                  <a:lnTo>
                    <a:pt x="214" y="649"/>
                  </a:lnTo>
                  <a:lnTo>
                    <a:pt x="199" y="627"/>
                  </a:lnTo>
                  <a:lnTo>
                    <a:pt x="183" y="598"/>
                  </a:lnTo>
                  <a:lnTo>
                    <a:pt x="153" y="519"/>
                  </a:lnTo>
                  <a:lnTo>
                    <a:pt x="122" y="406"/>
                  </a:lnTo>
                  <a:lnTo>
                    <a:pt x="93" y="270"/>
                  </a:lnTo>
                  <a:lnTo>
                    <a:pt x="77" y="202"/>
                  </a:lnTo>
                  <a:lnTo>
                    <a:pt x="62" y="136"/>
                  </a:lnTo>
                  <a:lnTo>
                    <a:pt x="46" y="80"/>
                  </a:lnTo>
                  <a:lnTo>
                    <a:pt x="31" y="37"/>
                  </a:lnTo>
                  <a:lnTo>
                    <a:pt x="15" y="10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0" name="Freeform 16">
              <a:extLst>
                <a:ext uri="{FF2B5EF4-FFF2-40B4-BE49-F238E27FC236}">
                  <a16:creationId xmlns:a16="http://schemas.microsoft.com/office/drawing/2014/main" id="{A27AD7A1-A9BA-429E-A800-C96DB9E53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2827338"/>
              <a:ext cx="1460500" cy="1098550"/>
            </a:xfrm>
            <a:custGeom>
              <a:avLst/>
              <a:gdLst>
                <a:gd name="T0" fmla="*/ 0 w 872"/>
                <a:gd name="T1" fmla="*/ 2147483646 h 692"/>
                <a:gd name="T2" fmla="*/ 2147483646 w 872"/>
                <a:gd name="T3" fmla="*/ 2147483646 h 692"/>
                <a:gd name="T4" fmla="*/ 2147483646 w 872"/>
                <a:gd name="T5" fmla="*/ 2147483646 h 692"/>
                <a:gd name="T6" fmla="*/ 2147483646 w 872"/>
                <a:gd name="T7" fmla="*/ 2147483646 h 692"/>
                <a:gd name="T8" fmla="*/ 2147483646 w 872"/>
                <a:gd name="T9" fmla="*/ 2147483646 h 692"/>
                <a:gd name="T10" fmla="*/ 2147483646 w 872"/>
                <a:gd name="T11" fmla="*/ 2147483646 h 692"/>
                <a:gd name="T12" fmla="*/ 2147483646 w 872"/>
                <a:gd name="T13" fmla="*/ 2147483646 h 692"/>
                <a:gd name="T14" fmla="*/ 2147483646 w 872"/>
                <a:gd name="T15" fmla="*/ 2147483646 h 692"/>
                <a:gd name="T16" fmla="*/ 2147483646 w 872"/>
                <a:gd name="T17" fmla="*/ 2147483646 h 692"/>
                <a:gd name="T18" fmla="*/ 2147483646 w 872"/>
                <a:gd name="T19" fmla="*/ 2147483646 h 692"/>
                <a:gd name="T20" fmla="*/ 2147483646 w 872"/>
                <a:gd name="T21" fmla="*/ 2147483646 h 692"/>
                <a:gd name="T22" fmla="*/ 2147483646 w 872"/>
                <a:gd name="T23" fmla="*/ 2147483646 h 692"/>
                <a:gd name="T24" fmla="*/ 2147483646 w 872"/>
                <a:gd name="T25" fmla="*/ 2147483646 h 692"/>
                <a:gd name="T26" fmla="*/ 2147483646 w 872"/>
                <a:gd name="T27" fmla="*/ 2147483646 h 692"/>
                <a:gd name="T28" fmla="*/ 2147483646 w 872"/>
                <a:gd name="T29" fmla="*/ 2147483646 h 692"/>
                <a:gd name="T30" fmla="*/ 2147483646 w 872"/>
                <a:gd name="T31" fmla="*/ 0 h 6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72"/>
                <a:gd name="T49" fmla="*/ 0 h 692"/>
                <a:gd name="T50" fmla="*/ 872 w 872"/>
                <a:gd name="T51" fmla="*/ 692 h 6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72" h="692">
                  <a:moveTo>
                    <a:pt x="0" y="691"/>
                  </a:moveTo>
                  <a:lnTo>
                    <a:pt x="93" y="684"/>
                  </a:lnTo>
                  <a:lnTo>
                    <a:pt x="138" y="676"/>
                  </a:lnTo>
                  <a:lnTo>
                    <a:pt x="184" y="664"/>
                  </a:lnTo>
                  <a:lnTo>
                    <a:pt x="230" y="649"/>
                  </a:lnTo>
                  <a:lnTo>
                    <a:pt x="275" y="627"/>
                  </a:lnTo>
                  <a:lnTo>
                    <a:pt x="321" y="598"/>
                  </a:lnTo>
                  <a:lnTo>
                    <a:pt x="412" y="519"/>
                  </a:lnTo>
                  <a:lnTo>
                    <a:pt x="505" y="406"/>
                  </a:lnTo>
                  <a:lnTo>
                    <a:pt x="596" y="270"/>
                  </a:lnTo>
                  <a:lnTo>
                    <a:pt x="642" y="202"/>
                  </a:lnTo>
                  <a:lnTo>
                    <a:pt x="689" y="136"/>
                  </a:lnTo>
                  <a:lnTo>
                    <a:pt x="733" y="80"/>
                  </a:lnTo>
                  <a:lnTo>
                    <a:pt x="780" y="37"/>
                  </a:lnTo>
                  <a:lnTo>
                    <a:pt x="826" y="10"/>
                  </a:lnTo>
                  <a:lnTo>
                    <a:pt x="871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1" name="Freeform 17">
              <a:extLst>
                <a:ext uri="{FF2B5EF4-FFF2-40B4-BE49-F238E27FC236}">
                  <a16:creationId xmlns:a16="http://schemas.microsoft.com/office/drawing/2014/main" id="{DB7C8975-0386-4F3A-BA24-CE42341F5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800" y="2751138"/>
              <a:ext cx="914400" cy="1143000"/>
            </a:xfrm>
            <a:custGeom>
              <a:avLst/>
              <a:gdLst>
                <a:gd name="T0" fmla="*/ 2147483646 w 399"/>
                <a:gd name="T1" fmla="*/ 2147483646 h 692"/>
                <a:gd name="T2" fmla="*/ 2147483646 w 399"/>
                <a:gd name="T3" fmla="*/ 2147483646 h 692"/>
                <a:gd name="T4" fmla="*/ 2147483646 w 399"/>
                <a:gd name="T5" fmla="*/ 2147483646 h 692"/>
                <a:gd name="T6" fmla="*/ 2147483646 w 399"/>
                <a:gd name="T7" fmla="*/ 2147483646 h 692"/>
                <a:gd name="T8" fmla="*/ 2147483646 w 399"/>
                <a:gd name="T9" fmla="*/ 2147483646 h 692"/>
                <a:gd name="T10" fmla="*/ 2147483646 w 399"/>
                <a:gd name="T11" fmla="*/ 2147483646 h 692"/>
                <a:gd name="T12" fmla="*/ 2147483646 w 399"/>
                <a:gd name="T13" fmla="*/ 2147483646 h 692"/>
                <a:gd name="T14" fmla="*/ 2147483646 w 399"/>
                <a:gd name="T15" fmla="*/ 2147483646 h 692"/>
                <a:gd name="T16" fmla="*/ 2147483646 w 399"/>
                <a:gd name="T17" fmla="*/ 2147483646 h 692"/>
                <a:gd name="T18" fmla="*/ 2147483646 w 399"/>
                <a:gd name="T19" fmla="*/ 2147483646 h 692"/>
                <a:gd name="T20" fmla="*/ 2147483646 w 399"/>
                <a:gd name="T21" fmla="*/ 2147483646 h 692"/>
                <a:gd name="T22" fmla="*/ 2147483646 w 399"/>
                <a:gd name="T23" fmla="*/ 2147483646 h 692"/>
                <a:gd name="T24" fmla="*/ 2147483646 w 399"/>
                <a:gd name="T25" fmla="*/ 2147483646 h 692"/>
                <a:gd name="T26" fmla="*/ 2147483646 w 399"/>
                <a:gd name="T27" fmla="*/ 2147483646 h 692"/>
                <a:gd name="T28" fmla="*/ 2147483646 w 399"/>
                <a:gd name="T29" fmla="*/ 2147483646 h 692"/>
                <a:gd name="T30" fmla="*/ 0 w 399"/>
                <a:gd name="T31" fmla="*/ 0 h 6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99"/>
                <a:gd name="T49" fmla="*/ 0 h 692"/>
                <a:gd name="T50" fmla="*/ 399 w 399"/>
                <a:gd name="T51" fmla="*/ 692 h 6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99" h="692">
                  <a:moveTo>
                    <a:pt x="398" y="691"/>
                  </a:moveTo>
                  <a:lnTo>
                    <a:pt x="356" y="684"/>
                  </a:lnTo>
                  <a:lnTo>
                    <a:pt x="335" y="676"/>
                  </a:lnTo>
                  <a:lnTo>
                    <a:pt x="315" y="664"/>
                  </a:lnTo>
                  <a:lnTo>
                    <a:pt x="294" y="649"/>
                  </a:lnTo>
                  <a:lnTo>
                    <a:pt x="273" y="627"/>
                  </a:lnTo>
                  <a:lnTo>
                    <a:pt x="251" y="598"/>
                  </a:lnTo>
                  <a:lnTo>
                    <a:pt x="209" y="519"/>
                  </a:lnTo>
                  <a:lnTo>
                    <a:pt x="168" y="406"/>
                  </a:lnTo>
                  <a:lnTo>
                    <a:pt x="126" y="270"/>
                  </a:lnTo>
                  <a:lnTo>
                    <a:pt x="104" y="202"/>
                  </a:lnTo>
                  <a:lnTo>
                    <a:pt x="83" y="136"/>
                  </a:lnTo>
                  <a:lnTo>
                    <a:pt x="62" y="80"/>
                  </a:lnTo>
                  <a:lnTo>
                    <a:pt x="41" y="37"/>
                  </a:lnTo>
                  <a:lnTo>
                    <a:pt x="21" y="10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2" name="Freeform 18">
              <a:extLst>
                <a:ext uri="{FF2B5EF4-FFF2-40B4-BE49-F238E27FC236}">
                  <a16:creationId xmlns:a16="http://schemas.microsoft.com/office/drawing/2014/main" id="{AD0AA35E-44B8-404C-8850-8BF6D2196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1400" y="2751138"/>
              <a:ext cx="892175" cy="1143000"/>
            </a:xfrm>
            <a:custGeom>
              <a:avLst/>
              <a:gdLst>
                <a:gd name="T0" fmla="*/ 0 w 401"/>
                <a:gd name="T1" fmla="*/ 2147483646 h 692"/>
                <a:gd name="T2" fmla="*/ 2147483646 w 401"/>
                <a:gd name="T3" fmla="*/ 2147483646 h 692"/>
                <a:gd name="T4" fmla="*/ 2147483646 w 401"/>
                <a:gd name="T5" fmla="*/ 2147483646 h 692"/>
                <a:gd name="T6" fmla="*/ 2147483646 w 401"/>
                <a:gd name="T7" fmla="*/ 2147483646 h 692"/>
                <a:gd name="T8" fmla="*/ 2147483646 w 401"/>
                <a:gd name="T9" fmla="*/ 2147483646 h 692"/>
                <a:gd name="T10" fmla="*/ 2147483646 w 401"/>
                <a:gd name="T11" fmla="*/ 2147483646 h 692"/>
                <a:gd name="T12" fmla="*/ 2147483646 w 401"/>
                <a:gd name="T13" fmla="*/ 2147483646 h 692"/>
                <a:gd name="T14" fmla="*/ 2147483646 w 401"/>
                <a:gd name="T15" fmla="*/ 2147483646 h 692"/>
                <a:gd name="T16" fmla="*/ 2147483646 w 401"/>
                <a:gd name="T17" fmla="*/ 2147483646 h 692"/>
                <a:gd name="T18" fmla="*/ 2147483646 w 401"/>
                <a:gd name="T19" fmla="*/ 2147483646 h 692"/>
                <a:gd name="T20" fmla="*/ 2147483646 w 401"/>
                <a:gd name="T21" fmla="*/ 2147483646 h 692"/>
                <a:gd name="T22" fmla="*/ 2147483646 w 401"/>
                <a:gd name="T23" fmla="*/ 2147483646 h 692"/>
                <a:gd name="T24" fmla="*/ 2147483646 w 401"/>
                <a:gd name="T25" fmla="*/ 2147483646 h 692"/>
                <a:gd name="T26" fmla="*/ 2147483646 w 401"/>
                <a:gd name="T27" fmla="*/ 2147483646 h 692"/>
                <a:gd name="T28" fmla="*/ 2147483646 w 401"/>
                <a:gd name="T29" fmla="*/ 2147483646 h 692"/>
                <a:gd name="T30" fmla="*/ 2147483646 w 401"/>
                <a:gd name="T31" fmla="*/ 0 h 6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1"/>
                <a:gd name="T49" fmla="*/ 0 h 692"/>
                <a:gd name="T50" fmla="*/ 401 w 401"/>
                <a:gd name="T51" fmla="*/ 692 h 6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1" h="692">
                  <a:moveTo>
                    <a:pt x="0" y="691"/>
                  </a:moveTo>
                  <a:lnTo>
                    <a:pt x="42" y="684"/>
                  </a:lnTo>
                  <a:lnTo>
                    <a:pt x="63" y="676"/>
                  </a:lnTo>
                  <a:lnTo>
                    <a:pt x="85" y="664"/>
                  </a:lnTo>
                  <a:lnTo>
                    <a:pt x="106" y="649"/>
                  </a:lnTo>
                  <a:lnTo>
                    <a:pt x="127" y="627"/>
                  </a:lnTo>
                  <a:lnTo>
                    <a:pt x="147" y="598"/>
                  </a:lnTo>
                  <a:lnTo>
                    <a:pt x="189" y="519"/>
                  </a:lnTo>
                  <a:lnTo>
                    <a:pt x="232" y="406"/>
                  </a:lnTo>
                  <a:lnTo>
                    <a:pt x="274" y="270"/>
                  </a:lnTo>
                  <a:lnTo>
                    <a:pt x="294" y="202"/>
                  </a:lnTo>
                  <a:lnTo>
                    <a:pt x="315" y="136"/>
                  </a:lnTo>
                  <a:lnTo>
                    <a:pt x="336" y="80"/>
                  </a:lnTo>
                  <a:lnTo>
                    <a:pt x="357" y="37"/>
                  </a:lnTo>
                  <a:lnTo>
                    <a:pt x="379" y="10"/>
                  </a:lnTo>
                  <a:lnTo>
                    <a:pt x="400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3" name="Line 19">
              <a:extLst>
                <a:ext uri="{FF2B5EF4-FFF2-40B4-BE49-F238E27FC236}">
                  <a16:creationId xmlns:a16="http://schemas.microsoft.com/office/drawing/2014/main" id="{EECABF22-F88E-45D0-AB8F-F2AE3875EB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800" y="3970338"/>
              <a:ext cx="20574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4" name="Freeform 20">
              <a:extLst>
                <a:ext uri="{FF2B5EF4-FFF2-40B4-BE49-F238E27FC236}">
                  <a16:creationId xmlns:a16="http://schemas.microsoft.com/office/drawing/2014/main" id="{431D67D9-819D-420C-8A18-E191F89BE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3713" y="2797175"/>
              <a:ext cx="1462087" cy="1098550"/>
            </a:xfrm>
            <a:custGeom>
              <a:avLst/>
              <a:gdLst>
                <a:gd name="T0" fmla="*/ 2147483646 w 871"/>
                <a:gd name="T1" fmla="*/ 2147483646 h 692"/>
                <a:gd name="T2" fmla="*/ 2147483646 w 871"/>
                <a:gd name="T3" fmla="*/ 2147483646 h 692"/>
                <a:gd name="T4" fmla="*/ 2147483646 w 871"/>
                <a:gd name="T5" fmla="*/ 2147483646 h 692"/>
                <a:gd name="T6" fmla="*/ 2147483646 w 871"/>
                <a:gd name="T7" fmla="*/ 2147483646 h 692"/>
                <a:gd name="T8" fmla="*/ 2147483646 w 871"/>
                <a:gd name="T9" fmla="*/ 2147483646 h 692"/>
                <a:gd name="T10" fmla="*/ 2147483646 w 871"/>
                <a:gd name="T11" fmla="*/ 2147483646 h 692"/>
                <a:gd name="T12" fmla="*/ 2147483646 w 871"/>
                <a:gd name="T13" fmla="*/ 2147483646 h 692"/>
                <a:gd name="T14" fmla="*/ 2147483646 w 871"/>
                <a:gd name="T15" fmla="*/ 2147483646 h 692"/>
                <a:gd name="T16" fmla="*/ 2147483646 w 871"/>
                <a:gd name="T17" fmla="*/ 2147483646 h 692"/>
                <a:gd name="T18" fmla="*/ 2147483646 w 871"/>
                <a:gd name="T19" fmla="*/ 2147483646 h 692"/>
                <a:gd name="T20" fmla="*/ 2147483646 w 871"/>
                <a:gd name="T21" fmla="*/ 2147483646 h 692"/>
                <a:gd name="T22" fmla="*/ 2147483646 w 871"/>
                <a:gd name="T23" fmla="*/ 2147483646 h 692"/>
                <a:gd name="T24" fmla="*/ 2147483646 w 871"/>
                <a:gd name="T25" fmla="*/ 2147483646 h 692"/>
                <a:gd name="T26" fmla="*/ 2147483646 w 871"/>
                <a:gd name="T27" fmla="*/ 2147483646 h 692"/>
                <a:gd name="T28" fmla="*/ 2147483646 w 871"/>
                <a:gd name="T29" fmla="*/ 2147483646 h 692"/>
                <a:gd name="T30" fmla="*/ 0 w 871"/>
                <a:gd name="T31" fmla="*/ 0 h 6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71"/>
                <a:gd name="T49" fmla="*/ 0 h 692"/>
                <a:gd name="T50" fmla="*/ 871 w 871"/>
                <a:gd name="T51" fmla="*/ 692 h 6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71" h="692">
                  <a:moveTo>
                    <a:pt x="870" y="691"/>
                  </a:moveTo>
                  <a:lnTo>
                    <a:pt x="777" y="684"/>
                  </a:lnTo>
                  <a:lnTo>
                    <a:pt x="733" y="676"/>
                  </a:lnTo>
                  <a:lnTo>
                    <a:pt x="686" y="664"/>
                  </a:lnTo>
                  <a:lnTo>
                    <a:pt x="640" y="649"/>
                  </a:lnTo>
                  <a:lnTo>
                    <a:pt x="596" y="627"/>
                  </a:lnTo>
                  <a:lnTo>
                    <a:pt x="549" y="598"/>
                  </a:lnTo>
                  <a:lnTo>
                    <a:pt x="456" y="519"/>
                  </a:lnTo>
                  <a:lnTo>
                    <a:pt x="365" y="406"/>
                  </a:lnTo>
                  <a:lnTo>
                    <a:pt x="274" y="270"/>
                  </a:lnTo>
                  <a:lnTo>
                    <a:pt x="228" y="202"/>
                  </a:lnTo>
                  <a:lnTo>
                    <a:pt x="182" y="136"/>
                  </a:lnTo>
                  <a:lnTo>
                    <a:pt x="137" y="80"/>
                  </a:lnTo>
                  <a:lnTo>
                    <a:pt x="91" y="37"/>
                  </a:lnTo>
                  <a:lnTo>
                    <a:pt x="44" y="10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5" name="Freeform 21">
              <a:extLst>
                <a:ext uri="{FF2B5EF4-FFF2-40B4-BE49-F238E27FC236}">
                  <a16:creationId xmlns:a16="http://schemas.microsoft.com/office/drawing/2014/main" id="{D4F26597-6A7F-472D-902B-EBED6603C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338" y="2797175"/>
              <a:ext cx="461962" cy="1098550"/>
            </a:xfrm>
            <a:custGeom>
              <a:avLst/>
              <a:gdLst>
                <a:gd name="T0" fmla="*/ 0 w 291"/>
                <a:gd name="T1" fmla="*/ 2147483646 h 692"/>
                <a:gd name="T2" fmla="*/ 2147483646 w 291"/>
                <a:gd name="T3" fmla="*/ 2147483646 h 692"/>
                <a:gd name="T4" fmla="*/ 2147483646 w 291"/>
                <a:gd name="T5" fmla="*/ 2147483646 h 692"/>
                <a:gd name="T6" fmla="*/ 2147483646 w 291"/>
                <a:gd name="T7" fmla="*/ 2147483646 h 692"/>
                <a:gd name="T8" fmla="*/ 2147483646 w 291"/>
                <a:gd name="T9" fmla="*/ 2147483646 h 692"/>
                <a:gd name="T10" fmla="*/ 2147483646 w 291"/>
                <a:gd name="T11" fmla="*/ 2147483646 h 692"/>
                <a:gd name="T12" fmla="*/ 2147483646 w 291"/>
                <a:gd name="T13" fmla="*/ 2147483646 h 692"/>
                <a:gd name="T14" fmla="*/ 2147483646 w 291"/>
                <a:gd name="T15" fmla="*/ 2147483646 h 692"/>
                <a:gd name="T16" fmla="*/ 2147483646 w 291"/>
                <a:gd name="T17" fmla="*/ 2147483646 h 692"/>
                <a:gd name="T18" fmla="*/ 2147483646 w 291"/>
                <a:gd name="T19" fmla="*/ 2147483646 h 692"/>
                <a:gd name="T20" fmla="*/ 2147483646 w 291"/>
                <a:gd name="T21" fmla="*/ 2147483646 h 692"/>
                <a:gd name="T22" fmla="*/ 2147483646 w 291"/>
                <a:gd name="T23" fmla="*/ 2147483646 h 692"/>
                <a:gd name="T24" fmla="*/ 2147483646 w 291"/>
                <a:gd name="T25" fmla="*/ 2147483646 h 692"/>
                <a:gd name="T26" fmla="*/ 2147483646 w 291"/>
                <a:gd name="T27" fmla="*/ 2147483646 h 692"/>
                <a:gd name="T28" fmla="*/ 2147483646 w 291"/>
                <a:gd name="T29" fmla="*/ 2147483646 h 692"/>
                <a:gd name="T30" fmla="*/ 2147483646 w 291"/>
                <a:gd name="T31" fmla="*/ 0 h 6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1"/>
                <a:gd name="T49" fmla="*/ 0 h 692"/>
                <a:gd name="T50" fmla="*/ 291 w 291"/>
                <a:gd name="T51" fmla="*/ 692 h 6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1" h="692">
                  <a:moveTo>
                    <a:pt x="0" y="691"/>
                  </a:moveTo>
                  <a:lnTo>
                    <a:pt x="29" y="684"/>
                  </a:lnTo>
                  <a:lnTo>
                    <a:pt x="44" y="676"/>
                  </a:lnTo>
                  <a:lnTo>
                    <a:pt x="60" y="664"/>
                  </a:lnTo>
                  <a:lnTo>
                    <a:pt x="75" y="649"/>
                  </a:lnTo>
                  <a:lnTo>
                    <a:pt x="90" y="627"/>
                  </a:lnTo>
                  <a:lnTo>
                    <a:pt x="106" y="598"/>
                  </a:lnTo>
                  <a:lnTo>
                    <a:pt x="137" y="519"/>
                  </a:lnTo>
                  <a:lnTo>
                    <a:pt x="168" y="406"/>
                  </a:lnTo>
                  <a:lnTo>
                    <a:pt x="197" y="270"/>
                  </a:lnTo>
                  <a:lnTo>
                    <a:pt x="212" y="202"/>
                  </a:lnTo>
                  <a:lnTo>
                    <a:pt x="228" y="136"/>
                  </a:lnTo>
                  <a:lnTo>
                    <a:pt x="243" y="80"/>
                  </a:lnTo>
                  <a:lnTo>
                    <a:pt x="259" y="37"/>
                  </a:lnTo>
                  <a:lnTo>
                    <a:pt x="274" y="10"/>
                  </a:lnTo>
                  <a:lnTo>
                    <a:pt x="290" y="0"/>
                  </a:lnTo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6" name="Line 35">
              <a:extLst>
                <a:ext uri="{FF2B5EF4-FFF2-40B4-BE49-F238E27FC236}">
                  <a16:creationId xmlns:a16="http://schemas.microsoft.com/office/drawing/2014/main" id="{50A0AFF6-934C-4522-B318-81A394F14D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7600" y="3513138"/>
              <a:ext cx="0" cy="4572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7" name="Line 41">
              <a:extLst>
                <a:ext uri="{FF2B5EF4-FFF2-40B4-BE49-F238E27FC236}">
                  <a16:creationId xmlns:a16="http://schemas.microsoft.com/office/drawing/2014/main" id="{BBE8782B-E228-4427-BE09-AFE12AFD98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5200" y="3970338"/>
              <a:ext cx="1939925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8" name="Line 42">
              <a:extLst>
                <a:ext uri="{FF2B5EF4-FFF2-40B4-BE49-F238E27FC236}">
                  <a16:creationId xmlns:a16="http://schemas.microsoft.com/office/drawing/2014/main" id="{6FF3B349-AB4E-4629-9CF9-77F923BCBC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8400" y="3970338"/>
              <a:ext cx="20574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9" name="Text Box 43">
              <a:extLst>
                <a:ext uri="{FF2B5EF4-FFF2-40B4-BE49-F238E27FC236}">
                  <a16:creationId xmlns:a16="http://schemas.microsoft.com/office/drawing/2014/main" id="{4E7F8C17-1755-4135-842F-CD19DFEFF2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4198938"/>
              <a:ext cx="60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2"/>
                  </a:solidFill>
                </a:rPr>
                <a:t>Q</a:t>
              </a:r>
              <a:r>
                <a:rPr lang="en-US" altLang="en-US" sz="2000" b="1" baseline="-250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49180" name="Text Box 44">
              <a:extLst>
                <a:ext uri="{FF2B5EF4-FFF2-40B4-BE49-F238E27FC236}">
                  <a16:creationId xmlns:a16="http://schemas.microsoft.com/office/drawing/2014/main" id="{7383484A-9CB9-4142-A67F-805A096396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200" y="4198938"/>
              <a:ext cx="60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hlink"/>
                  </a:solidFill>
                </a:rPr>
                <a:t>Q</a:t>
              </a:r>
              <a:r>
                <a:rPr lang="en-US" altLang="en-US" sz="2000" b="1" baseline="-25000">
                  <a:solidFill>
                    <a:schemeClr val="hlink"/>
                  </a:solidFill>
                </a:rPr>
                <a:t>2</a:t>
              </a:r>
            </a:p>
          </p:txBody>
        </p:sp>
        <p:sp>
          <p:nvSpPr>
            <p:cNvPr id="49181" name="Text Box 45">
              <a:extLst>
                <a:ext uri="{FF2B5EF4-FFF2-40B4-BE49-F238E27FC236}">
                  <a16:creationId xmlns:a16="http://schemas.microsoft.com/office/drawing/2014/main" id="{094BBB56-24BD-41EF-B489-F3DF6736F4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1200" y="4198938"/>
              <a:ext cx="60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1"/>
                  </a:solidFill>
                </a:rPr>
                <a:t>Q</a:t>
              </a:r>
              <a:r>
                <a:rPr lang="en-US" altLang="en-US" sz="2000" b="1" baseline="-2500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49182" name="Text Box 46">
              <a:extLst>
                <a:ext uri="{FF2B5EF4-FFF2-40B4-BE49-F238E27FC236}">
                  <a16:creationId xmlns:a16="http://schemas.microsoft.com/office/drawing/2014/main" id="{A42D57D7-01AB-467D-9D7A-AAF6494D9A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6200" y="4198938"/>
              <a:ext cx="60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2"/>
                  </a:solidFill>
                </a:rPr>
                <a:t>Q</a:t>
              </a:r>
              <a:r>
                <a:rPr lang="en-US" altLang="en-US" sz="2000" b="1" baseline="-250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49183" name="Text Box 47">
              <a:extLst>
                <a:ext uri="{FF2B5EF4-FFF2-40B4-BE49-F238E27FC236}">
                  <a16:creationId xmlns:a16="http://schemas.microsoft.com/office/drawing/2014/main" id="{AC0D9CB2-5C55-48E1-A363-D0DCD9793F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4198938"/>
              <a:ext cx="60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hlink"/>
                  </a:solidFill>
                </a:rPr>
                <a:t>Q</a:t>
              </a:r>
              <a:r>
                <a:rPr lang="en-US" altLang="en-US" sz="2000" b="1" baseline="-25000">
                  <a:solidFill>
                    <a:schemeClr val="hlink"/>
                  </a:solidFill>
                </a:rPr>
                <a:t>2</a:t>
              </a:r>
            </a:p>
          </p:txBody>
        </p:sp>
        <p:sp>
          <p:nvSpPr>
            <p:cNvPr id="49184" name="Text Box 48">
              <a:extLst>
                <a:ext uri="{FF2B5EF4-FFF2-40B4-BE49-F238E27FC236}">
                  <a16:creationId xmlns:a16="http://schemas.microsoft.com/office/drawing/2014/main" id="{A3CBCF48-9A4F-4765-8570-AB3FD954CF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200" y="4198938"/>
              <a:ext cx="60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1"/>
                  </a:solidFill>
                </a:rPr>
                <a:t>Q</a:t>
              </a:r>
              <a:r>
                <a:rPr lang="en-US" altLang="en-US" sz="2000" b="1" baseline="-2500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49185" name="Text Box 49">
              <a:extLst>
                <a:ext uri="{FF2B5EF4-FFF2-40B4-BE49-F238E27FC236}">
                  <a16:creationId xmlns:a16="http://schemas.microsoft.com/office/drawing/2014/main" id="{0F49585E-3E05-4985-9926-2E6BDF1E5C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0800" y="4122738"/>
              <a:ext cx="60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2"/>
                  </a:solidFill>
                </a:rPr>
                <a:t>Q</a:t>
              </a:r>
              <a:r>
                <a:rPr lang="en-US" altLang="en-US" sz="2000" b="1" baseline="-250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49186" name="Text Box 50">
              <a:extLst>
                <a:ext uri="{FF2B5EF4-FFF2-40B4-BE49-F238E27FC236}">
                  <a16:creationId xmlns:a16="http://schemas.microsoft.com/office/drawing/2014/main" id="{4092B021-EC7A-4286-BDAB-4B59AFBBAC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0" y="4122738"/>
              <a:ext cx="60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hlink"/>
                  </a:solidFill>
                </a:rPr>
                <a:t>Q</a:t>
              </a:r>
              <a:r>
                <a:rPr lang="en-US" altLang="en-US" sz="2000" b="1" baseline="-25000">
                  <a:solidFill>
                    <a:schemeClr val="hlink"/>
                  </a:solidFill>
                </a:rPr>
                <a:t>2</a:t>
              </a:r>
            </a:p>
          </p:txBody>
        </p:sp>
        <p:sp>
          <p:nvSpPr>
            <p:cNvPr id="49187" name="Text Box 51">
              <a:extLst>
                <a:ext uri="{FF2B5EF4-FFF2-40B4-BE49-F238E27FC236}">
                  <a16:creationId xmlns:a16="http://schemas.microsoft.com/office/drawing/2014/main" id="{38B6EE15-A560-41DD-8544-4B0C5B3989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200" y="4122738"/>
              <a:ext cx="60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chemeClr val="accent1"/>
                  </a:solidFill>
                </a:rPr>
                <a:t>Q</a:t>
              </a:r>
              <a:r>
                <a:rPr lang="en-US" altLang="en-US" sz="2000" b="1" baseline="-25000">
                  <a:solidFill>
                    <a:schemeClr val="accent1"/>
                  </a:solidFill>
                </a:rPr>
                <a:t>3</a:t>
              </a:r>
            </a:p>
          </p:txBody>
        </p:sp>
      </p:grpSp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6599A092-6B5E-4089-8567-352C5CAE40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 eaLnBrk="1" hangingPunct="1"/>
            <a:r>
              <a:rPr lang="en-US" altLang="en-US"/>
              <a:t>Boxplot Example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F22A7CEA-AEDD-4C9C-BEC6-3E20D2D9D0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spAutoFit/>
          </a:bodyPr>
          <a:lstStyle/>
          <a:p>
            <a:pPr marL="342900" indent="-342900" defTabSz="914400" eaLnBrk="1" hangingPunct="1"/>
            <a:r>
              <a:rPr lang="en-US" altLang="en-US"/>
              <a:t>Below is a Boxplot for the following data:</a:t>
            </a:r>
          </a:p>
          <a:p>
            <a:pPr marL="342900" indent="-342900" defTabSz="914400" eaLnBrk="1" hangingPunct="1">
              <a:buFont typeface="Wingdings" panose="05000000000000000000" pitchFamily="2" charset="2"/>
              <a:buNone/>
            </a:pPr>
            <a:br>
              <a:rPr lang="en-US" altLang="en-US"/>
            </a:br>
            <a:br>
              <a:rPr lang="en-US" altLang="en-US"/>
            </a:br>
            <a:r>
              <a:rPr lang="en-US" altLang="en-US"/>
              <a:t>  0    2     2      2     3     3     4     5     5    9    27</a:t>
            </a:r>
          </a:p>
          <a:p>
            <a:pPr marL="342900" indent="-342900" defTabSz="914400" eaLnBrk="1" hangingPunct="1">
              <a:lnSpc>
                <a:spcPct val="80000"/>
              </a:lnSpc>
            </a:pPr>
            <a:endParaRPr lang="en-US" altLang="en-US"/>
          </a:p>
          <a:p>
            <a:pPr marL="342900" indent="-342900" defTabSz="914400" eaLnBrk="1" hangingPunct="1">
              <a:lnSpc>
                <a:spcPct val="80000"/>
              </a:lnSpc>
            </a:pPr>
            <a:endParaRPr lang="en-US" altLang="en-US"/>
          </a:p>
          <a:p>
            <a:pPr marL="342900" indent="-342900" defTabSz="914400" eaLnBrk="1" hangingPunct="1">
              <a:lnSpc>
                <a:spcPct val="80000"/>
              </a:lnSpc>
            </a:pPr>
            <a:endParaRPr lang="en-US" altLang="en-US"/>
          </a:p>
          <a:p>
            <a:pPr marL="342900" indent="-342900" defTabSz="914400" eaLnBrk="1" hangingPunct="1">
              <a:lnSpc>
                <a:spcPct val="80000"/>
              </a:lnSpc>
            </a:pPr>
            <a:endParaRPr lang="en-US" altLang="en-US"/>
          </a:p>
          <a:p>
            <a:pPr marL="342900" indent="-342900" defTabSz="914400" eaLnBrk="1" hangingPunct="1"/>
            <a:endParaRPr lang="en-US" altLang="en-US" sz="1400"/>
          </a:p>
          <a:p>
            <a:pPr marL="342900" indent="-342900" defTabSz="914400" eaLnBrk="1" hangingPunct="1"/>
            <a:r>
              <a:rPr lang="en-US" altLang="en-US"/>
              <a:t>The data are right skewed, as the plot depicts</a:t>
            </a:r>
          </a:p>
        </p:txBody>
      </p:sp>
      <p:sp>
        <p:nvSpPr>
          <p:cNvPr id="46084" name="Text Box 5">
            <a:extLst>
              <a:ext uri="{FF2B5EF4-FFF2-40B4-BE49-F238E27FC236}">
                <a16:creationId xmlns:a16="http://schemas.microsoft.com/office/drawing/2014/main" id="{A9D5F312-AFA1-42D0-84E4-3DACC51AD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638" y="5043488"/>
            <a:ext cx="5943600" cy="396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b="1">
                <a:solidFill>
                  <a:schemeClr val="accent1">
                    <a:lumMod val="20000"/>
                    <a:lumOff val="80000"/>
                  </a:schemeClr>
                </a:solidFill>
              </a:rPr>
              <a:t>0   2  3   5                                                              27</a:t>
            </a:r>
          </a:p>
        </p:txBody>
      </p:sp>
      <p:sp>
        <p:nvSpPr>
          <p:cNvPr id="46085" name="Rectangle 6">
            <a:extLst>
              <a:ext uri="{FF2B5EF4-FFF2-40B4-BE49-F238E27FC236}">
                <a16:creationId xmlns:a16="http://schemas.microsoft.com/office/drawing/2014/main" id="{BC643D08-D0BE-4553-9605-43058A0A0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743200"/>
            <a:ext cx="784860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X</a:t>
            </a:r>
            <a:r>
              <a:rPr lang="en-US" altLang="en-US" b="1" baseline="-25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smallest</a:t>
            </a:r>
            <a:r>
              <a:rPr lang="en-US" alt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Q</a:t>
            </a:r>
            <a:r>
              <a:rPr lang="en-US" altLang="en-US" b="1" baseline="-25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1</a:t>
            </a:r>
            <a:r>
              <a:rPr lang="en-US" alt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   Q</a:t>
            </a:r>
            <a:r>
              <a:rPr lang="en-US" altLang="en-US" b="1" baseline="-25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</a:t>
            </a:r>
            <a:r>
              <a:rPr lang="en-US" alt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/ Median             Q</a:t>
            </a:r>
            <a:r>
              <a:rPr lang="en-US" altLang="en-US" b="1" baseline="-25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3 </a:t>
            </a:r>
            <a:r>
              <a:rPr lang="en-US" alt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</a:t>
            </a:r>
            <a:r>
              <a:rPr lang="en-US" altLang="en-US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X</a:t>
            </a:r>
            <a:r>
              <a:rPr lang="en-US" altLang="en-US" b="1" baseline="-25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largest</a:t>
            </a:r>
            <a:endParaRPr lang="en-US" altLang="en-US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0182" name="Oval 7">
            <a:extLst>
              <a:ext uri="{FF2B5EF4-FFF2-40B4-BE49-F238E27FC236}">
                <a16:creationId xmlns:a16="http://schemas.microsoft.com/office/drawing/2014/main" id="{31DC5FFA-511B-43D6-8801-AB295C02F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200400"/>
            <a:ext cx="533400" cy="533400"/>
          </a:xfrm>
          <a:prstGeom prst="ellipse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183" name="Oval 8">
            <a:extLst>
              <a:ext uri="{FF2B5EF4-FFF2-40B4-BE49-F238E27FC236}">
                <a16:creationId xmlns:a16="http://schemas.microsoft.com/office/drawing/2014/main" id="{55FB3987-4E1D-4CA7-A250-F55019C36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200400"/>
            <a:ext cx="533400" cy="533400"/>
          </a:xfrm>
          <a:prstGeom prst="ellipse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184" name="Oval 9">
            <a:extLst>
              <a:ext uri="{FF2B5EF4-FFF2-40B4-BE49-F238E27FC236}">
                <a16:creationId xmlns:a16="http://schemas.microsoft.com/office/drawing/2014/main" id="{8246AFC7-C0AD-46E6-91FC-82C5046A8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200400"/>
            <a:ext cx="533400" cy="533400"/>
          </a:xfrm>
          <a:prstGeom prst="ellipse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185" name="Oval 10">
            <a:extLst>
              <a:ext uri="{FF2B5EF4-FFF2-40B4-BE49-F238E27FC236}">
                <a16:creationId xmlns:a16="http://schemas.microsoft.com/office/drawing/2014/main" id="{41B26C5E-9A59-4E5F-A0DB-AEC42795A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200400"/>
            <a:ext cx="533400" cy="533400"/>
          </a:xfrm>
          <a:prstGeom prst="ellipse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186" name="Oval 11">
            <a:extLst>
              <a:ext uri="{FF2B5EF4-FFF2-40B4-BE49-F238E27FC236}">
                <a16:creationId xmlns:a16="http://schemas.microsoft.com/office/drawing/2014/main" id="{08474E8C-C8FB-43E2-A239-B07A41DE6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3200400"/>
            <a:ext cx="685800" cy="533400"/>
          </a:xfrm>
          <a:prstGeom prst="ellipse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0187" name="Picture 15">
            <a:extLst>
              <a:ext uri="{FF2B5EF4-FFF2-40B4-BE49-F238E27FC236}">
                <a16:creationId xmlns:a16="http://schemas.microsoft.com/office/drawing/2014/main" id="{BD1EB544-0E24-47FE-859A-64C124202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6" b="37231"/>
          <a:stretch>
            <a:fillRect/>
          </a:stretch>
        </p:blipFill>
        <p:spPr bwMode="auto">
          <a:xfrm>
            <a:off x="1370013" y="3794125"/>
            <a:ext cx="7085012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57520FC-53AB-4F7C-BA05-62B1A6FA5E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924800" cy="1066800"/>
          </a:xfrm>
        </p:spPr>
        <p:txBody>
          <a:bodyPr/>
          <a:lstStyle/>
          <a:p>
            <a:pPr eaLnBrk="1" hangingPunct="1"/>
            <a:r>
              <a:rPr lang="en-US" altLang="en-US"/>
              <a:t>Locating Extreme Outliers:</a:t>
            </a:r>
            <a:br>
              <a:rPr lang="en-US" altLang="en-US"/>
            </a:br>
            <a:r>
              <a:rPr lang="en-US" altLang="en-US">
                <a:solidFill>
                  <a:schemeClr val="accent1"/>
                </a:solidFill>
              </a:rPr>
              <a:t>Z-Score </a:t>
            </a:r>
            <a:br>
              <a:rPr lang="en-US" altLang="en-US"/>
            </a:br>
            <a:r>
              <a:rPr lang="en-US" altLang="en-US" sz="1800"/>
              <a:t>(It is studied with Chapter 6)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56BBE1CB-7E94-40ED-8BCB-9A0B0731C5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8077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§"/>
            </a:pPr>
            <a:r>
              <a:rPr lang="en-US" altLang="en-US">
                <a:latin typeface="Times New Roman" panose="02020603050405020304" pitchFamily="18" charset="0"/>
              </a:rPr>
              <a:t>To compute the Z</a:t>
            </a:r>
            <a:r>
              <a:rPr lang="en-US" altLang="en-US" b="1">
                <a:latin typeface="Times New Roman" panose="02020603050405020304" pitchFamily="18" charset="0"/>
              </a:rPr>
              <a:t>-score</a:t>
            </a:r>
            <a:r>
              <a:rPr lang="en-US" altLang="en-US">
                <a:latin typeface="Times New Roman" panose="02020603050405020304" pitchFamily="18" charset="0"/>
              </a:rPr>
              <a:t> of a data value, subtract the mean and divide by the standard deviation.</a:t>
            </a:r>
          </a:p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§"/>
            </a:pPr>
            <a:endParaRPr lang="en-US" altLang="en-US" sz="11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§"/>
            </a:pPr>
            <a:r>
              <a:rPr lang="en-US" altLang="en-US">
                <a:latin typeface="Times New Roman" panose="02020603050405020304" pitchFamily="18" charset="0"/>
              </a:rPr>
              <a:t>The Z-score is the number of standard deviations a data value is from the mean.</a:t>
            </a:r>
          </a:p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§"/>
            </a:pPr>
            <a:endParaRPr lang="en-US" altLang="en-US" sz="1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§"/>
            </a:pPr>
            <a:r>
              <a:rPr lang="en-US" altLang="en-US">
                <a:latin typeface="Times New Roman" panose="02020603050405020304" pitchFamily="18" charset="0"/>
              </a:rPr>
              <a:t>A data value is considered an extreme outlier if its Z-score is less than -3.0 or greater than +3.0.</a:t>
            </a:r>
          </a:p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§"/>
            </a:pPr>
            <a:endParaRPr lang="en-US" altLang="en-US" sz="12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§"/>
            </a:pPr>
            <a:r>
              <a:rPr lang="en-US" altLang="en-US">
                <a:latin typeface="Times New Roman" panose="02020603050405020304" pitchFamily="18" charset="0"/>
              </a:rPr>
              <a:t>The larger the absolute value of the Z-score, the farther the data value is from the mean.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F29C7CF3-0390-4C96-98DE-87D2154873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12725"/>
            <a:ext cx="7924800" cy="990600"/>
          </a:xfrm>
        </p:spPr>
        <p:txBody>
          <a:bodyPr/>
          <a:lstStyle/>
          <a:p>
            <a:pPr eaLnBrk="1" hangingPunct="1"/>
            <a:r>
              <a:rPr lang="en-US" altLang="en-US"/>
              <a:t>Locating Extreme Outliers:</a:t>
            </a:r>
            <a:br>
              <a:rPr lang="en-US" altLang="en-US"/>
            </a:br>
            <a:r>
              <a:rPr lang="en-US" altLang="en-US">
                <a:solidFill>
                  <a:schemeClr val="accent1"/>
                </a:solidFill>
              </a:rPr>
              <a:t>Z-Score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2CAB3D3E-76C9-43F7-A945-E4C80D6EA0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3438525"/>
            <a:ext cx="8077200" cy="18954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</a:rPr>
              <a:t>where X represents the data value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</a:rPr>
              <a:t>		  X is the sample mean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</a:rPr>
              <a:t>		  S is the sample standard deviation</a:t>
            </a:r>
          </a:p>
        </p:txBody>
      </p:sp>
      <p:graphicFrame>
        <p:nvGraphicFramePr>
          <p:cNvPr id="52228" name="Object 4">
            <a:extLst>
              <a:ext uri="{FF2B5EF4-FFF2-40B4-BE49-F238E27FC236}">
                <a16:creationId xmlns:a16="http://schemas.microsoft.com/office/drawing/2014/main" id="{A68B2595-694B-4F2D-9E76-CFF6EC6FBB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1905000"/>
          <a:ext cx="1905000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" name="Equation" r:id="rId3" imgW="749300" imgH="419100" progId="Equation.3">
                  <p:embed/>
                </p:oleObj>
              </mc:Choice>
              <mc:Fallback>
                <p:oleObj name="Equation" r:id="rId3" imgW="749300" imgH="419100" progId="Equation.3">
                  <p:embed/>
                  <p:pic>
                    <p:nvPicPr>
                      <p:cNvPr id="52228" name="Object 4">
                        <a:extLst>
                          <a:ext uri="{FF2B5EF4-FFF2-40B4-BE49-F238E27FC236}">
                            <a16:creationId xmlns:a16="http://schemas.microsoft.com/office/drawing/2014/main" id="{A68B2595-694B-4F2D-9E76-CFF6EC6FBB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905000"/>
                        <a:ext cx="1905000" cy="1060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9" name="Line 6">
            <a:extLst>
              <a:ext uri="{FF2B5EF4-FFF2-40B4-BE49-F238E27FC236}">
                <a16:creationId xmlns:a16="http://schemas.microsoft.com/office/drawing/2014/main" id="{EF704EA5-CCD4-408B-8D80-180D9E8392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4038600"/>
            <a:ext cx="228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043F555C-4D9D-4B4E-A713-2FD6F3E449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Locating Extreme Outliers:</a:t>
            </a:r>
            <a:br>
              <a:rPr lang="en-US" altLang="en-US"/>
            </a:br>
            <a:r>
              <a:rPr lang="en-US" altLang="en-US">
                <a:solidFill>
                  <a:schemeClr val="accent1"/>
                </a:solidFill>
              </a:rPr>
              <a:t>Z-Score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A393C56A-220B-42D1-9DB0-2A06D20B61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8077200" cy="4532313"/>
          </a:xfrm>
        </p:spPr>
        <p:txBody>
          <a:bodyPr/>
          <a:lstStyle/>
          <a:p>
            <a:pPr eaLnBrk="1" hangingPunct="1">
              <a:buSzTx/>
              <a:buFont typeface="Wingdings" panose="05000000000000000000" pitchFamily="2" charset="2"/>
              <a:buChar char="§"/>
            </a:pPr>
            <a:r>
              <a:rPr lang="en-US" altLang="en-US">
                <a:latin typeface="Times New Roman" panose="02020603050405020304" pitchFamily="18" charset="0"/>
              </a:rPr>
              <a:t>Suppose the mean math SAT score is 490, with a standard deviation of 100.</a:t>
            </a:r>
          </a:p>
          <a:p>
            <a:pPr eaLnBrk="1" hangingPunct="1">
              <a:buSzTx/>
              <a:buFont typeface="Wingdings" panose="05000000000000000000" pitchFamily="2" charset="2"/>
              <a:buChar char="§"/>
            </a:pPr>
            <a:r>
              <a:rPr lang="en-US" altLang="en-US">
                <a:latin typeface="Times New Roman" panose="02020603050405020304" pitchFamily="18" charset="0"/>
              </a:rPr>
              <a:t>Compute the Z-score for a test score of 620.</a:t>
            </a:r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465BAC20-261D-46B7-BC72-E9865BAA7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62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53253" name="Object 4">
            <a:extLst>
              <a:ext uri="{FF2B5EF4-FFF2-40B4-BE49-F238E27FC236}">
                <a16:creationId xmlns:a16="http://schemas.microsoft.com/office/drawing/2014/main" id="{A5C9CA26-577D-4560-9F56-488761B9E2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3276600"/>
          <a:ext cx="48006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name="Equation" r:id="rId3" imgW="2260600" imgH="419100" progId="Equation.3">
                  <p:embed/>
                </p:oleObj>
              </mc:Choice>
              <mc:Fallback>
                <p:oleObj name="Equation" r:id="rId3" imgW="2260600" imgH="419100" progId="Equation.3">
                  <p:embed/>
                  <p:pic>
                    <p:nvPicPr>
                      <p:cNvPr id="53253" name="Object 4">
                        <a:extLst>
                          <a:ext uri="{FF2B5EF4-FFF2-40B4-BE49-F238E27FC236}">
                            <a16:creationId xmlns:a16="http://schemas.microsoft.com/office/drawing/2014/main" id="{A5C9CA26-577D-4560-9F56-488761B9E2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276600"/>
                        <a:ext cx="4800600" cy="8905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4" name="Text Box 6">
            <a:extLst>
              <a:ext uri="{FF2B5EF4-FFF2-40B4-BE49-F238E27FC236}">
                <a16:creationId xmlns:a16="http://schemas.microsoft.com/office/drawing/2014/main" id="{380800C2-365B-4EB6-BB13-6B47F4DA4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724400"/>
            <a:ext cx="6858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SzPct val="85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</a:rPr>
              <a:t>A score of 620 is 1.3 standard deviations above the mean and would not be considered an outlier.</a:t>
            </a:r>
          </a:p>
        </p:txBody>
      </p:sp>
      <p:sp>
        <p:nvSpPr>
          <p:cNvPr id="53255" name="Line 7">
            <a:extLst>
              <a:ext uri="{FF2B5EF4-FFF2-40B4-BE49-F238E27FC236}">
                <a16:creationId xmlns:a16="http://schemas.microsoft.com/office/drawing/2014/main" id="{3D4D2F88-377E-4F03-ABBD-D23473A526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3962400"/>
            <a:ext cx="2438400" cy="83820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2">
            <a:extLst>
              <a:ext uri="{FF2B5EF4-FFF2-40B4-BE49-F238E27FC236}">
                <a16:creationId xmlns:a16="http://schemas.microsoft.com/office/drawing/2014/main" id="{203C3D0A-A036-41FB-BC5F-4A833549FD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398963"/>
            <a:ext cx="1588" cy="144780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Line 3">
            <a:extLst>
              <a:ext uri="{FF2B5EF4-FFF2-40B4-BE49-F238E27FC236}">
                <a16:creationId xmlns:a16="http://schemas.microsoft.com/office/drawing/2014/main" id="{0F88344A-EEB2-4B3D-8BC4-1424BF46B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4398963"/>
            <a:ext cx="1588" cy="144780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Title 1">
            <a:extLst>
              <a:ext uri="{FF2B5EF4-FFF2-40B4-BE49-F238E27FC236}">
                <a16:creationId xmlns:a16="http://schemas.microsoft.com/office/drawing/2014/main" id="{31C72DDE-0327-415E-B7B5-A0000CCCBA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/>
              <a:t>The Empirical Rule </a:t>
            </a:r>
            <a:br>
              <a:rPr lang="ar-SA" altLang="en-US"/>
            </a:br>
            <a:r>
              <a:rPr lang="en-IN" altLang="en-US" sz="1800"/>
              <a:t>(</a:t>
            </a:r>
            <a:r>
              <a:rPr lang="en-US" altLang="en-US" sz="1800"/>
              <a:t>It is studied with Chapter 6</a:t>
            </a:r>
            <a:r>
              <a:rPr lang="ar-SA" altLang="en-US" sz="1800"/>
              <a:t>(</a:t>
            </a:r>
            <a:endParaRPr lang="en-IN" altLang="en-US" sz="1800"/>
          </a:p>
        </p:txBody>
      </p:sp>
      <p:sp>
        <p:nvSpPr>
          <p:cNvPr id="54277" name="Rectangle 4">
            <a:extLst>
              <a:ext uri="{FF2B5EF4-FFF2-40B4-BE49-F238E27FC236}">
                <a16:creationId xmlns:a16="http://schemas.microsoft.com/office/drawing/2014/main" id="{28770CC8-423E-4365-BAF1-071466745D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8077200" cy="2438400"/>
          </a:xfrm>
        </p:spPr>
        <p:txBody>
          <a:bodyPr/>
          <a:lstStyle/>
          <a:p>
            <a:pPr eaLnBrk="1" hangingPunct="1"/>
            <a:r>
              <a:rPr lang="en-US" altLang="en-US"/>
              <a:t>The empirical rule approximates the variation of data in a </a:t>
            </a:r>
            <a:r>
              <a:rPr lang="en-US" altLang="en-US" b="1">
                <a:solidFill>
                  <a:schemeClr val="accent1"/>
                </a:solidFill>
              </a:rPr>
              <a:t>bell-shaped</a:t>
            </a:r>
            <a:r>
              <a:rPr lang="en-US" altLang="en-US"/>
              <a:t> distribution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/>
              <a:t>Approximately </a:t>
            </a:r>
            <a:r>
              <a:rPr lang="en-US" altLang="en-US">
                <a:solidFill>
                  <a:srgbClr val="C1BAF8"/>
                </a:solidFill>
              </a:rPr>
              <a:t>68% </a:t>
            </a:r>
            <a:r>
              <a:rPr lang="en-US" altLang="en-US"/>
              <a:t>of the data in a bell shaped distribution is within 1 standard deviation of the mean or </a:t>
            </a:r>
            <a:r>
              <a:rPr lang="el-GR" altLang="en-US"/>
              <a:t>μ</a:t>
            </a:r>
            <a:r>
              <a:rPr lang="en-IN" altLang="en-US"/>
              <a:t> </a:t>
            </a:r>
            <a:r>
              <a:rPr lang="en-IN" altLang="en-US">
                <a:sym typeface="Symbol" panose="05050102010706020507" pitchFamily="18" charset="2"/>
              </a:rPr>
              <a:t> 1</a:t>
            </a:r>
            <a:r>
              <a:rPr lang="en-IN" altLang="en-US"/>
              <a:t> </a:t>
            </a:r>
            <a:endParaRPr lang="en-US" altLang="en-US"/>
          </a:p>
        </p:txBody>
      </p:sp>
      <p:sp>
        <p:nvSpPr>
          <p:cNvPr id="54278" name="Freeform 7">
            <a:extLst>
              <a:ext uri="{FF2B5EF4-FFF2-40B4-BE49-F238E27FC236}">
                <a16:creationId xmlns:a16="http://schemas.microsoft.com/office/drawing/2014/main" id="{013C7348-B011-418B-9493-00F825598231}"/>
              </a:ext>
            </a:extLst>
          </p:cNvPr>
          <p:cNvSpPr>
            <a:spLocks/>
          </p:cNvSpPr>
          <p:nvPr/>
        </p:nvSpPr>
        <p:spPr bwMode="auto">
          <a:xfrm>
            <a:off x="4572000" y="3657600"/>
            <a:ext cx="847725" cy="1503363"/>
          </a:xfrm>
          <a:custGeom>
            <a:avLst/>
            <a:gdLst>
              <a:gd name="T0" fmla="*/ 0 w 534"/>
              <a:gd name="T1" fmla="*/ 0 h 947"/>
              <a:gd name="T2" fmla="*/ 2147483646 w 534"/>
              <a:gd name="T3" fmla="*/ 2147483646 h 947"/>
              <a:gd name="T4" fmla="*/ 2147483646 w 534"/>
              <a:gd name="T5" fmla="*/ 2147483646 h 947"/>
              <a:gd name="T6" fmla="*/ 2147483646 w 534"/>
              <a:gd name="T7" fmla="*/ 2147483646 h 947"/>
              <a:gd name="T8" fmla="*/ 2147483646 w 534"/>
              <a:gd name="T9" fmla="*/ 2147483646 h 947"/>
              <a:gd name="T10" fmla="*/ 2147483646 w 534"/>
              <a:gd name="T11" fmla="*/ 2147483646 h 947"/>
              <a:gd name="T12" fmla="*/ 2147483646 w 534"/>
              <a:gd name="T13" fmla="*/ 2147483646 h 947"/>
              <a:gd name="T14" fmla="*/ 2147483646 w 534"/>
              <a:gd name="T15" fmla="*/ 2147483646 h 947"/>
              <a:gd name="T16" fmla="*/ 0 w 534"/>
              <a:gd name="T17" fmla="*/ 2147483646 h 947"/>
              <a:gd name="T18" fmla="*/ 0 w 534"/>
              <a:gd name="T19" fmla="*/ 0 h 94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34"/>
              <a:gd name="T31" fmla="*/ 0 h 947"/>
              <a:gd name="T32" fmla="*/ 534 w 534"/>
              <a:gd name="T33" fmla="*/ 947 h 94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34" h="947">
                <a:moveTo>
                  <a:pt x="0" y="0"/>
                </a:moveTo>
                <a:lnTo>
                  <a:pt x="120" y="23"/>
                </a:lnTo>
                <a:lnTo>
                  <a:pt x="240" y="131"/>
                </a:lnTo>
                <a:lnTo>
                  <a:pt x="330" y="203"/>
                </a:lnTo>
                <a:lnTo>
                  <a:pt x="414" y="317"/>
                </a:lnTo>
                <a:lnTo>
                  <a:pt x="504" y="443"/>
                </a:lnTo>
                <a:lnTo>
                  <a:pt x="534" y="469"/>
                </a:lnTo>
                <a:lnTo>
                  <a:pt x="534" y="947"/>
                </a:lnTo>
                <a:lnTo>
                  <a:pt x="0" y="947"/>
                </a:lnTo>
                <a:lnTo>
                  <a:pt x="0" y="0"/>
                </a:lnTo>
              </a:path>
            </a:pathLst>
          </a:custGeom>
          <a:solidFill>
            <a:srgbClr val="C0FE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9" name="Freeform 8">
            <a:extLst>
              <a:ext uri="{FF2B5EF4-FFF2-40B4-BE49-F238E27FC236}">
                <a16:creationId xmlns:a16="http://schemas.microsoft.com/office/drawing/2014/main" id="{9C5D0191-635D-4AD0-AD62-6DEBE8DD1945}"/>
              </a:ext>
            </a:extLst>
          </p:cNvPr>
          <p:cNvSpPr>
            <a:spLocks/>
          </p:cNvSpPr>
          <p:nvPr/>
        </p:nvSpPr>
        <p:spPr bwMode="auto">
          <a:xfrm>
            <a:off x="3743325" y="3663950"/>
            <a:ext cx="838200" cy="1497013"/>
          </a:xfrm>
          <a:custGeom>
            <a:avLst/>
            <a:gdLst>
              <a:gd name="T0" fmla="*/ 2147483646 w 528"/>
              <a:gd name="T1" fmla="*/ 2147483646 h 1338"/>
              <a:gd name="T2" fmla="*/ 2147483646 w 528"/>
              <a:gd name="T3" fmla="*/ 2147483646 h 1338"/>
              <a:gd name="T4" fmla="*/ 2147483646 w 528"/>
              <a:gd name="T5" fmla="*/ 2147483646 h 1338"/>
              <a:gd name="T6" fmla="*/ 2147483646 w 528"/>
              <a:gd name="T7" fmla="*/ 2147483646 h 1338"/>
              <a:gd name="T8" fmla="*/ 2147483646 w 528"/>
              <a:gd name="T9" fmla="*/ 2147483646 h 1338"/>
              <a:gd name="T10" fmla="*/ 2147483646 w 528"/>
              <a:gd name="T11" fmla="*/ 2147483646 h 1338"/>
              <a:gd name="T12" fmla="*/ 0 w 528"/>
              <a:gd name="T13" fmla="*/ 2147483646 h 1338"/>
              <a:gd name="T14" fmla="*/ 0 w 528"/>
              <a:gd name="T15" fmla="*/ 2147483646 h 1338"/>
              <a:gd name="T16" fmla="*/ 2147483646 w 528"/>
              <a:gd name="T17" fmla="*/ 2147483646 h 1338"/>
              <a:gd name="T18" fmla="*/ 2147483646 w 528"/>
              <a:gd name="T19" fmla="*/ 0 h 13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28"/>
              <a:gd name="T31" fmla="*/ 0 h 1338"/>
              <a:gd name="T32" fmla="*/ 528 w 528"/>
              <a:gd name="T33" fmla="*/ 1338 h 13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28" h="1338">
                <a:moveTo>
                  <a:pt x="456" y="18"/>
                </a:moveTo>
                <a:lnTo>
                  <a:pt x="385" y="66"/>
                </a:lnTo>
                <a:lnTo>
                  <a:pt x="262" y="214"/>
                </a:lnTo>
                <a:lnTo>
                  <a:pt x="197" y="293"/>
                </a:lnTo>
                <a:lnTo>
                  <a:pt x="102" y="474"/>
                </a:lnTo>
                <a:lnTo>
                  <a:pt x="36" y="588"/>
                </a:lnTo>
                <a:lnTo>
                  <a:pt x="0" y="654"/>
                </a:lnTo>
                <a:lnTo>
                  <a:pt x="0" y="1338"/>
                </a:lnTo>
                <a:lnTo>
                  <a:pt x="528" y="1332"/>
                </a:lnTo>
                <a:lnTo>
                  <a:pt x="528" y="0"/>
                </a:lnTo>
              </a:path>
            </a:pathLst>
          </a:custGeom>
          <a:solidFill>
            <a:srgbClr val="C0FE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0" name="Rectangle 10">
            <a:extLst>
              <a:ext uri="{FF2B5EF4-FFF2-40B4-BE49-F238E27FC236}">
                <a16:creationId xmlns:a16="http://schemas.microsoft.com/office/drawing/2014/main" id="{92AC373A-60C0-4ED1-998B-E9C758CC0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262313"/>
            <a:ext cx="250825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81" name="Line 12">
            <a:extLst>
              <a:ext uri="{FF2B5EF4-FFF2-40B4-BE49-F238E27FC236}">
                <a16:creationId xmlns:a16="http://schemas.microsoft.com/office/drawing/2014/main" id="{6B691758-6AB7-4320-8B12-884618EF21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5160963"/>
            <a:ext cx="4648200" cy="0"/>
          </a:xfrm>
          <a:prstGeom prst="line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82" name="Line 14">
            <a:extLst>
              <a:ext uri="{FF2B5EF4-FFF2-40B4-BE49-F238E27FC236}">
                <a16:creationId xmlns:a16="http://schemas.microsoft.com/office/drawing/2014/main" id="{E662E517-B229-498F-A9FE-4E7E7BA72B2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398963"/>
            <a:ext cx="1588" cy="144780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Line 15">
            <a:extLst>
              <a:ext uri="{FF2B5EF4-FFF2-40B4-BE49-F238E27FC236}">
                <a16:creationId xmlns:a16="http://schemas.microsoft.com/office/drawing/2014/main" id="{CDBD912A-3062-46D2-975F-E33A207E909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4398963"/>
            <a:ext cx="1588" cy="144780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Line 16">
            <a:extLst>
              <a:ext uri="{FF2B5EF4-FFF2-40B4-BE49-F238E27FC236}">
                <a16:creationId xmlns:a16="http://schemas.microsoft.com/office/drawing/2014/main" id="{67B5DF13-0A6B-4B6D-9E5A-9C49C79780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5846763"/>
            <a:ext cx="304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Line 17">
            <a:extLst>
              <a:ext uri="{FF2B5EF4-FFF2-40B4-BE49-F238E27FC236}">
                <a16:creationId xmlns:a16="http://schemas.microsoft.com/office/drawing/2014/main" id="{07F9D951-9A33-4DC4-9A8B-E4BA828BD4B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5846763"/>
            <a:ext cx="2286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6" name="Text Box 18">
            <a:extLst>
              <a:ext uri="{FF2B5EF4-FFF2-40B4-BE49-F238E27FC236}">
                <a16:creationId xmlns:a16="http://schemas.microsoft.com/office/drawing/2014/main" id="{156D463D-88A9-42CA-A415-692EE3E8E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322763"/>
            <a:ext cx="914400" cy="457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/>
              <a:t>68%</a:t>
            </a:r>
          </a:p>
        </p:txBody>
      </p:sp>
      <p:sp>
        <p:nvSpPr>
          <p:cNvPr id="54287" name="Line 19">
            <a:extLst>
              <a:ext uri="{FF2B5EF4-FFF2-40B4-BE49-F238E27FC236}">
                <a16:creationId xmlns:a16="http://schemas.microsoft.com/office/drawing/2014/main" id="{1B9BF412-B5ED-4F4D-AA31-CEF15565FBD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657600"/>
            <a:ext cx="1588" cy="150336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88" name="Freeform 21">
            <a:extLst>
              <a:ext uri="{FF2B5EF4-FFF2-40B4-BE49-F238E27FC236}">
                <a16:creationId xmlns:a16="http://schemas.microsoft.com/office/drawing/2014/main" id="{BF497B31-F595-4761-945D-AB0A90527E1E}"/>
              </a:ext>
            </a:extLst>
          </p:cNvPr>
          <p:cNvSpPr>
            <a:spLocks/>
          </p:cNvSpPr>
          <p:nvPr/>
        </p:nvSpPr>
        <p:spPr bwMode="auto">
          <a:xfrm>
            <a:off x="2362200" y="3636963"/>
            <a:ext cx="2232025" cy="1452562"/>
          </a:xfrm>
          <a:custGeom>
            <a:avLst/>
            <a:gdLst>
              <a:gd name="T0" fmla="*/ 0 w 1032"/>
              <a:gd name="T1" fmla="*/ 2147483646 h 991"/>
              <a:gd name="T2" fmla="*/ 2147483646 w 1032"/>
              <a:gd name="T3" fmla="*/ 2147483646 h 991"/>
              <a:gd name="T4" fmla="*/ 2147483646 w 1032"/>
              <a:gd name="T5" fmla="*/ 2147483646 h 991"/>
              <a:gd name="T6" fmla="*/ 2147483646 w 1032"/>
              <a:gd name="T7" fmla="*/ 2147483646 h 991"/>
              <a:gd name="T8" fmla="*/ 2147483646 w 1032"/>
              <a:gd name="T9" fmla="*/ 2147483646 h 991"/>
              <a:gd name="T10" fmla="*/ 2147483646 w 1032"/>
              <a:gd name="T11" fmla="*/ 2147483646 h 991"/>
              <a:gd name="T12" fmla="*/ 2147483646 w 1032"/>
              <a:gd name="T13" fmla="*/ 2147483646 h 991"/>
              <a:gd name="T14" fmla="*/ 2147483646 w 1032"/>
              <a:gd name="T15" fmla="*/ 2147483646 h 991"/>
              <a:gd name="T16" fmla="*/ 2147483646 w 1032"/>
              <a:gd name="T17" fmla="*/ 2147483646 h 991"/>
              <a:gd name="T18" fmla="*/ 2147483646 w 1032"/>
              <a:gd name="T19" fmla="*/ 2147483646 h 991"/>
              <a:gd name="T20" fmla="*/ 2147483646 w 1032"/>
              <a:gd name="T21" fmla="*/ 2147483646 h 991"/>
              <a:gd name="T22" fmla="*/ 2147483646 w 1032"/>
              <a:gd name="T23" fmla="*/ 2147483646 h 991"/>
              <a:gd name="T24" fmla="*/ 2147483646 w 1032"/>
              <a:gd name="T25" fmla="*/ 2147483646 h 991"/>
              <a:gd name="T26" fmla="*/ 2147483646 w 1032"/>
              <a:gd name="T27" fmla="*/ 2147483646 h 991"/>
              <a:gd name="T28" fmla="*/ 2147483646 w 1032"/>
              <a:gd name="T29" fmla="*/ 2147483646 h 991"/>
              <a:gd name="T30" fmla="*/ 2147483646 w 1032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2"/>
              <a:gd name="T49" fmla="*/ 0 h 991"/>
              <a:gd name="T50" fmla="*/ 1032 w 1032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2" h="991">
                <a:moveTo>
                  <a:pt x="0" y="990"/>
                </a:moveTo>
                <a:lnTo>
                  <a:pt x="108" y="980"/>
                </a:lnTo>
                <a:lnTo>
                  <a:pt x="163" y="967"/>
                </a:lnTo>
                <a:lnTo>
                  <a:pt x="218" y="952"/>
                </a:lnTo>
                <a:lnTo>
                  <a:pt x="271" y="929"/>
                </a:lnTo>
                <a:lnTo>
                  <a:pt x="326" y="897"/>
                </a:lnTo>
                <a:lnTo>
                  <a:pt x="381" y="857"/>
                </a:lnTo>
                <a:lnTo>
                  <a:pt x="488" y="743"/>
                </a:lnTo>
                <a:lnTo>
                  <a:pt x="596" y="581"/>
                </a:lnTo>
                <a:lnTo>
                  <a:pt x="706" y="386"/>
                </a:lnTo>
                <a:lnTo>
                  <a:pt x="759" y="287"/>
                </a:lnTo>
                <a:lnTo>
                  <a:pt x="814" y="196"/>
                </a:lnTo>
                <a:lnTo>
                  <a:pt x="868" y="116"/>
                </a:lnTo>
                <a:lnTo>
                  <a:pt x="921" y="53"/>
                </a:lnTo>
                <a:lnTo>
                  <a:pt x="976" y="13"/>
                </a:lnTo>
                <a:lnTo>
                  <a:pt x="1031" y="0"/>
                </a:lnTo>
              </a:path>
            </a:pathLst>
          </a:custGeom>
          <a:noFill/>
          <a:ln w="50800" cap="rnd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9" name="Freeform 22">
            <a:extLst>
              <a:ext uri="{FF2B5EF4-FFF2-40B4-BE49-F238E27FC236}">
                <a16:creationId xmlns:a16="http://schemas.microsoft.com/office/drawing/2014/main" id="{C1360590-C34A-4B40-A709-819A4EBB0E07}"/>
              </a:ext>
            </a:extLst>
          </p:cNvPr>
          <p:cNvSpPr>
            <a:spLocks/>
          </p:cNvSpPr>
          <p:nvPr/>
        </p:nvSpPr>
        <p:spPr bwMode="auto">
          <a:xfrm>
            <a:off x="4572000" y="3636963"/>
            <a:ext cx="2227263" cy="1452562"/>
          </a:xfrm>
          <a:custGeom>
            <a:avLst/>
            <a:gdLst>
              <a:gd name="T0" fmla="*/ 2147483646 w 1030"/>
              <a:gd name="T1" fmla="*/ 2147483646 h 991"/>
              <a:gd name="T2" fmla="*/ 2147483646 w 1030"/>
              <a:gd name="T3" fmla="*/ 2147483646 h 991"/>
              <a:gd name="T4" fmla="*/ 2147483646 w 1030"/>
              <a:gd name="T5" fmla="*/ 2147483646 h 991"/>
              <a:gd name="T6" fmla="*/ 2147483646 w 1030"/>
              <a:gd name="T7" fmla="*/ 2147483646 h 991"/>
              <a:gd name="T8" fmla="*/ 2147483646 w 1030"/>
              <a:gd name="T9" fmla="*/ 2147483646 h 991"/>
              <a:gd name="T10" fmla="*/ 2147483646 w 1030"/>
              <a:gd name="T11" fmla="*/ 2147483646 h 991"/>
              <a:gd name="T12" fmla="*/ 2147483646 w 1030"/>
              <a:gd name="T13" fmla="*/ 2147483646 h 991"/>
              <a:gd name="T14" fmla="*/ 2147483646 w 1030"/>
              <a:gd name="T15" fmla="*/ 2147483646 h 991"/>
              <a:gd name="T16" fmla="*/ 2147483646 w 1030"/>
              <a:gd name="T17" fmla="*/ 2147483646 h 991"/>
              <a:gd name="T18" fmla="*/ 2147483646 w 1030"/>
              <a:gd name="T19" fmla="*/ 2147483646 h 991"/>
              <a:gd name="T20" fmla="*/ 2147483646 w 1030"/>
              <a:gd name="T21" fmla="*/ 2147483646 h 991"/>
              <a:gd name="T22" fmla="*/ 2147483646 w 1030"/>
              <a:gd name="T23" fmla="*/ 2147483646 h 991"/>
              <a:gd name="T24" fmla="*/ 2147483646 w 1030"/>
              <a:gd name="T25" fmla="*/ 2147483646 h 991"/>
              <a:gd name="T26" fmla="*/ 2147483646 w 1030"/>
              <a:gd name="T27" fmla="*/ 2147483646 h 991"/>
              <a:gd name="T28" fmla="*/ 2147483646 w 1030"/>
              <a:gd name="T29" fmla="*/ 2147483646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0"/>
              <a:gd name="T49" fmla="*/ 0 h 991"/>
              <a:gd name="T50" fmla="*/ 1030 w 1030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0" name="TextBox 2">
            <a:extLst>
              <a:ext uri="{FF2B5EF4-FFF2-40B4-BE49-F238E27FC236}">
                <a16:creationId xmlns:a16="http://schemas.microsoft.com/office/drawing/2014/main" id="{4DB4A4A8-D210-43FF-8E13-87E6A8E2F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622925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l-GR" altLang="en-US" sz="2000">
                <a:solidFill>
                  <a:schemeClr val="bg1"/>
                </a:solidFill>
              </a:rPr>
              <a:t>μ</a:t>
            </a:r>
            <a:r>
              <a:rPr lang="en-IN" altLang="en-US" sz="2000">
                <a:solidFill>
                  <a:schemeClr val="bg1"/>
                </a:solidFill>
              </a:rPr>
              <a:t> </a:t>
            </a:r>
            <a:r>
              <a:rPr lang="en-IN" altLang="en-US" sz="2000">
                <a:solidFill>
                  <a:schemeClr val="bg1"/>
                </a:solidFill>
                <a:sym typeface="Symbol" panose="05050102010706020507" pitchFamily="18" charset="2"/>
              </a:rPr>
              <a:t> 1</a:t>
            </a:r>
            <a:endParaRPr lang="en-IN" altLang="en-US" sz="2000">
              <a:solidFill>
                <a:schemeClr val="bg1"/>
              </a:solidFill>
            </a:endParaRPr>
          </a:p>
        </p:txBody>
      </p:sp>
      <p:sp>
        <p:nvSpPr>
          <p:cNvPr id="54291" name="TextBox 23">
            <a:extLst>
              <a:ext uri="{FF2B5EF4-FFF2-40B4-BE49-F238E27FC236}">
                <a16:creationId xmlns:a16="http://schemas.microsoft.com/office/drawing/2014/main" id="{49F433A0-2AEC-4136-802E-78010504E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2138" y="5114925"/>
            <a:ext cx="366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l-GR" altLang="en-US" sz="2000">
                <a:solidFill>
                  <a:schemeClr val="bg1"/>
                </a:solidFill>
              </a:rPr>
              <a:t>μ</a:t>
            </a:r>
            <a:endParaRPr lang="en-IN" altLang="en-US" sz="2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E74DCF0-CF1B-4C6D-92BC-E7E2901AB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3200"/>
              <a:t>Measures of Central Tendency:</a:t>
            </a:r>
            <a:br>
              <a:rPr lang="en-US" altLang="en-US" sz="3200"/>
            </a:br>
            <a:r>
              <a:rPr lang="en-US" altLang="en-US" sz="3200">
                <a:solidFill>
                  <a:schemeClr val="accent1"/>
                </a:solidFill>
              </a:rPr>
              <a:t>The Population Mean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7D90900-4DAC-47AA-B63C-278FF2BB2F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8077200" cy="4532313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/>
              <a:t>The </a:t>
            </a:r>
            <a:r>
              <a:rPr lang="en-US" altLang="en-US">
                <a:solidFill>
                  <a:srgbClr val="C1BAF8"/>
                </a:solidFill>
              </a:rPr>
              <a:t>population mean </a:t>
            </a:r>
            <a:r>
              <a:rPr lang="en-US" altLang="en-US"/>
              <a:t>is the sum of the values in the population divided by the population size, N</a:t>
            </a:r>
          </a:p>
        </p:txBody>
      </p:sp>
      <p:graphicFrame>
        <p:nvGraphicFramePr>
          <p:cNvPr id="9220" name="Object 4">
            <a:extLst>
              <a:ext uri="{FF2B5EF4-FFF2-40B4-BE49-F238E27FC236}">
                <a16:creationId xmlns:a16="http://schemas.microsoft.com/office/drawing/2014/main" id="{1D55706B-5407-4DEF-AC2A-AEB8C74010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00263" y="2895600"/>
          <a:ext cx="4943475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3" imgW="1917700" imgH="609600" progId="Equation.3">
                  <p:embed/>
                </p:oleObj>
              </mc:Choice>
              <mc:Fallback>
                <p:oleObj name="Equation" r:id="rId3" imgW="1917700" imgH="609600" progId="Equation.3">
                  <p:embed/>
                  <p:pic>
                    <p:nvPicPr>
                      <p:cNvPr id="9220" name="Object 4">
                        <a:extLst>
                          <a:ext uri="{FF2B5EF4-FFF2-40B4-BE49-F238E27FC236}">
                            <a16:creationId xmlns:a16="http://schemas.microsoft.com/office/drawing/2014/main" id="{1D55706B-5407-4DEF-AC2A-AEB8C74010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0263" y="2895600"/>
                        <a:ext cx="4943475" cy="1570038"/>
                      </a:xfrm>
                      <a:prstGeom prst="rect">
                        <a:avLst/>
                      </a:prstGeom>
                      <a:solidFill>
                        <a:srgbClr val="FDE0B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5">
            <a:extLst>
              <a:ext uri="{FF2B5EF4-FFF2-40B4-BE49-F238E27FC236}">
                <a16:creationId xmlns:a16="http://schemas.microsoft.com/office/drawing/2014/main" id="{EFB286D0-E992-4BB9-9F43-1A3EFEB2D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800600"/>
            <a:ext cx="4038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sz="2000">
                <a:solidFill>
                  <a:srgbClr val="FFFFFF"/>
                </a:solidFill>
              </a:rPr>
              <a:t>μ</a:t>
            </a:r>
            <a:r>
              <a:rPr lang="en-US" altLang="en-US" sz="2000">
                <a:solidFill>
                  <a:srgbClr val="FFFFFF"/>
                </a:solidFill>
              </a:rPr>
              <a:t> = population mean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FFFF"/>
                </a:solidFill>
              </a:rPr>
              <a:t>N = population size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FFFF"/>
                </a:solidFill>
              </a:rPr>
              <a:t>X</a:t>
            </a:r>
            <a:r>
              <a:rPr lang="en-US" altLang="en-US" sz="2000" baseline="-25000">
                <a:solidFill>
                  <a:srgbClr val="FFFFFF"/>
                </a:solidFill>
              </a:rPr>
              <a:t>i</a:t>
            </a:r>
            <a:r>
              <a:rPr lang="en-US" altLang="en-US" sz="2000">
                <a:solidFill>
                  <a:srgbClr val="FFFFFF"/>
                </a:solidFill>
              </a:rPr>
              <a:t> = i</a:t>
            </a:r>
            <a:r>
              <a:rPr lang="en-US" altLang="en-US" sz="2000" baseline="30000">
                <a:solidFill>
                  <a:srgbClr val="FFFFFF"/>
                </a:solidFill>
              </a:rPr>
              <a:t>th</a:t>
            </a:r>
            <a:r>
              <a:rPr lang="en-US" altLang="en-US" sz="2000">
                <a:solidFill>
                  <a:srgbClr val="FFFFFF"/>
                </a:solidFill>
              </a:rPr>
              <a:t> value of the variable X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reeform 2">
            <a:extLst>
              <a:ext uri="{FF2B5EF4-FFF2-40B4-BE49-F238E27FC236}">
                <a16:creationId xmlns:a16="http://schemas.microsoft.com/office/drawing/2014/main" id="{791CE0D7-05C0-41C7-88D3-B68CB4FB7D09}"/>
              </a:ext>
            </a:extLst>
          </p:cNvPr>
          <p:cNvSpPr>
            <a:spLocks/>
          </p:cNvSpPr>
          <p:nvPr/>
        </p:nvSpPr>
        <p:spPr bwMode="auto">
          <a:xfrm>
            <a:off x="6859588" y="3905250"/>
            <a:ext cx="1512887" cy="1660525"/>
          </a:xfrm>
          <a:custGeom>
            <a:avLst/>
            <a:gdLst>
              <a:gd name="T0" fmla="*/ 0 w 953"/>
              <a:gd name="T1" fmla="*/ 2147483646 h 1046"/>
              <a:gd name="T2" fmla="*/ 0 w 953"/>
              <a:gd name="T3" fmla="*/ 0 h 1046"/>
              <a:gd name="T4" fmla="*/ 2147483646 w 953"/>
              <a:gd name="T5" fmla="*/ 2147483646 h 1046"/>
              <a:gd name="T6" fmla="*/ 2147483646 w 953"/>
              <a:gd name="T7" fmla="*/ 2147483646 h 1046"/>
              <a:gd name="T8" fmla="*/ 2147483646 w 953"/>
              <a:gd name="T9" fmla="*/ 2147483646 h 1046"/>
              <a:gd name="T10" fmla="*/ 2147483646 w 953"/>
              <a:gd name="T11" fmla="*/ 2147483646 h 1046"/>
              <a:gd name="T12" fmla="*/ 2147483646 w 953"/>
              <a:gd name="T13" fmla="*/ 2147483646 h 1046"/>
              <a:gd name="T14" fmla="*/ 2147483646 w 953"/>
              <a:gd name="T15" fmla="*/ 2147483646 h 1046"/>
              <a:gd name="T16" fmla="*/ 2147483646 w 953"/>
              <a:gd name="T17" fmla="*/ 2147483646 h 1046"/>
              <a:gd name="T18" fmla="*/ 2147483646 w 953"/>
              <a:gd name="T19" fmla="*/ 2147483646 h 1046"/>
              <a:gd name="T20" fmla="*/ 2147483646 w 953"/>
              <a:gd name="T21" fmla="*/ 2147483646 h 1046"/>
              <a:gd name="T22" fmla="*/ 2147483646 w 953"/>
              <a:gd name="T23" fmla="*/ 2147483646 h 1046"/>
              <a:gd name="T24" fmla="*/ 2147483646 w 953"/>
              <a:gd name="T25" fmla="*/ 2147483646 h 1046"/>
              <a:gd name="T26" fmla="*/ 2147483646 w 953"/>
              <a:gd name="T27" fmla="*/ 2147483646 h 1046"/>
              <a:gd name="T28" fmla="*/ 0 w 953"/>
              <a:gd name="T29" fmla="*/ 2147483646 h 104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53"/>
              <a:gd name="T46" fmla="*/ 0 h 1046"/>
              <a:gd name="T47" fmla="*/ 953 w 953"/>
              <a:gd name="T48" fmla="*/ 1046 h 104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53" h="1046">
                <a:moveTo>
                  <a:pt x="0" y="1043"/>
                </a:moveTo>
                <a:lnTo>
                  <a:pt x="0" y="0"/>
                </a:lnTo>
                <a:lnTo>
                  <a:pt x="96" y="38"/>
                </a:lnTo>
                <a:lnTo>
                  <a:pt x="192" y="139"/>
                </a:lnTo>
                <a:lnTo>
                  <a:pt x="264" y="240"/>
                </a:lnTo>
                <a:lnTo>
                  <a:pt x="330" y="360"/>
                </a:lnTo>
                <a:lnTo>
                  <a:pt x="360" y="438"/>
                </a:lnTo>
                <a:lnTo>
                  <a:pt x="414" y="522"/>
                </a:lnTo>
                <a:lnTo>
                  <a:pt x="462" y="629"/>
                </a:lnTo>
                <a:lnTo>
                  <a:pt x="528" y="714"/>
                </a:lnTo>
                <a:lnTo>
                  <a:pt x="618" y="822"/>
                </a:lnTo>
                <a:lnTo>
                  <a:pt x="780" y="955"/>
                </a:lnTo>
                <a:lnTo>
                  <a:pt x="947" y="986"/>
                </a:lnTo>
                <a:lnTo>
                  <a:pt x="953" y="1046"/>
                </a:lnTo>
                <a:lnTo>
                  <a:pt x="0" y="1043"/>
                </a:lnTo>
                <a:close/>
              </a:path>
            </a:pathLst>
          </a:custGeom>
          <a:solidFill>
            <a:srgbClr val="FDE0BD"/>
          </a:solidFill>
          <a:ln w="12700">
            <a:solidFill>
              <a:srgbClr val="C1BAF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299" name="Freeform 3">
            <a:extLst>
              <a:ext uri="{FF2B5EF4-FFF2-40B4-BE49-F238E27FC236}">
                <a16:creationId xmlns:a16="http://schemas.microsoft.com/office/drawing/2014/main" id="{2899F926-DE01-47BA-887F-0A5ED51E6CEE}"/>
              </a:ext>
            </a:extLst>
          </p:cNvPr>
          <p:cNvSpPr>
            <a:spLocks/>
          </p:cNvSpPr>
          <p:nvPr/>
        </p:nvSpPr>
        <p:spPr bwMode="auto">
          <a:xfrm>
            <a:off x="2286000" y="4013200"/>
            <a:ext cx="1076325" cy="1638300"/>
          </a:xfrm>
          <a:custGeom>
            <a:avLst/>
            <a:gdLst>
              <a:gd name="T0" fmla="*/ 0 w 678"/>
              <a:gd name="T1" fmla="*/ 2147483646 h 1032"/>
              <a:gd name="T2" fmla="*/ 0 w 678"/>
              <a:gd name="T3" fmla="*/ 0 h 1032"/>
              <a:gd name="T4" fmla="*/ 2147483646 w 678"/>
              <a:gd name="T5" fmla="*/ 2147483646 h 1032"/>
              <a:gd name="T6" fmla="*/ 2147483646 w 678"/>
              <a:gd name="T7" fmla="*/ 2147483646 h 1032"/>
              <a:gd name="T8" fmla="*/ 2147483646 w 678"/>
              <a:gd name="T9" fmla="*/ 2147483646 h 1032"/>
              <a:gd name="T10" fmla="*/ 2147483646 w 678"/>
              <a:gd name="T11" fmla="*/ 2147483646 h 1032"/>
              <a:gd name="T12" fmla="*/ 2147483646 w 678"/>
              <a:gd name="T13" fmla="*/ 2147483646 h 1032"/>
              <a:gd name="T14" fmla="*/ 2147483646 w 678"/>
              <a:gd name="T15" fmla="*/ 2147483646 h 1032"/>
              <a:gd name="T16" fmla="*/ 2147483646 w 678"/>
              <a:gd name="T17" fmla="*/ 2147483646 h 1032"/>
              <a:gd name="T18" fmla="*/ 2147483646 w 678"/>
              <a:gd name="T19" fmla="*/ 2147483646 h 1032"/>
              <a:gd name="T20" fmla="*/ 2147483646 w 678"/>
              <a:gd name="T21" fmla="*/ 2147483646 h 1032"/>
              <a:gd name="T22" fmla="*/ 2147483646 w 678"/>
              <a:gd name="T23" fmla="*/ 2147483646 h 1032"/>
              <a:gd name="T24" fmla="*/ 2147483646 w 678"/>
              <a:gd name="T25" fmla="*/ 2147483646 h 1032"/>
              <a:gd name="T26" fmla="*/ 0 w 678"/>
              <a:gd name="T27" fmla="*/ 2147483646 h 10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78"/>
              <a:gd name="T43" fmla="*/ 0 h 1032"/>
              <a:gd name="T44" fmla="*/ 678 w 678"/>
              <a:gd name="T45" fmla="*/ 1032 h 10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78" h="1032">
                <a:moveTo>
                  <a:pt x="0" y="1032"/>
                </a:moveTo>
                <a:lnTo>
                  <a:pt x="0" y="0"/>
                </a:lnTo>
                <a:lnTo>
                  <a:pt x="96" y="36"/>
                </a:lnTo>
                <a:lnTo>
                  <a:pt x="210" y="156"/>
                </a:lnTo>
                <a:lnTo>
                  <a:pt x="282" y="288"/>
                </a:lnTo>
                <a:lnTo>
                  <a:pt x="366" y="432"/>
                </a:lnTo>
                <a:lnTo>
                  <a:pt x="420" y="540"/>
                </a:lnTo>
                <a:lnTo>
                  <a:pt x="474" y="624"/>
                </a:lnTo>
                <a:lnTo>
                  <a:pt x="528" y="720"/>
                </a:lnTo>
                <a:lnTo>
                  <a:pt x="568" y="780"/>
                </a:lnTo>
                <a:lnTo>
                  <a:pt x="647" y="852"/>
                </a:lnTo>
                <a:lnTo>
                  <a:pt x="678" y="870"/>
                </a:lnTo>
                <a:lnTo>
                  <a:pt x="678" y="1032"/>
                </a:lnTo>
                <a:lnTo>
                  <a:pt x="0" y="1032"/>
                </a:lnTo>
                <a:close/>
              </a:path>
            </a:pathLst>
          </a:custGeom>
          <a:solidFill>
            <a:srgbClr val="CCFFCC"/>
          </a:solidFill>
          <a:ln w="12700">
            <a:solidFill>
              <a:srgbClr val="CC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0" name="Title 1">
            <a:extLst>
              <a:ext uri="{FF2B5EF4-FFF2-40B4-BE49-F238E27FC236}">
                <a16:creationId xmlns:a16="http://schemas.microsoft.com/office/drawing/2014/main" id="{BA1BC80C-7535-4F1B-99BE-00DB448BB8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46050"/>
            <a:ext cx="7924800" cy="990600"/>
          </a:xfrm>
        </p:spPr>
        <p:txBody>
          <a:bodyPr/>
          <a:lstStyle/>
          <a:p>
            <a:r>
              <a:rPr lang="en-IN" altLang="en-US"/>
              <a:t>The Empirical Rule</a:t>
            </a:r>
          </a:p>
        </p:txBody>
      </p:sp>
      <p:sp>
        <p:nvSpPr>
          <p:cNvPr id="55301" name="Rectangle 4">
            <a:extLst>
              <a:ext uri="{FF2B5EF4-FFF2-40B4-BE49-F238E27FC236}">
                <a16:creationId xmlns:a16="http://schemas.microsoft.com/office/drawing/2014/main" id="{4727E76E-DE61-4530-AF63-AFAA0019A1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350963"/>
            <a:ext cx="8077200" cy="3830637"/>
          </a:xfrm>
        </p:spPr>
        <p:txBody>
          <a:bodyPr/>
          <a:lstStyle/>
          <a:p>
            <a:pPr eaLnBrk="1" hangingPunct="1"/>
            <a:r>
              <a:rPr lang="en-US" altLang="en-US" sz="2400"/>
              <a:t>Approximately 95% of the data in a bell-shaped distribution lies within two standard deviations of the mean, or µ ± 2</a:t>
            </a:r>
            <a:r>
              <a:rPr lang="el-GR" altLang="en-US" sz="2400"/>
              <a:t>σ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600"/>
          </a:p>
          <a:p>
            <a:pPr eaLnBrk="1" hangingPunct="1"/>
            <a:r>
              <a:rPr lang="en-US" altLang="en-US" sz="2400"/>
              <a:t>Approximately 99.7% of the data in a bell-shaped distribution lies within three standard deviations of the mean, or µ ± 3</a:t>
            </a:r>
            <a:r>
              <a:rPr lang="el-GR" altLang="en-US" sz="2400"/>
              <a:t>σ</a:t>
            </a:r>
          </a:p>
        </p:txBody>
      </p:sp>
      <p:sp>
        <p:nvSpPr>
          <p:cNvPr id="55302" name="Freeform 8">
            <a:extLst>
              <a:ext uri="{FF2B5EF4-FFF2-40B4-BE49-F238E27FC236}">
                <a16:creationId xmlns:a16="http://schemas.microsoft.com/office/drawing/2014/main" id="{6F399488-DCC8-4806-8EEA-84E61B5F05C4}"/>
              </a:ext>
            </a:extLst>
          </p:cNvPr>
          <p:cNvSpPr>
            <a:spLocks/>
          </p:cNvSpPr>
          <p:nvPr/>
        </p:nvSpPr>
        <p:spPr bwMode="auto">
          <a:xfrm>
            <a:off x="5324475" y="3914775"/>
            <a:ext cx="1535113" cy="1670050"/>
          </a:xfrm>
          <a:custGeom>
            <a:avLst/>
            <a:gdLst>
              <a:gd name="T0" fmla="*/ 2147483646 w 967"/>
              <a:gd name="T1" fmla="*/ 2147483646 h 1052"/>
              <a:gd name="T2" fmla="*/ 2147483646 w 967"/>
              <a:gd name="T3" fmla="*/ 0 h 1052"/>
              <a:gd name="T4" fmla="*/ 2147483646 w 967"/>
              <a:gd name="T5" fmla="*/ 2147483646 h 1052"/>
              <a:gd name="T6" fmla="*/ 2147483646 w 967"/>
              <a:gd name="T7" fmla="*/ 2147483646 h 1052"/>
              <a:gd name="T8" fmla="*/ 2147483646 w 967"/>
              <a:gd name="T9" fmla="*/ 2147483646 h 1052"/>
              <a:gd name="T10" fmla="*/ 2147483646 w 967"/>
              <a:gd name="T11" fmla="*/ 2147483646 h 1052"/>
              <a:gd name="T12" fmla="*/ 2147483646 w 967"/>
              <a:gd name="T13" fmla="*/ 2147483646 h 1052"/>
              <a:gd name="T14" fmla="*/ 2147483646 w 967"/>
              <a:gd name="T15" fmla="*/ 2147483646 h 1052"/>
              <a:gd name="T16" fmla="*/ 2147483646 w 967"/>
              <a:gd name="T17" fmla="*/ 2147483646 h 1052"/>
              <a:gd name="T18" fmla="*/ 2147483646 w 967"/>
              <a:gd name="T19" fmla="*/ 2147483646 h 1052"/>
              <a:gd name="T20" fmla="*/ 2147483646 w 967"/>
              <a:gd name="T21" fmla="*/ 2147483646 h 1052"/>
              <a:gd name="T22" fmla="*/ 0 w 967"/>
              <a:gd name="T23" fmla="*/ 2147483646 h 1052"/>
              <a:gd name="T24" fmla="*/ 2147483646 w 967"/>
              <a:gd name="T25" fmla="*/ 2147483646 h 1052"/>
              <a:gd name="T26" fmla="*/ 2147483646 w 967"/>
              <a:gd name="T27" fmla="*/ 2147483646 h 10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967"/>
              <a:gd name="T43" fmla="*/ 0 h 1052"/>
              <a:gd name="T44" fmla="*/ 967 w 967"/>
              <a:gd name="T45" fmla="*/ 1052 h 105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967" h="1052">
                <a:moveTo>
                  <a:pt x="967" y="1038"/>
                </a:moveTo>
                <a:lnTo>
                  <a:pt x="967" y="0"/>
                </a:lnTo>
                <a:lnTo>
                  <a:pt x="871" y="78"/>
                </a:lnTo>
                <a:lnTo>
                  <a:pt x="775" y="174"/>
                </a:lnTo>
                <a:lnTo>
                  <a:pt x="709" y="312"/>
                </a:lnTo>
                <a:lnTo>
                  <a:pt x="631" y="462"/>
                </a:lnTo>
                <a:lnTo>
                  <a:pt x="583" y="558"/>
                </a:lnTo>
                <a:lnTo>
                  <a:pt x="505" y="642"/>
                </a:lnTo>
                <a:lnTo>
                  <a:pt x="439" y="750"/>
                </a:lnTo>
                <a:lnTo>
                  <a:pt x="343" y="858"/>
                </a:lnTo>
                <a:lnTo>
                  <a:pt x="187" y="954"/>
                </a:lnTo>
                <a:lnTo>
                  <a:pt x="0" y="992"/>
                </a:lnTo>
                <a:lnTo>
                  <a:pt x="6" y="1052"/>
                </a:lnTo>
                <a:lnTo>
                  <a:pt x="967" y="1038"/>
                </a:lnTo>
                <a:close/>
              </a:path>
            </a:pathLst>
          </a:custGeom>
          <a:solidFill>
            <a:srgbClr val="FDE0BD"/>
          </a:solidFill>
          <a:ln w="12700">
            <a:solidFill>
              <a:srgbClr val="C1BAF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3" name="Freeform 9">
            <a:extLst>
              <a:ext uri="{FF2B5EF4-FFF2-40B4-BE49-F238E27FC236}">
                <a16:creationId xmlns:a16="http://schemas.microsoft.com/office/drawing/2014/main" id="{ED81D7A6-4AF9-479E-B4AE-7F8283026903}"/>
              </a:ext>
            </a:extLst>
          </p:cNvPr>
          <p:cNvSpPr>
            <a:spLocks/>
          </p:cNvSpPr>
          <p:nvPr/>
        </p:nvSpPr>
        <p:spPr bwMode="auto">
          <a:xfrm>
            <a:off x="6894513" y="3917950"/>
            <a:ext cx="1635125" cy="1573213"/>
          </a:xfrm>
          <a:custGeom>
            <a:avLst/>
            <a:gdLst>
              <a:gd name="T0" fmla="*/ 2147483646 w 1030"/>
              <a:gd name="T1" fmla="*/ 2147483646 h 991"/>
              <a:gd name="T2" fmla="*/ 2147483646 w 1030"/>
              <a:gd name="T3" fmla="*/ 2147483646 h 991"/>
              <a:gd name="T4" fmla="*/ 2147483646 w 1030"/>
              <a:gd name="T5" fmla="*/ 2147483646 h 991"/>
              <a:gd name="T6" fmla="*/ 2147483646 w 1030"/>
              <a:gd name="T7" fmla="*/ 2147483646 h 991"/>
              <a:gd name="T8" fmla="*/ 2147483646 w 1030"/>
              <a:gd name="T9" fmla="*/ 2147483646 h 991"/>
              <a:gd name="T10" fmla="*/ 2147483646 w 1030"/>
              <a:gd name="T11" fmla="*/ 2147483646 h 991"/>
              <a:gd name="T12" fmla="*/ 2147483646 w 1030"/>
              <a:gd name="T13" fmla="*/ 2147483646 h 991"/>
              <a:gd name="T14" fmla="*/ 2147483646 w 1030"/>
              <a:gd name="T15" fmla="*/ 2147483646 h 991"/>
              <a:gd name="T16" fmla="*/ 2147483646 w 1030"/>
              <a:gd name="T17" fmla="*/ 2147483646 h 991"/>
              <a:gd name="T18" fmla="*/ 2147483646 w 1030"/>
              <a:gd name="T19" fmla="*/ 2147483646 h 991"/>
              <a:gd name="T20" fmla="*/ 2147483646 w 1030"/>
              <a:gd name="T21" fmla="*/ 2147483646 h 991"/>
              <a:gd name="T22" fmla="*/ 2147483646 w 1030"/>
              <a:gd name="T23" fmla="*/ 2147483646 h 991"/>
              <a:gd name="T24" fmla="*/ 2147483646 w 1030"/>
              <a:gd name="T25" fmla="*/ 2147483646 h 991"/>
              <a:gd name="T26" fmla="*/ 2147483646 w 1030"/>
              <a:gd name="T27" fmla="*/ 2147483646 h 991"/>
              <a:gd name="T28" fmla="*/ 2147483646 w 1030"/>
              <a:gd name="T29" fmla="*/ 2147483646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0"/>
              <a:gd name="T49" fmla="*/ 0 h 991"/>
              <a:gd name="T50" fmla="*/ 1030 w 1030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4" name="Freeform 10">
            <a:extLst>
              <a:ext uri="{FF2B5EF4-FFF2-40B4-BE49-F238E27FC236}">
                <a16:creationId xmlns:a16="http://schemas.microsoft.com/office/drawing/2014/main" id="{832E9EA1-D08C-4721-A104-92FF4622047E}"/>
              </a:ext>
            </a:extLst>
          </p:cNvPr>
          <p:cNvSpPr>
            <a:spLocks/>
          </p:cNvSpPr>
          <p:nvPr/>
        </p:nvSpPr>
        <p:spPr bwMode="auto">
          <a:xfrm>
            <a:off x="5257800" y="3917950"/>
            <a:ext cx="1638300" cy="1573213"/>
          </a:xfrm>
          <a:custGeom>
            <a:avLst/>
            <a:gdLst>
              <a:gd name="T0" fmla="*/ 0 w 1032"/>
              <a:gd name="T1" fmla="*/ 2147483646 h 991"/>
              <a:gd name="T2" fmla="*/ 2147483646 w 1032"/>
              <a:gd name="T3" fmla="*/ 2147483646 h 991"/>
              <a:gd name="T4" fmla="*/ 2147483646 w 1032"/>
              <a:gd name="T5" fmla="*/ 2147483646 h 991"/>
              <a:gd name="T6" fmla="*/ 2147483646 w 1032"/>
              <a:gd name="T7" fmla="*/ 2147483646 h 991"/>
              <a:gd name="T8" fmla="*/ 2147483646 w 1032"/>
              <a:gd name="T9" fmla="*/ 2147483646 h 991"/>
              <a:gd name="T10" fmla="*/ 2147483646 w 1032"/>
              <a:gd name="T11" fmla="*/ 2147483646 h 991"/>
              <a:gd name="T12" fmla="*/ 2147483646 w 1032"/>
              <a:gd name="T13" fmla="*/ 2147483646 h 991"/>
              <a:gd name="T14" fmla="*/ 2147483646 w 1032"/>
              <a:gd name="T15" fmla="*/ 2147483646 h 991"/>
              <a:gd name="T16" fmla="*/ 2147483646 w 1032"/>
              <a:gd name="T17" fmla="*/ 2147483646 h 991"/>
              <a:gd name="T18" fmla="*/ 2147483646 w 1032"/>
              <a:gd name="T19" fmla="*/ 2147483646 h 991"/>
              <a:gd name="T20" fmla="*/ 2147483646 w 1032"/>
              <a:gd name="T21" fmla="*/ 2147483646 h 991"/>
              <a:gd name="T22" fmla="*/ 2147483646 w 1032"/>
              <a:gd name="T23" fmla="*/ 2147483646 h 991"/>
              <a:gd name="T24" fmla="*/ 2147483646 w 1032"/>
              <a:gd name="T25" fmla="*/ 2147483646 h 991"/>
              <a:gd name="T26" fmla="*/ 2147483646 w 1032"/>
              <a:gd name="T27" fmla="*/ 2147483646 h 991"/>
              <a:gd name="T28" fmla="*/ 2147483646 w 1032"/>
              <a:gd name="T29" fmla="*/ 2147483646 h 991"/>
              <a:gd name="T30" fmla="*/ 2147483646 w 1032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2"/>
              <a:gd name="T49" fmla="*/ 0 h 991"/>
              <a:gd name="T50" fmla="*/ 1032 w 1032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2" h="991">
                <a:moveTo>
                  <a:pt x="0" y="990"/>
                </a:moveTo>
                <a:lnTo>
                  <a:pt x="108" y="980"/>
                </a:lnTo>
                <a:lnTo>
                  <a:pt x="163" y="967"/>
                </a:lnTo>
                <a:lnTo>
                  <a:pt x="218" y="952"/>
                </a:lnTo>
                <a:lnTo>
                  <a:pt x="271" y="929"/>
                </a:lnTo>
                <a:lnTo>
                  <a:pt x="326" y="897"/>
                </a:lnTo>
                <a:lnTo>
                  <a:pt x="381" y="857"/>
                </a:lnTo>
                <a:lnTo>
                  <a:pt x="488" y="743"/>
                </a:lnTo>
                <a:lnTo>
                  <a:pt x="596" y="581"/>
                </a:lnTo>
                <a:lnTo>
                  <a:pt x="706" y="386"/>
                </a:lnTo>
                <a:lnTo>
                  <a:pt x="759" y="287"/>
                </a:lnTo>
                <a:lnTo>
                  <a:pt x="814" y="196"/>
                </a:lnTo>
                <a:lnTo>
                  <a:pt x="868" y="116"/>
                </a:lnTo>
                <a:lnTo>
                  <a:pt x="921" y="53"/>
                </a:lnTo>
                <a:lnTo>
                  <a:pt x="976" y="13"/>
                </a:lnTo>
                <a:lnTo>
                  <a:pt x="1031" y="0"/>
                </a:lnTo>
              </a:path>
            </a:pathLst>
          </a:custGeom>
          <a:noFill/>
          <a:ln w="50800" cap="rnd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5" name="Freeform 11">
            <a:extLst>
              <a:ext uri="{FF2B5EF4-FFF2-40B4-BE49-F238E27FC236}">
                <a16:creationId xmlns:a16="http://schemas.microsoft.com/office/drawing/2014/main" id="{0EA99FD0-B568-4DF2-A570-32E1884A7ADF}"/>
              </a:ext>
            </a:extLst>
          </p:cNvPr>
          <p:cNvSpPr>
            <a:spLocks/>
          </p:cNvSpPr>
          <p:nvPr/>
        </p:nvSpPr>
        <p:spPr bwMode="auto">
          <a:xfrm>
            <a:off x="5240338" y="5573713"/>
            <a:ext cx="3289300" cy="7937"/>
          </a:xfrm>
          <a:custGeom>
            <a:avLst/>
            <a:gdLst>
              <a:gd name="T0" fmla="*/ 0 w 2072"/>
              <a:gd name="T1" fmla="*/ 2147483646 h 5"/>
              <a:gd name="T2" fmla="*/ 2147483646 w 2072"/>
              <a:gd name="T3" fmla="*/ 0 h 5"/>
              <a:gd name="T4" fmla="*/ 2147483646 w 2072"/>
              <a:gd name="T5" fmla="*/ 0 h 5"/>
              <a:gd name="T6" fmla="*/ 0 60000 65536"/>
              <a:gd name="T7" fmla="*/ 0 60000 65536"/>
              <a:gd name="T8" fmla="*/ 0 60000 65536"/>
              <a:gd name="T9" fmla="*/ 0 w 2072"/>
              <a:gd name="T10" fmla="*/ 0 h 5"/>
              <a:gd name="T11" fmla="*/ 2072 w 2072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2" h="5">
                <a:moveTo>
                  <a:pt x="0" y="5"/>
                </a:moveTo>
                <a:lnTo>
                  <a:pt x="12" y="0"/>
                </a:lnTo>
                <a:lnTo>
                  <a:pt x="2072" y="0"/>
                </a:lnTo>
              </a:path>
            </a:pathLst>
          </a:custGeom>
          <a:noFill/>
          <a:ln w="50800" cap="rnd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6" name="Freeform 12">
            <a:extLst>
              <a:ext uri="{FF2B5EF4-FFF2-40B4-BE49-F238E27FC236}">
                <a16:creationId xmlns:a16="http://schemas.microsoft.com/office/drawing/2014/main" id="{E6C56E75-0E85-472A-8597-A443C235AB07}"/>
              </a:ext>
            </a:extLst>
          </p:cNvPr>
          <p:cNvSpPr>
            <a:spLocks/>
          </p:cNvSpPr>
          <p:nvPr/>
        </p:nvSpPr>
        <p:spPr bwMode="auto">
          <a:xfrm>
            <a:off x="1219200" y="4013200"/>
            <a:ext cx="1066800" cy="1657350"/>
          </a:xfrm>
          <a:custGeom>
            <a:avLst/>
            <a:gdLst>
              <a:gd name="T0" fmla="*/ 2147483646 w 666"/>
              <a:gd name="T1" fmla="*/ 2147483646 h 1044"/>
              <a:gd name="T2" fmla="*/ 2147483646 w 666"/>
              <a:gd name="T3" fmla="*/ 0 h 1044"/>
              <a:gd name="T4" fmla="*/ 2147483646 w 666"/>
              <a:gd name="T5" fmla="*/ 2147483646 h 1044"/>
              <a:gd name="T6" fmla="*/ 2147483646 w 666"/>
              <a:gd name="T7" fmla="*/ 2147483646 h 1044"/>
              <a:gd name="T8" fmla="*/ 2147483646 w 666"/>
              <a:gd name="T9" fmla="*/ 2147483646 h 1044"/>
              <a:gd name="T10" fmla="*/ 2147483646 w 666"/>
              <a:gd name="T11" fmla="*/ 2147483646 h 1044"/>
              <a:gd name="T12" fmla="*/ 2147483646 w 666"/>
              <a:gd name="T13" fmla="*/ 2147483646 h 1044"/>
              <a:gd name="T14" fmla="*/ 2147483646 w 666"/>
              <a:gd name="T15" fmla="*/ 2147483646 h 1044"/>
              <a:gd name="T16" fmla="*/ 2147483646 w 666"/>
              <a:gd name="T17" fmla="*/ 2147483646 h 1044"/>
              <a:gd name="T18" fmla="*/ 2147483646 w 666"/>
              <a:gd name="T19" fmla="*/ 2147483646 h 1044"/>
              <a:gd name="T20" fmla="*/ 2147483646 w 666"/>
              <a:gd name="T21" fmla="*/ 2147483646 h 1044"/>
              <a:gd name="T22" fmla="*/ 0 w 666"/>
              <a:gd name="T23" fmla="*/ 2147483646 h 1044"/>
              <a:gd name="T24" fmla="*/ 0 w 666"/>
              <a:gd name="T25" fmla="*/ 2147483646 h 1044"/>
              <a:gd name="T26" fmla="*/ 2147483646 w 666"/>
              <a:gd name="T27" fmla="*/ 2147483646 h 10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66"/>
              <a:gd name="T43" fmla="*/ 0 h 1044"/>
              <a:gd name="T44" fmla="*/ 666 w 666"/>
              <a:gd name="T45" fmla="*/ 1044 h 104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66" h="1044">
                <a:moveTo>
                  <a:pt x="666" y="1044"/>
                </a:moveTo>
                <a:lnTo>
                  <a:pt x="666" y="0"/>
                </a:lnTo>
                <a:lnTo>
                  <a:pt x="576" y="60"/>
                </a:lnTo>
                <a:lnTo>
                  <a:pt x="474" y="180"/>
                </a:lnTo>
                <a:lnTo>
                  <a:pt x="426" y="324"/>
                </a:lnTo>
                <a:lnTo>
                  <a:pt x="330" y="468"/>
                </a:lnTo>
                <a:lnTo>
                  <a:pt x="282" y="564"/>
                </a:lnTo>
                <a:lnTo>
                  <a:pt x="210" y="660"/>
                </a:lnTo>
                <a:lnTo>
                  <a:pt x="138" y="756"/>
                </a:lnTo>
                <a:lnTo>
                  <a:pt x="108" y="792"/>
                </a:lnTo>
                <a:lnTo>
                  <a:pt x="30" y="864"/>
                </a:lnTo>
                <a:lnTo>
                  <a:pt x="0" y="882"/>
                </a:lnTo>
                <a:lnTo>
                  <a:pt x="0" y="1044"/>
                </a:lnTo>
                <a:lnTo>
                  <a:pt x="666" y="1044"/>
                </a:lnTo>
                <a:close/>
              </a:path>
            </a:pathLst>
          </a:custGeom>
          <a:solidFill>
            <a:srgbClr val="CCFFCC"/>
          </a:solidFill>
          <a:ln w="12700">
            <a:solidFill>
              <a:srgbClr val="CC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7" name="Line 13">
            <a:extLst>
              <a:ext uri="{FF2B5EF4-FFF2-40B4-BE49-F238E27FC236}">
                <a16:creationId xmlns:a16="http://schemas.microsoft.com/office/drawing/2014/main" id="{587D3487-B875-487C-AD97-18030D4890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994150"/>
            <a:ext cx="0" cy="16764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Freeform 14">
            <a:extLst>
              <a:ext uri="{FF2B5EF4-FFF2-40B4-BE49-F238E27FC236}">
                <a16:creationId xmlns:a16="http://schemas.microsoft.com/office/drawing/2014/main" id="{1D167BE0-D80B-449F-A7FE-9F5CF20EAC5D}"/>
              </a:ext>
            </a:extLst>
          </p:cNvPr>
          <p:cNvSpPr>
            <a:spLocks/>
          </p:cNvSpPr>
          <p:nvPr/>
        </p:nvSpPr>
        <p:spPr bwMode="auto">
          <a:xfrm>
            <a:off x="2320925" y="4025900"/>
            <a:ext cx="1635125" cy="1573213"/>
          </a:xfrm>
          <a:custGeom>
            <a:avLst/>
            <a:gdLst>
              <a:gd name="T0" fmla="*/ 2147483646 w 1030"/>
              <a:gd name="T1" fmla="*/ 2147483646 h 991"/>
              <a:gd name="T2" fmla="*/ 2147483646 w 1030"/>
              <a:gd name="T3" fmla="*/ 2147483646 h 991"/>
              <a:gd name="T4" fmla="*/ 2147483646 w 1030"/>
              <a:gd name="T5" fmla="*/ 2147483646 h 991"/>
              <a:gd name="T6" fmla="*/ 2147483646 w 1030"/>
              <a:gd name="T7" fmla="*/ 2147483646 h 991"/>
              <a:gd name="T8" fmla="*/ 2147483646 w 1030"/>
              <a:gd name="T9" fmla="*/ 2147483646 h 991"/>
              <a:gd name="T10" fmla="*/ 2147483646 w 1030"/>
              <a:gd name="T11" fmla="*/ 2147483646 h 991"/>
              <a:gd name="T12" fmla="*/ 2147483646 w 1030"/>
              <a:gd name="T13" fmla="*/ 2147483646 h 991"/>
              <a:gd name="T14" fmla="*/ 2147483646 w 1030"/>
              <a:gd name="T15" fmla="*/ 2147483646 h 991"/>
              <a:gd name="T16" fmla="*/ 2147483646 w 1030"/>
              <a:gd name="T17" fmla="*/ 2147483646 h 991"/>
              <a:gd name="T18" fmla="*/ 2147483646 w 1030"/>
              <a:gd name="T19" fmla="*/ 2147483646 h 991"/>
              <a:gd name="T20" fmla="*/ 2147483646 w 1030"/>
              <a:gd name="T21" fmla="*/ 2147483646 h 991"/>
              <a:gd name="T22" fmla="*/ 2147483646 w 1030"/>
              <a:gd name="T23" fmla="*/ 2147483646 h 991"/>
              <a:gd name="T24" fmla="*/ 2147483646 w 1030"/>
              <a:gd name="T25" fmla="*/ 2147483646 h 991"/>
              <a:gd name="T26" fmla="*/ 2147483646 w 1030"/>
              <a:gd name="T27" fmla="*/ 2147483646 h 991"/>
              <a:gd name="T28" fmla="*/ 2147483646 w 1030"/>
              <a:gd name="T29" fmla="*/ 2147483646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0"/>
              <a:gd name="T49" fmla="*/ 0 h 991"/>
              <a:gd name="T50" fmla="*/ 1030 w 1030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9" name="Freeform 15">
            <a:extLst>
              <a:ext uri="{FF2B5EF4-FFF2-40B4-BE49-F238E27FC236}">
                <a16:creationId xmlns:a16="http://schemas.microsoft.com/office/drawing/2014/main" id="{22C5E887-F775-4B18-9936-5905BE2041C7}"/>
              </a:ext>
            </a:extLst>
          </p:cNvPr>
          <p:cNvSpPr>
            <a:spLocks/>
          </p:cNvSpPr>
          <p:nvPr/>
        </p:nvSpPr>
        <p:spPr bwMode="auto">
          <a:xfrm>
            <a:off x="669925" y="4025900"/>
            <a:ext cx="1652588" cy="1573213"/>
          </a:xfrm>
          <a:custGeom>
            <a:avLst/>
            <a:gdLst>
              <a:gd name="T0" fmla="*/ 0 w 1032"/>
              <a:gd name="T1" fmla="*/ 2147483646 h 991"/>
              <a:gd name="T2" fmla="*/ 2147483646 w 1032"/>
              <a:gd name="T3" fmla="*/ 2147483646 h 991"/>
              <a:gd name="T4" fmla="*/ 2147483646 w 1032"/>
              <a:gd name="T5" fmla="*/ 2147483646 h 991"/>
              <a:gd name="T6" fmla="*/ 2147483646 w 1032"/>
              <a:gd name="T7" fmla="*/ 2147483646 h 991"/>
              <a:gd name="T8" fmla="*/ 2147483646 w 1032"/>
              <a:gd name="T9" fmla="*/ 2147483646 h 991"/>
              <a:gd name="T10" fmla="*/ 2147483646 w 1032"/>
              <a:gd name="T11" fmla="*/ 2147483646 h 991"/>
              <a:gd name="T12" fmla="*/ 2147483646 w 1032"/>
              <a:gd name="T13" fmla="*/ 2147483646 h 991"/>
              <a:gd name="T14" fmla="*/ 2147483646 w 1032"/>
              <a:gd name="T15" fmla="*/ 2147483646 h 991"/>
              <a:gd name="T16" fmla="*/ 2147483646 w 1032"/>
              <a:gd name="T17" fmla="*/ 2147483646 h 991"/>
              <a:gd name="T18" fmla="*/ 2147483646 w 1032"/>
              <a:gd name="T19" fmla="*/ 2147483646 h 991"/>
              <a:gd name="T20" fmla="*/ 2147483646 w 1032"/>
              <a:gd name="T21" fmla="*/ 2147483646 h 991"/>
              <a:gd name="T22" fmla="*/ 2147483646 w 1032"/>
              <a:gd name="T23" fmla="*/ 2147483646 h 991"/>
              <a:gd name="T24" fmla="*/ 2147483646 w 1032"/>
              <a:gd name="T25" fmla="*/ 2147483646 h 991"/>
              <a:gd name="T26" fmla="*/ 2147483646 w 1032"/>
              <a:gd name="T27" fmla="*/ 2147483646 h 991"/>
              <a:gd name="T28" fmla="*/ 2147483646 w 1032"/>
              <a:gd name="T29" fmla="*/ 2147483646 h 991"/>
              <a:gd name="T30" fmla="*/ 2147483646 w 1032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2"/>
              <a:gd name="T49" fmla="*/ 0 h 991"/>
              <a:gd name="T50" fmla="*/ 1032 w 1032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2" h="991">
                <a:moveTo>
                  <a:pt x="0" y="990"/>
                </a:moveTo>
                <a:lnTo>
                  <a:pt x="108" y="980"/>
                </a:lnTo>
                <a:lnTo>
                  <a:pt x="163" y="967"/>
                </a:lnTo>
                <a:lnTo>
                  <a:pt x="218" y="952"/>
                </a:lnTo>
                <a:lnTo>
                  <a:pt x="271" y="929"/>
                </a:lnTo>
                <a:lnTo>
                  <a:pt x="326" y="897"/>
                </a:lnTo>
                <a:lnTo>
                  <a:pt x="381" y="857"/>
                </a:lnTo>
                <a:lnTo>
                  <a:pt x="488" y="743"/>
                </a:lnTo>
                <a:lnTo>
                  <a:pt x="596" y="581"/>
                </a:lnTo>
                <a:lnTo>
                  <a:pt x="706" y="386"/>
                </a:lnTo>
                <a:lnTo>
                  <a:pt x="759" y="287"/>
                </a:lnTo>
                <a:lnTo>
                  <a:pt x="814" y="196"/>
                </a:lnTo>
                <a:lnTo>
                  <a:pt x="868" y="116"/>
                </a:lnTo>
                <a:lnTo>
                  <a:pt x="921" y="53"/>
                </a:lnTo>
                <a:lnTo>
                  <a:pt x="976" y="13"/>
                </a:lnTo>
                <a:lnTo>
                  <a:pt x="1031" y="0"/>
                </a:lnTo>
              </a:path>
            </a:pathLst>
          </a:custGeom>
          <a:noFill/>
          <a:ln w="50800" cap="rnd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0" name="Freeform 16">
            <a:extLst>
              <a:ext uri="{FF2B5EF4-FFF2-40B4-BE49-F238E27FC236}">
                <a16:creationId xmlns:a16="http://schemas.microsoft.com/office/drawing/2014/main" id="{D97090AE-D87D-45D9-8C34-879BABDDCABF}"/>
              </a:ext>
            </a:extLst>
          </p:cNvPr>
          <p:cNvSpPr>
            <a:spLocks/>
          </p:cNvSpPr>
          <p:nvPr/>
        </p:nvSpPr>
        <p:spPr bwMode="auto">
          <a:xfrm>
            <a:off x="666750" y="5681663"/>
            <a:ext cx="3289300" cy="7937"/>
          </a:xfrm>
          <a:custGeom>
            <a:avLst/>
            <a:gdLst>
              <a:gd name="T0" fmla="*/ 0 w 2072"/>
              <a:gd name="T1" fmla="*/ 2147483646 h 5"/>
              <a:gd name="T2" fmla="*/ 2147483646 w 2072"/>
              <a:gd name="T3" fmla="*/ 0 h 5"/>
              <a:gd name="T4" fmla="*/ 2147483646 w 2072"/>
              <a:gd name="T5" fmla="*/ 0 h 5"/>
              <a:gd name="T6" fmla="*/ 0 60000 65536"/>
              <a:gd name="T7" fmla="*/ 0 60000 65536"/>
              <a:gd name="T8" fmla="*/ 0 60000 65536"/>
              <a:gd name="T9" fmla="*/ 0 w 2072"/>
              <a:gd name="T10" fmla="*/ 0 h 5"/>
              <a:gd name="T11" fmla="*/ 2072 w 2072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2" h="5">
                <a:moveTo>
                  <a:pt x="0" y="5"/>
                </a:moveTo>
                <a:lnTo>
                  <a:pt x="12" y="0"/>
                </a:lnTo>
                <a:lnTo>
                  <a:pt x="2072" y="0"/>
                </a:lnTo>
              </a:path>
            </a:pathLst>
          </a:custGeom>
          <a:noFill/>
          <a:ln w="50800" cap="rnd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1" name="Line 17">
            <a:extLst>
              <a:ext uri="{FF2B5EF4-FFF2-40B4-BE49-F238E27FC236}">
                <a16:creationId xmlns:a16="http://schemas.microsoft.com/office/drawing/2014/main" id="{24747640-31F9-4FB4-B8D5-26B5F57E54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9588" y="3886200"/>
            <a:ext cx="0" cy="16764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2" name="Line 19">
            <a:extLst>
              <a:ext uri="{FF2B5EF4-FFF2-40B4-BE49-F238E27FC236}">
                <a16:creationId xmlns:a16="http://schemas.microsoft.com/office/drawing/2014/main" id="{314BFF40-C310-4E96-B367-128CB0BEF6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5441950"/>
            <a:ext cx="0" cy="685800"/>
          </a:xfrm>
          <a:prstGeom prst="line">
            <a:avLst/>
          </a:prstGeom>
          <a:noFill/>
          <a:ln w="28575">
            <a:solidFill>
              <a:srgbClr val="99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3" name="Line 20">
            <a:extLst>
              <a:ext uri="{FF2B5EF4-FFF2-40B4-BE49-F238E27FC236}">
                <a16:creationId xmlns:a16="http://schemas.microsoft.com/office/drawing/2014/main" id="{B2EC6DD0-0A32-4AA5-848E-E8B653B17D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82000" y="5441950"/>
            <a:ext cx="0" cy="685800"/>
          </a:xfrm>
          <a:prstGeom prst="line">
            <a:avLst/>
          </a:prstGeom>
          <a:noFill/>
          <a:ln w="28575">
            <a:solidFill>
              <a:srgbClr val="99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4" name="Line 21">
            <a:extLst>
              <a:ext uri="{FF2B5EF4-FFF2-40B4-BE49-F238E27FC236}">
                <a16:creationId xmlns:a16="http://schemas.microsoft.com/office/drawing/2014/main" id="{05BCD249-4307-4447-9D18-49A981AD6D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0" y="5975350"/>
            <a:ext cx="990600" cy="0"/>
          </a:xfrm>
          <a:prstGeom prst="line">
            <a:avLst/>
          </a:prstGeom>
          <a:noFill/>
          <a:ln w="12700">
            <a:solidFill>
              <a:srgbClr val="99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5" name="Line 22">
            <a:extLst>
              <a:ext uri="{FF2B5EF4-FFF2-40B4-BE49-F238E27FC236}">
                <a16:creationId xmlns:a16="http://schemas.microsoft.com/office/drawing/2014/main" id="{0FFCC778-20DD-4763-B7CD-E21132B7CDA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5975350"/>
            <a:ext cx="838200" cy="0"/>
          </a:xfrm>
          <a:prstGeom prst="line">
            <a:avLst/>
          </a:prstGeom>
          <a:noFill/>
          <a:ln w="12700">
            <a:solidFill>
              <a:srgbClr val="99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6" name="Text Box 23">
            <a:extLst>
              <a:ext uri="{FF2B5EF4-FFF2-40B4-BE49-F238E27FC236}">
                <a16:creationId xmlns:a16="http://schemas.microsoft.com/office/drawing/2014/main" id="{9D3F1ABF-8BB9-42F3-8F38-0DE9EBE3C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83235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/>
              <a:t>99.7%</a:t>
            </a:r>
          </a:p>
        </p:txBody>
      </p:sp>
      <p:sp>
        <p:nvSpPr>
          <p:cNvPr id="55317" name="Text Box 24">
            <a:extLst>
              <a:ext uri="{FF2B5EF4-FFF2-40B4-BE49-F238E27FC236}">
                <a16:creationId xmlns:a16="http://schemas.microsoft.com/office/drawing/2014/main" id="{18C82272-C2C2-4383-8576-F1FDC588D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90855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/>
              <a:t>95%</a:t>
            </a:r>
          </a:p>
        </p:txBody>
      </p:sp>
      <p:sp>
        <p:nvSpPr>
          <p:cNvPr id="55318" name="Line 26">
            <a:extLst>
              <a:ext uri="{FF2B5EF4-FFF2-40B4-BE49-F238E27FC236}">
                <a16:creationId xmlns:a16="http://schemas.microsoft.com/office/drawing/2014/main" id="{AB5F19B2-7B8F-49C2-B8EA-42AC7B3E11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9200" y="5441950"/>
            <a:ext cx="0" cy="685800"/>
          </a:xfrm>
          <a:prstGeom prst="line">
            <a:avLst/>
          </a:prstGeom>
          <a:noFill/>
          <a:ln w="28575">
            <a:solidFill>
              <a:srgbClr val="99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9" name="Line 27">
            <a:extLst>
              <a:ext uri="{FF2B5EF4-FFF2-40B4-BE49-F238E27FC236}">
                <a16:creationId xmlns:a16="http://schemas.microsoft.com/office/drawing/2014/main" id="{60891F73-0D6C-44C3-83A3-441B8A1FD4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0" y="5441950"/>
            <a:ext cx="0" cy="685800"/>
          </a:xfrm>
          <a:prstGeom prst="line">
            <a:avLst/>
          </a:prstGeom>
          <a:noFill/>
          <a:ln w="28575">
            <a:solidFill>
              <a:srgbClr val="99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0" name="Line 28">
            <a:extLst>
              <a:ext uri="{FF2B5EF4-FFF2-40B4-BE49-F238E27FC236}">
                <a16:creationId xmlns:a16="http://schemas.microsoft.com/office/drawing/2014/main" id="{5440E01E-05FD-4D3C-9C82-790A38E999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41425" y="6051550"/>
            <a:ext cx="538163" cy="1588"/>
          </a:xfrm>
          <a:prstGeom prst="line">
            <a:avLst/>
          </a:prstGeom>
          <a:noFill/>
          <a:ln w="12700">
            <a:solidFill>
              <a:srgbClr val="99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1" name="Line 29">
            <a:extLst>
              <a:ext uri="{FF2B5EF4-FFF2-40B4-BE49-F238E27FC236}">
                <a16:creationId xmlns:a16="http://schemas.microsoft.com/office/drawing/2014/main" id="{91F91BF9-7844-448A-90FD-C18566DEB0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6051550"/>
            <a:ext cx="381000" cy="0"/>
          </a:xfrm>
          <a:prstGeom prst="line">
            <a:avLst/>
          </a:prstGeom>
          <a:noFill/>
          <a:ln w="12700">
            <a:solidFill>
              <a:srgbClr val="99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2" name="TextBox 30">
            <a:extLst>
              <a:ext uri="{FF2B5EF4-FFF2-40B4-BE49-F238E27FC236}">
                <a16:creationId xmlns:a16="http://schemas.microsoft.com/office/drawing/2014/main" id="{F6C6E6FE-1701-4446-8450-7BDF2EC76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5853113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l-GR" altLang="en-US" sz="2000">
                <a:solidFill>
                  <a:schemeClr val="bg1"/>
                </a:solidFill>
              </a:rPr>
              <a:t>μ</a:t>
            </a:r>
            <a:r>
              <a:rPr lang="en-IN" altLang="en-US" sz="2000">
                <a:solidFill>
                  <a:schemeClr val="bg1"/>
                </a:solidFill>
              </a:rPr>
              <a:t> </a:t>
            </a:r>
            <a:r>
              <a:rPr lang="en-IN" altLang="en-US" sz="2000">
                <a:solidFill>
                  <a:schemeClr val="bg1"/>
                </a:solidFill>
                <a:sym typeface="Symbol" panose="05050102010706020507" pitchFamily="18" charset="2"/>
              </a:rPr>
              <a:t> 2</a:t>
            </a:r>
            <a:endParaRPr lang="en-IN" altLang="en-US" sz="2000">
              <a:solidFill>
                <a:schemeClr val="bg1"/>
              </a:solidFill>
            </a:endParaRPr>
          </a:p>
        </p:txBody>
      </p:sp>
      <p:sp>
        <p:nvSpPr>
          <p:cNvPr id="55323" name="TextBox 31">
            <a:extLst>
              <a:ext uri="{FF2B5EF4-FFF2-40B4-BE49-F238E27FC236}">
                <a16:creationId xmlns:a16="http://schemas.microsoft.com/office/drawing/2014/main" id="{B6A8E8A5-6258-4A43-BA03-7C09D9E2E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775325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l-GR" altLang="en-US" sz="2000">
                <a:solidFill>
                  <a:schemeClr val="bg1"/>
                </a:solidFill>
              </a:rPr>
              <a:t>μ</a:t>
            </a:r>
            <a:r>
              <a:rPr lang="en-IN" altLang="en-US" sz="2000">
                <a:solidFill>
                  <a:schemeClr val="bg1"/>
                </a:solidFill>
              </a:rPr>
              <a:t> </a:t>
            </a:r>
            <a:r>
              <a:rPr lang="en-IN" altLang="en-US" sz="2000">
                <a:solidFill>
                  <a:schemeClr val="bg1"/>
                </a:solidFill>
                <a:sym typeface="Symbol" panose="05050102010706020507" pitchFamily="18" charset="2"/>
              </a:rPr>
              <a:t> 3</a:t>
            </a:r>
            <a:endParaRPr lang="en-IN" altLang="en-US" sz="2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22EE0FA6-AAFA-4E83-A1A1-879CDF730A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Using the Empirical Rule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E525D3E3-1222-4441-9A15-B48B4B78BE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00088" y="1600200"/>
            <a:ext cx="8077200" cy="4532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§"/>
            </a:pPr>
            <a:r>
              <a:rPr lang="en-US" altLang="ko-KR">
                <a:latin typeface="Times New Roman" panose="02020603050405020304" pitchFamily="18" charset="0"/>
                <a:ea typeface="Gulim" panose="020B0600000101010101" pitchFamily="34" charset="-127"/>
              </a:rPr>
              <a:t>Suppose that the variable Math SAT scores is bell-shaped with a mean of 500 and a standard deviation of 90.  Then,</a:t>
            </a:r>
            <a:endParaRPr lang="en-US" altLang="en-US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§"/>
            </a:pPr>
            <a:endParaRPr lang="en-US" altLang="en-US" sz="1000"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rgbClr val="DA34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>
                <a:latin typeface="Times New Roman" panose="02020603050405020304" pitchFamily="18" charset="0"/>
              </a:rPr>
              <a:t>Approximately 68% of all test takers scored between 410 and 590, (500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altLang="en-US">
                <a:latin typeface="Times New Roman" panose="02020603050405020304" pitchFamily="18" charset="0"/>
              </a:rPr>
              <a:t> 90).</a:t>
            </a:r>
          </a:p>
          <a:p>
            <a:pPr lvl="1" eaLnBrk="1" hangingPunct="1">
              <a:lnSpc>
                <a:spcPct val="90000"/>
              </a:lnSpc>
              <a:buClr>
                <a:srgbClr val="DA3400"/>
              </a:buClr>
              <a:buSzTx/>
              <a:buFont typeface="Wingdings" panose="05000000000000000000" pitchFamily="2" charset="2"/>
              <a:buChar char="§"/>
            </a:pPr>
            <a:endParaRPr lang="en-US" altLang="en-US" sz="600"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rgbClr val="DA34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>
                <a:latin typeface="Times New Roman" panose="02020603050405020304" pitchFamily="18" charset="0"/>
              </a:rPr>
              <a:t>Approximately 95% of all test takers scored between 320 and 680, (500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altLang="en-US">
                <a:latin typeface="Times New Roman" panose="02020603050405020304" pitchFamily="18" charset="0"/>
              </a:rPr>
              <a:t> 180).</a:t>
            </a:r>
          </a:p>
          <a:p>
            <a:pPr lvl="1" eaLnBrk="1" hangingPunct="1">
              <a:lnSpc>
                <a:spcPct val="90000"/>
              </a:lnSpc>
              <a:buClr>
                <a:srgbClr val="DA3400"/>
              </a:buClr>
              <a:buSzTx/>
              <a:buFont typeface="Wingdings" panose="05000000000000000000" pitchFamily="2" charset="2"/>
              <a:buChar char="§"/>
            </a:pPr>
            <a:endParaRPr lang="en-US" altLang="en-US" sz="800"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rgbClr val="DA340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>
                <a:latin typeface="Times New Roman" panose="02020603050405020304" pitchFamily="18" charset="0"/>
              </a:rPr>
              <a:t>Approximately 99.7% of all test takers scored between 230 and 770, (500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altLang="en-US">
                <a:latin typeface="Times New Roman" panose="02020603050405020304" pitchFamily="18" charset="0"/>
              </a:rPr>
              <a:t> 270).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4">
            <a:extLst>
              <a:ext uri="{FF2B5EF4-FFF2-40B4-BE49-F238E27FC236}">
                <a16:creationId xmlns:a16="http://schemas.microsoft.com/office/drawing/2014/main" id="{88567E34-1659-4E1A-89A8-56CE0A1CB01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527800"/>
            <a:ext cx="449263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244200F-06B2-4A90-B003-86FFCBD181E1}" type="slidenum">
              <a:rPr lang="en-US" altLang="en-US" sz="1600">
                <a:solidFill>
                  <a:schemeClr val="bg1"/>
                </a:solidFill>
              </a:rPr>
              <a:pPr/>
              <a:t>52</a:t>
            </a:fld>
            <a:endParaRPr lang="en-US" altLang="en-US" sz="1600">
              <a:solidFill>
                <a:schemeClr val="bg1"/>
              </a:solidFill>
            </a:endParaRPr>
          </a:p>
        </p:txBody>
      </p:sp>
      <p:sp>
        <p:nvSpPr>
          <p:cNvPr id="57347" name="AutoShape 2">
            <a:extLst>
              <a:ext uri="{FF2B5EF4-FFF2-40B4-BE49-F238E27FC236}">
                <a16:creationId xmlns:a16="http://schemas.microsoft.com/office/drawing/2014/main" id="{D73FC25B-946E-4013-B738-307F47AAF9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3875" y="304800"/>
            <a:ext cx="7915275" cy="600075"/>
          </a:xfrm>
        </p:spPr>
        <p:txBody>
          <a:bodyPr/>
          <a:lstStyle/>
          <a:p>
            <a:pPr eaLnBrk="1" hangingPunct="1"/>
            <a:r>
              <a:rPr lang="en-US" altLang="en-US" sz="3200"/>
              <a:t>The Arithmetic Mean of </a:t>
            </a:r>
            <a:r>
              <a:rPr lang="en-US" altLang="en-US" sz="3200">
                <a:solidFill>
                  <a:schemeClr val="accent1"/>
                </a:solidFill>
              </a:rPr>
              <a:t>Grouped Data</a:t>
            </a:r>
          </a:p>
        </p:txBody>
      </p:sp>
      <p:pic>
        <p:nvPicPr>
          <p:cNvPr id="57348" name="Picture 7" descr="0331">
            <a:extLst>
              <a:ext uri="{FF2B5EF4-FFF2-40B4-BE49-F238E27FC236}">
                <a16:creationId xmlns:a16="http://schemas.microsoft.com/office/drawing/2014/main" id="{FE72A2D8-1916-4150-9A9D-37AC342F5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600200"/>
            <a:ext cx="80581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4">
            <a:extLst>
              <a:ext uri="{FF2B5EF4-FFF2-40B4-BE49-F238E27FC236}">
                <a16:creationId xmlns:a16="http://schemas.microsoft.com/office/drawing/2014/main" id="{CFAD553D-0FCC-4BEC-92C6-58EC4A7886C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527800"/>
            <a:ext cx="449263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61A0416-1D04-441D-847F-D8C8E7A02AD8}" type="slidenum">
              <a:rPr lang="en-US" altLang="en-US" sz="1600">
                <a:solidFill>
                  <a:schemeClr val="bg1"/>
                </a:solidFill>
              </a:rPr>
              <a:pPr/>
              <a:t>53</a:t>
            </a:fld>
            <a:endParaRPr lang="en-US" altLang="en-US" sz="1600">
              <a:solidFill>
                <a:schemeClr val="bg1"/>
              </a:solidFill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D96245FB-66C0-4E46-8503-F08D73CDE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2488" y="1676400"/>
            <a:ext cx="3475037" cy="2362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000" dirty="0"/>
              <a:t>Recall in Chapter 2, we constructed a frequency distribution for the vehicle selling prices. The information is repeated below. Determine the arithmetic mean vehicle selling price.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000" dirty="0"/>
          </a:p>
        </p:txBody>
      </p:sp>
      <p:pic>
        <p:nvPicPr>
          <p:cNvPr id="59396" name="Picture 4">
            <a:extLst>
              <a:ext uri="{FF2B5EF4-FFF2-40B4-BE49-F238E27FC236}">
                <a16:creationId xmlns:a16="http://schemas.microsoft.com/office/drawing/2014/main" id="{C7ADB261-0D2C-490B-AA51-E5E9DC820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38600"/>
            <a:ext cx="262890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AutoShape 6">
            <a:extLst>
              <a:ext uri="{FF2B5EF4-FFF2-40B4-BE49-F238E27FC236}">
                <a16:creationId xmlns:a16="http://schemas.microsoft.com/office/drawing/2014/main" id="{4C430BBC-F743-4A8E-828C-4A12219B4C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0063" y="542925"/>
            <a:ext cx="7924800" cy="914400"/>
          </a:xfrm>
        </p:spPr>
        <p:txBody>
          <a:bodyPr/>
          <a:lstStyle/>
          <a:p>
            <a:pPr eaLnBrk="1" hangingPunct="1"/>
            <a:r>
              <a:rPr lang="en-US" altLang="en-US" sz="3200"/>
              <a:t>The Arithmetic Mean of Grouped Data - Example</a:t>
            </a:r>
          </a:p>
        </p:txBody>
      </p:sp>
      <p:pic>
        <p:nvPicPr>
          <p:cNvPr id="59398" name="Picture 7" descr="0332">
            <a:extLst>
              <a:ext uri="{FF2B5EF4-FFF2-40B4-BE49-F238E27FC236}">
                <a16:creationId xmlns:a16="http://schemas.microsoft.com/office/drawing/2014/main" id="{9CCB8EB8-2FCB-4694-8E6D-C2DF105AA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36290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4">
            <a:extLst>
              <a:ext uri="{FF2B5EF4-FFF2-40B4-BE49-F238E27FC236}">
                <a16:creationId xmlns:a16="http://schemas.microsoft.com/office/drawing/2014/main" id="{266BB569-B03C-43FA-A895-457B30E5811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527800"/>
            <a:ext cx="449263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0748767-9133-4BF4-8B41-C8571FD8A744}" type="slidenum">
              <a:rPr lang="en-US" altLang="en-US" sz="1600">
                <a:solidFill>
                  <a:schemeClr val="bg1"/>
                </a:solidFill>
              </a:rPr>
              <a:pPr/>
              <a:t>54</a:t>
            </a:fld>
            <a:endParaRPr lang="en-US" altLang="en-US" sz="1600">
              <a:solidFill>
                <a:schemeClr val="bg1"/>
              </a:solidFill>
            </a:endParaRPr>
          </a:p>
        </p:txBody>
      </p:sp>
      <p:sp>
        <p:nvSpPr>
          <p:cNvPr id="61443" name="AutoShape 6">
            <a:extLst>
              <a:ext uri="{FF2B5EF4-FFF2-40B4-BE49-F238E27FC236}">
                <a16:creationId xmlns:a16="http://schemas.microsoft.com/office/drawing/2014/main" id="{ED83746D-6F48-415E-8D9F-5F2A0F1EC9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924800" cy="914400"/>
          </a:xfrm>
        </p:spPr>
        <p:txBody>
          <a:bodyPr/>
          <a:lstStyle/>
          <a:p>
            <a:pPr eaLnBrk="1" hangingPunct="1"/>
            <a:r>
              <a:rPr lang="en-US" altLang="en-US" sz="2800"/>
              <a:t>The Arithmetic Mean of Grouped Data - Example</a:t>
            </a:r>
          </a:p>
        </p:txBody>
      </p:sp>
      <p:pic>
        <p:nvPicPr>
          <p:cNvPr id="61444" name="Picture 7" descr="0333">
            <a:extLst>
              <a:ext uri="{FF2B5EF4-FFF2-40B4-BE49-F238E27FC236}">
                <a16:creationId xmlns:a16="http://schemas.microsoft.com/office/drawing/2014/main" id="{70A92F24-931D-4724-AEBE-AA4B6B74C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010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4">
            <a:extLst>
              <a:ext uri="{FF2B5EF4-FFF2-40B4-BE49-F238E27FC236}">
                <a16:creationId xmlns:a16="http://schemas.microsoft.com/office/drawing/2014/main" id="{C5C81B5F-3A7D-4EBB-A5D7-4057C5971F4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527800"/>
            <a:ext cx="449263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04058A3-D29A-4AEF-BC12-5691115BE09E}" type="slidenum">
              <a:rPr lang="en-US" altLang="en-US" sz="1600">
                <a:solidFill>
                  <a:schemeClr val="bg1"/>
                </a:solidFill>
              </a:rPr>
              <a:pPr/>
              <a:t>55</a:t>
            </a:fld>
            <a:endParaRPr lang="en-US" altLang="en-US" sz="1600">
              <a:solidFill>
                <a:schemeClr val="bg1"/>
              </a:solidFill>
            </a:endParaRPr>
          </a:p>
        </p:txBody>
      </p:sp>
      <p:sp>
        <p:nvSpPr>
          <p:cNvPr id="63491" name="AutoShape 2">
            <a:extLst>
              <a:ext uri="{FF2B5EF4-FFF2-40B4-BE49-F238E27FC236}">
                <a16:creationId xmlns:a16="http://schemas.microsoft.com/office/drawing/2014/main" id="{5B47C840-D250-433A-8BCF-DD86CD8DC6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Standard Deviation of Grouped Data</a:t>
            </a:r>
          </a:p>
        </p:txBody>
      </p:sp>
      <p:pic>
        <p:nvPicPr>
          <p:cNvPr id="63492" name="Picture 6" descr="0334">
            <a:extLst>
              <a:ext uri="{FF2B5EF4-FFF2-40B4-BE49-F238E27FC236}">
                <a16:creationId xmlns:a16="http://schemas.microsoft.com/office/drawing/2014/main" id="{34FDB28B-0331-4886-8C40-F476BA4E6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828800"/>
            <a:ext cx="83153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4">
            <a:extLst>
              <a:ext uri="{FF2B5EF4-FFF2-40B4-BE49-F238E27FC236}">
                <a16:creationId xmlns:a16="http://schemas.microsoft.com/office/drawing/2014/main" id="{EA3D0786-B320-4F5C-BC96-4D746F8AB63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527800"/>
            <a:ext cx="449263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E5AF0C3-E63D-4BC2-9783-3D710C8E697A}" type="slidenum">
              <a:rPr lang="en-US" altLang="en-US" sz="1600">
                <a:solidFill>
                  <a:schemeClr val="bg1"/>
                </a:solidFill>
              </a:rPr>
              <a:pPr/>
              <a:t>56</a:t>
            </a:fld>
            <a:endParaRPr lang="en-US" altLang="en-US" sz="1600">
              <a:solidFill>
                <a:schemeClr val="bg1"/>
              </a:solidFill>
            </a:endParaRPr>
          </a:p>
        </p:txBody>
      </p:sp>
      <p:sp>
        <p:nvSpPr>
          <p:cNvPr id="65539" name="AutoShape 4">
            <a:extLst>
              <a:ext uri="{FF2B5EF4-FFF2-40B4-BE49-F238E27FC236}">
                <a16:creationId xmlns:a16="http://schemas.microsoft.com/office/drawing/2014/main" id="{FA1C5B88-6A61-4635-B065-D396D79833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613" y="360363"/>
            <a:ext cx="7924800" cy="819150"/>
          </a:xfrm>
        </p:spPr>
        <p:txBody>
          <a:bodyPr/>
          <a:lstStyle/>
          <a:p>
            <a:pPr eaLnBrk="1" hangingPunct="1"/>
            <a:r>
              <a:rPr lang="en-US" altLang="en-US" sz="3200"/>
              <a:t>Standard Deviation of Grouped Data - Example</a:t>
            </a:r>
          </a:p>
        </p:txBody>
      </p:sp>
      <p:sp>
        <p:nvSpPr>
          <p:cNvPr id="65540" name="Rectangle 5">
            <a:extLst>
              <a:ext uri="{FF2B5EF4-FFF2-40B4-BE49-F238E27FC236}">
                <a16:creationId xmlns:a16="http://schemas.microsoft.com/office/drawing/2014/main" id="{CF15EB45-DB3A-437B-BFAE-0D76241A1A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2313" y="1295400"/>
            <a:ext cx="7693025" cy="12763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/>
              <a:t>Refer to the frequency distribution for the Whitner Autoplex data used earlier. Compute the standard deviation of the vehicle selling prices</a:t>
            </a:r>
          </a:p>
        </p:txBody>
      </p:sp>
      <p:pic>
        <p:nvPicPr>
          <p:cNvPr id="65541" name="Picture 10" descr="0335">
            <a:extLst>
              <a:ext uri="{FF2B5EF4-FFF2-40B4-BE49-F238E27FC236}">
                <a16:creationId xmlns:a16="http://schemas.microsoft.com/office/drawing/2014/main" id="{FABEF540-3D6F-437D-BB75-897770704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71628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>
            <a:extLst>
              <a:ext uri="{FF2B5EF4-FFF2-40B4-BE49-F238E27FC236}">
                <a16:creationId xmlns:a16="http://schemas.microsoft.com/office/drawing/2014/main" id="{5812742A-EE30-46E5-8DC2-6104AEE8F1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 eaLnBrk="1" hangingPunct="1"/>
            <a:r>
              <a:rPr lang="en-US" altLang="en-US"/>
              <a:t>Chapter Summary</a:t>
            </a: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0742FE81-C8AE-4B9F-9E46-9755DD5523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2613" y="1447800"/>
            <a:ext cx="8077200" cy="38100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b="1"/>
              <a:t>In this chapter we have discussed:</a:t>
            </a:r>
            <a:r>
              <a:rPr lang="en-US" altLang="en-US"/>
              <a:t> 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en-US"/>
              <a:t>Describing the properties of central tendency, variation, and shape in numerical data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en-US"/>
              <a:t>Constructing and interpreting a boxplot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en-US"/>
              <a:t>Computing descriptive summary measures for a population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en-US"/>
              <a:t>Calculate and interpret the Coefficient of Variation (CV)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81D880F-5C66-4E6F-9DED-1553DB7C65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3200"/>
              <a:t>Measures of Central Tendency:</a:t>
            </a:r>
            <a:br>
              <a:rPr lang="en-US" altLang="en-US" sz="3200"/>
            </a:br>
            <a:r>
              <a:rPr lang="en-US" altLang="en-US" sz="3200">
                <a:solidFill>
                  <a:schemeClr val="accent1"/>
                </a:solidFill>
              </a:rPr>
              <a:t>The Sample Mean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EECF282D-83BD-4D50-9A66-8859D43578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8458200" cy="4532313"/>
          </a:xfrm>
        </p:spPr>
        <p:txBody>
          <a:bodyPr/>
          <a:lstStyle/>
          <a:p>
            <a:pPr eaLnBrk="1" hangingPunct="1"/>
            <a:r>
              <a:rPr lang="en-US" altLang="en-US"/>
              <a:t>The </a:t>
            </a:r>
            <a:r>
              <a:rPr lang="en-US" altLang="en-US">
                <a:solidFill>
                  <a:srgbClr val="FFFF00"/>
                </a:solidFill>
              </a:rPr>
              <a:t>Arithmetic Mean </a:t>
            </a:r>
            <a:r>
              <a:rPr lang="en-US" altLang="en-US"/>
              <a:t>(often just called the “</a:t>
            </a:r>
            <a:r>
              <a:rPr lang="en-US" altLang="en-US" b="1">
                <a:solidFill>
                  <a:schemeClr val="accent1"/>
                </a:solidFill>
              </a:rPr>
              <a:t>mean</a:t>
            </a:r>
            <a:r>
              <a:rPr lang="en-US" altLang="en-US"/>
              <a:t>”) is the most common measure of central tendency</a:t>
            </a:r>
          </a:p>
          <a:p>
            <a:pPr eaLnBrk="1" hangingPunct="1"/>
            <a:endParaRPr lang="en-US" altLang="en-US"/>
          </a:p>
          <a:p>
            <a:pPr lvl="1" eaLnBrk="1" hangingPunct="1"/>
            <a:r>
              <a:rPr lang="en-US" altLang="en-US"/>
              <a:t>For a sample of size n: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606EB77B-9ADA-499C-BB22-7A45C65A8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461000"/>
            <a:ext cx="1905000" cy="466725"/>
          </a:xfrm>
          <a:prstGeom prst="rect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Sample size</a:t>
            </a:r>
          </a:p>
        </p:txBody>
      </p:sp>
      <p:graphicFrame>
        <p:nvGraphicFramePr>
          <p:cNvPr id="10245" name="Object 4">
            <a:extLst>
              <a:ext uri="{FF2B5EF4-FFF2-40B4-BE49-F238E27FC236}">
                <a16:creationId xmlns:a16="http://schemas.microsoft.com/office/drawing/2014/main" id="{EF1CD3E8-BB73-421F-8258-22AB37525A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3717925"/>
          <a:ext cx="4975225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Equation" r:id="rId3" imgW="1930400" imgH="609600" progId="Equation.3">
                  <p:embed/>
                </p:oleObj>
              </mc:Choice>
              <mc:Fallback>
                <p:oleObj name="Equation" r:id="rId3" imgW="1930400" imgH="609600" progId="Equation.3">
                  <p:embed/>
                  <p:pic>
                    <p:nvPicPr>
                      <p:cNvPr id="10245" name="Object 4">
                        <a:extLst>
                          <a:ext uri="{FF2B5EF4-FFF2-40B4-BE49-F238E27FC236}">
                            <a16:creationId xmlns:a16="http://schemas.microsoft.com/office/drawing/2014/main" id="{EF1CD3E8-BB73-421F-8258-22AB37525A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717925"/>
                        <a:ext cx="4975225" cy="15700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 Box 7">
            <a:extLst>
              <a:ext uri="{FF2B5EF4-FFF2-40B4-BE49-F238E27FC236}">
                <a16:creationId xmlns:a16="http://schemas.microsoft.com/office/drawing/2014/main" id="{1F955523-11C2-462A-82B2-9A57B8FBE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470525"/>
            <a:ext cx="2514600" cy="466725"/>
          </a:xfrm>
          <a:prstGeom prst="rect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Observed values</a:t>
            </a:r>
          </a:p>
        </p:txBody>
      </p:sp>
      <p:sp>
        <p:nvSpPr>
          <p:cNvPr id="10247" name="Line 8">
            <a:extLst>
              <a:ext uri="{FF2B5EF4-FFF2-40B4-BE49-F238E27FC236}">
                <a16:creationId xmlns:a16="http://schemas.microsoft.com/office/drawing/2014/main" id="{79C548E1-BB15-402A-8074-3BE536D42EA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62800" y="4479925"/>
            <a:ext cx="533400" cy="0"/>
          </a:xfrm>
          <a:prstGeom prst="line">
            <a:avLst/>
          </a:prstGeom>
          <a:noFill/>
          <a:ln w="1905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8" name="Line 9">
            <a:extLst>
              <a:ext uri="{FF2B5EF4-FFF2-40B4-BE49-F238E27FC236}">
                <a16:creationId xmlns:a16="http://schemas.microsoft.com/office/drawing/2014/main" id="{BE1637A9-7BF7-4B23-B3E9-928596EB967D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4479925"/>
            <a:ext cx="0" cy="990600"/>
          </a:xfrm>
          <a:prstGeom prst="line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9" name="Rectangle 10">
            <a:extLst>
              <a:ext uri="{FF2B5EF4-FFF2-40B4-BE49-F238E27FC236}">
                <a16:creationId xmlns:a16="http://schemas.microsoft.com/office/drawing/2014/main" id="{86FD1CEA-59EF-4A09-B2A4-9F39BCC13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032125"/>
            <a:ext cx="1846263" cy="457200"/>
          </a:xfrm>
          <a:prstGeom prst="rect">
            <a:avLst/>
          </a:prstGeom>
          <a:solidFill>
            <a:srgbClr val="FDE0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The i</a:t>
            </a:r>
            <a:r>
              <a:rPr lang="en-US" altLang="en-US" baseline="30000"/>
              <a:t>th</a:t>
            </a:r>
            <a:r>
              <a:rPr lang="en-US" altLang="en-US"/>
              <a:t> value</a:t>
            </a:r>
          </a:p>
        </p:txBody>
      </p:sp>
      <p:sp>
        <p:nvSpPr>
          <p:cNvPr id="10250" name="Line 11">
            <a:extLst>
              <a:ext uri="{FF2B5EF4-FFF2-40B4-BE49-F238E27FC236}">
                <a16:creationId xmlns:a16="http://schemas.microsoft.com/office/drawing/2014/main" id="{C3072CB5-26F4-4857-98FF-FCE018BEC4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5241925"/>
            <a:ext cx="533400" cy="228600"/>
          </a:xfrm>
          <a:prstGeom prst="line">
            <a:avLst/>
          </a:prstGeom>
          <a:noFill/>
          <a:ln w="1905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1" name="Text Box 12">
            <a:extLst>
              <a:ext uri="{FF2B5EF4-FFF2-40B4-BE49-F238E27FC236}">
                <a16:creationId xmlns:a16="http://schemas.microsoft.com/office/drawing/2014/main" id="{DE3A9933-A67B-420E-9108-7A3336022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260725"/>
            <a:ext cx="2286000" cy="376238"/>
          </a:xfrm>
          <a:prstGeom prst="rect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Pronounced x-bar</a:t>
            </a:r>
          </a:p>
        </p:txBody>
      </p:sp>
      <p:sp>
        <p:nvSpPr>
          <p:cNvPr id="10252" name="Line 13">
            <a:extLst>
              <a:ext uri="{FF2B5EF4-FFF2-40B4-BE49-F238E27FC236}">
                <a16:creationId xmlns:a16="http://schemas.microsoft.com/office/drawing/2014/main" id="{5E081693-7CF6-408F-BE56-D258125E1A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3641725"/>
            <a:ext cx="990600" cy="685800"/>
          </a:xfrm>
          <a:prstGeom prst="line">
            <a:avLst/>
          </a:prstGeom>
          <a:noFill/>
          <a:ln w="1905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3" name="Line 5">
            <a:extLst>
              <a:ext uri="{FF2B5EF4-FFF2-40B4-BE49-F238E27FC236}">
                <a16:creationId xmlns:a16="http://schemas.microsoft.com/office/drawing/2014/main" id="{6CE207EF-3AC0-49AC-A49A-2ED7B6EC3B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3260725"/>
            <a:ext cx="1981200" cy="914400"/>
          </a:xfrm>
          <a:prstGeom prst="line">
            <a:avLst/>
          </a:prstGeom>
          <a:noFill/>
          <a:ln w="1905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CAEA117-EC48-4E48-ABFE-C0AC95DF42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Measures of Central Tendency:</a:t>
            </a:r>
            <a:br>
              <a:rPr lang="en-US" altLang="en-US" sz="3200"/>
            </a:br>
            <a:r>
              <a:rPr lang="en-US" altLang="en-US" sz="3200">
                <a:solidFill>
                  <a:schemeClr val="accent1"/>
                </a:solidFill>
              </a:rPr>
              <a:t>The Mean</a:t>
            </a:r>
            <a:endParaRPr lang="en-US" altLang="en-US" sz="320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2067127-CB95-4A73-8E57-0A1BDC78F3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8077200" cy="1828800"/>
          </a:xfrm>
        </p:spPr>
        <p:txBody>
          <a:bodyPr/>
          <a:lstStyle/>
          <a:p>
            <a:pPr eaLnBrk="1" hangingPunct="1"/>
            <a:r>
              <a:rPr lang="en-US" altLang="en-US" sz="2400"/>
              <a:t>The most common measure of central tendency</a:t>
            </a:r>
          </a:p>
          <a:p>
            <a:pPr eaLnBrk="1" hangingPunct="1"/>
            <a:r>
              <a:rPr lang="en-US" altLang="en-US" sz="2400" b="1">
                <a:solidFill>
                  <a:schemeClr val="accent1"/>
                </a:solidFill>
              </a:rPr>
              <a:t>Mean</a:t>
            </a:r>
            <a:r>
              <a:rPr lang="en-US" altLang="en-US" sz="2400">
                <a:solidFill>
                  <a:srgbClr val="FFFF00"/>
                </a:solidFill>
              </a:rPr>
              <a:t> =</a:t>
            </a:r>
            <a:r>
              <a:rPr lang="en-US" altLang="en-US" sz="2400"/>
              <a:t> sum of values divided by the number of values</a:t>
            </a:r>
          </a:p>
          <a:p>
            <a:pPr eaLnBrk="1" hangingPunct="1"/>
            <a:r>
              <a:rPr lang="en-US" altLang="en-US" sz="2400"/>
              <a:t>Affected by extreme values (outliers)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/>
          </a:p>
        </p:txBody>
      </p:sp>
      <p:sp>
        <p:nvSpPr>
          <p:cNvPr id="11268" name="AutoShape 5">
            <a:extLst>
              <a:ext uri="{FF2B5EF4-FFF2-40B4-BE49-F238E27FC236}">
                <a16:creationId xmlns:a16="http://schemas.microsoft.com/office/drawing/2014/main" id="{3B9A4EC3-5215-456E-A5C5-D734C92970B0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905500" y="3924300"/>
            <a:ext cx="609600" cy="228600"/>
          </a:xfrm>
          <a:prstGeom prst="rightArrow">
            <a:avLst>
              <a:gd name="adj1" fmla="val 50000"/>
              <a:gd name="adj2" fmla="val 6716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9" name="Rectangle 7">
            <a:extLst>
              <a:ext uri="{FF2B5EF4-FFF2-40B4-BE49-F238E27FC236}">
                <a16:creationId xmlns:a16="http://schemas.microsoft.com/office/drawing/2014/main" id="{1F7AECE9-0541-40BE-AE10-917D465B6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88" y="3417888"/>
            <a:ext cx="3984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chemeClr val="bg1"/>
                </a:solidFill>
              </a:rPr>
              <a:t>11  12  13  14  15  16  17  18  19 20</a:t>
            </a:r>
          </a:p>
        </p:txBody>
      </p:sp>
      <p:sp>
        <p:nvSpPr>
          <p:cNvPr id="11270" name="Rectangle 8">
            <a:extLst>
              <a:ext uri="{FF2B5EF4-FFF2-40B4-BE49-F238E27FC236}">
                <a16:creationId xmlns:a16="http://schemas.microsoft.com/office/drawing/2014/main" id="{85422C63-E078-49A1-B1A1-A46A9DF04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276600"/>
            <a:ext cx="314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1271" name="Oval 9">
            <a:extLst>
              <a:ext uri="{FF2B5EF4-FFF2-40B4-BE49-F238E27FC236}">
                <a16:creationId xmlns:a16="http://schemas.microsoft.com/office/drawing/2014/main" id="{3A1F2920-54FA-47DC-B7B9-F81A3B705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276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2" name="Oval 10">
            <a:extLst>
              <a:ext uri="{FF2B5EF4-FFF2-40B4-BE49-F238E27FC236}">
                <a16:creationId xmlns:a16="http://schemas.microsoft.com/office/drawing/2014/main" id="{C8674D8F-602D-406E-A361-CA84D11B4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0" y="3276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3" name="Oval 11">
            <a:extLst>
              <a:ext uri="{FF2B5EF4-FFF2-40B4-BE49-F238E27FC236}">
                <a16:creationId xmlns:a16="http://schemas.microsoft.com/office/drawing/2014/main" id="{66549B4B-3D8B-428D-AA7F-194671265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775" y="3276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4" name="Oval 12">
            <a:extLst>
              <a:ext uri="{FF2B5EF4-FFF2-40B4-BE49-F238E27FC236}">
                <a16:creationId xmlns:a16="http://schemas.microsoft.com/office/drawing/2014/main" id="{B16A95C2-B2BB-4D95-ACE8-B7913FC57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3075" y="3276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5" name="Oval 13">
            <a:extLst>
              <a:ext uri="{FF2B5EF4-FFF2-40B4-BE49-F238E27FC236}">
                <a16:creationId xmlns:a16="http://schemas.microsoft.com/office/drawing/2014/main" id="{B4EE4A3F-923B-4923-9CE3-829425633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50" y="3276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6" name="AutoShape 14">
            <a:extLst>
              <a:ext uri="{FF2B5EF4-FFF2-40B4-BE49-F238E27FC236}">
                <a16:creationId xmlns:a16="http://schemas.microsoft.com/office/drawing/2014/main" id="{14EC3EBE-692C-4BBA-986D-D600182E3B84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257300" y="3924300"/>
            <a:ext cx="609600" cy="228600"/>
          </a:xfrm>
          <a:prstGeom prst="rightArrow">
            <a:avLst>
              <a:gd name="adj1" fmla="val 50000"/>
              <a:gd name="adj2" fmla="val 6716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7" name="Rectangle 15">
            <a:extLst>
              <a:ext uri="{FF2B5EF4-FFF2-40B4-BE49-F238E27FC236}">
                <a16:creationId xmlns:a16="http://schemas.microsoft.com/office/drawing/2014/main" id="{7D7CE637-789C-46A4-9AE4-477D0DEF6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419600"/>
            <a:ext cx="1752600" cy="458788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Mean = 13</a:t>
            </a:r>
          </a:p>
        </p:txBody>
      </p:sp>
      <p:sp>
        <p:nvSpPr>
          <p:cNvPr id="11278" name="Rectangle 17">
            <a:extLst>
              <a:ext uri="{FF2B5EF4-FFF2-40B4-BE49-F238E27FC236}">
                <a16:creationId xmlns:a16="http://schemas.microsoft.com/office/drawing/2014/main" id="{635D1750-151E-4558-A480-A15D35A89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429000"/>
            <a:ext cx="411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chemeClr val="bg1"/>
                </a:solidFill>
              </a:rPr>
              <a:t>  11  12  13  14  15  16  17  18  19 20</a:t>
            </a:r>
          </a:p>
        </p:txBody>
      </p:sp>
      <p:sp>
        <p:nvSpPr>
          <p:cNvPr id="11279" name="Rectangle 18">
            <a:extLst>
              <a:ext uri="{FF2B5EF4-FFF2-40B4-BE49-F238E27FC236}">
                <a16:creationId xmlns:a16="http://schemas.microsoft.com/office/drawing/2014/main" id="{AF6ADC05-8B07-4CEC-AEB2-DFBBBC368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276600"/>
            <a:ext cx="314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1280" name="Oval 19">
            <a:extLst>
              <a:ext uri="{FF2B5EF4-FFF2-40B4-BE49-F238E27FC236}">
                <a16:creationId xmlns:a16="http://schemas.microsoft.com/office/drawing/2014/main" id="{10E154D0-2615-4700-8E38-914120967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5538" y="3276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1" name="Oval 20">
            <a:extLst>
              <a:ext uri="{FF2B5EF4-FFF2-40B4-BE49-F238E27FC236}">
                <a16:creationId xmlns:a16="http://schemas.microsoft.com/office/drawing/2014/main" id="{D58F1175-006D-4646-8D9E-00DB2F0B3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276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2" name="Oval 21">
            <a:extLst>
              <a:ext uri="{FF2B5EF4-FFF2-40B4-BE49-F238E27FC236}">
                <a16:creationId xmlns:a16="http://schemas.microsoft.com/office/drawing/2014/main" id="{B2DC1665-37AF-4DC8-AA44-B3169F9DA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276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3" name="Oval 22">
            <a:extLst>
              <a:ext uri="{FF2B5EF4-FFF2-40B4-BE49-F238E27FC236}">
                <a16:creationId xmlns:a16="http://schemas.microsoft.com/office/drawing/2014/main" id="{058E6A80-EF94-4A64-9C27-8EA6A2303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8538" y="3276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4" name="Oval 23">
            <a:extLst>
              <a:ext uri="{FF2B5EF4-FFF2-40B4-BE49-F238E27FC236}">
                <a16:creationId xmlns:a16="http://schemas.microsoft.com/office/drawing/2014/main" id="{7DB7C7E5-69FD-4892-9EEB-B1DF48485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6275" y="3276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5" name="Rectangle 24">
            <a:extLst>
              <a:ext uri="{FF2B5EF4-FFF2-40B4-BE49-F238E27FC236}">
                <a16:creationId xmlns:a16="http://schemas.microsoft.com/office/drawing/2014/main" id="{42B25397-DBDF-475C-A44F-9116E4DCD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419600"/>
            <a:ext cx="1676400" cy="458788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Mean = 14</a:t>
            </a:r>
          </a:p>
        </p:txBody>
      </p:sp>
      <p:graphicFrame>
        <p:nvGraphicFramePr>
          <p:cNvPr id="11286" name="Object 6">
            <a:extLst>
              <a:ext uri="{FF2B5EF4-FFF2-40B4-BE49-F238E27FC236}">
                <a16:creationId xmlns:a16="http://schemas.microsoft.com/office/drawing/2014/main" id="{68B8DD61-3E41-4445-9309-D1DC193C00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5105400"/>
          <a:ext cx="3494088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Equation" r:id="rId3" imgW="1879600" imgH="393700" progId="Equation.DSMT4">
                  <p:embed/>
                </p:oleObj>
              </mc:Choice>
              <mc:Fallback>
                <p:oleObj name="Equation" r:id="rId3" imgW="1879600" imgH="393700" progId="Equation.DSMT4">
                  <p:embed/>
                  <p:pic>
                    <p:nvPicPr>
                      <p:cNvPr id="11286" name="Object 6">
                        <a:extLst>
                          <a:ext uri="{FF2B5EF4-FFF2-40B4-BE49-F238E27FC236}">
                            <a16:creationId xmlns:a16="http://schemas.microsoft.com/office/drawing/2014/main" id="{68B8DD61-3E41-4445-9309-D1DC193C00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105400"/>
                        <a:ext cx="3494088" cy="7318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7" name="Object 7">
            <a:extLst>
              <a:ext uri="{FF2B5EF4-FFF2-40B4-BE49-F238E27FC236}">
                <a16:creationId xmlns:a16="http://schemas.microsoft.com/office/drawing/2014/main" id="{D26F51A9-B144-4026-A7AD-9EE76FD417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5029200"/>
          <a:ext cx="3541713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5" imgW="1905000" imgH="393700" progId="Equation.3">
                  <p:embed/>
                </p:oleObj>
              </mc:Choice>
              <mc:Fallback>
                <p:oleObj name="Equation" r:id="rId5" imgW="1905000" imgH="393700" progId="Equation.3">
                  <p:embed/>
                  <p:pic>
                    <p:nvPicPr>
                      <p:cNvPr id="11287" name="Object 7">
                        <a:extLst>
                          <a:ext uri="{FF2B5EF4-FFF2-40B4-BE49-F238E27FC236}">
                            <a16:creationId xmlns:a16="http://schemas.microsoft.com/office/drawing/2014/main" id="{D26F51A9-B144-4026-A7AD-9EE76FD417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029200"/>
                        <a:ext cx="3541713" cy="7318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288" name="Straight Connector 30">
            <a:extLst>
              <a:ext uri="{FF2B5EF4-FFF2-40B4-BE49-F238E27FC236}">
                <a16:creationId xmlns:a16="http://schemas.microsoft.com/office/drawing/2014/main" id="{B318ED01-4159-4CBD-9524-567C833E9E4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53000" y="3514725"/>
            <a:ext cx="3581400" cy="1588"/>
          </a:xfrm>
          <a:prstGeom prst="line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9" name="Straight Connector 31">
            <a:extLst>
              <a:ext uri="{FF2B5EF4-FFF2-40B4-BE49-F238E27FC236}">
                <a16:creationId xmlns:a16="http://schemas.microsoft.com/office/drawing/2014/main" id="{F5F77F0E-2AF8-4884-B830-9892C5E390C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9600" y="3505200"/>
            <a:ext cx="3581400" cy="1588"/>
          </a:xfrm>
          <a:prstGeom prst="line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8F7784F-A9AE-46E0-9833-2475FD96A2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Measures of Central Tendency:</a:t>
            </a:r>
            <a:br>
              <a:rPr lang="en-US" altLang="en-US" sz="3200"/>
            </a:br>
            <a:r>
              <a:rPr lang="en-US" altLang="en-US" sz="3200">
                <a:solidFill>
                  <a:schemeClr val="accent1"/>
                </a:solidFill>
              </a:rPr>
              <a:t>The Median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A400743-7812-4419-92DC-2B6901E285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954087"/>
            <a:ext cx="8077200" cy="4532313"/>
          </a:xfrm>
        </p:spPr>
        <p:txBody>
          <a:bodyPr/>
          <a:lstStyle/>
          <a:p>
            <a:pPr eaLnBrk="1" hangingPunct="1"/>
            <a:endParaRPr lang="en-US" altLang="en-US">
              <a:solidFill>
                <a:schemeClr val="folHlink"/>
              </a:solidFill>
            </a:endParaRPr>
          </a:p>
          <a:p>
            <a:pPr eaLnBrk="1" hangingPunct="1"/>
            <a:r>
              <a:rPr lang="en-US" altLang="en-US"/>
              <a:t>In an ordered array, the median is the “middle” number (50% above, 50% below)</a:t>
            </a:r>
          </a:p>
          <a:p>
            <a:pPr eaLnBrk="1" hangingPunct="1"/>
            <a:endParaRPr lang="en-US" altLang="en-US" sz="27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 sz="2700"/>
          </a:p>
          <a:p>
            <a:pPr eaLnBrk="1" hangingPunct="1"/>
            <a:r>
              <a:rPr lang="en-US" altLang="en-US" sz="2700"/>
              <a:t>Less sensitive than the mean to extreme values</a:t>
            </a:r>
          </a:p>
        </p:txBody>
      </p:sp>
      <p:sp>
        <p:nvSpPr>
          <p:cNvPr id="12292" name="AutoShape 4">
            <a:extLst>
              <a:ext uri="{FF2B5EF4-FFF2-40B4-BE49-F238E27FC236}">
                <a16:creationId xmlns:a16="http://schemas.microsoft.com/office/drawing/2014/main" id="{9F251058-378F-4305-8F2A-E313D78D0C5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676900" y="3543300"/>
            <a:ext cx="457200" cy="228600"/>
          </a:xfrm>
          <a:prstGeom prst="rightArrow">
            <a:avLst>
              <a:gd name="adj1" fmla="val 50000"/>
              <a:gd name="adj2" fmla="val 5037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3" name="AutoShape 13">
            <a:extLst>
              <a:ext uri="{FF2B5EF4-FFF2-40B4-BE49-F238E27FC236}">
                <a16:creationId xmlns:a16="http://schemas.microsoft.com/office/drawing/2014/main" id="{5EB6EC38-E821-40EA-B9BF-AC23E7F5458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333500" y="3543300"/>
            <a:ext cx="457200" cy="228600"/>
          </a:xfrm>
          <a:prstGeom prst="rightArrow">
            <a:avLst>
              <a:gd name="adj1" fmla="val 50000"/>
              <a:gd name="adj2" fmla="val 5037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4" name="Rectangle 14">
            <a:extLst>
              <a:ext uri="{FF2B5EF4-FFF2-40B4-BE49-F238E27FC236}">
                <a16:creationId xmlns:a16="http://schemas.microsoft.com/office/drawing/2014/main" id="{DFFA810A-CAE0-46C4-95FE-33162F1B2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962400"/>
            <a:ext cx="1981200" cy="458788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Median = 13</a:t>
            </a:r>
          </a:p>
        </p:txBody>
      </p:sp>
      <p:sp>
        <p:nvSpPr>
          <p:cNvPr id="12295" name="Rectangle 23">
            <a:extLst>
              <a:ext uri="{FF2B5EF4-FFF2-40B4-BE49-F238E27FC236}">
                <a16:creationId xmlns:a16="http://schemas.microsoft.com/office/drawing/2014/main" id="{7AE1C44C-7369-4020-BA85-0BD713B1E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962400"/>
            <a:ext cx="2057400" cy="458788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Median = 13</a:t>
            </a:r>
          </a:p>
        </p:txBody>
      </p:sp>
      <p:sp>
        <p:nvSpPr>
          <p:cNvPr id="12296" name="Rectangle 7">
            <a:extLst>
              <a:ext uri="{FF2B5EF4-FFF2-40B4-BE49-F238E27FC236}">
                <a16:creationId xmlns:a16="http://schemas.microsoft.com/office/drawing/2014/main" id="{C884125F-9896-4229-A3FC-07451B3F7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88" y="3036888"/>
            <a:ext cx="3984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chemeClr val="bg1"/>
                </a:solidFill>
              </a:rPr>
              <a:t>11  12  13  14  15  16  17  18  19 20</a:t>
            </a:r>
          </a:p>
        </p:txBody>
      </p:sp>
      <p:sp>
        <p:nvSpPr>
          <p:cNvPr id="12297" name="Rectangle 8">
            <a:extLst>
              <a:ext uri="{FF2B5EF4-FFF2-40B4-BE49-F238E27FC236}">
                <a16:creationId xmlns:a16="http://schemas.microsoft.com/office/drawing/2014/main" id="{2C722CC3-1C98-4178-AF53-801D21DBC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895600"/>
            <a:ext cx="314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2298" name="Oval 9">
            <a:extLst>
              <a:ext uri="{FF2B5EF4-FFF2-40B4-BE49-F238E27FC236}">
                <a16:creationId xmlns:a16="http://schemas.microsoft.com/office/drawing/2014/main" id="{63C8D216-C01C-4EE5-8873-3232116EF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895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9" name="Oval 10">
            <a:extLst>
              <a:ext uri="{FF2B5EF4-FFF2-40B4-BE49-F238E27FC236}">
                <a16:creationId xmlns:a16="http://schemas.microsoft.com/office/drawing/2014/main" id="{2A2D9CF5-9A18-47C0-8A47-6BED43BF1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0" y="2895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0" name="Oval 11">
            <a:extLst>
              <a:ext uri="{FF2B5EF4-FFF2-40B4-BE49-F238E27FC236}">
                <a16:creationId xmlns:a16="http://schemas.microsoft.com/office/drawing/2014/main" id="{CE5C30E3-AD7F-4242-98FD-19E275A3D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775" y="2895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1" name="Oval 12">
            <a:extLst>
              <a:ext uri="{FF2B5EF4-FFF2-40B4-BE49-F238E27FC236}">
                <a16:creationId xmlns:a16="http://schemas.microsoft.com/office/drawing/2014/main" id="{304B2293-2EE5-48CD-97D4-F6B7188EE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3075" y="2895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2" name="Oval 13">
            <a:extLst>
              <a:ext uri="{FF2B5EF4-FFF2-40B4-BE49-F238E27FC236}">
                <a16:creationId xmlns:a16="http://schemas.microsoft.com/office/drawing/2014/main" id="{FE5E6523-29FC-49A2-9677-2518D6C4D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50" y="2895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3" name="Rectangle 17">
            <a:extLst>
              <a:ext uri="{FF2B5EF4-FFF2-40B4-BE49-F238E27FC236}">
                <a16:creationId xmlns:a16="http://schemas.microsoft.com/office/drawing/2014/main" id="{F5454B7B-54EF-4E5B-A91F-BE16BF935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048000"/>
            <a:ext cx="411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chemeClr val="bg1"/>
                </a:solidFill>
              </a:rPr>
              <a:t>  11  12  13  14  15  16  17  18  19 20</a:t>
            </a:r>
          </a:p>
        </p:txBody>
      </p:sp>
      <p:sp>
        <p:nvSpPr>
          <p:cNvPr id="12304" name="Rectangle 18">
            <a:extLst>
              <a:ext uri="{FF2B5EF4-FFF2-40B4-BE49-F238E27FC236}">
                <a16:creationId xmlns:a16="http://schemas.microsoft.com/office/drawing/2014/main" id="{645E062F-1FA4-46E0-81C0-4BCD4A8AA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895600"/>
            <a:ext cx="314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2305" name="Oval 19">
            <a:extLst>
              <a:ext uri="{FF2B5EF4-FFF2-40B4-BE49-F238E27FC236}">
                <a16:creationId xmlns:a16="http://schemas.microsoft.com/office/drawing/2014/main" id="{5437B8E4-511B-4DD9-BC77-CD358B717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5538" y="2895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6" name="Oval 20">
            <a:extLst>
              <a:ext uri="{FF2B5EF4-FFF2-40B4-BE49-F238E27FC236}">
                <a16:creationId xmlns:a16="http://schemas.microsoft.com/office/drawing/2014/main" id="{703D95C9-5BC1-47C1-A95C-F901797BA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895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7" name="Oval 21">
            <a:extLst>
              <a:ext uri="{FF2B5EF4-FFF2-40B4-BE49-F238E27FC236}">
                <a16:creationId xmlns:a16="http://schemas.microsoft.com/office/drawing/2014/main" id="{13E311D8-5514-4DB9-8511-440794DC6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895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8" name="Oval 22">
            <a:extLst>
              <a:ext uri="{FF2B5EF4-FFF2-40B4-BE49-F238E27FC236}">
                <a16:creationId xmlns:a16="http://schemas.microsoft.com/office/drawing/2014/main" id="{24C36EAE-2899-40A3-B25A-ACF68FB68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8538" y="2895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9" name="Oval 23">
            <a:extLst>
              <a:ext uri="{FF2B5EF4-FFF2-40B4-BE49-F238E27FC236}">
                <a16:creationId xmlns:a16="http://schemas.microsoft.com/office/drawing/2014/main" id="{5F30BA91-3A73-42F1-9B41-A23522099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6275" y="2895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2310" name="Straight Connector 40">
            <a:extLst>
              <a:ext uri="{FF2B5EF4-FFF2-40B4-BE49-F238E27FC236}">
                <a16:creationId xmlns:a16="http://schemas.microsoft.com/office/drawing/2014/main" id="{F67F794F-981A-4A70-A1EB-035BD0FA7EB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53000" y="3133725"/>
            <a:ext cx="3581400" cy="1588"/>
          </a:xfrm>
          <a:prstGeom prst="line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1" name="Straight Connector 41">
            <a:extLst>
              <a:ext uri="{FF2B5EF4-FFF2-40B4-BE49-F238E27FC236}">
                <a16:creationId xmlns:a16="http://schemas.microsoft.com/office/drawing/2014/main" id="{A4AC0F7B-51DB-4D71-BCC6-1CC0ABDEC0B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9600" y="3124200"/>
            <a:ext cx="3581400" cy="1588"/>
          </a:xfrm>
          <a:prstGeom prst="line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>
            <a:extLst>
              <a:ext uri="{FF2B5EF4-FFF2-40B4-BE49-F238E27FC236}">
                <a16:creationId xmlns:a16="http://schemas.microsoft.com/office/drawing/2014/main" id="{2DA54ABB-3302-42F5-BEE5-2D9E3DFFD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648200"/>
            <a:ext cx="80772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871212AD-E674-4E8C-BE48-BF8575E506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Measures of Central Tendency:</a:t>
            </a:r>
            <a:br>
              <a:rPr lang="en-US" altLang="en-US" sz="3200"/>
            </a:br>
            <a:r>
              <a:rPr lang="en-US" altLang="en-US" sz="3200">
                <a:solidFill>
                  <a:schemeClr val="accent1"/>
                </a:solidFill>
              </a:rPr>
              <a:t>Locating the Median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F437F51E-E433-4281-9587-C20CE2E4BF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0772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location of the median when the values are in numerical order (smallest to largest):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/>
          </a:p>
          <a:p>
            <a:pPr eaLnBrk="1" hangingPunct="1">
              <a:lnSpc>
                <a:spcPct val="90000"/>
              </a:lnSpc>
            </a:pPr>
            <a:endParaRPr lang="en-US" altLang="en-US" sz="2000"/>
          </a:p>
          <a:p>
            <a:pPr eaLnBrk="1" hangingPunct="1">
              <a:lnSpc>
                <a:spcPct val="90000"/>
              </a:lnSpc>
            </a:pPr>
            <a:endParaRPr lang="en-US" altLang="en-US" sz="2000"/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If the number of values </a:t>
            </a:r>
            <a:r>
              <a:rPr lang="en-US" altLang="en-US" sz="2000">
                <a:solidFill>
                  <a:srgbClr val="FFFF00"/>
                </a:solidFill>
              </a:rPr>
              <a:t>is </a:t>
            </a:r>
            <a:r>
              <a:rPr lang="en-US" altLang="en-US" sz="2000" b="1">
                <a:solidFill>
                  <a:schemeClr val="accent1"/>
                </a:solidFill>
              </a:rPr>
              <a:t>odd</a:t>
            </a:r>
            <a:r>
              <a:rPr lang="en-US" altLang="en-US" sz="2000"/>
              <a:t>, the median is the middle number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/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If the number of values </a:t>
            </a:r>
            <a:r>
              <a:rPr lang="en-US" altLang="en-US" sz="2000">
                <a:solidFill>
                  <a:srgbClr val="FFFF00"/>
                </a:solidFill>
              </a:rPr>
              <a:t>is </a:t>
            </a:r>
            <a:r>
              <a:rPr lang="en-US" altLang="en-US" sz="2000" b="1">
                <a:solidFill>
                  <a:schemeClr val="accent1"/>
                </a:solidFill>
              </a:rPr>
              <a:t>even</a:t>
            </a:r>
            <a:r>
              <a:rPr lang="en-US" altLang="en-US" sz="2000"/>
              <a:t>, the median is the average of the two middle numbers</a:t>
            </a:r>
          </a:p>
          <a:p>
            <a:pPr marL="512763" lvl="1" indent="-77788" eaLnBrk="1" hangingPunct="1">
              <a:lnSpc>
                <a:spcPct val="90000"/>
              </a:lnSpc>
            </a:pPr>
            <a:endParaRPr lang="en-US" altLang="en-US" sz="180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chemeClr val="tx1"/>
                </a:solidFill>
              </a:rPr>
              <a:t>	Note that            is not the </a:t>
            </a:r>
            <a:r>
              <a:rPr lang="en-US" altLang="en-US" sz="2000" i="1">
                <a:solidFill>
                  <a:schemeClr val="tx1"/>
                </a:solidFill>
              </a:rPr>
              <a:t>value</a:t>
            </a:r>
            <a:r>
              <a:rPr lang="en-US" altLang="en-US" sz="2000">
                <a:solidFill>
                  <a:schemeClr val="tx1"/>
                </a:solidFill>
              </a:rPr>
              <a:t> of the median, only the </a:t>
            </a:r>
            <a:r>
              <a:rPr lang="en-US" altLang="en-US" sz="2000" i="1">
                <a:solidFill>
                  <a:schemeClr val="tx1"/>
                </a:solidFill>
              </a:rPr>
              <a:t>position</a:t>
            </a:r>
            <a:r>
              <a:rPr lang="en-US" altLang="en-US" sz="2000">
                <a:solidFill>
                  <a:schemeClr val="tx1"/>
                </a:solidFill>
              </a:rPr>
              <a:t> of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chemeClr val="tx1"/>
                </a:solidFill>
              </a:rPr>
              <a:t>     the median in the ranked data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graphicFrame>
        <p:nvGraphicFramePr>
          <p:cNvPr id="13317" name="Object 6">
            <a:extLst>
              <a:ext uri="{FF2B5EF4-FFF2-40B4-BE49-F238E27FC236}">
                <a16:creationId xmlns:a16="http://schemas.microsoft.com/office/drawing/2014/main" id="{064B43E1-C399-4D69-B7CB-6F9D92E875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7300" y="2336800"/>
          <a:ext cx="7086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Equation" r:id="rId3" imgW="3543300" imgH="393700" progId="Equation.3">
                  <p:embed/>
                </p:oleObj>
              </mc:Choice>
              <mc:Fallback>
                <p:oleObj name="Equation" r:id="rId3" imgW="3543300" imgH="393700" progId="Equation.3">
                  <p:embed/>
                  <p:pic>
                    <p:nvPicPr>
                      <p:cNvPr id="13317" name="Object 6">
                        <a:extLst>
                          <a:ext uri="{FF2B5EF4-FFF2-40B4-BE49-F238E27FC236}">
                            <a16:creationId xmlns:a16="http://schemas.microsoft.com/office/drawing/2014/main" id="{064B43E1-C399-4D69-B7CB-6F9D92E875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2336800"/>
                        <a:ext cx="7086600" cy="787400"/>
                      </a:xfrm>
                      <a:prstGeom prst="rect">
                        <a:avLst/>
                      </a:prstGeom>
                      <a:solidFill>
                        <a:srgbClr val="FDE0B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7">
            <a:extLst>
              <a:ext uri="{FF2B5EF4-FFF2-40B4-BE49-F238E27FC236}">
                <a16:creationId xmlns:a16="http://schemas.microsoft.com/office/drawing/2014/main" id="{756FB8A9-9E00-43A0-A77D-B6E4A67A47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4724400"/>
          <a:ext cx="60960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5" imgW="342751" imgH="393529" progId="Equation.DSMT4">
                  <p:embed/>
                </p:oleObj>
              </mc:Choice>
              <mc:Fallback>
                <p:oleObj name="Equation" r:id="rId5" imgW="342751" imgH="393529" progId="Equation.DSMT4">
                  <p:embed/>
                  <p:pic>
                    <p:nvPicPr>
                      <p:cNvPr id="13318" name="Object 7">
                        <a:extLst>
                          <a:ext uri="{FF2B5EF4-FFF2-40B4-BE49-F238E27FC236}">
                            <a16:creationId xmlns:a16="http://schemas.microsoft.com/office/drawing/2014/main" id="{756FB8A9-9E00-43A0-A77D-B6E4A67A47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724400"/>
                        <a:ext cx="609600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2_PrenHall1">
  <a:themeElements>
    <a:clrScheme name="1_PrenHall1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PrenHall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enHall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nHall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nHall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6835</TotalTime>
  <Pages>20</Pages>
  <Words>2903</Words>
  <Application>Microsoft Office PowerPoint</Application>
  <PresentationFormat>عرض على الشاشة (4:3)</PresentationFormat>
  <Paragraphs>460</Paragraphs>
  <Slides>57</Slides>
  <Notes>6</Notes>
  <HiddenSlides>5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57</vt:i4>
      </vt:variant>
    </vt:vector>
  </HeadingPairs>
  <TitlesOfParts>
    <vt:vector size="58" baseType="lpstr">
      <vt:lpstr>2_PrenHall1</vt:lpstr>
      <vt:lpstr>عرض تقديمي في PowerPoint</vt:lpstr>
      <vt:lpstr>Objectives</vt:lpstr>
      <vt:lpstr>Summary Definitions</vt:lpstr>
      <vt:lpstr>Measures of Central Tendency:</vt:lpstr>
      <vt:lpstr>Measures of Central Tendency: The Population Mean</vt:lpstr>
      <vt:lpstr>Measures of Central Tendency: The Sample Mean</vt:lpstr>
      <vt:lpstr>Measures of Central Tendency: The Mean</vt:lpstr>
      <vt:lpstr>Measures of Central Tendency: The Median</vt:lpstr>
      <vt:lpstr>Measures of Central Tendency: Locating the Median</vt:lpstr>
      <vt:lpstr>Measures of Central Tendency: The Mode</vt:lpstr>
      <vt:lpstr>Measures of Central Tendency: Review Example</vt:lpstr>
      <vt:lpstr>Measures of Central Tendency: Which Measure to Choose?</vt:lpstr>
      <vt:lpstr>Measures of Central Tendency: Summary</vt:lpstr>
      <vt:lpstr>Shape of a Distribution</vt:lpstr>
      <vt:lpstr>Shape of a Distribution (Skewness)</vt:lpstr>
      <vt:lpstr>Shape of a Distribution (Kurtosis)</vt:lpstr>
      <vt:lpstr>Measures of Variation</vt:lpstr>
      <vt:lpstr>Measures of Variation: The Range</vt:lpstr>
      <vt:lpstr>Measures of Variation: Why The Range Can Be Misleading?</vt:lpstr>
      <vt:lpstr>Measures of Variation: The Sample Variance</vt:lpstr>
      <vt:lpstr>Measures of Variation: The Sample Standard Deviation</vt:lpstr>
      <vt:lpstr>Measures of Variation: The Standard Deviation</vt:lpstr>
      <vt:lpstr>Measures of Variation: Sample Standard Deviation: Calculation Example</vt:lpstr>
      <vt:lpstr>Measures of Variation: Comparing Standard Deviations</vt:lpstr>
      <vt:lpstr>Measures of Variation: Comparing Standard Deviations</vt:lpstr>
      <vt:lpstr>Numerical Descriptive Measures For A Population:  The Variance σ2</vt:lpstr>
      <vt:lpstr>Numerical Descriptive Measures For A Population:  The Standard Deviation σ</vt:lpstr>
      <vt:lpstr>Sample statistics versus population parameters</vt:lpstr>
      <vt:lpstr>Measures of Variation: Summary Characteristics</vt:lpstr>
      <vt:lpstr>Measures of Variation: The Coefficient of Variation</vt:lpstr>
      <vt:lpstr>Measures of Variation: Comparing Coefficients of Variation</vt:lpstr>
      <vt:lpstr>Measures of Variation:  Comparing Coefficients of Variation </vt:lpstr>
      <vt:lpstr>Quartile Measures  (other measures of location)</vt:lpstr>
      <vt:lpstr>Quartile Measures: Locating Quartiles</vt:lpstr>
      <vt:lpstr>Quartile Measures: Calculation Rules</vt:lpstr>
      <vt:lpstr>Quartile Measures: Locating Quartile: Example</vt:lpstr>
      <vt:lpstr>Quartile Measures Calculating The Quartiles:  Example</vt:lpstr>
      <vt:lpstr>Quartile Measures: The Interquartile Range (IQR)</vt:lpstr>
      <vt:lpstr>Calculating The Interquartile Range</vt:lpstr>
      <vt:lpstr>The Five Number Summary</vt:lpstr>
      <vt:lpstr>Relationships among the five-number summary and distribution shape</vt:lpstr>
      <vt:lpstr>Five Number Summary and The Boxplot</vt:lpstr>
      <vt:lpstr>Five Number Summary: Shape of Boxplots</vt:lpstr>
      <vt:lpstr>Distribution Shape and  The Boxplot</vt:lpstr>
      <vt:lpstr>Boxplot Example</vt:lpstr>
      <vt:lpstr>Locating Extreme Outliers: Z-Score  (It is studied with Chapter 6)</vt:lpstr>
      <vt:lpstr>Locating Extreme Outliers: Z-Score</vt:lpstr>
      <vt:lpstr>Locating Extreme Outliers: Z-Score</vt:lpstr>
      <vt:lpstr>The Empirical Rule  (It is studied with Chapter 6(</vt:lpstr>
      <vt:lpstr>The Empirical Rule</vt:lpstr>
      <vt:lpstr>Using the Empirical Rule</vt:lpstr>
      <vt:lpstr>The Arithmetic Mean of Grouped Data</vt:lpstr>
      <vt:lpstr>The Arithmetic Mean of Grouped Data - Example</vt:lpstr>
      <vt:lpstr>The Arithmetic Mean of Grouped Data - Example</vt:lpstr>
      <vt:lpstr>Standard Deviation of Grouped Data</vt:lpstr>
      <vt:lpstr>Standard Deviation of Grouped Data - Example</vt:lpstr>
      <vt:lpstr>Chapter Summary</vt:lpstr>
    </vt:vector>
  </TitlesOfParts>
  <Company>Copyright © 2016, 2013, 2010 Pearson Education,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3: Numerical Descriptive Measures</dc:title>
  <dc:subject>Business Statistics A First Course, 7e</dc:subject>
  <dc:creator>Levine/Szabat/Stephan</dc:creator>
  <cp:lastModifiedBy>..كــــن لله كـــمـــا يـــريـــد ،،، .. ÁηUĎ</cp:lastModifiedBy>
  <cp:revision>288</cp:revision>
  <cp:lastPrinted>1998-11-22T23:37:53Z</cp:lastPrinted>
  <dcterms:created xsi:type="dcterms:W3CDTF">2001-01-13T00:04:22Z</dcterms:created>
  <dcterms:modified xsi:type="dcterms:W3CDTF">2020-09-30T11:19:10Z</dcterms:modified>
</cp:coreProperties>
</file>