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57" r:id="rId3"/>
    <p:sldId id="258" r:id="rId4"/>
    <p:sldId id="259" r:id="rId5"/>
    <p:sldId id="264" r:id="rId6"/>
    <p:sldId id="263" r:id="rId7"/>
    <p:sldId id="260" r:id="rId8"/>
    <p:sldId id="261" r:id="rId9"/>
    <p:sldId id="262" r:id="rId10"/>
    <p:sldId id="265" r:id="rId11"/>
    <p:sldId id="266" r:id="rId12"/>
    <p:sldId id="280" r:id="rId13"/>
    <p:sldId id="267" r:id="rId14"/>
    <p:sldId id="272" r:id="rId15"/>
    <p:sldId id="278" r:id="rId16"/>
    <p:sldId id="281" r:id="rId17"/>
    <p:sldId id="279" r:id="rId18"/>
    <p:sldId id="276" r:id="rId19"/>
    <p:sldId id="270" r:id="rId20"/>
    <p:sldId id="273" r:id="rId21"/>
    <p:sldId id="271" r:id="rId22"/>
    <p:sldId id="282"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AEE"/>
    <a:srgbClr val="D5E7EB"/>
    <a:srgbClr val="E0EDF0"/>
    <a:srgbClr val="E5F0F3"/>
    <a:srgbClr val="D8E9ED"/>
    <a:srgbClr val="E2EFF2"/>
    <a:srgbClr val="D0E4EA"/>
    <a:srgbClr val="00863D"/>
    <a:srgbClr val="F0F6F8"/>
    <a:srgbClr val="C5E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329A96-5102-44BA-9A3C-9AA11D631B96}" type="datetimeFigureOut">
              <a:rPr lang="en-US" smtClean="0"/>
              <a:t>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B66F32-A49D-45BD-AE6F-FD802941C37D}" type="slidenum">
              <a:rPr lang="en-US" smtClean="0"/>
              <a:t>‹#›</a:t>
            </a:fld>
            <a:endParaRPr lang="en-US"/>
          </a:p>
        </p:txBody>
      </p:sp>
    </p:spTree>
    <p:extLst>
      <p:ext uri="{BB962C8B-B14F-4D97-AF65-F5344CB8AC3E}">
        <p14:creationId xmlns:p14="http://schemas.microsoft.com/office/powerpoint/2010/main" val="582435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C71884-C3AD-446B-89B0-D5927C07665E}" type="datetime1">
              <a:rPr lang="en-US" smtClean="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ADAD76-FD56-4E6A-96F3-67EDBE41663B}" type="datetime1">
              <a:rPr lang="en-US" smtClean="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FE2D4C-55FD-414F-A657-4F479BFD553D}" type="datetime1">
              <a:rPr lang="en-US" smtClean="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BA39E33-4712-46B1-AAFE-D584A71CBC08}" type="datetime1">
              <a:rPr lang="en-US" smtClean="0"/>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EA62354-54E9-4703-8CE2-84298C72474D}" type="datetime1">
              <a:rPr lang="en-US" smtClean="0"/>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F967106-9992-4B05-9CC4-49A167D51612}" type="datetime1">
              <a:rPr lang="en-US" smtClean="0"/>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0A3368-1DFB-4250-9054-EF6ECA44BBC9}" type="datetime1">
              <a:rPr lang="en-US" smtClean="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9D2046-373B-4289-9BBC-C43C42BE196E}" type="datetime1">
              <a:rPr lang="en-US" smtClean="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21FD2-F514-4E51-8C2A-B5D5F92B8A81}" type="datetime1">
              <a:rPr lang="en-US" smtClean="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691473-C147-4C8F-9977-DE75682107C9}" type="datetime1">
              <a:rPr lang="en-US" smtClean="0"/>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73343-CA78-494C-B0E8-0E820CAA8258}" type="datetime1">
              <a:rPr lang="en-US" smtClean="0"/>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CB255B-6C9A-448A-8260-B2B515DE3362}" type="datetime1">
              <a:rPr lang="en-US" smtClean="0"/>
              <a:t>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B51BDD-C506-4B6B-B6B4-FFCCEF85FE8D}" type="datetime1">
              <a:rPr lang="en-US" smtClean="0"/>
              <a:t>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2F5C5-664A-4A48-872A-71BB98D1D86C}" type="datetime1">
              <a:rPr lang="en-US" smtClean="0"/>
              <a:t>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1ADD5D-6CDA-42BC-84A6-2711AC81B83F}" type="datetime1">
              <a:rPr lang="en-US" smtClean="0"/>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E37084-DE07-4D2F-AE1C-1751832FA146}" type="datetime1">
              <a:rPr lang="en-US" smtClean="0"/>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80B9185-C4CA-4EDE-A299-492BA54F833D}" type="datetime1">
              <a:rPr lang="en-US" smtClean="0"/>
              <a:t>2/9/2018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4.wmf"/><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0.wmf"/><Relationship Id="rId5" Type="http://schemas.openxmlformats.org/officeDocument/2006/relationships/oleObject" Target="../embeddings/oleObject18.bin"/><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20.bin"/><Relationship Id="rId4" Type="http://schemas.openxmlformats.org/officeDocument/2006/relationships/image" Target="../media/image22.wmf"/></Relationships>
</file>

<file path=ppt/slides/_rels/slide16.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7.wmf"/><Relationship Id="rId4"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30.png"/><Relationship Id="rId4" Type="http://schemas.openxmlformats.org/officeDocument/2006/relationships/image" Target="../media/image29.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8.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792D-130C-45CE-9F3D-26C41F9881CB}"/>
              </a:ext>
            </a:extLst>
          </p:cNvPr>
          <p:cNvSpPr>
            <a:spLocks noGrp="1"/>
          </p:cNvSpPr>
          <p:nvPr>
            <p:ph type="ctrTitle"/>
          </p:nvPr>
        </p:nvSpPr>
        <p:spPr/>
        <p:txBody>
          <a:bodyPr>
            <a:normAutofit/>
          </a:bodyPr>
          <a:lstStyle/>
          <a:p>
            <a:r>
              <a:rPr lang="en-US" dirty="0"/>
              <a:t>Phenols</a:t>
            </a:r>
          </a:p>
        </p:txBody>
      </p:sp>
      <p:sp>
        <p:nvSpPr>
          <p:cNvPr id="3" name="Subtitle 2">
            <a:extLst>
              <a:ext uri="{FF2B5EF4-FFF2-40B4-BE49-F238E27FC236}">
                <a16:creationId xmlns:a16="http://schemas.microsoft.com/office/drawing/2014/main" id="{4718BE6B-F8BA-4815-9B6F-06228030360F}"/>
              </a:ext>
            </a:extLst>
          </p:cNvPr>
          <p:cNvSpPr>
            <a:spLocks noGrp="1"/>
          </p:cNvSpPr>
          <p:nvPr>
            <p:ph type="subTitle" idx="1"/>
          </p:nvPr>
        </p:nvSpPr>
        <p:spPr/>
        <p:txBody>
          <a:bodyPr/>
          <a:lstStyle/>
          <a:p>
            <a:endParaRPr lang="en-US" dirty="0"/>
          </a:p>
        </p:txBody>
      </p:sp>
      <p:sp>
        <p:nvSpPr>
          <p:cNvPr id="4" name="TextBox 3">
            <a:extLst>
              <a:ext uri="{FF2B5EF4-FFF2-40B4-BE49-F238E27FC236}">
                <a16:creationId xmlns:a16="http://schemas.microsoft.com/office/drawing/2014/main" id="{B9AFE20B-FFF8-4ED3-903F-183260A4FC22}"/>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5" name="Slide Number Placeholder 4">
            <a:extLst>
              <a:ext uri="{FF2B5EF4-FFF2-40B4-BE49-F238E27FC236}">
                <a16:creationId xmlns:a16="http://schemas.microsoft.com/office/drawing/2014/main" id="{118977D0-869C-4119-894C-14BECC745E06}"/>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246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08CD5-03DA-4EC1-ADE4-FDDC6B9FB1F3}"/>
              </a:ext>
            </a:extLst>
          </p:cNvPr>
          <p:cNvSpPr>
            <a:spLocks noGrp="1"/>
          </p:cNvSpPr>
          <p:nvPr>
            <p:ph type="title"/>
          </p:nvPr>
        </p:nvSpPr>
        <p:spPr/>
        <p:txBody>
          <a:bodyPr/>
          <a:lstStyle/>
          <a:p>
            <a:r>
              <a:rPr lang="en-US" dirty="0"/>
              <a:t>Preparation of phenols</a:t>
            </a:r>
          </a:p>
        </p:txBody>
      </p:sp>
      <p:sp>
        <p:nvSpPr>
          <p:cNvPr id="3" name="Content Placeholder 2">
            <a:extLst>
              <a:ext uri="{FF2B5EF4-FFF2-40B4-BE49-F238E27FC236}">
                <a16:creationId xmlns:a16="http://schemas.microsoft.com/office/drawing/2014/main" id="{D440BAA6-3D53-4E00-AAB7-484C4407E72A}"/>
              </a:ext>
            </a:extLst>
          </p:cNvPr>
          <p:cNvSpPr>
            <a:spLocks noGrp="1"/>
          </p:cNvSpPr>
          <p:nvPr>
            <p:ph idx="1"/>
          </p:nvPr>
        </p:nvSpPr>
        <p:spPr/>
        <p:txBody>
          <a:bodyPr/>
          <a:lstStyle/>
          <a:p>
            <a:r>
              <a:rPr lang="en-US" dirty="0">
                <a:solidFill>
                  <a:srgbClr val="FF0000"/>
                </a:solidFill>
              </a:rPr>
              <a:t>Hydrolysis of diazonium salts</a:t>
            </a:r>
          </a:p>
          <a:p>
            <a:pPr marL="0" indent="0">
              <a:buNone/>
            </a:pPr>
            <a:r>
              <a:rPr lang="en-US" dirty="0"/>
              <a:t>Diazonium salts react with water in the presence of mineral acids to yield phenols.</a:t>
            </a:r>
          </a:p>
        </p:txBody>
      </p:sp>
      <p:graphicFrame>
        <p:nvGraphicFramePr>
          <p:cNvPr id="7" name="Object 6">
            <a:extLst>
              <a:ext uri="{FF2B5EF4-FFF2-40B4-BE49-F238E27FC236}">
                <a16:creationId xmlns:a16="http://schemas.microsoft.com/office/drawing/2014/main" id="{01E5868F-7800-4730-8008-C2BAB16CA32A}"/>
              </a:ext>
            </a:extLst>
          </p:cNvPr>
          <p:cNvGraphicFramePr>
            <a:graphicFrameLocks noChangeAspect="1"/>
          </p:cNvGraphicFramePr>
          <p:nvPr>
            <p:extLst>
              <p:ext uri="{D42A27DB-BD31-4B8C-83A1-F6EECF244321}">
                <p14:modId xmlns:p14="http://schemas.microsoft.com/office/powerpoint/2010/main" val="1581911732"/>
              </p:ext>
            </p:extLst>
          </p:nvPr>
        </p:nvGraphicFramePr>
        <p:xfrm>
          <a:off x="2750448" y="2944598"/>
          <a:ext cx="7583139" cy="1429694"/>
        </p:xfrm>
        <a:graphic>
          <a:graphicData uri="http://schemas.openxmlformats.org/presentationml/2006/ole">
            <mc:AlternateContent xmlns:mc="http://schemas.openxmlformats.org/markup-compatibility/2006">
              <mc:Choice xmlns:v="urn:schemas-microsoft-com:vml" Requires="v">
                <p:oleObj spid="_x0000_s11374" name="CS ChemDraw Drawing" r:id="rId3" imgW="4597920" imgH="866880" progId="ChemDraw.Document.6.0">
                  <p:embed/>
                </p:oleObj>
              </mc:Choice>
              <mc:Fallback>
                <p:oleObj name="CS ChemDraw Drawing" r:id="rId3" imgW="4597920" imgH="866880" progId="ChemDraw.Document.6.0">
                  <p:embed/>
                  <p:pic>
                    <p:nvPicPr>
                      <p:cNvPr id="0" name=""/>
                      <p:cNvPicPr/>
                      <p:nvPr/>
                    </p:nvPicPr>
                    <p:blipFill>
                      <a:blip r:embed="rId4"/>
                      <a:stretch>
                        <a:fillRect/>
                      </a:stretch>
                    </p:blipFill>
                    <p:spPr>
                      <a:xfrm>
                        <a:off x="2750448" y="2944598"/>
                        <a:ext cx="7583139" cy="1429694"/>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3A3AEAC-0984-48C7-BED2-1805B8B44FCD}"/>
              </a:ext>
            </a:extLst>
          </p:cNvPr>
          <p:cNvGraphicFramePr>
            <a:graphicFrameLocks noChangeAspect="1"/>
          </p:cNvGraphicFramePr>
          <p:nvPr>
            <p:extLst>
              <p:ext uri="{D42A27DB-BD31-4B8C-83A1-F6EECF244321}">
                <p14:modId xmlns:p14="http://schemas.microsoft.com/office/powerpoint/2010/main" val="874530143"/>
              </p:ext>
            </p:extLst>
          </p:nvPr>
        </p:nvGraphicFramePr>
        <p:xfrm>
          <a:off x="4686298" y="4487004"/>
          <a:ext cx="3970047" cy="389796"/>
        </p:xfrm>
        <a:graphic>
          <a:graphicData uri="http://schemas.openxmlformats.org/presentationml/2006/ole">
            <mc:AlternateContent xmlns:mc="http://schemas.openxmlformats.org/markup-compatibility/2006">
              <mc:Choice xmlns:v="urn:schemas-microsoft-com:vml" Requires="v">
                <p:oleObj spid="_x0000_s11375" name="CS ChemDraw Drawing" r:id="rId5" imgW="2360160" imgH="232560" progId="ChemDraw.Document.6.0">
                  <p:embed/>
                </p:oleObj>
              </mc:Choice>
              <mc:Fallback>
                <p:oleObj name="CS ChemDraw Drawing" r:id="rId5" imgW="2360160" imgH="232560" progId="ChemDraw.Document.6.0">
                  <p:embed/>
                  <p:pic>
                    <p:nvPicPr>
                      <p:cNvPr id="0" name=""/>
                      <p:cNvPicPr/>
                      <p:nvPr/>
                    </p:nvPicPr>
                    <p:blipFill>
                      <a:blip r:embed="rId6"/>
                      <a:stretch>
                        <a:fillRect/>
                      </a:stretch>
                    </p:blipFill>
                    <p:spPr>
                      <a:xfrm>
                        <a:off x="4686298" y="4487004"/>
                        <a:ext cx="3970047" cy="389796"/>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91D4EC0E-E62C-45DA-B9E6-6327F1A79A33}"/>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4" name="Slide Number Placeholder 3">
            <a:extLst>
              <a:ext uri="{FF2B5EF4-FFF2-40B4-BE49-F238E27FC236}">
                <a16:creationId xmlns:a16="http://schemas.microsoft.com/office/drawing/2014/main" id="{8879F727-8B88-406F-BAA9-1C8D518ECB93}"/>
              </a:ext>
            </a:extLst>
          </p:cNvPr>
          <p:cNvSpPr>
            <a:spLocks noGrp="1"/>
          </p:cNvSpPr>
          <p:nvPr>
            <p:ph type="sldNum" sz="quarter" idx="12"/>
          </p:nvPr>
        </p:nvSpPr>
        <p:spPr/>
        <p:txBody>
          <a:bodyPr/>
          <a:lstStyle/>
          <a:p>
            <a:fld id="{D57F1E4F-1CFF-5643-939E-217C01CDF565}" type="slidenum">
              <a:rPr lang="en-US" smtClean="0"/>
              <a:pPr/>
              <a:t>10</a:t>
            </a:fld>
            <a:endParaRPr lang="en-US" dirty="0"/>
          </a:p>
        </p:txBody>
      </p:sp>
      <p:graphicFrame>
        <p:nvGraphicFramePr>
          <p:cNvPr id="5" name="Object 4">
            <a:extLst>
              <a:ext uri="{FF2B5EF4-FFF2-40B4-BE49-F238E27FC236}">
                <a16:creationId xmlns:a16="http://schemas.microsoft.com/office/drawing/2014/main" id="{F490DCC7-0B89-4E93-81F5-D7D7C13BAA64}"/>
              </a:ext>
            </a:extLst>
          </p:cNvPr>
          <p:cNvGraphicFramePr>
            <a:graphicFrameLocks noChangeAspect="1"/>
          </p:cNvGraphicFramePr>
          <p:nvPr>
            <p:extLst>
              <p:ext uri="{D42A27DB-BD31-4B8C-83A1-F6EECF244321}">
                <p14:modId xmlns:p14="http://schemas.microsoft.com/office/powerpoint/2010/main" val="4145004041"/>
              </p:ext>
            </p:extLst>
          </p:nvPr>
        </p:nvGraphicFramePr>
        <p:xfrm>
          <a:off x="4686298" y="4904510"/>
          <a:ext cx="4795542" cy="1380267"/>
        </p:xfrm>
        <a:graphic>
          <a:graphicData uri="http://schemas.openxmlformats.org/presentationml/2006/ole">
            <mc:AlternateContent xmlns:mc="http://schemas.openxmlformats.org/markup-compatibility/2006">
              <mc:Choice xmlns:v="urn:schemas-microsoft-com:vml" Requires="v">
                <p:oleObj spid="_x0000_s11376" name="CS ChemDraw Drawing" r:id="rId7" imgW="3011760" imgH="866880" progId="ChemDraw.Document.6.0">
                  <p:embed/>
                </p:oleObj>
              </mc:Choice>
              <mc:Fallback>
                <p:oleObj name="CS ChemDraw Drawing" r:id="rId7" imgW="3011760" imgH="866880" progId="ChemDraw.Document.6.0">
                  <p:embed/>
                  <p:pic>
                    <p:nvPicPr>
                      <p:cNvPr id="0" name=""/>
                      <p:cNvPicPr/>
                      <p:nvPr/>
                    </p:nvPicPr>
                    <p:blipFill>
                      <a:blip r:embed="rId8"/>
                      <a:stretch>
                        <a:fillRect/>
                      </a:stretch>
                    </p:blipFill>
                    <p:spPr>
                      <a:xfrm>
                        <a:off x="4686298" y="4904510"/>
                        <a:ext cx="4795542" cy="1380267"/>
                      </a:xfrm>
                      <a:prstGeom prst="rect">
                        <a:avLst/>
                      </a:prstGeom>
                    </p:spPr>
                  </p:pic>
                </p:oleObj>
              </mc:Fallback>
            </mc:AlternateContent>
          </a:graphicData>
        </a:graphic>
      </p:graphicFrame>
    </p:spTree>
    <p:extLst>
      <p:ext uri="{BB962C8B-B14F-4D97-AF65-F5344CB8AC3E}">
        <p14:creationId xmlns:p14="http://schemas.microsoft.com/office/powerpoint/2010/main" val="104734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EC170B-5067-40BC-A3A6-E1DA0049E924}"/>
              </a:ext>
            </a:extLst>
          </p:cNvPr>
          <p:cNvSpPr>
            <a:spLocks noGrp="1"/>
          </p:cNvSpPr>
          <p:nvPr>
            <p:ph idx="1"/>
          </p:nvPr>
        </p:nvSpPr>
        <p:spPr>
          <a:xfrm>
            <a:off x="2589212" y="512618"/>
            <a:ext cx="8915400" cy="5398604"/>
          </a:xfrm>
        </p:spPr>
        <p:txBody>
          <a:bodyPr/>
          <a:lstStyle/>
          <a:p>
            <a:r>
              <a:rPr lang="en-US" dirty="0">
                <a:solidFill>
                  <a:srgbClr val="FF0000"/>
                </a:solidFill>
              </a:rPr>
              <a:t>Alkali fusion of sodium benzene-</a:t>
            </a:r>
            <a:r>
              <a:rPr lang="en-US" dirty="0" err="1">
                <a:solidFill>
                  <a:srgbClr val="FF0000"/>
                </a:solidFill>
              </a:rPr>
              <a:t>sulphonates</a:t>
            </a:r>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r>
              <a:rPr lang="en-US" dirty="0">
                <a:solidFill>
                  <a:srgbClr val="FF0000"/>
                </a:solidFill>
              </a:rPr>
              <a:t>Hydrolysis of chlorobenzene (The Dow process)</a:t>
            </a: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p:txBody>
      </p:sp>
      <p:graphicFrame>
        <p:nvGraphicFramePr>
          <p:cNvPr id="10" name="Object 9">
            <a:extLst>
              <a:ext uri="{FF2B5EF4-FFF2-40B4-BE49-F238E27FC236}">
                <a16:creationId xmlns:a16="http://schemas.microsoft.com/office/drawing/2014/main" id="{35157F87-5C7E-4E96-B68E-4FB749ECC30B}"/>
              </a:ext>
            </a:extLst>
          </p:cNvPr>
          <p:cNvGraphicFramePr>
            <a:graphicFrameLocks noChangeAspect="1"/>
          </p:cNvGraphicFramePr>
          <p:nvPr>
            <p:extLst>
              <p:ext uri="{D42A27DB-BD31-4B8C-83A1-F6EECF244321}">
                <p14:modId xmlns:p14="http://schemas.microsoft.com/office/powerpoint/2010/main" val="1912223462"/>
              </p:ext>
            </p:extLst>
          </p:nvPr>
        </p:nvGraphicFramePr>
        <p:xfrm>
          <a:off x="2809998" y="2756579"/>
          <a:ext cx="7431963" cy="1642818"/>
        </p:xfrm>
        <a:graphic>
          <a:graphicData uri="http://schemas.openxmlformats.org/presentationml/2006/ole">
            <mc:AlternateContent xmlns:mc="http://schemas.openxmlformats.org/markup-compatibility/2006">
              <mc:Choice xmlns:v="urn:schemas-microsoft-com:vml" Requires="v">
                <p:oleObj spid="_x0000_s7286" name="CS ChemDraw Drawing" r:id="rId3" imgW="3454920" imgH="763920" progId="ChemDraw.Document.6.0">
                  <p:embed/>
                </p:oleObj>
              </mc:Choice>
              <mc:Fallback>
                <p:oleObj name="CS ChemDraw Drawing" r:id="rId3" imgW="3454920" imgH="763920" progId="ChemDraw.Document.6.0">
                  <p:embed/>
                  <p:pic>
                    <p:nvPicPr>
                      <p:cNvPr id="0" name=""/>
                      <p:cNvPicPr/>
                      <p:nvPr/>
                    </p:nvPicPr>
                    <p:blipFill>
                      <a:blip r:embed="rId4"/>
                      <a:stretch>
                        <a:fillRect/>
                      </a:stretch>
                    </p:blipFill>
                    <p:spPr>
                      <a:xfrm>
                        <a:off x="2809998" y="2756579"/>
                        <a:ext cx="7431963" cy="164281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FE1B8CCF-D0C9-43BE-B328-72E22F3FB6AF}"/>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2" name="Slide Number Placeholder 1">
            <a:extLst>
              <a:ext uri="{FF2B5EF4-FFF2-40B4-BE49-F238E27FC236}">
                <a16:creationId xmlns:a16="http://schemas.microsoft.com/office/drawing/2014/main" id="{0C5198EF-E0D1-404B-8182-A0A8AC9DF1A8}"/>
              </a:ext>
            </a:extLst>
          </p:cNvPr>
          <p:cNvSpPr>
            <a:spLocks noGrp="1"/>
          </p:cNvSpPr>
          <p:nvPr>
            <p:ph type="sldNum" sz="quarter" idx="12"/>
          </p:nvPr>
        </p:nvSpPr>
        <p:spPr/>
        <p:txBody>
          <a:bodyPr/>
          <a:lstStyle/>
          <a:p>
            <a:fld id="{D57F1E4F-1CFF-5643-939E-217C01CDF565}" type="slidenum">
              <a:rPr lang="en-US" smtClean="0"/>
              <a:pPr/>
              <a:t>11</a:t>
            </a:fld>
            <a:endParaRPr lang="en-US" dirty="0"/>
          </a:p>
        </p:txBody>
      </p:sp>
      <p:graphicFrame>
        <p:nvGraphicFramePr>
          <p:cNvPr id="4" name="Object 3">
            <a:extLst>
              <a:ext uri="{FF2B5EF4-FFF2-40B4-BE49-F238E27FC236}">
                <a16:creationId xmlns:a16="http://schemas.microsoft.com/office/drawing/2014/main" id="{61BD4823-2610-46AC-92D3-420570F2E31A}"/>
              </a:ext>
            </a:extLst>
          </p:cNvPr>
          <p:cNvGraphicFramePr>
            <a:graphicFrameLocks noChangeAspect="1"/>
          </p:cNvGraphicFramePr>
          <p:nvPr>
            <p:extLst>
              <p:ext uri="{D42A27DB-BD31-4B8C-83A1-F6EECF244321}">
                <p14:modId xmlns:p14="http://schemas.microsoft.com/office/powerpoint/2010/main" val="761680769"/>
              </p:ext>
            </p:extLst>
          </p:nvPr>
        </p:nvGraphicFramePr>
        <p:xfrm>
          <a:off x="2589212" y="5306291"/>
          <a:ext cx="9290339" cy="1039842"/>
        </p:xfrm>
        <a:graphic>
          <a:graphicData uri="http://schemas.openxmlformats.org/presentationml/2006/ole">
            <mc:AlternateContent xmlns:mc="http://schemas.openxmlformats.org/markup-compatibility/2006">
              <mc:Choice xmlns:v="urn:schemas-microsoft-com:vml" Requires="v">
                <p:oleObj spid="_x0000_s7287" name="CS ChemDraw Drawing" r:id="rId5" imgW="4538880" imgH="508680" progId="ChemDraw.Document.6.0">
                  <p:embed/>
                </p:oleObj>
              </mc:Choice>
              <mc:Fallback>
                <p:oleObj name="CS ChemDraw Drawing" r:id="rId5" imgW="4538880" imgH="508680" progId="ChemDraw.Document.6.0">
                  <p:embed/>
                  <p:pic>
                    <p:nvPicPr>
                      <p:cNvPr id="0" name=""/>
                      <p:cNvPicPr/>
                      <p:nvPr/>
                    </p:nvPicPr>
                    <p:blipFill>
                      <a:blip r:embed="rId6"/>
                      <a:stretch>
                        <a:fillRect/>
                      </a:stretch>
                    </p:blipFill>
                    <p:spPr>
                      <a:xfrm>
                        <a:off x="2589212" y="5306291"/>
                        <a:ext cx="9290339" cy="103984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B4FEE48B-BE16-48DB-B8C5-3E649C97D663}"/>
              </a:ext>
            </a:extLst>
          </p:cNvPr>
          <p:cNvGraphicFramePr>
            <a:graphicFrameLocks noChangeAspect="1"/>
          </p:cNvGraphicFramePr>
          <p:nvPr>
            <p:extLst>
              <p:ext uri="{D42A27DB-BD31-4B8C-83A1-F6EECF244321}">
                <p14:modId xmlns:p14="http://schemas.microsoft.com/office/powerpoint/2010/main" val="3434908010"/>
              </p:ext>
            </p:extLst>
          </p:nvPr>
        </p:nvGraphicFramePr>
        <p:xfrm>
          <a:off x="2758715" y="1151209"/>
          <a:ext cx="9281589" cy="1642818"/>
        </p:xfrm>
        <a:graphic>
          <a:graphicData uri="http://schemas.openxmlformats.org/presentationml/2006/ole">
            <mc:AlternateContent xmlns:mc="http://schemas.openxmlformats.org/markup-compatibility/2006">
              <mc:Choice xmlns:v="urn:schemas-microsoft-com:vml" Requires="v">
                <p:oleObj spid="_x0000_s7288" name="CS ChemDraw Drawing" r:id="rId7" imgW="4430880" imgH="783720" progId="ChemDraw.Document.6.0">
                  <p:embed/>
                </p:oleObj>
              </mc:Choice>
              <mc:Fallback>
                <p:oleObj name="CS ChemDraw Drawing" r:id="rId7" imgW="4430880" imgH="783720" progId="ChemDraw.Document.6.0">
                  <p:embed/>
                  <p:pic>
                    <p:nvPicPr>
                      <p:cNvPr id="0" name=""/>
                      <p:cNvPicPr/>
                      <p:nvPr/>
                    </p:nvPicPr>
                    <p:blipFill>
                      <a:blip r:embed="rId8"/>
                      <a:stretch>
                        <a:fillRect/>
                      </a:stretch>
                    </p:blipFill>
                    <p:spPr>
                      <a:xfrm>
                        <a:off x="2758715" y="1151209"/>
                        <a:ext cx="9281589" cy="1642818"/>
                      </a:xfrm>
                      <a:prstGeom prst="rect">
                        <a:avLst/>
                      </a:prstGeom>
                    </p:spPr>
                  </p:pic>
                </p:oleObj>
              </mc:Fallback>
            </mc:AlternateContent>
          </a:graphicData>
        </a:graphic>
      </p:graphicFrame>
    </p:spTree>
    <p:extLst>
      <p:ext uri="{BB962C8B-B14F-4D97-AF65-F5344CB8AC3E}">
        <p14:creationId xmlns:p14="http://schemas.microsoft.com/office/powerpoint/2010/main" val="3712830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4BE96F-45C9-42CA-8F56-07B3F3A59122}"/>
              </a:ext>
            </a:extLst>
          </p:cNvPr>
          <p:cNvSpPr>
            <a:spLocks noGrp="1"/>
          </p:cNvSpPr>
          <p:nvPr>
            <p:ph idx="1"/>
          </p:nvPr>
        </p:nvSpPr>
        <p:spPr>
          <a:xfrm>
            <a:off x="2589212" y="1152907"/>
            <a:ext cx="8915400" cy="4758315"/>
          </a:xfrm>
        </p:spPr>
        <p:txBody>
          <a:bodyPr/>
          <a:lstStyle/>
          <a:p>
            <a:r>
              <a:rPr lang="en-US" dirty="0">
                <a:solidFill>
                  <a:srgbClr val="FF0000"/>
                </a:solidFill>
              </a:rPr>
              <a:t>Oxidation of </a:t>
            </a:r>
            <a:r>
              <a:rPr lang="en-US" dirty="0" err="1">
                <a:solidFill>
                  <a:srgbClr val="FF0000"/>
                </a:solidFill>
              </a:rPr>
              <a:t>isopropylbenzene</a:t>
            </a:r>
            <a:endParaRPr lang="en-US" dirty="0">
              <a:solidFill>
                <a:srgbClr val="FF0000"/>
              </a:solidFill>
            </a:endParaRPr>
          </a:p>
          <a:p>
            <a:endParaRPr lang="en-US" dirty="0"/>
          </a:p>
          <a:p>
            <a:endParaRPr lang="en-US" dirty="0"/>
          </a:p>
          <a:p>
            <a:endParaRPr lang="en-US" dirty="0"/>
          </a:p>
          <a:p>
            <a:endParaRPr lang="en-US" dirty="0"/>
          </a:p>
          <a:p>
            <a:endParaRPr lang="en-US" dirty="0"/>
          </a:p>
          <a:p>
            <a:endParaRPr lang="en-US" dirty="0"/>
          </a:p>
          <a:p>
            <a:pPr marL="0" indent="0">
              <a:buNone/>
            </a:pPr>
            <a:r>
              <a:rPr lang="en-US" dirty="0"/>
              <a:t>or </a:t>
            </a:r>
          </a:p>
        </p:txBody>
      </p:sp>
      <p:sp>
        <p:nvSpPr>
          <p:cNvPr id="4" name="Slide Number Placeholder 3">
            <a:extLst>
              <a:ext uri="{FF2B5EF4-FFF2-40B4-BE49-F238E27FC236}">
                <a16:creationId xmlns:a16="http://schemas.microsoft.com/office/drawing/2014/main" id="{703AB1A0-7DBC-4E1B-AE63-973288CCDBEF}"/>
              </a:ext>
            </a:extLst>
          </p:cNvPr>
          <p:cNvSpPr>
            <a:spLocks noGrp="1"/>
          </p:cNvSpPr>
          <p:nvPr>
            <p:ph type="sldNum" sz="quarter" idx="12"/>
          </p:nvPr>
        </p:nvSpPr>
        <p:spPr/>
        <p:txBody>
          <a:bodyPr/>
          <a:lstStyle/>
          <a:p>
            <a:fld id="{D57F1E4F-1CFF-5643-939E-217C01CDF565}" type="slidenum">
              <a:rPr lang="en-US" smtClean="0"/>
              <a:pPr/>
              <a:t>12</a:t>
            </a:fld>
            <a:endParaRPr lang="en-US" dirty="0"/>
          </a:p>
        </p:txBody>
      </p:sp>
      <p:graphicFrame>
        <p:nvGraphicFramePr>
          <p:cNvPr id="5" name="Object 4">
            <a:extLst>
              <a:ext uri="{FF2B5EF4-FFF2-40B4-BE49-F238E27FC236}">
                <a16:creationId xmlns:a16="http://schemas.microsoft.com/office/drawing/2014/main" id="{2A42CB46-FFFD-4DAD-A6B8-F1012994041C}"/>
              </a:ext>
            </a:extLst>
          </p:cNvPr>
          <p:cNvGraphicFramePr>
            <a:graphicFrameLocks noChangeAspect="1"/>
          </p:cNvGraphicFramePr>
          <p:nvPr>
            <p:extLst>
              <p:ext uri="{D42A27DB-BD31-4B8C-83A1-F6EECF244321}">
                <p14:modId xmlns:p14="http://schemas.microsoft.com/office/powerpoint/2010/main" val="3718968421"/>
              </p:ext>
            </p:extLst>
          </p:nvPr>
        </p:nvGraphicFramePr>
        <p:xfrm>
          <a:off x="2381394" y="1962891"/>
          <a:ext cx="8225643" cy="1763982"/>
        </p:xfrm>
        <a:graphic>
          <a:graphicData uri="http://schemas.openxmlformats.org/presentationml/2006/ole">
            <mc:AlternateContent xmlns:mc="http://schemas.openxmlformats.org/markup-compatibility/2006">
              <mc:Choice xmlns:v="urn:schemas-microsoft-com:vml" Requires="v">
                <p:oleObj spid="_x0000_s20529" name="CS ChemDraw Drawing" r:id="rId3" imgW="4856400" imgH="1041480" progId="ChemDraw.Document.6.0">
                  <p:embed/>
                </p:oleObj>
              </mc:Choice>
              <mc:Fallback>
                <p:oleObj name="CS ChemDraw Drawing" r:id="rId3" imgW="4856400" imgH="1041480" progId="ChemDraw.Document.6.0">
                  <p:embed/>
                  <p:pic>
                    <p:nvPicPr>
                      <p:cNvPr id="0" name=""/>
                      <p:cNvPicPr/>
                      <p:nvPr/>
                    </p:nvPicPr>
                    <p:blipFill>
                      <a:blip r:embed="rId4"/>
                      <a:stretch>
                        <a:fillRect/>
                      </a:stretch>
                    </p:blipFill>
                    <p:spPr>
                      <a:xfrm>
                        <a:off x="2381394" y="1962891"/>
                        <a:ext cx="8225643" cy="1763982"/>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23D5E6CA-4CF3-4388-B923-B88990DEFDFD}"/>
              </a:ext>
            </a:extLst>
          </p:cNvPr>
          <p:cNvGraphicFramePr>
            <a:graphicFrameLocks noChangeAspect="1"/>
          </p:cNvGraphicFramePr>
          <p:nvPr>
            <p:extLst>
              <p:ext uri="{D42A27DB-BD31-4B8C-83A1-F6EECF244321}">
                <p14:modId xmlns:p14="http://schemas.microsoft.com/office/powerpoint/2010/main" val="3444423365"/>
              </p:ext>
            </p:extLst>
          </p:nvPr>
        </p:nvGraphicFramePr>
        <p:xfrm>
          <a:off x="2727444" y="4156365"/>
          <a:ext cx="3974589" cy="1679044"/>
        </p:xfrm>
        <a:graphic>
          <a:graphicData uri="http://schemas.openxmlformats.org/presentationml/2006/ole">
            <mc:AlternateContent xmlns:mc="http://schemas.openxmlformats.org/markup-compatibility/2006">
              <mc:Choice xmlns:v="urn:schemas-microsoft-com:vml" Requires="v">
                <p:oleObj spid="_x0000_s20530" name="CS ChemDraw Drawing" r:id="rId5" imgW="2220480" imgH="937440" progId="ChemDraw.Document.6.0">
                  <p:embed/>
                </p:oleObj>
              </mc:Choice>
              <mc:Fallback>
                <p:oleObj name="CS ChemDraw Drawing" r:id="rId5" imgW="2220480" imgH="937440" progId="ChemDraw.Document.6.0">
                  <p:embed/>
                  <p:pic>
                    <p:nvPicPr>
                      <p:cNvPr id="0" name=""/>
                      <p:cNvPicPr/>
                      <p:nvPr/>
                    </p:nvPicPr>
                    <p:blipFill>
                      <a:blip r:embed="rId6"/>
                      <a:stretch>
                        <a:fillRect/>
                      </a:stretch>
                    </p:blipFill>
                    <p:spPr>
                      <a:xfrm>
                        <a:off x="2727444" y="4156365"/>
                        <a:ext cx="3974589" cy="1679044"/>
                      </a:xfrm>
                      <a:prstGeom prst="rect">
                        <a:avLst/>
                      </a:prstGeom>
                    </p:spPr>
                  </p:pic>
                </p:oleObj>
              </mc:Fallback>
            </mc:AlternateContent>
          </a:graphicData>
        </a:graphic>
      </p:graphicFrame>
    </p:spTree>
    <p:extLst>
      <p:ext uri="{BB962C8B-B14F-4D97-AF65-F5344CB8AC3E}">
        <p14:creationId xmlns:p14="http://schemas.microsoft.com/office/powerpoint/2010/main" val="303752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27385-B26F-49D3-9054-8F7BF885ABED}"/>
              </a:ext>
            </a:extLst>
          </p:cNvPr>
          <p:cNvSpPr>
            <a:spLocks noGrp="1"/>
          </p:cNvSpPr>
          <p:nvPr>
            <p:ph type="title"/>
          </p:nvPr>
        </p:nvSpPr>
        <p:spPr/>
        <p:txBody>
          <a:bodyPr/>
          <a:lstStyle/>
          <a:p>
            <a:r>
              <a:rPr lang="en-US" dirty="0"/>
              <a:t>Reactions of phenols</a:t>
            </a:r>
          </a:p>
        </p:txBody>
      </p:sp>
      <p:sp>
        <p:nvSpPr>
          <p:cNvPr id="3" name="Content Placeholder 2">
            <a:extLst>
              <a:ext uri="{FF2B5EF4-FFF2-40B4-BE49-F238E27FC236}">
                <a16:creationId xmlns:a16="http://schemas.microsoft.com/office/drawing/2014/main" id="{6949D7F8-585E-4FF8-AD1C-839C903718E5}"/>
              </a:ext>
            </a:extLst>
          </p:cNvPr>
          <p:cNvSpPr>
            <a:spLocks noGrp="1"/>
          </p:cNvSpPr>
          <p:nvPr>
            <p:ph idx="1"/>
          </p:nvPr>
        </p:nvSpPr>
        <p:spPr/>
        <p:txBody>
          <a:bodyPr>
            <a:normAutofit lnSpcReduction="10000"/>
          </a:bodyPr>
          <a:lstStyle/>
          <a:p>
            <a:pPr marL="0" indent="0">
              <a:buNone/>
            </a:pPr>
            <a:r>
              <a:rPr lang="en-US" dirty="0"/>
              <a:t>Phenols undergo electrophilic substitutions. In phenol, the substitutions take place in ortho and para positions.</a:t>
            </a:r>
            <a:endParaRPr lang="en-US" b="1" dirty="0">
              <a:solidFill>
                <a:srgbClr val="0070C0"/>
              </a:solidFill>
              <a:effectLst>
                <a:outerShdw blurRad="38100" dist="38100" dir="2700000" algn="tl">
                  <a:srgbClr val="FFFFFF"/>
                </a:outerShdw>
              </a:effectLst>
              <a:latin typeface="Times" charset="0"/>
            </a:endParaRPr>
          </a:p>
          <a:p>
            <a:pPr>
              <a:buClr>
                <a:srgbClr val="009688"/>
              </a:buClr>
            </a:pPr>
            <a:r>
              <a:rPr lang="en-US" dirty="0">
                <a:solidFill>
                  <a:schemeClr val="tx1"/>
                </a:solidFill>
                <a:effectLst>
                  <a:outerShdw blurRad="38100" dist="38100" dir="2700000" algn="tl">
                    <a:srgbClr val="FFFFFF"/>
                  </a:outerShdw>
                </a:effectLst>
              </a:rPr>
              <a:t>Salt formation via strong base or active metal</a:t>
            </a:r>
            <a:endParaRPr lang="en-US" dirty="0">
              <a:solidFill>
                <a:schemeClr val="tx1"/>
              </a:solidFill>
              <a:effectLst>
                <a:outerShdw blurRad="38100" dist="38100" dir="2700000" algn="tl">
                  <a:srgbClr val="081D58"/>
                </a:outerShdw>
              </a:effectLst>
            </a:endParaRPr>
          </a:p>
          <a:p>
            <a:pPr>
              <a:buClr>
                <a:srgbClr val="009688"/>
              </a:buClr>
            </a:pPr>
            <a:r>
              <a:rPr lang="en-US" dirty="0">
                <a:solidFill>
                  <a:schemeClr val="tx1"/>
                </a:solidFill>
                <a:effectLst>
                  <a:outerShdw blurRad="38100" dist="38100" dir="2700000" algn="tl">
                    <a:srgbClr val="FFFFFF"/>
                  </a:outerShdw>
                </a:effectLst>
              </a:rPr>
              <a:t>Williamson ether synthesis</a:t>
            </a:r>
          </a:p>
          <a:p>
            <a:pPr>
              <a:buClr>
                <a:srgbClr val="009688"/>
              </a:buClr>
            </a:pPr>
            <a:r>
              <a:rPr lang="en-US" dirty="0">
                <a:solidFill>
                  <a:schemeClr val="tx1"/>
                </a:solidFill>
                <a:effectLst>
                  <a:outerShdw blurRad="38100" dist="38100" dir="2700000" algn="tl">
                    <a:srgbClr val="FFFFFF"/>
                  </a:outerShdw>
                </a:effectLst>
              </a:rPr>
              <a:t>Ester formation</a:t>
            </a:r>
          </a:p>
          <a:p>
            <a:pPr>
              <a:buClr>
                <a:srgbClr val="009688"/>
              </a:buClr>
            </a:pPr>
            <a:r>
              <a:rPr lang="en-US" dirty="0">
                <a:solidFill>
                  <a:schemeClr val="tx1"/>
                </a:solidFill>
                <a:effectLst>
                  <a:outerShdw blurRad="38100" dist="38100" dir="2700000" algn="tl">
                    <a:srgbClr val="FFFFFF"/>
                  </a:outerShdw>
                </a:effectLst>
              </a:rPr>
              <a:t>Friedel-Crafts acylation: Fries rearrangement</a:t>
            </a:r>
          </a:p>
          <a:p>
            <a:pPr>
              <a:buClr>
                <a:srgbClr val="009688"/>
              </a:buClr>
            </a:pPr>
            <a:r>
              <a:rPr lang="en-US" dirty="0">
                <a:solidFill>
                  <a:schemeClr val="tx1"/>
                </a:solidFill>
              </a:rPr>
              <a:t>Halogenation</a:t>
            </a:r>
          </a:p>
          <a:p>
            <a:pPr>
              <a:buClr>
                <a:srgbClr val="009688"/>
              </a:buClr>
            </a:pPr>
            <a:r>
              <a:rPr lang="en-US" dirty="0">
                <a:solidFill>
                  <a:schemeClr val="tx1"/>
                </a:solidFill>
                <a:effectLst>
                  <a:outerShdw blurRad="38100" dist="38100" dir="2700000" algn="tl">
                    <a:srgbClr val="FFFFFF"/>
                  </a:outerShdw>
                </a:effectLst>
              </a:rPr>
              <a:t>Coupling with diazonium salts</a:t>
            </a:r>
          </a:p>
          <a:p>
            <a:pPr>
              <a:buClr>
                <a:srgbClr val="009688"/>
              </a:buClr>
            </a:pPr>
            <a:r>
              <a:rPr lang="en-US" dirty="0">
                <a:solidFill>
                  <a:schemeClr val="tx1"/>
                </a:solidFill>
                <a:effectLst>
                  <a:outerShdw blurRad="38100" dist="38100" dir="2700000" algn="tl">
                    <a:srgbClr val="FFFFFF"/>
                  </a:outerShdw>
                </a:effectLst>
              </a:rPr>
              <a:t>Kolbe-Schmitt Carboxylation</a:t>
            </a:r>
          </a:p>
          <a:p>
            <a:pPr>
              <a:buClr>
                <a:srgbClr val="009688"/>
              </a:buClr>
            </a:pPr>
            <a:r>
              <a:rPr lang="en-US" dirty="0">
                <a:solidFill>
                  <a:schemeClr val="tx1"/>
                </a:solidFill>
                <a:effectLst>
                  <a:outerShdw blurRad="38100" dist="38100" dir="2700000" algn="tl">
                    <a:srgbClr val="FFFFFF"/>
                  </a:outerShdw>
                </a:effectLst>
              </a:rPr>
              <a:t>Reimer-</a:t>
            </a:r>
            <a:r>
              <a:rPr lang="en-US" dirty="0" err="1">
                <a:solidFill>
                  <a:schemeClr val="tx1"/>
                </a:solidFill>
                <a:effectLst>
                  <a:outerShdw blurRad="38100" dist="38100" dir="2700000" algn="tl">
                    <a:srgbClr val="FFFFFF"/>
                  </a:outerShdw>
                </a:effectLst>
              </a:rPr>
              <a:t>Tiemann</a:t>
            </a:r>
            <a:r>
              <a:rPr lang="en-US" dirty="0">
                <a:solidFill>
                  <a:schemeClr val="tx1"/>
                </a:solidFill>
                <a:effectLst>
                  <a:outerShdw blurRad="38100" dist="38100" dir="2700000" algn="tl">
                    <a:srgbClr val="FFFFFF"/>
                  </a:outerShdw>
                </a:effectLst>
              </a:rPr>
              <a:t> reaction</a:t>
            </a:r>
            <a:endParaRPr lang="en-US" dirty="0">
              <a:solidFill>
                <a:schemeClr val="tx1"/>
              </a:solidFill>
            </a:endParaRPr>
          </a:p>
        </p:txBody>
      </p:sp>
      <p:sp>
        <p:nvSpPr>
          <p:cNvPr id="4" name="TextBox 3">
            <a:extLst>
              <a:ext uri="{FF2B5EF4-FFF2-40B4-BE49-F238E27FC236}">
                <a16:creationId xmlns:a16="http://schemas.microsoft.com/office/drawing/2014/main" id="{88355DD7-B296-4146-A980-09AE92816BE6}"/>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5" name="Slide Number Placeholder 4">
            <a:extLst>
              <a:ext uri="{FF2B5EF4-FFF2-40B4-BE49-F238E27FC236}">
                <a16:creationId xmlns:a16="http://schemas.microsoft.com/office/drawing/2014/main" id="{93ADFBB5-22FC-4158-AB38-B3E004F96A24}"/>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84696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descr="Related image">
            <a:extLst>
              <a:ext uri="{FF2B5EF4-FFF2-40B4-BE49-F238E27FC236}">
                <a16:creationId xmlns:a16="http://schemas.microsoft.com/office/drawing/2014/main" id="{D353EA7A-D0D3-4F32-A1CC-E6582B2581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3444" y="119913"/>
            <a:ext cx="8905991" cy="664110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2EBDB4C-2850-41D1-A74D-8A48CCEB186D}"/>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2" name="Slide Number Placeholder 1">
            <a:extLst>
              <a:ext uri="{FF2B5EF4-FFF2-40B4-BE49-F238E27FC236}">
                <a16:creationId xmlns:a16="http://schemas.microsoft.com/office/drawing/2014/main" id="{18A43487-0F41-47DD-A80F-608B89BEF416}"/>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616122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4C679D-CB77-42C5-841D-0983BFC30B2C}"/>
              </a:ext>
            </a:extLst>
          </p:cNvPr>
          <p:cNvSpPr>
            <a:spLocks noGrp="1"/>
          </p:cNvSpPr>
          <p:nvPr>
            <p:ph type="title"/>
          </p:nvPr>
        </p:nvSpPr>
        <p:spPr/>
        <p:txBody>
          <a:bodyPr>
            <a:normAutofit fontScale="90000"/>
          </a:bodyPr>
          <a:lstStyle/>
          <a:p>
            <a:r>
              <a:rPr lang="en-US" dirty="0"/>
              <a:t>Salt formation via strong base or active metal</a:t>
            </a:r>
            <a:br>
              <a:rPr lang="en-US" dirty="0"/>
            </a:br>
            <a:endParaRPr lang="en-US" dirty="0"/>
          </a:p>
        </p:txBody>
      </p:sp>
      <p:sp>
        <p:nvSpPr>
          <p:cNvPr id="4" name="Content Placeholder 3">
            <a:extLst>
              <a:ext uri="{FF2B5EF4-FFF2-40B4-BE49-F238E27FC236}">
                <a16:creationId xmlns:a16="http://schemas.microsoft.com/office/drawing/2014/main" id="{50F96B7D-7E74-4CAC-AF85-CC26CE128771}"/>
              </a:ext>
            </a:extLst>
          </p:cNvPr>
          <p:cNvSpPr>
            <a:spLocks noGrp="1"/>
          </p:cNvSpPr>
          <p:nvPr>
            <p:ph idx="1"/>
          </p:nvPr>
        </p:nvSpPr>
        <p:spPr/>
        <p:txBody>
          <a:bodyPr/>
          <a:lstStyle/>
          <a:p>
            <a:r>
              <a:rPr lang="en-US" dirty="0">
                <a:solidFill>
                  <a:srgbClr val="FF0000"/>
                </a:solidFill>
              </a:rPr>
              <a:t>With active metals:</a:t>
            </a:r>
          </a:p>
          <a:p>
            <a:endParaRPr lang="en-US" dirty="0"/>
          </a:p>
          <a:p>
            <a:endParaRPr lang="en-US" dirty="0"/>
          </a:p>
          <a:p>
            <a:pPr marL="0" indent="0">
              <a:buNone/>
            </a:pPr>
            <a:endParaRPr lang="en-US" dirty="0"/>
          </a:p>
          <a:p>
            <a:r>
              <a:rPr lang="en-US" dirty="0">
                <a:solidFill>
                  <a:srgbClr val="FF0000"/>
                </a:solidFill>
              </a:rPr>
              <a:t>With bases</a:t>
            </a:r>
          </a:p>
          <a:p>
            <a:pPr marL="0" indent="0">
              <a:buNone/>
            </a:pPr>
            <a:r>
              <a:rPr lang="en-US" dirty="0"/>
              <a:t>CH</a:t>
            </a:r>
            <a:r>
              <a:rPr lang="en-US" baseline="-25000" dirty="0"/>
              <a:t>4</a:t>
            </a:r>
            <a:r>
              <a:rPr lang="en-US" dirty="0"/>
              <a:t>&lt; NH</a:t>
            </a:r>
            <a:r>
              <a:rPr lang="en-US" baseline="-25000" dirty="0"/>
              <a:t>3</a:t>
            </a:r>
            <a:r>
              <a:rPr lang="en-US" dirty="0"/>
              <a:t> &lt; CH=CH &lt; ROH &lt; H</a:t>
            </a:r>
            <a:r>
              <a:rPr lang="en-US" baseline="-25000" dirty="0"/>
              <a:t>2</a:t>
            </a:r>
            <a:r>
              <a:rPr lang="en-US" dirty="0"/>
              <a:t>O &lt; </a:t>
            </a:r>
            <a:r>
              <a:rPr lang="en-US" dirty="0" err="1"/>
              <a:t>ArOH</a:t>
            </a:r>
            <a:r>
              <a:rPr lang="en-US" dirty="0"/>
              <a:t> &lt;H</a:t>
            </a:r>
            <a:r>
              <a:rPr lang="en-US" baseline="-25000" dirty="0"/>
              <a:t>2</a:t>
            </a:r>
            <a:r>
              <a:rPr lang="en-US" dirty="0"/>
              <a:t>CO</a:t>
            </a:r>
            <a:r>
              <a:rPr lang="en-US" baseline="-25000" dirty="0"/>
              <a:t>3</a:t>
            </a:r>
            <a:r>
              <a:rPr lang="en-US" dirty="0"/>
              <a:t> &lt;RCOOH &lt; HF</a:t>
            </a:r>
          </a:p>
        </p:txBody>
      </p:sp>
      <p:sp>
        <p:nvSpPr>
          <p:cNvPr id="2" name="Slide Number Placeholder 1">
            <a:extLst>
              <a:ext uri="{FF2B5EF4-FFF2-40B4-BE49-F238E27FC236}">
                <a16:creationId xmlns:a16="http://schemas.microsoft.com/office/drawing/2014/main" id="{950E53FD-1F63-4E7E-BCD8-BC3CB4BB92A9}"/>
              </a:ext>
            </a:extLst>
          </p:cNvPr>
          <p:cNvSpPr>
            <a:spLocks noGrp="1"/>
          </p:cNvSpPr>
          <p:nvPr>
            <p:ph type="sldNum" sz="quarter" idx="12"/>
          </p:nvPr>
        </p:nvSpPr>
        <p:spPr/>
        <p:txBody>
          <a:bodyPr/>
          <a:lstStyle/>
          <a:p>
            <a:fld id="{D57F1E4F-1CFF-5643-939E-217C01CDF565}" type="slidenum">
              <a:rPr lang="en-US" smtClean="0"/>
              <a:pPr/>
              <a:t>15</a:t>
            </a:fld>
            <a:endParaRPr lang="en-US" dirty="0"/>
          </a:p>
        </p:txBody>
      </p:sp>
      <p:graphicFrame>
        <p:nvGraphicFramePr>
          <p:cNvPr id="5" name="Object 4">
            <a:extLst>
              <a:ext uri="{FF2B5EF4-FFF2-40B4-BE49-F238E27FC236}">
                <a16:creationId xmlns:a16="http://schemas.microsoft.com/office/drawing/2014/main" id="{CE190512-3471-475C-96EE-E88881E0A210}"/>
              </a:ext>
            </a:extLst>
          </p:cNvPr>
          <p:cNvGraphicFramePr>
            <a:graphicFrameLocks noChangeAspect="1"/>
          </p:cNvGraphicFramePr>
          <p:nvPr>
            <p:extLst>
              <p:ext uri="{D42A27DB-BD31-4B8C-83A1-F6EECF244321}">
                <p14:modId xmlns:p14="http://schemas.microsoft.com/office/powerpoint/2010/main" val="1071199841"/>
              </p:ext>
            </p:extLst>
          </p:nvPr>
        </p:nvGraphicFramePr>
        <p:xfrm>
          <a:off x="4738254" y="2561522"/>
          <a:ext cx="3928968" cy="1504769"/>
        </p:xfrm>
        <a:graphic>
          <a:graphicData uri="http://schemas.openxmlformats.org/presentationml/2006/ole">
            <mc:AlternateContent xmlns:mc="http://schemas.openxmlformats.org/markup-compatibility/2006">
              <mc:Choice xmlns:v="urn:schemas-microsoft-com:vml" Requires="v">
                <p:oleObj spid="_x0000_s21543" name="CS ChemDraw Drawing" r:id="rId3" imgW="2259360" imgH="864720" progId="ChemDraw.Document.6.0">
                  <p:embed/>
                </p:oleObj>
              </mc:Choice>
              <mc:Fallback>
                <p:oleObj name="CS ChemDraw Drawing" r:id="rId3" imgW="2259360" imgH="864720" progId="ChemDraw.Document.6.0">
                  <p:embed/>
                  <p:pic>
                    <p:nvPicPr>
                      <p:cNvPr id="0" name=""/>
                      <p:cNvPicPr/>
                      <p:nvPr/>
                    </p:nvPicPr>
                    <p:blipFill>
                      <a:blip r:embed="rId4"/>
                      <a:stretch>
                        <a:fillRect/>
                      </a:stretch>
                    </p:blipFill>
                    <p:spPr>
                      <a:xfrm>
                        <a:off x="4738254" y="2561522"/>
                        <a:ext cx="3928968" cy="1504769"/>
                      </a:xfrm>
                      <a:prstGeom prst="rect">
                        <a:avLst/>
                      </a:prstGeom>
                    </p:spPr>
                  </p:pic>
                </p:oleObj>
              </mc:Fallback>
            </mc:AlternateContent>
          </a:graphicData>
        </a:graphic>
      </p:graphicFrame>
      <p:cxnSp>
        <p:nvCxnSpPr>
          <p:cNvPr id="7" name="Straight Connector 6">
            <a:extLst>
              <a:ext uri="{FF2B5EF4-FFF2-40B4-BE49-F238E27FC236}">
                <a16:creationId xmlns:a16="http://schemas.microsoft.com/office/drawing/2014/main" id="{DB127269-B5FF-4486-AB20-0A3B8D75D36E}"/>
              </a:ext>
            </a:extLst>
          </p:cNvPr>
          <p:cNvCxnSpPr>
            <a:cxnSpLocks/>
          </p:cNvCxnSpPr>
          <p:nvPr/>
        </p:nvCxnSpPr>
        <p:spPr>
          <a:xfrm>
            <a:off x="4322617" y="4405752"/>
            <a:ext cx="138545"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B5804A32-080F-40E2-AF5E-985ECB00D8A4}"/>
              </a:ext>
            </a:extLst>
          </p:cNvPr>
          <p:cNvGraphicFramePr>
            <a:graphicFrameLocks noChangeAspect="1"/>
          </p:cNvGraphicFramePr>
          <p:nvPr>
            <p:extLst>
              <p:ext uri="{D42A27DB-BD31-4B8C-83A1-F6EECF244321}">
                <p14:modId xmlns:p14="http://schemas.microsoft.com/office/powerpoint/2010/main" val="2927317017"/>
              </p:ext>
            </p:extLst>
          </p:nvPr>
        </p:nvGraphicFramePr>
        <p:xfrm>
          <a:off x="2477853" y="4958348"/>
          <a:ext cx="6674997" cy="1188409"/>
        </p:xfrm>
        <a:graphic>
          <a:graphicData uri="http://schemas.openxmlformats.org/presentationml/2006/ole">
            <mc:AlternateContent xmlns:mc="http://schemas.openxmlformats.org/markup-compatibility/2006">
              <mc:Choice xmlns:v="urn:schemas-microsoft-com:vml" Requires="v">
                <p:oleObj spid="_x0000_s21544" name="CS ChemDraw Drawing" r:id="rId5" imgW="3513600" imgH="626040" progId="ChemDraw.Document.6.0">
                  <p:embed/>
                </p:oleObj>
              </mc:Choice>
              <mc:Fallback>
                <p:oleObj name="CS ChemDraw Drawing" r:id="rId5" imgW="3513600" imgH="626040" progId="ChemDraw.Document.6.0">
                  <p:embed/>
                  <p:pic>
                    <p:nvPicPr>
                      <p:cNvPr id="0" name=""/>
                      <p:cNvPicPr/>
                      <p:nvPr/>
                    </p:nvPicPr>
                    <p:blipFill>
                      <a:blip r:embed="rId6"/>
                      <a:stretch>
                        <a:fillRect/>
                      </a:stretch>
                    </p:blipFill>
                    <p:spPr>
                      <a:xfrm>
                        <a:off x="2477853" y="4958348"/>
                        <a:ext cx="6674997" cy="1188409"/>
                      </a:xfrm>
                      <a:prstGeom prst="rect">
                        <a:avLst/>
                      </a:prstGeom>
                    </p:spPr>
                  </p:pic>
                </p:oleObj>
              </mc:Fallback>
            </mc:AlternateContent>
          </a:graphicData>
        </a:graphic>
      </p:graphicFrame>
    </p:spTree>
    <p:extLst>
      <p:ext uri="{BB962C8B-B14F-4D97-AF65-F5344CB8AC3E}">
        <p14:creationId xmlns:p14="http://schemas.microsoft.com/office/powerpoint/2010/main" val="3048859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8869B-FDCF-470C-8B40-0BFA77B95351}"/>
              </a:ext>
            </a:extLst>
          </p:cNvPr>
          <p:cNvSpPr>
            <a:spLocks noGrp="1"/>
          </p:cNvSpPr>
          <p:nvPr>
            <p:ph type="title"/>
          </p:nvPr>
        </p:nvSpPr>
        <p:spPr/>
        <p:txBody>
          <a:bodyPr/>
          <a:lstStyle/>
          <a:p>
            <a:r>
              <a:rPr lang="en-US" sz="3200" dirty="0"/>
              <a:t>Williamson ether synthesis</a:t>
            </a:r>
            <a:br>
              <a:rPr lang="en-US" dirty="0">
                <a:solidFill>
                  <a:schemeClr val="tx1"/>
                </a:solidFill>
                <a:effectLst>
                  <a:outerShdw blurRad="38100" dist="38100" dir="2700000" algn="tl">
                    <a:srgbClr val="FFFFFF"/>
                  </a:outerShdw>
                </a:effectLst>
              </a:rPr>
            </a:br>
            <a:endParaRPr lang="en-US" dirty="0"/>
          </a:p>
        </p:txBody>
      </p:sp>
      <p:sp>
        <p:nvSpPr>
          <p:cNvPr id="3" name="Content Placeholder 2">
            <a:extLst>
              <a:ext uri="{FF2B5EF4-FFF2-40B4-BE49-F238E27FC236}">
                <a16:creationId xmlns:a16="http://schemas.microsoft.com/office/drawing/2014/main" id="{646F8FBA-2C82-491F-BDC4-C765971B8054}"/>
              </a:ext>
            </a:extLst>
          </p:cNvPr>
          <p:cNvSpPr>
            <a:spLocks noGrp="1"/>
          </p:cNvSpPr>
          <p:nvPr>
            <p:ph idx="1"/>
          </p:nvPr>
        </p:nvSpPr>
        <p:spPr/>
        <p:txBody>
          <a:bodyPr/>
          <a:lstStyle/>
          <a:p>
            <a:r>
              <a:rPr lang="en-US" dirty="0"/>
              <a:t>Phenol, a poor nucleophile, reacts with sodium hydroxide in the aqueous phase to form the phenoxide ion, a good nucleophile. Alkyl-aryl ethers can be synthesized by treating the sodium salt of a phenol with an alkyl halide.</a:t>
            </a:r>
          </a:p>
        </p:txBody>
      </p:sp>
      <p:sp>
        <p:nvSpPr>
          <p:cNvPr id="4" name="Slide Number Placeholder 3">
            <a:extLst>
              <a:ext uri="{FF2B5EF4-FFF2-40B4-BE49-F238E27FC236}">
                <a16:creationId xmlns:a16="http://schemas.microsoft.com/office/drawing/2014/main" id="{150D2955-7243-4605-903C-37ABEC6F5D81}"/>
              </a:ext>
            </a:extLst>
          </p:cNvPr>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22530" name="Picture 2" descr="Image result for Williamson ether synthesis of phenol">
            <a:extLst>
              <a:ext uri="{FF2B5EF4-FFF2-40B4-BE49-F238E27FC236}">
                <a16:creationId xmlns:a16="http://schemas.microsoft.com/office/drawing/2014/main" id="{6839B753-9EDD-48B7-B9AA-E743928A035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096"/>
          <a:stretch/>
        </p:blipFill>
        <p:spPr bwMode="auto">
          <a:xfrm>
            <a:off x="3014228" y="3096699"/>
            <a:ext cx="5869174" cy="3639077"/>
          </a:xfrm>
          <a:prstGeom prst="rect">
            <a:avLst/>
          </a:prstGeom>
          <a:noFill/>
          <a:extLst>
            <a:ext uri="{909E8E84-426E-40DD-AFC4-6F175D3DCCD1}">
              <a14:hiddenFill xmlns:a14="http://schemas.microsoft.com/office/drawing/2010/main">
                <a:solidFill>
                  <a:srgbClr val="FFFFFF"/>
                </a:solidFill>
              </a14:hiddenFill>
            </a:ext>
          </a:extLst>
        </p:spPr>
      </p:pic>
      <p:pic>
        <p:nvPicPr>
          <p:cNvPr id="22532" name="Picture 4" descr="Image result for Williamson ether synthesis of phenol">
            <a:extLst>
              <a:ext uri="{FF2B5EF4-FFF2-40B4-BE49-F238E27FC236}">
                <a16:creationId xmlns:a16="http://schemas.microsoft.com/office/drawing/2014/main" id="{3A015A00-A196-4D15-A2DB-C1A442D88F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228" y="977611"/>
            <a:ext cx="6228741" cy="1155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667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6643-9F83-488B-AE88-66875D8256BF}"/>
              </a:ext>
            </a:extLst>
          </p:cNvPr>
          <p:cNvSpPr>
            <a:spLocks noGrp="1"/>
          </p:cNvSpPr>
          <p:nvPr>
            <p:ph type="title"/>
          </p:nvPr>
        </p:nvSpPr>
        <p:spPr/>
        <p:txBody>
          <a:bodyPr/>
          <a:lstStyle/>
          <a:p>
            <a:r>
              <a:rPr lang="en-US" dirty="0">
                <a:latin typeface="+mn-lt"/>
              </a:rPr>
              <a:t>Formation of Esters From Phenols</a:t>
            </a:r>
          </a:p>
        </p:txBody>
      </p:sp>
      <p:sp>
        <p:nvSpPr>
          <p:cNvPr id="6" name="Slide Number Placeholder 5">
            <a:extLst>
              <a:ext uri="{FF2B5EF4-FFF2-40B4-BE49-F238E27FC236}">
                <a16:creationId xmlns:a16="http://schemas.microsoft.com/office/drawing/2014/main" id="{7B2AD144-617E-40DB-AEA3-DC2394E93A0C}"/>
              </a:ext>
            </a:extLst>
          </p:cNvPr>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18438" name="Picture 6" descr="Image result for Formation of Esters From Phenol">
            <a:extLst>
              <a:ext uri="{FF2B5EF4-FFF2-40B4-BE49-F238E27FC236}">
                <a16:creationId xmlns:a16="http://schemas.microsoft.com/office/drawing/2014/main" id="{A3D2C4D1-2572-45F4-AEFA-DC9AFA7702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7122" y="1264555"/>
            <a:ext cx="7877175" cy="49339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5694CF6-0FC8-4E0A-A91A-7E2F0200ACF2}"/>
              </a:ext>
            </a:extLst>
          </p:cNvPr>
          <p:cNvSpPr/>
          <p:nvPr/>
        </p:nvSpPr>
        <p:spPr>
          <a:xfrm>
            <a:off x="7631115" y="5408779"/>
            <a:ext cx="3010761" cy="369332"/>
          </a:xfrm>
          <a:prstGeom prst="rect">
            <a:avLst/>
          </a:prstGeom>
        </p:spPr>
        <p:txBody>
          <a:bodyPr wrap="none">
            <a:spAutoFit/>
          </a:bodyPr>
          <a:lstStyle/>
          <a:p>
            <a:r>
              <a:rPr lang="en-US" dirty="0">
                <a:solidFill>
                  <a:srgbClr val="FF0000"/>
                </a:solidFill>
                <a:latin typeface="Bookman Old Style" panose="02050604050505020204" pitchFamily="18" charset="0"/>
              </a:rPr>
              <a:t>nucleophilic substitution</a:t>
            </a:r>
            <a:endParaRPr lang="en-US" dirty="0">
              <a:solidFill>
                <a:srgbClr val="FF0000"/>
              </a:solidFill>
            </a:endParaRPr>
          </a:p>
        </p:txBody>
      </p:sp>
    </p:spTree>
    <p:extLst>
      <p:ext uri="{BB962C8B-B14F-4D97-AF65-F5344CB8AC3E}">
        <p14:creationId xmlns:p14="http://schemas.microsoft.com/office/powerpoint/2010/main" val="1433223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AD654-14E4-4044-B39B-B35E338ED53F}"/>
              </a:ext>
            </a:extLst>
          </p:cNvPr>
          <p:cNvSpPr>
            <a:spLocks noGrp="1"/>
          </p:cNvSpPr>
          <p:nvPr>
            <p:ph type="title"/>
          </p:nvPr>
        </p:nvSpPr>
        <p:spPr/>
        <p:txBody>
          <a:bodyPr>
            <a:normAutofit fontScale="90000"/>
          </a:bodyPr>
          <a:lstStyle/>
          <a:p>
            <a:r>
              <a:rPr lang="en-US" dirty="0"/>
              <a:t>Reaction of aromatic nucleus of phenol</a:t>
            </a:r>
            <a:br>
              <a:rPr lang="en-US" dirty="0">
                <a:latin typeface="Times New Roman" pitchFamily="18" charset="0"/>
                <a:cs typeface="Times New Roman" pitchFamily="18" charset="0"/>
              </a:rPr>
            </a:br>
            <a:endParaRPr lang="en-US" dirty="0"/>
          </a:p>
        </p:txBody>
      </p:sp>
      <p:sp>
        <p:nvSpPr>
          <p:cNvPr id="9" name="Content Placeholder 8">
            <a:extLst>
              <a:ext uri="{FF2B5EF4-FFF2-40B4-BE49-F238E27FC236}">
                <a16:creationId xmlns:a16="http://schemas.microsoft.com/office/drawing/2014/main" id="{D989844E-2A0B-4573-86E8-19DFAA20130C}"/>
              </a:ext>
            </a:extLst>
          </p:cNvPr>
          <p:cNvSpPr>
            <a:spLocks noGrp="1"/>
          </p:cNvSpPr>
          <p:nvPr>
            <p:ph idx="1"/>
          </p:nvPr>
        </p:nvSpPr>
        <p:spPr/>
        <p:txBody>
          <a:bodyPr/>
          <a:lstStyle/>
          <a:p>
            <a:r>
              <a:rPr lang="en-US" dirty="0">
                <a:solidFill>
                  <a:srgbClr val="FF0000"/>
                </a:solidFill>
              </a:rPr>
              <a:t>Acylation</a:t>
            </a: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r>
              <a:rPr lang="en-US" dirty="0" err="1">
                <a:solidFill>
                  <a:srgbClr val="FF0000"/>
                </a:solidFill>
              </a:rPr>
              <a:t>Sulphonation</a:t>
            </a:r>
            <a:endParaRPr lang="en-US" dirty="0">
              <a:solidFill>
                <a:srgbClr val="FF0000"/>
              </a:solidFill>
            </a:endParaRPr>
          </a:p>
        </p:txBody>
      </p:sp>
      <p:sp>
        <p:nvSpPr>
          <p:cNvPr id="3" name="Slide Number Placeholder 2">
            <a:extLst>
              <a:ext uri="{FF2B5EF4-FFF2-40B4-BE49-F238E27FC236}">
                <a16:creationId xmlns:a16="http://schemas.microsoft.com/office/drawing/2014/main" id="{2A09A721-1B64-4544-885C-8E1391D5A6BC}"/>
              </a:ext>
            </a:extLst>
          </p:cNvPr>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15362" name="Picture 2" descr="Image result for Acylation of Phenols">
            <a:extLst>
              <a:ext uri="{FF2B5EF4-FFF2-40B4-BE49-F238E27FC236}">
                <a16:creationId xmlns:a16="http://schemas.microsoft.com/office/drawing/2014/main" id="{3E9B15CD-561D-44BF-A403-2B19F325C2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2096" y="1530927"/>
            <a:ext cx="7342616" cy="27654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0BDFCA3-9D0F-43EE-8139-30F9EC6F5BEF}"/>
              </a:ext>
            </a:extLst>
          </p:cNvPr>
          <p:cNvSpPr/>
          <p:nvPr/>
        </p:nvSpPr>
        <p:spPr>
          <a:xfrm>
            <a:off x="8393258" y="2618520"/>
            <a:ext cx="3798742" cy="538609"/>
          </a:xfrm>
          <a:prstGeom prst="rect">
            <a:avLst/>
          </a:prstGeom>
        </p:spPr>
        <p:txBody>
          <a:bodyPr wrap="square">
            <a:spAutoFit/>
          </a:bodyPr>
          <a:lstStyle/>
          <a:p>
            <a:endParaRPr lang="en-US" sz="1100" dirty="0">
              <a:solidFill>
                <a:srgbClr val="000000"/>
              </a:solidFill>
              <a:latin typeface="Bookman Old Style" panose="02050604050505020204" pitchFamily="18" charset="0"/>
            </a:endParaRPr>
          </a:p>
          <a:p>
            <a:r>
              <a:rPr lang="en-US" dirty="0">
                <a:latin typeface="Bookman Old Style" panose="02050604050505020204" pitchFamily="18" charset="0"/>
              </a:rPr>
              <a:t>acyl chloride or anhydride/AlCl</a:t>
            </a:r>
            <a:r>
              <a:rPr lang="en-US" sz="1200" dirty="0">
                <a:latin typeface="Bookman Old Style" panose="02050604050505020204" pitchFamily="18" charset="0"/>
              </a:rPr>
              <a:t>3 </a:t>
            </a:r>
            <a:endParaRPr lang="en-US" dirty="0"/>
          </a:p>
        </p:txBody>
      </p:sp>
      <p:sp>
        <p:nvSpPr>
          <p:cNvPr id="5" name="Rectangle 4">
            <a:extLst>
              <a:ext uri="{FF2B5EF4-FFF2-40B4-BE49-F238E27FC236}">
                <a16:creationId xmlns:a16="http://schemas.microsoft.com/office/drawing/2014/main" id="{0B9362AD-FD27-4B3F-9EDB-99171EB2C59D}"/>
              </a:ext>
            </a:extLst>
          </p:cNvPr>
          <p:cNvSpPr/>
          <p:nvPr/>
        </p:nvSpPr>
        <p:spPr>
          <a:xfrm>
            <a:off x="8797636" y="3773196"/>
            <a:ext cx="3394364" cy="815608"/>
          </a:xfrm>
          <a:prstGeom prst="rect">
            <a:avLst/>
          </a:prstGeom>
        </p:spPr>
        <p:txBody>
          <a:bodyPr wrap="square">
            <a:spAutoFit/>
          </a:bodyPr>
          <a:lstStyle/>
          <a:p>
            <a:endParaRPr lang="en-US" sz="1100" dirty="0">
              <a:solidFill>
                <a:srgbClr val="000000"/>
              </a:solidFill>
              <a:latin typeface="Bookman Old Style" panose="02050604050505020204" pitchFamily="18" charset="0"/>
            </a:endParaRPr>
          </a:p>
          <a:p>
            <a:r>
              <a:rPr lang="en-US" dirty="0">
                <a:latin typeface="Bookman Old Style" panose="02050604050505020204" pitchFamily="18" charset="0"/>
              </a:rPr>
              <a:t>acyl chloride or anhydride (fast) </a:t>
            </a:r>
            <a:endParaRPr lang="en-US" dirty="0"/>
          </a:p>
        </p:txBody>
      </p:sp>
      <p:sp>
        <p:nvSpPr>
          <p:cNvPr id="6" name="Rectangle 5">
            <a:extLst>
              <a:ext uri="{FF2B5EF4-FFF2-40B4-BE49-F238E27FC236}">
                <a16:creationId xmlns:a16="http://schemas.microsoft.com/office/drawing/2014/main" id="{2E9BFBBC-A84E-48F7-B307-A1AFFAB636EA}"/>
              </a:ext>
            </a:extLst>
          </p:cNvPr>
          <p:cNvSpPr/>
          <p:nvPr/>
        </p:nvSpPr>
        <p:spPr>
          <a:xfrm>
            <a:off x="8132615" y="2887824"/>
            <a:ext cx="4142509" cy="538609"/>
          </a:xfrm>
          <a:prstGeom prst="rect">
            <a:avLst/>
          </a:prstGeom>
        </p:spPr>
        <p:txBody>
          <a:bodyPr wrap="square">
            <a:spAutoFit/>
          </a:bodyPr>
          <a:lstStyle/>
          <a:p>
            <a:endParaRPr lang="en-US" sz="1100" b="1" dirty="0">
              <a:solidFill>
                <a:srgbClr val="00863D"/>
              </a:solidFill>
              <a:latin typeface="Bookman Old Style" panose="02050604050505020204" pitchFamily="18" charset="0"/>
            </a:endParaRPr>
          </a:p>
          <a:p>
            <a:r>
              <a:rPr lang="en-US" dirty="0">
                <a:solidFill>
                  <a:srgbClr val="00863D"/>
                </a:solidFill>
                <a:latin typeface="Bookman Old Style" panose="02050604050505020204" pitchFamily="18" charset="0"/>
              </a:rPr>
              <a:t>electrophilic aromatic substitution </a:t>
            </a:r>
            <a:endParaRPr lang="en-US" dirty="0">
              <a:solidFill>
                <a:srgbClr val="00863D"/>
              </a:solidFill>
            </a:endParaRPr>
          </a:p>
        </p:txBody>
      </p:sp>
      <p:sp>
        <p:nvSpPr>
          <p:cNvPr id="7" name="Rectangle 6">
            <a:extLst>
              <a:ext uri="{FF2B5EF4-FFF2-40B4-BE49-F238E27FC236}">
                <a16:creationId xmlns:a16="http://schemas.microsoft.com/office/drawing/2014/main" id="{E37BB562-C9D0-4F33-89FB-A65460802579}"/>
              </a:ext>
            </a:extLst>
          </p:cNvPr>
          <p:cNvSpPr/>
          <p:nvPr/>
        </p:nvSpPr>
        <p:spPr>
          <a:xfrm>
            <a:off x="8686800" y="4376683"/>
            <a:ext cx="3505200" cy="538609"/>
          </a:xfrm>
          <a:prstGeom prst="rect">
            <a:avLst/>
          </a:prstGeom>
        </p:spPr>
        <p:txBody>
          <a:bodyPr wrap="square">
            <a:spAutoFit/>
          </a:bodyPr>
          <a:lstStyle/>
          <a:p>
            <a:endParaRPr lang="en-US" sz="1100" dirty="0">
              <a:solidFill>
                <a:srgbClr val="00863D"/>
              </a:solidFill>
              <a:latin typeface="Bookman Old Style" panose="02050604050505020204" pitchFamily="18" charset="0"/>
            </a:endParaRPr>
          </a:p>
          <a:p>
            <a:r>
              <a:rPr lang="en-US" dirty="0">
                <a:solidFill>
                  <a:srgbClr val="00863D"/>
                </a:solidFill>
                <a:latin typeface="Bookman Old Style" panose="02050604050505020204" pitchFamily="18" charset="0"/>
              </a:rPr>
              <a:t>nucleophilic acyl substitution </a:t>
            </a:r>
            <a:endParaRPr lang="en-US" dirty="0">
              <a:solidFill>
                <a:srgbClr val="00863D"/>
              </a:solidFill>
            </a:endParaRPr>
          </a:p>
        </p:txBody>
      </p:sp>
      <p:sp>
        <p:nvSpPr>
          <p:cNvPr id="8" name="TextBox 7">
            <a:extLst>
              <a:ext uri="{FF2B5EF4-FFF2-40B4-BE49-F238E27FC236}">
                <a16:creationId xmlns:a16="http://schemas.microsoft.com/office/drawing/2014/main" id="{6B7D557E-9945-49C8-BAC0-A2BA69E6E2E3}"/>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graphicFrame>
        <p:nvGraphicFramePr>
          <p:cNvPr id="13" name="Object 12">
            <a:extLst>
              <a:ext uri="{FF2B5EF4-FFF2-40B4-BE49-F238E27FC236}">
                <a16:creationId xmlns:a16="http://schemas.microsoft.com/office/drawing/2014/main" id="{16C58FF3-72DE-47B0-946C-5E0B0C4C3C57}"/>
              </a:ext>
            </a:extLst>
          </p:cNvPr>
          <p:cNvGraphicFramePr>
            <a:graphicFrameLocks noChangeAspect="1"/>
          </p:cNvGraphicFramePr>
          <p:nvPr>
            <p:extLst>
              <p:ext uri="{D42A27DB-BD31-4B8C-83A1-F6EECF244321}">
                <p14:modId xmlns:p14="http://schemas.microsoft.com/office/powerpoint/2010/main" val="3160699891"/>
              </p:ext>
            </p:extLst>
          </p:nvPr>
        </p:nvGraphicFramePr>
        <p:xfrm>
          <a:off x="3214543" y="5203145"/>
          <a:ext cx="6982402" cy="1379145"/>
        </p:xfrm>
        <a:graphic>
          <a:graphicData uri="http://schemas.openxmlformats.org/presentationml/2006/ole">
            <mc:AlternateContent xmlns:mc="http://schemas.openxmlformats.org/markup-compatibility/2006">
              <mc:Choice xmlns:v="urn:schemas-microsoft-com:vml" Requires="v">
                <p:oleObj spid="_x0000_s19475" name="CS ChemDraw Drawing" r:id="rId4" imgW="4348440" imgH="859320" progId="ChemDraw.Document.6.0">
                  <p:embed/>
                </p:oleObj>
              </mc:Choice>
              <mc:Fallback>
                <p:oleObj name="CS ChemDraw Drawing" r:id="rId4" imgW="4348440" imgH="859320" progId="ChemDraw.Document.6.0">
                  <p:embed/>
                  <p:pic>
                    <p:nvPicPr>
                      <p:cNvPr id="6" name="Object 5">
                        <a:extLst>
                          <a:ext uri="{FF2B5EF4-FFF2-40B4-BE49-F238E27FC236}">
                            <a16:creationId xmlns:a16="http://schemas.microsoft.com/office/drawing/2014/main" id="{E81F0B8C-8C42-4BA0-A54E-91F61F3B59D5}"/>
                          </a:ext>
                        </a:extLst>
                      </p:cNvPr>
                      <p:cNvPicPr/>
                      <p:nvPr/>
                    </p:nvPicPr>
                    <p:blipFill>
                      <a:blip r:embed="rId5"/>
                      <a:stretch>
                        <a:fillRect/>
                      </a:stretch>
                    </p:blipFill>
                    <p:spPr>
                      <a:xfrm>
                        <a:off x="3214543" y="5203145"/>
                        <a:ext cx="6982402" cy="1379145"/>
                      </a:xfrm>
                      <a:prstGeom prst="rect">
                        <a:avLst/>
                      </a:prstGeom>
                    </p:spPr>
                  </p:pic>
                </p:oleObj>
              </mc:Fallback>
            </mc:AlternateContent>
          </a:graphicData>
        </a:graphic>
      </p:graphicFrame>
      <p:sp>
        <p:nvSpPr>
          <p:cNvPr id="10" name="Rectangle 9">
            <a:extLst>
              <a:ext uri="{FF2B5EF4-FFF2-40B4-BE49-F238E27FC236}">
                <a16:creationId xmlns:a16="http://schemas.microsoft.com/office/drawing/2014/main" id="{CAD005AC-5696-4E13-9467-C1D3AA34F4E4}"/>
              </a:ext>
            </a:extLst>
          </p:cNvPr>
          <p:cNvSpPr/>
          <p:nvPr/>
        </p:nvSpPr>
        <p:spPr>
          <a:xfrm rot="19020026">
            <a:off x="4987254" y="2433854"/>
            <a:ext cx="747320" cy="369332"/>
          </a:xfrm>
          <a:prstGeom prst="rect">
            <a:avLst/>
          </a:prstGeom>
        </p:spPr>
        <p:txBody>
          <a:bodyPr wrap="none">
            <a:spAutoFit/>
          </a:bodyPr>
          <a:lstStyle/>
          <a:p>
            <a:r>
              <a:rPr lang="en-US" dirty="0">
                <a:latin typeface="Bookman Old Style" panose="02050604050505020204" pitchFamily="18" charset="0"/>
              </a:rPr>
              <a:t>AlCl</a:t>
            </a:r>
            <a:r>
              <a:rPr lang="en-US" sz="1200" dirty="0">
                <a:latin typeface="Bookman Old Style" panose="02050604050505020204" pitchFamily="18" charset="0"/>
              </a:rPr>
              <a:t>3</a:t>
            </a:r>
            <a:endParaRPr lang="en-US" dirty="0"/>
          </a:p>
        </p:txBody>
      </p:sp>
      <p:sp>
        <p:nvSpPr>
          <p:cNvPr id="11" name="Rectangle 10">
            <a:extLst>
              <a:ext uri="{FF2B5EF4-FFF2-40B4-BE49-F238E27FC236}">
                <a16:creationId xmlns:a16="http://schemas.microsoft.com/office/drawing/2014/main" id="{01AFC943-144E-49DE-B4C1-A699BB652F94}"/>
              </a:ext>
            </a:extLst>
          </p:cNvPr>
          <p:cNvSpPr/>
          <p:nvPr/>
        </p:nvSpPr>
        <p:spPr>
          <a:xfrm>
            <a:off x="7870764" y="1541869"/>
            <a:ext cx="2763898" cy="369332"/>
          </a:xfrm>
          <a:prstGeom prst="rect">
            <a:avLst/>
          </a:prstGeom>
        </p:spPr>
        <p:txBody>
          <a:bodyPr wrap="none">
            <a:spAutoFit/>
          </a:bodyPr>
          <a:lstStyle/>
          <a:p>
            <a:r>
              <a:rPr lang="en-US" dirty="0">
                <a:effectLst>
                  <a:outerShdw blurRad="38100" dist="38100" dir="2700000" algn="tl">
                    <a:srgbClr val="FFFFFF"/>
                  </a:outerShdw>
                </a:effectLst>
              </a:rPr>
              <a:t>Friedel-Crafts acylation</a:t>
            </a:r>
            <a:endParaRPr lang="en-US" dirty="0"/>
          </a:p>
        </p:txBody>
      </p:sp>
    </p:spTree>
    <p:extLst>
      <p:ext uri="{BB962C8B-B14F-4D97-AF65-F5344CB8AC3E}">
        <p14:creationId xmlns:p14="http://schemas.microsoft.com/office/powerpoint/2010/main" val="2785515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BF312C-3F60-49C5-A0F7-F1FE9735FB6A}"/>
              </a:ext>
            </a:extLst>
          </p:cNvPr>
          <p:cNvSpPr>
            <a:spLocks noGrp="1"/>
          </p:cNvSpPr>
          <p:nvPr>
            <p:ph idx="1"/>
          </p:nvPr>
        </p:nvSpPr>
        <p:spPr>
          <a:xfrm>
            <a:off x="2589212" y="624110"/>
            <a:ext cx="8915400" cy="5287112"/>
          </a:xfrm>
        </p:spPr>
        <p:txBody>
          <a:bodyPr/>
          <a:lstStyle/>
          <a:p>
            <a:r>
              <a:rPr lang="en-US" dirty="0">
                <a:solidFill>
                  <a:srgbClr val="FF0000"/>
                </a:solidFill>
              </a:rPr>
              <a:t>Nitration</a:t>
            </a: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r>
              <a:rPr lang="en-US" dirty="0">
                <a:solidFill>
                  <a:srgbClr val="FF0000"/>
                </a:solidFill>
              </a:rPr>
              <a:t>Halogenation </a:t>
            </a:r>
          </a:p>
        </p:txBody>
      </p:sp>
      <p:graphicFrame>
        <p:nvGraphicFramePr>
          <p:cNvPr id="5" name="Object 4">
            <a:extLst>
              <a:ext uri="{FF2B5EF4-FFF2-40B4-BE49-F238E27FC236}">
                <a16:creationId xmlns:a16="http://schemas.microsoft.com/office/drawing/2014/main" id="{790AA334-D372-4A8A-9320-B205712F0700}"/>
              </a:ext>
            </a:extLst>
          </p:cNvPr>
          <p:cNvGraphicFramePr>
            <a:graphicFrameLocks noChangeAspect="1"/>
          </p:cNvGraphicFramePr>
          <p:nvPr>
            <p:extLst>
              <p:ext uri="{D42A27DB-BD31-4B8C-83A1-F6EECF244321}">
                <p14:modId xmlns:p14="http://schemas.microsoft.com/office/powerpoint/2010/main" val="3320300308"/>
              </p:ext>
            </p:extLst>
          </p:nvPr>
        </p:nvGraphicFramePr>
        <p:xfrm>
          <a:off x="2926052" y="947098"/>
          <a:ext cx="6891530" cy="1219305"/>
        </p:xfrm>
        <a:graphic>
          <a:graphicData uri="http://schemas.openxmlformats.org/presentationml/2006/ole">
            <mc:AlternateContent xmlns:mc="http://schemas.openxmlformats.org/markup-compatibility/2006">
              <mc:Choice xmlns:v="urn:schemas-microsoft-com:vml" Requires="v">
                <p:oleObj spid="_x0000_s17445" name="CS ChemDraw Drawing" r:id="rId3" imgW="4898880" imgH="867240" progId="ChemDraw.Document.6.0">
                  <p:embed/>
                </p:oleObj>
              </mc:Choice>
              <mc:Fallback>
                <p:oleObj name="CS ChemDraw Drawing" r:id="rId3" imgW="4898880" imgH="867240" progId="ChemDraw.Document.6.0">
                  <p:embed/>
                  <p:pic>
                    <p:nvPicPr>
                      <p:cNvPr id="0" name=""/>
                      <p:cNvPicPr/>
                      <p:nvPr/>
                    </p:nvPicPr>
                    <p:blipFill>
                      <a:blip r:embed="rId4"/>
                      <a:stretch>
                        <a:fillRect/>
                      </a:stretch>
                    </p:blipFill>
                    <p:spPr>
                      <a:xfrm>
                        <a:off x="2926052" y="947098"/>
                        <a:ext cx="6891530" cy="1219305"/>
                      </a:xfrm>
                      <a:prstGeom prst="rect">
                        <a:avLst/>
                      </a:prstGeom>
                    </p:spPr>
                  </p:pic>
                </p:oleObj>
              </mc:Fallback>
            </mc:AlternateContent>
          </a:graphicData>
        </a:graphic>
      </p:graphicFrame>
      <p:pic>
        <p:nvPicPr>
          <p:cNvPr id="17410" name="Picture 2" descr="Image result for bromination of phenols">
            <a:extLst>
              <a:ext uri="{FF2B5EF4-FFF2-40B4-BE49-F238E27FC236}">
                <a16:creationId xmlns:a16="http://schemas.microsoft.com/office/drawing/2014/main" id="{0482833A-B676-4947-A425-95B997710ED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17549"/>
          <a:stretch/>
        </p:blipFill>
        <p:spPr bwMode="auto">
          <a:xfrm>
            <a:off x="3148804" y="2743849"/>
            <a:ext cx="5894391" cy="374481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640EFB41-4747-435D-904C-7F006B8F02F7}"/>
              </a:ext>
            </a:extLst>
          </p:cNvPr>
          <p:cNvSpPr/>
          <p:nvPr/>
        </p:nvSpPr>
        <p:spPr>
          <a:xfrm rot="1835673">
            <a:off x="3638084" y="4678846"/>
            <a:ext cx="1114682" cy="545739"/>
          </a:xfrm>
          <a:prstGeom prst="rect">
            <a:avLst/>
          </a:prstGeom>
          <a:solidFill>
            <a:srgbClr val="E2EFF2"/>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a:latin typeface="Arial" panose="020B0604020202020204" pitchFamily="34" charset="0"/>
                <a:cs typeface="Arial" panose="020B0604020202020204" pitchFamily="34" charset="0"/>
              </a:rPr>
              <a:t>Br</a:t>
            </a:r>
            <a:r>
              <a:rPr lang="en-US" sz="1600" baseline="-25000" dirty="0">
                <a:latin typeface="Arial" panose="020B0604020202020204" pitchFamily="34" charset="0"/>
                <a:cs typeface="Arial" panose="020B0604020202020204" pitchFamily="34" charset="0"/>
              </a:rPr>
              <a:t>2</a:t>
            </a:r>
            <a:r>
              <a:rPr lang="en-US" sz="1600" dirty="0">
                <a:latin typeface="Arial" panose="020B0604020202020204" pitchFamily="34" charset="0"/>
                <a:cs typeface="Arial" panose="020B0604020202020204" pitchFamily="34" charset="0"/>
              </a:rPr>
              <a:t>/H</a:t>
            </a:r>
            <a:r>
              <a:rPr lang="en-US" sz="1600" baseline="-25000" dirty="0">
                <a:latin typeface="Arial" panose="020B0604020202020204" pitchFamily="34" charset="0"/>
                <a:cs typeface="Arial" panose="020B0604020202020204" pitchFamily="34" charset="0"/>
              </a:rPr>
              <a:t>2</a:t>
            </a:r>
            <a:r>
              <a:rPr lang="en-US" sz="1600" dirty="0">
                <a:latin typeface="Arial" panose="020B0604020202020204" pitchFamily="34" charset="0"/>
                <a:cs typeface="Arial" panose="020B0604020202020204" pitchFamily="34" charset="0"/>
              </a:rPr>
              <a:t>O</a:t>
            </a:r>
          </a:p>
        </p:txBody>
      </p:sp>
      <p:sp>
        <p:nvSpPr>
          <p:cNvPr id="9" name="Rectangle 8">
            <a:extLst>
              <a:ext uri="{FF2B5EF4-FFF2-40B4-BE49-F238E27FC236}">
                <a16:creationId xmlns:a16="http://schemas.microsoft.com/office/drawing/2014/main" id="{69D17873-602A-4502-9D19-3DB19213D1FF}"/>
              </a:ext>
            </a:extLst>
          </p:cNvPr>
          <p:cNvSpPr/>
          <p:nvPr/>
        </p:nvSpPr>
        <p:spPr>
          <a:xfrm>
            <a:off x="4115879" y="4080513"/>
            <a:ext cx="1026616" cy="323515"/>
          </a:xfrm>
          <a:prstGeom prst="rect">
            <a:avLst/>
          </a:prstGeom>
          <a:solidFill>
            <a:srgbClr val="E5F0F3"/>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a:latin typeface="Arial" panose="020B0604020202020204" pitchFamily="34" charset="0"/>
                <a:cs typeface="Arial" panose="020B0604020202020204" pitchFamily="34" charset="0"/>
              </a:rPr>
              <a:t>FeCl</a:t>
            </a:r>
            <a:r>
              <a:rPr lang="en-US" sz="1600" baseline="-25000" dirty="0">
                <a:latin typeface="Arial" panose="020B0604020202020204" pitchFamily="34" charset="0"/>
                <a:cs typeface="Arial" panose="020B0604020202020204" pitchFamily="34" charset="0"/>
              </a:rPr>
              <a:t>3</a:t>
            </a:r>
          </a:p>
        </p:txBody>
      </p:sp>
      <p:sp>
        <p:nvSpPr>
          <p:cNvPr id="7" name="TextBox 6">
            <a:extLst>
              <a:ext uri="{FF2B5EF4-FFF2-40B4-BE49-F238E27FC236}">
                <a16:creationId xmlns:a16="http://schemas.microsoft.com/office/drawing/2014/main" id="{27D67ACB-A12B-4350-9319-F257FC594383}"/>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2" name="Slide Number Placeholder 1">
            <a:extLst>
              <a:ext uri="{FF2B5EF4-FFF2-40B4-BE49-F238E27FC236}">
                <a16:creationId xmlns:a16="http://schemas.microsoft.com/office/drawing/2014/main" id="{3162028D-541B-4F9B-B18D-2CCE437D2DEE}"/>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
        <p:nvSpPr>
          <p:cNvPr id="4" name="Rectangle 3">
            <a:extLst>
              <a:ext uri="{FF2B5EF4-FFF2-40B4-BE49-F238E27FC236}">
                <a16:creationId xmlns:a16="http://schemas.microsoft.com/office/drawing/2014/main" id="{D582355E-0613-4E6D-A07E-5A8EDD454F27}"/>
              </a:ext>
            </a:extLst>
          </p:cNvPr>
          <p:cNvSpPr/>
          <p:nvPr/>
        </p:nvSpPr>
        <p:spPr>
          <a:xfrm>
            <a:off x="4406435" y="6049224"/>
            <a:ext cx="2381806" cy="369332"/>
          </a:xfrm>
          <a:prstGeom prst="rect">
            <a:avLst/>
          </a:prstGeom>
          <a:solidFill>
            <a:srgbClr val="D0E4EA"/>
          </a:solidFill>
        </p:spPr>
        <p:txBody>
          <a:bodyPr wrap="none">
            <a:spAutoFit/>
          </a:bodyPr>
          <a:lstStyle/>
          <a:p>
            <a:r>
              <a:rPr lang="en-US" dirty="0">
                <a:latin typeface="Helvetica-Bold"/>
              </a:rPr>
              <a:t>2,4,6-Tribromophenol</a:t>
            </a:r>
            <a:endParaRPr lang="en-US" dirty="0"/>
          </a:p>
        </p:txBody>
      </p:sp>
      <p:sp>
        <p:nvSpPr>
          <p:cNvPr id="8" name="Rectangle 7">
            <a:extLst>
              <a:ext uri="{FF2B5EF4-FFF2-40B4-BE49-F238E27FC236}">
                <a16:creationId xmlns:a16="http://schemas.microsoft.com/office/drawing/2014/main" id="{589A7B82-E560-4505-8693-1CF78F690BA2}"/>
              </a:ext>
            </a:extLst>
          </p:cNvPr>
          <p:cNvSpPr/>
          <p:nvPr/>
        </p:nvSpPr>
        <p:spPr>
          <a:xfrm>
            <a:off x="6454740" y="4858578"/>
            <a:ext cx="2588455" cy="1167735"/>
          </a:xfrm>
          <a:prstGeom prst="rect">
            <a:avLst/>
          </a:prstGeom>
          <a:solidFill>
            <a:srgbClr val="DAEA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82EAA7A-F7F6-4374-8A70-A994636A3920}"/>
              </a:ext>
            </a:extLst>
          </p:cNvPr>
          <p:cNvSpPr/>
          <p:nvPr/>
        </p:nvSpPr>
        <p:spPr>
          <a:xfrm>
            <a:off x="7242530" y="6122907"/>
            <a:ext cx="1125416" cy="369332"/>
          </a:xfrm>
          <a:prstGeom prst="rect">
            <a:avLst/>
          </a:prstGeom>
          <a:solidFill>
            <a:srgbClr val="D8E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92DE706-D171-46BC-B4B1-57DBA3AA5324}"/>
              </a:ext>
            </a:extLst>
          </p:cNvPr>
          <p:cNvSpPr/>
          <p:nvPr/>
        </p:nvSpPr>
        <p:spPr>
          <a:xfrm>
            <a:off x="5749201" y="4351244"/>
            <a:ext cx="1125416" cy="369332"/>
          </a:xfrm>
          <a:prstGeom prst="rect">
            <a:avLst/>
          </a:prstGeom>
          <a:solidFill>
            <a:srgbClr val="E5F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6488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3856-3D4F-4E9B-AE64-DFAD89763FD7}"/>
              </a:ext>
            </a:extLst>
          </p:cNvPr>
          <p:cNvSpPr>
            <a:spLocks noGrp="1"/>
          </p:cNvSpPr>
          <p:nvPr>
            <p:ph type="title"/>
          </p:nvPr>
        </p:nvSpPr>
        <p:spPr/>
        <p:txBody>
          <a:bodyPr/>
          <a:lstStyle/>
          <a:p>
            <a:br>
              <a:rPr lang="en-US" dirty="0"/>
            </a:br>
            <a:r>
              <a:rPr lang="en-US" dirty="0"/>
              <a:t>Structure of Phenols</a:t>
            </a:r>
          </a:p>
        </p:txBody>
      </p:sp>
      <p:sp>
        <p:nvSpPr>
          <p:cNvPr id="3" name="Content Placeholder 2">
            <a:extLst>
              <a:ext uri="{FF2B5EF4-FFF2-40B4-BE49-F238E27FC236}">
                <a16:creationId xmlns:a16="http://schemas.microsoft.com/office/drawing/2014/main" id="{823D11BC-9D41-4BFB-A763-C03655CF5FC8}"/>
              </a:ext>
            </a:extLst>
          </p:cNvPr>
          <p:cNvSpPr>
            <a:spLocks noGrp="1"/>
          </p:cNvSpPr>
          <p:nvPr>
            <p:ph idx="1"/>
          </p:nvPr>
        </p:nvSpPr>
        <p:spPr>
          <a:xfrm>
            <a:off x="2589211" y="2133600"/>
            <a:ext cx="9058837" cy="3777622"/>
          </a:xfrm>
        </p:spPr>
        <p:txBody>
          <a:bodyPr>
            <a:normAutofit/>
          </a:bodyPr>
          <a:lstStyle/>
          <a:p>
            <a:r>
              <a:rPr lang="en-US" dirty="0">
                <a:solidFill>
                  <a:srgbClr val="FF0000"/>
                </a:solidFill>
              </a:rPr>
              <a:t>Phenols</a:t>
            </a:r>
            <a:r>
              <a:rPr lang="en-US" dirty="0"/>
              <a:t> are compounds of the general formula </a:t>
            </a:r>
            <a:r>
              <a:rPr lang="en-US" dirty="0" err="1">
                <a:solidFill>
                  <a:srgbClr val="FF0000"/>
                </a:solidFill>
              </a:rPr>
              <a:t>ArOH</a:t>
            </a:r>
            <a:r>
              <a:rPr lang="en-US" dirty="0"/>
              <a:t>, where </a:t>
            </a:r>
            <a:r>
              <a:rPr lang="en-US" dirty="0" err="1">
                <a:solidFill>
                  <a:srgbClr val="FF0000"/>
                </a:solidFill>
              </a:rPr>
              <a:t>Ar</a:t>
            </a:r>
            <a:r>
              <a:rPr lang="en-US" dirty="0"/>
              <a:t> is an groups.</a:t>
            </a:r>
          </a:p>
          <a:p>
            <a:r>
              <a:rPr lang="en-US" dirty="0">
                <a:solidFill>
                  <a:srgbClr val="FF0000"/>
                </a:solidFill>
              </a:rPr>
              <a:t>Phenols</a:t>
            </a:r>
            <a:r>
              <a:rPr lang="en-US" dirty="0"/>
              <a:t> </a:t>
            </a:r>
            <a:r>
              <a:rPr lang="en-US" u="sng" dirty="0">
                <a:solidFill>
                  <a:srgbClr val="00B050"/>
                </a:solidFill>
              </a:rPr>
              <a:t>differ</a:t>
            </a:r>
            <a:r>
              <a:rPr lang="en-US" dirty="0"/>
              <a:t> from </a:t>
            </a:r>
            <a:r>
              <a:rPr lang="en-US" dirty="0">
                <a:solidFill>
                  <a:schemeClr val="accent3"/>
                </a:solidFill>
              </a:rPr>
              <a:t>alcohols</a:t>
            </a:r>
            <a:r>
              <a:rPr lang="en-US" dirty="0"/>
              <a:t> in having the OH group attached directly to an aromatic ring. </a:t>
            </a:r>
          </a:p>
          <a:p>
            <a:r>
              <a:rPr lang="en-US" b="1" dirty="0"/>
              <a:t>phenol </a:t>
            </a:r>
            <a:r>
              <a:rPr lang="en-US" dirty="0"/>
              <a:t>is the specific name for hydroxybenzene, and it is the general name for the family of compounds derived from hydroxybenzene.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EF7327A-8AF2-4B17-B8DC-EE03B85B8748}"/>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graphicFrame>
        <p:nvGraphicFramePr>
          <p:cNvPr id="8" name="Object 7">
            <a:extLst>
              <a:ext uri="{FF2B5EF4-FFF2-40B4-BE49-F238E27FC236}">
                <a16:creationId xmlns:a16="http://schemas.microsoft.com/office/drawing/2014/main" id="{F87AC2A6-9A1B-4985-AE05-DCB787DB9858}"/>
              </a:ext>
            </a:extLst>
          </p:cNvPr>
          <p:cNvGraphicFramePr>
            <a:graphicFrameLocks noChangeAspect="1"/>
          </p:cNvGraphicFramePr>
          <p:nvPr>
            <p:extLst>
              <p:ext uri="{D42A27DB-BD31-4B8C-83A1-F6EECF244321}">
                <p14:modId xmlns:p14="http://schemas.microsoft.com/office/powerpoint/2010/main" val="1183892524"/>
              </p:ext>
            </p:extLst>
          </p:nvPr>
        </p:nvGraphicFramePr>
        <p:xfrm>
          <a:off x="3278752" y="3978716"/>
          <a:ext cx="6738333" cy="2313709"/>
        </p:xfrm>
        <a:graphic>
          <a:graphicData uri="http://schemas.openxmlformats.org/presentationml/2006/ole">
            <mc:AlternateContent xmlns:mc="http://schemas.openxmlformats.org/markup-compatibility/2006">
              <mc:Choice xmlns:v="urn:schemas-microsoft-com:vml" Requires="v">
                <p:oleObj spid="_x0000_s1081" name="CS ChemDraw Drawing" r:id="rId3" imgW="3481200" imgH="1195200" progId="ChemDraw.Document.6.0">
                  <p:embed/>
                </p:oleObj>
              </mc:Choice>
              <mc:Fallback>
                <p:oleObj name="CS ChemDraw Drawing" r:id="rId3" imgW="3481200" imgH="1195200" progId="ChemDraw.Document.6.0">
                  <p:embed/>
                  <p:pic>
                    <p:nvPicPr>
                      <p:cNvPr id="0" name=""/>
                      <p:cNvPicPr/>
                      <p:nvPr/>
                    </p:nvPicPr>
                    <p:blipFill>
                      <a:blip r:embed="rId4"/>
                      <a:stretch>
                        <a:fillRect/>
                      </a:stretch>
                    </p:blipFill>
                    <p:spPr>
                      <a:xfrm>
                        <a:off x="3278752" y="3978716"/>
                        <a:ext cx="6738333" cy="2313709"/>
                      </a:xfrm>
                      <a:prstGeom prst="rect">
                        <a:avLst/>
                      </a:prstGeom>
                    </p:spPr>
                  </p:pic>
                </p:oleObj>
              </mc:Fallback>
            </mc:AlternateContent>
          </a:graphicData>
        </a:graphic>
      </p:graphicFrame>
      <p:sp>
        <p:nvSpPr>
          <p:cNvPr id="5" name="Slide Number Placeholder 4">
            <a:extLst>
              <a:ext uri="{FF2B5EF4-FFF2-40B4-BE49-F238E27FC236}">
                <a16:creationId xmlns:a16="http://schemas.microsoft.com/office/drawing/2014/main" id="{8DF3EC02-3E6F-47F6-AD0B-12DD8C32229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28014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FD340-2FB8-4852-A51F-BEFFBCCC5054}"/>
              </a:ext>
            </a:extLst>
          </p:cNvPr>
          <p:cNvSpPr>
            <a:spLocks noGrp="1"/>
          </p:cNvSpPr>
          <p:nvPr>
            <p:ph type="title"/>
          </p:nvPr>
        </p:nvSpPr>
        <p:spPr/>
        <p:txBody>
          <a:bodyPr/>
          <a:lstStyle/>
          <a:p>
            <a:r>
              <a:rPr lang="en-US" dirty="0"/>
              <a:t>Aldehyde formation: Reimer–</a:t>
            </a:r>
            <a:r>
              <a:rPr lang="en-US" dirty="0" err="1"/>
              <a:t>Tiemann</a:t>
            </a:r>
            <a:r>
              <a:rPr lang="en-US" dirty="0"/>
              <a:t> reaction</a:t>
            </a:r>
          </a:p>
        </p:txBody>
      </p:sp>
      <p:pic>
        <p:nvPicPr>
          <p:cNvPr id="6" name="Picture 12" descr="Related image">
            <a:extLst>
              <a:ext uri="{FF2B5EF4-FFF2-40B4-BE49-F238E27FC236}">
                <a16:creationId xmlns:a16="http://schemas.microsoft.com/office/drawing/2014/main" id="{17618916-E263-4526-84C6-5091C56BD0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2564" y="2218706"/>
            <a:ext cx="5685283" cy="46392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1" descr="Related image">
            <a:extLst>
              <a:ext uri="{FF2B5EF4-FFF2-40B4-BE49-F238E27FC236}">
                <a16:creationId xmlns:a16="http://schemas.microsoft.com/office/drawing/2014/main" id="{0F81AF4D-36D8-425B-A4D7-EFBD372128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016" b="81462"/>
          <a:stretch/>
        </p:blipFill>
        <p:spPr bwMode="auto">
          <a:xfrm>
            <a:off x="5149349" y="1256202"/>
            <a:ext cx="5728498" cy="115448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8" descr="Image result for reimer tiemann reaction mechanism">
            <a:extLst>
              <a:ext uri="{FF2B5EF4-FFF2-40B4-BE49-F238E27FC236}">
                <a16:creationId xmlns:a16="http://schemas.microsoft.com/office/drawing/2014/main" id="{9705582D-ED01-4478-9BD1-1FC9284CE4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589" y="2797516"/>
            <a:ext cx="3355691" cy="118386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E3362F8-4292-4175-B889-720F0391985F}"/>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3" name="Slide Number Placeholder 2">
            <a:extLst>
              <a:ext uri="{FF2B5EF4-FFF2-40B4-BE49-F238E27FC236}">
                <a16:creationId xmlns:a16="http://schemas.microsoft.com/office/drawing/2014/main" id="{C8819B1C-7720-486C-BA83-1AA31A16567D}"/>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60823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13FE-49F3-4130-8A92-6DA6FCAA8975}"/>
              </a:ext>
            </a:extLst>
          </p:cNvPr>
          <p:cNvSpPr>
            <a:spLocks noGrp="1"/>
          </p:cNvSpPr>
          <p:nvPr>
            <p:ph type="title"/>
          </p:nvPr>
        </p:nvSpPr>
        <p:spPr/>
        <p:txBody>
          <a:bodyPr/>
          <a:lstStyle/>
          <a:p>
            <a:r>
              <a:rPr lang="en-US" dirty="0"/>
              <a:t>Carbonation: Kolbe reaction</a:t>
            </a:r>
          </a:p>
        </p:txBody>
      </p:sp>
      <p:pic>
        <p:nvPicPr>
          <p:cNvPr id="14340" name="Picture 4" descr="Related image">
            <a:extLst>
              <a:ext uri="{FF2B5EF4-FFF2-40B4-BE49-F238E27FC236}">
                <a16:creationId xmlns:a16="http://schemas.microsoft.com/office/drawing/2014/main" id="{FFD8837E-B8A9-42CA-8F46-00B0E2971A1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66051" y="1264555"/>
            <a:ext cx="3766353" cy="3406019"/>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Image result for Kolbe–Schmitt reaction">
            <a:extLst>
              <a:ext uri="{FF2B5EF4-FFF2-40B4-BE49-F238E27FC236}">
                <a16:creationId xmlns:a16="http://schemas.microsoft.com/office/drawing/2014/main" id="{0F583EF7-CA33-4899-BE10-BC5F4DEAA4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4436" y="5110128"/>
            <a:ext cx="8901628" cy="17478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5F2B0A7-E599-487D-AC94-3B3C7B22F99B}"/>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3" name="Slide Number Placeholder 2">
            <a:extLst>
              <a:ext uri="{FF2B5EF4-FFF2-40B4-BE49-F238E27FC236}">
                <a16:creationId xmlns:a16="http://schemas.microsoft.com/office/drawing/2014/main" id="{58537B33-4D84-41A6-A029-21012C87CF84}"/>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528828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15A10-8123-41B6-88BF-44CE4258FB58}"/>
              </a:ext>
            </a:extLst>
          </p:cNvPr>
          <p:cNvSpPr>
            <a:spLocks noGrp="1"/>
          </p:cNvSpPr>
          <p:nvPr>
            <p:ph type="title"/>
          </p:nvPr>
        </p:nvSpPr>
        <p:spPr>
          <a:xfrm>
            <a:off x="2592925" y="624110"/>
            <a:ext cx="8911687" cy="1280890"/>
          </a:xfrm>
        </p:spPr>
        <p:txBody>
          <a:bodyPr/>
          <a:lstStyle/>
          <a:p>
            <a:r>
              <a:rPr lang="en-US" dirty="0"/>
              <a:t>Coupling with diazonium salts</a:t>
            </a:r>
            <a:br>
              <a:rPr lang="en-US" dirty="0"/>
            </a:br>
            <a:endParaRPr lang="en-US" dirty="0"/>
          </a:p>
        </p:txBody>
      </p:sp>
      <p:sp>
        <p:nvSpPr>
          <p:cNvPr id="4" name="Slide Number Placeholder 3">
            <a:extLst>
              <a:ext uri="{FF2B5EF4-FFF2-40B4-BE49-F238E27FC236}">
                <a16:creationId xmlns:a16="http://schemas.microsoft.com/office/drawing/2014/main" id="{777F2543-C49B-45B3-9AE4-183026D6D431}"/>
              </a:ext>
            </a:extLst>
          </p:cNvPr>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24578" name="Picture 2" descr="Image result for phenol Coupling with diazonium salts">
            <a:extLst>
              <a:ext uri="{FF2B5EF4-FFF2-40B4-BE49-F238E27FC236}">
                <a16:creationId xmlns:a16="http://schemas.microsoft.com/office/drawing/2014/main" id="{E0B99CD3-FED6-4934-8F55-0838B9A9E8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0645" y="3429000"/>
            <a:ext cx="5057775" cy="2886075"/>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descr="Related image">
            <a:extLst>
              <a:ext uri="{FF2B5EF4-FFF2-40B4-BE49-F238E27FC236}">
                <a16:creationId xmlns:a16="http://schemas.microsoft.com/office/drawing/2014/main" id="{26EE70DE-E493-488A-BF81-CE492E81BEC0}"/>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182" b="51072"/>
          <a:stretch/>
        </p:blipFill>
        <p:spPr bwMode="auto">
          <a:xfrm>
            <a:off x="2716748" y="2058280"/>
            <a:ext cx="6975891" cy="1016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529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B39CD-CF79-407A-8E46-7D53339DB8DE}"/>
              </a:ext>
            </a:extLst>
          </p:cNvPr>
          <p:cNvSpPr>
            <a:spLocks noGrp="1"/>
          </p:cNvSpPr>
          <p:nvPr>
            <p:ph type="title"/>
          </p:nvPr>
        </p:nvSpPr>
        <p:spPr>
          <a:xfrm>
            <a:off x="2592925" y="624110"/>
            <a:ext cx="8911687" cy="1280890"/>
          </a:xfrm>
        </p:spPr>
        <p:txBody>
          <a:bodyPr/>
          <a:lstStyle/>
          <a:p>
            <a:r>
              <a:rPr lang="en-US" dirty="0">
                <a:latin typeface="+mn-lt"/>
              </a:rPr>
              <a:t>Oxidation of Phenols</a:t>
            </a:r>
          </a:p>
        </p:txBody>
      </p:sp>
      <p:sp>
        <p:nvSpPr>
          <p:cNvPr id="3" name="Content Placeholder 2">
            <a:extLst>
              <a:ext uri="{FF2B5EF4-FFF2-40B4-BE49-F238E27FC236}">
                <a16:creationId xmlns:a16="http://schemas.microsoft.com/office/drawing/2014/main" id="{ED33E3FF-2AAF-4852-B540-C25140D5E52A}"/>
              </a:ext>
            </a:extLst>
          </p:cNvPr>
          <p:cNvSpPr>
            <a:spLocks noGrp="1"/>
          </p:cNvSpPr>
          <p:nvPr>
            <p:ph idx="1"/>
          </p:nvPr>
        </p:nvSpPr>
        <p:spPr>
          <a:xfrm>
            <a:off x="2589212" y="1427018"/>
            <a:ext cx="8915400" cy="4484204"/>
          </a:xfrm>
        </p:spPr>
        <p:txBody>
          <a:bodyPr/>
          <a:lstStyle/>
          <a:p>
            <a:r>
              <a:rPr lang="en-US" dirty="0"/>
              <a:t>Phenols are more easily oxidized than alcohols. Oxidation of compounds of this type with silver oxide, potassium dichromate K</a:t>
            </a:r>
            <a:r>
              <a:rPr lang="en-US" baseline="-25000" dirty="0"/>
              <a:t>2</a:t>
            </a:r>
            <a:r>
              <a:rPr lang="en-US" dirty="0"/>
              <a:t>Cr</a:t>
            </a:r>
            <a:r>
              <a:rPr lang="en-US" baseline="-25000" dirty="0"/>
              <a:t>2</a:t>
            </a:r>
            <a:r>
              <a:rPr lang="en-US" dirty="0"/>
              <a:t>O</a:t>
            </a:r>
            <a:r>
              <a:rPr lang="en-US" baseline="-25000" dirty="0"/>
              <a:t>7</a:t>
            </a:r>
            <a:r>
              <a:rPr lang="en-US" dirty="0"/>
              <a:t> or with chromic acid H</a:t>
            </a:r>
            <a:r>
              <a:rPr lang="en-US" baseline="-25000" dirty="0"/>
              <a:t>2</a:t>
            </a:r>
            <a:r>
              <a:rPr lang="en-US" dirty="0"/>
              <a:t>Cr</a:t>
            </a:r>
            <a:r>
              <a:rPr lang="en-US" baseline="-25000" dirty="0"/>
              <a:t>2</a:t>
            </a:r>
            <a:r>
              <a:rPr lang="en-US" dirty="0"/>
              <a:t>O</a:t>
            </a:r>
            <a:r>
              <a:rPr lang="en-US" baseline="-25000" dirty="0"/>
              <a:t>7 </a:t>
            </a:r>
            <a:r>
              <a:rPr lang="en-US" dirty="0"/>
              <a:t>yields conjugated dicarbonyl compounds called </a:t>
            </a:r>
            <a:r>
              <a:rPr lang="en-US" b="1" i="1" dirty="0"/>
              <a:t>p</a:t>
            </a:r>
            <a:r>
              <a:rPr lang="en-US" dirty="0"/>
              <a:t>-</a:t>
            </a:r>
            <a:r>
              <a:rPr lang="en-US" b="1" dirty="0"/>
              <a:t>quinones </a:t>
            </a:r>
            <a:r>
              <a:rPr lang="en-US" dirty="0"/>
              <a:t>(1,4-benzoquinone)</a:t>
            </a:r>
            <a:r>
              <a:rPr lang="en-US" b="1" dirty="0"/>
              <a:t>.</a:t>
            </a:r>
            <a:endParaRPr lang="en-US" dirty="0"/>
          </a:p>
          <a:p>
            <a:pPr marL="0" indent="0">
              <a:buNone/>
            </a:pPr>
            <a:endParaRPr lang="en-US" dirty="0"/>
          </a:p>
        </p:txBody>
      </p:sp>
      <p:sp>
        <p:nvSpPr>
          <p:cNvPr id="7" name="TextBox 6">
            <a:extLst>
              <a:ext uri="{FF2B5EF4-FFF2-40B4-BE49-F238E27FC236}">
                <a16:creationId xmlns:a16="http://schemas.microsoft.com/office/drawing/2014/main" id="{91E72487-A22D-49E0-B1D2-F4B10D230C15}"/>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4" name="Slide Number Placeholder 3">
            <a:extLst>
              <a:ext uri="{FF2B5EF4-FFF2-40B4-BE49-F238E27FC236}">
                <a16:creationId xmlns:a16="http://schemas.microsoft.com/office/drawing/2014/main" id="{52D03444-7182-43A8-8394-45C00CD55248}"/>
              </a:ext>
            </a:extLst>
          </p:cNvPr>
          <p:cNvSpPr>
            <a:spLocks noGrp="1"/>
          </p:cNvSpPr>
          <p:nvPr>
            <p:ph type="sldNum" sz="quarter" idx="12"/>
          </p:nvPr>
        </p:nvSpPr>
        <p:spPr/>
        <p:txBody>
          <a:bodyPr/>
          <a:lstStyle/>
          <a:p>
            <a:fld id="{D57F1E4F-1CFF-5643-939E-217C01CDF565}" type="slidenum">
              <a:rPr lang="en-US" smtClean="0"/>
              <a:pPr/>
              <a:t>23</a:t>
            </a:fld>
            <a:endParaRPr lang="en-US" dirty="0"/>
          </a:p>
        </p:txBody>
      </p:sp>
      <p:graphicFrame>
        <p:nvGraphicFramePr>
          <p:cNvPr id="6" name="Object 5">
            <a:extLst>
              <a:ext uri="{FF2B5EF4-FFF2-40B4-BE49-F238E27FC236}">
                <a16:creationId xmlns:a16="http://schemas.microsoft.com/office/drawing/2014/main" id="{5A6F55D7-00E7-40C8-9579-A46D9B8E1537}"/>
              </a:ext>
            </a:extLst>
          </p:cNvPr>
          <p:cNvGraphicFramePr>
            <a:graphicFrameLocks noChangeAspect="1"/>
          </p:cNvGraphicFramePr>
          <p:nvPr>
            <p:extLst>
              <p:ext uri="{D42A27DB-BD31-4B8C-83A1-F6EECF244321}">
                <p14:modId xmlns:p14="http://schemas.microsoft.com/office/powerpoint/2010/main" val="3014096908"/>
              </p:ext>
            </p:extLst>
          </p:nvPr>
        </p:nvGraphicFramePr>
        <p:xfrm>
          <a:off x="3759577" y="2707908"/>
          <a:ext cx="5843211" cy="3759165"/>
        </p:xfrm>
        <a:graphic>
          <a:graphicData uri="http://schemas.openxmlformats.org/presentationml/2006/ole">
            <mc:AlternateContent xmlns:mc="http://schemas.openxmlformats.org/markup-compatibility/2006">
              <mc:Choice xmlns:v="urn:schemas-microsoft-com:vml" Requires="v">
                <p:oleObj spid="_x0000_s23556" name="CS ChemDraw Drawing" r:id="rId3" imgW="3766320" imgH="2423160" progId="ChemDraw.Document.6.0">
                  <p:embed/>
                </p:oleObj>
              </mc:Choice>
              <mc:Fallback>
                <p:oleObj name="CS ChemDraw Drawing" r:id="rId3" imgW="3766320" imgH="2423160" progId="ChemDraw.Document.6.0">
                  <p:embed/>
                  <p:pic>
                    <p:nvPicPr>
                      <p:cNvPr id="0" name=""/>
                      <p:cNvPicPr/>
                      <p:nvPr/>
                    </p:nvPicPr>
                    <p:blipFill>
                      <a:blip r:embed="rId4"/>
                      <a:stretch>
                        <a:fillRect/>
                      </a:stretch>
                    </p:blipFill>
                    <p:spPr>
                      <a:xfrm>
                        <a:off x="3759577" y="2707908"/>
                        <a:ext cx="5843211" cy="3759165"/>
                      </a:xfrm>
                      <a:prstGeom prst="rect">
                        <a:avLst/>
                      </a:prstGeom>
                    </p:spPr>
                  </p:pic>
                </p:oleObj>
              </mc:Fallback>
            </mc:AlternateContent>
          </a:graphicData>
        </a:graphic>
      </p:graphicFrame>
    </p:spTree>
    <p:extLst>
      <p:ext uri="{BB962C8B-B14F-4D97-AF65-F5344CB8AC3E}">
        <p14:creationId xmlns:p14="http://schemas.microsoft.com/office/powerpoint/2010/main" val="3697160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17200B-CD8D-4B2A-BBB0-E6440C9A448B}"/>
              </a:ext>
            </a:extLst>
          </p:cNvPr>
          <p:cNvSpPr>
            <a:spLocks noGrp="1"/>
          </p:cNvSpPr>
          <p:nvPr>
            <p:ph idx="1"/>
          </p:nvPr>
        </p:nvSpPr>
        <p:spPr/>
        <p:txBody>
          <a:bodyPr/>
          <a:lstStyle/>
          <a:p>
            <a:pPr algn="just"/>
            <a:r>
              <a:rPr lang="en-US" dirty="0"/>
              <a:t>Many pharmaceutically and pharmacologically important compounds, either of natural or synthetic origin, belong to this class of compounds, e.g. salicylic acid and quercetin.</a:t>
            </a:r>
          </a:p>
          <a:p>
            <a:pPr algn="just"/>
            <a:endParaRPr lang="en-US" dirty="0"/>
          </a:p>
        </p:txBody>
      </p:sp>
      <p:sp>
        <p:nvSpPr>
          <p:cNvPr id="4" name="TextBox 3">
            <a:extLst>
              <a:ext uri="{FF2B5EF4-FFF2-40B4-BE49-F238E27FC236}">
                <a16:creationId xmlns:a16="http://schemas.microsoft.com/office/drawing/2014/main" id="{A2D0F7F0-DAA4-42B2-ABED-A6ADE0C22703}"/>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graphicFrame>
        <p:nvGraphicFramePr>
          <p:cNvPr id="6" name="Object 5">
            <a:extLst>
              <a:ext uri="{FF2B5EF4-FFF2-40B4-BE49-F238E27FC236}">
                <a16:creationId xmlns:a16="http://schemas.microsoft.com/office/drawing/2014/main" id="{F5A61684-78B0-45E7-BE66-4C6967DBF573}"/>
              </a:ext>
            </a:extLst>
          </p:cNvPr>
          <p:cNvGraphicFramePr>
            <a:graphicFrameLocks noChangeAspect="1"/>
          </p:cNvGraphicFramePr>
          <p:nvPr>
            <p:extLst>
              <p:ext uri="{D42A27DB-BD31-4B8C-83A1-F6EECF244321}">
                <p14:modId xmlns:p14="http://schemas.microsoft.com/office/powerpoint/2010/main" val="1272639538"/>
              </p:ext>
            </p:extLst>
          </p:nvPr>
        </p:nvGraphicFramePr>
        <p:xfrm>
          <a:off x="3589626" y="3063681"/>
          <a:ext cx="5703434" cy="2279505"/>
        </p:xfrm>
        <a:graphic>
          <a:graphicData uri="http://schemas.openxmlformats.org/presentationml/2006/ole">
            <mc:AlternateContent xmlns:mc="http://schemas.openxmlformats.org/markup-compatibility/2006">
              <mc:Choice xmlns:v="urn:schemas-microsoft-com:vml" Requires="v">
                <p:oleObj spid="_x0000_s2102" name="CS ChemDraw Drawing" r:id="rId3" imgW="3876840" imgH="1548720" progId="ChemDraw.Document.6.0">
                  <p:embed/>
                </p:oleObj>
              </mc:Choice>
              <mc:Fallback>
                <p:oleObj name="CS ChemDraw Drawing" r:id="rId3" imgW="3876840" imgH="1548720" progId="ChemDraw.Document.6.0">
                  <p:embed/>
                  <p:pic>
                    <p:nvPicPr>
                      <p:cNvPr id="0" name=""/>
                      <p:cNvPicPr/>
                      <p:nvPr/>
                    </p:nvPicPr>
                    <p:blipFill>
                      <a:blip r:embed="rId4"/>
                      <a:stretch>
                        <a:fillRect/>
                      </a:stretch>
                    </p:blipFill>
                    <p:spPr>
                      <a:xfrm>
                        <a:off x="3589626" y="3063681"/>
                        <a:ext cx="5703434" cy="2279505"/>
                      </a:xfrm>
                      <a:prstGeom prst="rect">
                        <a:avLst/>
                      </a:prstGeom>
                    </p:spPr>
                  </p:pic>
                </p:oleObj>
              </mc:Fallback>
            </mc:AlternateContent>
          </a:graphicData>
        </a:graphic>
      </p:graphicFrame>
      <p:sp>
        <p:nvSpPr>
          <p:cNvPr id="2" name="Slide Number Placeholder 1">
            <a:extLst>
              <a:ext uri="{FF2B5EF4-FFF2-40B4-BE49-F238E27FC236}">
                <a16:creationId xmlns:a16="http://schemas.microsoft.com/office/drawing/2014/main" id="{59BF4F1E-0B66-42D6-B46E-9052645FB873}"/>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2962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26348-1D14-44E9-81EB-52F8ED429D4E}"/>
              </a:ext>
            </a:extLst>
          </p:cNvPr>
          <p:cNvSpPr>
            <a:spLocks noGrp="1"/>
          </p:cNvSpPr>
          <p:nvPr>
            <p:ph type="title"/>
          </p:nvPr>
        </p:nvSpPr>
        <p:spPr/>
        <p:txBody>
          <a:bodyPr/>
          <a:lstStyle/>
          <a:p>
            <a:br>
              <a:rPr lang="en-US" dirty="0"/>
            </a:br>
            <a:r>
              <a:rPr lang="en-US" dirty="0"/>
              <a:t>Nomenclature of phenols</a:t>
            </a:r>
          </a:p>
        </p:txBody>
      </p:sp>
      <p:sp>
        <p:nvSpPr>
          <p:cNvPr id="3" name="Content Placeholder 2">
            <a:extLst>
              <a:ext uri="{FF2B5EF4-FFF2-40B4-BE49-F238E27FC236}">
                <a16:creationId xmlns:a16="http://schemas.microsoft.com/office/drawing/2014/main" id="{3A39D927-D446-4696-9765-E363B93F8698}"/>
              </a:ext>
            </a:extLst>
          </p:cNvPr>
          <p:cNvSpPr>
            <a:spLocks noGrp="1"/>
          </p:cNvSpPr>
          <p:nvPr>
            <p:ph idx="1"/>
          </p:nvPr>
        </p:nvSpPr>
        <p:spPr>
          <a:xfrm>
            <a:off x="2222695" y="2133600"/>
            <a:ext cx="9551963" cy="3777622"/>
          </a:xfrm>
        </p:spPr>
        <p:txBody>
          <a:bodyPr/>
          <a:lstStyle/>
          <a:p>
            <a:r>
              <a:rPr lang="en-US" dirty="0"/>
              <a:t>The simplest member of this class of compounds is named phenol. Others can be</a:t>
            </a:r>
          </a:p>
          <a:p>
            <a:r>
              <a:rPr lang="en-US" dirty="0"/>
              <a:t>named as substituted phenols, and also retain by the IUPAC system.</a:t>
            </a:r>
          </a:p>
          <a:p>
            <a:r>
              <a:rPr lang="en-US" dirty="0">
                <a:solidFill>
                  <a:srgbClr val="FF0000"/>
                </a:solidFill>
              </a:rPr>
              <a:t>Numbering</a:t>
            </a:r>
            <a:r>
              <a:rPr lang="en-US" dirty="0"/>
              <a:t> of the ring begins at the </a:t>
            </a:r>
            <a:r>
              <a:rPr lang="en-US" dirty="0">
                <a:solidFill>
                  <a:srgbClr val="FF0000"/>
                </a:solidFill>
              </a:rPr>
              <a:t>hydroxyl</a:t>
            </a:r>
            <a:r>
              <a:rPr lang="en-US" dirty="0"/>
              <a:t>-substituted carbon and  proceeds in the direction that gives the lower number to the next substituted carbon. Substituents are cited in alphabetical order.</a:t>
            </a:r>
          </a:p>
          <a:p>
            <a:pPr marL="0" indent="0" algn="just">
              <a:buNone/>
            </a:pPr>
            <a:endParaRPr lang="en-US" dirty="0"/>
          </a:p>
          <a:p>
            <a:pPr marL="0" indent="0" algn="just">
              <a:buNone/>
            </a:pPr>
            <a:endParaRPr lang="en-US" dirty="0"/>
          </a:p>
        </p:txBody>
      </p:sp>
      <p:sp>
        <p:nvSpPr>
          <p:cNvPr id="5" name="TextBox 4">
            <a:extLst>
              <a:ext uri="{FF2B5EF4-FFF2-40B4-BE49-F238E27FC236}">
                <a16:creationId xmlns:a16="http://schemas.microsoft.com/office/drawing/2014/main" id="{412B18BE-D718-45A6-8CB4-4DDA04E38BEB}"/>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4" name="Slide Number Placeholder 3">
            <a:extLst>
              <a:ext uri="{FF2B5EF4-FFF2-40B4-BE49-F238E27FC236}">
                <a16:creationId xmlns:a16="http://schemas.microsoft.com/office/drawing/2014/main" id="{C8062D69-167D-4A0D-96C0-1BA8FDD8C957}"/>
              </a:ext>
            </a:extLst>
          </p:cNvPr>
          <p:cNvSpPr>
            <a:spLocks noGrp="1"/>
          </p:cNvSpPr>
          <p:nvPr>
            <p:ph type="sldNum" sz="quarter" idx="12"/>
          </p:nvPr>
        </p:nvSpPr>
        <p:spPr/>
        <p:txBody>
          <a:bodyPr/>
          <a:lstStyle/>
          <a:p>
            <a:fld id="{D57F1E4F-1CFF-5643-939E-217C01CDF565}" type="slidenum">
              <a:rPr lang="en-US" smtClean="0"/>
              <a:pPr/>
              <a:t>4</a:t>
            </a:fld>
            <a:endParaRPr lang="en-US" dirty="0"/>
          </a:p>
        </p:txBody>
      </p:sp>
      <p:graphicFrame>
        <p:nvGraphicFramePr>
          <p:cNvPr id="6" name="Object 5">
            <a:extLst>
              <a:ext uri="{FF2B5EF4-FFF2-40B4-BE49-F238E27FC236}">
                <a16:creationId xmlns:a16="http://schemas.microsoft.com/office/drawing/2014/main" id="{FE83F2EF-D2EB-4B20-8293-603D9780E6D0}"/>
              </a:ext>
            </a:extLst>
          </p:cNvPr>
          <p:cNvGraphicFramePr>
            <a:graphicFrameLocks noChangeAspect="1"/>
          </p:cNvGraphicFramePr>
          <p:nvPr>
            <p:extLst>
              <p:ext uri="{D42A27DB-BD31-4B8C-83A1-F6EECF244321}">
                <p14:modId xmlns:p14="http://schemas.microsoft.com/office/powerpoint/2010/main" val="2898959150"/>
              </p:ext>
            </p:extLst>
          </p:nvPr>
        </p:nvGraphicFramePr>
        <p:xfrm>
          <a:off x="2592925" y="3840480"/>
          <a:ext cx="9021674" cy="2530998"/>
        </p:xfrm>
        <a:graphic>
          <a:graphicData uri="http://schemas.openxmlformats.org/presentationml/2006/ole">
            <mc:AlternateContent xmlns:mc="http://schemas.openxmlformats.org/markup-compatibility/2006">
              <mc:Choice xmlns:v="urn:schemas-microsoft-com:vml" Requires="v">
                <p:oleObj spid="_x0000_s4147" name="CS ChemDraw Drawing" r:id="rId3" imgW="4300920" imgH="1206000" progId="ChemDraw.Document.6.0">
                  <p:embed/>
                </p:oleObj>
              </mc:Choice>
              <mc:Fallback>
                <p:oleObj name="CS ChemDraw Drawing" r:id="rId3" imgW="4300920" imgH="1206000" progId="ChemDraw.Document.6.0">
                  <p:embed/>
                  <p:pic>
                    <p:nvPicPr>
                      <p:cNvPr id="0" name=""/>
                      <p:cNvPicPr/>
                      <p:nvPr/>
                    </p:nvPicPr>
                    <p:blipFill>
                      <a:blip r:embed="rId4"/>
                      <a:stretch>
                        <a:fillRect/>
                      </a:stretch>
                    </p:blipFill>
                    <p:spPr>
                      <a:xfrm>
                        <a:off x="2592925" y="3840480"/>
                        <a:ext cx="9021674" cy="2530998"/>
                      </a:xfrm>
                      <a:prstGeom prst="rect">
                        <a:avLst/>
                      </a:prstGeom>
                    </p:spPr>
                  </p:pic>
                </p:oleObj>
              </mc:Fallback>
            </mc:AlternateContent>
          </a:graphicData>
        </a:graphic>
      </p:graphicFrame>
    </p:spTree>
    <p:extLst>
      <p:ext uri="{BB962C8B-B14F-4D97-AF65-F5344CB8AC3E}">
        <p14:creationId xmlns:p14="http://schemas.microsoft.com/office/powerpoint/2010/main" val="368814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F4D8B0E7-B2AC-4F67-B449-84843A145D03}"/>
              </a:ext>
            </a:extLst>
          </p:cNvPr>
          <p:cNvGraphicFramePr>
            <a:graphicFrameLocks noChangeAspect="1"/>
          </p:cNvGraphicFramePr>
          <p:nvPr>
            <p:extLst>
              <p:ext uri="{D42A27DB-BD31-4B8C-83A1-F6EECF244321}">
                <p14:modId xmlns:p14="http://schemas.microsoft.com/office/powerpoint/2010/main" val="3346936642"/>
              </p:ext>
            </p:extLst>
          </p:nvPr>
        </p:nvGraphicFramePr>
        <p:xfrm>
          <a:off x="2817754" y="487201"/>
          <a:ext cx="6124852" cy="1709854"/>
        </p:xfrm>
        <a:graphic>
          <a:graphicData uri="http://schemas.openxmlformats.org/presentationml/2006/ole">
            <mc:AlternateContent xmlns:mc="http://schemas.openxmlformats.org/markup-compatibility/2006">
              <mc:Choice xmlns:v="urn:schemas-microsoft-com:vml" Requires="v">
                <p:oleObj spid="_x0000_s5259" name="CS ChemDraw Drawing" r:id="rId3" imgW="3810600" imgH="1063080" progId="ChemDraw.Document.6.0">
                  <p:embed/>
                </p:oleObj>
              </mc:Choice>
              <mc:Fallback>
                <p:oleObj name="CS ChemDraw Drawing" r:id="rId3" imgW="3810600" imgH="1063080" progId="ChemDraw.Document.6.0">
                  <p:embed/>
                  <p:pic>
                    <p:nvPicPr>
                      <p:cNvPr id="6" name="Object 5">
                        <a:extLst>
                          <a:ext uri="{FF2B5EF4-FFF2-40B4-BE49-F238E27FC236}">
                            <a16:creationId xmlns:a16="http://schemas.microsoft.com/office/drawing/2014/main" id="{1916BD34-9751-4E22-A1A4-EEF19C24E66B}"/>
                          </a:ext>
                        </a:extLst>
                      </p:cNvPr>
                      <p:cNvPicPr/>
                      <p:nvPr/>
                    </p:nvPicPr>
                    <p:blipFill>
                      <a:blip r:embed="rId4"/>
                      <a:stretch>
                        <a:fillRect/>
                      </a:stretch>
                    </p:blipFill>
                    <p:spPr>
                      <a:xfrm>
                        <a:off x="2817754" y="487201"/>
                        <a:ext cx="6124852" cy="1709854"/>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808348F2-F1A9-4B66-9860-5A208369C402}"/>
              </a:ext>
            </a:extLst>
          </p:cNvPr>
          <p:cNvGraphicFramePr>
            <a:graphicFrameLocks noChangeAspect="1"/>
          </p:cNvGraphicFramePr>
          <p:nvPr>
            <p:extLst>
              <p:ext uri="{D42A27DB-BD31-4B8C-83A1-F6EECF244321}">
                <p14:modId xmlns:p14="http://schemas.microsoft.com/office/powerpoint/2010/main" val="3837144734"/>
              </p:ext>
            </p:extLst>
          </p:nvPr>
        </p:nvGraphicFramePr>
        <p:xfrm>
          <a:off x="4364182" y="4389514"/>
          <a:ext cx="4821377" cy="1710893"/>
        </p:xfrm>
        <a:graphic>
          <a:graphicData uri="http://schemas.openxmlformats.org/presentationml/2006/ole">
            <mc:AlternateContent xmlns:mc="http://schemas.openxmlformats.org/markup-compatibility/2006">
              <mc:Choice xmlns:v="urn:schemas-microsoft-com:vml" Requires="v">
                <p:oleObj spid="_x0000_s5260" name="CS ChemDraw Drawing" r:id="rId5" imgW="3073320" imgH="1090440" progId="ChemDraw.Document.6.0">
                  <p:embed/>
                </p:oleObj>
              </mc:Choice>
              <mc:Fallback>
                <p:oleObj name="CS ChemDraw Drawing" r:id="rId5" imgW="3073320" imgH="1090440" progId="ChemDraw.Document.6.0">
                  <p:embed/>
                  <p:pic>
                    <p:nvPicPr>
                      <p:cNvPr id="5" name="Object 4">
                        <a:extLst>
                          <a:ext uri="{FF2B5EF4-FFF2-40B4-BE49-F238E27FC236}">
                            <a16:creationId xmlns:a16="http://schemas.microsoft.com/office/drawing/2014/main" id="{54DD7409-3F52-439D-B0D6-C07E8964558B}"/>
                          </a:ext>
                        </a:extLst>
                      </p:cNvPr>
                      <p:cNvPicPr/>
                      <p:nvPr/>
                    </p:nvPicPr>
                    <p:blipFill>
                      <a:blip r:embed="rId6"/>
                      <a:stretch>
                        <a:fillRect/>
                      </a:stretch>
                    </p:blipFill>
                    <p:spPr>
                      <a:xfrm>
                        <a:off x="4364182" y="4389514"/>
                        <a:ext cx="4821377" cy="1710893"/>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56DBCCED-4D50-46DE-9F29-197980BECF40}"/>
              </a:ext>
            </a:extLst>
          </p:cNvPr>
          <p:cNvGraphicFramePr>
            <a:graphicFrameLocks noChangeAspect="1"/>
          </p:cNvGraphicFramePr>
          <p:nvPr>
            <p:extLst>
              <p:ext uri="{D42A27DB-BD31-4B8C-83A1-F6EECF244321}">
                <p14:modId xmlns:p14="http://schemas.microsoft.com/office/powerpoint/2010/main" val="1093024025"/>
              </p:ext>
            </p:extLst>
          </p:nvPr>
        </p:nvGraphicFramePr>
        <p:xfrm>
          <a:off x="2697228" y="2646219"/>
          <a:ext cx="7582845" cy="1743296"/>
        </p:xfrm>
        <a:graphic>
          <a:graphicData uri="http://schemas.openxmlformats.org/presentationml/2006/ole">
            <mc:AlternateContent xmlns:mc="http://schemas.openxmlformats.org/markup-compatibility/2006">
              <mc:Choice xmlns:v="urn:schemas-microsoft-com:vml" Requires="v">
                <p:oleObj spid="_x0000_s5261" name="CS ChemDraw Drawing" r:id="rId7" imgW="4916160" imgH="1129680" progId="ChemDraw.Document.6.0">
                  <p:embed/>
                </p:oleObj>
              </mc:Choice>
              <mc:Fallback>
                <p:oleObj name="CS ChemDraw Drawing" r:id="rId7" imgW="4916160" imgH="1129680" progId="ChemDraw.Document.6.0">
                  <p:embed/>
                  <p:pic>
                    <p:nvPicPr>
                      <p:cNvPr id="0" name=""/>
                      <p:cNvPicPr/>
                      <p:nvPr/>
                    </p:nvPicPr>
                    <p:blipFill>
                      <a:blip r:embed="rId8"/>
                      <a:stretch>
                        <a:fillRect/>
                      </a:stretch>
                    </p:blipFill>
                    <p:spPr>
                      <a:xfrm>
                        <a:off x="2697228" y="2646219"/>
                        <a:ext cx="7582845" cy="1743296"/>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3FE12EA6-3B03-4364-8906-E41BC68E84BE}"/>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4" name="Rectangle 3">
            <a:extLst>
              <a:ext uri="{FF2B5EF4-FFF2-40B4-BE49-F238E27FC236}">
                <a16:creationId xmlns:a16="http://schemas.microsoft.com/office/drawing/2014/main" id="{1B89F03A-5A80-4D5B-86DA-6135DAA5FF11}"/>
              </a:ext>
            </a:extLst>
          </p:cNvPr>
          <p:cNvSpPr/>
          <p:nvPr/>
        </p:nvSpPr>
        <p:spPr>
          <a:xfrm>
            <a:off x="4197924" y="5975712"/>
            <a:ext cx="1357746" cy="540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1400" dirty="0"/>
              <a:t>α</a:t>
            </a:r>
            <a:r>
              <a:rPr lang="en-US" sz="1400" dirty="0"/>
              <a:t>- Naphthol</a:t>
            </a:r>
          </a:p>
        </p:txBody>
      </p:sp>
      <p:sp>
        <p:nvSpPr>
          <p:cNvPr id="7" name="Rectangle 6">
            <a:extLst>
              <a:ext uri="{FF2B5EF4-FFF2-40B4-BE49-F238E27FC236}">
                <a16:creationId xmlns:a16="http://schemas.microsoft.com/office/drawing/2014/main" id="{711D8982-9B12-42CB-BA65-094470026653}"/>
              </a:ext>
            </a:extLst>
          </p:cNvPr>
          <p:cNvSpPr/>
          <p:nvPr/>
        </p:nvSpPr>
        <p:spPr>
          <a:xfrm>
            <a:off x="5985157" y="6003426"/>
            <a:ext cx="1357746" cy="540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l-GR" sz="1400" dirty="0"/>
              <a:t>β</a:t>
            </a:r>
            <a:r>
              <a:rPr lang="en-US" sz="1400" dirty="0"/>
              <a:t>- Naphthol</a:t>
            </a:r>
          </a:p>
        </p:txBody>
      </p:sp>
      <p:sp>
        <p:nvSpPr>
          <p:cNvPr id="8" name="Slide Number Placeholder 7">
            <a:extLst>
              <a:ext uri="{FF2B5EF4-FFF2-40B4-BE49-F238E27FC236}">
                <a16:creationId xmlns:a16="http://schemas.microsoft.com/office/drawing/2014/main" id="{16086F57-E511-4B66-942D-9204180F8076}"/>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350033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8FF7184C-CA5D-4B6A-B0D8-B0A39EC8571D}"/>
              </a:ext>
            </a:extLst>
          </p:cNvPr>
          <p:cNvGraphicFramePr>
            <a:graphicFrameLocks noChangeAspect="1"/>
          </p:cNvGraphicFramePr>
          <p:nvPr>
            <p:extLst>
              <p:ext uri="{D42A27DB-BD31-4B8C-83A1-F6EECF244321}">
                <p14:modId xmlns:p14="http://schemas.microsoft.com/office/powerpoint/2010/main" val="2223113921"/>
              </p:ext>
            </p:extLst>
          </p:nvPr>
        </p:nvGraphicFramePr>
        <p:xfrm>
          <a:off x="2916962" y="1905000"/>
          <a:ext cx="7773987" cy="1828800"/>
        </p:xfrm>
        <a:graphic>
          <a:graphicData uri="http://schemas.openxmlformats.org/presentationml/2006/ole">
            <mc:AlternateContent xmlns:mc="http://schemas.openxmlformats.org/markup-compatibility/2006">
              <mc:Choice xmlns:v="urn:schemas-microsoft-com:vml" Requires="v">
                <p:oleObj spid="_x0000_s3176" name="CS ChemDraw Drawing" r:id="rId3" imgW="5255749" imgH="1237106" progId="ChemDraw.Document.6.0">
                  <p:embed/>
                </p:oleObj>
              </mc:Choice>
              <mc:Fallback>
                <p:oleObj name="CS ChemDraw Drawing" r:id="rId3" imgW="5255749" imgH="1237106" progId="ChemDraw.Document.6.0">
                  <p:embed/>
                  <p:pic>
                    <p:nvPicPr>
                      <p:cNvPr id="2"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962" y="1905000"/>
                        <a:ext cx="7773987"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a:extLst>
              <a:ext uri="{FF2B5EF4-FFF2-40B4-BE49-F238E27FC236}">
                <a16:creationId xmlns:a16="http://schemas.microsoft.com/office/drawing/2014/main" id="{2CE67148-57B5-4ED4-962E-0FB36E82D982}"/>
              </a:ext>
            </a:extLst>
          </p:cNvPr>
          <p:cNvGraphicFramePr>
            <a:graphicFrameLocks noChangeAspect="1"/>
          </p:cNvGraphicFramePr>
          <p:nvPr>
            <p:extLst>
              <p:ext uri="{D42A27DB-BD31-4B8C-83A1-F6EECF244321}">
                <p14:modId xmlns:p14="http://schemas.microsoft.com/office/powerpoint/2010/main" val="1052024275"/>
              </p:ext>
            </p:extLst>
          </p:nvPr>
        </p:nvGraphicFramePr>
        <p:xfrm>
          <a:off x="2732530" y="3962400"/>
          <a:ext cx="7958419" cy="1828800"/>
        </p:xfrm>
        <a:graphic>
          <a:graphicData uri="http://schemas.openxmlformats.org/presentationml/2006/ole">
            <mc:AlternateContent xmlns:mc="http://schemas.openxmlformats.org/markup-compatibility/2006">
              <mc:Choice xmlns:v="urn:schemas-microsoft-com:vml" Requires="v">
                <p:oleObj spid="_x0000_s3177" name="CS ChemDraw Drawing" r:id="rId5" imgW="5636905" imgH="1295141" progId="ChemDraw.Document.6.0">
                  <p:embed/>
                </p:oleObj>
              </mc:Choice>
              <mc:Fallback>
                <p:oleObj name="CS ChemDraw Drawing" r:id="rId5" imgW="5636905" imgH="1295141" progId="ChemDraw.Document.6.0">
                  <p:embed/>
                  <p:pic>
                    <p:nvPicPr>
                      <p:cNvPr id="3"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2530" y="3962400"/>
                        <a:ext cx="7958419"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itle 3">
            <a:extLst>
              <a:ext uri="{FF2B5EF4-FFF2-40B4-BE49-F238E27FC236}">
                <a16:creationId xmlns:a16="http://schemas.microsoft.com/office/drawing/2014/main" id="{4A34B874-1F46-43A2-A183-A16F6AB7450A}"/>
              </a:ext>
            </a:extLst>
          </p:cNvPr>
          <p:cNvSpPr>
            <a:spLocks noGrp="1"/>
          </p:cNvSpPr>
          <p:nvPr>
            <p:ph type="title"/>
          </p:nvPr>
        </p:nvSpPr>
        <p:spPr/>
        <p:txBody>
          <a:bodyPr/>
          <a:lstStyle/>
          <a:p>
            <a:br>
              <a:rPr lang="en-US" dirty="0">
                <a:latin typeface="+mn-lt"/>
              </a:rPr>
            </a:br>
            <a:r>
              <a:rPr lang="en-US" dirty="0">
                <a:latin typeface="+mn-lt"/>
              </a:rPr>
              <a:t>Classifications of phenols. </a:t>
            </a:r>
          </a:p>
        </p:txBody>
      </p:sp>
      <p:sp>
        <p:nvSpPr>
          <p:cNvPr id="5" name="Rectangle 4">
            <a:extLst>
              <a:ext uri="{FF2B5EF4-FFF2-40B4-BE49-F238E27FC236}">
                <a16:creationId xmlns:a16="http://schemas.microsoft.com/office/drawing/2014/main" id="{CCFF4795-5636-497B-95C0-8E1A5471F395}"/>
              </a:ext>
            </a:extLst>
          </p:cNvPr>
          <p:cNvSpPr/>
          <p:nvPr/>
        </p:nvSpPr>
        <p:spPr>
          <a:xfrm>
            <a:off x="1759527" y="1590013"/>
            <a:ext cx="6096000" cy="538609"/>
          </a:xfrm>
          <a:prstGeom prst="rect">
            <a:avLst/>
          </a:prstGeom>
        </p:spPr>
        <p:txBody>
          <a:bodyPr>
            <a:spAutoFit/>
          </a:bodyPr>
          <a:lstStyle/>
          <a:p>
            <a:endParaRPr lang="en-US" sz="1100" dirty="0">
              <a:solidFill>
                <a:srgbClr val="000000"/>
              </a:solidFill>
              <a:latin typeface="Bookman Old Style" panose="02050604050505020204" pitchFamily="18" charset="0"/>
            </a:endParaRPr>
          </a:p>
          <a:p>
            <a:r>
              <a:rPr lang="en-US" dirty="0" err="1">
                <a:solidFill>
                  <a:srgbClr val="FF0000"/>
                </a:solidFill>
              </a:rPr>
              <a:t>Dihydroxypenols</a:t>
            </a:r>
            <a:r>
              <a:rPr lang="en-US" dirty="0">
                <a:solidFill>
                  <a:srgbClr val="FF0000"/>
                </a:solidFill>
              </a:rPr>
              <a:t> </a:t>
            </a:r>
          </a:p>
        </p:txBody>
      </p:sp>
      <p:sp>
        <p:nvSpPr>
          <p:cNvPr id="6" name="Rectangle 5">
            <a:extLst>
              <a:ext uri="{FF2B5EF4-FFF2-40B4-BE49-F238E27FC236}">
                <a16:creationId xmlns:a16="http://schemas.microsoft.com/office/drawing/2014/main" id="{F12F5205-1885-4E70-BABC-73A787E058A3}"/>
              </a:ext>
            </a:extLst>
          </p:cNvPr>
          <p:cNvSpPr/>
          <p:nvPr/>
        </p:nvSpPr>
        <p:spPr>
          <a:xfrm>
            <a:off x="1925785" y="3522721"/>
            <a:ext cx="6096000" cy="538609"/>
          </a:xfrm>
          <a:prstGeom prst="rect">
            <a:avLst/>
          </a:prstGeom>
        </p:spPr>
        <p:txBody>
          <a:bodyPr>
            <a:spAutoFit/>
          </a:bodyPr>
          <a:lstStyle/>
          <a:p>
            <a:endParaRPr lang="en-US" sz="1100" dirty="0">
              <a:solidFill>
                <a:srgbClr val="FF0000"/>
              </a:solidFill>
            </a:endParaRPr>
          </a:p>
          <a:p>
            <a:r>
              <a:rPr lang="en-US" dirty="0" err="1">
                <a:solidFill>
                  <a:srgbClr val="FF0000"/>
                </a:solidFill>
              </a:rPr>
              <a:t>Polyhydroxypenols</a:t>
            </a:r>
            <a:r>
              <a:rPr lang="en-US" dirty="0">
                <a:solidFill>
                  <a:srgbClr val="FF0000"/>
                </a:solidFill>
              </a:rPr>
              <a:t> </a:t>
            </a:r>
          </a:p>
        </p:txBody>
      </p:sp>
      <p:sp>
        <p:nvSpPr>
          <p:cNvPr id="7" name="TextBox 6">
            <a:extLst>
              <a:ext uri="{FF2B5EF4-FFF2-40B4-BE49-F238E27FC236}">
                <a16:creationId xmlns:a16="http://schemas.microsoft.com/office/drawing/2014/main" id="{CFFD6838-C05C-4E95-93D8-8509508367E7}"/>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8" name="Slide Number Placeholder 7">
            <a:extLst>
              <a:ext uri="{FF2B5EF4-FFF2-40B4-BE49-F238E27FC236}">
                <a16:creationId xmlns:a16="http://schemas.microsoft.com/office/drawing/2014/main" id="{046C3E29-91FD-44EE-8C5D-FA83B9A70508}"/>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00864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6C97-E6CB-42FF-B3AE-7961110FEF22}"/>
              </a:ext>
            </a:extLst>
          </p:cNvPr>
          <p:cNvSpPr>
            <a:spLocks noGrp="1"/>
          </p:cNvSpPr>
          <p:nvPr>
            <p:ph type="title"/>
          </p:nvPr>
        </p:nvSpPr>
        <p:spPr/>
        <p:txBody>
          <a:bodyPr/>
          <a:lstStyle/>
          <a:p>
            <a:br>
              <a:rPr lang="en-US" dirty="0"/>
            </a:br>
            <a:r>
              <a:rPr lang="en-US" dirty="0"/>
              <a:t>Physical properties of phenols</a:t>
            </a:r>
          </a:p>
        </p:txBody>
      </p:sp>
      <p:sp>
        <p:nvSpPr>
          <p:cNvPr id="3" name="Content Placeholder 2">
            <a:extLst>
              <a:ext uri="{FF2B5EF4-FFF2-40B4-BE49-F238E27FC236}">
                <a16:creationId xmlns:a16="http://schemas.microsoft.com/office/drawing/2014/main" id="{B0C19060-FC10-48D3-877B-597F357664E1}"/>
              </a:ext>
            </a:extLst>
          </p:cNvPr>
          <p:cNvSpPr>
            <a:spLocks noGrp="1"/>
          </p:cNvSpPr>
          <p:nvPr>
            <p:ph idx="1"/>
          </p:nvPr>
        </p:nvSpPr>
        <p:spPr/>
        <p:txBody>
          <a:bodyPr>
            <a:normAutofit/>
          </a:bodyPr>
          <a:lstStyle/>
          <a:p>
            <a:pPr marL="0" indent="0">
              <a:buNone/>
            </a:pPr>
            <a:r>
              <a:rPr lang="en-US" dirty="0"/>
              <a:t>phenols are liquids or low-melting solids and colorless.</a:t>
            </a:r>
          </a:p>
          <a:p>
            <a:pPr marL="0" indent="0">
              <a:buNone/>
            </a:pPr>
            <a:r>
              <a:rPr lang="en-US" dirty="0"/>
              <a:t>The presence of hydroxyl groups in phenols means that phenols are like alcohols. For example, they are able to form strong intermolecular hydrogen bonds, and therefore have </a:t>
            </a:r>
            <a:r>
              <a:rPr lang="en-US" dirty="0">
                <a:solidFill>
                  <a:srgbClr val="FF0000"/>
                </a:solidFill>
              </a:rPr>
              <a:t>higher boiling points</a:t>
            </a:r>
            <a:r>
              <a:rPr lang="en-US" dirty="0"/>
              <a:t> than hydrocarbons of the same molecular weight. </a:t>
            </a:r>
          </a:p>
          <a:p>
            <a:pPr marL="0" indent="0">
              <a:buNone/>
            </a:pPr>
            <a:r>
              <a:rPr lang="en-US" dirty="0"/>
              <a:t>Phenols are also modestly </a:t>
            </a:r>
            <a:r>
              <a:rPr lang="en-US" dirty="0">
                <a:solidFill>
                  <a:srgbClr val="FF0000"/>
                </a:solidFill>
              </a:rPr>
              <a:t>soluble in water </a:t>
            </a:r>
            <a:r>
              <a:rPr lang="en-US" dirty="0"/>
              <a:t>because of their ability to form strong hydrogen bonds with water molecules.</a:t>
            </a:r>
          </a:p>
        </p:txBody>
      </p:sp>
      <p:graphicFrame>
        <p:nvGraphicFramePr>
          <p:cNvPr id="4" name="Object 3">
            <a:extLst>
              <a:ext uri="{FF2B5EF4-FFF2-40B4-BE49-F238E27FC236}">
                <a16:creationId xmlns:a16="http://schemas.microsoft.com/office/drawing/2014/main" id="{4BC98663-55C7-4C58-B7C0-2992B1E19898}"/>
              </a:ext>
            </a:extLst>
          </p:cNvPr>
          <p:cNvGraphicFramePr>
            <a:graphicFrameLocks noChangeAspect="1"/>
          </p:cNvGraphicFramePr>
          <p:nvPr>
            <p:extLst>
              <p:ext uri="{D42A27DB-BD31-4B8C-83A1-F6EECF244321}">
                <p14:modId xmlns:p14="http://schemas.microsoft.com/office/powerpoint/2010/main" val="3739848776"/>
              </p:ext>
            </p:extLst>
          </p:nvPr>
        </p:nvGraphicFramePr>
        <p:xfrm>
          <a:off x="8285018" y="4303306"/>
          <a:ext cx="3219594" cy="1658134"/>
        </p:xfrm>
        <a:graphic>
          <a:graphicData uri="http://schemas.openxmlformats.org/presentationml/2006/ole">
            <mc:AlternateContent xmlns:mc="http://schemas.openxmlformats.org/markup-compatibility/2006">
              <mc:Choice xmlns:v="urn:schemas-microsoft-com:vml" Requires="v">
                <p:oleObj spid="_x0000_s6188" name="CS ChemDraw Drawing" r:id="rId3" imgW="1744200" imgH="899280" progId="ChemDraw.Document.6.0">
                  <p:embed/>
                </p:oleObj>
              </mc:Choice>
              <mc:Fallback>
                <p:oleObj name="CS ChemDraw Drawing" r:id="rId3" imgW="1744200" imgH="899280" progId="ChemDraw.Document.6.0">
                  <p:embed/>
                  <p:pic>
                    <p:nvPicPr>
                      <p:cNvPr id="0" name=""/>
                      <p:cNvPicPr/>
                      <p:nvPr/>
                    </p:nvPicPr>
                    <p:blipFill>
                      <a:blip r:embed="rId4"/>
                      <a:stretch>
                        <a:fillRect/>
                      </a:stretch>
                    </p:blipFill>
                    <p:spPr>
                      <a:xfrm>
                        <a:off x="8285018" y="4303306"/>
                        <a:ext cx="3219594" cy="1658134"/>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F2E4C8BA-3BE0-4422-9955-6C5013577FAE}"/>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6" name="Slide Number Placeholder 5">
            <a:extLst>
              <a:ext uri="{FF2B5EF4-FFF2-40B4-BE49-F238E27FC236}">
                <a16:creationId xmlns:a16="http://schemas.microsoft.com/office/drawing/2014/main" id="{66FCF3F1-75F9-4548-AC1A-BAEB5B185141}"/>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88396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045EE-E35F-4853-BD5C-542B4C2BFDB4}"/>
              </a:ext>
            </a:extLst>
          </p:cNvPr>
          <p:cNvSpPr>
            <a:spLocks noGrp="1"/>
          </p:cNvSpPr>
          <p:nvPr>
            <p:ph type="title"/>
          </p:nvPr>
        </p:nvSpPr>
        <p:spPr/>
        <p:txBody>
          <a:bodyPr/>
          <a:lstStyle/>
          <a:p>
            <a:r>
              <a:rPr lang="en-US" dirty="0"/>
              <a:t>Acidity of phenols</a:t>
            </a:r>
          </a:p>
        </p:txBody>
      </p:sp>
      <p:sp>
        <p:nvSpPr>
          <p:cNvPr id="3" name="Content Placeholder 2">
            <a:extLst>
              <a:ext uri="{FF2B5EF4-FFF2-40B4-BE49-F238E27FC236}">
                <a16:creationId xmlns:a16="http://schemas.microsoft.com/office/drawing/2014/main" id="{A05DFDA5-7976-41F3-B86E-12FF8C3CC6C2}"/>
              </a:ext>
            </a:extLst>
          </p:cNvPr>
          <p:cNvSpPr>
            <a:spLocks noGrp="1"/>
          </p:cNvSpPr>
          <p:nvPr>
            <p:ph idx="1"/>
          </p:nvPr>
        </p:nvSpPr>
        <p:spPr>
          <a:xfrm>
            <a:off x="2589212" y="1593273"/>
            <a:ext cx="8915400" cy="4317949"/>
          </a:xfrm>
        </p:spPr>
        <p:txBody>
          <a:bodyPr>
            <a:normAutofit/>
          </a:bodyPr>
          <a:lstStyle/>
          <a:p>
            <a:r>
              <a:rPr lang="en-US" dirty="0"/>
              <a:t>phenols are more acidic than alcohols, and weaker acids than carboxylic acids</a:t>
            </a:r>
          </a:p>
          <a:p>
            <a:endParaRPr lang="en-US" dirty="0"/>
          </a:p>
          <a:p>
            <a:endParaRPr lang="en-US" dirty="0"/>
          </a:p>
          <a:p>
            <a:endParaRPr lang="en-US" dirty="0"/>
          </a:p>
          <a:p>
            <a:endParaRPr lang="en-US" dirty="0"/>
          </a:p>
          <a:p>
            <a:pPr algn="just"/>
            <a:r>
              <a:rPr lang="en-US" altLang="en-US" dirty="0"/>
              <a:t>Phenol is a strong acid than alcohols because the negative charge in oxygen is dispersed by resonance through the benzene ring.</a:t>
            </a:r>
          </a:p>
          <a:p>
            <a:endParaRPr lang="en-US" dirty="0"/>
          </a:p>
          <a:p>
            <a:endParaRPr lang="en-US" dirty="0"/>
          </a:p>
        </p:txBody>
      </p:sp>
      <p:pic>
        <p:nvPicPr>
          <p:cNvPr id="5" name="Picture 4">
            <a:extLst>
              <a:ext uri="{FF2B5EF4-FFF2-40B4-BE49-F238E27FC236}">
                <a16:creationId xmlns:a16="http://schemas.microsoft.com/office/drawing/2014/main" id="{C6CB1407-D596-46D4-A726-30EBE9D29AB6}"/>
              </a:ext>
            </a:extLst>
          </p:cNvPr>
          <p:cNvPicPr>
            <a:picLocks noChangeAspect="1"/>
          </p:cNvPicPr>
          <p:nvPr/>
        </p:nvPicPr>
        <p:blipFill>
          <a:blip r:embed="rId2"/>
          <a:stretch>
            <a:fillRect/>
          </a:stretch>
        </p:blipFill>
        <p:spPr>
          <a:xfrm>
            <a:off x="2715349" y="2378048"/>
            <a:ext cx="8147823" cy="1374199"/>
          </a:xfrm>
          <a:prstGeom prst="rect">
            <a:avLst/>
          </a:prstGeom>
        </p:spPr>
      </p:pic>
      <p:sp>
        <p:nvSpPr>
          <p:cNvPr id="6" name="TextBox 5">
            <a:extLst>
              <a:ext uri="{FF2B5EF4-FFF2-40B4-BE49-F238E27FC236}">
                <a16:creationId xmlns:a16="http://schemas.microsoft.com/office/drawing/2014/main" id="{C9C4D898-8309-4337-8EE1-1A2B529A0F34}"/>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4" name="Slide Number Placeholder 3">
            <a:extLst>
              <a:ext uri="{FF2B5EF4-FFF2-40B4-BE49-F238E27FC236}">
                <a16:creationId xmlns:a16="http://schemas.microsoft.com/office/drawing/2014/main" id="{406F6A0F-6AE0-4EB5-AADE-A3596F98CBDC}"/>
              </a:ext>
            </a:extLst>
          </p:cNvPr>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7" name="Picture 6">
            <a:extLst>
              <a:ext uri="{FF2B5EF4-FFF2-40B4-BE49-F238E27FC236}">
                <a16:creationId xmlns:a16="http://schemas.microsoft.com/office/drawing/2014/main" id="{B25262DF-911F-4D1C-9502-67E7EFCC8C54}"/>
              </a:ext>
            </a:extLst>
          </p:cNvPr>
          <p:cNvPicPr>
            <a:picLocks noChangeAspect="1"/>
          </p:cNvPicPr>
          <p:nvPr/>
        </p:nvPicPr>
        <p:blipFill>
          <a:blip r:embed="rId3"/>
          <a:stretch>
            <a:fillRect/>
          </a:stretch>
        </p:blipFill>
        <p:spPr>
          <a:xfrm>
            <a:off x="2715349" y="4648454"/>
            <a:ext cx="8405474" cy="2090407"/>
          </a:xfrm>
          <a:prstGeom prst="rect">
            <a:avLst/>
          </a:prstGeom>
        </p:spPr>
      </p:pic>
    </p:spTree>
    <p:extLst>
      <p:ext uri="{BB962C8B-B14F-4D97-AF65-F5344CB8AC3E}">
        <p14:creationId xmlns:p14="http://schemas.microsoft.com/office/powerpoint/2010/main" val="3504384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96288B-4754-408F-9899-F2FF7515B788}"/>
              </a:ext>
            </a:extLst>
          </p:cNvPr>
          <p:cNvSpPr>
            <a:spLocks noGrp="1"/>
          </p:cNvSpPr>
          <p:nvPr>
            <p:ph idx="1"/>
          </p:nvPr>
        </p:nvSpPr>
        <p:spPr>
          <a:xfrm>
            <a:off x="2490738" y="365752"/>
            <a:ext cx="8915400" cy="5123440"/>
          </a:xfrm>
        </p:spPr>
        <p:txBody>
          <a:bodyPr/>
          <a:lstStyle/>
          <a:p>
            <a:pPr algn="just"/>
            <a:r>
              <a:rPr lang="en-US" dirty="0"/>
              <a:t>The inductive effect of an electron-withdrawing group such as chlorine changes the charge distribution in the molecule so as to decrease the electron density of the ring and oxygen, causing the proton to be held less strongly; it also can stabilize the phenoxide ion by dispersing its negative charge. These effects make the substituted phenol more acidic than phenol itself.</a:t>
            </a:r>
          </a:p>
          <a:p>
            <a:r>
              <a:rPr lang="en-US" dirty="0"/>
              <a:t>The inductive effect of an electron-releasing group (i.e., CH</a:t>
            </a:r>
            <a:r>
              <a:rPr lang="en-US" baseline="-25000" dirty="0"/>
              <a:t>3</a:t>
            </a:r>
            <a:r>
              <a:rPr lang="en-US" dirty="0"/>
              <a:t>) changes the charge distribution in the molecule so as to increase the electron density of the ring and oxygen, causing the proton to be held more strongly; it also destabilizes the phenoxide anion by intensifying its negative charge. These effects make the substituted phenol less acidic than phenol itself.</a:t>
            </a:r>
          </a:p>
          <a:p>
            <a:endParaRPr lang="en-US" dirty="0"/>
          </a:p>
          <a:p>
            <a:endParaRPr lang="en-US" dirty="0"/>
          </a:p>
        </p:txBody>
      </p:sp>
      <p:sp>
        <p:nvSpPr>
          <p:cNvPr id="5" name="TextBox 4">
            <a:extLst>
              <a:ext uri="{FF2B5EF4-FFF2-40B4-BE49-F238E27FC236}">
                <a16:creationId xmlns:a16="http://schemas.microsoft.com/office/drawing/2014/main" id="{3C1F0D22-FDB1-43F7-8060-67E6C9E19623}"/>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2" name="Slide Number Placeholder 1">
            <a:extLst>
              <a:ext uri="{FF2B5EF4-FFF2-40B4-BE49-F238E27FC236}">
                <a16:creationId xmlns:a16="http://schemas.microsoft.com/office/drawing/2014/main" id="{FFA06E2C-D229-4913-96C3-E0B520DF6D81}"/>
              </a:ext>
            </a:extLst>
          </p:cNvPr>
          <p:cNvSpPr>
            <a:spLocks noGrp="1"/>
          </p:cNvSpPr>
          <p:nvPr>
            <p:ph type="sldNum" sz="quarter" idx="12"/>
          </p:nvPr>
        </p:nvSpPr>
        <p:spPr/>
        <p:txBody>
          <a:bodyPr/>
          <a:lstStyle/>
          <a:p>
            <a:fld id="{D57F1E4F-1CFF-5643-939E-217C01CDF565}" type="slidenum">
              <a:rPr lang="en-US" smtClean="0"/>
              <a:pPr/>
              <a:t>9</a:t>
            </a:fld>
            <a:endParaRPr lang="en-US" dirty="0"/>
          </a:p>
        </p:txBody>
      </p:sp>
      <p:graphicFrame>
        <p:nvGraphicFramePr>
          <p:cNvPr id="4" name="Object 3">
            <a:extLst>
              <a:ext uri="{FF2B5EF4-FFF2-40B4-BE49-F238E27FC236}">
                <a16:creationId xmlns:a16="http://schemas.microsoft.com/office/drawing/2014/main" id="{634A8013-2BC2-4AF5-887D-C53708561EF3}"/>
              </a:ext>
            </a:extLst>
          </p:cNvPr>
          <p:cNvGraphicFramePr>
            <a:graphicFrameLocks noChangeAspect="1"/>
          </p:cNvGraphicFramePr>
          <p:nvPr>
            <p:extLst>
              <p:ext uri="{D42A27DB-BD31-4B8C-83A1-F6EECF244321}">
                <p14:modId xmlns:p14="http://schemas.microsoft.com/office/powerpoint/2010/main" val="2354927128"/>
              </p:ext>
            </p:extLst>
          </p:nvPr>
        </p:nvGraphicFramePr>
        <p:xfrm>
          <a:off x="3372803" y="4118586"/>
          <a:ext cx="7107628" cy="2166266"/>
        </p:xfrm>
        <a:graphic>
          <a:graphicData uri="http://schemas.openxmlformats.org/presentationml/2006/ole">
            <mc:AlternateContent xmlns:mc="http://schemas.openxmlformats.org/markup-compatibility/2006">
              <mc:Choice xmlns:v="urn:schemas-microsoft-com:vml" Requires="v">
                <p:oleObj spid="_x0000_s22537" name="CS ChemDraw Drawing" r:id="rId3" imgW="6541920" imgH="1993320" progId="ChemDraw.Document.6.0">
                  <p:embed/>
                </p:oleObj>
              </mc:Choice>
              <mc:Fallback>
                <p:oleObj name="CS ChemDraw Drawing" r:id="rId3" imgW="6541920" imgH="1993320" progId="ChemDraw.Document.6.0">
                  <p:embed/>
                  <p:pic>
                    <p:nvPicPr>
                      <p:cNvPr id="0" name=""/>
                      <p:cNvPicPr/>
                      <p:nvPr/>
                    </p:nvPicPr>
                    <p:blipFill>
                      <a:blip r:embed="rId4"/>
                      <a:stretch>
                        <a:fillRect/>
                      </a:stretch>
                    </p:blipFill>
                    <p:spPr>
                      <a:xfrm>
                        <a:off x="3372803" y="4118586"/>
                        <a:ext cx="7107628" cy="2166266"/>
                      </a:xfrm>
                      <a:prstGeom prst="rect">
                        <a:avLst/>
                      </a:prstGeom>
                    </p:spPr>
                  </p:pic>
                </p:oleObj>
              </mc:Fallback>
            </mc:AlternateContent>
          </a:graphicData>
        </a:graphic>
      </p:graphicFrame>
    </p:spTree>
    <p:extLst>
      <p:ext uri="{BB962C8B-B14F-4D97-AF65-F5344CB8AC3E}">
        <p14:creationId xmlns:p14="http://schemas.microsoft.com/office/powerpoint/2010/main" val="31748154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2698</TotalTime>
  <Words>747</Words>
  <Application>Microsoft Office PowerPoint</Application>
  <PresentationFormat>Widescreen</PresentationFormat>
  <Paragraphs>155</Paragraphs>
  <Slides>23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Arial</vt:lpstr>
      <vt:lpstr>Bookman Old Style</vt:lpstr>
      <vt:lpstr>Calibri</vt:lpstr>
      <vt:lpstr>Century Gothic</vt:lpstr>
      <vt:lpstr>Helvetica-Bold</vt:lpstr>
      <vt:lpstr>Times</vt:lpstr>
      <vt:lpstr>Times New Roman</vt:lpstr>
      <vt:lpstr>Wingdings 3</vt:lpstr>
      <vt:lpstr>Wisp</vt:lpstr>
      <vt:lpstr>CS ChemDraw Drawing</vt:lpstr>
      <vt:lpstr>Phenols</vt:lpstr>
      <vt:lpstr> Structure of Phenols</vt:lpstr>
      <vt:lpstr>PowerPoint Presentation</vt:lpstr>
      <vt:lpstr> Nomenclature of phenols</vt:lpstr>
      <vt:lpstr>PowerPoint Presentation</vt:lpstr>
      <vt:lpstr> Classifications of phenols. </vt:lpstr>
      <vt:lpstr> Physical properties of phenols</vt:lpstr>
      <vt:lpstr>Acidity of phenols</vt:lpstr>
      <vt:lpstr>PowerPoint Presentation</vt:lpstr>
      <vt:lpstr>Preparation of phenols</vt:lpstr>
      <vt:lpstr>PowerPoint Presentation</vt:lpstr>
      <vt:lpstr>PowerPoint Presentation</vt:lpstr>
      <vt:lpstr>Reactions of phenols</vt:lpstr>
      <vt:lpstr>PowerPoint Presentation</vt:lpstr>
      <vt:lpstr>Salt formation via strong base or active metal </vt:lpstr>
      <vt:lpstr>Williamson ether synthesis </vt:lpstr>
      <vt:lpstr>Formation of Esters From Phenols</vt:lpstr>
      <vt:lpstr>Reaction of aromatic nucleus of phenol </vt:lpstr>
      <vt:lpstr>PowerPoint Presentation</vt:lpstr>
      <vt:lpstr>Aldehyde formation: Reimer–Tiemann reaction</vt:lpstr>
      <vt:lpstr>Carbonation: Kolbe reaction</vt:lpstr>
      <vt:lpstr>Coupling with diazonium salts </vt:lpstr>
      <vt:lpstr>Oxidation of Phenols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Phenols</dc:title>
  <dc:creator>Crash .</dc:creator>
  <cp:lastModifiedBy>Crash .</cp:lastModifiedBy>
  <cp:revision>78</cp:revision>
  <dcterms:created xsi:type="dcterms:W3CDTF">2017-10-13T10:05:23Z</dcterms:created>
  <dcterms:modified xsi:type="dcterms:W3CDTF">2018-02-09T14:30:37Z</dcterms:modified>
</cp:coreProperties>
</file>