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57" r:id="rId3"/>
    <p:sldId id="258" r:id="rId4"/>
    <p:sldId id="259"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60"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314" autoAdjust="0"/>
  </p:normalViewPr>
  <p:slideViewPr>
    <p:cSldViewPr>
      <p:cViewPr>
        <p:scale>
          <a:sx n="90" d="100"/>
          <a:sy n="90" d="100"/>
        </p:scale>
        <p:origin x="-606" y="-2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AB621C-20B1-4E96-9059-1DEFEE22B6E5}" type="datetimeFigureOut">
              <a:rPr lang="en-US" smtClean="0"/>
              <a:pPr/>
              <a:t>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2C679-0BDB-4AA3-A10F-B57A0D96E38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0E8BA-99BD-4099-B7E4-944CC6C6FA09}" type="datetimeFigureOut">
              <a:rPr lang="en-US" smtClean="0"/>
              <a:pPr/>
              <a:t>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2C16C-1078-4DFD-ABB6-41F1EF197E3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4C1519-FDBD-486A-BA23-8536119F06B9}" type="datetime1">
              <a:rPr lang="en-US" smtClean="0"/>
              <a:pPr/>
              <a:t>2/5/2014</a:t>
            </a:fld>
            <a:endParaRPr lang="en-US"/>
          </a:p>
        </p:txBody>
      </p:sp>
      <p:sp>
        <p:nvSpPr>
          <p:cNvPr id="5" name="Footer Placeholder 4"/>
          <p:cNvSpPr>
            <a:spLocks noGrp="1"/>
          </p:cNvSpPr>
          <p:nvPr>
            <p:ph type="ftr" sz="quarter" idx="11"/>
          </p:nvPr>
        </p:nvSpPr>
        <p:spPr/>
        <p:txBody>
          <a:bodyPr/>
          <a:lstStyle/>
          <a:p>
            <a:r>
              <a:rPr lang="en-US" smtClean="0"/>
              <a:t>Chapter 5: Electric logic sensors and actuators -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A398D8-ED4E-4EB3-80F4-2DCFBE910262}" type="datetime1">
              <a:rPr lang="en-US" smtClean="0"/>
              <a:pPr/>
              <a:t>2/5/2014</a:t>
            </a:fld>
            <a:endParaRPr lang="en-US"/>
          </a:p>
        </p:txBody>
      </p:sp>
      <p:sp>
        <p:nvSpPr>
          <p:cNvPr id="5" name="Footer Placeholder 4"/>
          <p:cNvSpPr>
            <a:spLocks noGrp="1"/>
          </p:cNvSpPr>
          <p:nvPr>
            <p:ph type="ftr" sz="quarter" idx="11"/>
          </p:nvPr>
        </p:nvSpPr>
        <p:spPr/>
        <p:txBody>
          <a:bodyPr/>
          <a:lstStyle/>
          <a:p>
            <a:r>
              <a:rPr lang="en-US" smtClean="0"/>
              <a:t>Chapter 5: Electric logic sensors and actuators -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ADD61-62B8-44EC-81F8-865A7204FA3A}" type="datetime1">
              <a:rPr lang="en-US" smtClean="0"/>
              <a:pPr/>
              <a:t>2/5/2014</a:t>
            </a:fld>
            <a:endParaRPr lang="en-US"/>
          </a:p>
        </p:txBody>
      </p:sp>
      <p:sp>
        <p:nvSpPr>
          <p:cNvPr id="5" name="Footer Placeholder 4"/>
          <p:cNvSpPr>
            <a:spLocks noGrp="1"/>
          </p:cNvSpPr>
          <p:nvPr>
            <p:ph type="ftr" sz="quarter" idx="11"/>
          </p:nvPr>
        </p:nvSpPr>
        <p:spPr/>
        <p:txBody>
          <a:bodyPr/>
          <a:lstStyle/>
          <a:p>
            <a:r>
              <a:rPr lang="en-US" smtClean="0"/>
              <a:t>Chapter 5: Electric logic sensors and actuators -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4696-B93D-42FC-9731-A727057E6F1D}" type="datetime1">
              <a:rPr lang="en-US" smtClean="0"/>
              <a:pPr/>
              <a:t>2/5/2014</a:t>
            </a:fld>
            <a:endParaRPr lang="en-US"/>
          </a:p>
        </p:txBody>
      </p:sp>
      <p:sp>
        <p:nvSpPr>
          <p:cNvPr id="5" name="Footer Placeholder 4"/>
          <p:cNvSpPr>
            <a:spLocks noGrp="1"/>
          </p:cNvSpPr>
          <p:nvPr>
            <p:ph type="ftr" sz="quarter" idx="11"/>
          </p:nvPr>
        </p:nvSpPr>
        <p:spPr/>
        <p:txBody>
          <a:bodyPr/>
          <a:lstStyle/>
          <a:p>
            <a:r>
              <a:rPr lang="en-US" smtClean="0"/>
              <a:t>Chapter 5: Electric logic sensors and actuators -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8169D-008C-4883-A9BB-996C64ACFD6A}" type="datetime1">
              <a:rPr lang="en-US" smtClean="0"/>
              <a:pPr/>
              <a:t>2/5/2014</a:t>
            </a:fld>
            <a:endParaRPr lang="en-US"/>
          </a:p>
        </p:txBody>
      </p:sp>
      <p:sp>
        <p:nvSpPr>
          <p:cNvPr id="5" name="Footer Placeholder 4"/>
          <p:cNvSpPr>
            <a:spLocks noGrp="1"/>
          </p:cNvSpPr>
          <p:nvPr>
            <p:ph type="ftr" sz="quarter" idx="11"/>
          </p:nvPr>
        </p:nvSpPr>
        <p:spPr/>
        <p:txBody>
          <a:bodyPr/>
          <a:lstStyle/>
          <a:p>
            <a:r>
              <a:rPr lang="en-US" smtClean="0"/>
              <a:t>Chapter 5: Electric logic sensors and actuators -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B27F0-50D4-4F4B-A1C5-3BA6D55F2EAC}" type="datetime1">
              <a:rPr lang="en-US" smtClean="0"/>
              <a:pPr/>
              <a:t>2/5/2014</a:t>
            </a:fld>
            <a:endParaRPr lang="en-US"/>
          </a:p>
        </p:txBody>
      </p:sp>
      <p:sp>
        <p:nvSpPr>
          <p:cNvPr id="6" name="Footer Placeholder 5"/>
          <p:cNvSpPr>
            <a:spLocks noGrp="1"/>
          </p:cNvSpPr>
          <p:nvPr>
            <p:ph type="ftr" sz="quarter" idx="11"/>
          </p:nvPr>
        </p:nvSpPr>
        <p:spPr/>
        <p:txBody>
          <a:bodyPr/>
          <a:lstStyle/>
          <a:p>
            <a:r>
              <a:rPr lang="en-US" smtClean="0"/>
              <a:t>Chapter 5: Electric logic sensors and actuators - IE337</a:t>
            </a:r>
            <a:endParaRPr lang="en-US"/>
          </a:p>
        </p:txBody>
      </p:sp>
      <p:sp>
        <p:nvSpPr>
          <p:cNvPr id="7" name="Slide Number Placeholder 6"/>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E7727-F016-48F8-A617-ABD6CF5C641E}" type="datetime1">
              <a:rPr lang="en-US" smtClean="0"/>
              <a:pPr/>
              <a:t>2/5/2014</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a:p>
        </p:txBody>
      </p:sp>
      <p:sp>
        <p:nvSpPr>
          <p:cNvPr id="9" name="Slide Number Placeholder 8"/>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E8BBA-68F3-42B1-BE1B-D9EB9AB1E77B}" type="datetime1">
              <a:rPr lang="en-US" smtClean="0"/>
              <a:pPr/>
              <a:t>2/5/2014</a:t>
            </a:fld>
            <a:endParaRPr lang="en-US"/>
          </a:p>
        </p:txBody>
      </p:sp>
      <p:sp>
        <p:nvSpPr>
          <p:cNvPr id="4" name="Footer Placeholder 3"/>
          <p:cNvSpPr>
            <a:spLocks noGrp="1"/>
          </p:cNvSpPr>
          <p:nvPr>
            <p:ph type="ftr" sz="quarter" idx="11"/>
          </p:nvPr>
        </p:nvSpPr>
        <p:spPr/>
        <p:txBody>
          <a:bodyPr/>
          <a:lstStyle/>
          <a:p>
            <a:r>
              <a:rPr lang="en-US" smtClean="0"/>
              <a:t>Chapter 5: Electric logic sensors and actuators - IE337</a:t>
            </a:r>
            <a:endParaRPr lang="en-US"/>
          </a:p>
        </p:txBody>
      </p:sp>
      <p:sp>
        <p:nvSpPr>
          <p:cNvPr id="5" name="Slide Number Placeholder 4"/>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ED374-DDFF-4C29-8E63-6441F892D1A5}" type="datetime1">
              <a:rPr lang="en-US" smtClean="0"/>
              <a:pPr/>
              <a:t>2/5/2014</a:t>
            </a:fld>
            <a:endParaRPr lang="en-US"/>
          </a:p>
        </p:txBody>
      </p:sp>
      <p:sp>
        <p:nvSpPr>
          <p:cNvPr id="3" name="Footer Placeholder 2"/>
          <p:cNvSpPr>
            <a:spLocks noGrp="1"/>
          </p:cNvSpPr>
          <p:nvPr>
            <p:ph type="ftr" sz="quarter" idx="11"/>
          </p:nvPr>
        </p:nvSpPr>
        <p:spPr/>
        <p:txBody>
          <a:bodyPr/>
          <a:lstStyle/>
          <a:p>
            <a:r>
              <a:rPr lang="en-US" smtClean="0"/>
              <a:t>Chapter 5: Electric logic sensors and actuators - IE337</a:t>
            </a:r>
            <a:endParaRPr lang="en-US"/>
          </a:p>
        </p:txBody>
      </p:sp>
      <p:sp>
        <p:nvSpPr>
          <p:cNvPr id="4" name="Slide Number Placeholder 3"/>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C93AC-0216-400B-A73E-0EDE8CB53B0E}" type="datetime1">
              <a:rPr lang="en-US" smtClean="0"/>
              <a:pPr/>
              <a:t>2/5/2014</a:t>
            </a:fld>
            <a:endParaRPr lang="en-US"/>
          </a:p>
        </p:txBody>
      </p:sp>
      <p:sp>
        <p:nvSpPr>
          <p:cNvPr id="6" name="Footer Placeholder 5"/>
          <p:cNvSpPr>
            <a:spLocks noGrp="1"/>
          </p:cNvSpPr>
          <p:nvPr>
            <p:ph type="ftr" sz="quarter" idx="11"/>
          </p:nvPr>
        </p:nvSpPr>
        <p:spPr/>
        <p:txBody>
          <a:bodyPr/>
          <a:lstStyle/>
          <a:p>
            <a:r>
              <a:rPr lang="en-US" smtClean="0"/>
              <a:t>Chapter 5: Electric logic sensors and actuators - IE337</a:t>
            </a:r>
            <a:endParaRPr lang="en-US"/>
          </a:p>
        </p:txBody>
      </p:sp>
      <p:sp>
        <p:nvSpPr>
          <p:cNvPr id="7" name="Slide Number Placeholder 6"/>
          <p:cNvSpPr>
            <a:spLocks noGrp="1"/>
          </p:cNvSpPr>
          <p:nvPr>
            <p:ph type="sldNum" sz="quarter" idx="12"/>
          </p:nvPr>
        </p:nvSpPr>
        <p:spPr/>
        <p:txBody>
          <a:bodyPr/>
          <a:lstStyle/>
          <a:p>
            <a:fld id="{52102C6B-3D02-4064-9A4B-6A3BCBC92CB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3627AD9-48C3-429E-A368-192080419D9D}" type="datetime1">
              <a:rPr lang="en-US" smtClean="0"/>
              <a:pPr/>
              <a:t>2/5/2014</a:t>
            </a:fld>
            <a:endParaRPr lang="en-US"/>
          </a:p>
        </p:txBody>
      </p:sp>
      <p:sp>
        <p:nvSpPr>
          <p:cNvPr id="9" name="Slide Number Placeholder 8"/>
          <p:cNvSpPr>
            <a:spLocks noGrp="1"/>
          </p:cNvSpPr>
          <p:nvPr>
            <p:ph type="sldNum" sz="quarter" idx="11"/>
          </p:nvPr>
        </p:nvSpPr>
        <p:spPr/>
        <p:txBody>
          <a:bodyPr/>
          <a:lstStyle/>
          <a:p>
            <a:fld id="{52102C6B-3D02-4064-9A4B-6A3BCBC92CB2}"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Chapter 5: Electric logic sensors and actuators - IE337</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102C6B-3D02-4064-9A4B-6A3BCBC92CB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Chapter 5: Electric logic sensors and actuators - IE337</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309427E-2A70-48E8-BA10-D1D8A4C460BA}" type="datetime1">
              <a:rPr lang="en-US" smtClean="0"/>
              <a:pPr/>
              <a:t>2/5/2014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Chapter 5</a:t>
            </a:r>
            <a:endParaRPr lang="en-US" dirty="0"/>
          </a:p>
        </p:txBody>
      </p:sp>
      <p:sp>
        <p:nvSpPr>
          <p:cNvPr id="3" name="Subtitle 2"/>
          <p:cNvSpPr>
            <a:spLocks noGrp="1"/>
          </p:cNvSpPr>
          <p:nvPr>
            <p:ph type="subTitle" idx="1"/>
          </p:nvPr>
        </p:nvSpPr>
        <p:spPr>
          <a:xfrm>
            <a:off x="785786" y="2643182"/>
            <a:ext cx="7358114" cy="571504"/>
          </a:xfrm>
        </p:spPr>
        <p:txBody>
          <a:bodyPr>
            <a:normAutofit/>
          </a:bodyPr>
          <a:lstStyle/>
          <a:p>
            <a:r>
              <a:rPr lang="en-US" dirty="0" smtClean="0"/>
              <a:t> Electric Logic Sensors and Actuators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4" name="Picture 2"/>
          <p:cNvPicPr>
            <a:picLocks noChangeAspect="1" noChangeArrowheads="1"/>
          </p:cNvPicPr>
          <p:nvPr/>
        </p:nvPicPr>
        <p:blipFill>
          <a:blip r:embed="rId2"/>
          <a:srcRect l="16992" t="41016" r="49609" b="26025"/>
          <a:stretch>
            <a:fillRect/>
          </a:stretch>
        </p:blipFill>
        <p:spPr bwMode="auto">
          <a:xfrm>
            <a:off x="1000100" y="3071810"/>
            <a:ext cx="4071966" cy="3214710"/>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1866217" cy="369332"/>
          </a:xfrm>
          <a:prstGeom prst="rect">
            <a:avLst/>
          </a:prstGeom>
        </p:spPr>
        <p:txBody>
          <a:bodyPr wrap="none">
            <a:spAutoFit/>
          </a:bodyPr>
          <a:lstStyle/>
          <a:p>
            <a:pPr lvl="0" fontAlgn="base">
              <a:spcBef>
                <a:spcPct val="0"/>
              </a:spcBef>
              <a:spcAft>
                <a:spcPct val="0"/>
              </a:spcAft>
              <a:tabLst>
                <a:tab pos="457200" algn="l"/>
              </a:tabLst>
            </a:pPr>
            <a:r>
              <a:rPr lang="en-US" altLang="ko-KR" b="1" dirty="0" smtClean="0"/>
              <a:t>Mercury switches</a:t>
            </a:r>
            <a:endParaRPr lang="en-US" altLang="ko-KR" b="1" dirty="0" smtClean="0"/>
          </a:p>
        </p:txBody>
      </p:sp>
      <p:pic>
        <p:nvPicPr>
          <p:cNvPr id="24578" name="Picture 2"/>
          <p:cNvPicPr>
            <a:picLocks noChangeAspect="1" noChangeArrowheads="1"/>
          </p:cNvPicPr>
          <p:nvPr/>
        </p:nvPicPr>
        <p:blipFill>
          <a:blip r:embed="rId2"/>
          <a:srcRect l="16992" t="27832" r="13281" b="31152"/>
          <a:stretch>
            <a:fillRect/>
          </a:stretch>
        </p:blipFill>
        <p:spPr bwMode="auto">
          <a:xfrm>
            <a:off x="357158" y="1357298"/>
            <a:ext cx="7786742" cy="3664349"/>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2327881" cy="369332"/>
          </a:xfrm>
          <a:prstGeom prst="rect">
            <a:avLst/>
          </a:prstGeom>
        </p:spPr>
        <p:txBody>
          <a:bodyPr wrap="none">
            <a:spAutoFit/>
          </a:bodyPr>
          <a:lstStyle/>
          <a:p>
            <a:pPr lvl="0" fontAlgn="base">
              <a:spcBef>
                <a:spcPct val="0"/>
              </a:spcBef>
              <a:spcAft>
                <a:spcPct val="0"/>
              </a:spcAft>
              <a:tabLst>
                <a:tab pos="457200" algn="l"/>
              </a:tabLst>
            </a:pPr>
            <a:r>
              <a:rPr lang="en-US" b="1" dirty="0" smtClean="0"/>
              <a:t>Photoelectric</a:t>
            </a:r>
            <a:r>
              <a:rPr lang="en-US" altLang="ko-KR" b="1" dirty="0" smtClean="0"/>
              <a:t> switches</a:t>
            </a:r>
            <a:endParaRPr lang="en-US" altLang="ko-KR" b="1" dirty="0" smtClean="0"/>
          </a:p>
        </p:txBody>
      </p:sp>
      <p:sp>
        <p:nvSpPr>
          <p:cNvPr id="10" name="Rectangle 9"/>
          <p:cNvSpPr/>
          <p:nvPr/>
        </p:nvSpPr>
        <p:spPr>
          <a:xfrm>
            <a:off x="571472" y="1285861"/>
            <a:ext cx="7786742" cy="1200329"/>
          </a:xfrm>
          <a:prstGeom prst="rect">
            <a:avLst/>
          </a:prstGeom>
        </p:spPr>
        <p:txBody>
          <a:bodyPr wrap="square">
            <a:spAutoFit/>
          </a:bodyPr>
          <a:lstStyle/>
          <a:p>
            <a:r>
              <a:rPr lang="en-US" dirty="0" smtClean="0"/>
              <a:t>Photoelectric sensors consist basically of a source emitting a light beam and a light-sensing detector receiving the beam. The object to be sensed interrupts or reflects the beam, thereby making its presence known without physical contact between sensors and object.</a:t>
            </a:r>
            <a:endParaRPr lang="en-US" dirty="0"/>
          </a:p>
        </p:txBody>
      </p:sp>
    </p:spTree>
    <p:extLst>
      <p:ext uri="{BB962C8B-B14F-4D97-AF65-F5344CB8AC3E}">
        <p14:creationId xmlns="" xmlns:p14="http://schemas.microsoft.com/office/powerpoint/2010/main" val="308431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2327881" cy="369332"/>
          </a:xfrm>
          <a:prstGeom prst="rect">
            <a:avLst/>
          </a:prstGeom>
        </p:spPr>
        <p:txBody>
          <a:bodyPr wrap="none">
            <a:spAutoFit/>
          </a:bodyPr>
          <a:lstStyle/>
          <a:p>
            <a:pPr lvl="0" fontAlgn="base">
              <a:spcBef>
                <a:spcPct val="0"/>
              </a:spcBef>
              <a:spcAft>
                <a:spcPct val="0"/>
              </a:spcAft>
              <a:tabLst>
                <a:tab pos="457200" algn="l"/>
              </a:tabLst>
            </a:pPr>
            <a:r>
              <a:rPr lang="en-US" b="1" dirty="0" smtClean="0"/>
              <a:t>Photoelectric</a:t>
            </a:r>
            <a:r>
              <a:rPr lang="en-US" altLang="ko-KR" b="1" dirty="0" smtClean="0"/>
              <a:t> switches</a:t>
            </a:r>
            <a:endParaRPr lang="en-US" altLang="ko-KR" b="1" dirty="0" smtClean="0"/>
          </a:p>
        </p:txBody>
      </p:sp>
      <p:sp>
        <p:nvSpPr>
          <p:cNvPr id="12" name="Rectangle 11"/>
          <p:cNvSpPr/>
          <p:nvPr/>
        </p:nvSpPr>
        <p:spPr>
          <a:xfrm>
            <a:off x="571472" y="1142984"/>
            <a:ext cx="7572428" cy="2862322"/>
          </a:xfrm>
          <a:prstGeom prst="rect">
            <a:avLst/>
          </a:prstGeom>
        </p:spPr>
        <p:txBody>
          <a:bodyPr wrap="square">
            <a:spAutoFit/>
          </a:bodyPr>
          <a:lstStyle/>
          <a:p>
            <a:r>
              <a:rPr lang="en-US" dirty="0" smtClean="0"/>
              <a:t>Photoelectric sensors operate according to one of the following three modes of operation, see Fig. 5.7. </a:t>
            </a:r>
          </a:p>
          <a:p>
            <a:pPr marL="342900" lvl="0" indent="-342900">
              <a:buFont typeface="+mj-lt"/>
              <a:buAutoNum type="arabicPeriod"/>
            </a:pPr>
            <a:r>
              <a:rPr lang="en-US" dirty="0" smtClean="0"/>
              <a:t>In the operation mode of the through-beam photoelectric sensor, the emitter and detector are mounted in separate housings which is aligned carefully so as to face each other exactly. As the target to be detected approaches, it breaks the beam. In this type of operation the sensor can work for larger length up to 100 m, provided the beam is concentrated and the air is clean also the emitter and detector are accurately aligned. An interesting variation of the through-beam principle can be used as smoke detector (such as in domestic fire alarm). </a:t>
            </a:r>
            <a:endParaRPr lang="en-US" dirty="0"/>
          </a:p>
        </p:txBody>
      </p:sp>
      <p:pic>
        <p:nvPicPr>
          <p:cNvPr id="25694" name="Picture 94"/>
          <p:cNvPicPr>
            <a:picLocks noChangeAspect="1" noChangeArrowheads="1"/>
          </p:cNvPicPr>
          <p:nvPr/>
        </p:nvPicPr>
        <p:blipFill>
          <a:blip r:embed="rId2"/>
          <a:srcRect l="18945" t="29492" r="20117" b="42676"/>
          <a:stretch>
            <a:fillRect/>
          </a:stretch>
        </p:blipFill>
        <p:spPr bwMode="auto">
          <a:xfrm>
            <a:off x="857224" y="4000504"/>
            <a:ext cx="6500858" cy="2375314"/>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13</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2327881" cy="369332"/>
          </a:xfrm>
          <a:prstGeom prst="rect">
            <a:avLst/>
          </a:prstGeom>
        </p:spPr>
        <p:txBody>
          <a:bodyPr wrap="none">
            <a:spAutoFit/>
          </a:bodyPr>
          <a:lstStyle/>
          <a:p>
            <a:pPr lvl="0" fontAlgn="base">
              <a:spcBef>
                <a:spcPct val="0"/>
              </a:spcBef>
              <a:spcAft>
                <a:spcPct val="0"/>
              </a:spcAft>
              <a:tabLst>
                <a:tab pos="457200" algn="l"/>
              </a:tabLst>
            </a:pPr>
            <a:r>
              <a:rPr lang="en-US" b="1" dirty="0" smtClean="0"/>
              <a:t>Photoelectric</a:t>
            </a:r>
            <a:r>
              <a:rPr lang="en-US" altLang="ko-KR" b="1" dirty="0" smtClean="0"/>
              <a:t> switches</a:t>
            </a:r>
            <a:endParaRPr lang="en-US" altLang="ko-KR" b="1" dirty="0" smtClean="0"/>
          </a:p>
        </p:txBody>
      </p:sp>
      <p:sp>
        <p:nvSpPr>
          <p:cNvPr id="12" name="Rectangle 11"/>
          <p:cNvSpPr/>
          <p:nvPr/>
        </p:nvSpPr>
        <p:spPr>
          <a:xfrm>
            <a:off x="571472" y="1142984"/>
            <a:ext cx="7572428" cy="2862322"/>
          </a:xfrm>
          <a:prstGeom prst="rect">
            <a:avLst/>
          </a:prstGeom>
        </p:spPr>
        <p:txBody>
          <a:bodyPr wrap="square">
            <a:spAutoFit/>
          </a:bodyPr>
          <a:lstStyle/>
          <a:p>
            <a:r>
              <a:rPr lang="en-US" dirty="0" smtClean="0"/>
              <a:t>Photoelectric sensors operate according to one of the following three modes of operation, see Fig. 5.7. </a:t>
            </a:r>
          </a:p>
          <a:p>
            <a:pPr marL="342900" indent="-342900"/>
            <a:r>
              <a:rPr lang="en-US" dirty="0" smtClean="0"/>
              <a:t>2.	In </a:t>
            </a:r>
            <a:r>
              <a:rPr lang="en-US" dirty="0" smtClean="0"/>
              <a:t>the reflection operation mode of photoelectric sensor, the emitter and detector are built into a single housing, which reduces wiring  and mounting cost. The target, when it reaches the proper location, reflects the beam back into the detector. Since only part of the emitter light returns to the detector, this mode is only suitable for fairly small distances, where the air must be reasonably clean of contamination. The method can be used for detecting the liquid level. </a:t>
            </a:r>
          </a:p>
          <a:p>
            <a:pPr marL="342900" lvl="0" indent="-342900"/>
            <a:endParaRPr lang="en-US" dirty="0"/>
          </a:p>
        </p:txBody>
      </p:sp>
      <p:pic>
        <p:nvPicPr>
          <p:cNvPr id="25694" name="Picture 94"/>
          <p:cNvPicPr>
            <a:picLocks noChangeAspect="1" noChangeArrowheads="1"/>
          </p:cNvPicPr>
          <p:nvPr/>
        </p:nvPicPr>
        <p:blipFill>
          <a:blip r:embed="rId2"/>
          <a:srcRect l="18945" t="29492" r="20117" b="42676"/>
          <a:stretch>
            <a:fillRect/>
          </a:stretch>
        </p:blipFill>
        <p:spPr bwMode="auto">
          <a:xfrm>
            <a:off x="857224" y="4000504"/>
            <a:ext cx="6500858" cy="2375314"/>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2327881" cy="369332"/>
          </a:xfrm>
          <a:prstGeom prst="rect">
            <a:avLst/>
          </a:prstGeom>
        </p:spPr>
        <p:txBody>
          <a:bodyPr wrap="none">
            <a:spAutoFit/>
          </a:bodyPr>
          <a:lstStyle/>
          <a:p>
            <a:pPr lvl="0" fontAlgn="base">
              <a:spcBef>
                <a:spcPct val="0"/>
              </a:spcBef>
              <a:spcAft>
                <a:spcPct val="0"/>
              </a:spcAft>
              <a:tabLst>
                <a:tab pos="457200" algn="l"/>
              </a:tabLst>
            </a:pPr>
            <a:r>
              <a:rPr lang="en-US" b="1" dirty="0" smtClean="0"/>
              <a:t>Photoelectric</a:t>
            </a:r>
            <a:r>
              <a:rPr lang="en-US" altLang="ko-KR" b="1" dirty="0" smtClean="0"/>
              <a:t> switches</a:t>
            </a:r>
            <a:endParaRPr lang="en-US" altLang="ko-KR" b="1" dirty="0" smtClean="0"/>
          </a:p>
        </p:txBody>
      </p:sp>
      <p:sp>
        <p:nvSpPr>
          <p:cNvPr id="12" name="Rectangle 11"/>
          <p:cNvSpPr/>
          <p:nvPr/>
        </p:nvSpPr>
        <p:spPr>
          <a:xfrm>
            <a:off x="571472" y="1142984"/>
            <a:ext cx="7572428" cy="2862322"/>
          </a:xfrm>
          <a:prstGeom prst="rect">
            <a:avLst/>
          </a:prstGeom>
        </p:spPr>
        <p:txBody>
          <a:bodyPr wrap="square">
            <a:spAutoFit/>
          </a:bodyPr>
          <a:lstStyle/>
          <a:p>
            <a:r>
              <a:rPr lang="en-US" dirty="0" smtClean="0"/>
              <a:t>Photoelectric sensors operate according to one of the following three modes of </a:t>
            </a:r>
            <a:r>
              <a:rPr lang="en-US" dirty="0" smtClean="0"/>
              <a:t>operation</a:t>
            </a:r>
            <a:r>
              <a:rPr lang="en-US" dirty="0" smtClean="0"/>
              <a:t>.</a:t>
            </a:r>
            <a:r>
              <a:rPr lang="en-US" dirty="0" smtClean="0"/>
              <a:t> </a:t>
            </a:r>
            <a:endParaRPr lang="en-US" dirty="0" smtClean="0"/>
          </a:p>
          <a:p>
            <a:pPr marL="342900" lvl="0" indent="-342900"/>
            <a:r>
              <a:rPr lang="en-US" dirty="0" smtClean="0"/>
              <a:t>3.	In </a:t>
            </a:r>
            <a:r>
              <a:rPr lang="en-US" dirty="0" smtClean="0"/>
              <a:t>the retroflection operation mode, a special reflector (typically a formed plastic surface with small embedded spheres or pyramids) reflects the light beam back into the detector, regardless of the angle of incidence, unless the target interrupts it. Here also the emitter and detector are mounted on the same housing. This method can be used to sense a distance up to 10 m in the absence of atmospheric contaminations.</a:t>
            </a:r>
          </a:p>
          <a:p>
            <a:pPr marL="342900" indent="-342900"/>
            <a:endParaRPr lang="en-US" dirty="0" smtClean="0"/>
          </a:p>
          <a:p>
            <a:pPr marL="342900" lvl="0" indent="-342900"/>
            <a:endParaRPr lang="en-US" dirty="0"/>
          </a:p>
        </p:txBody>
      </p:sp>
      <p:pic>
        <p:nvPicPr>
          <p:cNvPr id="25694" name="Picture 94"/>
          <p:cNvPicPr>
            <a:picLocks noChangeAspect="1" noChangeArrowheads="1"/>
          </p:cNvPicPr>
          <p:nvPr/>
        </p:nvPicPr>
        <p:blipFill>
          <a:blip r:embed="rId2"/>
          <a:srcRect l="18945" t="29492" r="20117" b="42676"/>
          <a:stretch>
            <a:fillRect/>
          </a:stretch>
        </p:blipFill>
        <p:spPr bwMode="auto">
          <a:xfrm>
            <a:off x="857224" y="4000504"/>
            <a:ext cx="6500858" cy="2375314"/>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571472" y="857232"/>
            <a:ext cx="2913683" cy="369332"/>
          </a:xfrm>
          <a:prstGeom prst="rect">
            <a:avLst/>
          </a:prstGeom>
        </p:spPr>
        <p:txBody>
          <a:bodyPr wrap="none">
            <a:spAutoFit/>
          </a:bodyPr>
          <a:lstStyle/>
          <a:p>
            <a:pPr lvl="0" fontAlgn="base">
              <a:spcBef>
                <a:spcPct val="0"/>
              </a:spcBef>
              <a:spcAft>
                <a:spcPct val="0"/>
              </a:spcAft>
              <a:tabLst>
                <a:tab pos="457200" algn="l"/>
              </a:tabLst>
            </a:pPr>
            <a:r>
              <a:rPr lang="en-US" altLang="ko-KR" b="1" dirty="0" smtClean="0"/>
              <a:t>Inductive proximity switches</a:t>
            </a:r>
            <a:endParaRPr lang="en-US" altLang="ko-KR" b="1" dirty="0" smtClean="0"/>
          </a:p>
        </p:txBody>
      </p:sp>
      <p:sp>
        <p:nvSpPr>
          <p:cNvPr id="10" name="Rectangle 9"/>
          <p:cNvSpPr/>
          <p:nvPr/>
        </p:nvSpPr>
        <p:spPr>
          <a:xfrm>
            <a:off x="71406" y="1214422"/>
            <a:ext cx="6500858" cy="5262979"/>
          </a:xfrm>
          <a:prstGeom prst="rect">
            <a:avLst/>
          </a:prstGeom>
        </p:spPr>
        <p:txBody>
          <a:bodyPr wrap="square">
            <a:spAutoFit/>
          </a:bodyPr>
          <a:lstStyle/>
          <a:p>
            <a:pPr lvl="1">
              <a:buFont typeface="Arial" pitchFamily="34" charset="0"/>
              <a:buChar char="•"/>
            </a:pPr>
            <a:r>
              <a:rPr lang="en-US" sz="1600" dirty="0" smtClean="0"/>
              <a:t>Strictly speaking, the reed switches and photoelectric sensors discussed so far, are all proximity sensors. However, the term “proximity sensors” generally refers to devices based on inductive, capacitive or magnetic effects, with some electronic circuits, that can detect the presence of an object. </a:t>
            </a:r>
            <a:endParaRPr lang="en-US" sz="1600" dirty="0" smtClean="0"/>
          </a:p>
          <a:p>
            <a:pPr lvl="1">
              <a:buFont typeface="Arial" pitchFamily="34" charset="0"/>
              <a:buChar char="•"/>
            </a:pPr>
            <a:endParaRPr lang="en-US" sz="1600" dirty="0" smtClean="0"/>
          </a:p>
          <a:p>
            <a:pPr lvl="1">
              <a:buFont typeface="Arial" pitchFamily="34" charset="0"/>
              <a:buChar char="•"/>
            </a:pPr>
            <a:r>
              <a:rPr lang="en-US" sz="1600" dirty="0" smtClean="0"/>
              <a:t>These proximity sensors are usually packed in one of two </a:t>
            </a:r>
            <a:r>
              <a:rPr lang="en-US" sz="1600" dirty="0" smtClean="0"/>
              <a:t>ways. Some </a:t>
            </a:r>
            <a:r>
              <a:rPr lang="en-US" sz="1600" dirty="0" smtClean="0"/>
              <a:t>come in standard limit-switch enclosures, which facilitate interchangeability and maintenance and other called threaded-barrel type</a:t>
            </a:r>
            <a:r>
              <a:rPr lang="en-US" sz="1600" dirty="0" smtClean="0"/>
              <a:t>.</a:t>
            </a:r>
          </a:p>
          <a:p>
            <a:pPr lvl="1"/>
            <a:endParaRPr lang="en-US" sz="1600" dirty="0" smtClean="0"/>
          </a:p>
          <a:p>
            <a:pPr lvl="1">
              <a:buFont typeface="Arial" pitchFamily="34" charset="0"/>
              <a:buChar char="•"/>
            </a:pPr>
            <a:r>
              <a:rPr lang="en-US" sz="1600" dirty="0" smtClean="0"/>
              <a:t>Most inductive proximity sensors operate by generating high-frequency electromagnetic fields that induces eddy current in the metal target. </a:t>
            </a:r>
            <a:endParaRPr lang="en-US" sz="1600" dirty="0" smtClean="0"/>
          </a:p>
          <a:p>
            <a:pPr lvl="1"/>
            <a:endParaRPr lang="en-US" sz="1600" dirty="0" smtClean="0"/>
          </a:p>
          <a:p>
            <a:pPr lvl="1">
              <a:buFont typeface="Arial" pitchFamily="34" charset="0"/>
              <a:buChar char="•"/>
            </a:pPr>
            <a:r>
              <a:rPr lang="en-US" sz="1600" dirty="0" smtClean="0"/>
              <a:t>The </a:t>
            </a:r>
            <a:r>
              <a:rPr lang="en-US" sz="1600" dirty="0" smtClean="0"/>
              <a:t>sensor inductance is part of an oscillator circuit. When the target (which must be a conducting material) near the sensor the oscillations are damped. This resulting in change in oscillator current which actuates a solid-state switch. Sensing distance from 2 to 30 mm, also depends on the target size, thickness, material, and temperature. The material of the object must be ferrous material</a:t>
            </a:r>
            <a:endParaRPr lang="en-US" sz="1600" dirty="0"/>
          </a:p>
        </p:txBody>
      </p:sp>
      <p:pic>
        <p:nvPicPr>
          <p:cNvPr id="26627" name="Picture 3"/>
          <p:cNvPicPr>
            <a:picLocks noChangeAspect="1" noChangeArrowheads="1"/>
          </p:cNvPicPr>
          <p:nvPr/>
        </p:nvPicPr>
        <p:blipFill>
          <a:blip r:embed="rId2"/>
          <a:srcRect/>
          <a:stretch>
            <a:fillRect/>
          </a:stretch>
        </p:blipFill>
        <p:spPr bwMode="auto">
          <a:xfrm>
            <a:off x="5857884" y="214290"/>
            <a:ext cx="2459031" cy="1286833"/>
          </a:xfrm>
          <a:prstGeom prst="rect">
            <a:avLst/>
          </a:prstGeom>
          <a:noFill/>
          <a:ln w="9525">
            <a:noFill/>
            <a:miter lim="800000"/>
            <a:headEnd/>
            <a:tailEnd/>
          </a:ln>
        </p:spPr>
      </p:pic>
    </p:spTree>
    <p:extLst>
      <p:ext uri="{BB962C8B-B14F-4D97-AF65-F5344CB8AC3E}">
        <p14:creationId xmlns="" xmlns:p14="http://schemas.microsoft.com/office/powerpoint/2010/main" val="308431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357158" y="1000108"/>
            <a:ext cx="3011465" cy="369332"/>
          </a:xfrm>
          <a:prstGeom prst="rect">
            <a:avLst/>
          </a:prstGeom>
        </p:spPr>
        <p:txBody>
          <a:bodyPr wrap="none">
            <a:spAutoFit/>
          </a:bodyPr>
          <a:lstStyle/>
          <a:p>
            <a:pPr lvl="0" fontAlgn="base">
              <a:spcBef>
                <a:spcPct val="0"/>
              </a:spcBef>
              <a:spcAft>
                <a:spcPct val="0"/>
              </a:spcAft>
              <a:tabLst>
                <a:tab pos="457200" algn="l"/>
              </a:tabLst>
            </a:pPr>
            <a:r>
              <a:rPr lang="en-US" altLang="ko-KR" b="1" dirty="0" smtClean="0"/>
              <a:t>Capacitive proximity switches</a:t>
            </a:r>
            <a:endParaRPr lang="en-US" altLang="ko-KR" b="1" dirty="0" smtClean="0"/>
          </a:p>
        </p:txBody>
      </p:sp>
      <p:pic>
        <p:nvPicPr>
          <p:cNvPr id="27650" name="Picture 2"/>
          <p:cNvPicPr>
            <a:picLocks noChangeAspect="1" noChangeArrowheads="1"/>
          </p:cNvPicPr>
          <p:nvPr/>
        </p:nvPicPr>
        <p:blipFill>
          <a:blip r:embed="rId2"/>
          <a:srcRect l="17578" t="34424" r="12695" b="28222"/>
          <a:stretch>
            <a:fillRect/>
          </a:stretch>
        </p:blipFill>
        <p:spPr bwMode="auto">
          <a:xfrm>
            <a:off x="285720" y="1571612"/>
            <a:ext cx="7858148" cy="3367778"/>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5857884" y="214290"/>
            <a:ext cx="2459031" cy="1286833"/>
          </a:xfrm>
          <a:prstGeom prst="rect">
            <a:avLst/>
          </a:prstGeom>
          <a:noFill/>
          <a:ln w="9525">
            <a:noFill/>
            <a:miter lim="800000"/>
            <a:headEnd/>
            <a:tailEnd/>
          </a:ln>
        </p:spPr>
      </p:pic>
    </p:spTree>
    <p:extLst>
      <p:ext uri="{BB962C8B-B14F-4D97-AF65-F5344CB8AC3E}">
        <p14:creationId xmlns="" xmlns:p14="http://schemas.microsoft.com/office/powerpoint/2010/main" val="308431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r>
              <a:rPr lang="en-US" dirty="0" smtClean="0"/>
              <a:t>5.3 Applications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17</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11" name="Picture 3"/>
          <p:cNvPicPr>
            <a:picLocks noChangeAspect="1" noChangeArrowheads="1"/>
          </p:cNvPicPr>
          <p:nvPr/>
        </p:nvPicPr>
        <p:blipFill>
          <a:blip r:embed="rId2"/>
          <a:srcRect/>
          <a:stretch>
            <a:fillRect/>
          </a:stretch>
        </p:blipFill>
        <p:spPr bwMode="auto">
          <a:xfrm>
            <a:off x="6139086" y="214291"/>
            <a:ext cx="2320705" cy="1214446"/>
          </a:xfrm>
          <a:prstGeom prst="rect">
            <a:avLst/>
          </a:prstGeom>
          <a:noFill/>
          <a:ln w="9525">
            <a:noFill/>
            <a:miter lim="800000"/>
            <a:headEnd/>
            <a:tailEnd/>
          </a:ln>
        </p:spPr>
      </p:pic>
      <p:grpSp>
        <p:nvGrpSpPr>
          <p:cNvPr id="28674" name="Group 2"/>
          <p:cNvGrpSpPr>
            <a:grpSpLocks/>
          </p:cNvGrpSpPr>
          <p:nvPr/>
        </p:nvGrpSpPr>
        <p:grpSpPr bwMode="auto">
          <a:xfrm>
            <a:off x="856948" y="1098550"/>
            <a:ext cx="5658176" cy="5171440"/>
            <a:chOff x="1169" y="1731"/>
            <a:chExt cx="8911" cy="8144"/>
          </a:xfrm>
        </p:grpSpPr>
        <p:pic>
          <p:nvPicPr>
            <p:cNvPr id="28675" name="Picture 3"/>
            <p:cNvPicPr>
              <a:picLocks noChangeAspect="1" noChangeArrowheads="1"/>
            </p:cNvPicPr>
            <p:nvPr/>
          </p:nvPicPr>
          <p:blipFill>
            <a:blip r:embed="rId3"/>
            <a:srcRect/>
            <a:stretch>
              <a:fillRect/>
            </a:stretch>
          </p:blipFill>
          <p:spPr bwMode="auto">
            <a:xfrm>
              <a:off x="1797" y="1731"/>
              <a:ext cx="2701" cy="2216"/>
            </a:xfrm>
            <a:prstGeom prst="rect">
              <a:avLst/>
            </a:prstGeom>
            <a:noFill/>
            <a:ln w="9525">
              <a:noFill/>
              <a:miter lim="800000"/>
              <a:headEnd/>
              <a:tailEnd/>
            </a:ln>
          </p:spPr>
        </p:pic>
        <p:pic>
          <p:nvPicPr>
            <p:cNvPr id="28676" name="Picture 4"/>
            <p:cNvPicPr>
              <a:picLocks noChangeAspect="1" noChangeArrowheads="1"/>
            </p:cNvPicPr>
            <p:nvPr/>
          </p:nvPicPr>
          <p:blipFill>
            <a:blip r:embed="rId4"/>
            <a:srcRect/>
            <a:stretch>
              <a:fillRect/>
            </a:stretch>
          </p:blipFill>
          <p:spPr bwMode="auto">
            <a:xfrm>
              <a:off x="4498" y="1731"/>
              <a:ext cx="2785" cy="2179"/>
            </a:xfrm>
            <a:prstGeom prst="rect">
              <a:avLst/>
            </a:prstGeom>
            <a:noFill/>
            <a:ln w="9525">
              <a:noFill/>
              <a:miter lim="800000"/>
              <a:headEnd/>
              <a:tailEnd/>
            </a:ln>
          </p:spPr>
        </p:pic>
        <p:pic>
          <p:nvPicPr>
            <p:cNvPr id="28677" name="Picture 5"/>
            <p:cNvPicPr>
              <a:picLocks noChangeAspect="1" noChangeArrowheads="1"/>
            </p:cNvPicPr>
            <p:nvPr/>
          </p:nvPicPr>
          <p:blipFill>
            <a:blip r:embed="rId5"/>
            <a:srcRect/>
            <a:stretch>
              <a:fillRect/>
            </a:stretch>
          </p:blipFill>
          <p:spPr bwMode="auto">
            <a:xfrm>
              <a:off x="7199" y="1779"/>
              <a:ext cx="2701" cy="2021"/>
            </a:xfrm>
            <a:prstGeom prst="rect">
              <a:avLst/>
            </a:prstGeom>
            <a:noFill/>
            <a:ln w="9525">
              <a:noFill/>
              <a:miter lim="800000"/>
              <a:headEnd/>
              <a:tailEnd/>
            </a:ln>
          </p:spPr>
        </p:pic>
        <p:pic>
          <p:nvPicPr>
            <p:cNvPr id="28678" name="Picture 6"/>
            <p:cNvPicPr>
              <a:picLocks noChangeAspect="1" noChangeArrowheads="1"/>
            </p:cNvPicPr>
            <p:nvPr/>
          </p:nvPicPr>
          <p:blipFill>
            <a:blip r:embed="rId6"/>
            <a:srcRect/>
            <a:stretch>
              <a:fillRect/>
            </a:stretch>
          </p:blipFill>
          <p:spPr bwMode="auto">
            <a:xfrm>
              <a:off x="1617" y="3983"/>
              <a:ext cx="2701" cy="2306"/>
            </a:xfrm>
            <a:prstGeom prst="rect">
              <a:avLst/>
            </a:prstGeom>
            <a:noFill/>
            <a:ln w="9525">
              <a:noFill/>
              <a:miter lim="800000"/>
              <a:headEnd/>
              <a:tailEnd/>
            </a:ln>
          </p:spPr>
        </p:pic>
        <p:pic>
          <p:nvPicPr>
            <p:cNvPr id="28679" name="Picture 7"/>
            <p:cNvPicPr>
              <a:picLocks noChangeAspect="1" noChangeArrowheads="1"/>
            </p:cNvPicPr>
            <p:nvPr/>
          </p:nvPicPr>
          <p:blipFill>
            <a:blip r:embed="rId7"/>
            <a:srcRect/>
            <a:stretch>
              <a:fillRect/>
            </a:stretch>
          </p:blipFill>
          <p:spPr bwMode="auto">
            <a:xfrm>
              <a:off x="4318" y="4026"/>
              <a:ext cx="2881" cy="2091"/>
            </a:xfrm>
            <a:prstGeom prst="rect">
              <a:avLst/>
            </a:prstGeom>
            <a:noFill/>
            <a:ln w="9525">
              <a:noFill/>
              <a:miter lim="800000"/>
              <a:headEnd/>
              <a:tailEnd/>
            </a:ln>
          </p:spPr>
        </p:pic>
        <p:pic>
          <p:nvPicPr>
            <p:cNvPr id="28680" name="Picture 8"/>
            <p:cNvPicPr>
              <a:picLocks noChangeAspect="1" noChangeArrowheads="1"/>
            </p:cNvPicPr>
            <p:nvPr/>
          </p:nvPicPr>
          <p:blipFill>
            <a:blip r:embed="rId8"/>
            <a:srcRect/>
            <a:stretch>
              <a:fillRect/>
            </a:stretch>
          </p:blipFill>
          <p:spPr bwMode="auto">
            <a:xfrm>
              <a:off x="7199" y="3891"/>
              <a:ext cx="2701" cy="2537"/>
            </a:xfrm>
            <a:prstGeom prst="rect">
              <a:avLst/>
            </a:prstGeom>
            <a:noFill/>
            <a:ln w="9525">
              <a:noFill/>
              <a:miter lim="800000"/>
              <a:headEnd/>
              <a:tailEnd/>
            </a:ln>
          </p:spPr>
        </p:pic>
        <p:pic>
          <p:nvPicPr>
            <p:cNvPr id="28682" name="Picture 10"/>
            <p:cNvPicPr>
              <a:picLocks noChangeAspect="1" noChangeArrowheads="1"/>
            </p:cNvPicPr>
            <p:nvPr/>
          </p:nvPicPr>
          <p:blipFill>
            <a:blip r:embed="rId9"/>
            <a:srcRect/>
            <a:stretch>
              <a:fillRect/>
            </a:stretch>
          </p:blipFill>
          <p:spPr bwMode="auto">
            <a:xfrm>
              <a:off x="4498" y="6425"/>
              <a:ext cx="2747" cy="1843"/>
            </a:xfrm>
            <a:prstGeom prst="rect">
              <a:avLst/>
            </a:prstGeom>
            <a:noFill/>
            <a:ln w="9525">
              <a:noFill/>
              <a:miter lim="800000"/>
              <a:headEnd/>
              <a:tailEnd/>
            </a:ln>
          </p:spPr>
        </p:pic>
        <p:pic>
          <p:nvPicPr>
            <p:cNvPr id="28683" name="Picture 11"/>
            <p:cNvPicPr>
              <a:picLocks noChangeAspect="1" noChangeArrowheads="1"/>
            </p:cNvPicPr>
            <p:nvPr/>
          </p:nvPicPr>
          <p:blipFill>
            <a:blip r:embed="rId10"/>
            <a:srcRect/>
            <a:stretch>
              <a:fillRect/>
            </a:stretch>
          </p:blipFill>
          <p:spPr bwMode="auto">
            <a:xfrm>
              <a:off x="7379" y="6402"/>
              <a:ext cx="2701" cy="1930"/>
            </a:xfrm>
            <a:prstGeom prst="rect">
              <a:avLst/>
            </a:prstGeom>
            <a:noFill/>
            <a:ln w="9525">
              <a:noFill/>
              <a:miter lim="800000"/>
              <a:headEnd/>
              <a:tailEnd/>
            </a:ln>
          </p:spPr>
        </p:pic>
        <p:sp>
          <p:nvSpPr>
            <p:cNvPr id="28688" name="Text Box 16"/>
            <p:cNvSpPr txBox="1">
              <a:spLocks noChangeArrowheads="1"/>
            </p:cNvSpPr>
            <p:nvPr/>
          </p:nvSpPr>
          <p:spPr bwMode="auto">
            <a:xfrm>
              <a:off x="1797" y="3288"/>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9" name="Text Box 17"/>
            <p:cNvSpPr txBox="1">
              <a:spLocks noChangeArrowheads="1"/>
            </p:cNvSpPr>
            <p:nvPr/>
          </p:nvSpPr>
          <p:spPr bwMode="auto">
            <a:xfrm>
              <a:off x="4858" y="3288"/>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0" name="Text Box 18"/>
            <p:cNvSpPr txBox="1">
              <a:spLocks noChangeArrowheads="1"/>
            </p:cNvSpPr>
            <p:nvPr/>
          </p:nvSpPr>
          <p:spPr bwMode="auto">
            <a:xfrm>
              <a:off x="7199" y="3288"/>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1" name="Text Box 19"/>
            <p:cNvSpPr txBox="1">
              <a:spLocks noChangeArrowheads="1"/>
            </p:cNvSpPr>
            <p:nvPr/>
          </p:nvSpPr>
          <p:spPr bwMode="auto">
            <a:xfrm>
              <a:off x="1797" y="5710"/>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2" name="Text Box 20"/>
            <p:cNvSpPr txBox="1">
              <a:spLocks noChangeArrowheads="1"/>
            </p:cNvSpPr>
            <p:nvPr/>
          </p:nvSpPr>
          <p:spPr bwMode="auto">
            <a:xfrm>
              <a:off x="4498" y="5710"/>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3" name="Text Box 21"/>
            <p:cNvSpPr txBox="1">
              <a:spLocks noChangeArrowheads="1"/>
            </p:cNvSpPr>
            <p:nvPr/>
          </p:nvSpPr>
          <p:spPr bwMode="auto">
            <a:xfrm>
              <a:off x="7379" y="5710"/>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5" name="Text Box 23"/>
            <p:cNvSpPr txBox="1">
              <a:spLocks noChangeArrowheads="1"/>
            </p:cNvSpPr>
            <p:nvPr/>
          </p:nvSpPr>
          <p:spPr bwMode="auto">
            <a:xfrm>
              <a:off x="4678" y="7959"/>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6" name="Text Box 24"/>
            <p:cNvSpPr txBox="1">
              <a:spLocks noChangeArrowheads="1"/>
            </p:cNvSpPr>
            <p:nvPr/>
          </p:nvSpPr>
          <p:spPr bwMode="auto">
            <a:xfrm>
              <a:off x="7559" y="7786"/>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01" name="Text Box 29"/>
            <p:cNvSpPr txBox="1">
              <a:spLocks noChangeArrowheads="1"/>
            </p:cNvSpPr>
            <p:nvPr/>
          </p:nvSpPr>
          <p:spPr bwMode="auto">
            <a:xfrm>
              <a:off x="1169" y="6976"/>
              <a:ext cx="3238" cy="25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 Capacitive type.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 </a:t>
              </a:r>
              <a:r>
                <a:rPr lang="en-US" sz="1000" dirty="0" smtClean="0">
                  <a:latin typeface="Calibri" pitchFamily="34" charset="0"/>
                  <a:ea typeface="Arial" pitchFamily="34" charset="0"/>
                  <a:cs typeface="Arial" pitchFamily="34" charset="0"/>
                </a:rPr>
                <a:t>Retro-reflection optical.</a:t>
              </a:r>
            </a:p>
            <a:p>
              <a:pPr marL="0" marR="0" lvl="0" indent="0" algn="l" defTabSz="914400" rtl="0" eaLnBrk="1" fontAlgn="base" latinLnBrk="0" hangingPunct="1">
                <a:lnSpc>
                  <a:spcPct val="100000"/>
                </a:lnSpc>
                <a:spcBef>
                  <a:spcPct val="0"/>
                </a:spcBef>
                <a:spcAft>
                  <a:spcPts val="1000"/>
                </a:spcAft>
                <a:buClrTx/>
                <a:buSzTx/>
                <a:buFontTx/>
                <a:buNone/>
                <a:tabLst/>
              </a:pPr>
              <a:r>
                <a:rPr lang="en-US" sz="1000" dirty="0" smtClean="0">
                  <a:latin typeface="Calibri" pitchFamily="34" charset="0"/>
                  <a:ea typeface="Arial" pitchFamily="34" charset="0"/>
                  <a:cs typeface="Arial" pitchFamily="34" charset="0"/>
                </a:rPr>
                <a:t>c) Retro-reflection optical.</a:t>
              </a:r>
            </a:p>
            <a:p>
              <a:pPr marL="0" marR="0" lvl="0" indent="0" algn="l" defTabSz="914400" rtl="0" eaLnBrk="1" fontAlgn="base" latinLnBrk="0" hangingPunct="1">
                <a:lnSpc>
                  <a:spcPct val="100000"/>
                </a:lnSpc>
                <a:spcBef>
                  <a:spcPct val="0"/>
                </a:spcBef>
                <a:spcAft>
                  <a:spcPts val="1000"/>
                </a:spcAft>
                <a:buClrTx/>
                <a:buSzTx/>
                <a:buFontTx/>
                <a:buNone/>
                <a:tabLst/>
              </a:pPr>
              <a:r>
                <a:rPr lang="en-US" sz="1000" dirty="0" smtClean="0">
                  <a:latin typeface="Calibri" pitchFamily="34" charset="0"/>
                  <a:ea typeface="Arial" pitchFamily="34" charset="0"/>
                  <a:cs typeface="Arial" pitchFamily="34" charset="0"/>
                </a:rPr>
                <a:t>d) Inductive type.</a:t>
              </a:r>
            </a:p>
            <a:p>
              <a:pPr marL="0" marR="0" lvl="0" indent="0" algn="l" defTabSz="914400" rtl="0" eaLnBrk="1" fontAlgn="base" latinLnBrk="0" hangingPunct="1">
                <a:lnSpc>
                  <a:spcPct val="100000"/>
                </a:lnSpc>
                <a:spcBef>
                  <a:spcPct val="0"/>
                </a:spcBef>
                <a:spcAft>
                  <a:spcPts val="1000"/>
                </a:spcAft>
                <a:buClrTx/>
                <a:buSzTx/>
                <a:buFontTx/>
                <a:buNone/>
                <a:tabLst/>
              </a:pPr>
              <a:r>
                <a:rPr lang="en-US" sz="1000" dirty="0" smtClean="0">
                  <a:latin typeface="Calibri" pitchFamily="34" charset="0"/>
                  <a:ea typeface="Arial" pitchFamily="34" charset="0"/>
                  <a:cs typeface="Arial" pitchFamily="34" charset="0"/>
                </a:rPr>
                <a:t>e) Inductive or capacitive</a:t>
              </a:r>
            </a:p>
            <a:p>
              <a:pPr marL="0" marR="0" lvl="0" indent="0" algn="l" defTabSz="914400" rtl="0" eaLnBrk="1" fontAlgn="base" latinLnBrk="0" hangingPunct="1">
                <a:lnSpc>
                  <a:spcPct val="100000"/>
                </a:lnSpc>
                <a:spcBef>
                  <a:spcPct val="0"/>
                </a:spcBef>
                <a:spcAft>
                  <a:spcPts val="1000"/>
                </a:spcAft>
                <a:buClrTx/>
                <a:buSzTx/>
                <a:buFontTx/>
                <a:buNone/>
                <a:tabLst/>
              </a:pPr>
              <a:r>
                <a:rPr lang="en-US" sz="1000" dirty="0" smtClean="0">
                  <a:latin typeface="Calibri" pitchFamily="34" charset="0"/>
                  <a:ea typeface="Arial" pitchFamily="34" charset="0"/>
                  <a:cs typeface="Arial" pitchFamily="34" charset="0"/>
                </a:rPr>
                <a:t>f) Capacitive.</a:t>
              </a:r>
            </a:p>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dirty="0" smtClean="0">
                  <a:latin typeface="Calibri" pitchFamily="34" charset="0"/>
                  <a:ea typeface="Arial" pitchFamily="34" charset="0"/>
                  <a:cs typeface="Arial" pitchFamily="34" charset="0"/>
                </a:rPr>
                <a:t>g) Retro-reflection or thru-beam.</a:t>
              </a:r>
            </a:p>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dirty="0" smtClean="0">
                  <a:latin typeface="Calibri" pitchFamily="34" charset="0"/>
                  <a:ea typeface="Arial" pitchFamily="34" charset="0"/>
                  <a:cs typeface="Arial" pitchFamily="34" charset="0"/>
                </a:rPr>
                <a:t>h) Capacitive.</a:t>
              </a:r>
            </a:p>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dirty="0" err="1" smtClean="0">
                  <a:latin typeface="Calibri" pitchFamily="34" charset="0"/>
                  <a:ea typeface="Arial" pitchFamily="34" charset="0"/>
                  <a:cs typeface="Arial" pitchFamily="34" charset="0"/>
                </a:rPr>
                <a:t>i</a:t>
              </a:r>
              <a:r>
                <a:rPr lang="en-US" altLang="ko-KR" sz="1000" dirty="0" smtClean="0">
                  <a:latin typeface="Calibri" pitchFamily="34" charset="0"/>
                  <a:ea typeface="Arial" pitchFamily="34" charset="0"/>
                  <a:cs typeface="Arial" pitchFamily="34" charset="0"/>
                </a:rPr>
                <a:t>) Inductive.</a:t>
              </a:r>
            </a:p>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dirty="0" smtClean="0">
                  <a:latin typeface="Calibri" pitchFamily="34" charset="0"/>
                  <a:ea typeface="Arial" pitchFamily="34" charset="0"/>
                  <a:cs typeface="Arial" pitchFamily="34" charset="0"/>
                </a:rPr>
                <a:t>j) Capacitive or thru-beam.</a:t>
              </a:r>
            </a:p>
            <a:p>
              <a:pPr marL="0" marR="0" lvl="0" indent="0" algn="l" defTabSz="914400" rtl="0" eaLnBrk="1" fontAlgn="base" latinLnBrk="0" hangingPunct="1">
                <a:lnSpc>
                  <a:spcPct val="100000"/>
                </a:lnSpc>
                <a:spcBef>
                  <a:spcPct val="0"/>
                </a:spcBef>
                <a:spcAft>
                  <a:spcPct val="0"/>
                </a:spcAft>
                <a:buClrTx/>
                <a:buSzTx/>
                <a:buFontTx/>
                <a:buNone/>
                <a:tabLst/>
              </a:pPr>
              <a:r>
                <a:rPr lang="en-US" altLang="ko-KR" sz="1000" dirty="0" smtClean="0">
                  <a:latin typeface="Calibri" pitchFamily="34" charset="0"/>
                  <a:ea typeface="Arial" pitchFamily="34" charset="0"/>
                  <a:cs typeface="Arial" pitchFamily="34" charset="0"/>
                </a:rPr>
                <a:t>k) Thru-beam</a:t>
              </a:r>
              <a:endParaRPr lang="en-US" sz="1000" dirty="0" smtClean="0">
                <a:latin typeface="Calibri" pitchFamily="34" charset="0"/>
                <a:ea typeface="Arial" pitchFamily="34" charset="0"/>
                <a:cs typeface="Arial" pitchFamily="34" charset="0"/>
              </a:endParaRPr>
            </a:p>
          </p:txBody>
        </p:sp>
        <p:sp>
          <p:nvSpPr>
            <p:cNvPr id="28702" name="Text Box 30"/>
            <p:cNvSpPr txBox="1">
              <a:spLocks noChangeArrowheads="1"/>
            </p:cNvSpPr>
            <p:nvPr/>
          </p:nvSpPr>
          <p:spPr bwMode="auto">
            <a:xfrm>
              <a:off x="6682" y="8664"/>
              <a:ext cx="3238" cy="12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 l) Thru-beam optical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m) Thru-beam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n) Inductive (steel cans) or reflection from target optical type.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308431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r>
              <a:rPr lang="en-US" dirty="0" smtClean="0"/>
              <a:t>5.3 Applications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18</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11" name="Picture 3"/>
          <p:cNvPicPr>
            <a:picLocks noChangeAspect="1" noChangeArrowheads="1"/>
          </p:cNvPicPr>
          <p:nvPr/>
        </p:nvPicPr>
        <p:blipFill>
          <a:blip r:embed="rId2"/>
          <a:srcRect/>
          <a:stretch>
            <a:fillRect/>
          </a:stretch>
        </p:blipFill>
        <p:spPr bwMode="auto">
          <a:xfrm>
            <a:off x="6139086" y="214291"/>
            <a:ext cx="2320705" cy="1214446"/>
          </a:xfrm>
          <a:prstGeom prst="rect">
            <a:avLst/>
          </a:prstGeom>
          <a:noFill/>
          <a:ln w="9525">
            <a:noFill/>
            <a:miter lim="800000"/>
            <a:headEnd/>
            <a:tailEnd/>
          </a:ln>
        </p:spPr>
      </p:pic>
      <p:grpSp>
        <p:nvGrpSpPr>
          <p:cNvPr id="29698" name="Group 2"/>
          <p:cNvGrpSpPr>
            <a:grpSpLocks/>
          </p:cNvGrpSpPr>
          <p:nvPr/>
        </p:nvGrpSpPr>
        <p:grpSpPr bwMode="auto">
          <a:xfrm>
            <a:off x="500034" y="1071546"/>
            <a:ext cx="5484831" cy="5492115"/>
            <a:chOff x="1620" y="6402"/>
            <a:chExt cx="8638" cy="8649"/>
          </a:xfrm>
        </p:grpSpPr>
        <p:pic>
          <p:nvPicPr>
            <p:cNvPr id="29705" name="Picture 9"/>
            <p:cNvPicPr>
              <a:picLocks noChangeAspect="1" noChangeArrowheads="1"/>
            </p:cNvPicPr>
            <p:nvPr/>
          </p:nvPicPr>
          <p:blipFill>
            <a:blip r:embed="rId3"/>
            <a:srcRect/>
            <a:stretch>
              <a:fillRect/>
            </a:stretch>
          </p:blipFill>
          <p:spPr bwMode="auto">
            <a:xfrm>
              <a:off x="1797" y="6402"/>
              <a:ext cx="2649" cy="3443"/>
            </a:xfrm>
            <a:prstGeom prst="rect">
              <a:avLst/>
            </a:prstGeom>
            <a:noFill/>
            <a:ln w="9525">
              <a:noFill/>
              <a:miter lim="800000"/>
              <a:headEnd/>
              <a:tailEnd/>
            </a:ln>
          </p:spPr>
        </p:pic>
        <p:pic>
          <p:nvPicPr>
            <p:cNvPr id="29708" name="Picture 12"/>
            <p:cNvPicPr>
              <a:picLocks noChangeAspect="1" noChangeArrowheads="1"/>
            </p:cNvPicPr>
            <p:nvPr/>
          </p:nvPicPr>
          <p:blipFill>
            <a:blip r:embed="rId4"/>
            <a:srcRect/>
            <a:stretch>
              <a:fillRect/>
            </a:stretch>
          </p:blipFill>
          <p:spPr bwMode="auto">
            <a:xfrm>
              <a:off x="7559" y="8304"/>
              <a:ext cx="2572" cy="2397"/>
            </a:xfrm>
            <a:prstGeom prst="rect">
              <a:avLst/>
            </a:prstGeom>
            <a:noFill/>
            <a:ln w="9525">
              <a:noFill/>
              <a:miter lim="800000"/>
              <a:headEnd/>
              <a:tailEnd/>
            </a:ln>
          </p:spPr>
        </p:pic>
        <p:pic>
          <p:nvPicPr>
            <p:cNvPr id="29709" name="Picture 13"/>
            <p:cNvPicPr>
              <a:picLocks noChangeAspect="1" noChangeArrowheads="1"/>
            </p:cNvPicPr>
            <p:nvPr/>
          </p:nvPicPr>
          <p:blipFill>
            <a:blip r:embed="rId5"/>
            <a:srcRect/>
            <a:stretch>
              <a:fillRect/>
            </a:stretch>
          </p:blipFill>
          <p:spPr bwMode="auto">
            <a:xfrm>
              <a:off x="4632" y="8410"/>
              <a:ext cx="2467" cy="3181"/>
            </a:xfrm>
            <a:prstGeom prst="rect">
              <a:avLst/>
            </a:prstGeom>
            <a:noFill/>
            <a:ln w="9525">
              <a:noFill/>
              <a:miter lim="800000"/>
              <a:headEnd/>
              <a:tailEnd/>
            </a:ln>
          </p:spPr>
        </p:pic>
        <p:pic>
          <p:nvPicPr>
            <p:cNvPr id="29710" name="Picture 14"/>
            <p:cNvPicPr>
              <a:picLocks noChangeAspect="1" noChangeArrowheads="1"/>
            </p:cNvPicPr>
            <p:nvPr/>
          </p:nvPicPr>
          <p:blipFill>
            <a:blip r:embed="rId6"/>
            <a:srcRect/>
            <a:stretch>
              <a:fillRect/>
            </a:stretch>
          </p:blipFill>
          <p:spPr bwMode="auto">
            <a:xfrm>
              <a:off x="1755" y="9688"/>
              <a:ext cx="2820" cy="2723"/>
            </a:xfrm>
            <a:prstGeom prst="rect">
              <a:avLst/>
            </a:prstGeom>
            <a:noFill/>
            <a:ln w="9525">
              <a:noFill/>
              <a:miter lim="800000"/>
              <a:headEnd/>
              <a:tailEnd/>
            </a:ln>
          </p:spPr>
        </p:pic>
        <p:pic>
          <p:nvPicPr>
            <p:cNvPr id="29711" name="Picture 15"/>
            <p:cNvPicPr>
              <a:picLocks noChangeAspect="1" noChangeArrowheads="1"/>
            </p:cNvPicPr>
            <p:nvPr/>
          </p:nvPicPr>
          <p:blipFill>
            <a:blip r:embed="rId7"/>
            <a:srcRect/>
            <a:stretch>
              <a:fillRect/>
            </a:stretch>
          </p:blipFill>
          <p:spPr bwMode="auto">
            <a:xfrm>
              <a:off x="7557" y="10911"/>
              <a:ext cx="2701" cy="2079"/>
            </a:xfrm>
            <a:prstGeom prst="rect">
              <a:avLst/>
            </a:prstGeom>
            <a:noFill/>
            <a:ln w="9525">
              <a:noFill/>
              <a:miter lim="800000"/>
              <a:headEnd/>
              <a:tailEnd/>
            </a:ln>
          </p:spPr>
        </p:pic>
        <p:sp>
          <p:nvSpPr>
            <p:cNvPr id="29718" name="Text Box 22"/>
            <p:cNvSpPr txBox="1">
              <a:spLocks noChangeArrowheads="1"/>
            </p:cNvSpPr>
            <p:nvPr/>
          </p:nvSpPr>
          <p:spPr bwMode="auto">
            <a:xfrm>
              <a:off x="1797" y="8996"/>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19" name="Text Box 23"/>
            <p:cNvSpPr txBox="1">
              <a:spLocks noChangeArrowheads="1"/>
            </p:cNvSpPr>
            <p:nvPr/>
          </p:nvSpPr>
          <p:spPr bwMode="auto">
            <a:xfrm>
              <a:off x="4678" y="7959"/>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0" name="Text Box 24"/>
            <p:cNvSpPr txBox="1">
              <a:spLocks noChangeArrowheads="1"/>
            </p:cNvSpPr>
            <p:nvPr/>
          </p:nvSpPr>
          <p:spPr bwMode="auto">
            <a:xfrm>
              <a:off x="7559" y="7786"/>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1" name="Text Box 25"/>
            <p:cNvSpPr txBox="1">
              <a:spLocks noChangeArrowheads="1"/>
            </p:cNvSpPr>
            <p:nvPr/>
          </p:nvSpPr>
          <p:spPr bwMode="auto">
            <a:xfrm>
              <a:off x="1797" y="11591"/>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2" name="Text Box 26"/>
            <p:cNvSpPr txBox="1">
              <a:spLocks noChangeArrowheads="1"/>
            </p:cNvSpPr>
            <p:nvPr/>
          </p:nvSpPr>
          <p:spPr bwMode="auto">
            <a:xfrm>
              <a:off x="4678" y="11072"/>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3" name="Text Box 27"/>
            <p:cNvSpPr txBox="1">
              <a:spLocks noChangeArrowheads="1"/>
            </p:cNvSpPr>
            <p:nvPr/>
          </p:nvSpPr>
          <p:spPr bwMode="auto">
            <a:xfrm>
              <a:off x="7739" y="10380"/>
              <a:ext cx="360" cy="346"/>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4" name="Text Box 28"/>
            <p:cNvSpPr txBox="1">
              <a:spLocks noChangeArrowheads="1"/>
            </p:cNvSpPr>
            <p:nvPr/>
          </p:nvSpPr>
          <p:spPr bwMode="auto">
            <a:xfrm>
              <a:off x="7739" y="11811"/>
              <a:ext cx="898" cy="360"/>
            </a:xfrm>
            <a:prstGeom prst="rect">
              <a:avLst/>
            </a:prstGeom>
            <a:solidFill>
              <a:srgbClr val="FFFFFF"/>
            </a:solidFill>
            <a:ln w="9525">
              <a:noFill/>
              <a:miter lim="800000"/>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(m &amp; 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725" name="Text Box 29"/>
            <p:cNvSpPr txBox="1">
              <a:spLocks noChangeArrowheads="1"/>
            </p:cNvSpPr>
            <p:nvPr/>
          </p:nvSpPr>
          <p:spPr bwMode="auto">
            <a:xfrm>
              <a:off x="1620" y="12456"/>
              <a:ext cx="3238" cy="25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g) Retro-reflection or thru-beam.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h) Capacitive.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err="1" smtClean="0">
                  <a:ln>
                    <a:noFill/>
                  </a:ln>
                  <a:solidFill>
                    <a:schemeClr val="tx1"/>
                  </a:solidFill>
                  <a:effectLst/>
                  <a:latin typeface="Times New Roman" pitchFamily="18" charset="0"/>
                  <a:ea typeface="Batang" charset="-127"/>
                  <a:cs typeface="Arial" pitchFamily="34" charset="0"/>
                </a:rPr>
                <a:t>i</a:t>
              </a: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 Inductive.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j) Capacitive or thru-beam.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Times New Roman" pitchFamily="18" charset="0"/>
                  <a:ea typeface="Batang" charset="-127"/>
                  <a:cs typeface="Arial" pitchFamily="34" charset="0"/>
                </a:rPr>
                <a:t>k) Thru-beam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26" name="Text Box 30"/>
            <p:cNvSpPr txBox="1">
              <a:spLocks noChangeArrowheads="1"/>
            </p:cNvSpPr>
            <p:nvPr/>
          </p:nvSpPr>
          <p:spPr bwMode="auto">
            <a:xfrm>
              <a:off x="4137" y="12351"/>
              <a:ext cx="3238" cy="12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Batang" charset="-127"/>
                  <a:cs typeface="Arial" pitchFamily="34" charset="0"/>
                </a:rPr>
                <a:t> l) Thru-beam optical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Batang" charset="-127"/>
                  <a:cs typeface="Arial" pitchFamily="34" charset="0"/>
                </a:rPr>
                <a:t>m) Thru-beam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Times New Roman" pitchFamily="18" charset="0"/>
                  <a:ea typeface="Batang" charset="-127"/>
                  <a:cs typeface="Arial" pitchFamily="34" charset="0"/>
                </a:rPr>
                <a:t>n) Inductive (steel cans) or reflection from target optical type.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308431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19</a:t>
            </a:fld>
            <a:endParaRPr lang="en-US"/>
          </a:p>
        </p:txBody>
      </p:sp>
      <p:sp>
        <p:nvSpPr>
          <p:cNvPr id="8" name="Footer Placeholder 7"/>
          <p:cNvSpPr>
            <a:spLocks noGrp="1"/>
          </p:cNvSpPr>
          <p:nvPr>
            <p:ph type="ftr" sz="quarter" idx="11"/>
          </p:nvPr>
        </p:nvSpPr>
        <p:spPr/>
        <p:txBody>
          <a:bodyPr/>
          <a:lstStyle/>
          <a:p>
            <a:r>
              <a:rPr lang="en-US" dirty="0" smtClean="0"/>
              <a:t>Chapter 5: Electric logic sensors and actuators - IE337</a:t>
            </a:r>
            <a:endParaRPr lang="en-US" dirty="0"/>
          </a:p>
        </p:txBody>
      </p:sp>
      <p:pic>
        <p:nvPicPr>
          <p:cNvPr id="30722" name="Picture 2"/>
          <p:cNvPicPr>
            <a:picLocks noChangeAspect="1" noChangeArrowheads="1"/>
          </p:cNvPicPr>
          <p:nvPr/>
        </p:nvPicPr>
        <p:blipFill>
          <a:blip r:embed="rId2"/>
          <a:srcRect l="15820" t="23437" r="13281" b="23828"/>
          <a:stretch>
            <a:fillRect/>
          </a:stretch>
        </p:blipFill>
        <p:spPr bwMode="auto">
          <a:xfrm>
            <a:off x="0" y="857232"/>
            <a:ext cx="7500958" cy="446338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l="52149" t="37354" r="29101" b="31152"/>
          <a:stretch>
            <a:fillRect/>
          </a:stretch>
        </p:blipFill>
        <p:spPr bwMode="auto">
          <a:xfrm>
            <a:off x="6858016" y="4429132"/>
            <a:ext cx="1643074" cy="2207881"/>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5.1 Introduction to  </a:t>
            </a:r>
            <a:r>
              <a:rPr lang="en-US" dirty="0" smtClean="0"/>
              <a:t>Electric Logic Sensors and Actuators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025" name="Rectangle 1"/>
          <p:cNvSpPr>
            <a:spLocks noChangeArrowheads="1"/>
          </p:cNvSpPr>
          <p:nvPr/>
        </p:nvSpPr>
        <p:spPr bwMode="auto">
          <a:xfrm>
            <a:off x="357158" y="928670"/>
            <a:ext cx="8072494" cy="38549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300038" algn="l"/>
              </a:tabLst>
            </a:pP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Traditional Arabic" pitchFamily="2" charset="-78"/>
              </a:rPr>
              <a:t>Electric sensors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and </a:t>
            </a:r>
            <a:r>
              <a:rPr kumimoji="0" lang="en-US" sz="1600" b="0" i="0" u="none" strike="noStrike" cap="none" normalizeH="0" baseline="0" dirty="0" smtClean="0">
                <a:ln>
                  <a:noFill/>
                </a:ln>
                <a:solidFill>
                  <a:srgbClr val="00B050"/>
                </a:solidFill>
                <a:effectLst/>
                <a:latin typeface="Arial" pitchFamily="34" charset="0"/>
                <a:ea typeface="Times New Roman" pitchFamily="18" charset="0"/>
                <a:cs typeface="Traditional Arabic" pitchFamily="2" charset="-78"/>
              </a:rPr>
              <a:t>actuators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can be classified to be as </a:t>
            </a:r>
            <a:r>
              <a:rPr kumimoji="0" lang="en-US" sz="1600" b="0" i="0" u="none" strike="noStrike" cap="none" normalizeH="0" baseline="0" dirty="0" smtClean="0">
                <a:ln>
                  <a:noFill/>
                </a:ln>
                <a:solidFill>
                  <a:srgbClr val="0070C0"/>
                </a:solidFill>
                <a:effectLst/>
                <a:latin typeface="Arial" pitchFamily="34" charset="0"/>
                <a:ea typeface="Times New Roman" pitchFamily="18" charset="0"/>
                <a:cs typeface="Traditional Arabic" pitchFamily="2" charset="-78"/>
              </a:rPr>
              <a:t>continuous and logic</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 </a:t>
            </a:r>
            <a:r>
              <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Traditional Arabic" pitchFamily="2" charset="-78"/>
              </a:rPr>
              <a:t>Logic sensors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are used with PLC to detect the state of the process as true or false (on or off) in logic control. Similarly </a:t>
            </a:r>
            <a:r>
              <a:rPr kumimoji="0" lang="en-US" sz="1600" b="0" i="0" u="none" strike="noStrike" cap="none" normalizeH="0" baseline="0" dirty="0" smtClean="0">
                <a:ln>
                  <a:noFill/>
                </a:ln>
                <a:solidFill>
                  <a:srgbClr val="00B050"/>
                </a:solidFill>
                <a:effectLst/>
                <a:latin typeface="Arial" pitchFamily="34" charset="0"/>
                <a:ea typeface="Times New Roman" pitchFamily="18" charset="0"/>
                <a:cs typeface="Traditional Arabic" pitchFamily="2" charset="-78"/>
              </a:rPr>
              <a:t>logic actuators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are used with PLC to activate or deactivate the logic switching elements, that will drive the mechanical system. </a:t>
            </a:r>
          </a:p>
          <a:p>
            <a:pPr marL="0" marR="0" lvl="0" indent="0" algn="justLow" defTabSz="914400" rtl="0" eaLnBrk="1" fontAlgn="base" latinLnBrk="0" hangingPunct="1">
              <a:lnSpc>
                <a:spcPct val="100000"/>
              </a:lnSpc>
              <a:spcBef>
                <a:spcPct val="0"/>
              </a:spcBef>
              <a:spcAft>
                <a:spcPct val="0"/>
              </a:spcAft>
              <a:buClrTx/>
              <a:buSzTx/>
              <a:buFontTx/>
              <a:buNone/>
              <a:tabLst>
                <a:tab pos="300038"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300038" algn="l"/>
              </a:tabLst>
            </a:pPr>
            <a:endParaRPr kumimoji="0" lang="en-US" sz="1600" b="0" i="0" u="sng"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endParaRPr>
          </a:p>
          <a:p>
            <a:pPr marL="0" marR="0" lvl="0" indent="0" algn="justLow" defTabSz="914400" rtl="0" eaLnBrk="0" fontAlgn="base" latinLnBrk="0" hangingPunct="0">
              <a:lnSpc>
                <a:spcPct val="100000"/>
              </a:lnSpc>
              <a:spcBef>
                <a:spcPct val="0"/>
              </a:spcBef>
              <a:spcAft>
                <a:spcPct val="0"/>
              </a:spcAft>
              <a:buClrTx/>
              <a:buSzTx/>
              <a:buFontTx/>
              <a:buNone/>
              <a:tabLst>
                <a:tab pos="300038" algn="l"/>
              </a:tabLst>
            </a:pP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Examples of using logic sensors: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00038"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Mechanical limit switch used to detect the object approaching.</a:t>
            </a:r>
          </a:p>
          <a:p>
            <a:pPr marL="0" marR="0" lvl="0" indent="0" algn="justLow" defTabSz="914400" rtl="0" eaLnBrk="0" fontAlgn="base" latinLnBrk="0" hangingPunct="0">
              <a:lnSpc>
                <a:spcPct val="100000"/>
              </a:lnSpc>
              <a:spcBef>
                <a:spcPct val="0"/>
              </a:spcBef>
              <a:spcAft>
                <a:spcPct val="0"/>
              </a:spcAft>
              <a:buClrTx/>
              <a:buSzTx/>
              <a:tabLst>
                <a:tab pos="300038"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00038"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Optical sensor or detector used to detect an object is breaking the beam of light.</a:t>
            </a:r>
          </a:p>
          <a:p>
            <a:pPr marL="0" marR="0" lvl="0" indent="0" algn="justLow" defTabSz="914400" rtl="0" eaLnBrk="0" fontAlgn="base" latinLnBrk="0" hangingPunct="0">
              <a:lnSpc>
                <a:spcPct val="100000"/>
              </a:lnSpc>
              <a:spcBef>
                <a:spcPct val="0"/>
              </a:spcBef>
              <a:spcAft>
                <a:spcPct val="0"/>
              </a:spcAft>
              <a:buClrTx/>
              <a:buSzTx/>
              <a:tabLst>
                <a:tab pos="300038"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00038"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Capacitive detector used to detect the existing of dielectric object. </a:t>
            </a:r>
          </a:p>
          <a:p>
            <a:pPr marL="0" marR="0" lvl="0" indent="0" algn="justLow" defTabSz="914400" rtl="0" eaLnBrk="0" fontAlgn="base" latinLnBrk="0" hangingPunct="0">
              <a:lnSpc>
                <a:spcPct val="100000"/>
              </a:lnSpc>
              <a:spcBef>
                <a:spcPct val="0"/>
              </a:spcBef>
              <a:spcAft>
                <a:spcPct val="0"/>
              </a:spcAft>
              <a:buClrTx/>
              <a:buSzTx/>
              <a:tabLst>
                <a:tab pos="300038"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00038"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Inductive detector switch used to detect the existence of a ferrous metal object.</a:t>
            </a:r>
          </a:p>
          <a:p>
            <a:pPr marL="0" marR="0" lvl="0" indent="0" algn="justLow" defTabSz="914400" rtl="0" eaLnBrk="0" fontAlgn="base" latinLnBrk="0" hangingPunct="0">
              <a:lnSpc>
                <a:spcPct val="100000"/>
              </a:lnSpc>
              <a:spcBef>
                <a:spcPct val="0"/>
              </a:spcBef>
              <a:spcAft>
                <a:spcPct val="0"/>
              </a:spcAft>
              <a:buClrTx/>
              <a:buSzTx/>
              <a:tabLst>
                <a:tab pos="300038"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300038"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raditional Arabic" pitchFamily="2" charset="-78"/>
              </a:rPr>
              <a:t>A thermostat switch (such as those used in refrigeration and air conditioning) opens or closes a contact when a certain temperature is reached.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08431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31746" name="Picture 2"/>
          <p:cNvPicPr>
            <a:picLocks noChangeAspect="1" noChangeArrowheads="1"/>
          </p:cNvPicPr>
          <p:nvPr/>
        </p:nvPicPr>
        <p:blipFill>
          <a:blip r:embed="rId2"/>
          <a:srcRect l="16992" t="30762" r="12695" b="17236"/>
          <a:stretch>
            <a:fillRect/>
          </a:stretch>
        </p:blipFill>
        <p:spPr bwMode="auto">
          <a:xfrm>
            <a:off x="428596" y="1285860"/>
            <a:ext cx="7429584" cy="4395837"/>
          </a:xfrm>
          <a:prstGeom prst="rect">
            <a:avLst/>
          </a:prstGeom>
          <a:noFill/>
          <a:ln w="9525">
            <a:noFill/>
            <a:miter lim="800000"/>
            <a:headEnd/>
            <a:tailEnd/>
          </a:ln>
          <a:effectLst/>
        </p:spPr>
      </p:pic>
      <p:sp>
        <p:nvSpPr>
          <p:cNvPr id="9" name="TextBox 8"/>
          <p:cNvSpPr txBox="1"/>
          <p:nvPr/>
        </p:nvSpPr>
        <p:spPr>
          <a:xfrm>
            <a:off x="500034" y="928670"/>
            <a:ext cx="4500594" cy="369332"/>
          </a:xfrm>
          <a:prstGeom prst="rect">
            <a:avLst/>
          </a:prstGeom>
          <a:noFill/>
        </p:spPr>
        <p:txBody>
          <a:bodyPr wrap="square" rtlCol="0">
            <a:spAutoFit/>
          </a:bodyPr>
          <a:lstStyle/>
          <a:p>
            <a:r>
              <a:rPr lang="en-US" b="1" dirty="0" smtClean="0"/>
              <a:t>Displacement Solenoids </a:t>
            </a:r>
            <a:endParaRPr lang="en-US" b="1" dirty="0"/>
          </a:p>
        </p:txBody>
      </p:sp>
    </p:spTree>
    <p:extLst>
      <p:ext uri="{BB962C8B-B14F-4D97-AF65-F5344CB8AC3E}">
        <p14:creationId xmlns="" xmlns:p14="http://schemas.microsoft.com/office/powerpoint/2010/main" val="308431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32770" name="Picture 2"/>
          <p:cNvPicPr>
            <a:picLocks noChangeAspect="1" noChangeArrowheads="1"/>
          </p:cNvPicPr>
          <p:nvPr/>
        </p:nvPicPr>
        <p:blipFill>
          <a:blip r:embed="rId2"/>
          <a:srcRect l="17578" t="21973" r="13281" b="8447"/>
          <a:stretch>
            <a:fillRect/>
          </a:stretch>
        </p:blipFill>
        <p:spPr bwMode="auto">
          <a:xfrm>
            <a:off x="357158" y="857232"/>
            <a:ext cx="5857916" cy="4716119"/>
          </a:xfrm>
          <a:prstGeom prst="rect">
            <a:avLst/>
          </a:prstGeom>
          <a:noFill/>
          <a:ln w="9525">
            <a:noFill/>
            <a:miter lim="800000"/>
            <a:headEnd/>
            <a:tailEnd/>
          </a:ln>
          <a:effectLst/>
        </p:spPr>
      </p:pic>
      <p:sp>
        <p:nvSpPr>
          <p:cNvPr id="10" name="Rectangle 9"/>
          <p:cNvSpPr/>
          <p:nvPr/>
        </p:nvSpPr>
        <p:spPr>
          <a:xfrm>
            <a:off x="6196801" y="714356"/>
            <a:ext cx="2143140" cy="5909310"/>
          </a:xfrm>
          <a:prstGeom prst="rect">
            <a:avLst/>
          </a:prstGeom>
        </p:spPr>
        <p:txBody>
          <a:bodyPr wrap="square">
            <a:spAutoFit/>
          </a:bodyPr>
          <a:lstStyle/>
          <a:p>
            <a:r>
              <a:rPr lang="en-US" dirty="0" smtClean="0"/>
              <a:t>Duty cycle equal to 20/(20+150)= 0.117 or ~11% . It is clearly observed that solenoid-C will not provide the required linear displacement (maximum displacement 3.81 mm in current case). Solenoid-B provides the required displacement at duty cycle 11%, however it will not provide the required force. Solenoid-A provides the required force and displacement at the calculated duty cycle.</a:t>
            </a:r>
            <a:endParaRPr lang="en-US" dirty="0"/>
          </a:p>
        </p:txBody>
      </p:sp>
    </p:spTree>
    <p:extLst>
      <p:ext uri="{BB962C8B-B14F-4D97-AF65-F5344CB8AC3E}">
        <p14:creationId xmlns="" xmlns:p14="http://schemas.microsoft.com/office/powerpoint/2010/main" val="3084312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32770" name="Picture 2"/>
          <p:cNvPicPr>
            <a:picLocks noChangeAspect="1" noChangeArrowheads="1"/>
          </p:cNvPicPr>
          <p:nvPr/>
        </p:nvPicPr>
        <p:blipFill>
          <a:blip r:embed="rId2"/>
          <a:srcRect l="17578" t="21973" r="13281" b="8447"/>
          <a:stretch>
            <a:fillRect/>
          </a:stretch>
        </p:blipFill>
        <p:spPr bwMode="auto">
          <a:xfrm>
            <a:off x="357158" y="857232"/>
            <a:ext cx="5857916" cy="4716119"/>
          </a:xfrm>
          <a:prstGeom prst="rect">
            <a:avLst/>
          </a:prstGeom>
          <a:noFill/>
          <a:ln w="9525">
            <a:noFill/>
            <a:miter lim="800000"/>
            <a:headEnd/>
            <a:tailEnd/>
          </a:ln>
          <a:effectLst/>
        </p:spPr>
      </p:pic>
      <p:sp>
        <p:nvSpPr>
          <p:cNvPr id="10" name="Rectangle 9"/>
          <p:cNvSpPr/>
          <p:nvPr/>
        </p:nvSpPr>
        <p:spPr>
          <a:xfrm>
            <a:off x="6196801" y="714356"/>
            <a:ext cx="2143140" cy="5355312"/>
          </a:xfrm>
          <a:prstGeom prst="rect">
            <a:avLst/>
          </a:prstGeom>
        </p:spPr>
        <p:txBody>
          <a:bodyPr wrap="square">
            <a:spAutoFit/>
          </a:bodyPr>
          <a:lstStyle/>
          <a:p>
            <a:r>
              <a:rPr lang="en-US" dirty="0" smtClean="0"/>
              <a:t>Duty cycle equal to 20/(20+150)= 0.117 or ~11% . </a:t>
            </a:r>
            <a:endParaRPr lang="en-US" dirty="0" smtClean="0"/>
          </a:p>
          <a:p>
            <a:r>
              <a:rPr lang="en-US" dirty="0" smtClean="0"/>
              <a:t>It </a:t>
            </a:r>
            <a:r>
              <a:rPr lang="en-US" dirty="0" smtClean="0"/>
              <a:t>is clearly observed that solenoid-C will not provide the required linear displacement (maximum displacement 3.81 mm in current case</a:t>
            </a:r>
            <a:r>
              <a:rPr lang="en-US" dirty="0" smtClean="0"/>
              <a:t>).</a:t>
            </a:r>
          </a:p>
          <a:p>
            <a:endParaRPr lang="en-US" dirty="0" smtClean="0"/>
          </a:p>
          <a:p>
            <a:r>
              <a:rPr lang="en-US" dirty="0" smtClean="0">
                <a:solidFill>
                  <a:srgbClr val="C00000"/>
                </a:solidFill>
              </a:rPr>
              <a:t>Solenoid-B </a:t>
            </a:r>
            <a:r>
              <a:rPr lang="en-US" dirty="0" smtClean="0">
                <a:solidFill>
                  <a:srgbClr val="C00000"/>
                </a:solidFill>
              </a:rPr>
              <a:t>provides the required displacement at duty cycle 11</a:t>
            </a:r>
            <a:r>
              <a:rPr lang="en-US" dirty="0" smtClean="0">
                <a:solidFill>
                  <a:srgbClr val="C00000"/>
                </a:solidFill>
              </a:rPr>
              <a:t>%.  While solenoid –A, quite big for this application</a:t>
            </a:r>
            <a:endParaRPr lang="en-US" dirty="0">
              <a:solidFill>
                <a:srgbClr val="C00000"/>
              </a:solidFill>
            </a:endParaRPr>
          </a:p>
        </p:txBody>
      </p:sp>
    </p:spTree>
    <p:extLst>
      <p:ext uri="{BB962C8B-B14F-4D97-AF65-F5344CB8AC3E}">
        <p14:creationId xmlns="" xmlns:p14="http://schemas.microsoft.com/office/powerpoint/2010/main" val="30843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23</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428596" y="1428737"/>
            <a:ext cx="7786742" cy="3693319"/>
          </a:xfrm>
          <a:prstGeom prst="rect">
            <a:avLst/>
          </a:prstGeom>
        </p:spPr>
        <p:txBody>
          <a:bodyPr wrap="square">
            <a:spAutoFit/>
          </a:bodyPr>
          <a:lstStyle/>
          <a:p>
            <a:r>
              <a:rPr lang="en-US" dirty="0" smtClean="0"/>
              <a:t>Solenoid can be actuated using AC or DC current. AC current is noisier compared to DC type. On other hand, DC type require external power supply and much more likely to burn out on excessive loads. Furthermore, AC solenoids develop more force at the beginning than DC solenoid of same size</a:t>
            </a:r>
            <a:r>
              <a:rPr lang="en-US" dirty="0" smtClean="0"/>
              <a:t>.</a:t>
            </a:r>
          </a:p>
          <a:p>
            <a:endParaRPr lang="en-US" dirty="0" smtClean="0"/>
          </a:p>
          <a:p>
            <a:r>
              <a:rPr lang="en-US" dirty="0" smtClean="0"/>
              <a:t>In DC solenoids, coil inductance produces high reverse-voltage transients when the solenoid is shut off. Hence, to prevent serious degradation of the switch contacts by arcing, special devices should be used. This phenomenon is more serious at high switching rate (on/off). </a:t>
            </a:r>
            <a:endParaRPr lang="en-US" dirty="0" smtClean="0"/>
          </a:p>
          <a:p>
            <a:endParaRPr lang="en-US" dirty="0" smtClean="0"/>
          </a:p>
          <a:p>
            <a:r>
              <a:rPr lang="en-US" dirty="0" smtClean="0"/>
              <a:t>The </a:t>
            </a:r>
            <a:r>
              <a:rPr lang="en-US" dirty="0" smtClean="0"/>
              <a:t>simplest suppression means is a diode connected across the coil winding, which limits reverse voltage to the supply voltage level. However, the solenoid terminals must be polarized to prevent damage to the diode</a:t>
            </a:r>
            <a:endParaRPr lang="en-US" dirty="0"/>
          </a:p>
        </p:txBody>
      </p:sp>
      <p:sp>
        <p:nvSpPr>
          <p:cNvPr id="11" name="TextBox 10"/>
          <p:cNvSpPr txBox="1"/>
          <p:nvPr/>
        </p:nvSpPr>
        <p:spPr>
          <a:xfrm>
            <a:off x="500034" y="928670"/>
            <a:ext cx="4500594" cy="369332"/>
          </a:xfrm>
          <a:prstGeom prst="rect">
            <a:avLst/>
          </a:prstGeom>
          <a:noFill/>
        </p:spPr>
        <p:txBody>
          <a:bodyPr wrap="square" rtlCol="0">
            <a:spAutoFit/>
          </a:bodyPr>
          <a:lstStyle/>
          <a:p>
            <a:r>
              <a:rPr lang="en-US" b="1" dirty="0" smtClean="0"/>
              <a:t>Displacement Solenoids </a:t>
            </a:r>
            <a:endParaRPr lang="en-US" b="1" dirty="0"/>
          </a:p>
        </p:txBody>
      </p:sp>
    </p:spTree>
    <p:extLst>
      <p:ext uri="{BB962C8B-B14F-4D97-AF65-F5344CB8AC3E}">
        <p14:creationId xmlns="" xmlns:p14="http://schemas.microsoft.com/office/powerpoint/2010/main" val="308431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1" name="TextBox 10"/>
          <p:cNvSpPr txBox="1"/>
          <p:nvPr/>
        </p:nvSpPr>
        <p:spPr>
          <a:xfrm>
            <a:off x="500034" y="928670"/>
            <a:ext cx="4500594" cy="369332"/>
          </a:xfrm>
          <a:prstGeom prst="rect">
            <a:avLst/>
          </a:prstGeom>
          <a:noFill/>
        </p:spPr>
        <p:txBody>
          <a:bodyPr wrap="square" rtlCol="0">
            <a:spAutoFit/>
          </a:bodyPr>
          <a:lstStyle/>
          <a:p>
            <a:r>
              <a:rPr lang="en-US" b="1" dirty="0" smtClean="0"/>
              <a:t>Relay Switch Element</a:t>
            </a:r>
            <a:endParaRPr lang="en-US" b="1" dirty="0"/>
          </a:p>
        </p:txBody>
      </p:sp>
      <p:sp>
        <p:nvSpPr>
          <p:cNvPr id="10" name="Rectangle 9"/>
          <p:cNvSpPr/>
          <p:nvPr/>
        </p:nvSpPr>
        <p:spPr>
          <a:xfrm>
            <a:off x="500034" y="1357298"/>
            <a:ext cx="7572428" cy="1477328"/>
          </a:xfrm>
          <a:prstGeom prst="rect">
            <a:avLst/>
          </a:prstGeom>
        </p:spPr>
        <p:txBody>
          <a:bodyPr wrap="square">
            <a:spAutoFit/>
          </a:bodyPr>
          <a:lstStyle/>
          <a:p>
            <a:r>
              <a:rPr lang="en-US" dirty="0" smtClean="0"/>
              <a:t>There are three basic relay types: Electromechanical relay, reed relay, and solid-state relays. </a:t>
            </a:r>
            <a:endParaRPr lang="en-US" dirty="0" smtClean="0"/>
          </a:p>
          <a:p>
            <a:endParaRPr lang="en-US" dirty="0" smtClean="0"/>
          </a:p>
          <a:p>
            <a:r>
              <a:rPr lang="en-US" dirty="0" smtClean="0"/>
              <a:t>Relays </a:t>
            </a:r>
            <a:r>
              <a:rPr lang="en-US" dirty="0" smtClean="0"/>
              <a:t>are used for two purpose as logic switching elements (i.e. control relay), or as current or voltage amplifiers (i.e. power relays).</a:t>
            </a:r>
            <a:endParaRPr lang="en-US" dirty="0"/>
          </a:p>
        </p:txBody>
      </p:sp>
      <p:grpSp>
        <p:nvGrpSpPr>
          <p:cNvPr id="33794" name="Group 2"/>
          <p:cNvGrpSpPr>
            <a:grpSpLocks/>
          </p:cNvGrpSpPr>
          <p:nvPr/>
        </p:nvGrpSpPr>
        <p:grpSpPr bwMode="auto">
          <a:xfrm>
            <a:off x="1071538" y="3143248"/>
            <a:ext cx="5600700" cy="2743200"/>
            <a:chOff x="1797" y="9471"/>
            <a:chExt cx="8820" cy="4320"/>
          </a:xfrm>
        </p:grpSpPr>
        <p:sp>
          <p:nvSpPr>
            <p:cNvPr id="33795" name="Text Box 3"/>
            <p:cNvSpPr txBox="1">
              <a:spLocks noChangeArrowheads="1"/>
            </p:cNvSpPr>
            <p:nvPr/>
          </p:nvSpPr>
          <p:spPr bwMode="auto">
            <a:xfrm>
              <a:off x="3597" y="12171"/>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3796" name="Group 4"/>
            <p:cNvGrpSpPr>
              <a:grpSpLocks/>
            </p:cNvGrpSpPr>
            <p:nvPr/>
          </p:nvGrpSpPr>
          <p:grpSpPr bwMode="auto">
            <a:xfrm>
              <a:off x="1797" y="9471"/>
              <a:ext cx="8820" cy="4320"/>
              <a:chOff x="1797" y="9471"/>
              <a:chExt cx="8820" cy="4320"/>
            </a:xfrm>
          </p:grpSpPr>
          <p:grpSp>
            <p:nvGrpSpPr>
              <p:cNvPr id="33797" name="Group 5"/>
              <p:cNvGrpSpPr>
                <a:grpSpLocks/>
              </p:cNvGrpSpPr>
              <p:nvPr/>
            </p:nvGrpSpPr>
            <p:grpSpPr bwMode="auto">
              <a:xfrm>
                <a:off x="1797" y="9471"/>
                <a:ext cx="8820" cy="3584"/>
                <a:chOff x="1797" y="9471"/>
                <a:chExt cx="8820" cy="3584"/>
              </a:xfrm>
            </p:grpSpPr>
            <p:grpSp>
              <p:nvGrpSpPr>
                <p:cNvPr id="33798" name="Group 6"/>
                <p:cNvGrpSpPr>
                  <a:grpSpLocks/>
                </p:cNvGrpSpPr>
                <p:nvPr/>
              </p:nvGrpSpPr>
              <p:grpSpPr bwMode="auto">
                <a:xfrm>
                  <a:off x="8637" y="9471"/>
                  <a:ext cx="1980" cy="3411"/>
                  <a:chOff x="8100" y="2763"/>
                  <a:chExt cx="1980" cy="3411"/>
                </a:xfrm>
              </p:grpSpPr>
              <p:grpSp>
                <p:nvGrpSpPr>
                  <p:cNvPr id="33799" name="Group 7"/>
                  <p:cNvGrpSpPr>
                    <a:grpSpLocks/>
                  </p:cNvGrpSpPr>
                  <p:nvPr/>
                </p:nvGrpSpPr>
                <p:grpSpPr bwMode="auto">
                  <a:xfrm>
                    <a:off x="8100" y="2763"/>
                    <a:ext cx="1260" cy="540"/>
                    <a:chOff x="8100" y="2880"/>
                    <a:chExt cx="1260" cy="540"/>
                  </a:xfrm>
                </p:grpSpPr>
                <p:grpSp>
                  <p:nvGrpSpPr>
                    <p:cNvPr id="33800" name="Group 8"/>
                    <p:cNvGrpSpPr>
                      <a:grpSpLocks/>
                    </p:cNvGrpSpPr>
                    <p:nvPr/>
                  </p:nvGrpSpPr>
                  <p:grpSpPr bwMode="auto">
                    <a:xfrm>
                      <a:off x="8100" y="2880"/>
                      <a:ext cx="1260" cy="540"/>
                      <a:chOff x="8100" y="3600"/>
                      <a:chExt cx="1260" cy="540"/>
                    </a:xfrm>
                  </p:grpSpPr>
                  <p:sp>
                    <p:nvSpPr>
                      <p:cNvPr id="33801" name="Oval 9"/>
                      <p:cNvSpPr>
                        <a:spLocks noChangeArrowheads="1"/>
                      </p:cNvSpPr>
                      <p:nvPr/>
                    </p:nvSpPr>
                    <p:spPr bwMode="auto">
                      <a:xfrm>
                        <a:off x="8460" y="3600"/>
                        <a:ext cx="540"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02" name="Line 10"/>
                      <p:cNvSpPr>
                        <a:spLocks noChangeShapeType="1"/>
                      </p:cNvSpPr>
                      <p:nvPr/>
                    </p:nvSpPr>
                    <p:spPr bwMode="auto">
                      <a:xfrm>
                        <a:off x="9000" y="3871"/>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03" name="Line 11"/>
                      <p:cNvSpPr>
                        <a:spLocks noChangeShapeType="1"/>
                      </p:cNvSpPr>
                      <p:nvPr/>
                    </p:nvSpPr>
                    <p:spPr bwMode="auto">
                      <a:xfrm>
                        <a:off x="8100" y="3877"/>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04" name="Text Box 12"/>
                    <p:cNvSpPr txBox="1">
                      <a:spLocks noChangeArrowheads="1"/>
                    </p:cNvSpPr>
                    <p:nvPr/>
                  </p:nvSpPr>
                  <p:spPr bwMode="auto">
                    <a:xfrm>
                      <a:off x="8551" y="3060"/>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Arial" pitchFamily="34" charset="0"/>
                          <a:cs typeface="Arial" pitchFamily="34" charset="0"/>
                        </a:rPr>
                        <a:t>4-CR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3805" name="Text Box 13"/>
                  <p:cNvSpPr txBox="1">
                    <a:spLocks noChangeArrowheads="1"/>
                  </p:cNvSpPr>
                  <p:nvPr/>
                </p:nvSpPr>
                <p:spPr bwMode="auto">
                  <a:xfrm>
                    <a:off x="9540" y="2880"/>
                    <a:ext cx="540" cy="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(d)</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3806" name="Group 14"/>
                  <p:cNvGrpSpPr>
                    <a:grpSpLocks/>
                  </p:cNvGrpSpPr>
                  <p:nvPr/>
                </p:nvGrpSpPr>
                <p:grpSpPr bwMode="auto">
                  <a:xfrm>
                    <a:off x="8460" y="3561"/>
                    <a:ext cx="670" cy="540"/>
                    <a:chOff x="8460" y="3600"/>
                    <a:chExt cx="670" cy="540"/>
                  </a:xfrm>
                </p:grpSpPr>
                <p:grpSp>
                  <p:nvGrpSpPr>
                    <p:cNvPr id="33807" name="Group 15"/>
                    <p:cNvGrpSpPr>
                      <a:grpSpLocks/>
                    </p:cNvGrpSpPr>
                    <p:nvPr/>
                  </p:nvGrpSpPr>
                  <p:grpSpPr bwMode="auto">
                    <a:xfrm>
                      <a:off x="8460" y="3780"/>
                      <a:ext cx="540" cy="360"/>
                      <a:chOff x="8460" y="3600"/>
                      <a:chExt cx="540" cy="360"/>
                    </a:xfrm>
                  </p:grpSpPr>
                  <p:sp>
                    <p:nvSpPr>
                      <p:cNvPr id="33808" name="Line 16"/>
                      <p:cNvSpPr>
                        <a:spLocks noChangeShapeType="1"/>
                      </p:cNvSpPr>
                      <p:nvPr/>
                    </p:nvSpPr>
                    <p:spPr bwMode="auto">
                      <a:xfrm>
                        <a:off x="864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09" name="Line 17"/>
                      <p:cNvSpPr>
                        <a:spLocks noChangeShapeType="1"/>
                      </p:cNvSpPr>
                      <p:nvPr/>
                    </p:nvSpPr>
                    <p:spPr bwMode="auto">
                      <a:xfrm>
                        <a:off x="882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10" name="Line 18"/>
                      <p:cNvSpPr>
                        <a:spLocks noChangeShapeType="1"/>
                      </p:cNvSpPr>
                      <p:nvPr/>
                    </p:nvSpPr>
                    <p:spPr bwMode="auto">
                      <a:xfrm>
                        <a:off x="882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11" name="Line 19"/>
                      <p:cNvSpPr>
                        <a:spLocks noChangeShapeType="1"/>
                      </p:cNvSpPr>
                      <p:nvPr/>
                    </p:nvSpPr>
                    <p:spPr bwMode="auto">
                      <a:xfrm>
                        <a:off x="846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12" name="Text Box 20"/>
                    <p:cNvSpPr txBox="1">
                      <a:spLocks noChangeArrowheads="1"/>
                    </p:cNvSpPr>
                    <p:nvPr/>
                  </p:nvSpPr>
                  <p:spPr bwMode="auto">
                    <a:xfrm>
                      <a:off x="8590" y="3600"/>
                      <a:ext cx="540" cy="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Arial" pitchFamily="34" charset="0"/>
                          <a:cs typeface="Arial" pitchFamily="34" charset="0"/>
                        </a:rPr>
                        <a:t>4-CR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3813" name="Group 21"/>
                  <p:cNvGrpSpPr>
                    <a:grpSpLocks/>
                  </p:cNvGrpSpPr>
                  <p:nvPr/>
                </p:nvGrpSpPr>
                <p:grpSpPr bwMode="auto">
                  <a:xfrm>
                    <a:off x="8460" y="4283"/>
                    <a:ext cx="657" cy="540"/>
                    <a:chOff x="8460" y="4140"/>
                    <a:chExt cx="657" cy="540"/>
                  </a:xfrm>
                </p:grpSpPr>
                <p:grpSp>
                  <p:nvGrpSpPr>
                    <p:cNvPr id="33814" name="Group 22"/>
                    <p:cNvGrpSpPr>
                      <a:grpSpLocks/>
                    </p:cNvGrpSpPr>
                    <p:nvPr/>
                  </p:nvGrpSpPr>
                  <p:grpSpPr bwMode="auto">
                    <a:xfrm>
                      <a:off x="8460" y="4320"/>
                      <a:ext cx="540" cy="360"/>
                      <a:chOff x="8460" y="4320"/>
                      <a:chExt cx="540" cy="360"/>
                    </a:xfrm>
                  </p:grpSpPr>
                  <p:grpSp>
                    <p:nvGrpSpPr>
                      <p:cNvPr id="33815" name="Group 23"/>
                      <p:cNvGrpSpPr>
                        <a:grpSpLocks/>
                      </p:cNvGrpSpPr>
                      <p:nvPr/>
                    </p:nvGrpSpPr>
                    <p:grpSpPr bwMode="auto">
                      <a:xfrm>
                        <a:off x="8460" y="4320"/>
                        <a:ext cx="540" cy="360"/>
                        <a:chOff x="8460" y="3600"/>
                        <a:chExt cx="540" cy="360"/>
                      </a:xfrm>
                    </p:grpSpPr>
                    <p:sp>
                      <p:nvSpPr>
                        <p:cNvPr id="33816" name="Line 24"/>
                        <p:cNvSpPr>
                          <a:spLocks noChangeShapeType="1"/>
                        </p:cNvSpPr>
                        <p:nvPr/>
                      </p:nvSpPr>
                      <p:spPr bwMode="auto">
                        <a:xfrm>
                          <a:off x="864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17" name="Line 25"/>
                        <p:cNvSpPr>
                          <a:spLocks noChangeShapeType="1"/>
                        </p:cNvSpPr>
                        <p:nvPr/>
                      </p:nvSpPr>
                      <p:spPr bwMode="auto">
                        <a:xfrm>
                          <a:off x="882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18" name="Line 26"/>
                        <p:cNvSpPr>
                          <a:spLocks noChangeShapeType="1"/>
                        </p:cNvSpPr>
                        <p:nvPr/>
                      </p:nvSpPr>
                      <p:spPr bwMode="auto">
                        <a:xfrm>
                          <a:off x="882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19" name="Line 27"/>
                        <p:cNvSpPr>
                          <a:spLocks noChangeShapeType="1"/>
                        </p:cNvSpPr>
                        <p:nvPr/>
                      </p:nvSpPr>
                      <p:spPr bwMode="auto">
                        <a:xfrm>
                          <a:off x="846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20" name="Line 28"/>
                      <p:cNvSpPr>
                        <a:spLocks noChangeShapeType="1"/>
                      </p:cNvSpPr>
                      <p:nvPr/>
                    </p:nvSpPr>
                    <p:spPr bwMode="auto">
                      <a:xfrm flipH="1">
                        <a:off x="8538" y="4320"/>
                        <a:ext cx="36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21" name="Text Box 29"/>
                    <p:cNvSpPr txBox="1">
                      <a:spLocks noChangeArrowheads="1"/>
                    </p:cNvSpPr>
                    <p:nvPr/>
                  </p:nvSpPr>
                  <p:spPr bwMode="auto">
                    <a:xfrm>
                      <a:off x="8577" y="4140"/>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Arial" pitchFamily="34" charset="0"/>
                          <a:cs typeface="Arial" pitchFamily="34" charset="0"/>
                        </a:rPr>
                        <a:t>4-CR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3822" name="Group 30"/>
                  <p:cNvGrpSpPr>
                    <a:grpSpLocks/>
                  </p:cNvGrpSpPr>
                  <p:nvPr/>
                </p:nvGrpSpPr>
                <p:grpSpPr bwMode="auto">
                  <a:xfrm>
                    <a:off x="8100" y="4914"/>
                    <a:ext cx="1080" cy="1260"/>
                    <a:chOff x="8100" y="4680"/>
                    <a:chExt cx="1080" cy="1260"/>
                  </a:xfrm>
                </p:grpSpPr>
                <p:grpSp>
                  <p:nvGrpSpPr>
                    <p:cNvPr id="33823" name="Group 31"/>
                    <p:cNvGrpSpPr>
                      <a:grpSpLocks/>
                    </p:cNvGrpSpPr>
                    <p:nvPr/>
                  </p:nvGrpSpPr>
                  <p:grpSpPr bwMode="auto">
                    <a:xfrm>
                      <a:off x="8100" y="4860"/>
                      <a:ext cx="900" cy="1080"/>
                      <a:chOff x="7920" y="4860"/>
                      <a:chExt cx="900" cy="1080"/>
                    </a:xfrm>
                  </p:grpSpPr>
                  <p:sp>
                    <p:nvSpPr>
                      <p:cNvPr id="33824" name="Line 32"/>
                      <p:cNvSpPr>
                        <a:spLocks noChangeShapeType="1"/>
                      </p:cNvSpPr>
                      <p:nvPr/>
                    </p:nvSpPr>
                    <p:spPr bwMode="auto">
                      <a:xfrm>
                        <a:off x="8280" y="5040"/>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825" name="Group 33"/>
                      <p:cNvGrpSpPr>
                        <a:grpSpLocks/>
                      </p:cNvGrpSpPr>
                      <p:nvPr/>
                    </p:nvGrpSpPr>
                    <p:grpSpPr bwMode="auto">
                      <a:xfrm>
                        <a:off x="8280" y="4860"/>
                        <a:ext cx="540" cy="360"/>
                        <a:chOff x="8460" y="3600"/>
                        <a:chExt cx="540" cy="360"/>
                      </a:xfrm>
                    </p:grpSpPr>
                    <p:sp>
                      <p:nvSpPr>
                        <p:cNvPr id="33826" name="Line 34"/>
                        <p:cNvSpPr>
                          <a:spLocks noChangeShapeType="1"/>
                        </p:cNvSpPr>
                        <p:nvPr/>
                      </p:nvSpPr>
                      <p:spPr bwMode="auto">
                        <a:xfrm>
                          <a:off x="864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27" name="Line 35"/>
                        <p:cNvSpPr>
                          <a:spLocks noChangeShapeType="1"/>
                        </p:cNvSpPr>
                        <p:nvPr/>
                      </p:nvSpPr>
                      <p:spPr bwMode="auto">
                        <a:xfrm>
                          <a:off x="882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28" name="Line 36"/>
                        <p:cNvSpPr>
                          <a:spLocks noChangeShapeType="1"/>
                        </p:cNvSpPr>
                        <p:nvPr/>
                      </p:nvSpPr>
                      <p:spPr bwMode="auto">
                        <a:xfrm>
                          <a:off x="882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29" name="Line 37"/>
                        <p:cNvSpPr>
                          <a:spLocks noChangeShapeType="1"/>
                        </p:cNvSpPr>
                        <p:nvPr/>
                      </p:nvSpPr>
                      <p:spPr bwMode="auto">
                        <a:xfrm>
                          <a:off x="846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830" name="Group 38"/>
                      <p:cNvGrpSpPr>
                        <a:grpSpLocks/>
                      </p:cNvGrpSpPr>
                      <p:nvPr/>
                    </p:nvGrpSpPr>
                    <p:grpSpPr bwMode="auto">
                      <a:xfrm>
                        <a:off x="8280" y="5580"/>
                        <a:ext cx="540" cy="360"/>
                        <a:chOff x="8460" y="4320"/>
                        <a:chExt cx="540" cy="360"/>
                      </a:xfrm>
                    </p:grpSpPr>
                    <p:grpSp>
                      <p:nvGrpSpPr>
                        <p:cNvPr id="33831" name="Group 39"/>
                        <p:cNvGrpSpPr>
                          <a:grpSpLocks/>
                        </p:cNvGrpSpPr>
                        <p:nvPr/>
                      </p:nvGrpSpPr>
                      <p:grpSpPr bwMode="auto">
                        <a:xfrm>
                          <a:off x="8460" y="4320"/>
                          <a:ext cx="540" cy="360"/>
                          <a:chOff x="8460" y="3600"/>
                          <a:chExt cx="540" cy="360"/>
                        </a:xfrm>
                      </p:grpSpPr>
                      <p:sp>
                        <p:nvSpPr>
                          <p:cNvPr id="33832" name="Line 40"/>
                          <p:cNvSpPr>
                            <a:spLocks noChangeShapeType="1"/>
                          </p:cNvSpPr>
                          <p:nvPr/>
                        </p:nvSpPr>
                        <p:spPr bwMode="auto">
                          <a:xfrm>
                            <a:off x="864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33" name="Line 41"/>
                          <p:cNvSpPr>
                            <a:spLocks noChangeShapeType="1"/>
                          </p:cNvSpPr>
                          <p:nvPr/>
                        </p:nvSpPr>
                        <p:spPr bwMode="auto">
                          <a:xfrm>
                            <a:off x="8820" y="360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34" name="Line 42"/>
                          <p:cNvSpPr>
                            <a:spLocks noChangeShapeType="1"/>
                          </p:cNvSpPr>
                          <p:nvPr/>
                        </p:nvSpPr>
                        <p:spPr bwMode="auto">
                          <a:xfrm>
                            <a:off x="882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35" name="Line 43"/>
                          <p:cNvSpPr>
                            <a:spLocks noChangeShapeType="1"/>
                          </p:cNvSpPr>
                          <p:nvPr/>
                        </p:nvSpPr>
                        <p:spPr bwMode="auto">
                          <a:xfrm>
                            <a:off x="8460" y="3780"/>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36" name="Line 44"/>
                        <p:cNvSpPr>
                          <a:spLocks noChangeShapeType="1"/>
                        </p:cNvSpPr>
                        <p:nvPr/>
                      </p:nvSpPr>
                      <p:spPr bwMode="auto">
                        <a:xfrm flipH="1">
                          <a:off x="8538" y="4320"/>
                          <a:ext cx="36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37" name="Line 45"/>
                      <p:cNvSpPr>
                        <a:spLocks noChangeShapeType="1"/>
                      </p:cNvSpPr>
                      <p:nvPr/>
                    </p:nvSpPr>
                    <p:spPr bwMode="auto">
                      <a:xfrm flipH="1">
                        <a:off x="7920" y="5400"/>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38" name="Text Box 46"/>
                    <p:cNvSpPr txBox="1">
                      <a:spLocks noChangeArrowheads="1"/>
                    </p:cNvSpPr>
                    <p:nvPr/>
                  </p:nvSpPr>
                  <p:spPr bwMode="auto">
                    <a:xfrm>
                      <a:off x="8575" y="4680"/>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Arial" pitchFamily="34" charset="0"/>
                          <a:cs typeface="Arial" pitchFamily="34" charset="0"/>
                        </a:rPr>
                        <a:t>4-CR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39" name="Text Box 47"/>
                    <p:cNvSpPr txBox="1">
                      <a:spLocks noChangeArrowheads="1"/>
                    </p:cNvSpPr>
                    <p:nvPr/>
                  </p:nvSpPr>
                  <p:spPr bwMode="auto">
                    <a:xfrm>
                      <a:off x="8640" y="5400"/>
                      <a:ext cx="540" cy="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Arial" pitchFamily="34" charset="0"/>
                          <a:cs typeface="Arial" pitchFamily="34" charset="0"/>
                        </a:rPr>
                        <a:t>4-CR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pic>
              <p:nvPicPr>
                <p:cNvPr id="33840" name="Picture 48"/>
                <p:cNvPicPr>
                  <a:picLocks noChangeAspect="1" noChangeArrowheads="1"/>
                </p:cNvPicPr>
                <p:nvPr/>
              </p:nvPicPr>
              <p:blipFill>
                <a:blip r:embed="rId2"/>
                <a:srcRect/>
                <a:stretch>
                  <a:fillRect/>
                </a:stretch>
              </p:blipFill>
              <p:spPr bwMode="auto">
                <a:xfrm>
                  <a:off x="1797" y="9651"/>
                  <a:ext cx="1699" cy="2166"/>
                </a:xfrm>
                <a:prstGeom prst="rect">
                  <a:avLst/>
                </a:prstGeom>
                <a:noFill/>
                <a:ln w="9525">
                  <a:noFill/>
                  <a:miter lim="800000"/>
                  <a:headEnd/>
                  <a:tailEnd/>
                </a:ln>
              </p:spPr>
            </p:pic>
            <p:pic>
              <p:nvPicPr>
                <p:cNvPr id="33841" name="Picture 49"/>
                <p:cNvPicPr>
                  <a:picLocks noChangeAspect="1" noChangeArrowheads="1"/>
                </p:cNvPicPr>
                <p:nvPr/>
              </p:nvPicPr>
              <p:blipFill>
                <a:blip r:embed="rId3"/>
                <a:srcRect/>
                <a:stretch>
                  <a:fillRect/>
                </a:stretch>
              </p:blipFill>
              <p:spPr bwMode="auto">
                <a:xfrm>
                  <a:off x="5037" y="9651"/>
                  <a:ext cx="2836" cy="3404"/>
                </a:xfrm>
                <a:prstGeom prst="rect">
                  <a:avLst/>
                </a:prstGeom>
                <a:noFill/>
                <a:ln w="9525">
                  <a:noFill/>
                  <a:miter lim="800000"/>
                  <a:headEnd/>
                  <a:tailEnd/>
                </a:ln>
              </p:spPr>
            </p:pic>
          </p:grpSp>
          <p:sp>
            <p:nvSpPr>
              <p:cNvPr id="33842" name="Text Box 50"/>
              <p:cNvSpPr txBox="1">
                <a:spLocks noChangeArrowheads="1"/>
              </p:cNvSpPr>
              <p:nvPr/>
            </p:nvSpPr>
            <p:spPr bwMode="auto">
              <a:xfrm>
                <a:off x="1977" y="13071"/>
                <a:ext cx="828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Fig. 5.13, a) Structure of electromechanical relay, b) Relay ladder notation, c) NO notation) NC notation and e) changeover contact notation.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7" name="Freeform 56"/>
          <p:cNvSpPr/>
          <p:nvPr/>
        </p:nvSpPr>
        <p:spPr>
          <a:xfrm>
            <a:off x="2147777" y="2498651"/>
            <a:ext cx="4710223" cy="861237"/>
          </a:xfrm>
          <a:custGeom>
            <a:avLst/>
            <a:gdLst>
              <a:gd name="connsiteX0" fmla="*/ 4710223 w 4710223"/>
              <a:gd name="connsiteY0" fmla="*/ 0 h 861237"/>
              <a:gd name="connsiteX1" fmla="*/ 3753293 w 4710223"/>
              <a:gd name="connsiteY1" fmla="*/ 244549 h 861237"/>
              <a:gd name="connsiteX2" fmla="*/ 914400 w 4710223"/>
              <a:gd name="connsiteY2" fmla="*/ 574158 h 861237"/>
              <a:gd name="connsiteX3" fmla="*/ 0 w 4710223"/>
              <a:gd name="connsiteY3" fmla="*/ 861237 h 861237"/>
            </a:gdLst>
            <a:ahLst/>
            <a:cxnLst>
              <a:cxn ang="0">
                <a:pos x="connsiteX0" y="connsiteY0"/>
              </a:cxn>
              <a:cxn ang="0">
                <a:pos x="connsiteX1" y="connsiteY1"/>
              </a:cxn>
              <a:cxn ang="0">
                <a:pos x="connsiteX2" y="connsiteY2"/>
              </a:cxn>
              <a:cxn ang="0">
                <a:pos x="connsiteX3" y="connsiteY3"/>
              </a:cxn>
            </a:cxnLst>
            <a:rect l="l" t="t" r="r" b="b"/>
            <a:pathLst>
              <a:path w="4710223" h="861237">
                <a:moveTo>
                  <a:pt x="4710223" y="0"/>
                </a:moveTo>
                <a:cubicBezTo>
                  <a:pt x="4548076" y="74428"/>
                  <a:pt x="4385930" y="148856"/>
                  <a:pt x="3753293" y="244549"/>
                </a:cubicBezTo>
                <a:cubicBezTo>
                  <a:pt x="3120656" y="340242"/>
                  <a:pt x="1539949" y="471377"/>
                  <a:pt x="914400" y="574158"/>
                </a:cubicBezTo>
                <a:cubicBezTo>
                  <a:pt x="288851" y="676939"/>
                  <a:pt x="0" y="861237"/>
                  <a:pt x="0" y="861237"/>
                </a:cubicBezTo>
              </a:path>
            </a:pathLst>
          </a:custGeom>
          <a:ln>
            <a:solidFill>
              <a:schemeClr val="tx1"/>
            </a:solidFill>
            <a:headEnd type="none" w="med" len="lg"/>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rot="2283110" flipH="1">
            <a:off x="4712118" y="2651960"/>
            <a:ext cx="598330" cy="1214446"/>
          </a:xfrm>
          <a:custGeom>
            <a:avLst/>
            <a:gdLst>
              <a:gd name="connsiteX0" fmla="*/ 4710223 w 4710223"/>
              <a:gd name="connsiteY0" fmla="*/ 0 h 861237"/>
              <a:gd name="connsiteX1" fmla="*/ 3753293 w 4710223"/>
              <a:gd name="connsiteY1" fmla="*/ 244549 h 861237"/>
              <a:gd name="connsiteX2" fmla="*/ 914400 w 4710223"/>
              <a:gd name="connsiteY2" fmla="*/ 574158 h 861237"/>
              <a:gd name="connsiteX3" fmla="*/ 0 w 4710223"/>
              <a:gd name="connsiteY3" fmla="*/ 861237 h 861237"/>
              <a:gd name="connsiteX0" fmla="*/ 4710223 w 9719806"/>
              <a:gd name="connsiteY0" fmla="*/ 0 h 861237"/>
              <a:gd name="connsiteX1" fmla="*/ 9560326 w 9719806"/>
              <a:gd name="connsiteY1" fmla="*/ 157278 h 861237"/>
              <a:gd name="connsiteX2" fmla="*/ 3753293 w 9719806"/>
              <a:gd name="connsiteY2" fmla="*/ 244549 h 861237"/>
              <a:gd name="connsiteX3" fmla="*/ 914400 w 9719806"/>
              <a:gd name="connsiteY3" fmla="*/ 574158 h 861237"/>
              <a:gd name="connsiteX4" fmla="*/ 0 w 9719806"/>
              <a:gd name="connsiteY4" fmla="*/ 861237 h 861237"/>
              <a:gd name="connsiteX0" fmla="*/ 4796713 w 9862670"/>
              <a:gd name="connsiteY0" fmla="*/ 0 h 861237"/>
              <a:gd name="connsiteX1" fmla="*/ 9646816 w 9862670"/>
              <a:gd name="connsiteY1" fmla="*/ 157278 h 861237"/>
              <a:gd name="connsiteX2" fmla="*/ 6091867 w 9862670"/>
              <a:gd name="connsiteY2" fmla="*/ 325071 h 861237"/>
              <a:gd name="connsiteX3" fmla="*/ 1000890 w 9862670"/>
              <a:gd name="connsiteY3" fmla="*/ 574158 h 861237"/>
              <a:gd name="connsiteX4" fmla="*/ 86490 w 9862670"/>
              <a:gd name="connsiteY4" fmla="*/ 861237 h 861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2670" h="861237">
                <a:moveTo>
                  <a:pt x="4796713" y="0"/>
                </a:moveTo>
                <a:cubicBezTo>
                  <a:pt x="4759034" y="278"/>
                  <a:pt x="9430957" y="103100"/>
                  <a:pt x="9646816" y="157278"/>
                </a:cubicBezTo>
                <a:cubicBezTo>
                  <a:pt x="9862675" y="211456"/>
                  <a:pt x="7532855" y="255591"/>
                  <a:pt x="6091867" y="325071"/>
                </a:cubicBezTo>
                <a:lnTo>
                  <a:pt x="1000890" y="574158"/>
                </a:lnTo>
                <a:cubicBezTo>
                  <a:pt x="-6" y="663519"/>
                  <a:pt x="86490" y="861237"/>
                  <a:pt x="86490" y="861237"/>
                </a:cubicBezTo>
              </a:path>
            </a:pathLst>
          </a:custGeom>
          <a:ln>
            <a:solidFill>
              <a:schemeClr val="tx1"/>
            </a:solidFill>
            <a:headEnd type="none" w="med" len="lg"/>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08431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1" name="TextBox 10"/>
          <p:cNvSpPr txBox="1"/>
          <p:nvPr/>
        </p:nvSpPr>
        <p:spPr>
          <a:xfrm>
            <a:off x="500034" y="928670"/>
            <a:ext cx="4500594" cy="369332"/>
          </a:xfrm>
          <a:prstGeom prst="rect">
            <a:avLst/>
          </a:prstGeom>
          <a:noFill/>
        </p:spPr>
        <p:txBody>
          <a:bodyPr wrap="square" rtlCol="0">
            <a:spAutoFit/>
          </a:bodyPr>
          <a:lstStyle/>
          <a:p>
            <a:r>
              <a:rPr lang="en-US" b="1" dirty="0" smtClean="0"/>
              <a:t>Relay Switch Element</a:t>
            </a:r>
            <a:endParaRPr lang="en-US" b="1" dirty="0"/>
          </a:p>
        </p:txBody>
      </p:sp>
      <p:pic>
        <p:nvPicPr>
          <p:cNvPr id="108" name="Picture 49"/>
          <p:cNvPicPr>
            <a:picLocks noChangeAspect="1" noChangeArrowheads="1"/>
          </p:cNvPicPr>
          <p:nvPr/>
        </p:nvPicPr>
        <p:blipFill>
          <a:blip r:embed="rId2"/>
          <a:srcRect/>
          <a:stretch>
            <a:fillRect/>
          </a:stretch>
        </p:blipFill>
        <p:spPr bwMode="auto">
          <a:xfrm>
            <a:off x="6215074" y="571480"/>
            <a:ext cx="1800860" cy="2161540"/>
          </a:xfrm>
          <a:prstGeom prst="rect">
            <a:avLst/>
          </a:prstGeom>
          <a:noFill/>
          <a:ln w="9525">
            <a:noFill/>
            <a:miter lim="800000"/>
            <a:headEnd/>
            <a:tailEnd/>
          </a:ln>
        </p:spPr>
      </p:pic>
      <p:pic>
        <p:nvPicPr>
          <p:cNvPr id="109" name="Picture 48"/>
          <p:cNvPicPr>
            <a:picLocks noChangeAspect="1" noChangeArrowheads="1"/>
          </p:cNvPicPr>
          <p:nvPr/>
        </p:nvPicPr>
        <p:blipFill>
          <a:blip r:embed="rId3"/>
          <a:srcRect/>
          <a:stretch>
            <a:fillRect/>
          </a:stretch>
        </p:blipFill>
        <p:spPr bwMode="auto">
          <a:xfrm>
            <a:off x="3071802" y="357166"/>
            <a:ext cx="1004562" cy="1375410"/>
          </a:xfrm>
          <a:prstGeom prst="rect">
            <a:avLst/>
          </a:prstGeom>
          <a:noFill/>
          <a:ln w="9525">
            <a:noFill/>
            <a:miter lim="800000"/>
            <a:headEnd/>
            <a:tailEnd/>
          </a:ln>
        </p:spPr>
      </p:pic>
      <p:grpSp>
        <p:nvGrpSpPr>
          <p:cNvPr id="152" name="Group 32"/>
          <p:cNvGrpSpPr>
            <a:grpSpLocks/>
          </p:cNvGrpSpPr>
          <p:nvPr/>
        </p:nvGrpSpPr>
        <p:grpSpPr bwMode="auto">
          <a:xfrm>
            <a:off x="500034" y="1785926"/>
            <a:ext cx="3184525" cy="2133600"/>
            <a:chOff x="762000" y="4114800"/>
            <a:chExt cx="3184488" cy="2133600"/>
          </a:xfrm>
        </p:grpSpPr>
        <p:cxnSp>
          <p:nvCxnSpPr>
            <p:cNvPr id="153" name="Straight Connector 152"/>
            <p:cNvCxnSpPr/>
            <p:nvPr/>
          </p:nvCxnSpPr>
          <p:spPr>
            <a:xfrm rot="5400000">
              <a:off x="1801005" y="4720431"/>
              <a:ext cx="3397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1907367" y="4953794"/>
              <a:ext cx="241300" cy="115886"/>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1801005" y="5303044"/>
              <a:ext cx="339725" cy="1587"/>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6" name="Freeform 155"/>
            <p:cNvSpPr/>
            <p:nvPr/>
          </p:nvSpPr>
          <p:spPr>
            <a:xfrm>
              <a:off x="1019172" y="4937125"/>
              <a:ext cx="439733" cy="269875"/>
            </a:xfrm>
            <a:custGeom>
              <a:avLst/>
              <a:gdLst>
                <a:gd name="connsiteX0" fmla="*/ 1256044 w 1256044"/>
                <a:gd name="connsiteY0" fmla="*/ 190919 h 562708"/>
                <a:gd name="connsiteX1" fmla="*/ 914400 w 1256044"/>
                <a:gd name="connsiteY1" fmla="*/ 190919 h 562708"/>
                <a:gd name="connsiteX2" fmla="*/ 864158 w 1256044"/>
                <a:gd name="connsiteY2" fmla="*/ 472273 h 562708"/>
                <a:gd name="connsiteX3" fmla="*/ 703385 w 1256044"/>
                <a:gd name="connsiteY3" fmla="*/ 0 h 562708"/>
                <a:gd name="connsiteX4" fmla="*/ 582804 w 1256044"/>
                <a:gd name="connsiteY4" fmla="*/ 522515 h 562708"/>
                <a:gd name="connsiteX5" fmla="*/ 442128 w 1256044"/>
                <a:gd name="connsiteY5" fmla="*/ 0 h 562708"/>
                <a:gd name="connsiteX6" fmla="*/ 331596 w 1256044"/>
                <a:gd name="connsiteY6" fmla="*/ 562708 h 562708"/>
                <a:gd name="connsiteX7" fmla="*/ 251209 w 1256044"/>
                <a:gd name="connsiteY7" fmla="*/ 251209 h 562708"/>
                <a:gd name="connsiteX8" fmla="*/ 0 w 1256044"/>
                <a:gd name="connsiteY8" fmla="*/ 251209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044" h="562708">
                  <a:moveTo>
                    <a:pt x="1256044" y="190919"/>
                  </a:moveTo>
                  <a:lnTo>
                    <a:pt x="914400" y="190919"/>
                  </a:lnTo>
                  <a:lnTo>
                    <a:pt x="864158" y="472273"/>
                  </a:lnTo>
                  <a:lnTo>
                    <a:pt x="703385" y="0"/>
                  </a:lnTo>
                  <a:lnTo>
                    <a:pt x="582804" y="522515"/>
                  </a:lnTo>
                  <a:lnTo>
                    <a:pt x="442128" y="0"/>
                  </a:lnTo>
                  <a:lnTo>
                    <a:pt x="331596" y="562708"/>
                  </a:lnTo>
                  <a:lnTo>
                    <a:pt x="251209" y="251209"/>
                  </a:lnTo>
                  <a:lnTo>
                    <a:pt x="0" y="251209"/>
                  </a:lnTo>
                </a:path>
              </a:pathLst>
            </a:cu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7" name="Straight Connector 156"/>
            <p:cNvCxnSpPr/>
            <p:nvPr/>
          </p:nvCxnSpPr>
          <p:spPr>
            <a:xfrm rot="5400000">
              <a:off x="742947" y="501015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0800000" flipV="1">
              <a:off x="762000" y="4840287"/>
              <a:ext cx="231772"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flipV="1">
              <a:off x="762000" y="4937125"/>
              <a:ext cx="231772"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flipV="1">
              <a:off x="762000" y="5033962"/>
              <a:ext cx="231772"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800000" flipV="1">
              <a:off x="762000" y="5130800"/>
              <a:ext cx="231772"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0800000" flipV="1">
              <a:off x="762000" y="5227637"/>
              <a:ext cx="231772"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458905" y="5027612"/>
              <a:ext cx="581018"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Freeform 163"/>
            <p:cNvSpPr/>
            <p:nvPr/>
          </p:nvSpPr>
          <p:spPr>
            <a:xfrm>
              <a:off x="1455730" y="4732337"/>
              <a:ext cx="214310" cy="736600"/>
            </a:xfrm>
            <a:custGeom>
              <a:avLst/>
              <a:gdLst>
                <a:gd name="connsiteX0" fmla="*/ 0 w 281354"/>
                <a:gd name="connsiteY0" fmla="*/ 1157235 h 1157235"/>
                <a:gd name="connsiteX1" fmla="*/ 30145 w 281354"/>
                <a:gd name="connsiteY1" fmla="*/ 51916 h 1157235"/>
                <a:gd name="connsiteX2" fmla="*/ 70338 w 281354"/>
                <a:gd name="connsiteY2" fmla="*/ 845736 h 1157235"/>
                <a:gd name="connsiteX3" fmla="*/ 140677 w 281354"/>
                <a:gd name="connsiteY3" fmla="*/ 51916 h 1157235"/>
                <a:gd name="connsiteX4" fmla="*/ 160773 w 281354"/>
                <a:gd name="connsiteY4" fmla="*/ 835688 h 1157235"/>
                <a:gd name="connsiteX5" fmla="*/ 231112 w 281354"/>
                <a:gd name="connsiteY5" fmla="*/ 41868 h 1157235"/>
                <a:gd name="connsiteX6" fmla="*/ 271305 w 281354"/>
                <a:gd name="connsiteY6" fmla="*/ 815591 h 1157235"/>
                <a:gd name="connsiteX7" fmla="*/ 271305 w 281354"/>
                <a:gd name="connsiteY7" fmla="*/ 845736 h 1157235"/>
                <a:gd name="connsiteX8" fmla="*/ 281354 w 281354"/>
                <a:gd name="connsiteY8" fmla="*/ 1157235 h 115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354" h="1157235">
                  <a:moveTo>
                    <a:pt x="0" y="1157235"/>
                  </a:moveTo>
                  <a:cubicBezTo>
                    <a:pt x="9211" y="630533"/>
                    <a:pt x="18422" y="103832"/>
                    <a:pt x="30145" y="51916"/>
                  </a:cubicBezTo>
                  <a:cubicBezTo>
                    <a:pt x="41868" y="0"/>
                    <a:pt x="51916" y="845736"/>
                    <a:pt x="70338" y="845736"/>
                  </a:cubicBezTo>
                  <a:cubicBezTo>
                    <a:pt x="88760" y="845736"/>
                    <a:pt x="125605" y="53591"/>
                    <a:pt x="140677" y="51916"/>
                  </a:cubicBezTo>
                  <a:cubicBezTo>
                    <a:pt x="155750" y="50241"/>
                    <a:pt x="145701" y="837363"/>
                    <a:pt x="160773" y="835688"/>
                  </a:cubicBezTo>
                  <a:cubicBezTo>
                    <a:pt x="175846" y="834013"/>
                    <a:pt x="212690" y="45217"/>
                    <a:pt x="231112" y="41868"/>
                  </a:cubicBezTo>
                  <a:cubicBezTo>
                    <a:pt x="249534" y="38519"/>
                    <a:pt x="264606" y="681613"/>
                    <a:pt x="271305" y="815591"/>
                  </a:cubicBezTo>
                  <a:cubicBezTo>
                    <a:pt x="278004" y="949569"/>
                    <a:pt x="269630" y="788795"/>
                    <a:pt x="271305" y="845736"/>
                  </a:cubicBezTo>
                  <a:cubicBezTo>
                    <a:pt x="272980" y="902677"/>
                    <a:pt x="277167" y="1029956"/>
                    <a:pt x="281354" y="115723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5" name="Rectangle 164"/>
            <p:cNvSpPr/>
            <p:nvPr/>
          </p:nvSpPr>
          <p:spPr>
            <a:xfrm>
              <a:off x="1393818" y="4987925"/>
              <a:ext cx="465133" cy="968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Freeform 165"/>
            <p:cNvSpPr/>
            <p:nvPr/>
          </p:nvSpPr>
          <p:spPr>
            <a:xfrm>
              <a:off x="911223" y="5437187"/>
              <a:ext cx="536569" cy="306388"/>
            </a:xfrm>
            <a:custGeom>
              <a:avLst/>
              <a:gdLst>
                <a:gd name="connsiteX0" fmla="*/ 703385 w 703385"/>
                <a:gd name="connsiteY0" fmla="*/ 20097 h 482321"/>
                <a:gd name="connsiteX1" fmla="*/ 0 w 703385"/>
                <a:gd name="connsiteY1" fmla="*/ 0 h 482321"/>
                <a:gd name="connsiteX2" fmla="*/ 0 w 703385"/>
                <a:gd name="connsiteY2" fmla="*/ 482321 h 482321"/>
                <a:gd name="connsiteX3" fmla="*/ 211015 w 703385"/>
                <a:gd name="connsiteY3" fmla="*/ 472273 h 482321"/>
                <a:gd name="connsiteX4" fmla="*/ 221064 w 703385"/>
                <a:gd name="connsiteY4" fmla="*/ 261257 h 482321"/>
                <a:gd name="connsiteX0" fmla="*/ 703385 w 703385"/>
                <a:gd name="connsiteY0" fmla="*/ 20097 h 482321"/>
                <a:gd name="connsiteX1" fmla="*/ 0 w 703385"/>
                <a:gd name="connsiteY1" fmla="*/ 0 h 482321"/>
                <a:gd name="connsiteX2" fmla="*/ 0 w 703385"/>
                <a:gd name="connsiteY2" fmla="*/ 482321 h 482321"/>
                <a:gd name="connsiteX3" fmla="*/ 211015 w 703385"/>
                <a:gd name="connsiteY3" fmla="*/ 472273 h 482321"/>
                <a:gd name="connsiteX0" fmla="*/ 703385 w 703385"/>
                <a:gd name="connsiteY0" fmla="*/ 20097 h 482321"/>
                <a:gd name="connsiteX1" fmla="*/ 0 w 703385"/>
                <a:gd name="connsiteY1" fmla="*/ 0 h 482321"/>
                <a:gd name="connsiteX2" fmla="*/ 0 w 703385"/>
                <a:gd name="connsiteY2" fmla="*/ 482321 h 482321"/>
                <a:gd name="connsiteX3" fmla="*/ 211015 w 703385"/>
                <a:gd name="connsiteY3" fmla="*/ 472273 h 482321"/>
              </a:gdLst>
              <a:ahLst/>
              <a:cxnLst>
                <a:cxn ang="0">
                  <a:pos x="connsiteX0" y="connsiteY0"/>
                </a:cxn>
                <a:cxn ang="0">
                  <a:pos x="connsiteX1" y="connsiteY1"/>
                </a:cxn>
                <a:cxn ang="0">
                  <a:pos x="connsiteX2" y="connsiteY2"/>
                </a:cxn>
                <a:cxn ang="0">
                  <a:pos x="connsiteX3" y="connsiteY3"/>
                </a:cxn>
              </a:cxnLst>
              <a:rect l="l" t="t" r="r" b="b"/>
              <a:pathLst>
                <a:path w="703385" h="482321">
                  <a:moveTo>
                    <a:pt x="703385" y="20097"/>
                  </a:moveTo>
                  <a:lnTo>
                    <a:pt x="0" y="0"/>
                  </a:lnTo>
                  <a:lnTo>
                    <a:pt x="0" y="482321"/>
                  </a:lnTo>
                  <a:lnTo>
                    <a:pt x="211015" y="47227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7" name="Straight Connector 166"/>
            <p:cNvCxnSpPr/>
            <p:nvPr/>
          </p:nvCxnSpPr>
          <p:spPr>
            <a:xfrm rot="5400000">
              <a:off x="1001708" y="5764213"/>
              <a:ext cx="193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108070" y="5762625"/>
              <a:ext cx="968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Freeform 168"/>
            <p:cNvSpPr/>
            <p:nvPr/>
          </p:nvSpPr>
          <p:spPr>
            <a:xfrm>
              <a:off x="1477955" y="5468937"/>
              <a:ext cx="192085" cy="295275"/>
            </a:xfrm>
            <a:custGeom>
              <a:avLst/>
              <a:gdLst>
                <a:gd name="connsiteX0" fmla="*/ 251209 w 251209"/>
                <a:gd name="connsiteY0" fmla="*/ 0 h 462224"/>
                <a:gd name="connsiteX1" fmla="*/ 251209 w 251209"/>
                <a:gd name="connsiteY1" fmla="*/ 452176 h 462224"/>
                <a:gd name="connsiteX2" fmla="*/ 0 w 251209"/>
                <a:gd name="connsiteY2" fmla="*/ 462224 h 462224"/>
              </a:gdLst>
              <a:ahLst/>
              <a:cxnLst>
                <a:cxn ang="0">
                  <a:pos x="connsiteX0" y="connsiteY0"/>
                </a:cxn>
                <a:cxn ang="0">
                  <a:pos x="connsiteX1" y="connsiteY1"/>
                </a:cxn>
                <a:cxn ang="0">
                  <a:pos x="connsiteX2" y="connsiteY2"/>
                </a:cxn>
              </a:cxnLst>
              <a:rect l="l" t="t" r="r" b="b"/>
              <a:pathLst>
                <a:path w="251209" h="462224">
                  <a:moveTo>
                    <a:pt x="251209" y="0"/>
                  </a:moveTo>
                  <a:lnTo>
                    <a:pt x="251209" y="452176"/>
                  </a:lnTo>
                  <a:lnTo>
                    <a:pt x="0" y="462224"/>
                  </a:lnTo>
                </a:path>
              </a:pathLst>
            </a:custGeom>
            <a:ln>
              <a:solidFill>
                <a:schemeClr val="tx1"/>
              </a:solidFill>
              <a:tail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0" name="Freeform 169"/>
            <p:cNvSpPr/>
            <p:nvPr/>
          </p:nvSpPr>
          <p:spPr>
            <a:xfrm>
              <a:off x="1157283" y="5680075"/>
              <a:ext cx="282572" cy="103187"/>
            </a:xfrm>
            <a:custGeom>
              <a:avLst/>
              <a:gdLst>
                <a:gd name="connsiteX0" fmla="*/ 371789 w 371789"/>
                <a:gd name="connsiteY0" fmla="*/ 0 h 160774"/>
                <a:gd name="connsiteX1" fmla="*/ 281354 w 371789"/>
                <a:gd name="connsiteY1" fmla="*/ 160774 h 160774"/>
                <a:gd name="connsiteX2" fmla="*/ 0 w 371789"/>
                <a:gd name="connsiteY2" fmla="*/ 160774 h 160774"/>
              </a:gdLst>
              <a:ahLst/>
              <a:cxnLst>
                <a:cxn ang="0">
                  <a:pos x="connsiteX0" y="connsiteY0"/>
                </a:cxn>
                <a:cxn ang="0">
                  <a:pos x="connsiteX1" y="connsiteY1"/>
                </a:cxn>
                <a:cxn ang="0">
                  <a:pos x="connsiteX2" y="connsiteY2"/>
                </a:cxn>
              </a:cxnLst>
              <a:rect l="l" t="t" r="r" b="b"/>
              <a:pathLst>
                <a:path w="371789" h="160774">
                  <a:moveTo>
                    <a:pt x="371789" y="0"/>
                  </a:moveTo>
                  <a:lnTo>
                    <a:pt x="281354" y="160774"/>
                  </a:lnTo>
                  <a:lnTo>
                    <a:pt x="0" y="160774"/>
                  </a:lnTo>
                </a:path>
              </a:pathLst>
            </a:custGeom>
            <a:ln>
              <a:solidFill>
                <a:schemeClr val="tx1"/>
              </a:solidFill>
              <a:headEnd type="ova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1" name="Rectangular Callout 170"/>
            <p:cNvSpPr/>
            <p:nvPr/>
          </p:nvSpPr>
          <p:spPr>
            <a:xfrm>
              <a:off x="982660" y="4405312"/>
              <a:ext cx="581018" cy="292100"/>
            </a:xfrm>
            <a:prstGeom prst="wedgeRectCallout">
              <a:avLst>
                <a:gd name="adj1" fmla="val -15559"/>
                <a:gd name="adj2" fmla="val 12272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1200" dirty="0"/>
                <a:t>    </a:t>
              </a:r>
              <a:r>
                <a:rPr lang="en-US" sz="900" dirty="0"/>
                <a:t>Spring</a:t>
              </a:r>
            </a:p>
          </p:txBody>
        </p:sp>
        <p:sp>
          <p:nvSpPr>
            <p:cNvPr id="172" name="Rectangular Callout 171"/>
            <p:cNvSpPr/>
            <p:nvPr/>
          </p:nvSpPr>
          <p:spPr>
            <a:xfrm>
              <a:off x="1679564" y="4114800"/>
              <a:ext cx="696905" cy="290512"/>
            </a:xfrm>
            <a:prstGeom prst="wedgeRectCallout">
              <a:avLst>
                <a:gd name="adj1" fmla="val -49845"/>
                <a:gd name="adj2" fmla="val 17107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900" dirty="0"/>
                <a:t>    Relay coil</a:t>
              </a:r>
            </a:p>
          </p:txBody>
        </p:sp>
        <p:sp>
          <p:nvSpPr>
            <p:cNvPr id="173" name="Rectangular Callout 172"/>
            <p:cNvSpPr/>
            <p:nvPr/>
          </p:nvSpPr>
          <p:spPr>
            <a:xfrm>
              <a:off x="2435206" y="4308475"/>
              <a:ext cx="1511282" cy="290512"/>
            </a:xfrm>
            <a:prstGeom prst="wedgeRectCallout">
              <a:avLst>
                <a:gd name="adj1" fmla="val -70132"/>
                <a:gd name="adj2" fmla="val 22601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1000" dirty="0"/>
                <a:t>    Contact switch (power)</a:t>
              </a:r>
            </a:p>
          </p:txBody>
        </p:sp>
        <p:sp>
          <p:nvSpPr>
            <p:cNvPr id="174" name="Rectangular Callout 173"/>
            <p:cNvSpPr/>
            <p:nvPr/>
          </p:nvSpPr>
          <p:spPr>
            <a:xfrm>
              <a:off x="1738302" y="5811837"/>
              <a:ext cx="696904" cy="290513"/>
            </a:xfrm>
            <a:prstGeom prst="wedgeRectCallout">
              <a:avLst>
                <a:gd name="adj1" fmla="val -44351"/>
                <a:gd name="adj2" fmla="val -299258"/>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1000" dirty="0"/>
                <a:t>    Armature</a:t>
              </a:r>
            </a:p>
          </p:txBody>
        </p:sp>
        <p:sp>
          <p:nvSpPr>
            <p:cNvPr id="175" name="Rectangular Callout 174"/>
            <p:cNvSpPr/>
            <p:nvPr/>
          </p:nvSpPr>
          <p:spPr>
            <a:xfrm>
              <a:off x="808037" y="5957887"/>
              <a:ext cx="755641" cy="290513"/>
            </a:xfrm>
            <a:prstGeom prst="wedgeRectCallout">
              <a:avLst>
                <a:gd name="adj1" fmla="val 37086"/>
                <a:gd name="adj2" fmla="val -101456"/>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800" dirty="0"/>
                <a:t>    Control switch</a:t>
              </a:r>
            </a:p>
          </p:txBody>
        </p:sp>
      </p:grpSp>
      <p:sp>
        <p:nvSpPr>
          <p:cNvPr id="176" name="Rectangle 175"/>
          <p:cNvSpPr/>
          <p:nvPr/>
        </p:nvSpPr>
        <p:spPr>
          <a:xfrm>
            <a:off x="2428860" y="2744830"/>
            <a:ext cx="5857900" cy="3046988"/>
          </a:xfrm>
          <a:prstGeom prst="rect">
            <a:avLst/>
          </a:prstGeom>
        </p:spPr>
        <p:txBody>
          <a:bodyPr wrap="square">
            <a:spAutoFit/>
          </a:bodyPr>
          <a:lstStyle/>
          <a:p>
            <a:r>
              <a:rPr lang="en-US" sz="1600" dirty="0" smtClean="0"/>
              <a:t>Advantages of using electromechanical relays can be summarized as follows:</a:t>
            </a:r>
          </a:p>
          <a:p>
            <a:pPr marL="342900" lvl="0" indent="-342900">
              <a:buFont typeface="+mj-lt"/>
              <a:buAutoNum type="arabicPeriod"/>
            </a:pPr>
            <a:r>
              <a:rPr lang="en-US" sz="1600" dirty="0" smtClean="0"/>
              <a:t>Relays provide complete electric insulation between the control signal (i.e. coil) and the output load (i.e. contact).</a:t>
            </a:r>
          </a:p>
          <a:p>
            <a:pPr marL="342900" lvl="0" indent="-342900">
              <a:buFont typeface="+mj-lt"/>
              <a:buAutoNum type="arabicPeriod"/>
            </a:pPr>
            <a:r>
              <a:rPr lang="en-US" sz="1600" dirty="0" smtClean="0"/>
              <a:t>Relays permit a small voltage to control a larger one. For instance, an electronic circuit could actuate a 5 Volt relay coil with contact transmitting 115V.</a:t>
            </a:r>
          </a:p>
          <a:p>
            <a:pPr marL="342900" lvl="0" indent="-342900">
              <a:buFont typeface="+mj-lt"/>
              <a:buAutoNum type="arabicPeriod"/>
            </a:pPr>
            <a:r>
              <a:rPr lang="en-US" sz="1600" dirty="0" smtClean="0"/>
              <a:t>Relays act as current amplifier. For instance, a tiny limit switch with limited current-carrying capacity can actuate a relay coil whose, contacts transmit a current driving a large motor.</a:t>
            </a:r>
          </a:p>
          <a:p>
            <a:pPr marL="342900" lvl="0" indent="-342900">
              <a:buFont typeface="+mj-lt"/>
              <a:buAutoNum type="arabicPeriod"/>
            </a:pPr>
            <a:r>
              <a:rPr lang="en-US" sz="1600" dirty="0" smtClean="0"/>
              <a:t>By multi-contact relay, one input signal can control many different loads (possible with different voltages for each load).</a:t>
            </a:r>
            <a:endParaRPr lang="en-US" sz="1600" dirty="0"/>
          </a:p>
        </p:txBody>
      </p:sp>
    </p:spTree>
    <p:extLst>
      <p:ext uri="{BB962C8B-B14F-4D97-AF65-F5344CB8AC3E}">
        <p14:creationId xmlns="" xmlns:p14="http://schemas.microsoft.com/office/powerpoint/2010/main" val="3084312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1" name="TextBox 10"/>
          <p:cNvSpPr txBox="1"/>
          <p:nvPr/>
        </p:nvSpPr>
        <p:spPr>
          <a:xfrm>
            <a:off x="357158" y="928670"/>
            <a:ext cx="4500594" cy="369332"/>
          </a:xfrm>
          <a:prstGeom prst="rect">
            <a:avLst/>
          </a:prstGeom>
          <a:noFill/>
        </p:spPr>
        <p:txBody>
          <a:bodyPr wrap="square" rtlCol="0">
            <a:spAutoFit/>
          </a:bodyPr>
          <a:lstStyle/>
          <a:p>
            <a:r>
              <a:rPr lang="en-US" b="1" dirty="0" smtClean="0"/>
              <a:t>Reed  Relay Switch Element</a:t>
            </a:r>
            <a:endParaRPr lang="en-US" b="1" dirty="0"/>
          </a:p>
        </p:txBody>
      </p:sp>
      <p:sp>
        <p:nvSpPr>
          <p:cNvPr id="33" name="Rectangle 32"/>
          <p:cNvSpPr/>
          <p:nvPr/>
        </p:nvSpPr>
        <p:spPr>
          <a:xfrm>
            <a:off x="285720" y="1357298"/>
            <a:ext cx="8001056" cy="1754326"/>
          </a:xfrm>
          <a:prstGeom prst="rect">
            <a:avLst/>
          </a:prstGeom>
        </p:spPr>
        <p:txBody>
          <a:bodyPr wrap="square">
            <a:spAutoFit/>
          </a:bodyPr>
          <a:lstStyle/>
          <a:p>
            <a:r>
              <a:rPr lang="en-US" dirty="0" smtClean="0"/>
              <a:t>Reed relays are close to the reed switches. However, while reed switches are actuated by a moving permanent magnet, reed relays contain several reed capsules actuated by one stationary electromagnet. Thus the armature and mechanical like is eliminated in EMR and seal reed tubes or capsules replace the contacts, see Fig. 5.14. Life is more that EMR, nearly 10</a:t>
            </a:r>
            <a:r>
              <a:rPr lang="en-US" baseline="30000" dirty="0" smtClean="0"/>
              <a:t>8</a:t>
            </a:r>
            <a:r>
              <a:rPr lang="en-US" dirty="0" smtClean="0"/>
              <a:t> operations, contact rating up to 1 Amp and operating time up to 0.5 msec.</a:t>
            </a:r>
            <a:endParaRPr lang="en-US" dirty="0"/>
          </a:p>
        </p:txBody>
      </p:sp>
      <p:pic>
        <p:nvPicPr>
          <p:cNvPr id="35842" name="Picture 2"/>
          <p:cNvPicPr>
            <a:picLocks noChangeAspect="1" noChangeArrowheads="1"/>
          </p:cNvPicPr>
          <p:nvPr/>
        </p:nvPicPr>
        <p:blipFill>
          <a:blip r:embed="rId2"/>
          <a:srcRect/>
          <a:stretch>
            <a:fillRect/>
          </a:stretch>
        </p:blipFill>
        <p:spPr bwMode="auto">
          <a:xfrm>
            <a:off x="500034" y="3071810"/>
            <a:ext cx="3143272" cy="3294045"/>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4000496" y="3357562"/>
            <a:ext cx="1208088" cy="2352675"/>
          </a:xfrm>
          <a:prstGeom prst="rect">
            <a:avLst/>
          </a:prstGeom>
          <a:noFill/>
          <a:ln w="9525">
            <a:noFill/>
            <a:miter lim="800000"/>
            <a:headEnd/>
            <a:tailEnd/>
          </a:ln>
        </p:spPr>
      </p:pic>
    </p:spTree>
    <p:extLst>
      <p:ext uri="{BB962C8B-B14F-4D97-AF65-F5344CB8AC3E}">
        <p14:creationId xmlns="" xmlns:p14="http://schemas.microsoft.com/office/powerpoint/2010/main" val="3084312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1" name="TextBox 10"/>
          <p:cNvSpPr txBox="1"/>
          <p:nvPr/>
        </p:nvSpPr>
        <p:spPr>
          <a:xfrm>
            <a:off x="357158" y="928670"/>
            <a:ext cx="4500594" cy="369332"/>
          </a:xfrm>
          <a:prstGeom prst="rect">
            <a:avLst/>
          </a:prstGeom>
          <a:noFill/>
        </p:spPr>
        <p:txBody>
          <a:bodyPr wrap="square" rtlCol="0">
            <a:spAutoFit/>
          </a:bodyPr>
          <a:lstStyle/>
          <a:p>
            <a:r>
              <a:rPr lang="en-US" b="1" dirty="0" smtClean="0"/>
              <a:t>Solid State  Relay Switch Element</a:t>
            </a:r>
            <a:endParaRPr lang="en-US" b="1" dirty="0"/>
          </a:p>
        </p:txBody>
      </p:sp>
      <p:sp>
        <p:nvSpPr>
          <p:cNvPr id="9" name="Rectangle 8"/>
          <p:cNvSpPr/>
          <p:nvPr/>
        </p:nvSpPr>
        <p:spPr>
          <a:xfrm>
            <a:off x="357158" y="1357298"/>
            <a:ext cx="7715304" cy="1200329"/>
          </a:xfrm>
          <a:prstGeom prst="rect">
            <a:avLst/>
          </a:prstGeom>
        </p:spPr>
        <p:txBody>
          <a:bodyPr wrap="square">
            <a:spAutoFit/>
          </a:bodyPr>
          <a:lstStyle/>
          <a:p>
            <a:r>
              <a:rPr lang="en-US" dirty="0" smtClean="0"/>
              <a:t>Solid-state relays (SSRs) are invariably compared with EMR and reed relays. Most SSR switches one circuit, equivalent to SPST </a:t>
            </a:r>
            <a:r>
              <a:rPr lang="en-US" dirty="0" smtClean="0"/>
              <a:t>relay. </a:t>
            </a:r>
            <a:r>
              <a:rPr lang="en-US" dirty="0" smtClean="0"/>
              <a:t>It is not suitable switching logic operations; used as output elements which interfaces the logic gates to the outside load. </a:t>
            </a:r>
            <a:endParaRPr lang="en-US" dirty="0"/>
          </a:p>
        </p:txBody>
      </p:sp>
      <p:pic>
        <p:nvPicPr>
          <p:cNvPr id="36866" name="Picture 2"/>
          <p:cNvPicPr>
            <a:picLocks noChangeAspect="1" noChangeArrowheads="1"/>
          </p:cNvPicPr>
          <p:nvPr/>
        </p:nvPicPr>
        <p:blipFill>
          <a:blip r:embed="rId2"/>
          <a:srcRect/>
          <a:stretch>
            <a:fillRect/>
          </a:stretch>
        </p:blipFill>
        <p:spPr bwMode="auto">
          <a:xfrm>
            <a:off x="714348" y="2714620"/>
            <a:ext cx="5597525" cy="2981325"/>
          </a:xfrm>
          <a:prstGeom prst="rect">
            <a:avLst/>
          </a:prstGeom>
          <a:noFill/>
          <a:ln w="9525">
            <a:noFill/>
            <a:miter lim="800000"/>
            <a:headEnd/>
            <a:tailEnd/>
          </a:ln>
        </p:spPr>
      </p:pic>
    </p:spTree>
    <p:extLst>
      <p:ext uri="{BB962C8B-B14F-4D97-AF65-F5344CB8AC3E}">
        <p14:creationId xmlns="" xmlns:p14="http://schemas.microsoft.com/office/powerpoint/2010/main" val="308431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5.4 </a:t>
            </a:r>
            <a:r>
              <a:rPr lang="en-US" b="1" dirty="0" smtClean="0"/>
              <a:t>Logic </a:t>
            </a:r>
            <a:r>
              <a:rPr lang="en-US" b="1" dirty="0" smtClean="0"/>
              <a:t>actuators</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1" name="TextBox 10"/>
          <p:cNvSpPr txBox="1"/>
          <p:nvPr/>
        </p:nvSpPr>
        <p:spPr>
          <a:xfrm>
            <a:off x="357158" y="928670"/>
            <a:ext cx="4500594" cy="369332"/>
          </a:xfrm>
          <a:prstGeom prst="rect">
            <a:avLst/>
          </a:prstGeom>
          <a:noFill/>
        </p:spPr>
        <p:txBody>
          <a:bodyPr wrap="square" rtlCol="0">
            <a:spAutoFit/>
          </a:bodyPr>
          <a:lstStyle/>
          <a:p>
            <a:r>
              <a:rPr lang="en-US" b="1" dirty="0" smtClean="0"/>
              <a:t>Solid State  Relay Switch Element</a:t>
            </a:r>
            <a:endParaRPr lang="en-US" b="1" dirty="0"/>
          </a:p>
        </p:txBody>
      </p:sp>
      <p:graphicFrame>
        <p:nvGraphicFramePr>
          <p:cNvPr id="10" name="Table 9"/>
          <p:cNvGraphicFramePr>
            <a:graphicFrameLocks noGrp="1"/>
          </p:cNvGraphicFramePr>
          <p:nvPr/>
        </p:nvGraphicFramePr>
        <p:xfrm>
          <a:off x="642910" y="1571612"/>
          <a:ext cx="5411470" cy="2560320"/>
        </p:xfrm>
        <a:graphic>
          <a:graphicData uri="http://schemas.openxmlformats.org/drawingml/2006/table">
            <a:tbl>
              <a:tblPr/>
              <a:tblGrid>
                <a:gridCol w="2705735"/>
                <a:gridCol w="2705735"/>
              </a:tblGrid>
              <a:tr h="0">
                <a:tc>
                  <a:txBody>
                    <a:bodyPr/>
                    <a:lstStyle/>
                    <a:p>
                      <a:pPr marL="0" marR="0" indent="0" algn="ctr">
                        <a:spcBef>
                          <a:spcPts val="1200"/>
                        </a:spcBef>
                        <a:spcAft>
                          <a:spcPts val="0"/>
                        </a:spcAft>
                      </a:pPr>
                      <a:r>
                        <a:rPr lang="en-US" sz="1200">
                          <a:latin typeface="Times New Roman"/>
                          <a:ea typeface="Batang"/>
                        </a:rPr>
                        <a:t>Advantages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1200"/>
                        </a:spcBef>
                        <a:spcAft>
                          <a:spcPts val="0"/>
                        </a:spcAft>
                      </a:pPr>
                      <a:r>
                        <a:rPr lang="en-US" sz="1200">
                          <a:latin typeface="Times New Roman"/>
                          <a:ea typeface="Batang"/>
                        </a:rPr>
                        <a:t>Drawbacks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0"/>
                        </a:spcBef>
                        <a:spcAft>
                          <a:spcPts val="0"/>
                        </a:spcAft>
                      </a:pPr>
                      <a:r>
                        <a:rPr lang="en-US" sz="1200">
                          <a:latin typeface="Times New Roman"/>
                          <a:ea typeface="Batang"/>
                        </a:rPr>
                        <a:t>SSR switch is much faster than EMR and has quite operation.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a:latin typeface="Times New Roman"/>
                          <a:ea typeface="Batang"/>
                        </a:rPr>
                        <a:t>Their initial cost is greater that EMR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0"/>
                        </a:spcBef>
                        <a:spcAft>
                          <a:spcPts val="0"/>
                        </a:spcAft>
                      </a:pPr>
                      <a:r>
                        <a:rPr lang="en-US" sz="1200">
                          <a:latin typeface="Times New Roman"/>
                          <a:ea typeface="Batang"/>
                        </a:rPr>
                        <a:t>The life of SSR is nearly infinite compared to EMR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a:latin typeface="Times New Roman"/>
                          <a:ea typeface="Batang"/>
                        </a:rPr>
                        <a:t>They can switch only one circuit, hence, muti-SSR required to switch multi-loads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0"/>
                        </a:spcBef>
                        <a:spcAft>
                          <a:spcPts val="0"/>
                        </a:spcAft>
                      </a:pPr>
                      <a:r>
                        <a:rPr lang="en-US" sz="1200">
                          <a:latin typeface="Times New Roman"/>
                          <a:ea typeface="Batang"/>
                        </a:rPr>
                        <a:t>SSR can be switched using low power electronic devices (gates)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a:latin typeface="Times New Roman"/>
                          <a:ea typeface="Batang"/>
                        </a:rPr>
                        <a:t>They are not a good as positive shutoff devices, since they have a leakage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0"/>
                        </a:spcBef>
                        <a:spcAft>
                          <a:spcPts val="0"/>
                        </a:spcAft>
                      </a:pPr>
                      <a:r>
                        <a:rPr lang="en-US" sz="1200">
                          <a:latin typeface="Times New Roman"/>
                          <a:ea typeface="Batang"/>
                        </a:rPr>
                        <a:t>Resistance for shocks and vibration, which falsely the EMR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a:latin typeface="Times New Roman"/>
                          <a:ea typeface="Batang"/>
                        </a:rPr>
                        <a:t>SSR usually fail in the on state, which quite dangerous.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1200"/>
                        </a:spcBef>
                        <a:spcAft>
                          <a:spcPts val="0"/>
                        </a:spcAft>
                      </a:pPr>
                      <a:endParaRPr lang="en-US" sz="1200">
                        <a:latin typeface="Times New Roman"/>
                        <a:ea typeface="Bata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a:latin typeface="Times New Roman"/>
                          <a:ea typeface="Batang"/>
                        </a:rPr>
                        <a:t>The application of SSR is not forward like EMR; for example, two types of SSR are used for DC and AC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justLow">
                        <a:spcBef>
                          <a:spcPts val="1200"/>
                        </a:spcBef>
                        <a:spcAft>
                          <a:spcPts val="0"/>
                        </a:spcAft>
                      </a:pPr>
                      <a:endParaRPr lang="en-US" sz="1200">
                        <a:latin typeface="Times New Roman"/>
                        <a:ea typeface="Batang"/>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a:spcBef>
                          <a:spcPts val="0"/>
                        </a:spcBef>
                        <a:spcAft>
                          <a:spcPts val="0"/>
                        </a:spcAft>
                      </a:pPr>
                      <a:r>
                        <a:rPr lang="en-US" sz="1200" dirty="0">
                          <a:latin typeface="Times New Roman"/>
                          <a:ea typeface="Batang"/>
                        </a:rPr>
                        <a:t>SSR are not suitable for very high temperature operation.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2"/>
          <p:cNvPicPr>
            <a:picLocks noChangeAspect="1" noChangeArrowheads="1"/>
          </p:cNvPicPr>
          <p:nvPr/>
        </p:nvPicPr>
        <p:blipFill>
          <a:blip r:embed="rId2"/>
          <a:srcRect l="29354" r="45121" b="54473"/>
          <a:stretch>
            <a:fillRect/>
          </a:stretch>
        </p:blipFill>
        <p:spPr bwMode="auto">
          <a:xfrm>
            <a:off x="6643702" y="3071810"/>
            <a:ext cx="1428760" cy="1357322"/>
          </a:xfrm>
          <a:prstGeom prst="rect">
            <a:avLst/>
          </a:prstGeom>
          <a:noFill/>
          <a:ln w="9525">
            <a:noFill/>
            <a:miter lim="800000"/>
            <a:headEnd/>
            <a:tailEnd/>
          </a:ln>
        </p:spPr>
      </p:pic>
      <p:pic>
        <p:nvPicPr>
          <p:cNvPr id="13" name="Picture 49"/>
          <p:cNvPicPr>
            <a:picLocks noChangeAspect="1" noChangeArrowheads="1"/>
          </p:cNvPicPr>
          <p:nvPr/>
        </p:nvPicPr>
        <p:blipFill>
          <a:blip r:embed="rId3"/>
          <a:srcRect/>
          <a:stretch>
            <a:fillRect/>
          </a:stretch>
        </p:blipFill>
        <p:spPr bwMode="auto">
          <a:xfrm>
            <a:off x="6215074" y="571480"/>
            <a:ext cx="1800860" cy="2161540"/>
          </a:xfrm>
          <a:prstGeom prst="rect">
            <a:avLst/>
          </a:prstGeom>
          <a:noFill/>
          <a:ln w="9525">
            <a:noFill/>
            <a:miter lim="800000"/>
            <a:headEnd/>
            <a:tailEnd/>
          </a:ln>
        </p:spPr>
      </p:pic>
    </p:spTree>
    <p:extLst>
      <p:ext uri="{BB962C8B-B14F-4D97-AF65-F5344CB8AC3E}">
        <p14:creationId xmlns="" xmlns:p14="http://schemas.microsoft.com/office/powerpoint/2010/main" val="308431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5.5 </a:t>
            </a:r>
            <a:r>
              <a:rPr lang="en-US" b="1" dirty="0" smtClean="0"/>
              <a:t>Sensor Wiring</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428596" y="1071546"/>
            <a:ext cx="7715304" cy="2031325"/>
          </a:xfrm>
          <a:prstGeom prst="rect">
            <a:avLst/>
          </a:prstGeom>
        </p:spPr>
        <p:txBody>
          <a:bodyPr wrap="square">
            <a:spAutoFit/>
          </a:bodyPr>
          <a:lstStyle/>
          <a:p>
            <a:r>
              <a:rPr lang="en-US" dirty="0" smtClean="0"/>
              <a:t>When detecting the logic state of a process, the sensor must signal this state to the PLC through switching either voltage or current from on to off or from off to on. The output from the sensor will be an input to the PLC. </a:t>
            </a:r>
          </a:p>
          <a:p>
            <a:endParaRPr lang="en-US" dirty="0" smtClean="0"/>
          </a:p>
          <a:p>
            <a:r>
              <a:rPr lang="en-US" dirty="0" smtClean="0"/>
              <a:t>Sensor </a:t>
            </a:r>
            <a:r>
              <a:rPr lang="en-US" dirty="0" smtClean="0"/>
              <a:t>interface to other control circuits (sensor output circuit) are different. The control voltage type, whether AC,DC or AC/DC can be grouped to be as </a:t>
            </a:r>
            <a:r>
              <a:rPr lang="en-US" u="sng" dirty="0" smtClean="0"/>
              <a:t>Load-Power Sensor </a:t>
            </a:r>
            <a:r>
              <a:rPr lang="en-US" dirty="0" smtClean="0"/>
              <a:t>or </a:t>
            </a:r>
            <a:r>
              <a:rPr lang="en-US" u="sng" dirty="0" smtClean="0"/>
              <a:t>Line-Power Sensor</a:t>
            </a:r>
            <a:r>
              <a:rPr lang="en-US" dirty="0" smtClean="0"/>
              <a:t>.</a:t>
            </a:r>
            <a:endParaRPr lang="en-US" dirty="0"/>
          </a:p>
        </p:txBody>
      </p:sp>
      <p:grpSp>
        <p:nvGrpSpPr>
          <p:cNvPr id="46082" name="Group 2"/>
          <p:cNvGrpSpPr>
            <a:grpSpLocks/>
          </p:cNvGrpSpPr>
          <p:nvPr/>
        </p:nvGrpSpPr>
        <p:grpSpPr bwMode="auto">
          <a:xfrm>
            <a:off x="1071538" y="3500438"/>
            <a:ext cx="5600700" cy="1989137"/>
            <a:chOff x="1797" y="9881"/>
            <a:chExt cx="8820" cy="3133"/>
          </a:xfrm>
        </p:grpSpPr>
        <p:grpSp>
          <p:nvGrpSpPr>
            <p:cNvPr id="46083" name="Group 3"/>
            <p:cNvGrpSpPr>
              <a:grpSpLocks/>
            </p:cNvGrpSpPr>
            <p:nvPr/>
          </p:nvGrpSpPr>
          <p:grpSpPr bwMode="auto">
            <a:xfrm>
              <a:off x="1797" y="9881"/>
              <a:ext cx="7538" cy="2456"/>
              <a:chOff x="1797" y="9888"/>
              <a:chExt cx="7538" cy="2456"/>
            </a:xfrm>
          </p:grpSpPr>
          <p:pic>
            <p:nvPicPr>
              <p:cNvPr id="46084" name="Picture 4"/>
              <p:cNvPicPr>
                <a:picLocks noChangeAspect="1" noChangeArrowheads="1"/>
              </p:cNvPicPr>
              <p:nvPr/>
            </p:nvPicPr>
            <p:blipFill>
              <a:blip r:embed="rId2"/>
              <a:srcRect/>
              <a:stretch>
                <a:fillRect/>
              </a:stretch>
            </p:blipFill>
            <p:spPr bwMode="auto">
              <a:xfrm>
                <a:off x="1797" y="9888"/>
                <a:ext cx="3394" cy="2456"/>
              </a:xfrm>
              <a:prstGeom prst="rect">
                <a:avLst/>
              </a:prstGeom>
              <a:noFill/>
              <a:ln w="9525">
                <a:noFill/>
                <a:miter lim="800000"/>
                <a:headEnd/>
                <a:tailEnd/>
              </a:ln>
            </p:spPr>
          </p:pic>
          <p:pic>
            <p:nvPicPr>
              <p:cNvPr id="46085" name="Picture 5"/>
              <p:cNvPicPr>
                <a:picLocks noChangeAspect="1" noChangeArrowheads="1"/>
              </p:cNvPicPr>
              <p:nvPr/>
            </p:nvPicPr>
            <p:blipFill>
              <a:blip r:embed="rId3"/>
              <a:srcRect/>
              <a:stretch>
                <a:fillRect/>
              </a:stretch>
            </p:blipFill>
            <p:spPr bwMode="auto">
              <a:xfrm>
                <a:off x="5375" y="9888"/>
                <a:ext cx="3960" cy="2417"/>
              </a:xfrm>
              <a:prstGeom prst="rect">
                <a:avLst/>
              </a:prstGeom>
              <a:noFill/>
              <a:ln w="9525">
                <a:noFill/>
                <a:miter lim="800000"/>
                <a:headEnd/>
                <a:tailEnd/>
              </a:ln>
            </p:spPr>
          </p:pic>
        </p:grpSp>
        <p:sp>
          <p:nvSpPr>
            <p:cNvPr id="46086" name="Text Box 6"/>
            <p:cNvSpPr txBox="1">
              <a:spLocks noChangeArrowheads="1"/>
            </p:cNvSpPr>
            <p:nvPr/>
          </p:nvSpPr>
          <p:spPr bwMode="auto">
            <a:xfrm>
              <a:off x="1977" y="12294"/>
              <a:ext cx="864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Fig.5.16 types of sensors a) two-wired load-powered sensor, and b)three-wired line-powered sensors.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308431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5.1 Introduction to  </a:t>
            </a:r>
            <a:r>
              <a:rPr lang="en-US" dirty="0" smtClean="0"/>
              <a:t>Electric Logic Sensors and Actuators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785786" y="889845"/>
            <a:ext cx="7286676" cy="3416320"/>
          </a:xfrm>
          <a:prstGeom prst="rect">
            <a:avLst/>
          </a:prstGeom>
        </p:spPr>
        <p:txBody>
          <a:bodyPr wrap="square">
            <a:spAutoFit/>
          </a:bodyPr>
          <a:lstStyle/>
          <a:p>
            <a:r>
              <a:rPr lang="en-US" dirty="0" smtClean="0">
                <a:solidFill>
                  <a:srgbClr val="7030A0"/>
                </a:solidFill>
              </a:rPr>
              <a:t>On the other hand, continuous sensors are those, which generate a continuous signal (voltage or current) that proportional with the actual physical variable. This signal has either analog or digital values depend of the type of the sensor and can be fed very easily to the </a:t>
            </a:r>
            <a:r>
              <a:rPr lang="en-US" i="1" dirty="0" smtClean="0">
                <a:solidFill>
                  <a:srgbClr val="7030A0"/>
                </a:solidFill>
              </a:rPr>
              <a:t>PLC</a:t>
            </a:r>
            <a:r>
              <a:rPr lang="en-US" dirty="0" smtClean="0">
                <a:solidFill>
                  <a:srgbClr val="7030A0"/>
                </a:solidFill>
              </a:rPr>
              <a:t> module to measure the physical variable. For example, a linear potentiometer will generate analog output signal proportional to linear displacements. </a:t>
            </a:r>
            <a:endParaRPr lang="en-US" dirty="0" smtClean="0">
              <a:solidFill>
                <a:srgbClr val="7030A0"/>
              </a:solidFill>
            </a:endParaRPr>
          </a:p>
          <a:p>
            <a:endParaRPr lang="en-US" dirty="0" smtClean="0">
              <a:solidFill>
                <a:srgbClr val="7030A0"/>
              </a:solidFill>
            </a:endParaRPr>
          </a:p>
          <a:p>
            <a:r>
              <a:rPr lang="en-US" dirty="0" smtClean="0">
                <a:solidFill>
                  <a:srgbClr val="C00000"/>
                </a:solidFill>
              </a:rPr>
              <a:t>The continuous actuators are also used with </a:t>
            </a:r>
            <a:r>
              <a:rPr lang="en-US" i="1" dirty="0" smtClean="0">
                <a:solidFill>
                  <a:srgbClr val="C00000"/>
                </a:solidFill>
              </a:rPr>
              <a:t>PLC</a:t>
            </a:r>
            <a:r>
              <a:rPr lang="en-US" dirty="0" smtClean="0">
                <a:solidFill>
                  <a:srgbClr val="C00000"/>
                </a:solidFill>
              </a:rPr>
              <a:t> to activate or deactivate the digital or with analog amplifier that will drive the mechanical system proportional to the value of the control signal. For example, the analog output signal from PLC can be used to activate a linear amplifier that will control the speed of a DC motor.   </a:t>
            </a:r>
            <a:endParaRPr lang="en-US" dirty="0">
              <a:solidFill>
                <a:srgbClr val="C00000"/>
              </a:solidFill>
            </a:endParaRPr>
          </a:p>
        </p:txBody>
      </p:sp>
      <p:pic>
        <p:nvPicPr>
          <p:cNvPr id="17410" name="Picture 2" descr="https://encrypted-tbn1.gstatic.com/images?q=tbn:ANd9GcSmc0lfOOBRUgBAMVASlvvW-fVxs32zCQ4RHrulsL5SqS34kBtZbA"/>
          <p:cNvPicPr>
            <a:picLocks noChangeAspect="1" noChangeArrowheads="1"/>
          </p:cNvPicPr>
          <p:nvPr/>
        </p:nvPicPr>
        <p:blipFill>
          <a:blip r:embed="rId2"/>
          <a:srcRect/>
          <a:stretch>
            <a:fillRect/>
          </a:stretch>
        </p:blipFill>
        <p:spPr bwMode="auto">
          <a:xfrm>
            <a:off x="6286512" y="4286256"/>
            <a:ext cx="1895475" cy="1304925"/>
          </a:xfrm>
          <a:prstGeom prst="rect">
            <a:avLst/>
          </a:prstGeom>
          <a:noFill/>
        </p:spPr>
      </p:pic>
      <p:pic>
        <p:nvPicPr>
          <p:cNvPr id="17412" name="Picture 4" descr="https://encrypted-tbn0.gstatic.com/images?q=tbn:ANd9GcSWrLbS-wXkEFAQNgGuDJquMHQ8_-_7Za3A1Uuy1gQjYtvScAyMig"/>
          <p:cNvPicPr>
            <a:picLocks noChangeAspect="1" noChangeArrowheads="1"/>
          </p:cNvPicPr>
          <p:nvPr/>
        </p:nvPicPr>
        <p:blipFill>
          <a:blip r:embed="rId3"/>
          <a:srcRect/>
          <a:stretch>
            <a:fillRect/>
          </a:stretch>
        </p:blipFill>
        <p:spPr bwMode="auto">
          <a:xfrm>
            <a:off x="4071934" y="5000636"/>
            <a:ext cx="2962275" cy="1543050"/>
          </a:xfrm>
          <a:prstGeom prst="rect">
            <a:avLst/>
          </a:prstGeom>
          <a:noFill/>
        </p:spPr>
      </p:pic>
      <p:pic>
        <p:nvPicPr>
          <p:cNvPr id="17414" name="Picture 6" descr="https://encrypted-tbn3.gstatic.com/images?q=tbn:ANd9GcQxPZIiBikW1iOCZ3M8FLfmevLNg93Qg2SFnebBcPEHr97iB-L6RA"/>
          <p:cNvPicPr>
            <a:picLocks noChangeAspect="1" noChangeArrowheads="1"/>
          </p:cNvPicPr>
          <p:nvPr/>
        </p:nvPicPr>
        <p:blipFill>
          <a:blip r:embed="rId4"/>
          <a:srcRect/>
          <a:stretch>
            <a:fillRect/>
          </a:stretch>
        </p:blipFill>
        <p:spPr bwMode="auto">
          <a:xfrm>
            <a:off x="1071538" y="4572008"/>
            <a:ext cx="2362200" cy="1485901"/>
          </a:xfrm>
          <a:prstGeom prst="rect">
            <a:avLst/>
          </a:prstGeom>
          <a:noFill/>
        </p:spPr>
      </p:pic>
      <p:sp>
        <p:nvSpPr>
          <p:cNvPr id="11" name="TextBox 10"/>
          <p:cNvSpPr txBox="1"/>
          <p:nvPr/>
        </p:nvSpPr>
        <p:spPr>
          <a:xfrm>
            <a:off x="6143636" y="6000768"/>
            <a:ext cx="2000264" cy="646331"/>
          </a:xfrm>
          <a:prstGeom prst="rect">
            <a:avLst/>
          </a:prstGeom>
          <a:noFill/>
        </p:spPr>
        <p:txBody>
          <a:bodyPr wrap="square" rtlCol="0">
            <a:spAutoFit/>
          </a:bodyPr>
          <a:lstStyle/>
          <a:p>
            <a:r>
              <a:rPr lang="en-US" dirty="0" smtClean="0"/>
              <a:t>Linear potentiometer</a:t>
            </a:r>
            <a:endParaRPr lang="en-US" dirty="0"/>
          </a:p>
        </p:txBody>
      </p:sp>
      <p:sp>
        <p:nvSpPr>
          <p:cNvPr id="12" name="TextBox 11"/>
          <p:cNvSpPr txBox="1"/>
          <p:nvPr/>
        </p:nvSpPr>
        <p:spPr>
          <a:xfrm>
            <a:off x="1357290" y="6000768"/>
            <a:ext cx="2000264" cy="646331"/>
          </a:xfrm>
          <a:prstGeom prst="rect">
            <a:avLst/>
          </a:prstGeom>
          <a:noFill/>
        </p:spPr>
        <p:txBody>
          <a:bodyPr wrap="square" rtlCol="0">
            <a:spAutoFit/>
          </a:bodyPr>
          <a:lstStyle/>
          <a:p>
            <a:r>
              <a:rPr lang="en-US" dirty="0" smtClean="0"/>
              <a:t>Linear Analog DC </a:t>
            </a:r>
            <a:r>
              <a:rPr lang="en-US" dirty="0" err="1" smtClean="0"/>
              <a:t>servodrives</a:t>
            </a:r>
            <a:endParaRPr lang="en-US" dirty="0"/>
          </a:p>
        </p:txBody>
      </p:sp>
    </p:spTree>
    <p:extLst>
      <p:ext uri="{BB962C8B-B14F-4D97-AF65-F5344CB8AC3E}">
        <p14:creationId xmlns="" xmlns:p14="http://schemas.microsoft.com/office/powerpoint/2010/main" val="308431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428604"/>
            <a:ext cx="7358114" cy="571504"/>
          </a:xfrm>
        </p:spPr>
        <p:txBody>
          <a:bodyPr>
            <a:normAutofit/>
          </a:bodyPr>
          <a:lstStyle/>
          <a:p>
            <a:pPr lvl="0"/>
            <a:r>
              <a:rPr lang="en-US" dirty="0" smtClean="0"/>
              <a:t>5.5 </a:t>
            </a:r>
            <a:r>
              <a:rPr lang="en-US" b="1" dirty="0" smtClean="0"/>
              <a:t>Sensor Wiring</a:t>
            </a:r>
            <a:endParaRPr lang="en-US" dirty="0" smtClean="0"/>
          </a:p>
          <a:p>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30</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2" name="Rectangle 11"/>
          <p:cNvSpPr>
            <a:spLocks noChangeArrowheads="1"/>
          </p:cNvSpPr>
          <p:nvPr/>
        </p:nvSpPr>
        <p:spPr bwMode="auto">
          <a:xfrm>
            <a:off x="0" y="841375"/>
            <a:ext cx="8915400" cy="5262563"/>
          </a:xfrm>
          <a:prstGeom prst="rect">
            <a:avLst/>
          </a:prstGeom>
          <a:noFill/>
          <a:ln w="9525">
            <a:noFill/>
            <a:miter lim="800000"/>
            <a:headEnd/>
            <a:tailEnd/>
          </a:ln>
        </p:spPr>
        <p:txBody>
          <a:bodyPr>
            <a:spAutoFit/>
          </a:bodyPr>
          <a:lstStyle/>
          <a:p>
            <a:pPr lvl="1"/>
            <a:r>
              <a:rPr lang="en-US" sz="1400" dirty="0"/>
              <a:t> </a:t>
            </a:r>
            <a:r>
              <a:rPr lang="en-US" sz="1400" b="1" dirty="0"/>
              <a:t>Sensor Output Types:</a:t>
            </a:r>
          </a:p>
          <a:p>
            <a:pPr lvl="1"/>
            <a:r>
              <a:rPr lang="en-US" sz="1400" dirty="0"/>
              <a:t>There are mainly three output types: </a:t>
            </a:r>
            <a:r>
              <a:rPr lang="en-US" sz="1400" dirty="0" err="1"/>
              <a:t>Realy</a:t>
            </a:r>
            <a:r>
              <a:rPr lang="en-US" sz="1400" dirty="0"/>
              <a:t>, </a:t>
            </a:r>
            <a:r>
              <a:rPr lang="en-US" sz="1400" dirty="0" err="1"/>
              <a:t>Traic</a:t>
            </a:r>
            <a:r>
              <a:rPr lang="en-US" sz="1400" dirty="0"/>
              <a:t> and Transistor outputs.</a:t>
            </a:r>
          </a:p>
          <a:p>
            <a:pPr lvl="1"/>
            <a:endParaRPr lang="en-US" sz="1400" dirty="0"/>
          </a:p>
          <a:p>
            <a:pPr lvl="1"/>
            <a:r>
              <a:rPr lang="en-US" sz="1400" i="1" u="sng" dirty="0"/>
              <a:t>1.	Relay output:</a:t>
            </a:r>
            <a:r>
              <a:rPr lang="en-US" sz="1400" i="1" dirty="0"/>
              <a:t> </a:t>
            </a:r>
            <a:r>
              <a:rPr lang="en-US" sz="1400" dirty="0"/>
              <a:t>A relay is a mechanical device that can handle load current at higher voltage. This allows the sensor to directly interface with motor, solenoids and other inductive load. They can be used to switch either AC or DC voltage. Relays are subjected to contact wear and resistance build up, which is a function of drawn current, frequency and voltage. Furthermore, due to contact bounce, they can produce erratic results with counters, PLC and other devices, unless the input to these devices is filtered. Furthermore, response time of relay output is too high. </a:t>
            </a:r>
          </a:p>
          <a:p>
            <a:pPr lvl="1"/>
            <a:r>
              <a:rPr lang="en-US" sz="1400" i="1" u="sng" dirty="0"/>
              <a:t>2.	A </a:t>
            </a:r>
            <a:r>
              <a:rPr lang="en-US" sz="1400" i="1" u="sng" dirty="0" err="1"/>
              <a:t>Triac</a:t>
            </a:r>
            <a:r>
              <a:rPr lang="en-US" sz="1400" i="1" u="sng" dirty="0"/>
              <a:t> Output</a:t>
            </a:r>
            <a:r>
              <a:rPr lang="en-US" sz="1400" i="1" dirty="0"/>
              <a:t>:</a:t>
            </a:r>
            <a:r>
              <a:rPr lang="en-US" sz="1400" dirty="0"/>
              <a:t> A </a:t>
            </a:r>
            <a:r>
              <a:rPr lang="en-US" sz="1400" dirty="0" err="1"/>
              <a:t>triac</a:t>
            </a:r>
            <a:r>
              <a:rPr lang="en-US" sz="1400" dirty="0"/>
              <a:t> is a solid-state device designed to control AC current. A </a:t>
            </a:r>
            <a:r>
              <a:rPr lang="en-US" sz="1400" dirty="0" err="1"/>
              <a:t>triac</a:t>
            </a:r>
            <a:r>
              <a:rPr lang="en-US" sz="1400" dirty="0"/>
              <a:t> switch turn on in less than microsecond when its gate (control gate) is energized. As long as </a:t>
            </a:r>
            <a:r>
              <a:rPr lang="en-US" sz="1400" dirty="0" err="1"/>
              <a:t>triac</a:t>
            </a:r>
            <a:r>
              <a:rPr lang="en-US" sz="1400" dirty="0"/>
              <a:t> is used within its rated maximum current and voltage, </a:t>
            </a:r>
            <a:r>
              <a:rPr lang="en-US" sz="1400" dirty="0" err="1"/>
              <a:t>triac</a:t>
            </a:r>
            <a:r>
              <a:rPr lang="en-US" sz="1400" dirty="0"/>
              <a:t> has infinite life. </a:t>
            </a:r>
            <a:r>
              <a:rPr lang="en-US" sz="1400" dirty="0" err="1"/>
              <a:t>Triac</a:t>
            </a:r>
            <a:r>
              <a:rPr lang="en-US" sz="1400" dirty="0"/>
              <a:t> devices used with sensors are generally rated at 2A loads or less, and can be used directly interfaced to PLCs. Furthermore, it can be used directly to drive an inductive load using </a:t>
            </a:r>
            <a:r>
              <a:rPr lang="en-US" sz="1400" u="sng" dirty="0" err="1"/>
              <a:t>snubber</a:t>
            </a:r>
            <a:r>
              <a:rPr lang="en-US" sz="1400" u="sng" dirty="0"/>
              <a:t> circuit</a:t>
            </a:r>
            <a:r>
              <a:rPr lang="en-US" sz="1400" dirty="0"/>
              <a:t>, as shown in Fig. 5.17. The short circuit in </a:t>
            </a:r>
            <a:r>
              <a:rPr lang="en-US" sz="1400" dirty="0" err="1"/>
              <a:t>triac</a:t>
            </a:r>
            <a:r>
              <a:rPr lang="en-US" sz="1400" dirty="0"/>
              <a:t> will destroy the </a:t>
            </a:r>
            <a:r>
              <a:rPr lang="en-US" sz="1400" dirty="0" err="1"/>
              <a:t>triac</a:t>
            </a:r>
            <a:r>
              <a:rPr lang="en-US" sz="1400" dirty="0"/>
              <a:t>, so the device should be short circuit protected to avoid this.</a:t>
            </a:r>
          </a:p>
          <a:p>
            <a:pPr lvl="1"/>
            <a:endParaRPr lang="en-US" sz="1400" dirty="0"/>
          </a:p>
          <a:p>
            <a:pPr lvl="1"/>
            <a:endParaRPr lang="en-US" sz="1400" dirty="0"/>
          </a:p>
          <a:p>
            <a:pPr lvl="1"/>
            <a:endParaRPr lang="en-US" sz="1400" dirty="0"/>
          </a:p>
          <a:p>
            <a:pPr lvl="1"/>
            <a:endParaRPr lang="en-US" sz="1400" dirty="0"/>
          </a:p>
          <a:p>
            <a:pPr lvl="1"/>
            <a:endParaRPr lang="en-US" sz="1400" dirty="0"/>
          </a:p>
          <a:p>
            <a:r>
              <a:rPr lang="en-US" sz="1400" dirty="0"/>
              <a:t> </a:t>
            </a:r>
          </a:p>
          <a:p>
            <a:pPr lvl="1"/>
            <a:r>
              <a:rPr lang="en-US" sz="1400" dirty="0"/>
              <a:t> </a:t>
            </a:r>
          </a:p>
          <a:p>
            <a:pPr lvl="1"/>
            <a:r>
              <a:rPr lang="en-US" sz="1400" dirty="0"/>
              <a:t>  </a:t>
            </a:r>
          </a:p>
          <a:p>
            <a:pPr lvl="1"/>
            <a:endParaRPr lang="en-US" sz="1400" dirty="0"/>
          </a:p>
          <a:p>
            <a:pPr lvl="1"/>
            <a:endParaRPr lang="en-US" sz="1400" dirty="0"/>
          </a:p>
        </p:txBody>
      </p:sp>
      <p:grpSp>
        <p:nvGrpSpPr>
          <p:cNvPr id="13" name="Group 2"/>
          <p:cNvGrpSpPr>
            <a:grpSpLocks/>
          </p:cNvGrpSpPr>
          <p:nvPr/>
        </p:nvGrpSpPr>
        <p:grpSpPr bwMode="auto">
          <a:xfrm>
            <a:off x="2857488" y="4143380"/>
            <a:ext cx="5329238" cy="1905000"/>
            <a:chOff x="1865" y="4814"/>
            <a:chExt cx="8392" cy="3000"/>
          </a:xfrm>
        </p:grpSpPr>
        <p:pic>
          <p:nvPicPr>
            <p:cNvPr id="14" name="Picture 3"/>
            <p:cNvPicPr>
              <a:picLocks noChangeAspect="1" noChangeArrowheads="1"/>
            </p:cNvPicPr>
            <p:nvPr/>
          </p:nvPicPr>
          <p:blipFill>
            <a:blip r:embed="rId2"/>
            <a:srcRect/>
            <a:stretch>
              <a:fillRect/>
            </a:stretch>
          </p:blipFill>
          <p:spPr bwMode="auto">
            <a:xfrm>
              <a:off x="1865" y="4814"/>
              <a:ext cx="5929" cy="2530"/>
            </a:xfrm>
            <a:prstGeom prst="rect">
              <a:avLst/>
            </a:prstGeom>
            <a:noFill/>
            <a:ln w="9525">
              <a:noFill/>
              <a:miter lim="800000"/>
              <a:headEnd/>
              <a:tailEnd/>
            </a:ln>
          </p:spPr>
        </p:pic>
        <p:sp>
          <p:nvSpPr>
            <p:cNvPr id="15" name="Text Box 4"/>
            <p:cNvSpPr txBox="1">
              <a:spLocks noChangeArrowheads="1"/>
            </p:cNvSpPr>
            <p:nvPr/>
          </p:nvSpPr>
          <p:spPr bwMode="auto">
            <a:xfrm>
              <a:off x="1977" y="7274"/>
              <a:ext cx="8280" cy="540"/>
            </a:xfrm>
            <a:prstGeom prst="rect">
              <a:avLst/>
            </a:prstGeom>
            <a:solidFill>
              <a:srgbClr val="FFFFFF"/>
            </a:solidFill>
            <a:ln w="9525">
              <a:noFill/>
              <a:miter lim="800000"/>
              <a:headEnd/>
              <a:tailEnd/>
            </a:ln>
          </p:spPr>
          <p:txBody>
            <a:bodyPr/>
            <a:lstStyle/>
            <a:p>
              <a:r>
                <a:rPr lang="en-US" altLang="ko-KR" sz="1200" b="1">
                  <a:ea typeface="굴림" charset="-127"/>
                </a:rPr>
                <a:t>Fig. 5.17 Triac output circuit</a:t>
              </a:r>
              <a:endParaRPr lang="en-US"/>
            </a:p>
          </p:txBody>
        </p:sp>
      </p:grpSp>
    </p:spTree>
    <p:extLst>
      <p:ext uri="{BB962C8B-B14F-4D97-AF65-F5344CB8AC3E}">
        <p14:creationId xmlns="" xmlns:p14="http://schemas.microsoft.com/office/powerpoint/2010/main" val="308431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2102C6B-3D02-4064-9A4B-6A3BCBC92CB2}" type="slidenum">
              <a:rPr lang="en-US" smtClean="0"/>
              <a:pPr/>
              <a:t>31</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50" name="Rectangle 11"/>
          <p:cNvSpPr>
            <a:spLocks noChangeArrowheads="1"/>
          </p:cNvSpPr>
          <p:nvPr/>
        </p:nvSpPr>
        <p:spPr bwMode="auto">
          <a:xfrm>
            <a:off x="214282" y="841375"/>
            <a:ext cx="7929618" cy="5047536"/>
          </a:xfrm>
          <a:prstGeom prst="rect">
            <a:avLst/>
          </a:prstGeom>
          <a:noFill/>
          <a:ln w="9525">
            <a:noFill/>
            <a:miter lim="800000"/>
            <a:headEnd/>
            <a:tailEnd/>
          </a:ln>
        </p:spPr>
        <p:txBody>
          <a:bodyPr wrap="square">
            <a:spAutoFit/>
          </a:bodyPr>
          <a:lstStyle/>
          <a:p>
            <a:pPr lvl="1"/>
            <a:r>
              <a:rPr lang="en-US" sz="1400" dirty="0"/>
              <a:t> </a:t>
            </a:r>
            <a:r>
              <a:rPr lang="en-US" sz="1400" b="1" dirty="0"/>
              <a:t>Sensor Output Types:</a:t>
            </a:r>
          </a:p>
          <a:p>
            <a:pPr lvl="1"/>
            <a:r>
              <a:rPr lang="en-US" sz="1400" dirty="0"/>
              <a:t>There are mainly three output types: </a:t>
            </a:r>
            <a:r>
              <a:rPr lang="en-US" sz="1400" dirty="0" err="1"/>
              <a:t>Realy</a:t>
            </a:r>
            <a:r>
              <a:rPr lang="en-US" sz="1400" dirty="0"/>
              <a:t>, </a:t>
            </a:r>
            <a:r>
              <a:rPr lang="en-US" sz="1400" dirty="0" err="1"/>
              <a:t>Traic</a:t>
            </a:r>
            <a:r>
              <a:rPr lang="en-US" sz="1400" dirty="0"/>
              <a:t> and Transistor outputs.</a:t>
            </a:r>
          </a:p>
          <a:p>
            <a:pPr lvl="1"/>
            <a:endParaRPr lang="en-US" sz="1400" dirty="0"/>
          </a:p>
          <a:p>
            <a:pPr lvl="1"/>
            <a:r>
              <a:rPr lang="en-US" sz="1400" i="1" u="sng" dirty="0"/>
              <a:t>3.	A Transistor Output: </a:t>
            </a:r>
            <a:r>
              <a:rPr lang="en-US" sz="1400" dirty="0"/>
              <a:t>It is also solid state device designed to control DC current. There are mainly two types of circuits depending on the switching function: </a:t>
            </a:r>
          </a:p>
          <a:p>
            <a:pPr lvl="1"/>
            <a:r>
              <a:rPr lang="en-US" sz="1400" b="1" u="sng" dirty="0"/>
              <a:t>NPN (Current Sink) open collector</a:t>
            </a:r>
            <a:r>
              <a:rPr lang="en-US" sz="1400" u="sng" dirty="0"/>
              <a:t>; </a:t>
            </a:r>
            <a:r>
              <a:rPr lang="en-US" sz="1400" dirty="0"/>
              <a:t> Here the output transistor is connected to the negative DC. Current flows from the positive terminal through the load, to the sensor, to the negative terminal. </a:t>
            </a:r>
            <a:r>
              <a:rPr lang="en-US" sz="1400" b="1" dirty="0"/>
              <a:t>The sensor “sinks” the current from the load,</a:t>
            </a:r>
            <a:r>
              <a:rPr lang="en-US" sz="1400" dirty="0"/>
              <a:t> as shown Fig. 5.18.</a:t>
            </a:r>
          </a:p>
          <a:p>
            <a:pPr lvl="1"/>
            <a:r>
              <a:rPr lang="en-US" sz="1400" b="1" u="sng" dirty="0"/>
              <a:t>PNP (Current Source);</a:t>
            </a:r>
            <a:r>
              <a:rPr lang="en-US" sz="1400" dirty="0"/>
              <a:t> the sensor is connected to the positive DC and current flows from the positive terminal through the sensor, to the load, to the negative terminal. </a:t>
            </a:r>
            <a:r>
              <a:rPr lang="en-US" sz="1400" b="1" dirty="0"/>
              <a:t>The sensor “sources” the current </a:t>
            </a:r>
            <a:r>
              <a:rPr lang="en-US" sz="1400" b="1" u="sng" dirty="0"/>
              <a:t>to </a:t>
            </a:r>
            <a:r>
              <a:rPr lang="en-US" sz="1400" b="1" dirty="0"/>
              <a:t>the load.</a:t>
            </a:r>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r>
              <a:rPr lang="en-US" sz="1400" i="1" u="sng" dirty="0"/>
              <a:t> </a:t>
            </a:r>
            <a:endParaRPr lang="en-US" sz="1400" dirty="0"/>
          </a:p>
          <a:p>
            <a:pPr lvl="1"/>
            <a:endParaRPr lang="en-US" sz="1400" dirty="0"/>
          </a:p>
          <a:p>
            <a:r>
              <a:rPr lang="en-US" sz="1400" dirty="0"/>
              <a:t> </a:t>
            </a:r>
          </a:p>
          <a:p>
            <a:pPr lvl="1"/>
            <a:r>
              <a:rPr lang="en-US" sz="1400" dirty="0"/>
              <a:t> </a:t>
            </a:r>
          </a:p>
          <a:p>
            <a:pPr lvl="1"/>
            <a:r>
              <a:rPr lang="en-US" sz="1400" dirty="0"/>
              <a:t>  </a:t>
            </a:r>
          </a:p>
          <a:p>
            <a:pPr lvl="1"/>
            <a:endParaRPr lang="en-US" sz="1400" dirty="0"/>
          </a:p>
          <a:p>
            <a:pPr lvl="1"/>
            <a:endParaRPr lang="en-US" sz="1400" dirty="0"/>
          </a:p>
        </p:txBody>
      </p:sp>
      <p:grpSp>
        <p:nvGrpSpPr>
          <p:cNvPr id="51" name="Group 2"/>
          <p:cNvGrpSpPr>
            <a:grpSpLocks/>
          </p:cNvGrpSpPr>
          <p:nvPr/>
        </p:nvGrpSpPr>
        <p:grpSpPr bwMode="auto">
          <a:xfrm>
            <a:off x="1157290" y="3200400"/>
            <a:ext cx="3843338" cy="1397000"/>
            <a:chOff x="1797" y="9520"/>
            <a:chExt cx="6051" cy="2369"/>
          </a:xfrm>
        </p:grpSpPr>
        <p:pic>
          <p:nvPicPr>
            <p:cNvPr id="52" name="Picture 3"/>
            <p:cNvPicPr>
              <a:picLocks noChangeAspect="1" noChangeArrowheads="1"/>
            </p:cNvPicPr>
            <p:nvPr/>
          </p:nvPicPr>
          <p:blipFill>
            <a:blip r:embed="rId2"/>
            <a:srcRect/>
            <a:stretch>
              <a:fillRect/>
            </a:stretch>
          </p:blipFill>
          <p:spPr bwMode="auto">
            <a:xfrm>
              <a:off x="1803" y="9520"/>
              <a:ext cx="6045" cy="1920"/>
            </a:xfrm>
            <a:prstGeom prst="rect">
              <a:avLst/>
            </a:prstGeom>
            <a:noFill/>
            <a:ln w="9525">
              <a:noFill/>
              <a:miter lim="800000"/>
              <a:headEnd/>
              <a:tailEnd/>
            </a:ln>
          </p:spPr>
        </p:pic>
        <p:sp>
          <p:nvSpPr>
            <p:cNvPr id="53" name="Text Box 4"/>
            <p:cNvSpPr txBox="1">
              <a:spLocks noChangeArrowheads="1"/>
            </p:cNvSpPr>
            <p:nvPr/>
          </p:nvSpPr>
          <p:spPr bwMode="auto">
            <a:xfrm>
              <a:off x="1797" y="11349"/>
              <a:ext cx="5940" cy="540"/>
            </a:xfrm>
            <a:prstGeom prst="rect">
              <a:avLst/>
            </a:prstGeom>
            <a:solidFill>
              <a:srgbClr val="FFFFFF"/>
            </a:solidFill>
            <a:ln w="9525">
              <a:noFill/>
              <a:miter lim="800000"/>
              <a:headEnd/>
              <a:tailEnd/>
            </a:ln>
          </p:spPr>
          <p:txBody>
            <a:bodyPr/>
            <a:lstStyle/>
            <a:p>
              <a:pPr>
                <a:spcAft>
                  <a:spcPts val="1000"/>
                </a:spcAft>
              </a:pPr>
              <a:r>
                <a:rPr lang="en-US" sz="1100" b="1">
                  <a:latin typeface="Calibri" pitchFamily="34" charset="0"/>
                </a:rPr>
                <a:t>Fig. 5.18 Transistor output circuit (Sinking type). </a:t>
              </a:r>
              <a:endParaRPr lang="en-US"/>
            </a:p>
          </p:txBody>
        </p:sp>
      </p:grpSp>
      <p:grpSp>
        <p:nvGrpSpPr>
          <p:cNvPr id="54" name="Group 5"/>
          <p:cNvGrpSpPr>
            <a:grpSpLocks/>
          </p:cNvGrpSpPr>
          <p:nvPr/>
        </p:nvGrpSpPr>
        <p:grpSpPr bwMode="auto">
          <a:xfrm>
            <a:off x="1357290" y="4643446"/>
            <a:ext cx="5495925" cy="1308100"/>
            <a:chOff x="1782" y="12915"/>
            <a:chExt cx="8655" cy="2060"/>
          </a:xfrm>
        </p:grpSpPr>
        <p:pic>
          <p:nvPicPr>
            <p:cNvPr id="55" name="Picture 6"/>
            <p:cNvPicPr>
              <a:picLocks noChangeAspect="1" noChangeArrowheads="1"/>
            </p:cNvPicPr>
            <p:nvPr/>
          </p:nvPicPr>
          <p:blipFill>
            <a:blip r:embed="rId3"/>
            <a:srcRect/>
            <a:stretch>
              <a:fillRect/>
            </a:stretch>
          </p:blipFill>
          <p:spPr bwMode="auto">
            <a:xfrm>
              <a:off x="1782" y="12915"/>
              <a:ext cx="6058" cy="1818"/>
            </a:xfrm>
            <a:prstGeom prst="rect">
              <a:avLst/>
            </a:prstGeom>
            <a:noFill/>
            <a:ln w="9525">
              <a:noFill/>
              <a:miter lim="800000"/>
              <a:headEnd/>
              <a:tailEnd/>
            </a:ln>
          </p:spPr>
        </p:pic>
        <p:sp>
          <p:nvSpPr>
            <p:cNvPr id="56" name="Text Box 7"/>
            <p:cNvSpPr txBox="1">
              <a:spLocks noChangeArrowheads="1"/>
            </p:cNvSpPr>
            <p:nvPr/>
          </p:nvSpPr>
          <p:spPr bwMode="auto">
            <a:xfrm>
              <a:off x="1797" y="14615"/>
              <a:ext cx="8640" cy="360"/>
            </a:xfrm>
            <a:prstGeom prst="rect">
              <a:avLst/>
            </a:prstGeom>
            <a:solidFill>
              <a:srgbClr val="FFFFFF"/>
            </a:solidFill>
            <a:ln w="9525">
              <a:noFill/>
              <a:miter lim="800000"/>
              <a:headEnd/>
              <a:tailEnd/>
            </a:ln>
          </p:spPr>
          <p:txBody>
            <a:bodyPr lIns="0" tIns="0" rIns="0" bIns="0"/>
            <a:lstStyle/>
            <a:p>
              <a:pPr>
                <a:spcBef>
                  <a:spcPts val="1200"/>
                </a:spcBef>
              </a:pPr>
              <a:r>
                <a:rPr lang="en-US" altLang="ko-KR" sz="1200" b="1">
                  <a:ea typeface="굴림" charset="-127"/>
                </a:rPr>
                <a:t>Fig. 5.19 Transistor output circuit (Current Source).</a:t>
              </a:r>
            </a:p>
            <a:p>
              <a:endParaRPr lang="en-US"/>
            </a:p>
          </p:txBody>
        </p:sp>
      </p:grpSp>
    </p:spTree>
    <p:extLst>
      <p:ext uri="{BB962C8B-B14F-4D97-AF65-F5344CB8AC3E}">
        <p14:creationId xmlns="" xmlns:p14="http://schemas.microsoft.com/office/powerpoint/2010/main" val="308431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2102C6B-3D02-4064-9A4B-6A3BCBC92CB2}" type="slidenum">
              <a:rPr lang="en-US" smtClean="0"/>
              <a:pPr/>
              <a:t>32</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3" name="Rectangle 11"/>
          <p:cNvSpPr>
            <a:spLocks noChangeArrowheads="1"/>
          </p:cNvSpPr>
          <p:nvPr/>
        </p:nvSpPr>
        <p:spPr bwMode="auto">
          <a:xfrm>
            <a:off x="0" y="841375"/>
            <a:ext cx="8915400" cy="7200900"/>
          </a:xfrm>
          <a:prstGeom prst="rect">
            <a:avLst/>
          </a:prstGeom>
          <a:noFill/>
          <a:ln w="9525">
            <a:noFill/>
            <a:miter lim="800000"/>
            <a:headEnd/>
            <a:tailEnd/>
          </a:ln>
        </p:spPr>
        <p:txBody>
          <a:bodyPr>
            <a:spAutoFit/>
          </a:bodyPr>
          <a:lstStyle/>
          <a:p>
            <a:endParaRPr lang="en-US" sz="1400" dirty="0"/>
          </a:p>
          <a:p>
            <a:r>
              <a:rPr lang="en-US" sz="1400" dirty="0"/>
              <a:t>5-1) Complete the following statements:</a:t>
            </a:r>
          </a:p>
          <a:p>
            <a:r>
              <a:rPr lang="en-US" sz="1400" dirty="0"/>
              <a:t>Sensors can detect the ………..or ………. Of objects.  (</a:t>
            </a:r>
            <a:r>
              <a:rPr lang="en-US" sz="1400" dirty="0" err="1"/>
              <a:t>ans</a:t>
            </a:r>
            <a:r>
              <a:rPr lang="en-US" sz="1400" dirty="0"/>
              <a:t>: </a:t>
            </a:r>
            <a:r>
              <a:rPr lang="en-US" sz="1400" dirty="0" err="1"/>
              <a:t>presence,absence</a:t>
            </a:r>
            <a:r>
              <a:rPr lang="en-US" sz="1400" dirty="0"/>
              <a:t>)</a:t>
            </a:r>
          </a:p>
          <a:p>
            <a:r>
              <a:rPr lang="en-US" sz="1400" dirty="0"/>
              <a:t>The three main sensor categories are: ………….., …………., ……….               (</a:t>
            </a:r>
            <a:r>
              <a:rPr lang="en-US" sz="1400" dirty="0" err="1"/>
              <a:t>ans</a:t>
            </a:r>
            <a:r>
              <a:rPr lang="en-US" sz="1400" dirty="0"/>
              <a:t>: contact switches, proximity sensors, photoelectric sensors).</a:t>
            </a:r>
          </a:p>
          <a:p>
            <a:r>
              <a:rPr lang="en-US" sz="1400" dirty="0"/>
              <a:t>The sensor type that can only detect metallic objects is the ……… sensor          (</a:t>
            </a:r>
            <a:r>
              <a:rPr lang="en-US" sz="1400" dirty="0" err="1"/>
              <a:t>ans</a:t>
            </a:r>
            <a:r>
              <a:rPr lang="en-US" sz="1400" dirty="0"/>
              <a:t>: inductive type)</a:t>
            </a:r>
          </a:p>
          <a:p>
            <a:r>
              <a:rPr lang="en-US" sz="1400" dirty="0"/>
              <a:t>The sensor type that uses a broken beam of light to detect objects is commonly referred as a ……….. sensor.   (</a:t>
            </a:r>
            <a:r>
              <a:rPr lang="en-US" sz="1400" dirty="0" err="1"/>
              <a:t>ans</a:t>
            </a:r>
            <a:r>
              <a:rPr lang="en-US" sz="1400" dirty="0"/>
              <a:t>: photoelectric type).</a:t>
            </a:r>
          </a:p>
          <a:p>
            <a:r>
              <a:rPr lang="en-US" sz="1400" dirty="0"/>
              <a:t>Inductive proximity sensors work best with …….. metals. (</a:t>
            </a:r>
            <a:r>
              <a:rPr lang="en-US" sz="1400" dirty="0" err="1"/>
              <a:t>ans</a:t>
            </a:r>
            <a:r>
              <a:rPr lang="en-US" sz="1400" dirty="0"/>
              <a:t>: Ferrous)</a:t>
            </a:r>
          </a:p>
          <a:p>
            <a:r>
              <a:rPr lang="en-US" sz="1400" dirty="0"/>
              <a:t>The transparency of the container has no effects on the sensing of …….. sensors. (</a:t>
            </a:r>
            <a:r>
              <a:rPr lang="en-US" sz="1400" dirty="0" err="1"/>
              <a:t>ans</a:t>
            </a:r>
            <a:r>
              <a:rPr lang="en-US" sz="1400" dirty="0"/>
              <a:t>: Capacitive)</a:t>
            </a:r>
          </a:p>
          <a:p>
            <a:r>
              <a:rPr lang="en-US" sz="1400" dirty="0"/>
              <a:t> The initials designating a transistor output that sinks current from the load are ………                    							(</a:t>
            </a:r>
            <a:r>
              <a:rPr lang="en-US" sz="1400" dirty="0" err="1"/>
              <a:t>ans</a:t>
            </a:r>
            <a:r>
              <a:rPr lang="en-US" sz="1400" dirty="0"/>
              <a:t>: NPN)</a:t>
            </a:r>
          </a:p>
          <a:p>
            <a:r>
              <a:rPr lang="en-US" sz="1400" dirty="0"/>
              <a:t>The initials designating a transistor output that sources current to the load are ……….								(</a:t>
            </a:r>
            <a:r>
              <a:rPr lang="en-US" sz="1400" dirty="0" err="1"/>
              <a:t>ans</a:t>
            </a:r>
            <a:r>
              <a:rPr lang="en-US" sz="1400" dirty="0"/>
              <a:t>: PNP)</a:t>
            </a:r>
          </a:p>
          <a:p>
            <a:r>
              <a:rPr lang="en-US" sz="1400" dirty="0"/>
              <a:t>5-2) State the main difference between the electromechanical and solid-state relays, what are the advantages and Drawbacks of both devices?</a:t>
            </a:r>
          </a:p>
          <a:p>
            <a:endParaRPr lang="en-US" sz="1400" dirty="0"/>
          </a:p>
          <a:p>
            <a:r>
              <a:rPr lang="en-US" sz="1400" dirty="0"/>
              <a:t>5-3) What are the differences between Load-Power Sensors and Line-Powered Sensors?</a:t>
            </a:r>
          </a:p>
          <a:p>
            <a:endParaRPr lang="en-US" sz="1400" dirty="0"/>
          </a:p>
          <a:p>
            <a:r>
              <a:rPr lang="en-US" sz="1400" dirty="0"/>
              <a:t>5-4) State the main difference between NPN and PNP sensor output signals, sketch the two output circuits?</a:t>
            </a:r>
          </a:p>
          <a:p>
            <a:r>
              <a:rPr lang="en-US" sz="1400" dirty="0"/>
              <a:t> </a:t>
            </a:r>
          </a:p>
          <a:p>
            <a:pPr lvl="1"/>
            <a:endParaRPr lang="en-US" sz="1400" dirty="0"/>
          </a:p>
          <a:p>
            <a:pPr lvl="1"/>
            <a:r>
              <a:rPr lang="en-US" sz="1400" dirty="0"/>
              <a:t> </a:t>
            </a:r>
          </a:p>
          <a:p>
            <a:pPr lvl="1"/>
            <a:endParaRPr lang="en-US" sz="1400" dirty="0"/>
          </a:p>
          <a:p>
            <a:pPr lvl="1"/>
            <a:endParaRPr lang="en-US" sz="1400" dirty="0"/>
          </a:p>
          <a:p>
            <a:r>
              <a:rPr lang="en-US" sz="1400" i="1" u="sng" dirty="0"/>
              <a:t> </a:t>
            </a:r>
            <a:endParaRPr lang="en-US" sz="1400" dirty="0"/>
          </a:p>
          <a:p>
            <a:pPr lvl="1"/>
            <a:endParaRPr lang="en-US" sz="1400" dirty="0"/>
          </a:p>
          <a:p>
            <a:r>
              <a:rPr lang="en-US" sz="1400" dirty="0"/>
              <a:t> </a:t>
            </a:r>
          </a:p>
          <a:p>
            <a:pPr lvl="1"/>
            <a:r>
              <a:rPr lang="en-US" sz="1400" dirty="0"/>
              <a:t> </a:t>
            </a:r>
          </a:p>
          <a:p>
            <a:pPr lvl="1"/>
            <a:r>
              <a:rPr lang="en-US" sz="1400" dirty="0"/>
              <a:t>  </a:t>
            </a:r>
          </a:p>
          <a:p>
            <a:pPr lvl="1"/>
            <a:endParaRPr lang="en-US" sz="1400" dirty="0"/>
          </a:p>
          <a:p>
            <a:pPr lvl="1"/>
            <a:endParaRPr lang="en-US" sz="1400" dirty="0"/>
          </a:p>
        </p:txBody>
      </p:sp>
      <p:sp>
        <p:nvSpPr>
          <p:cNvPr id="14" name="TextBox 13"/>
          <p:cNvSpPr txBox="1"/>
          <p:nvPr/>
        </p:nvSpPr>
        <p:spPr>
          <a:xfrm>
            <a:off x="214282" y="500042"/>
            <a:ext cx="3786214" cy="369332"/>
          </a:xfrm>
          <a:prstGeom prst="rect">
            <a:avLst/>
          </a:prstGeom>
          <a:noFill/>
        </p:spPr>
        <p:txBody>
          <a:bodyPr wrap="square" rtlCol="0">
            <a:spAutoFit/>
          </a:bodyPr>
          <a:lstStyle/>
          <a:p>
            <a:r>
              <a:rPr lang="en-US" dirty="0" err="1" smtClean="0"/>
              <a:t>Broblems</a:t>
            </a:r>
            <a:endParaRPr lang="en-US" dirty="0"/>
          </a:p>
        </p:txBody>
      </p:sp>
    </p:spTree>
    <p:extLst>
      <p:ext uri="{BB962C8B-B14F-4D97-AF65-F5344CB8AC3E}">
        <p14:creationId xmlns="" xmlns:p14="http://schemas.microsoft.com/office/powerpoint/2010/main" val="308431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0" name="Rectangle 9"/>
          <p:cNvSpPr/>
          <p:nvPr/>
        </p:nvSpPr>
        <p:spPr>
          <a:xfrm>
            <a:off x="714348" y="928670"/>
            <a:ext cx="7429552" cy="923330"/>
          </a:xfrm>
          <a:prstGeom prst="rect">
            <a:avLst/>
          </a:prstGeom>
        </p:spPr>
        <p:txBody>
          <a:bodyPr wrap="square">
            <a:spAutoFit/>
          </a:bodyPr>
          <a:lstStyle/>
          <a:p>
            <a:r>
              <a:rPr lang="en-US" dirty="0" smtClean="0"/>
              <a:t>There are two ways to detect the existence of an object, either by direct mechanical contact using a physical force contact or using proximity technique (no physical contact)</a:t>
            </a:r>
            <a:endParaRPr lang="en-US" dirty="0"/>
          </a:p>
        </p:txBody>
      </p:sp>
      <p:sp>
        <p:nvSpPr>
          <p:cNvPr id="19457" name="Rectangle 1"/>
          <p:cNvSpPr>
            <a:spLocks noChangeArrowheads="1"/>
          </p:cNvSpPr>
          <p:nvPr/>
        </p:nvSpPr>
        <p:spPr bwMode="auto">
          <a:xfrm>
            <a:off x="500034" y="1928803"/>
            <a:ext cx="557216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tab pos="457200" algn="l"/>
              </a:tabLst>
            </a:pPr>
            <a:r>
              <a:rPr lang="en-US" altLang="ko-KR" b="1" dirty="0" smtClean="0"/>
              <a:t>Contact switches</a:t>
            </a:r>
          </a:p>
          <a:p>
            <a:pPr marR="0" lvl="0" indent="0" fontAlgn="base">
              <a:lnSpc>
                <a:spcPct val="100000"/>
              </a:lnSpc>
              <a:spcBef>
                <a:spcPct val="0"/>
              </a:spcBef>
              <a:spcAft>
                <a:spcPct val="0"/>
              </a:spcAft>
              <a:buClrTx/>
              <a:buSzTx/>
              <a:buFontTx/>
              <a:buNone/>
              <a:tabLst>
                <a:tab pos="457200" algn="l"/>
              </a:tabLst>
            </a:pPr>
            <a:endParaRPr lang="en-US" altLang="ko-KR" dirty="0" smtClean="0"/>
          </a:p>
          <a:p>
            <a:pPr marR="0" lvl="0" indent="0" fontAlgn="base">
              <a:lnSpc>
                <a:spcPct val="100000"/>
              </a:lnSpc>
              <a:spcBef>
                <a:spcPct val="0"/>
              </a:spcBef>
              <a:spcAft>
                <a:spcPct val="0"/>
              </a:spcAft>
              <a:buClrTx/>
              <a:buSzTx/>
              <a:buFontTx/>
              <a:buNone/>
              <a:tabLst>
                <a:tab pos="457200" algn="l"/>
              </a:tabLst>
            </a:pPr>
            <a:r>
              <a:rPr lang="en-US" altLang="ko-KR" dirty="0" smtClean="0"/>
              <a:t>Internally</a:t>
            </a:r>
            <a:r>
              <a:rPr lang="en-US" altLang="ko-KR" dirty="0" smtClean="0"/>
              <a:t>, contact switches consist of electric contacts driven by mechanical lever and spring. </a:t>
            </a:r>
            <a:r>
              <a:rPr lang="en-US" altLang="ko-KR" dirty="0" smtClean="0"/>
              <a:t>When applying a small force on this mechanical liver it will actuates the contact. </a:t>
            </a:r>
            <a:r>
              <a:rPr lang="en-US" altLang="ko-KR" dirty="0" smtClean="0"/>
              <a:t>Removing the force will return contact to its original position. </a:t>
            </a:r>
            <a:endParaRPr lang="en-US" altLang="ko-KR" dirty="0" smtClean="0"/>
          </a:p>
          <a:p>
            <a:pPr marR="0" lvl="0" indent="0" fontAlgn="base">
              <a:lnSpc>
                <a:spcPct val="100000"/>
              </a:lnSpc>
              <a:spcBef>
                <a:spcPct val="0"/>
              </a:spcBef>
              <a:spcAft>
                <a:spcPct val="0"/>
              </a:spcAft>
              <a:buClrTx/>
              <a:buSzTx/>
              <a:buFontTx/>
              <a:buNone/>
              <a:tabLst>
                <a:tab pos="457200" algn="l"/>
              </a:tabLst>
            </a:pPr>
            <a:endParaRPr lang="en-US" altLang="ko-KR" dirty="0" smtClean="0"/>
          </a:p>
          <a:p>
            <a:pPr marR="0" lvl="0" indent="0" fontAlgn="base">
              <a:lnSpc>
                <a:spcPct val="100000"/>
              </a:lnSpc>
              <a:spcBef>
                <a:spcPct val="0"/>
              </a:spcBef>
              <a:spcAft>
                <a:spcPct val="0"/>
              </a:spcAft>
              <a:buClrTx/>
              <a:buSzTx/>
              <a:buFontTx/>
              <a:buNone/>
              <a:tabLst>
                <a:tab pos="457200" algn="l"/>
              </a:tabLst>
            </a:pPr>
            <a:r>
              <a:rPr lang="en-US" altLang="ko-KR" dirty="0" smtClean="0"/>
              <a:t>Contact switches are available with either normally closed NC or normally opened NO contacts. </a:t>
            </a:r>
            <a:r>
              <a:rPr lang="en-US" altLang="ko-KR" dirty="0" smtClean="0"/>
              <a:t>Micro limit switches can be found with small equipment, while heavy-duty limit switches (more expensive) can be found with large equipment. </a:t>
            </a:r>
            <a:endParaRPr lang="en-US" altLang="ko-KR" dirty="0" smtClean="0"/>
          </a:p>
          <a:p>
            <a:pPr marR="0" lvl="0" indent="0" fontAlgn="base">
              <a:lnSpc>
                <a:spcPct val="100000"/>
              </a:lnSpc>
              <a:spcBef>
                <a:spcPct val="0"/>
              </a:spcBef>
              <a:spcAft>
                <a:spcPct val="0"/>
              </a:spcAft>
              <a:buClrTx/>
              <a:buSzTx/>
              <a:buFontTx/>
              <a:buNone/>
              <a:tabLst>
                <a:tab pos="457200" algn="l"/>
              </a:tabLst>
            </a:pPr>
            <a:endParaRPr lang="en-US" altLang="ko-KR" dirty="0" smtClean="0"/>
          </a:p>
          <a:p>
            <a:pPr marR="0" lvl="0" indent="0" fontAlgn="base">
              <a:lnSpc>
                <a:spcPct val="100000"/>
              </a:lnSpc>
              <a:spcBef>
                <a:spcPct val="0"/>
              </a:spcBef>
              <a:spcAft>
                <a:spcPct val="0"/>
              </a:spcAft>
              <a:buClrTx/>
              <a:buSzTx/>
              <a:buFontTx/>
              <a:buNone/>
              <a:tabLst>
                <a:tab pos="457200" algn="l"/>
              </a:tabLst>
            </a:pPr>
            <a:r>
              <a:rPr lang="en-US" altLang="ko-KR" dirty="0" smtClean="0"/>
              <a:t>Contact </a:t>
            </a:r>
            <a:r>
              <a:rPr lang="en-US" altLang="ko-KR" dirty="0" smtClean="0"/>
              <a:t>switches can be used as motion limit switches or as push bottoms switches and used as user-machine interface switches, e.g. </a:t>
            </a:r>
            <a:r>
              <a:rPr lang="en-US" altLang="ko-KR" dirty="0" smtClean="0"/>
              <a:t>start/stop push button switches.</a:t>
            </a:r>
          </a:p>
        </p:txBody>
      </p:sp>
    </p:spTree>
    <p:extLst>
      <p:ext uri="{BB962C8B-B14F-4D97-AF65-F5344CB8AC3E}">
        <p14:creationId xmlns="" xmlns:p14="http://schemas.microsoft.com/office/powerpoint/2010/main" val="3084312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19457" name="Rectangle 1"/>
          <p:cNvSpPr>
            <a:spLocks noChangeArrowheads="1"/>
          </p:cNvSpPr>
          <p:nvPr/>
        </p:nvSpPr>
        <p:spPr bwMode="auto">
          <a:xfrm>
            <a:off x="428596" y="1000108"/>
            <a:ext cx="32861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tabLst>
                <a:tab pos="457200" algn="l"/>
              </a:tabLst>
            </a:pPr>
            <a:r>
              <a:rPr lang="en-US" altLang="ko-KR" b="1" dirty="0" smtClean="0"/>
              <a:t>Contact switches</a:t>
            </a:r>
          </a:p>
          <a:p>
            <a:pPr marR="0" lvl="0" indent="0" fontAlgn="base">
              <a:lnSpc>
                <a:spcPct val="100000"/>
              </a:lnSpc>
              <a:spcBef>
                <a:spcPct val="0"/>
              </a:spcBef>
              <a:spcAft>
                <a:spcPct val="0"/>
              </a:spcAft>
              <a:buClrTx/>
              <a:buSzTx/>
              <a:buFontTx/>
              <a:buNone/>
              <a:tabLst>
                <a:tab pos="457200" algn="l"/>
              </a:tabLst>
            </a:pPr>
            <a:endParaRPr lang="en-US" altLang="ko-KR" dirty="0" smtClean="0"/>
          </a:p>
          <a:p>
            <a:pPr marR="0" lvl="0" indent="0" fontAlgn="base">
              <a:lnSpc>
                <a:spcPct val="100000"/>
              </a:lnSpc>
              <a:spcBef>
                <a:spcPct val="0"/>
              </a:spcBef>
              <a:spcAft>
                <a:spcPct val="0"/>
              </a:spcAft>
              <a:buClrTx/>
              <a:buSzTx/>
              <a:buFontTx/>
              <a:buNone/>
              <a:tabLst>
                <a:tab pos="457200" algn="l"/>
              </a:tabLst>
            </a:pPr>
            <a:r>
              <a:rPr lang="en-US" altLang="ko-KR" dirty="0" smtClean="0"/>
              <a:t>Internally</a:t>
            </a:r>
            <a:r>
              <a:rPr lang="en-US" altLang="ko-KR" dirty="0" smtClean="0"/>
              <a:t>, contact switches consist of electric contacts driven by mechanical lever and spring. </a:t>
            </a:r>
            <a:r>
              <a:rPr lang="en-US" altLang="ko-KR" dirty="0" smtClean="0"/>
              <a:t>When applying a small force on this mechanical liver it will actuates the contact. </a:t>
            </a:r>
            <a:r>
              <a:rPr lang="en-US" altLang="ko-KR" dirty="0" smtClean="0"/>
              <a:t>Removing the force will return contact to its original position. </a:t>
            </a:r>
            <a:endParaRPr lang="en-US" altLang="ko-KR" dirty="0" smtClean="0"/>
          </a:p>
          <a:p>
            <a:pPr marR="0" lvl="0" indent="0" fontAlgn="base">
              <a:lnSpc>
                <a:spcPct val="100000"/>
              </a:lnSpc>
              <a:spcBef>
                <a:spcPct val="0"/>
              </a:spcBef>
              <a:spcAft>
                <a:spcPct val="0"/>
              </a:spcAft>
              <a:buClrTx/>
              <a:buSzTx/>
              <a:buFontTx/>
              <a:buNone/>
              <a:tabLst>
                <a:tab pos="457200" algn="l"/>
              </a:tabLst>
            </a:pPr>
            <a:endParaRPr lang="en-US" altLang="ko-KR" dirty="0" smtClean="0"/>
          </a:p>
          <a:p>
            <a:pPr marR="0" lvl="0" indent="0" fontAlgn="base">
              <a:lnSpc>
                <a:spcPct val="100000"/>
              </a:lnSpc>
              <a:spcBef>
                <a:spcPct val="0"/>
              </a:spcBef>
              <a:spcAft>
                <a:spcPct val="0"/>
              </a:spcAft>
              <a:buClrTx/>
              <a:buSzTx/>
              <a:buFontTx/>
              <a:buNone/>
              <a:tabLst>
                <a:tab pos="457200" algn="l"/>
              </a:tabLst>
            </a:pPr>
            <a:r>
              <a:rPr lang="en-US" altLang="ko-KR" dirty="0" smtClean="0"/>
              <a:t>Contact switches are available with either normally closed NC or normally opened NO contacts. </a:t>
            </a:r>
            <a:r>
              <a:rPr lang="en-US" altLang="ko-KR" dirty="0" smtClean="0"/>
              <a:t>Micro limit switches can be found with small equipment, while heavy-duty limit switches (more expensive) can be found with large equipment. </a:t>
            </a:r>
            <a:endParaRPr lang="en-US" altLang="ko-KR" dirty="0" smtClean="0"/>
          </a:p>
          <a:p>
            <a:pPr marR="0" lvl="0" indent="0" fontAlgn="base">
              <a:lnSpc>
                <a:spcPct val="100000"/>
              </a:lnSpc>
              <a:spcBef>
                <a:spcPct val="0"/>
              </a:spcBef>
              <a:spcAft>
                <a:spcPct val="0"/>
              </a:spcAft>
              <a:buClrTx/>
              <a:buSzTx/>
              <a:buFontTx/>
              <a:buNone/>
              <a:tabLst>
                <a:tab pos="457200" algn="l"/>
              </a:tabLst>
            </a:pPr>
            <a:endParaRPr lang="en-US" altLang="ko-KR" dirty="0" smtClean="0"/>
          </a:p>
        </p:txBody>
      </p:sp>
      <p:grpSp>
        <p:nvGrpSpPr>
          <p:cNvPr id="20482" name="Group 2"/>
          <p:cNvGrpSpPr>
            <a:grpSpLocks/>
          </p:cNvGrpSpPr>
          <p:nvPr/>
        </p:nvGrpSpPr>
        <p:grpSpPr bwMode="auto">
          <a:xfrm>
            <a:off x="3462374" y="1000108"/>
            <a:ext cx="5324468" cy="4429156"/>
            <a:chOff x="1437" y="4194"/>
            <a:chExt cx="9847" cy="7743"/>
          </a:xfrm>
        </p:grpSpPr>
        <p:grpSp>
          <p:nvGrpSpPr>
            <p:cNvPr id="20483" name="Group 3"/>
            <p:cNvGrpSpPr>
              <a:grpSpLocks/>
            </p:cNvGrpSpPr>
            <p:nvPr/>
          </p:nvGrpSpPr>
          <p:grpSpPr bwMode="auto">
            <a:xfrm>
              <a:off x="1617" y="4194"/>
              <a:ext cx="9667" cy="4194"/>
              <a:chOff x="1617" y="4608"/>
              <a:chExt cx="9667" cy="4194"/>
            </a:xfrm>
          </p:grpSpPr>
          <p:grpSp>
            <p:nvGrpSpPr>
              <p:cNvPr id="20484" name="Group 4"/>
              <p:cNvGrpSpPr>
                <a:grpSpLocks/>
              </p:cNvGrpSpPr>
              <p:nvPr/>
            </p:nvGrpSpPr>
            <p:grpSpPr bwMode="auto">
              <a:xfrm>
                <a:off x="1617" y="4611"/>
                <a:ext cx="9667" cy="4191"/>
                <a:chOff x="1617" y="4611"/>
                <a:chExt cx="9667" cy="4191"/>
              </a:xfrm>
            </p:grpSpPr>
            <p:pic>
              <p:nvPicPr>
                <p:cNvPr id="20485" name="Picture 5"/>
                <p:cNvPicPr>
                  <a:picLocks noChangeAspect="1" noChangeArrowheads="1"/>
                </p:cNvPicPr>
                <p:nvPr/>
              </p:nvPicPr>
              <p:blipFill>
                <a:blip r:embed="rId2"/>
                <a:srcRect/>
                <a:stretch>
                  <a:fillRect/>
                </a:stretch>
              </p:blipFill>
              <p:spPr bwMode="auto">
                <a:xfrm>
                  <a:off x="6035" y="4791"/>
                  <a:ext cx="5249" cy="3597"/>
                </a:xfrm>
                <a:prstGeom prst="rect">
                  <a:avLst/>
                </a:prstGeom>
                <a:noFill/>
                <a:ln w="9525">
                  <a:noFill/>
                  <a:miter lim="800000"/>
                  <a:headEnd/>
                  <a:tailEnd/>
                </a:ln>
              </p:spPr>
            </p:pic>
            <p:pic>
              <p:nvPicPr>
                <p:cNvPr id="20486" name="Picture 6"/>
                <p:cNvPicPr>
                  <a:picLocks noChangeAspect="1" noChangeArrowheads="1"/>
                </p:cNvPicPr>
                <p:nvPr/>
              </p:nvPicPr>
              <p:blipFill>
                <a:blip r:embed="rId3"/>
                <a:srcRect/>
                <a:stretch>
                  <a:fillRect/>
                </a:stretch>
              </p:blipFill>
              <p:spPr bwMode="auto">
                <a:xfrm>
                  <a:off x="3560" y="5871"/>
                  <a:ext cx="2508" cy="2700"/>
                </a:xfrm>
                <a:prstGeom prst="rect">
                  <a:avLst/>
                </a:prstGeom>
                <a:noFill/>
                <a:ln w="9525">
                  <a:noFill/>
                  <a:miter lim="800000"/>
                  <a:headEnd/>
                  <a:tailEnd/>
                </a:ln>
              </p:spPr>
            </p:pic>
            <p:pic>
              <p:nvPicPr>
                <p:cNvPr id="20487" name="Picture 7"/>
                <p:cNvPicPr>
                  <a:picLocks noChangeAspect="1" noChangeArrowheads="1"/>
                </p:cNvPicPr>
                <p:nvPr/>
              </p:nvPicPr>
              <p:blipFill>
                <a:blip r:embed="rId4"/>
                <a:srcRect/>
                <a:stretch>
                  <a:fillRect/>
                </a:stretch>
              </p:blipFill>
              <p:spPr bwMode="auto">
                <a:xfrm>
                  <a:off x="1617" y="4611"/>
                  <a:ext cx="2096" cy="4191"/>
                </a:xfrm>
                <a:prstGeom prst="rect">
                  <a:avLst/>
                </a:prstGeom>
                <a:noFill/>
                <a:ln w="9525">
                  <a:noFill/>
                  <a:miter lim="800000"/>
                  <a:headEnd/>
                  <a:tailEnd/>
                </a:ln>
              </p:spPr>
            </p:pic>
          </p:grpSp>
          <p:sp>
            <p:nvSpPr>
              <p:cNvPr id="20488" name="Rectangle 8"/>
              <p:cNvSpPr>
                <a:spLocks noChangeArrowheads="1"/>
              </p:cNvSpPr>
              <p:nvPr/>
            </p:nvSpPr>
            <p:spPr bwMode="auto">
              <a:xfrm>
                <a:off x="1617" y="4608"/>
                <a:ext cx="162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489" name="Text Box 9"/>
            <p:cNvSpPr txBox="1">
              <a:spLocks noChangeArrowheads="1"/>
            </p:cNvSpPr>
            <p:nvPr/>
          </p:nvSpPr>
          <p:spPr bwMode="auto">
            <a:xfrm>
              <a:off x="1437" y="8337"/>
              <a:ext cx="882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Arial" pitchFamily="34" charset="0"/>
                  <a:cs typeface="Arial" pitchFamily="34" charset="0"/>
                </a:rPr>
                <a:t>Fig 5.1 Examples of contact switches used as industrial limits switches.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490" name="Group 10"/>
            <p:cNvGrpSpPr>
              <a:grpSpLocks/>
            </p:cNvGrpSpPr>
            <p:nvPr/>
          </p:nvGrpSpPr>
          <p:grpSpPr bwMode="auto">
            <a:xfrm>
              <a:off x="1617" y="8877"/>
              <a:ext cx="8730" cy="2546"/>
              <a:chOff x="1797" y="9445"/>
              <a:chExt cx="8730" cy="2546"/>
            </a:xfrm>
          </p:grpSpPr>
          <p:grpSp>
            <p:nvGrpSpPr>
              <p:cNvPr id="20491" name="Group 11"/>
              <p:cNvGrpSpPr>
                <a:grpSpLocks/>
              </p:cNvGrpSpPr>
              <p:nvPr/>
            </p:nvGrpSpPr>
            <p:grpSpPr bwMode="auto">
              <a:xfrm>
                <a:off x="1797" y="9445"/>
                <a:ext cx="8730" cy="2366"/>
                <a:chOff x="1797" y="9066"/>
                <a:chExt cx="8730" cy="2366"/>
              </a:xfrm>
            </p:grpSpPr>
            <p:pic>
              <p:nvPicPr>
                <p:cNvPr id="20492" name="Picture 12"/>
                <p:cNvPicPr>
                  <a:picLocks noChangeAspect="1" noChangeArrowheads="1"/>
                </p:cNvPicPr>
                <p:nvPr/>
              </p:nvPicPr>
              <p:blipFill>
                <a:blip r:embed="rId5"/>
                <a:srcRect/>
                <a:stretch>
                  <a:fillRect/>
                </a:stretch>
              </p:blipFill>
              <p:spPr bwMode="auto">
                <a:xfrm>
                  <a:off x="1797" y="9066"/>
                  <a:ext cx="2816" cy="2366"/>
                </a:xfrm>
                <a:prstGeom prst="rect">
                  <a:avLst/>
                </a:prstGeom>
                <a:noFill/>
                <a:ln w="9525">
                  <a:noFill/>
                  <a:miter lim="800000"/>
                  <a:headEnd/>
                  <a:tailEnd/>
                </a:ln>
              </p:spPr>
            </p:pic>
            <p:pic>
              <p:nvPicPr>
                <p:cNvPr id="20493" name="Picture 13"/>
                <p:cNvPicPr>
                  <a:picLocks noChangeAspect="1" noChangeArrowheads="1"/>
                </p:cNvPicPr>
                <p:nvPr/>
              </p:nvPicPr>
              <p:blipFill>
                <a:blip r:embed="rId6"/>
                <a:srcRect/>
                <a:stretch>
                  <a:fillRect/>
                </a:stretch>
              </p:blipFill>
              <p:spPr bwMode="auto">
                <a:xfrm>
                  <a:off x="4859" y="9066"/>
                  <a:ext cx="3021" cy="2250"/>
                </a:xfrm>
                <a:prstGeom prst="rect">
                  <a:avLst/>
                </a:prstGeom>
                <a:noFill/>
                <a:ln w="9525">
                  <a:noFill/>
                  <a:miter lim="800000"/>
                  <a:headEnd/>
                  <a:tailEnd/>
                </a:ln>
              </p:spPr>
            </p:pic>
            <p:pic>
              <p:nvPicPr>
                <p:cNvPr id="20494" name="Picture 14"/>
                <p:cNvPicPr>
                  <a:picLocks noChangeAspect="1" noChangeArrowheads="1"/>
                </p:cNvPicPr>
                <p:nvPr/>
              </p:nvPicPr>
              <p:blipFill>
                <a:blip r:embed="rId7"/>
                <a:srcRect/>
                <a:stretch>
                  <a:fillRect/>
                </a:stretch>
              </p:blipFill>
              <p:spPr bwMode="auto">
                <a:xfrm>
                  <a:off x="8187" y="9066"/>
                  <a:ext cx="2340" cy="2276"/>
                </a:xfrm>
                <a:prstGeom prst="rect">
                  <a:avLst/>
                </a:prstGeom>
                <a:noFill/>
                <a:ln w="9525">
                  <a:noFill/>
                  <a:miter lim="800000"/>
                  <a:headEnd/>
                  <a:tailEnd/>
                </a:ln>
              </p:spPr>
            </p:pic>
          </p:grpSp>
          <p:sp>
            <p:nvSpPr>
              <p:cNvPr id="20495" name="Rectangle 15"/>
              <p:cNvSpPr>
                <a:spLocks noChangeArrowheads="1"/>
              </p:cNvSpPr>
              <p:nvPr/>
            </p:nvSpPr>
            <p:spPr bwMode="auto">
              <a:xfrm>
                <a:off x="1977" y="11631"/>
                <a:ext cx="108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6" name="Rectangle 16"/>
              <p:cNvSpPr>
                <a:spLocks noChangeArrowheads="1"/>
              </p:cNvSpPr>
              <p:nvPr/>
            </p:nvSpPr>
            <p:spPr bwMode="auto">
              <a:xfrm>
                <a:off x="5001" y="11157"/>
                <a:ext cx="1260"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97" name="Rectangle 17"/>
              <p:cNvSpPr>
                <a:spLocks noChangeArrowheads="1"/>
              </p:cNvSpPr>
              <p:nvPr/>
            </p:nvSpPr>
            <p:spPr bwMode="auto">
              <a:xfrm>
                <a:off x="8238" y="11451"/>
                <a:ext cx="90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498" name="Text Box 18"/>
            <p:cNvSpPr txBox="1">
              <a:spLocks noChangeArrowheads="1"/>
            </p:cNvSpPr>
            <p:nvPr/>
          </p:nvSpPr>
          <p:spPr bwMode="auto">
            <a:xfrm>
              <a:off x="1617" y="11217"/>
              <a:ext cx="900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ea typeface="Arial" pitchFamily="34" charset="0"/>
                  <a:cs typeface="Arial" pitchFamily="34" charset="0"/>
                </a:rPr>
                <a:t>Fig 5.2 Examples of contact switches used as push-bottom, key type and selector switches used as machine-user interface bottoms.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308431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23" name="Rectangle 22"/>
          <p:cNvSpPr/>
          <p:nvPr/>
        </p:nvSpPr>
        <p:spPr>
          <a:xfrm>
            <a:off x="500034" y="889845"/>
            <a:ext cx="7358114" cy="3970318"/>
          </a:xfrm>
          <a:prstGeom prst="rect">
            <a:avLst/>
          </a:prstGeom>
        </p:spPr>
        <p:txBody>
          <a:bodyPr wrap="square">
            <a:spAutoFit/>
          </a:bodyPr>
          <a:lstStyle/>
          <a:p>
            <a:pPr lvl="0" fontAlgn="base">
              <a:spcBef>
                <a:spcPct val="0"/>
              </a:spcBef>
              <a:spcAft>
                <a:spcPct val="0"/>
              </a:spcAft>
              <a:tabLst>
                <a:tab pos="457200" algn="l"/>
              </a:tabLst>
            </a:pPr>
            <a:r>
              <a:rPr lang="en-US" altLang="ko-KR" b="1" dirty="0" smtClean="0"/>
              <a:t>Contact switches</a:t>
            </a:r>
          </a:p>
          <a:p>
            <a:pPr fontAlgn="base">
              <a:spcBef>
                <a:spcPct val="0"/>
              </a:spcBef>
              <a:spcAft>
                <a:spcPct val="0"/>
              </a:spcAft>
              <a:tabLst>
                <a:tab pos="457200" algn="l"/>
              </a:tabLst>
            </a:pPr>
            <a:endParaRPr lang="en-US" altLang="ko-KR" dirty="0" smtClean="0"/>
          </a:p>
          <a:p>
            <a:pPr fontAlgn="base">
              <a:spcBef>
                <a:spcPct val="0"/>
              </a:spcBef>
              <a:spcAft>
                <a:spcPct val="0"/>
              </a:spcAft>
              <a:tabLst>
                <a:tab pos="457200" algn="l"/>
              </a:tabLst>
            </a:pPr>
            <a:r>
              <a:rPr lang="en-US" altLang="ko-KR" dirty="0" smtClean="0"/>
              <a:t>In </a:t>
            </a:r>
            <a:r>
              <a:rPr lang="en-US" altLang="ko-KR" dirty="0" smtClean="0"/>
              <a:t>many automation applications, the limit switches represent the weakest link of the control system. </a:t>
            </a:r>
            <a:r>
              <a:rPr lang="en-US" altLang="ko-KR" dirty="0" smtClean="0"/>
              <a:t>It has been estimated that 90% of machine automation failures are from limits switches. This is because in fact that these sensors are located almost in the places where action is. These switches are usually located in hot area, moisture, corrosive atmosphere …etc.  </a:t>
            </a:r>
          </a:p>
          <a:p>
            <a:pPr fontAlgn="base">
              <a:spcBef>
                <a:spcPct val="0"/>
              </a:spcBef>
              <a:spcAft>
                <a:spcPct val="0"/>
              </a:spcAft>
              <a:tabLst>
                <a:tab pos="457200" algn="l"/>
              </a:tabLst>
            </a:pPr>
            <a:endParaRPr lang="en-US" altLang="ko-KR" dirty="0" smtClean="0"/>
          </a:p>
          <a:p>
            <a:pPr fontAlgn="base">
              <a:spcBef>
                <a:spcPct val="0"/>
              </a:spcBef>
              <a:spcAft>
                <a:spcPct val="0"/>
              </a:spcAft>
              <a:tabLst>
                <a:tab pos="457200" algn="l"/>
              </a:tabLst>
            </a:pPr>
            <a:r>
              <a:rPr lang="en-US" altLang="ko-KR" dirty="0" smtClean="0"/>
              <a:t>According </a:t>
            </a:r>
            <a:r>
              <a:rPr lang="en-US" altLang="ko-KR" dirty="0" smtClean="0"/>
              <a:t>to the contact configuration, contact switches are of two types, single-pole single-throw (SPST) contact.  </a:t>
            </a:r>
            <a:r>
              <a:rPr lang="en-US" altLang="ko-KR" dirty="0" smtClean="0"/>
              <a:t>The majority of limit switches contain both an NO and NC contact, but with a common pole producing what is called single-pole double-throw (SPDT) configuration. This type of switches is called “change over” or “transfer” contacts, see Fig. 5.4.</a:t>
            </a:r>
          </a:p>
        </p:txBody>
      </p:sp>
      <p:pic>
        <p:nvPicPr>
          <p:cNvPr id="21506" name="Picture 2"/>
          <p:cNvPicPr>
            <a:picLocks noChangeAspect="1" noChangeArrowheads="1"/>
          </p:cNvPicPr>
          <p:nvPr/>
        </p:nvPicPr>
        <p:blipFill>
          <a:blip r:embed="rId2"/>
          <a:srcRect l="16406" t="41748" r="9179" b="29688"/>
          <a:stretch>
            <a:fillRect/>
          </a:stretch>
        </p:blipFill>
        <p:spPr bwMode="auto">
          <a:xfrm>
            <a:off x="1357290" y="4778682"/>
            <a:ext cx="5500726" cy="1689185"/>
          </a:xfrm>
          <a:prstGeom prst="rect">
            <a:avLst/>
          </a:prstGeom>
          <a:noFill/>
          <a:ln w="9525">
            <a:noFill/>
            <a:miter lim="800000"/>
            <a:headEnd/>
            <a:tailEnd/>
          </a:ln>
          <a:effectLst/>
        </p:spPr>
      </p:pic>
    </p:spTree>
    <p:extLst>
      <p:ext uri="{BB962C8B-B14F-4D97-AF65-F5344CB8AC3E}">
        <p14:creationId xmlns="" xmlns:p14="http://schemas.microsoft.com/office/powerpoint/2010/main" val="308431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23" name="Rectangle 22"/>
          <p:cNvSpPr/>
          <p:nvPr/>
        </p:nvSpPr>
        <p:spPr>
          <a:xfrm>
            <a:off x="500034" y="889845"/>
            <a:ext cx="7358114" cy="4524315"/>
          </a:xfrm>
          <a:prstGeom prst="rect">
            <a:avLst/>
          </a:prstGeom>
        </p:spPr>
        <p:txBody>
          <a:bodyPr wrap="square">
            <a:spAutoFit/>
          </a:bodyPr>
          <a:lstStyle/>
          <a:p>
            <a:pPr lvl="0" fontAlgn="base">
              <a:spcBef>
                <a:spcPct val="0"/>
              </a:spcBef>
              <a:spcAft>
                <a:spcPct val="0"/>
              </a:spcAft>
              <a:tabLst>
                <a:tab pos="457200" algn="l"/>
              </a:tabLst>
            </a:pPr>
            <a:r>
              <a:rPr lang="en-US" altLang="ko-KR" b="1" dirty="0" smtClean="0"/>
              <a:t>Contact switches</a:t>
            </a:r>
          </a:p>
          <a:p>
            <a:pPr fontAlgn="base">
              <a:spcBef>
                <a:spcPct val="0"/>
              </a:spcBef>
              <a:spcAft>
                <a:spcPct val="0"/>
              </a:spcAft>
              <a:tabLst>
                <a:tab pos="457200" algn="l"/>
              </a:tabLst>
            </a:pPr>
            <a:endParaRPr lang="en-US" altLang="ko-KR" dirty="0" smtClean="0"/>
          </a:p>
          <a:p>
            <a:pPr fontAlgn="base">
              <a:spcBef>
                <a:spcPct val="0"/>
              </a:spcBef>
              <a:spcAft>
                <a:spcPct val="0"/>
              </a:spcAft>
              <a:tabLst>
                <a:tab pos="457200" algn="l"/>
              </a:tabLst>
            </a:pPr>
            <a:r>
              <a:rPr lang="en-US" altLang="ko-KR" dirty="0" smtClean="0"/>
              <a:t> </a:t>
            </a:r>
            <a:r>
              <a:rPr lang="en-US" dirty="0" smtClean="0"/>
              <a:t>In any electric circuit diagrams, it is customary to draw each switch contact (no matter whether it is NO or NC) the way it appears at the beginning of a machine cycle, with system at rest. </a:t>
            </a:r>
            <a:endParaRPr lang="en-US" dirty="0" smtClean="0"/>
          </a:p>
          <a:p>
            <a:pPr fontAlgn="base">
              <a:spcBef>
                <a:spcPct val="0"/>
              </a:spcBef>
              <a:spcAft>
                <a:spcPct val="0"/>
              </a:spcAft>
              <a:tabLst>
                <a:tab pos="457200" algn="l"/>
              </a:tabLst>
            </a:pPr>
            <a:endParaRPr lang="en-US" dirty="0" smtClean="0"/>
          </a:p>
          <a:p>
            <a:pPr fontAlgn="base">
              <a:spcBef>
                <a:spcPct val="0"/>
              </a:spcBef>
              <a:spcAft>
                <a:spcPct val="0"/>
              </a:spcAft>
              <a:tabLst>
                <a:tab pos="457200" algn="l"/>
              </a:tabLst>
            </a:pPr>
            <a:r>
              <a:rPr lang="en-US" dirty="0" smtClean="0"/>
              <a:t>For </a:t>
            </a:r>
            <a:r>
              <a:rPr lang="en-US" dirty="0" smtClean="0"/>
              <a:t>example, cylinders frequently have two limit switches mounted along the piston-rod path, in order to indicate piston position, One switch, say </a:t>
            </a:r>
            <a:r>
              <a:rPr lang="en-US" i="1" dirty="0" smtClean="0"/>
              <a:t>switch a-,</a:t>
            </a:r>
            <a:r>
              <a:rPr lang="en-US" dirty="0" smtClean="0"/>
              <a:t> is usually mounted to be actuated when the cylinder is retracted, whereas the second, </a:t>
            </a:r>
            <a:r>
              <a:rPr lang="en-US" i="1" dirty="0" smtClean="0"/>
              <a:t>switch a+</a:t>
            </a:r>
            <a:r>
              <a:rPr lang="en-US" dirty="0" smtClean="0"/>
              <a:t>, is actuated when the cylinder piston is completely extracted. Assume that the cylinder is retracted at the beginning of a cycle. </a:t>
            </a:r>
            <a:endParaRPr lang="en-US" dirty="0" smtClean="0"/>
          </a:p>
          <a:p>
            <a:pPr fontAlgn="base">
              <a:spcBef>
                <a:spcPct val="0"/>
              </a:spcBef>
              <a:spcAft>
                <a:spcPct val="0"/>
              </a:spcAft>
              <a:tabLst>
                <a:tab pos="457200" algn="l"/>
              </a:tabLst>
            </a:pPr>
            <a:endParaRPr lang="en-US" dirty="0" smtClean="0"/>
          </a:p>
          <a:p>
            <a:pPr fontAlgn="base">
              <a:spcBef>
                <a:spcPct val="0"/>
              </a:spcBef>
              <a:spcAft>
                <a:spcPct val="0"/>
              </a:spcAft>
              <a:tabLst>
                <a:tab pos="457200" algn="l"/>
              </a:tabLst>
            </a:pPr>
            <a:r>
              <a:rPr lang="en-US" dirty="0" smtClean="0"/>
              <a:t>We </a:t>
            </a:r>
            <a:r>
              <a:rPr lang="en-US" dirty="0" smtClean="0"/>
              <a:t>would therefore draw all contacts of </a:t>
            </a:r>
            <a:r>
              <a:rPr lang="en-US" i="1" dirty="0" smtClean="0"/>
              <a:t>switch a-</a:t>
            </a:r>
            <a:r>
              <a:rPr lang="en-US" dirty="0" smtClean="0"/>
              <a:t> (no matter whether it is NO or NC) in their actuated position, whereas contacts of </a:t>
            </a:r>
            <a:r>
              <a:rPr lang="en-US" i="1" dirty="0" smtClean="0"/>
              <a:t>switch a+</a:t>
            </a:r>
            <a:r>
              <a:rPr lang="en-US" dirty="0" smtClean="0"/>
              <a:t> would be drawn in their normal position.</a:t>
            </a:r>
          </a:p>
          <a:p>
            <a:pPr fontAlgn="base">
              <a:spcBef>
                <a:spcPct val="0"/>
              </a:spcBef>
              <a:spcAft>
                <a:spcPct val="0"/>
              </a:spcAft>
              <a:tabLst>
                <a:tab pos="457200" algn="l"/>
              </a:tabLst>
            </a:pPr>
            <a:endParaRPr lang="en-US" altLang="ko-KR" dirty="0" smtClean="0"/>
          </a:p>
        </p:txBody>
      </p:sp>
    </p:spTree>
    <p:extLst>
      <p:ext uri="{BB962C8B-B14F-4D97-AF65-F5344CB8AC3E}">
        <p14:creationId xmlns="" xmlns:p14="http://schemas.microsoft.com/office/powerpoint/2010/main" val="308431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pic>
        <p:nvPicPr>
          <p:cNvPr id="22530" name="Picture 2"/>
          <p:cNvPicPr>
            <a:picLocks noChangeAspect="1" noChangeArrowheads="1"/>
          </p:cNvPicPr>
          <p:nvPr/>
        </p:nvPicPr>
        <p:blipFill>
          <a:blip r:embed="rId2"/>
          <a:srcRect l="16992" t="30029" r="23242" b="29688"/>
          <a:stretch>
            <a:fillRect/>
          </a:stretch>
        </p:blipFill>
        <p:spPr bwMode="auto">
          <a:xfrm>
            <a:off x="357158" y="1142984"/>
            <a:ext cx="7286676" cy="3929066"/>
          </a:xfrm>
          <a:prstGeom prst="rect">
            <a:avLst/>
          </a:prstGeom>
          <a:noFill/>
          <a:ln w="9525">
            <a:noFill/>
            <a:miter lim="800000"/>
            <a:headEnd/>
            <a:tailEnd/>
          </a:ln>
          <a:effectLst/>
        </p:spPr>
      </p:pic>
      <p:sp>
        <p:nvSpPr>
          <p:cNvPr id="9" name="Rectangle 8"/>
          <p:cNvSpPr/>
          <p:nvPr/>
        </p:nvSpPr>
        <p:spPr>
          <a:xfrm>
            <a:off x="2928926" y="857232"/>
            <a:ext cx="1793568" cy="369332"/>
          </a:xfrm>
          <a:prstGeom prst="rect">
            <a:avLst/>
          </a:prstGeom>
        </p:spPr>
        <p:txBody>
          <a:bodyPr wrap="none">
            <a:spAutoFit/>
          </a:bodyPr>
          <a:lstStyle/>
          <a:p>
            <a:pPr lvl="0" fontAlgn="base">
              <a:spcBef>
                <a:spcPct val="0"/>
              </a:spcBef>
              <a:spcAft>
                <a:spcPct val="0"/>
              </a:spcAft>
              <a:tabLst>
                <a:tab pos="457200" algn="l"/>
              </a:tabLst>
            </a:pPr>
            <a:r>
              <a:rPr lang="en-US" altLang="ko-KR" b="1" dirty="0" smtClean="0"/>
              <a:t>Contact switches</a:t>
            </a:r>
          </a:p>
        </p:txBody>
      </p:sp>
    </p:spTree>
    <p:extLst>
      <p:ext uri="{BB962C8B-B14F-4D97-AF65-F5344CB8AC3E}">
        <p14:creationId xmlns="" xmlns:p14="http://schemas.microsoft.com/office/powerpoint/2010/main" val="308431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358114" cy="571504"/>
          </a:xfrm>
        </p:spPr>
        <p:txBody>
          <a:bodyPr>
            <a:normAutofit/>
          </a:bodyPr>
          <a:lstStyle/>
          <a:p>
            <a:r>
              <a:rPr lang="en-US" dirty="0" smtClean="0"/>
              <a:t>5.2 Nearby or Proximity Logic Detectors</a:t>
            </a:r>
            <a:endParaRPr lang="en-US" dirty="0"/>
          </a:p>
        </p:txBody>
      </p:sp>
      <p:sp>
        <p:nvSpPr>
          <p:cNvPr id="7" name="Slide Number Placeholder 6"/>
          <p:cNvSpPr>
            <a:spLocks noGrp="1"/>
          </p:cNvSpPr>
          <p:nvPr>
            <p:ph type="sldNum" sz="quarter" idx="12"/>
          </p:nvPr>
        </p:nvSpPr>
        <p:spPr/>
        <p:txBody>
          <a:bodyPr/>
          <a:lstStyle/>
          <a:p>
            <a:fld id="{52102C6B-3D02-4064-9A4B-6A3BCBC92CB2}"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Chapter 5: Electric logic sensors and actuators - IE337</a:t>
            </a:r>
            <a:endParaRPr lang="en-US" dirty="0"/>
          </a:p>
        </p:txBody>
      </p:sp>
      <p:sp>
        <p:nvSpPr>
          <p:cNvPr id="9" name="Rectangle 8"/>
          <p:cNvSpPr/>
          <p:nvPr/>
        </p:nvSpPr>
        <p:spPr>
          <a:xfrm>
            <a:off x="857224" y="785794"/>
            <a:ext cx="1539652" cy="369332"/>
          </a:xfrm>
          <a:prstGeom prst="rect">
            <a:avLst/>
          </a:prstGeom>
        </p:spPr>
        <p:txBody>
          <a:bodyPr wrap="none">
            <a:spAutoFit/>
          </a:bodyPr>
          <a:lstStyle/>
          <a:p>
            <a:pPr lvl="0" fontAlgn="base">
              <a:spcBef>
                <a:spcPct val="0"/>
              </a:spcBef>
              <a:spcAft>
                <a:spcPct val="0"/>
              </a:spcAft>
              <a:tabLst>
                <a:tab pos="457200" algn="l"/>
              </a:tabLst>
            </a:pPr>
            <a:r>
              <a:rPr lang="en-US" altLang="ko-KR" b="1" dirty="0" smtClean="0"/>
              <a:t>Reed switches</a:t>
            </a:r>
            <a:endParaRPr lang="en-US" altLang="ko-KR" b="1" dirty="0" smtClean="0"/>
          </a:p>
        </p:txBody>
      </p:sp>
      <p:pic>
        <p:nvPicPr>
          <p:cNvPr id="23554" name="Picture 2"/>
          <p:cNvPicPr>
            <a:picLocks noChangeAspect="1" noChangeArrowheads="1"/>
          </p:cNvPicPr>
          <p:nvPr/>
        </p:nvPicPr>
        <p:blipFill>
          <a:blip r:embed="rId2"/>
          <a:srcRect l="16992" t="24170" r="12695" b="12109"/>
          <a:stretch>
            <a:fillRect/>
          </a:stretch>
        </p:blipFill>
        <p:spPr bwMode="auto">
          <a:xfrm>
            <a:off x="785786" y="1071546"/>
            <a:ext cx="6394932" cy="4636327"/>
          </a:xfrm>
          <a:prstGeom prst="rect">
            <a:avLst/>
          </a:prstGeom>
          <a:noFill/>
          <a:ln w="9525">
            <a:noFill/>
            <a:miter lim="800000"/>
            <a:headEnd/>
            <a:tailEnd/>
          </a:ln>
          <a:effectLst/>
        </p:spPr>
      </p:pic>
      <p:sp>
        <p:nvSpPr>
          <p:cNvPr id="10" name="Rectangle 9"/>
          <p:cNvSpPr/>
          <p:nvPr/>
        </p:nvSpPr>
        <p:spPr>
          <a:xfrm>
            <a:off x="285720" y="5786454"/>
            <a:ext cx="8143932" cy="923330"/>
          </a:xfrm>
          <a:prstGeom prst="rect">
            <a:avLst/>
          </a:prstGeom>
        </p:spPr>
        <p:txBody>
          <a:bodyPr wrap="square">
            <a:spAutoFit/>
          </a:bodyPr>
          <a:lstStyle/>
          <a:p>
            <a:r>
              <a:rPr lang="en-US" dirty="0" smtClean="0"/>
              <a:t>An example for this application, is a magnet attached to piston rod or pneumatic cylinder, the two extreme positions of the cylinder are reported, using two reed switches on the extreme positions</a:t>
            </a:r>
            <a:endParaRPr lang="en-US" dirty="0"/>
          </a:p>
        </p:txBody>
      </p:sp>
    </p:spTree>
    <p:extLst>
      <p:ext uri="{BB962C8B-B14F-4D97-AF65-F5344CB8AC3E}">
        <p14:creationId xmlns="" xmlns:p14="http://schemas.microsoft.com/office/powerpoint/2010/main" val="3084312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2219</TotalTime>
  <Words>3031</Words>
  <Application>Microsoft Office PowerPoint</Application>
  <PresentationFormat>On-screen Show (4:3)</PresentationFormat>
  <Paragraphs>324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Chapter 5</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King Saud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User</dc:creator>
  <cp:lastModifiedBy>DELL</cp:lastModifiedBy>
  <cp:revision>148</cp:revision>
  <dcterms:created xsi:type="dcterms:W3CDTF">2013-11-11T18:21:24Z</dcterms:created>
  <dcterms:modified xsi:type="dcterms:W3CDTF">2014-02-05T13:00:29Z</dcterms:modified>
</cp:coreProperties>
</file>