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71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802B-3DDB-41ED-9C27-BCFF9F8C9F2F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2BBB-B58F-41F3-B346-25D9025FB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18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802B-3DDB-41ED-9C27-BCFF9F8C9F2F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2BBB-B58F-41F3-B346-25D9025FB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73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802B-3DDB-41ED-9C27-BCFF9F8C9F2F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2BBB-B58F-41F3-B346-25D9025FB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1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802B-3DDB-41ED-9C27-BCFF9F8C9F2F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2BBB-B58F-41F3-B346-25D9025FB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21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802B-3DDB-41ED-9C27-BCFF9F8C9F2F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2BBB-B58F-41F3-B346-25D9025FB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483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802B-3DDB-41ED-9C27-BCFF9F8C9F2F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2BBB-B58F-41F3-B346-25D9025FB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40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802B-3DDB-41ED-9C27-BCFF9F8C9F2F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2BBB-B58F-41F3-B346-25D9025FB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3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802B-3DDB-41ED-9C27-BCFF9F8C9F2F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2BBB-B58F-41F3-B346-25D9025FB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41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802B-3DDB-41ED-9C27-BCFF9F8C9F2F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2BBB-B58F-41F3-B346-25D9025FB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32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802B-3DDB-41ED-9C27-BCFF9F8C9F2F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2BBB-B58F-41F3-B346-25D9025FB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77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802B-3DDB-41ED-9C27-BCFF9F8C9F2F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2BBB-B58F-41F3-B346-25D9025FB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006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8802B-3DDB-41ED-9C27-BCFF9F8C9F2F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C2BBB-B58F-41F3-B346-25D9025FB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80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319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Chapter Five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Word Formation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462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Backformation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  <a:p>
            <a:r>
              <a:rPr lang="en-US" dirty="0" smtClean="0"/>
              <a:t>•</a:t>
            </a:r>
            <a:r>
              <a:rPr lang="en-US" dirty="0"/>
              <a:t>A special type of reduction is called backformation </a:t>
            </a:r>
          </a:p>
          <a:p>
            <a:r>
              <a:rPr lang="en-US" dirty="0"/>
              <a:t>•Typically a word of one type (usually a noun) is reduced to form a word of another type (usually a verb). </a:t>
            </a:r>
          </a:p>
          <a:p>
            <a:r>
              <a:rPr lang="en-US" dirty="0"/>
              <a:t>•E.g. </a:t>
            </a:r>
            <a:r>
              <a:rPr lang="en-US" dirty="0" smtClean="0"/>
              <a:t>the noun </a:t>
            </a:r>
            <a:r>
              <a:rPr lang="en-US" i="1" dirty="0" err="1" smtClean="0"/>
              <a:t>Televison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 became the verb </a:t>
            </a:r>
            <a:r>
              <a:rPr lang="en-US" i="1" dirty="0" smtClean="0"/>
              <a:t>televise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donation-donate, </a:t>
            </a:r>
            <a:endParaRPr lang="en-US" dirty="0" smtClean="0"/>
          </a:p>
          <a:p>
            <a:pPr lvl="1"/>
            <a:r>
              <a:rPr lang="en-US" dirty="0" smtClean="0"/>
              <a:t>babysitter—babysit</a:t>
            </a:r>
            <a:r>
              <a:rPr lang="en-US" dirty="0"/>
              <a:t>;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(nouns ending in the –</a:t>
            </a:r>
            <a:r>
              <a:rPr lang="en-US" i="1" dirty="0" err="1" smtClean="0"/>
              <a:t>er</a:t>
            </a:r>
            <a:r>
              <a:rPr lang="en-US" dirty="0" smtClean="0"/>
              <a:t> sound can easily be turned to verbs) e.g., </a:t>
            </a:r>
            <a:r>
              <a:rPr lang="en-US" dirty="0" smtClean="0"/>
              <a:t>sculptor—sculpt</a:t>
            </a:r>
            <a:r>
              <a:rPr lang="en-US" dirty="0"/>
              <a:t>; burglars—burgle, peddlers—peddle</a:t>
            </a:r>
            <a:r>
              <a:rPr lang="en-US" dirty="0" smtClean="0"/>
              <a:t>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420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•A change in the function of a </a:t>
            </a:r>
            <a:r>
              <a:rPr lang="en-US" dirty="0" smtClean="0"/>
              <a:t>word, e.g., </a:t>
            </a:r>
            <a:r>
              <a:rPr lang="en-US" dirty="0"/>
              <a:t>when a noun becomes a </a:t>
            </a:r>
            <a:r>
              <a:rPr lang="en-US" dirty="0" smtClean="0"/>
              <a:t>verb or vice versa; </a:t>
            </a:r>
            <a:r>
              <a:rPr lang="en-US" u="sng" dirty="0" smtClean="0"/>
              <a:t>without any reduction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Also known as</a:t>
            </a:r>
            <a:r>
              <a:rPr lang="en-US" dirty="0" smtClean="0"/>
              <a:t> ‘category change’ </a:t>
            </a:r>
            <a:r>
              <a:rPr lang="en-US" dirty="0"/>
              <a:t>or </a:t>
            </a:r>
            <a:r>
              <a:rPr lang="en-US" dirty="0" smtClean="0"/>
              <a:t>‘functional </a:t>
            </a:r>
            <a:r>
              <a:rPr lang="en-US" dirty="0"/>
              <a:t>shift</a:t>
            </a:r>
            <a:r>
              <a:rPr lang="en-US" dirty="0" smtClean="0"/>
              <a:t>.’ </a:t>
            </a:r>
            <a:endParaRPr lang="en-US" dirty="0"/>
          </a:p>
          <a:p>
            <a:r>
              <a:rPr lang="en-US" dirty="0"/>
              <a:t>•E.g. bottle</a:t>
            </a:r>
            <a:r>
              <a:rPr lang="en-US" dirty="0" smtClean="0"/>
              <a:t>, </a:t>
            </a:r>
            <a:r>
              <a:rPr lang="en-US" dirty="0"/>
              <a:t>vacation, butter (</a:t>
            </a:r>
            <a:r>
              <a:rPr lang="en-US" dirty="0" smtClean="0"/>
              <a:t>nouns came to be used as </a:t>
            </a:r>
            <a:r>
              <a:rPr lang="en-US" dirty="0"/>
              <a:t>verbs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We </a:t>
            </a:r>
            <a:r>
              <a:rPr lang="en-US" i="1" dirty="0" smtClean="0"/>
              <a:t>bottled</a:t>
            </a:r>
            <a:r>
              <a:rPr lang="en-US" dirty="0" smtClean="0"/>
              <a:t> the jam last night.</a:t>
            </a:r>
          </a:p>
          <a:p>
            <a:pPr lvl="1"/>
            <a:r>
              <a:rPr lang="en-US" dirty="0" smtClean="0"/>
              <a:t>Have you </a:t>
            </a:r>
            <a:r>
              <a:rPr lang="en-US" i="1" dirty="0" smtClean="0"/>
              <a:t>buttered</a:t>
            </a:r>
            <a:r>
              <a:rPr lang="en-US" dirty="0" smtClean="0"/>
              <a:t> the toast.</a:t>
            </a:r>
          </a:p>
          <a:p>
            <a:pPr lvl="1"/>
            <a:r>
              <a:rPr lang="en-US" dirty="0" smtClean="0"/>
              <a:t>They’re </a:t>
            </a:r>
            <a:r>
              <a:rPr lang="en-US" i="1" dirty="0" smtClean="0"/>
              <a:t>vacationing</a:t>
            </a:r>
            <a:r>
              <a:rPr lang="en-US" dirty="0" smtClean="0"/>
              <a:t> in Florida.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r>
              <a:rPr lang="en-US" dirty="0"/>
              <a:t>• Or </a:t>
            </a:r>
            <a:r>
              <a:rPr lang="en-US" dirty="0" smtClean="0"/>
              <a:t>verbs can convert into noun, e.g</a:t>
            </a:r>
            <a:r>
              <a:rPr lang="en-US" dirty="0" smtClean="0"/>
              <a:t>.,  </a:t>
            </a:r>
            <a:r>
              <a:rPr lang="en-US" i="1" dirty="0"/>
              <a:t>guess</a:t>
            </a:r>
            <a:r>
              <a:rPr lang="en-US" dirty="0"/>
              <a:t>, </a:t>
            </a:r>
            <a:r>
              <a:rPr lang="en-US" i="1" dirty="0"/>
              <a:t>spy</a:t>
            </a:r>
            <a:r>
              <a:rPr lang="en-US" dirty="0"/>
              <a:t>, </a:t>
            </a:r>
            <a:r>
              <a:rPr lang="en-US" i="1" dirty="0"/>
              <a:t>must</a:t>
            </a:r>
            <a:r>
              <a:rPr lang="en-US" dirty="0"/>
              <a:t> </a:t>
            </a:r>
            <a:r>
              <a:rPr lang="en-US" dirty="0" smtClean="0"/>
              <a:t>becomes: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i="1" dirty="0" smtClean="0"/>
              <a:t>guest</a:t>
            </a:r>
            <a:r>
              <a:rPr lang="en-US" dirty="0" smtClean="0"/>
              <a:t>, </a:t>
            </a:r>
            <a:r>
              <a:rPr lang="en-US" i="1" dirty="0" smtClean="0"/>
              <a:t>a must </a:t>
            </a:r>
            <a:r>
              <a:rPr lang="en-US" dirty="0" smtClean="0"/>
              <a:t>, </a:t>
            </a:r>
            <a:r>
              <a:rPr lang="en-US" i="1" dirty="0" smtClean="0"/>
              <a:t>a spy</a:t>
            </a:r>
            <a:endParaRPr lang="en-US" i="1" dirty="0"/>
          </a:p>
          <a:p>
            <a:r>
              <a:rPr lang="en-US" dirty="0" smtClean="0"/>
              <a:t>• or Phrasal verbs into nouns: </a:t>
            </a:r>
            <a:r>
              <a:rPr lang="en-US" dirty="0"/>
              <a:t>e.g. to </a:t>
            </a:r>
            <a:r>
              <a:rPr lang="en-US" i="1" dirty="0"/>
              <a:t>print out</a:t>
            </a:r>
            <a:r>
              <a:rPr lang="en-US" dirty="0"/>
              <a:t>; to </a:t>
            </a:r>
            <a:r>
              <a:rPr lang="en-US" i="1" dirty="0"/>
              <a:t>take over </a:t>
            </a:r>
            <a:r>
              <a:rPr lang="en-US" dirty="0" smtClean="0"/>
              <a:t> becomes: printout</a:t>
            </a:r>
            <a:r>
              <a:rPr lang="en-US" dirty="0"/>
              <a:t>; </a:t>
            </a:r>
            <a:r>
              <a:rPr lang="en-US" dirty="0" smtClean="0"/>
              <a:t>takeover</a:t>
            </a:r>
          </a:p>
          <a:p>
            <a:r>
              <a:rPr lang="en-US" dirty="0" smtClean="0"/>
              <a:t>Verb combinations to a noun, e.g.,</a:t>
            </a:r>
            <a:r>
              <a:rPr lang="en-US" dirty="0" smtClean="0"/>
              <a:t> </a:t>
            </a:r>
            <a:r>
              <a:rPr lang="en-US" i="1" dirty="0"/>
              <a:t>want to be-- wannabe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472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Cont</a:t>
            </a:r>
            <a:r>
              <a:rPr lang="en-US" dirty="0" smtClean="0"/>
              <a:t>…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 smtClean="0"/>
              <a:t>•</a:t>
            </a:r>
            <a:r>
              <a:rPr lang="en-US" dirty="0"/>
              <a:t>Verbs into adjectives: e.g. </a:t>
            </a:r>
            <a:r>
              <a:rPr lang="en-US" i="1" dirty="0"/>
              <a:t>see through, stand up </a:t>
            </a:r>
            <a:r>
              <a:rPr lang="en-US" dirty="0"/>
              <a:t>– </a:t>
            </a:r>
            <a:r>
              <a:rPr lang="en-US" i="1" dirty="0"/>
              <a:t>see-through material </a:t>
            </a:r>
            <a:r>
              <a:rPr lang="en-US" dirty="0"/>
              <a:t>or </a:t>
            </a:r>
            <a:r>
              <a:rPr lang="en-US" i="1" dirty="0"/>
              <a:t>a stand-up comedian</a:t>
            </a:r>
            <a:r>
              <a:rPr lang="en-US" dirty="0"/>
              <a:t>. </a:t>
            </a:r>
          </a:p>
          <a:p>
            <a:r>
              <a:rPr lang="en-US" dirty="0"/>
              <a:t>•Adjectives into verbs/nouns: e.g. a </a:t>
            </a:r>
            <a:r>
              <a:rPr lang="en-US" i="1" dirty="0"/>
              <a:t>dirty</a:t>
            </a:r>
            <a:r>
              <a:rPr lang="en-US" dirty="0"/>
              <a:t> floor, an </a:t>
            </a:r>
            <a:r>
              <a:rPr lang="en-US" i="1" dirty="0"/>
              <a:t>empty</a:t>
            </a:r>
            <a:r>
              <a:rPr lang="en-US" dirty="0"/>
              <a:t> room, </a:t>
            </a:r>
            <a:r>
              <a:rPr lang="en-US" dirty="0" smtClean="0"/>
              <a:t>becomes:</a:t>
            </a:r>
            <a:r>
              <a:rPr lang="en-US" dirty="0" smtClean="0"/>
              <a:t>  </a:t>
            </a:r>
            <a:r>
              <a:rPr lang="en-US" i="1" dirty="0" smtClean="0"/>
              <a:t>to dirty</a:t>
            </a:r>
            <a:r>
              <a:rPr lang="en-US" dirty="0" smtClean="0"/>
              <a:t>, </a:t>
            </a:r>
            <a:r>
              <a:rPr lang="en-US" i="1" dirty="0" smtClean="0"/>
              <a:t>to empty </a:t>
            </a:r>
            <a:r>
              <a:rPr lang="en-US" dirty="0" smtClean="0"/>
              <a:t>(verbs)</a:t>
            </a:r>
            <a:endParaRPr lang="en-US" dirty="0"/>
          </a:p>
          <a:p>
            <a:r>
              <a:rPr lang="en-US" dirty="0"/>
              <a:t>•Compound nouns become adjectival or verbal functions e.g. the </a:t>
            </a:r>
            <a:r>
              <a:rPr lang="en-US" i="1" dirty="0"/>
              <a:t>ball </a:t>
            </a:r>
            <a:r>
              <a:rPr lang="en-US" i="1" dirty="0" smtClean="0"/>
              <a:t>park, carpool</a:t>
            </a:r>
            <a:r>
              <a:rPr lang="en-US" dirty="0"/>
              <a:t>, </a:t>
            </a:r>
            <a:r>
              <a:rPr lang="en-US" i="1" dirty="0" smtClean="0"/>
              <a:t>microwave</a:t>
            </a:r>
            <a:r>
              <a:rPr lang="en-US" dirty="0" smtClean="0"/>
              <a:t>  </a:t>
            </a:r>
            <a:endParaRPr lang="en-US" dirty="0"/>
          </a:p>
          <a:p>
            <a:r>
              <a:rPr lang="en-US" dirty="0"/>
              <a:t>•Up and down used as verbs– </a:t>
            </a:r>
            <a:r>
              <a:rPr lang="en-US" i="1" dirty="0"/>
              <a:t>up the price </a:t>
            </a:r>
            <a:r>
              <a:rPr lang="en-US" dirty="0"/>
              <a:t>or </a:t>
            </a:r>
            <a:r>
              <a:rPr lang="en-US" i="1" dirty="0"/>
              <a:t>downed </a:t>
            </a:r>
            <a:r>
              <a:rPr lang="en-US" dirty="0"/>
              <a:t>a few cokes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462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Acronyms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 smtClean="0"/>
              <a:t>•</a:t>
            </a:r>
            <a:r>
              <a:rPr lang="en-US" dirty="0"/>
              <a:t>Formed from the initial letters of a set of other words; e.g. CD (compact disk</a:t>
            </a:r>
            <a:r>
              <a:rPr lang="en-US" dirty="0" smtClean="0"/>
              <a:t>) we pronounce each single letter,</a:t>
            </a:r>
          </a:p>
          <a:p>
            <a:r>
              <a:rPr lang="en-US" dirty="0" smtClean="0"/>
              <a:t>or </a:t>
            </a:r>
            <a:r>
              <a:rPr lang="en-US" dirty="0"/>
              <a:t>pronounced as new single words : NATO, NASA, UNESCO, laser (light amplification by stimulated emission of radiation</a:t>
            </a:r>
            <a:r>
              <a:rPr lang="en-US" dirty="0" smtClean="0"/>
              <a:t>), ATM 9automatic teller machine), </a:t>
            </a:r>
            <a:r>
              <a:rPr lang="en-US" dirty="0"/>
              <a:t>PIN </a:t>
            </a:r>
            <a:r>
              <a:rPr lang="en-US" dirty="0" smtClean="0"/>
              <a:t>(personal identification number)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751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Derivation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dirty="0" smtClean="0"/>
              <a:t>•the </a:t>
            </a:r>
            <a:r>
              <a:rPr lang="en-US" u="sng" dirty="0" smtClean="0"/>
              <a:t>most common </a:t>
            </a:r>
            <a:r>
              <a:rPr lang="en-US" dirty="0" smtClean="0"/>
              <a:t>word formation process in the production of new English words</a:t>
            </a:r>
          </a:p>
          <a:p>
            <a:r>
              <a:rPr lang="en-US" dirty="0" smtClean="0"/>
              <a:t>Derivation— by joining small ‘bits’ of the language which </a:t>
            </a:r>
            <a:r>
              <a:rPr lang="en-US" dirty="0"/>
              <a:t>do not have separate listing in the dictionaries. These small bits are called </a:t>
            </a:r>
            <a:r>
              <a:rPr lang="en-US" u="sng" dirty="0"/>
              <a:t>affixes</a:t>
            </a:r>
            <a:r>
              <a:rPr lang="en-US" dirty="0"/>
              <a:t>. E.g. </a:t>
            </a:r>
            <a:r>
              <a:rPr lang="en-US" dirty="0" smtClean="0"/>
              <a:t>(</a:t>
            </a:r>
            <a:r>
              <a:rPr lang="en-US" i="1" dirty="0" smtClean="0"/>
              <a:t>un</a:t>
            </a:r>
            <a:r>
              <a:rPr lang="en-US" i="1" dirty="0"/>
              <a:t>, </a:t>
            </a:r>
            <a:r>
              <a:rPr lang="en-US" i="1" dirty="0" err="1"/>
              <a:t>mis</a:t>
            </a:r>
            <a:r>
              <a:rPr lang="en-US" i="1" dirty="0"/>
              <a:t>, pre, </a:t>
            </a:r>
            <a:r>
              <a:rPr lang="en-US" i="1" dirty="0" err="1"/>
              <a:t>ful</a:t>
            </a:r>
            <a:r>
              <a:rPr lang="en-US" i="1" dirty="0"/>
              <a:t>, less, </a:t>
            </a:r>
            <a:r>
              <a:rPr lang="en-US" i="1" dirty="0" err="1"/>
              <a:t>ish</a:t>
            </a:r>
            <a:r>
              <a:rPr lang="en-US" i="1" dirty="0"/>
              <a:t>, ism, </a:t>
            </a:r>
            <a:r>
              <a:rPr lang="en-US" i="1" dirty="0" smtClean="0"/>
              <a:t>ness) in words like: </a:t>
            </a:r>
            <a:endParaRPr lang="en-US" i="1" dirty="0"/>
          </a:p>
          <a:p>
            <a:pPr lvl="1"/>
            <a:r>
              <a:rPr lang="en-US" i="1" dirty="0" smtClean="0"/>
              <a:t>Unhappy</a:t>
            </a:r>
            <a:r>
              <a:rPr lang="en-US" i="1" dirty="0"/>
              <a:t>, misrepresent, prejudge, joyful, careless, boyish, terrorism, sadness </a:t>
            </a:r>
          </a:p>
          <a:p>
            <a:r>
              <a:rPr lang="en-US" dirty="0"/>
              <a:t>•</a:t>
            </a:r>
            <a:r>
              <a:rPr lang="en-US" u="sng" dirty="0"/>
              <a:t>Prefixes</a:t>
            </a:r>
            <a:r>
              <a:rPr lang="en-US" dirty="0"/>
              <a:t>—added at the beginning of the word. </a:t>
            </a:r>
            <a:r>
              <a:rPr lang="en-US" dirty="0" smtClean="0"/>
              <a:t>(un-, </a:t>
            </a:r>
            <a:r>
              <a:rPr lang="en-US" dirty="0" err="1" smtClean="0"/>
              <a:t>mis</a:t>
            </a:r>
            <a:r>
              <a:rPr lang="en-US" dirty="0" smtClean="0"/>
              <a:t>-) </a:t>
            </a:r>
            <a:endParaRPr lang="en-US" dirty="0"/>
          </a:p>
          <a:p>
            <a:r>
              <a:rPr lang="en-US" dirty="0"/>
              <a:t>•</a:t>
            </a:r>
            <a:r>
              <a:rPr lang="en-US" u="sng" dirty="0"/>
              <a:t>Suffixes</a:t>
            </a:r>
            <a:r>
              <a:rPr lang="en-US" dirty="0"/>
              <a:t>—at the end of the word. </a:t>
            </a:r>
            <a:r>
              <a:rPr lang="en-US" dirty="0" smtClean="0"/>
              <a:t>(-less, -</a:t>
            </a:r>
            <a:r>
              <a:rPr lang="en-US" dirty="0" err="1" smtClean="0"/>
              <a:t>ish</a:t>
            </a:r>
            <a:r>
              <a:rPr lang="en-US" dirty="0" smtClean="0"/>
              <a:t>) </a:t>
            </a:r>
            <a:endParaRPr lang="en-US" dirty="0"/>
          </a:p>
          <a:p>
            <a:pPr lvl="1"/>
            <a:r>
              <a:rPr lang="en-US" dirty="0" smtClean="0"/>
              <a:t>E.g</a:t>
            </a:r>
            <a:r>
              <a:rPr lang="en-US" dirty="0"/>
              <a:t>. mislead, disrespectful, foolishness </a:t>
            </a:r>
          </a:p>
          <a:p>
            <a:r>
              <a:rPr lang="en-US" dirty="0"/>
              <a:t>•</a:t>
            </a:r>
            <a:r>
              <a:rPr lang="en-US" u="sng" dirty="0"/>
              <a:t>Infixes</a:t>
            </a:r>
            <a:r>
              <a:rPr lang="en-US" dirty="0"/>
              <a:t>– </a:t>
            </a:r>
            <a:r>
              <a:rPr lang="en-US" dirty="0" smtClean="0"/>
              <a:t> when an affix is incorporated inside a </a:t>
            </a:r>
            <a:r>
              <a:rPr lang="en-US" dirty="0"/>
              <a:t>word, </a:t>
            </a:r>
            <a:r>
              <a:rPr lang="en-US" dirty="0" smtClean="0"/>
              <a:t>not </a:t>
            </a:r>
            <a:r>
              <a:rPr lang="en-US" dirty="0"/>
              <a:t>normally used in English but when used indicate aggravating </a:t>
            </a:r>
            <a:r>
              <a:rPr lang="en-US" dirty="0" smtClean="0"/>
              <a:t>circumstances – </a:t>
            </a:r>
            <a:r>
              <a:rPr lang="en-US" dirty="0" err="1"/>
              <a:t>e.g</a:t>
            </a:r>
            <a:r>
              <a:rPr lang="en-US" dirty="0"/>
              <a:t> </a:t>
            </a:r>
            <a:r>
              <a:rPr lang="en-US" dirty="0" err="1"/>
              <a:t>absogoddamlutely</a:t>
            </a:r>
            <a:r>
              <a:rPr lang="en-US" dirty="0"/>
              <a:t>, </a:t>
            </a:r>
            <a:r>
              <a:rPr lang="en-US" dirty="0" err="1"/>
              <a:t>godtripledammit</a:t>
            </a:r>
            <a:r>
              <a:rPr lang="en-US" dirty="0"/>
              <a:t>, </a:t>
            </a:r>
            <a:r>
              <a:rPr lang="en-US" dirty="0" err="1"/>
              <a:t>Singabloodypore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629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Kamhmu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 smtClean="0"/>
              <a:t>•</a:t>
            </a:r>
            <a:r>
              <a:rPr lang="en-US" dirty="0"/>
              <a:t>A language spoken in South East </a:t>
            </a:r>
            <a:r>
              <a:rPr lang="en-US" dirty="0" smtClean="0"/>
              <a:t>Asia (</a:t>
            </a:r>
            <a:r>
              <a:rPr lang="en-US" dirty="0" smtClean="0"/>
              <a:t>Better example for ‘infixes’)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They follow a regular pattern whereby the infix –</a:t>
            </a:r>
            <a:r>
              <a:rPr lang="en-US" i="1" dirty="0" err="1" smtClean="0"/>
              <a:t>rn</a:t>
            </a:r>
            <a:r>
              <a:rPr lang="en-US" i="1" dirty="0" smtClean="0"/>
              <a:t>-</a:t>
            </a:r>
            <a:r>
              <a:rPr lang="en-US" dirty="0" smtClean="0"/>
              <a:t> is added to verbs to form nouns.</a:t>
            </a:r>
            <a:endParaRPr lang="en-US" dirty="0"/>
          </a:p>
          <a:p>
            <a:r>
              <a:rPr lang="en-US" u="sng" dirty="0"/>
              <a:t>Verb</a:t>
            </a:r>
            <a:r>
              <a:rPr lang="en-US" dirty="0"/>
              <a:t> </a:t>
            </a:r>
            <a:r>
              <a:rPr lang="en-US" dirty="0" smtClean="0"/>
              <a:t>                   			</a:t>
            </a:r>
            <a:r>
              <a:rPr lang="en-US" u="sng" dirty="0" smtClean="0"/>
              <a:t>Noun </a:t>
            </a:r>
            <a:endParaRPr lang="en-US" u="sng" dirty="0"/>
          </a:p>
          <a:p>
            <a:r>
              <a:rPr lang="en-US" dirty="0"/>
              <a:t>see (to drill) </a:t>
            </a:r>
            <a:r>
              <a:rPr lang="en-US" dirty="0" smtClean="0"/>
              <a:t>      			</a:t>
            </a:r>
            <a:r>
              <a:rPr lang="en-US" dirty="0" err="1" smtClean="0"/>
              <a:t>srnee</a:t>
            </a:r>
            <a:r>
              <a:rPr lang="en-US" dirty="0" smtClean="0"/>
              <a:t> </a:t>
            </a:r>
            <a:r>
              <a:rPr lang="en-US" dirty="0"/>
              <a:t>(a drill) </a:t>
            </a:r>
          </a:p>
          <a:p>
            <a:r>
              <a:rPr lang="en-US" dirty="0" err="1"/>
              <a:t>toh</a:t>
            </a:r>
            <a:r>
              <a:rPr lang="en-US" dirty="0"/>
              <a:t> (to chisel) </a:t>
            </a:r>
            <a:r>
              <a:rPr lang="en-US" dirty="0" smtClean="0"/>
              <a:t>   			</a:t>
            </a:r>
            <a:r>
              <a:rPr lang="en-US" dirty="0" err="1" smtClean="0"/>
              <a:t>trnoh</a:t>
            </a:r>
            <a:r>
              <a:rPr lang="en-US" dirty="0" smtClean="0"/>
              <a:t> </a:t>
            </a:r>
            <a:r>
              <a:rPr lang="en-US" dirty="0"/>
              <a:t>(a chisel) </a:t>
            </a:r>
          </a:p>
          <a:p>
            <a:r>
              <a:rPr lang="en-US" dirty="0" err="1"/>
              <a:t>hiip</a:t>
            </a:r>
            <a:r>
              <a:rPr lang="en-US" dirty="0"/>
              <a:t> (to eat with </a:t>
            </a:r>
            <a:r>
              <a:rPr lang="en-US" dirty="0" smtClean="0"/>
              <a:t>a </a:t>
            </a:r>
            <a:r>
              <a:rPr lang="en-US" dirty="0"/>
              <a:t>spoon) </a:t>
            </a:r>
            <a:r>
              <a:rPr lang="en-US" dirty="0" smtClean="0"/>
              <a:t>   	</a:t>
            </a:r>
            <a:r>
              <a:rPr lang="en-US" dirty="0" err="1" smtClean="0"/>
              <a:t>hrniip</a:t>
            </a:r>
            <a:r>
              <a:rPr lang="en-US" dirty="0" smtClean="0"/>
              <a:t> </a:t>
            </a:r>
            <a:r>
              <a:rPr lang="en-US" dirty="0"/>
              <a:t>(a spoon) </a:t>
            </a:r>
          </a:p>
          <a:p>
            <a:r>
              <a:rPr lang="en-US" dirty="0" err="1"/>
              <a:t>hoom</a:t>
            </a:r>
            <a:r>
              <a:rPr lang="en-US" dirty="0"/>
              <a:t> (to tie) </a:t>
            </a:r>
            <a:r>
              <a:rPr lang="en-US" dirty="0" smtClean="0"/>
              <a:t>			</a:t>
            </a:r>
            <a:r>
              <a:rPr lang="en-US" dirty="0" err="1" smtClean="0"/>
              <a:t>hrnoom</a:t>
            </a:r>
            <a:r>
              <a:rPr lang="en-US" dirty="0" smtClean="0"/>
              <a:t> </a:t>
            </a:r>
            <a:r>
              <a:rPr lang="en-US" dirty="0"/>
              <a:t>(a </a:t>
            </a:r>
            <a:r>
              <a:rPr lang="en-US" dirty="0" smtClean="0"/>
              <a:t>thing with which </a:t>
            </a:r>
            <a:r>
              <a:rPr lang="en-US" dirty="0"/>
              <a:t>to tie) </a:t>
            </a:r>
          </a:p>
        </p:txBody>
      </p:sp>
    </p:spTree>
    <p:extLst>
      <p:ext uri="{BB962C8B-B14F-4D97-AF65-F5344CB8AC3E}">
        <p14:creationId xmlns:p14="http://schemas.microsoft.com/office/powerpoint/2010/main" val="110478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Multiple processes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 smtClean="0"/>
              <a:t>•</a:t>
            </a:r>
            <a:r>
              <a:rPr lang="en-US" i="1" dirty="0"/>
              <a:t>Deli</a:t>
            </a:r>
            <a:r>
              <a:rPr lang="en-US" dirty="0"/>
              <a:t> </a:t>
            </a:r>
            <a:r>
              <a:rPr lang="en-US" dirty="0" smtClean="0"/>
              <a:t>– borrowing, </a:t>
            </a:r>
            <a:r>
              <a:rPr lang="en-US" i="1" dirty="0"/>
              <a:t>delicatessen</a:t>
            </a:r>
            <a:r>
              <a:rPr lang="en-US" dirty="0"/>
              <a:t> (German) an then clipped. </a:t>
            </a:r>
          </a:p>
          <a:p>
            <a:r>
              <a:rPr lang="en-US" dirty="0"/>
              <a:t>•</a:t>
            </a:r>
            <a:r>
              <a:rPr lang="en-US" i="1" dirty="0" smtClean="0"/>
              <a:t>Snowballed— </a:t>
            </a:r>
            <a:r>
              <a:rPr lang="en-US" dirty="0" smtClean="0"/>
              <a:t>compounding (snow and ball) </a:t>
            </a:r>
            <a:r>
              <a:rPr lang="en-US" dirty="0"/>
              <a:t>and </a:t>
            </a:r>
            <a:r>
              <a:rPr lang="en-US" dirty="0" smtClean="0"/>
              <a:t>then converted </a:t>
            </a:r>
            <a:r>
              <a:rPr lang="en-US" dirty="0"/>
              <a:t>from noun to a verb </a:t>
            </a:r>
          </a:p>
          <a:p>
            <a:r>
              <a:rPr lang="en-US" dirty="0"/>
              <a:t>•</a:t>
            </a:r>
            <a:r>
              <a:rPr lang="en-US" i="1" dirty="0"/>
              <a:t>Lase</a:t>
            </a:r>
            <a:r>
              <a:rPr lang="en-US" dirty="0"/>
              <a:t>– acronyms and then </a:t>
            </a:r>
            <a:r>
              <a:rPr lang="en-US" dirty="0" err="1"/>
              <a:t>bacformation</a:t>
            </a:r>
            <a:r>
              <a:rPr lang="en-US" dirty="0"/>
              <a:t> (laser into lase); </a:t>
            </a:r>
            <a:endParaRPr lang="en-US" dirty="0" smtClean="0"/>
          </a:p>
          <a:p>
            <a:r>
              <a:rPr lang="en-US" i="1" dirty="0" smtClean="0"/>
              <a:t>waspish</a:t>
            </a:r>
            <a:r>
              <a:rPr lang="en-US" dirty="0" smtClean="0"/>
              <a:t> attitude, </a:t>
            </a:r>
            <a:r>
              <a:rPr lang="en-US" dirty="0"/>
              <a:t>comes from WASP (white Anglo-Saxon Protestant) lost the capital letters and gained a suffix, -</a:t>
            </a:r>
            <a:r>
              <a:rPr lang="en-US" i="1" dirty="0" err="1"/>
              <a:t>ish</a:t>
            </a:r>
            <a:r>
              <a:rPr lang="en-US" dirty="0"/>
              <a:t> in the derivation process </a:t>
            </a:r>
          </a:p>
          <a:p>
            <a:r>
              <a:rPr lang="en-US" dirty="0"/>
              <a:t>•</a:t>
            </a:r>
            <a:r>
              <a:rPr lang="en-US" i="1" dirty="0"/>
              <a:t>Yuppie</a:t>
            </a:r>
            <a:r>
              <a:rPr lang="en-US" dirty="0"/>
              <a:t>– young urban professional + -</a:t>
            </a:r>
            <a:r>
              <a:rPr lang="en-US" dirty="0" err="1"/>
              <a:t>ie</a:t>
            </a:r>
            <a:r>
              <a:rPr lang="en-US" dirty="0"/>
              <a:t> (hypocorism)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557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‘hoover’ – hovering (electric suction sweeper) invented word, became familiar all over the world</a:t>
            </a:r>
          </a:p>
          <a:p>
            <a:pPr lvl="1"/>
            <a:r>
              <a:rPr lang="en-US" dirty="0" smtClean="0"/>
              <a:t>Could have been :‘</a:t>
            </a:r>
            <a:r>
              <a:rPr lang="en-US" dirty="0" err="1" smtClean="0"/>
              <a:t>spangler</a:t>
            </a:r>
            <a:r>
              <a:rPr lang="en-US" dirty="0" smtClean="0"/>
              <a:t>, - </a:t>
            </a:r>
            <a:r>
              <a:rPr lang="en-US" dirty="0" err="1" smtClean="0"/>
              <a:t>spanglering</a:t>
            </a:r>
            <a:r>
              <a:rPr lang="en-US" dirty="0" smtClean="0"/>
              <a:t>, </a:t>
            </a:r>
            <a:r>
              <a:rPr lang="en-US" dirty="0" err="1" smtClean="0"/>
              <a:t>spanglerish</a:t>
            </a:r>
            <a:r>
              <a:rPr lang="en-US" dirty="0" smtClean="0"/>
              <a:t>, </a:t>
            </a:r>
            <a:r>
              <a:rPr lang="en-US" dirty="0" err="1" smtClean="0"/>
              <a:t>spanglerism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Why can we understand very quickly new words and accept the usage of different forms of that word?</a:t>
            </a:r>
          </a:p>
          <a:p>
            <a:pPr lvl="1"/>
            <a:r>
              <a:rPr lang="en-US" dirty="0" smtClean="0"/>
              <a:t>Because there is a lot of regularity in word formation processes in languages.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449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Word Formation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endParaRPr lang="en-US" dirty="0"/>
          </a:p>
          <a:p>
            <a:r>
              <a:rPr lang="en-US" dirty="0" smtClean="0"/>
              <a:t>•</a:t>
            </a:r>
            <a:r>
              <a:rPr lang="en-US" u="sng" dirty="0"/>
              <a:t>Neologism—a</a:t>
            </a:r>
            <a:r>
              <a:rPr lang="en-US" dirty="0"/>
              <a:t> new word in our language and the use of different forms of that new word. </a:t>
            </a:r>
          </a:p>
          <a:p>
            <a:r>
              <a:rPr lang="en-US" dirty="0"/>
              <a:t>•</a:t>
            </a:r>
            <a:r>
              <a:rPr lang="en-US" u="sng" dirty="0"/>
              <a:t>Etymology</a:t>
            </a:r>
            <a:r>
              <a:rPr lang="en-US" dirty="0"/>
              <a:t>– the study of the origin and history of a word is known as its etymology– Latin and Greek. </a:t>
            </a:r>
            <a:endParaRPr lang="en-US" dirty="0" smtClean="0"/>
          </a:p>
          <a:p>
            <a:r>
              <a:rPr lang="en-US" dirty="0" smtClean="0"/>
              <a:t>Thee are many different ways in which new words can enter a language. </a:t>
            </a:r>
            <a:endParaRPr lang="en-US" dirty="0"/>
          </a:p>
          <a:p>
            <a:r>
              <a:rPr lang="en-US" dirty="0" smtClean="0"/>
              <a:t>Many words used today were considered once a misuse of language, e.g., </a:t>
            </a:r>
            <a:r>
              <a:rPr lang="en-US" i="1" dirty="0" smtClean="0"/>
              <a:t>handbook</a:t>
            </a:r>
            <a:r>
              <a:rPr lang="en-US" dirty="0" smtClean="0"/>
              <a:t>, </a:t>
            </a:r>
            <a:r>
              <a:rPr lang="en-US" i="1" dirty="0" smtClean="0"/>
              <a:t>aviation</a:t>
            </a:r>
          </a:p>
          <a:p>
            <a:r>
              <a:rPr lang="en-US" dirty="0" smtClean="0"/>
              <a:t>The constant creation of new terms and the new uses of old terms are a sign of the vitality of language (alive) which is shaped by the need of its users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412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Coinage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u="sng" dirty="0" smtClean="0"/>
              <a:t>least</a:t>
            </a:r>
            <a:r>
              <a:rPr lang="en-US" dirty="0" smtClean="0"/>
              <a:t> common process of word formation</a:t>
            </a:r>
          </a:p>
          <a:p>
            <a:r>
              <a:rPr lang="en-US" dirty="0" smtClean="0"/>
              <a:t> </a:t>
            </a:r>
            <a:r>
              <a:rPr lang="en-US" dirty="0"/>
              <a:t>Invention of totally new terms. Trade names for commercial products that become general terms or household names</a:t>
            </a:r>
            <a:r>
              <a:rPr lang="en-US" dirty="0" smtClean="0"/>
              <a:t>: </a:t>
            </a:r>
            <a:r>
              <a:rPr lang="en-US" dirty="0" err="1"/>
              <a:t>kleneex</a:t>
            </a:r>
            <a:r>
              <a:rPr lang="en-US" dirty="0"/>
              <a:t>, </a:t>
            </a:r>
            <a:r>
              <a:rPr lang="en-US" dirty="0" err="1"/>
              <a:t>xerox</a:t>
            </a:r>
            <a:r>
              <a:rPr lang="en-US" dirty="0"/>
              <a:t>, </a:t>
            </a:r>
            <a:r>
              <a:rPr lang="en-US" dirty="0" smtClean="0"/>
              <a:t>google, </a:t>
            </a:r>
            <a:r>
              <a:rPr lang="en-US" dirty="0" err="1" smtClean="0"/>
              <a:t>ebay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After their invention, they tend to become everyday words in the language.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473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Cont..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•</a:t>
            </a:r>
            <a:r>
              <a:rPr lang="en-US" u="sng" dirty="0" smtClean="0"/>
              <a:t>Eponyms—</a:t>
            </a:r>
            <a:r>
              <a:rPr lang="en-US" u="sng" dirty="0"/>
              <a:t> </a:t>
            </a:r>
            <a:r>
              <a:rPr lang="en-US" dirty="0" smtClean="0"/>
              <a:t>new words that are based </a:t>
            </a:r>
            <a:r>
              <a:rPr lang="en-US" dirty="0"/>
              <a:t>on the name of a person or a place e.g. hoover, sandwich, </a:t>
            </a:r>
            <a:r>
              <a:rPr lang="en-US" dirty="0" smtClean="0"/>
              <a:t>jeans.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61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Borrowing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dirty="0" smtClean="0"/>
              <a:t>• one of the </a:t>
            </a:r>
            <a:r>
              <a:rPr lang="en-US" u="sng" dirty="0" smtClean="0"/>
              <a:t>most</a:t>
            </a:r>
            <a:r>
              <a:rPr lang="en-US" dirty="0" smtClean="0"/>
              <a:t> common process of word formation.</a:t>
            </a:r>
          </a:p>
          <a:p>
            <a:r>
              <a:rPr lang="en-US" u="sng" dirty="0" smtClean="0"/>
              <a:t>English</a:t>
            </a:r>
            <a:r>
              <a:rPr lang="en-US" dirty="0" smtClean="0"/>
              <a:t> </a:t>
            </a:r>
            <a:r>
              <a:rPr lang="en-US" dirty="0"/>
              <a:t>language has adopted many words from other languages such </a:t>
            </a:r>
            <a:r>
              <a:rPr lang="en-US" dirty="0" smtClean="0"/>
              <a:t>as: </a:t>
            </a:r>
            <a:r>
              <a:rPr lang="en-US" i="1" dirty="0"/>
              <a:t>croissant</a:t>
            </a:r>
            <a:r>
              <a:rPr lang="en-US" dirty="0"/>
              <a:t> (French</a:t>
            </a:r>
            <a:r>
              <a:rPr lang="en-US" dirty="0" smtClean="0"/>
              <a:t>), </a:t>
            </a:r>
            <a:r>
              <a:rPr lang="en-US" i="1" dirty="0"/>
              <a:t>piano</a:t>
            </a:r>
            <a:r>
              <a:rPr lang="en-US" dirty="0"/>
              <a:t> (Italian), </a:t>
            </a:r>
            <a:r>
              <a:rPr lang="en-US" i="1" dirty="0" smtClean="0"/>
              <a:t>sofa</a:t>
            </a:r>
            <a:r>
              <a:rPr lang="en-US" dirty="0" smtClean="0"/>
              <a:t> </a:t>
            </a:r>
            <a:r>
              <a:rPr lang="en-US" dirty="0"/>
              <a:t>(Arabic</a:t>
            </a:r>
            <a:r>
              <a:rPr lang="en-US" dirty="0" smtClean="0"/>
              <a:t>). </a:t>
            </a:r>
            <a:endParaRPr lang="en-US" dirty="0" smtClean="0"/>
          </a:p>
          <a:p>
            <a:r>
              <a:rPr lang="en-US" dirty="0" smtClean="0"/>
              <a:t>•</a:t>
            </a:r>
            <a:r>
              <a:rPr lang="en-US" dirty="0"/>
              <a:t>Other languages borrow words from English such </a:t>
            </a:r>
            <a:r>
              <a:rPr lang="en-US" dirty="0" smtClean="0"/>
              <a:t>as </a:t>
            </a:r>
            <a:r>
              <a:rPr lang="en-US" i="1" dirty="0" err="1"/>
              <a:t>suupaamaaketto</a:t>
            </a:r>
            <a:r>
              <a:rPr lang="en-US" dirty="0"/>
              <a:t> (Japanese</a:t>
            </a:r>
            <a:r>
              <a:rPr lang="en-US" dirty="0" smtClean="0"/>
              <a:t>), </a:t>
            </a:r>
            <a:r>
              <a:rPr lang="en-US" dirty="0"/>
              <a:t>French saying </a:t>
            </a:r>
            <a:r>
              <a:rPr lang="en-US" i="1" dirty="0"/>
              <a:t>le stress</a:t>
            </a:r>
            <a:r>
              <a:rPr lang="en-US" dirty="0" smtClean="0"/>
              <a:t>, </a:t>
            </a:r>
            <a:r>
              <a:rPr lang="en-US" dirty="0"/>
              <a:t>and </a:t>
            </a:r>
            <a:r>
              <a:rPr lang="en-US" i="1" dirty="0"/>
              <a:t>le weekend. </a:t>
            </a:r>
          </a:p>
          <a:p>
            <a:r>
              <a:rPr lang="en-US" dirty="0"/>
              <a:t>•</a:t>
            </a:r>
            <a:r>
              <a:rPr lang="en-US" u="sng" dirty="0"/>
              <a:t>Calque– loan </a:t>
            </a:r>
            <a:r>
              <a:rPr lang="en-US" u="sng" dirty="0" smtClean="0"/>
              <a:t>translation</a:t>
            </a:r>
            <a:r>
              <a:rPr lang="en-US" u="sng" dirty="0"/>
              <a:t> </a:t>
            </a:r>
            <a:r>
              <a:rPr lang="en-US" dirty="0" smtClean="0"/>
              <a:t>(a special type of borrowing): </a:t>
            </a:r>
            <a:r>
              <a:rPr lang="en-US" dirty="0"/>
              <a:t>direct translation of the elements of a word into the borrowing language. French term </a:t>
            </a:r>
            <a:r>
              <a:rPr lang="en-US" i="1" dirty="0" err="1"/>
              <a:t>gratte-ciel</a:t>
            </a:r>
            <a:r>
              <a:rPr lang="en-US" dirty="0"/>
              <a:t> –</a:t>
            </a:r>
            <a:r>
              <a:rPr lang="en-US" i="1" dirty="0"/>
              <a:t>scrape-sky</a:t>
            </a:r>
            <a:r>
              <a:rPr lang="en-US" dirty="0"/>
              <a:t>, Dutch </a:t>
            </a:r>
            <a:r>
              <a:rPr lang="en-US" i="1" dirty="0" err="1"/>
              <a:t>wolkenkrabber</a:t>
            </a:r>
            <a:r>
              <a:rPr lang="en-US" dirty="0"/>
              <a:t> –cloud scratcher or German </a:t>
            </a:r>
            <a:r>
              <a:rPr lang="en-US" i="1" dirty="0" err="1"/>
              <a:t>Wolkenkratzer</a:t>
            </a:r>
            <a:r>
              <a:rPr lang="en-US" dirty="0"/>
              <a:t> (cloud scraper) all are calques of English </a:t>
            </a:r>
            <a:r>
              <a:rPr lang="en-US" i="1" dirty="0"/>
              <a:t>skyscraper</a:t>
            </a:r>
            <a:r>
              <a:rPr lang="en-US" dirty="0"/>
              <a:t>. Other examples: </a:t>
            </a:r>
            <a:r>
              <a:rPr lang="en-US" i="1" dirty="0" err="1"/>
              <a:t>perros</a:t>
            </a:r>
            <a:r>
              <a:rPr lang="en-US" dirty="0"/>
              <a:t> </a:t>
            </a:r>
            <a:r>
              <a:rPr lang="en-US" i="1" dirty="0" err="1"/>
              <a:t>calientes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i="1" dirty="0" smtClean="0"/>
              <a:t>hot </a:t>
            </a:r>
            <a:r>
              <a:rPr lang="en-US" i="1" dirty="0"/>
              <a:t>dogs</a:t>
            </a:r>
            <a:r>
              <a:rPr lang="en-US" dirty="0" smtClean="0"/>
              <a:t>).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837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Compounding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Joining </a:t>
            </a:r>
            <a:r>
              <a:rPr lang="en-US" u="sng" dirty="0" smtClean="0"/>
              <a:t>two</a:t>
            </a:r>
            <a:r>
              <a:rPr lang="en-US" dirty="0" smtClean="0"/>
              <a:t> </a:t>
            </a:r>
            <a:r>
              <a:rPr lang="en-US" dirty="0"/>
              <a:t>separate words to form a single form. 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E.g. English </a:t>
            </a:r>
            <a:r>
              <a:rPr lang="en-US" dirty="0"/>
              <a:t>compounds– </a:t>
            </a:r>
            <a:r>
              <a:rPr lang="en-US" i="1" dirty="0"/>
              <a:t>bookcase</a:t>
            </a:r>
            <a:r>
              <a:rPr lang="en-US" dirty="0"/>
              <a:t>, </a:t>
            </a:r>
            <a:r>
              <a:rPr lang="en-US" i="1" dirty="0" smtClean="0"/>
              <a:t>sunburn</a:t>
            </a:r>
            <a:r>
              <a:rPr lang="en-US" dirty="0" smtClean="0"/>
              <a:t>, </a:t>
            </a:r>
            <a:r>
              <a:rPr lang="en-US" i="1" dirty="0" smtClean="0"/>
              <a:t>wallpaper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A very productive source of new terms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278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Blending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•Taking the beginning of one word and joining it to the end of the other word. </a:t>
            </a:r>
          </a:p>
          <a:p>
            <a:r>
              <a:rPr lang="en-US" dirty="0"/>
              <a:t>•E.g. </a:t>
            </a:r>
            <a:r>
              <a:rPr lang="en-US" dirty="0" smtClean="0"/>
              <a:t>	gasoline </a:t>
            </a:r>
            <a:r>
              <a:rPr lang="en-US" dirty="0"/>
              <a:t>+ alcohol = </a:t>
            </a:r>
            <a:r>
              <a:rPr lang="en-US" i="1" dirty="0" smtClean="0"/>
              <a:t>gasohol</a:t>
            </a:r>
            <a:r>
              <a:rPr lang="en-US" dirty="0" smtClean="0"/>
              <a:t>;	    		</a:t>
            </a:r>
            <a:r>
              <a:rPr lang="en-US" dirty="0" smtClean="0"/>
              <a:t>smoke </a:t>
            </a:r>
            <a:r>
              <a:rPr lang="en-US" dirty="0" smtClean="0"/>
              <a:t>+ fog =</a:t>
            </a:r>
            <a:r>
              <a:rPr lang="en-US" i="1" dirty="0" smtClean="0"/>
              <a:t>smog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/>
              <a:t>breakfast </a:t>
            </a:r>
            <a:r>
              <a:rPr lang="en-US" dirty="0"/>
              <a:t>+ lunch = </a:t>
            </a:r>
            <a:r>
              <a:rPr lang="en-US" i="1" dirty="0" smtClean="0"/>
              <a:t>brunch </a:t>
            </a:r>
            <a:endParaRPr lang="en-US" i="1" dirty="0"/>
          </a:p>
          <a:p>
            <a:r>
              <a:rPr lang="en-US" dirty="0" smtClean="0"/>
              <a:t>Also can be used to describe the mixing of languages, e.g., </a:t>
            </a:r>
            <a:r>
              <a:rPr lang="en-US" i="1" dirty="0" smtClean="0"/>
              <a:t>Spanglish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30672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•Reduction </a:t>
            </a:r>
            <a:r>
              <a:rPr lang="en-US" dirty="0" smtClean="0"/>
              <a:t>of a word/ when a word of more than one syllable is reduced to a shorter term </a:t>
            </a:r>
            <a:endParaRPr lang="en-US" dirty="0"/>
          </a:p>
          <a:p>
            <a:r>
              <a:rPr lang="en-US" dirty="0"/>
              <a:t>•E.g. </a:t>
            </a:r>
            <a:r>
              <a:rPr lang="en-US" i="1" u="sng" dirty="0"/>
              <a:t>Fax</a:t>
            </a:r>
            <a:r>
              <a:rPr lang="en-US" dirty="0"/>
              <a:t> (facsimile); </a:t>
            </a:r>
            <a:r>
              <a:rPr lang="en-US" i="1" u="sng" dirty="0"/>
              <a:t>ad</a:t>
            </a:r>
            <a:r>
              <a:rPr lang="en-US" dirty="0"/>
              <a:t> (advertisement</a:t>
            </a:r>
            <a:r>
              <a:rPr lang="en-US" dirty="0" smtClean="0"/>
              <a:t>); </a:t>
            </a:r>
            <a:r>
              <a:rPr lang="en-US" i="1" dirty="0"/>
              <a:t>fan</a:t>
            </a:r>
            <a:r>
              <a:rPr lang="en-US" dirty="0"/>
              <a:t> (fanatic); </a:t>
            </a:r>
            <a:r>
              <a:rPr lang="en-US" i="1" dirty="0"/>
              <a:t>flu</a:t>
            </a:r>
            <a:r>
              <a:rPr lang="en-US" dirty="0"/>
              <a:t> (influenza), </a:t>
            </a:r>
            <a:r>
              <a:rPr lang="en-US" i="1" u="sng" dirty="0"/>
              <a:t>gym</a:t>
            </a:r>
            <a:r>
              <a:rPr lang="en-US" dirty="0"/>
              <a:t>, </a:t>
            </a:r>
            <a:r>
              <a:rPr lang="en-US" i="1" dirty="0"/>
              <a:t>lab</a:t>
            </a:r>
            <a:r>
              <a:rPr lang="en-US" dirty="0"/>
              <a:t>, </a:t>
            </a:r>
            <a:r>
              <a:rPr lang="en-US" i="1" dirty="0"/>
              <a:t>math</a:t>
            </a:r>
            <a:r>
              <a:rPr lang="en-US" dirty="0"/>
              <a:t>, </a:t>
            </a:r>
            <a:r>
              <a:rPr lang="en-US" i="1" u="sng" dirty="0"/>
              <a:t>prof </a:t>
            </a:r>
            <a:endParaRPr lang="en-US" i="1" u="sng" dirty="0" smtClean="0"/>
          </a:p>
          <a:p>
            <a:endParaRPr lang="en-US" i="1" dirty="0"/>
          </a:p>
          <a:p>
            <a:r>
              <a:rPr lang="en-US" dirty="0" smtClean="0"/>
              <a:t>• (a particular type of reduction) Australian </a:t>
            </a:r>
            <a:r>
              <a:rPr lang="en-US" dirty="0"/>
              <a:t>and British English produce forms known as </a:t>
            </a:r>
            <a:r>
              <a:rPr lang="en-US" u="sng" dirty="0"/>
              <a:t>hypocorisms</a:t>
            </a:r>
            <a:r>
              <a:rPr lang="en-US" dirty="0"/>
              <a:t>. A longer word is reduced to a single syllable then –y or –</a:t>
            </a:r>
            <a:r>
              <a:rPr lang="en-US" dirty="0" err="1"/>
              <a:t>ie</a:t>
            </a:r>
            <a:r>
              <a:rPr lang="en-US" dirty="0"/>
              <a:t> is added, </a:t>
            </a:r>
            <a:r>
              <a:rPr lang="en-US" dirty="0" smtClean="0"/>
              <a:t>e.g., </a:t>
            </a:r>
            <a:r>
              <a:rPr lang="en-US" i="1" u="sng" dirty="0" smtClean="0"/>
              <a:t>movie</a:t>
            </a:r>
            <a:r>
              <a:rPr lang="en-US" dirty="0" smtClean="0"/>
              <a:t> </a:t>
            </a:r>
            <a:r>
              <a:rPr lang="en-US" dirty="0"/>
              <a:t>(moving pictures) </a:t>
            </a:r>
            <a:r>
              <a:rPr lang="en-US" i="1" u="sng" dirty="0" err="1"/>
              <a:t>telly</a:t>
            </a:r>
            <a:r>
              <a:rPr lang="en-US" dirty="0"/>
              <a:t> (television); </a:t>
            </a:r>
            <a:r>
              <a:rPr lang="en-US" i="1" u="sng" dirty="0"/>
              <a:t>Aussie</a:t>
            </a:r>
            <a:r>
              <a:rPr lang="en-US" dirty="0"/>
              <a:t> (Australian); </a:t>
            </a:r>
            <a:r>
              <a:rPr lang="en-US" i="1" dirty="0" err="1"/>
              <a:t>barbie</a:t>
            </a:r>
            <a:r>
              <a:rPr lang="en-US" dirty="0"/>
              <a:t> (barbecue); </a:t>
            </a:r>
            <a:r>
              <a:rPr lang="en-US" i="1" dirty="0"/>
              <a:t>hankie</a:t>
            </a:r>
            <a:r>
              <a:rPr lang="en-US" dirty="0"/>
              <a:t> (handkerchief)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714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1129</Words>
  <Application>Microsoft Office PowerPoint</Application>
  <PresentationFormat>On-screen Show (4:3)</PresentationFormat>
  <Paragraphs>98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 Chapter Five  Word Formation  </vt:lpstr>
      <vt:lpstr>PowerPoint Presentation</vt:lpstr>
      <vt:lpstr>Word Formation  </vt:lpstr>
      <vt:lpstr>Coinage</vt:lpstr>
      <vt:lpstr>Cont..  </vt:lpstr>
      <vt:lpstr>Borrowing  </vt:lpstr>
      <vt:lpstr>Compounding  </vt:lpstr>
      <vt:lpstr> Blending  </vt:lpstr>
      <vt:lpstr>Clipping</vt:lpstr>
      <vt:lpstr> Backformation  </vt:lpstr>
      <vt:lpstr>Conversion</vt:lpstr>
      <vt:lpstr> Cont…  </vt:lpstr>
      <vt:lpstr> Acronyms  </vt:lpstr>
      <vt:lpstr> Derivation  </vt:lpstr>
      <vt:lpstr> Kamhmu  </vt:lpstr>
      <vt:lpstr> Multiple processes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Chapter Five Word Formation  </dc:title>
  <dc:creator>Nasiba Alyami</dc:creator>
  <cp:lastModifiedBy>Nasiba Alyami</cp:lastModifiedBy>
  <cp:revision>18</cp:revision>
  <dcterms:created xsi:type="dcterms:W3CDTF">2017-10-09T05:51:58Z</dcterms:created>
  <dcterms:modified xsi:type="dcterms:W3CDTF">2017-10-12T06:45:18Z</dcterms:modified>
</cp:coreProperties>
</file>