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00FD-B2EB-4C6F-9F02-963D7478813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84BB-1D0F-432E-8CC8-076B51D3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0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00FD-B2EB-4C6F-9F02-963D7478813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84BB-1D0F-432E-8CC8-076B51D3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00FD-B2EB-4C6F-9F02-963D7478813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84BB-1D0F-432E-8CC8-076B51D3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4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00FD-B2EB-4C6F-9F02-963D7478813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84BB-1D0F-432E-8CC8-076B51D3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00FD-B2EB-4C6F-9F02-963D7478813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84BB-1D0F-432E-8CC8-076B51D3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00FD-B2EB-4C6F-9F02-963D7478813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84BB-1D0F-432E-8CC8-076B51D3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6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00FD-B2EB-4C6F-9F02-963D7478813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84BB-1D0F-432E-8CC8-076B51D3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7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00FD-B2EB-4C6F-9F02-963D7478813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84BB-1D0F-432E-8CC8-076B51D3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95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00FD-B2EB-4C6F-9F02-963D7478813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84BB-1D0F-432E-8CC8-076B51D3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8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00FD-B2EB-4C6F-9F02-963D7478813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84BB-1D0F-432E-8CC8-076B51D3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8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00FD-B2EB-4C6F-9F02-963D7478813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84BB-1D0F-432E-8CC8-076B51D3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7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00FD-B2EB-4C6F-9F02-963D74788130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A84BB-1D0F-432E-8CC8-076B51D3A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5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b="1" dirty="0" smtClean="0"/>
              <a:t>Morphology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52290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Morphs and allomorphs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 smtClean="0"/>
              <a:t>•To treat differences in </a:t>
            </a:r>
            <a:r>
              <a:rPr lang="en-US" u="sng" dirty="0" smtClean="0"/>
              <a:t>inflectional morphemes</a:t>
            </a:r>
            <a:r>
              <a:rPr lang="en-US" dirty="0"/>
              <a:t> </a:t>
            </a:r>
            <a:r>
              <a:rPr lang="en-US" dirty="0" smtClean="0"/>
              <a:t>linguists have proposed some variation in the morphological descriptions of them.</a:t>
            </a:r>
          </a:p>
          <a:p>
            <a:r>
              <a:rPr lang="en-US" dirty="0" smtClean="0"/>
              <a:t>Morphs are </a:t>
            </a:r>
            <a:r>
              <a:rPr lang="en-US" dirty="0"/>
              <a:t>the actual forms use to </a:t>
            </a:r>
            <a:r>
              <a:rPr lang="en-US"/>
              <a:t>realize </a:t>
            </a:r>
            <a:r>
              <a:rPr lang="en-US" smtClean="0"/>
              <a:t>morphemes </a:t>
            </a:r>
            <a:endParaRPr lang="en-US" dirty="0"/>
          </a:p>
          <a:p>
            <a:r>
              <a:rPr lang="en-US" dirty="0" smtClean="0"/>
              <a:t>• e.g., </a:t>
            </a:r>
            <a:r>
              <a:rPr lang="en-US" i="1" dirty="0" smtClean="0"/>
              <a:t>cats</a:t>
            </a:r>
            <a:r>
              <a:rPr lang="en-US" dirty="0" smtClean="0"/>
              <a:t> (consists of two morphs cat + -s); also </a:t>
            </a:r>
            <a:r>
              <a:rPr lang="en-US" i="1" dirty="0"/>
              <a:t>buses </a:t>
            </a:r>
            <a:r>
              <a:rPr lang="en-US" i="1" dirty="0" smtClean="0"/>
              <a:t>(bus + -</a:t>
            </a:r>
            <a:r>
              <a:rPr lang="en-US" i="1" dirty="0" err="1" smtClean="0"/>
              <a:t>es</a:t>
            </a:r>
            <a:r>
              <a:rPr lang="en-US" i="1" dirty="0" smtClean="0"/>
              <a:t>)</a:t>
            </a:r>
            <a:endParaRPr lang="en-US" i="1" dirty="0"/>
          </a:p>
          <a:p>
            <a:r>
              <a:rPr lang="en-US" dirty="0" smtClean="0"/>
              <a:t>• so the 2 </a:t>
            </a:r>
            <a:r>
              <a:rPr lang="en-US" dirty="0"/>
              <a:t>different </a:t>
            </a:r>
            <a:r>
              <a:rPr lang="en-US" dirty="0" smtClean="0"/>
              <a:t>morphs indicating plural (-s and –</a:t>
            </a:r>
            <a:r>
              <a:rPr lang="en-US" dirty="0" err="1" smtClean="0"/>
              <a:t>es</a:t>
            </a:r>
            <a:r>
              <a:rPr lang="en-US" dirty="0"/>
              <a:t>)</a:t>
            </a:r>
            <a:r>
              <a:rPr lang="en-US" dirty="0" smtClean="0"/>
              <a:t>  can be referred to as </a:t>
            </a:r>
            <a:r>
              <a:rPr lang="en-US" dirty="0"/>
              <a:t>allomorphs of </a:t>
            </a:r>
            <a:r>
              <a:rPr lang="en-US" dirty="0" smtClean="0"/>
              <a:t>the ‘plural’ morpheme</a:t>
            </a:r>
            <a:r>
              <a:rPr lang="en-US" dirty="0"/>
              <a:t>. </a:t>
            </a:r>
          </a:p>
          <a:p>
            <a:r>
              <a:rPr lang="en-US" dirty="0"/>
              <a:t>•Another allomorph of ‘plural’ in English seems to be </a:t>
            </a:r>
            <a:r>
              <a:rPr lang="en-US" i="1" dirty="0"/>
              <a:t>zero-morph</a:t>
            </a:r>
            <a:r>
              <a:rPr lang="en-US" dirty="0"/>
              <a:t>, the </a:t>
            </a:r>
            <a:r>
              <a:rPr lang="en-US" dirty="0" smtClean="0"/>
              <a:t>plural </a:t>
            </a:r>
            <a:r>
              <a:rPr lang="en-US" dirty="0"/>
              <a:t>of </a:t>
            </a:r>
            <a:r>
              <a:rPr lang="en-US" i="1" dirty="0"/>
              <a:t>sheep</a:t>
            </a:r>
            <a:r>
              <a:rPr lang="en-US" dirty="0"/>
              <a:t> is </a:t>
            </a:r>
            <a:r>
              <a:rPr lang="en-US" i="1" dirty="0"/>
              <a:t>sheep</a:t>
            </a:r>
            <a:r>
              <a:rPr lang="en-US" dirty="0" smtClean="0"/>
              <a:t>; also the </a:t>
            </a:r>
            <a:r>
              <a:rPr lang="en-US" dirty="0"/>
              <a:t>vowel change </a:t>
            </a:r>
            <a:r>
              <a:rPr lang="en-US" dirty="0" smtClean="0"/>
              <a:t>in some irregular verbs is considered an allomorph of the plural morpheme, e.g.,  man/ </a:t>
            </a:r>
            <a:r>
              <a:rPr lang="en-US" dirty="0"/>
              <a:t>men, </a:t>
            </a:r>
            <a:r>
              <a:rPr lang="en-US" dirty="0" smtClean="0"/>
              <a:t>so it is an irregular </a:t>
            </a:r>
            <a:r>
              <a:rPr lang="en-US" dirty="0"/>
              <a:t>plural form </a:t>
            </a:r>
          </a:p>
          <a:p>
            <a:r>
              <a:rPr lang="en-US" dirty="0" smtClean="0"/>
              <a:t>•another example of allomorphs of a single morpheme are the allomorphs of the past morpheme </a:t>
            </a:r>
          </a:p>
          <a:p>
            <a:pPr lvl="1"/>
            <a:r>
              <a:rPr lang="en-US" dirty="0" smtClean="0"/>
              <a:t>E.g., Walk </a:t>
            </a:r>
            <a:r>
              <a:rPr lang="en-US" dirty="0"/>
              <a:t>+ past </a:t>
            </a:r>
            <a:r>
              <a:rPr lang="en-US" dirty="0" smtClean="0"/>
              <a:t>tense → </a:t>
            </a:r>
            <a:r>
              <a:rPr lang="en-US" dirty="0"/>
              <a:t>walked, go + past tense </a:t>
            </a:r>
            <a:r>
              <a:rPr lang="en-US" dirty="0" smtClean="0"/>
              <a:t>→went, an </a:t>
            </a:r>
            <a:r>
              <a:rPr lang="en-US" dirty="0"/>
              <a:t>irregular past form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19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we look at the morphological processes in other languages we can find a regular pattern that is followed in every language</a:t>
            </a:r>
          </a:p>
          <a:p>
            <a:pPr lvl="1"/>
            <a:r>
              <a:rPr lang="en-US" dirty="0" smtClean="0"/>
              <a:t>E.g., English and Aztec (follow the same process when attaching a derivational </a:t>
            </a:r>
            <a:r>
              <a:rPr lang="en-US" smtClean="0"/>
              <a:t>and an inflectional form)</a:t>
            </a:r>
            <a:endParaRPr lang="en-US" dirty="0"/>
          </a:p>
          <a:p>
            <a:r>
              <a:rPr lang="en-US" dirty="0"/>
              <a:t>Other languages </a:t>
            </a:r>
          </a:p>
          <a:p>
            <a:r>
              <a:rPr lang="en-US" dirty="0"/>
              <a:t>•Aztec (72) </a:t>
            </a:r>
          </a:p>
          <a:p>
            <a:r>
              <a:rPr lang="en-US" dirty="0"/>
              <a:t>•Kanuri (72-73) </a:t>
            </a:r>
          </a:p>
          <a:p>
            <a:r>
              <a:rPr lang="en-US" dirty="0"/>
              <a:t>•Ganda (73) </a:t>
            </a:r>
          </a:p>
          <a:p>
            <a:r>
              <a:rPr lang="en-US" dirty="0"/>
              <a:t>•Ilocano (73) </a:t>
            </a:r>
          </a:p>
          <a:p>
            <a:r>
              <a:rPr lang="en-US" dirty="0"/>
              <a:t>•Tagalog (74)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74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 smtClean="0"/>
              <a:t>•</a:t>
            </a:r>
            <a:r>
              <a:rPr lang="en-US" dirty="0"/>
              <a:t>Swahili– </a:t>
            </a:r>
            <a:r>
              <a:rPr lang="en-US" dirty="0" err="1"/>
              <a:t>nitakupenda</a:t>
            </a:r>
            <a:r>
              <a:rPr lang="en-US" dirty="0"/>
              <a:t>– </a:t>
            </a:r>
            <a:r>
              <a:rPr lang="en-US" dirty="0" smtClean="0"/>
              <a:t>‘I </a:t>
            </a:r>
            <a:r>
              <a:rPr lang="en-US" dirty="0"/>
              <a:t>will love </a:t>
            </a:r>
            <a:r>
              <a:rPr lang="en-US" dirty="0" smtClean="0"/>
              <a:t>you’ 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smtClean="0"/>
              <a:t>  ta     </a:t>
            </a:r>
            <a:r>
              <a:rPr lang="en-US" dirty="0" err="1" smtClean="0"/>
              <a:t>ku</a:t>
            </a:r>
            <a:r>
              <a:rPr lang="en-US" dirty="0" smtClean="0"/>
              <a:t>    penda </a:t>
            </a:r>
            <a:endParaRPr lang="en-US" dirty="0"/>
          </a:p>
          <a:p>
            <a:r>
              <a:rPr lang="en-US" dirty="0"/>
              <a:t>I </a:t>
            </a:r>
            <a:r>
              <a:rPr lang="en-US" dirty="0" smtClean="0"/>
              <a:t>   will   you  </a:t>
            </a:r>
            <a:r>
              <a:rPr lang="en-US" dirty="0"/>
              <a:t>love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order to understand and analyze linguistic messages, Instead </a:t>
            </a:r>
            <a:r>
              <a:rPr lang="en-US" dirty="0"/>
              <a:t>of </a:t>
            </a:r>
            <a:r>
              <a:rPr lang="en-US" dirty="0" smtClean="0"/>
              <a:t>‘words’, </a:t>
            </a:r>
            <a:r>
              <a:rPr lang="en-US" dirty="0"/>
              <a:t>let’s refer to them as </a:t>
            </a:r>
            <a:r>
              <a:rPr lang="en-US" dirty="0" smtClean="0"/>
              <a:t>‘elements’ </a:t>
            </a:r>
            <a:r>
              <a:rPr lang="en-US" dirty="0"/>
              <a:t>also known as “morphemes” </a:t>
            </a:r>
          </a:p>
          <a:p>
            <a:r>
              <a:rPr lang="en-US" u="sng" dirty="0" smtClean="0"/>
              <a:t>Morphology</a:t>
            </a:r>
            <a:r>
              <a:rPr lang="en-US" dirty="0" smtClean="0"/>
              <a:t>: the </a:t>
            </a:r>
            <a:r>
              <a:rPr lang="en-US" dirty="0"/>
              <a:t>study of forms </a:t>
            </a:r>
            <a:r>
              <a:rPr lang="en-US" dirty="0" smtClean="0"/>
              <a:t>/ a type of investigation that analyzes all those basic ‘elements’ used in a language.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41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•</a:t>
            </a:r>
            <a:r>
              <a:rPr lang="en-US" dirty="0" err="1"/>
              <a:t>E.g</a:t>
            </a:r>
            <a:r>
              <a:rPr lang="en-US" dirty="0"/>
              <a:t> </a:t>
            </a:r>
            <a:r>
              <a:rPr lang="en-US" i="1" dirty="0"/>
              <a:t>talks</a:t>
            </a:r>
            <a:r>
              <a:rPr lang="en-US" dirty="0"/>
              <a:t>, </a:t>
            </a:r>
            <a:r>
              <a:rPr lang="en-US" i="1" dirty="0"/>
              <a:t>talker</a:t>
            </a:r>
            <a:r>
              <a:rPr lang="en-US" dirty="0"/>
              <a:t>, </a:t>
            </a:r>
            <a:r>
              <a:rPr lang="en-US" i="1" dirty="0"/>
              <a:t>talked</a:t>
            </a:r>
            <a:r>
              <a:rPr lang="en-US" dirty="0"/>
              <a:t>, and </a:t>
            </a:r>
            <a:r>
              <a:rPr lang="en-US" i="1" dirty="0"/>
              <a:t>talking</a:t>
            </a:r>
            <a:r>
              <a:rPr lang="en-US" dirty="0"/>
              <a:t> consist of one element </a:t>
            </a:r>
            <a:r>
              <a:rPr lang="en-US" i="1" dirty="0"/>
              <a:t>talk</a:t>
            </a:r>
            <a:r>
              <a:rPr lang="en-US" dirty="0"/>
              <a:t> and a number of other elements such as </a:t>
            </a:r>
            <a:r>
              <a:rPr lang="en-US" i="1" dirty="0"/>
              <a:t>s</a:t>
            </a:r>
            <a:r>
              <a:rPr lang="en-US" dirty="0"/>
              <a:t>, -</a:t>
            </a:r>
            <a:r>
              <a:rPr lang="en-US" i="1" dirty="0" err="1"/>
              <a:t>er</a:t>
            </a:r>
            <a:r>
              <a:rPr lang="en-US" dirty="0"/>
              <a:t>,-</a:t>
            </a:r>
            <a:r>
              <a:rPr lang="en-US" i="1" dirty="0" err="1"/>
              <a:t>ed</a:t>
            </a:r>
            <a:r>
              <a:rPr lang="en-US" dirty="0"/>
              <a:t>,-</a:t>
            </a:r>
            <a:r>
              <a:rPr lang="en-US" i="1" dirty="0" err="1"/>
              <a:t>ing</a:t>
            </a:r>
            <a:r>
              <a:rPr lang="en-US" dirty="0"/>
              <a:t>– these are called </a:t>
            </a:r>
            <a:r>
              <a:rPr lang="en-US" dirty="0" smtClean="0"/>
              <a:t>‘morphemes’ </a:t>
            </a:r>
            <a:endParaRPr lang="en-US" dirty="0"/>
          </a:p>
          <a:p>
            <a:r>
              <a:rPr lang="en-US" dirty="0" smtClean="0"/>
              <a:t>• </a:t>
            </a:r>
            <a:r>
              <a:rPr lang="en-US" u="sng" dirty="0" smtClean="0"/>
              <a:t>Morpheme</a:t>
            </a:r>
            <a:r>
              <a:rPr lang="en-US" dirty="0" smtClean="0"/>
              <a:t>: A </a:t>
            </a:r>
            <a:r>
              <a:rPr lang="en-US" dirty="0"/>
              <a:t>minimal unit of meaning or grammatical function; Units of grammatical function include forms such as past tense or plural </a:t>
            </a:r>
          </a:p>
          <a:p>
            <a:pPr lvl="1"/>
            <a:r>
              <a:rPr lang="en-US" dirty="0" smtClean="0"/>
              <a:t>E.g., </a:t>
            </a:r>
            <a:r>
              <a:rPr lang="en-US" i="1" dirty="0" smtClean="0"/>
              <a:t>Reopened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has 3 </a:t>
            </a:r>
            <a:r>
              <a:rPr lang="en-US" dirty="0"/>
              <a:t>morphemes; </a:t>
            </a:r>
            <a:r>
              <a:rPr lang="en-US" i="1" dirty="0"/>
              <a:t>tourists</a:t>
            </a:r>
            <a:r>
              <a:rPr lang="en-US" dirty="0"/>
              <a:t> contains 3 morphemes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63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Free and bound morphemes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 smtClean="0"/>
              <a:t>•</a:t>
            </a:r>
            <a:r>
              <a:rPr lang="en-US" u="sng" dirty="0"/>
              <a:t>Free </a:t>
            </a:r>
            <a:r>
              <a:rPr lang="en-US" u="sng" dirty="0" smtClean="0"/>
              <a:t>morphemes </a:t>
            </a:r>
            <a:r>
              <a:rPr lang="en-US" dirty="0" smtClean="0"/>
              <a:t>– morphemes that can </a:t>
            </a:r>
            <a:r>
              <a:rPr lang="en-US" dirty="0"/>
              <a:t>stand </a:t>
            </a:r>
            <a:r>
              <a:rPr lang="en-US" dirty="0" smtClean="0"/>
              <a:t>by </a:t>
            </a:r>
            <a:r>
              <a:rPr lang="en-US" dirty="0"/>
              <a:t>themselves as single words, for example </a:t>
            </a:r>
            <a:r>
              <a:rPr lang="en-US" i="1" dirty="0"/>
              <a:t>open</a:t>
            </a:r>
            <a:r>
              <a:rPr lang="en-US" dirty="0"/>
              <a:t> and </a:t>
            </a:r>
            <a:r>
              <a:rPr lang="en-US" i="1" dirty="0"/>
              <a:t>tour</a:t>
            </a:r>
            <a:r>
              <a:rPr lang="en-US" dirty="0"/>
              <a:t>. </a:t>
            </a:r>
          </a:p>
          <a:p>
            <a:r>
              <a:rPr lang="en-US" dirty="0"/>
              <a:t>•</a:t>
            </a:r>
            <a:r>
              <a:rPr lang="en-US" u="sng" dirty="0"/>
              <a:t>Bound morphemes</a:t>
            </a:r>
            <a:r>
              <a:rPr lang="en-US" dirty="0"/>
              <a:t>– </a:t>
            </a:r>
            <a:r>
              <a:rPr lang="en-US" dirty="0" smtClean="0"/>
              <a:t>they cannot </a:t>
            </a:r>
            <a:r>
              <a:rPr lang="en-US" dirty="0"/>
              <a:t>stand </a:t>
            </a:r>
            <a:r>
              <a:rPr lang="en-US" dirty="0" smtClean="0"/>
              <a:t>alone and </a:t>
            </a:r>
            <a:r>
              <a:rPr lang="en-US" dirty="0"/>
              <a:t>are typically attached to another form, </a:t>
            </a:r>
            <a:r>
              <a:rPr lang="en-US" i="1" dirty="0"/>
              <a:t>re</a:t>
            </a:r>
            <a:r>
              <a:rPr lang="en-US" dirty="0"/>
              <a:t>, -</a:t>
            </a:r>
            <a:r>
              <a:rPr lang="en-US" i="1" dirty="0" err="1"/>
              <a:t>ist</a:t>
            </a:r>
            <a:r>
              <a:rPr lang="en-US" dirty="0"/>
              <a:t>,-</a:t>
            </a:r>
            <a:r>
              <a:rPr lang="en-US" i="1" dirty="0" err="1"/>
              <a:t>ed</a:t>
            </a:r>
            <a:r>
              <a:rPr lang="en-US" dirty="0"/>
              <a:t>,-</a:t>
            </a:r>
            <a:r>
              <a:rPr lang="en-US" i="1" dirty="0"/>
              <a:t>s</a:t>
            </a:r>
            <a:r>
              <a:rPr lang="en-US" dirty="0"/>
              <a:t> (affixes; prefixes and suffixes) </a:t>
            </a:r>
          </a:p>
          <a:p>
            <a:r>
              <a:rPr lang="en-US" dirty="0"/>
              <a:t>•Basic word forms are technically known as </a:t>
            </a:r>
            <a:r>
              <a:rPr lang="en-US" u="sng" dirty="0"/>
              <a:t>stems</a:t>
            </a:r>
            <a:r>
              <a:rPr lang="en-US" dirty="0"/>
              <a:t>. E.g. </a:t>
            </a:r>
            <a:r>
              <a:rPr lang="en-US" i="1" dirty="0" smtClean="0"/>
              <a:t>dress</a:t>
            </a:r>
            <a:r>
              <a:rPr lang="en-US" dirty="0" smtClean="0"/>
              <a:t> and </a:t>
            </a:r>
            <a:r>
              <a:rPr lang="en-US" i="1" dirty="0" smtClean="0"/>
              <a:t>care</a:t>
            </a:r>
            <a:r>
              <a:rPr lang="en-US" dirty="0" smtClean="0"/>
              <a:t> in : </a:t>
            </a:r>
            <a:r>
              <a:rPr lang="en-US" i="1" dirty="0" smtClean="0"/>
              <a:t>undressed</a:t>
            </a:r>
            <a:r>
              <a:rPr lang="en-US" dirty="0"/>
              <a:t>, </a:t>
            </a:r>
            <a:r>
              <a:rPr lang="en-US" i="1" dirty="0"/>
              <a:t>carelessness </a:t>
            </a:r>
          </a:p>
          <a:p>
            <a:r>
              <a:rPr lang="en-US" dirty="0" smtClean="0"/>
              <a:t>• An exception; words like, </a:t>
            </a:r>
            <a:r>
              <a:rPr lang="en-US" i="1" dirty="0" smtClean="0"/>
              <a:t>receive</a:t>
            </a:r>
            <a:r>
              <a:rPr lang="en-US" dirty="0"/>
              <a:t>, </a:t>
            </a:r>
            <a:r>
              <a:rPr lang="en-US" i="1" dirty="0"/>
              <a:t>reduce</a:t>
            </a:r>
            <a:r>
              <a:rPr lang="en-US" dirty="0"/>
              <a:t> and </a:t>
            </a:r>
            <a:r>
              <a:rPr lang="en-US" i="1" dirty="0"/>
              <a:t>repeat</a:t>
            </a:r>
            <a:r>
              <a:rPr lang="en-US" dirty="0"/>
              <a:t>; bound morpheme is </a:t>
            </a:r>
            <a:r>
              <a:rPr lang="en-US" i="1" dirty="0" smtClean="0"/>
              <a:t>re-</a:t>
            </a:r>
            <a:r>
              <a:rPr lang="en-US" dirty="0" smtClean="0"/>
              <a:t> </a:t>
            </a:r>
            <a:r>
              <a:rPr lang="en-US" dirty="0"/>
              <a:t>at the beginning, but the elements –</a:t>
            </a:r>
            <a:r>
              <a:rPr lang="en-US" i="1" dirty="0" err="1"/>
              <a:t>ceive</a:t>
            </a:r>
            <a:r>
              <a:rPr lang="en-US" dirty="0"/>
              <a:t>,-</a:t>
            </a:r>
            <a:r>
              <a:rPr lang="en-US" i="1" dirty="0"/>
              <a:t>duce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 </a:t>
            </a:r>
            <a:r>
              <a:rPr lang="en-US" dirty="0" smtClean="0"/>
              <a:t> -</a:t>
            </a:r>
            <a:r>
              <a:rPr lang="en-US" i="1" dirty="0" smtClean="0"/>
              <a:t>peat</a:t>
            </a:r>
            <a:r>
              <a:rPr lang="en-US" dirty="0" smtClean="0"/>
              <a:t> </a:t>
            </a:r>
            <a:r>
              <a:rPr lang="en-US" dirty="0"/>
              <a:t>are not separate word forms an hence cannot be free morphemes– </a:t>
            </a:r>
            <a:r>
              <a:rPr lang="en-US" dirty="0" smtClean="0"/>
              <a:t>called ‘bound stems’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047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Lexical and functional morphemes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u="sng" dirty="0" smtClean="0"/>
              <a:t>•</a:t>
            </a:r>
            <a:r>
              <a:rPr lang="en-US" u="sng" dirty="0"/>
              <a:t>Free morphemes fall into 2 </a:t>
            </a:r>
            <a:r>
              <a:rPr lang="en-US" u="sng" dirty="0" smtClean="0"/>
              <a:t>categories: </a:t>
            </a:r>
            <a:endParaRPr lang="en-US" u="sng" dirty="0"/>
          </a:p>
          <a:p>
            <a:pPr marL="457200" lvl="1" indent="0">
              <a:buNone/>
            </a:pPr>
            <a:r>
              <a:rPr lang="en-US" dirty="0" smtClean="0"/>
              <a:t>1- </a:t>
            </a:r>
            <a:r>
              <a:rPr lang="en-US" u="sng" dirty="0"/>
              <a:t>L</a:t>
            </a:r>
            <a:r>
              <a:rPr lang="en-US" u="sng" dirty="0" smtClean="0"/>
              <a:t>exical morphemes :</a:t>
            </a:r>
            <a:r>
              <a:rPr lang="en-US" dirty="0" smtClean="0"/>
              <a:t> </a:t>
            </a:r>
            <a:r>
              <a:rPr lang="en-US" dirty="0"/>
              <a:t>n</a:t>
            </a:r>
            <a:r>
              <a:rPr lang="en-US" dirty="0" smtClean="0"/>
              <a:t>ouns</a:t>
            </a:r>
            <a:r>
              <a:rPr lang="en-US" dirty="0"/>
              <a:t>, adjectives an verbs – “content” of the messages </a:t>
            </a:r>
            <a:r>
              <a:rPr lang="en-US" dirty="0" smtClean="0"/>
              <a:t>we convey</a:t>
            </a:r>
            <a:endParaRPr lang="en-US" dirty="0"/>
          </a:p>
          <a:p>
            <a:pPr lvl="1"/>
            <a:r>
              <a:rPr lang="en-US" dirty="0" smtClean="0"/>
              <a:t>e.g</a:t>
            </a:r>
            <a:r>
              <a:rPr lang="en-US" dirty="0"/>
              <a:t>. girl, man, house</a:t>
            </a:r>
            <a:r>
              <a:rPr lang="en-US" dirty="0" smtClean="0"/>
              <a:t>, </a:t>
            </a:r>
            <a:r>
              <a:rPr lang="en-US" dirty="0"/>
              <a:t>long</a:t>
            </a:r>
            <a:r>
              <a:rPr lang="en-US" dirty="0" smtClean="0"/>
              <a:t>, </a:t>
            </a:r>
            <a:r>
              <a:rPr lang="en-US" dirty="0"/>
              <a:t>sincere, open, look, follow, break. </a:t>
            </a:r>
          </a:p>
          <a:p>
            <a:pPr lvl="1"/>
            <a:r>
              <a:rPr lang="en-US" dirty="0" smtClean="0"/>
              <a:t>Open </a:t>
            </a:r>
            <a:r>
              <a:rPr lang="en-US" dirty="0"/>
              <a:t>class of words </a:t>
            </a:r>
            <a:r>
              <a:rPr lang="en-US" dirty="0" smtClean="0"/>
              <a:t>/ we can always add new ones</a:t>
            </a:r>
            <a:endParaRPr lang="en-US" dirty="0"/>
          </a:p>
          <a:p>
            <a:r>
              <a:rPr lang="en-US" dirty="0" smtClean="0"/>
              <a:t>2- </a:t>
            </a:r>
            <a:r>
              <a:rPr lang="en-US" u="sng" dirty="0" smtClean="0"/>
              <a:t>Functional </a:t>
            </a:r>
            <a:r>
              <a:rPr lang="en-US" u="sng" dirty="0"/>
              <a:t>morphemes </a:t>
            </a:r>
            <a:endParaRPr lang="en-US" u="sng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e.g. and, but, when, because, on, near, above, in, the, that, it, them) </a:t>
            </a:r>
          </a:p>
          <a:p>
            <a:pPr lvl="1"/>
            <a:r>
              <a:rPr lang="en-US" dirty="0" smtClean="0"/>
              <a:t>Closed </a:t>
            </a:r>
            <a:r>
              <a:rPr lang="en-US" dirty="0"/>
              <a:t>class of words (conjunctions, prepositions, articles and pronouns) </a:t>
            </a:r>
            <a:r>
              <a:rPr lang="en-US" dirty="0" smtClean="0"/>
              <a:t>– new morphemes are never added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25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Derivational and Inflectional morphemes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dirty="0" smtClean="0"/>
              <a:t>• The set of ‘affixes’ for bound morphemes are divided in two types: </a:t>
            </a:r>
          </a:p>
          <a:p>
            <a:r>
              <a:rPr lang="en-US" dirty="0" smtClean="0"/>
              <a:t>1- </a:t>
            </a:r>
            <a:r>
              <a:rPr lang="en-US" u="sng" dirty="0" smtClean="0"/>
              <a:t>derivational morphemes</a:t>
            </a:r>
            <a:r>
              <a:rPr lang="en-US" dirty="0" smtClean="0"/>
              <a:t>: we use these bound </a:t>
            </a:r>
            <a:r>
              <a:rPr lang="en-US" dirty="0"/>
              <a:t>morphemes to make new words or to make words of a different grammatical category from the stem. </a:t>
            </a:r>
          </a:p>
          <a:p>
            <a:r>
              <a:rPr lang="en-US" dirty="0"/>
              <a:t>•-</a:t>
            </a:r>
            <a:r>
              <a:rPr lang="en-US" i="1" dirty="0"/>
              <a:t>ness</a:t>
            </a:r>
            <a:r>
              <a:rPr lang="en-US" dirty="0"/>
              <a:t> changes the adjective </a:t>
            </a:r>
            <a:r>
              <a:rPr lang="en-US" i="1" dirty="0"/>
              <a:t>good</a:t>
            </a:r>
            <a:r>
              <a:rPr lang="en-US" dirty="0"/>
              <a:t> to the noun </a:t>
            </a:r>
            <a:r>
              <a:rPr lang="en-US" i="1" dirty="0"/>
              <a:t>goodness</a:t>
            </a:r>
            <a:r>
              <a:rPr lang="en-US" dirty="0"/>
              <a:t>. </a:t>
            </a:r>
          </a:p>
          <a:p>
            <a:r>
              <a:rPr lang="en-US" dirty="0"/>
              <a:t>•The noun </a:t>
            </a:r>
            <a:r>
              <a:rPr lang="en-US" i="1" dirty="0"/>
              <a:t>care</a:t>
            </a:r>
            <a:r>
              <a:rPr lang="en-US" dirty="0"/>
              <a:t> can become the adjectives </a:t>
            </a:r>
            <a:r>
              <a:rPr lang="en-US" i="1" dirty="0"/>
              <a:t>careful</a:t>
            </a:r>
            <a:r>
              <a:rPr lang="en-US" dirty="0"/>
              <a:t> or </a:t>
            </a:r>
            <a:r>
              <a:rPr lang="en-US" i="1" dirty="0"/>
              <a:t>careless</a:t>
            </a:r>
            <a:r>
              <a:rPr lang="en-US" dirty="0"/>
              <a:t> by the addition of the derivational morphemes –</a:t>
            </a:r>
            <a:r>
              <a:rPr lang="en-US" i="1" dirty="0" err="1"/>
              <a:t>ful</a:t>
            </a:r>
            <a:r>
              <a:rPr lang="en-US" dirty="0"/>
              <a:t> or –</a:t>
            </a:r>
            <a:r>
              <a:rPr lang="en-US" i="1" dirty="0"/>
              <a:t>less </a:t>
            </a:r>
          </a:p>
          <a:p>
            <a:r>
              <a:rPr lang="en-US" dirty="0" smtClean="0"/>
              <a:t>• So they include both: </a:t>
            </a:r>
            <a:r>
              <a:rPr lang="en-US" u="sng" dirty="0" smtClean="0"/>
              <a:t>Suffixes</a:t>
            </a:r>
            <a:r>
              <a:rPr lang="en-US" dirty="0" smtClean="0"/>
              <a:t> </a:t>
            </a:r>
            <a:r>
              <a:rPr lang="en-US" dirty="0"/>
              <a:t>such as the –</a:t>
            </a:r>
            <a:r>
              <a:rPr lang="en-US" i="1" dirty="0" err="1"/>
              <a:t>ish</a:t>
            </a:r>
            <a:r>
              <a:rPr lang="en-US" dirty="0"/>
              <a:t> in foolish,-</a:t>
            </a:r>
            <a:r>
              <a:rPr lang="en-US" i="1" dirty="0" err="1"/>
              <a:t>ly</a:t>
            </a:r>
            <a:r>
              <a:rPr lang="en-US" dirty="0"/>
              <a:t> in quickly, -</a:t>
            </a:r>
            <a:r>
              <a:rPr lang="en-US" i="1" dirty="0" err="1"/>
              <a:t>ment</a:t>
            </a:r>
            <a:r>
              <a:rPr lang="en-US" dirty="0"/>
              <a:t> in </a:t>
            </a:r>
            <a:r>
              <a:rPr lang="en-US" i="1" dirty="0" smtClean="0"/>
              <a:t>payment</a:t>
            </a:r>
            <a:r>
              <a:rPr lang="en-US" dirty="0" smtClean="0"/>
              <a:t> and </a:t>
            </a:r>
            <a:r>
              <a:rPr lang="en-US" u="sng" dirty="0"/>
              <a:t>Prefixes</a:t>
            </a:r>
            <a:r>
              <a:rPr lang="en-US" dirty="0"/>
              <a:t> such as </a:t>
            </a:r>
            <a:r>
              <a:rPr lang="en-US" i="1" dirty="0"/>
              <a:t>re-</a:t>
            </a:r>
            <a:r>
              <a:rPr lang="en-US" dirty="0"/>
              <a:t>, </a:t>
            </a:r>
            <a:r>
              <a:rPr lang="en-US" i="1" dirty="0"/>
              <a:t>pre-</a:t>
            </a:r>
            <a:r>
              <a:rPr lang="en-US" dirty="0"/>
              <a:t>, </a:t>
            </a:r>
            <a:r>
              <a:rPr lang="en-US" i="1" dirty="0"/>
              <a:t>ex-</a:t>
            </a:r>
            <a:r>
              <a:rPr lang="en-US" dirty="0"/>
              <a:t>, </a:t>
            </a:r>
            <a:r>
              <a:rPr lang="en-US" i="1" dirty="0" err="1"/>
              <a:t>mis</a:t>
            </a:r>
            <a:r>
              <a:rPr lang="en-US" i="1" dirty="0"/>
              <a:t>-</a:t>
            </a:r>
            <a:r>
              <a:rPr lang="en-US" dirty="0"/>
              <a:t>, </a:t>
            </a:r>
            <a:r>
              <a:rPr lang="en-US" i="1" dirty="0"/>
              <a:t>co-</a:t>
            </a:r>
            <a:r>
              <a:rPr lang="en-US" dirty="0"/>
              <a:t>, </a:t>
            </a:r>
            <a:r>
              <a:rPr lang="en-US" i="1" dirty="0"/>
              <a:t>un</a:t>
            </a:r>
            <a:r>
              <a:rPr lang="en-US" dirty="0"/>
              <a:t> and many more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918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</a:t>
            </a:r>
            <a:r>
              <a:rPr lang="en-US" dirty="0" smtClean="0"/>
              <a:t>…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smtClean="0"/>
              <a:t>2- </a:t>
            </a:r>
            <a:r>
              <a:rPr lang="en-US" u="sng" dirty="0" smtClean="0"/>
              <a:t>Inflectional </a:t>
            </a:r>
            <a:r>
              <a:rPr lang="en-US" u="sng" dirty="0"/>
              <a:t>morphemes</a:t>
            </a:r>
            <a:r>
              <a:rPr lang="en-US" dirty="0"/>
              <a:t>– </a:t>
            </a:r>
            <a:r>
              <a:rPr lang="en-US" dirty="0" smtClean="0"/>
              <a:t>not used to produce new words, but rather to indicate grammatical </a:t>
            </a:r>
            <a:r>
              <a:rPr lang="en-US" dirty="0"/>
              <a:t>function of a </a:t>
            </a:r>
            <a:r>
              <a:rPr lang="en-US" dirty="0" smtClean="0"/>
              <a:t>word.</a:t>
            </a:r>
          </a:p>
          <a:p>
            <a:r>
              <a:rPr lang="en-US" dirty="0" smtClean="0"/>
              <a:t> </a:t>
            </a:r>
            <a:r>
              <a:rPr lang="en-US" dirty="0"/>
              <a:t>inflectional morphemes are used to show if a word is plural or singular, if it is past tense or not, and if it is a comparative or possessive form </a:t>
            </a:r>
          </a:p>
          <a:p>
            <a:r>
              <a:rPr lang="en-US" dirty="0"/>
              <a:t>•English has only 8 inflectional morphemes </a:t>
            </a:r>
            <a:r>
              <a:rPr lang="en-US" dirty="0" err="1"/>
              <a:t>E.g</a:t>
            </a:r>
            <a:r>
              <a:rPr lang="en-US" dirty="0"/>
              <a:t> pg. </a:t>
            </a:r>
            <a:r>
              <a:rPr lang="en-US" dirty="0" smtClean="0"/>
              <a:t>69 </a:t>
            </a:r>
            <a:endParaRPr lang="en-US" dirty="0"/>
          </a:p>
          <a:p>
            <a:r>
              <a:rPr lang="en-US" dirty="0"/>
              <a:t>•In English </a:t>
            </a:r>
            <a:r>
              <a:rPr lang="en-US" u="sng" dirty="0"/>
              <a:t>all</a:t>
            </a:r>
            <a:r>
              <a:rPr lang="en-US" dirty="0"/>
              <a:t> the inflectional morphemes are </a:t>
            </a:r>
            <a:r>
              <a:rPr lang="en-US" u="sng" dirty="0"/>
              <a:t>suffixes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140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Morphological description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smtClean="0"/>
              <a:t>• Some suffixes have two functions, e.g. </a:t>
            </a:r>
            <a:r>
              <a:rPr lang="en-US" dirty="0"/>
              <a:t>–</a:t>
            </a:r>
            <a:r>
              <a:rPr lang="en-US" i="1" dirty="0" err="1" smtClean="0"/>
              <a:t>er</a:t>
            </a:r>
            <a:r>
              <a:rPr lang="en-US" dirty="0" smtClean="0"/>
              <a:t>:</a:t>
            </a:r>
          </a:p>
          <a:p>
            <a:r>
              <a:rPr lang="en-US" dirty="0" smtClean="0"/>
              <a:t>It can be an </a:t>
            </a:r>
            <a:r>
              <a:rPr lang="en-US" dirty="0"/>
              <a:t>inflectional </a:t>
            </a:r>
            <a:r>
              <a:rPr lang="en-US" dirty="0" smtClean="0"/>
              <a:t>morpheme/ </a:t>
            </a:r>
            <a:r>
              <a:rPr lang="en-US" u="sng" dirty="0"/>
              <a:t>never</a:t>
            </a:r>
            <a:r>
              <a:rPr lang="en-US" dirty="0"/>
              <a:t> changes the grammatical category of a word. 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e.g</a:t>
            </a:r>
            <a:r>
              <a:rPr lang="en-US" dirty="0" smtClean="0"/>
              <a:t>, </a:t>
            </a:r>
            <a:r>
              <a:rPr lang="en-US" dirty="0"/>
              <a:t>b</a:t>
            </a:r>
            <a:r>
              <a:rPr lang="en-US" dirty="0" smtClean="0"/>
              <a:t>oth </a:t>
            </a:r>
            <a:r>
              <a:rPr lang="en-US" i="1" dirty="0"/>
              <a:t>old</a:t>
            </a:r>
            <a:r>
              <a:rPr lang="en-US" dirty="0"/>
              <a:t> and </a:t>
            </a:r>
            <a:r>
              <a:rPr lang="en-US" i="1" dirty="0"/>
              <a:t>older</a:t>
            </a:r>
            <a:r>
              <a:rPr lang="en-US" dirty="0"/>
              <a:t> are adjectives. The –</a:t>
            </a:r>
            <a:r>
              <a:rPr lang="en-US" i="1" dirty="0" err="1"/>
              <a:t>er</a:t>
            </a:r>
            <a:r>
              <a:rPr lang="en-US" dirty="0"/>
              <a:t> inflection here simply creates a different version of the adjective. </a:t>
            </a:r>
          </a:p>
          <a:p>
            <a:r>
              <a:rPr lang="en-US" dirty="0" smtClean="0"/>
              <a:t>•it cam be a derivational morpheme/ </a:t>
            </a:r>
            <a:r>
              <a:rPr lang="en-US" u="sng" dirty="0"/>
              <a:t>can</a:t>
            </a:r>
            <a:r>
              <a:rPr lang="en-US" dirty="0"/>
              <a:t> change the grammatical category of a word. The word </a:t>
            </a:r>
            <a:r>
              <a:rPr lang="en-US" i="1" dirty="0"/>
              <a:t>teach</a:t>
            </a:r>
            <a:r>
              <a:rPr lang="en-US" dirty="0"/>
              <a:t> becomes the noun </a:t>
            </a:r>
            <a:r>
              <a:rPr lang="en-US" i="1" dirty="0"/>
              <a:t>teacher</a:t>
            </a:r>
            <a:r>
              <a:rPr lang="en-US" dirty="0"/>
              <a:t> when –</a:t>
            </a:r>
            <a:r>
              <a:rPr lang="en-US" i="1" dirty="0" err="1"/>
              <a:t>er</a:t>
            </a:r>
            <a:r>
              <a:rPr lang="en-US" dirty="0"/>
              <a:t> is </a:t>
            </a:r>
            <a:r>
              <a:rPr lang="en-US" dirty="0" smtClean="0"/>
              <a:t>added.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322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Whenever there is both a derivational and an inflectional suffix attached to the same word, they are always attached in the same order, first the derivational and then the inflectional</a:t>
            </a:r>
          </a:p>
          <a:p>
            <a:pPr lvl="1"/>
            <a:r>
              <a:rPr lang="en-US" dirty="0" smtClean="0"/>
              <a:t>E.g., teach – teach(</a:t>
            </a:r>
            <a:r>
              <a:rPr lang="en-US" dirty="0" err="1" smtClean="0"/>
              <a:t>er</a:t>
            </a:r>
            <a:r>
              <a:rPr lang="en-US" dirty="0" smtClean="0"/>
              <a:t>)- teacher(s)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can now analyze the ‘elements’ in any sentence, e.g., </a:t>
            </a:r>
          </a:p>
          <a:p>
            <a:pPr lvl="2"/>
            <a:r>
              <a:rPr lang="en-US" i="1" dirty="0" smtClean="0"/>
              <a:t>‘The </a:t>
            </a:r>
            <a:r>
              <a:rPr lang="en-US" i="1" dirty="0"/>
              <a:t>child’s wildness shocked the </a:t>
            </a:r>
            <a:r>
              <a:rPr lang="en-US" i="1" dirty="0" smtClean="0"/>
              <a:t>teachers’— it has 11 </a:t>
            </a:r>
            <a:r>
              <a:rPr lang="en-US" dirty="0"/>
              <a:t>morphemes (</a:t>
            </a:r>
            <a:r>
              <a:rPr lang="en-US" dirty="0" smtClean="0"/>
              <a:t>pg. 70)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732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955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Chapter 6</vt:lpstr>
      <vt:lpstr>PowerPoint Presentation</vt:lpstr>
      <vt:lpstr>Morphemes</vt:lpstr>
      <vt:lpstr> Free and bound morphemes  </vt:lpstr>
      <vt:lpstr>Lexical and functional morphemes  </vt:lpstr>
      <vt:lpstr> Derivational and Inflectional morphemes  </vt:lpstr>
      <vt:lpstr>Cont…  </vt:lpstr>
      <vt:lpstr> Morphological description  </vt:lpstr>
      <vt:lpstr>PowerPoint Presentation</vt:lpstr>
      <vt:lpstr> Morphs and allomorphs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creator>Nasiba Alyami</dc:creator>
  <cp:lastModifiedBy>Nasiba Alyami</cp:lastModifiedBy>
  <cp:revision>14</cp:revision>
  <dcterms:created xsi:type="dcterms:W3CDTF">2017-10-15T06:28:46Z</dcterms:created>
  <dcterms:modified xsi:type="dcterms:W3CDTF">2017-10-22T04:47:13Z</dcterms:modified>
</cp:coreProperties>
</file>