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4" r:id="rId18"/>
    <p:sldId id="271" r:id="rId19"/>
    <p:sldId id="276" r:id="rId20"/>
    <p:sldId id="277" r:id="rId21"/>
    <p:sldId id="272" r:id="rId22"/>
    <p:sldId id="27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A5456A-7109-4764-9473-03A740F2A917}"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4D77-2614-40A2-889E-8E2F966A878B}" type="slidenum">
              <a:rPr lang="en-US" smtClean="0"/>
              <a:t>‹#›</a:t>
            </a:fld>
            <a:endParaRPr lang="en-US"/>
          </a:p>
        </p:txBody>
      </p:sp>
    </p:spTree>
    <p:extLst>
      <p:ext uri="{BB962C8B-B14F-4D97-AF65-F5344CB8AC3E}">
        <p14:creationId xmlns:p14="http://schemas.microsoft.com/office/powerpoint/2010/main" val="3761121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A5456A-7109-4764-9473-03A740F2A917}"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4D77-2614-40A2-889E-8E2F966A878B}" type="slidenum">
              <a:rPr lang="en-US" smtClean="0"/>
              <a:t>‹#›</a:t>
            </a:fld>
            <a:endParaRPr lang="en-US"/>
          </a:p>
        </p:txBody>
      </p:sp>
    </p:spTree>
    <p:extLst>
      <p:ext uri="{BB962C8B-B14F-4D97-AF65-F5344CB8AC3E}">
        <p14:creationId xmlns:p14="http://schemas.microsoft.com/office/powerpoint/2010/main" val="1500648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A5456A-7109-4764-9473-03A740F2A917}"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4D77-2614-40A2-889E-8E2F966A878B}" type="slidenum">
              <a:rPr lang="en-US" smtClean="0"/>
              <a:t>‹#›</a:t>
            </a:fld>
            <a:endParaRPr lang="en-US"/>
          </a:p>
        </p:txBody>
      </p:sp>
    </p:spTree>
    <p:extLst>
      <p:ext uri="{BB962C8B-B14F-4D97-AF65-F5344CB8AC3E}">
        <p14:creationId xmlns:p14="http://schemas.microsoft.com/office/powerpoint/2010/main" val="2276679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A5456A-7109-4764-9473-03A740F2A917}"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4D77-2614-40A2-889E-8E2F966A878B}" type="slidenum">
              <a:rPr lang="en-US" smtClean="0"/>
              <a:t>‹#›</a:t>
            </a:fld>
            <a:endParaRPr lang="en-US"/>
          </a:p>
        </p:txBody>
      </p:sp>
    </p:spTree>
    <p:extLst>
      <p:ext uri="{BB962C8B-B14F-4D97-AF65-F5344CB8AC3E}">
        <p14:creationId xmlns:p14="http://schemas.microsoft.com/office/powerpoint/2010/main" val="2076714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A5456A-7109-4764-9473-03A740F2A917}"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14D77-2614-40A2-889E-8E2F966A878B}" type="slidenum">
              <a:rPr lang="en-US" smtClean="0"/>
              <a:t>‹#›</a:t>
            </a:fld>
            <a:endParaRPr lang="en-US"/>
          </a:p>
        </p:txBody>
      </p:sp>
    </p:spTree>
    <p:extLst>
      <p:ext uri="{BB962C8B-B14F-4D97-AF65-F5344CB8AC3E}">
        <p14:creationId xmlns:p14="http://schemas.microsoft.com/office/powerpoint/2010/main" val="1175025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A5456A-7109-4764-9473-03A740F2A917}"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14D77-2614-40A2-889E-8E2F966A878B}" type="slidenum">
              <a:rPr lang="en-US" smtClean="0"/>
              <a:t>‹#›</a:t>
            </a:fld>
            <a:endParaRPr lang="en-US"/>
          </a:p>
        </p:txBody>
      </p:sp>
    </p:spTree>
    <p:extLst>
      <p:ext uri="{BB962C8B-B14F-4D97-AF65-F5344CB8AC3E}">
        <p14:creationId xmlns:p14="http://schemas.microsoft.com/office/powerpoint/2010/main" val="3386292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A5456A-7109-4764-9473-03A740F2A917}" type="datetimeFigureOut">
              <a:rPr lang="en-US" smtClean="0"/>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F14D77-2614-40A2-889E-8E2F966A878B}" type="slidenum">
              <a:rPr lang="en-US" smtClean="0"/>
              <a:t>‹#›</a:t>
            </a:fld>
            <a:endParaRPr lang="en-US"/>
          </a:p>
        </p:txBody>
      </p:sp>
    </p:spTree>
    <p:extLst>
      <p:ext uri="{BB962C8B-B14F-4D97-AF65-F5344CB8AC3E}">
        <p14:creationId xmlns:p14="http://schemas.microsoft.com/office/powerpoint/2010/main" val="1737308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A5456A-7109-4764-9473-03A740F2A917}" type="datetimeFigureOut">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F14D77-2614-40A2-889E-8E2F966A878B}" type="slidenum">
              <a:rPr lang="en-US" smtClean="0"/>
              <a:t>‹#›</a:t>
            </a:fld>
            <a:endParaRPr lang="en-US"/>
          </a:p>
        </p:txBody>
      </p:sp>
    </p:spTree>
    <p:extLst>
      <p:ext uri="{BB962C8B-B14F-4D97-AF65-F5344CB8AC3E}">
        <p14:creationId xmlns:p14="http://schemas.microsoft.com/office/powerpoint/2010/main" val="3453261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A5456A-7109-4764-9473-03A740F2A917}" type="datetimeFigureOut">
              <a:rPr lang="en-US" smtClean="0"/>
              <a:t>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F14D77-2614-40A2-889E-8E2F966A878B}" type="slidenum">
              <a:rPr lang="en-US" smtClean="0"/>
              <a:t>‹#›</a:t>
            </a:fld>
            <a:endParaRPr lang="en-US"/>
          </a:p>
        </p:txBody>
      </p:sp>
    </p:spTree>
    <p:extLst>
      <p:ext uri="{BB962C8B-B14F-4D97-AF65-F5344CB8AC3E}">
        <p14:creationId xmlns:p14="http://schemas.microsoft.com/office/powerpoint/2010/main" val="1164677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A5456A-7109-4764-9473-03A740F2A917}"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14D77-2614-40A2-889E-8E2F966A878B}" type="slidenum">
              <a:rPr lang="en-US" smtClean="0"/>
              <a:t>‹#›</a:t>
            </a:fld>
            <a:endParaRPr lang="en-US"/>
          </a:p>
        </p:txBody>
      </p:sp>
    </p:spTree>
    <p:extLst>
      <p:ext uri="{BB962C8B-B14F-4D97-AF65-F5344CB8AC3E}">
        <p14:creationId xmlns:p14="http://schemas.microsoft.com/office/powerpoint/2010/main" val="3221382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A5456A-7109-4764-9473-03A740F2A917}"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14D77-2614-40A2-889E-8E2F966A878B}" type="slidenum">
              <a:rPr lang="en-US" smtClean="0"/>
              <a:t>‹#›</a:t>
            </a:fld>
            <a:endParaRPr lang="en-US"/>
          </a:p>
        </p:txBody>
      </p:sp>
    </p:spTree>
    <p:extLst>
      <p:ext uri="{BB962C8B-B14F-4D97-AF65-F5344CB8AC3E}">
        <p14:creationId xmlns:p14="http://schemas.microsoft.com/office/powerpoint/2010/main" val="774051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5456A-7109-4764-9473-03A740F2A917}" type="datetimeFigureOut">
              <a:rPr lang="en-US" smtClean="0"/>
              <a:t>11/2/2017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F14D77-2614-40A2-889E-8E2F966A878B}" type="slidenum">
              <a:rPr lang="en-US" smtClean="0"/>
              <a:t>‹#›</a:t>
            </a:fld>
            <a:endParaRPr lang="en-US"/>
          </a:p>
        </p:txBody>
      </p:sp>
    </p:spTree>
    <p:extLst>
      <p:ext uri="{BB962C8B-B14F-4D97-AF65-F5344CB8AC3E}">
        <p14:creationId xmlns:p14="http://schemas.microsoft.com/office/powerpoint/2010/main" val="3609335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2152650"/>
          </a:xfrm>
        </p:spPr>
        <p:txBody>
          <a:bodyPr>
            <a:normAutofit/>
          </a:bodyPr>
          <a:lstStyle/>
          <a:p>
            <a:r>
              <a:rPr lang="en-US" dirty="0" smtClean="0"/>
              <a:t>Chapter Seven</a:t>
            </a:r>
            <a:br>
              <a:rPr lang="en-US" dirty="0" smtClean="0"/>
            </a:br>
            <a:r>
              <a:rPr lang="en-US" dirty="0" smtClean="0"/>
              <a:t/>
            </a:r>
            <a:br>
              <a:rPr lang="en-US" dirty="0" smtClean="0"/>
            </a:br>
            <a:r>
              <a:rPr lang="en-US" dirty="0" smtClean="0"/>
              <a:t>Grammar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27164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Cont</a:t>
            </a:r>
            <a:r>
              <a:rPr lang="en-US" dirty="0" smtClean="0"/>
              <a:t>… </a:t>
            </a:r>
            <a:br>
              <a:rPr lang="en-US" dirty="0" smtClean="0"/>
            </a:br>
            <a:endParaRPr lang="en-US" dirty="0"/>
          </a:p>
        </p:txBody>
      </p:sp>
      <p:sp>
        <p:nvSpPr>
          <p:cNvPr id="3" name="Content Placeholder 2"/>
          <p:cNvSpPr>
            <a:spLocks noGrp="1"/>
          </p:cNvSpPr>
          <p:nvPr>
            <p:ph idx="1"/>
          </p:nvPr>
        </p:nvSpPr>
        <p:spPr>
          <a:xfrm>
            <a:off x="457200" y="1600200"/>
            <a:ext cx="8229600" cy="5181600"/>
          </a:xfrm>
        </p:spPr>
        <p:txBody>
          <a:bodyPr>
            <a:normAutofit fontScale="70000" lnSpcReduction="20000"/>
          </a:bodyPr>
          <a:lstStyle/>
          <a:p>
            <a:pPr marL="0" indent="0">
              <a:buNone/>
            </a:pPr>
            <a:endParaRPr lang="en-US" dirty="0"/>
          </a:p>
          <a:p>
            <a:r>
              <a:rPr lang="en-US" dirty="0" smtClean="0"/>
              <a:t>•</a:t>
            </a:r>
            <a:r>
              <a:rPr lang="en-US" dirty="0"/>
              <a:t>Spanish has 2 grammatical genders—masculine and feminine; e.g. </a:t>
            </a:r>
            <a:r>
              <a:rPr lang="en-US" i="1" dirty="0"/>
              <a:t>el sol </a:t>
            </a:r>
            <a:r>
              <a:rPr lang="en-US" dirty="0"/>
              <a:t>(the sun); </a:t>
            </a:r>
            <a:r>
              <a:rPr lang="en-US" i="1" dirty="0"/>
              <a:t>la </a:t>
            </a:r>
            <a:r>
              <a:rPr lang="en-US" i="1" dirty="0" err="1"/>
              <a:t>luna</a:t>
            </a:r>
            <a:r>
              <a:rPr lang="en-US" i="1" dirty="0"/>
              <a:t> </a:t>
            </a:r>
            <a:r>
              <a:rPr lang="en-US" dirty="0"/>
              <a:t>(the moon) </a:t>
            </a:r>
          </a:p>
          <a:p>
            <a:r>
              <a:rPr lang="en-US" dirty="0"/>
              <a:t>•German uses </a:t>
            </a:r>
            <a:r>
              <a:rPr lang="en-US" dirty="0" smtClean="0"/>
              <a:t>3 genders</a:t>
            </a:r>
            <a:r>
              <a:rPr lang="en-US" dirty="0"/>
              <a:t>– masculine </a:t>
            </a:r>
            <a:r>
              <a:rPr lang="en-US" i="1" dirty="0"/>
              <a:t>der </a:t>
            </a:r>
            <a:r>
              <a:rPr lang="en-US" i="1" dirty="0" err="1"/>
              <a:t>Mond</a:t>
            </a:r>
            <a:r>
              <a:rPr lang="en-US" i="1" dirty="0"/>
              <a:t> </a:t>
            </a:r>
            <a:r>
              <a:rPr lang="en-US" dirty="0"/>
              <a:t>(the moon); feminine </a:t>
            </a:r>
            <a:r>
              <a:rPr lang="en-US" i="1" dirty="0"/>
              <a:t>die </a:t>
            </a:r>
            <a:r>
              <a:rPr lang="en-US" i="1" dirty="0" err="1"/>
              <a:t>Sonne</a:t>
            </a:r>
            <a:r>
              <a:rPr lang="en-US" i="1" dirty="0"/>
              <a:t> </a:t>
            </a:r>
            <a:r>
              <a:rPr lang="en-US" dirty="0"/>
              <a:t>(the sun), and neuter </a:t>
            </a:r>
            <a:r>
              <a:rPr lang="en-US" i="1" dirty="0"/>
              <a:t>das </a:t>
            </a:r>
            <a:r>
              <a:rPr lang="en-US" i="1" dirty="0" err="1"/>
              <a:t>Feuer</a:t>
            </a:r>
            <a:r>
              <a:rPr lang="en-US" i="1" dirty="0"/>
              <a:t> </a:t>
            </a:r>
            <a:r>
              <a:rPr lang="en-US" dirty="0"/>
              <a:t>(the fire) </a:t>
            </a:r>
          </a:p>
          <a:p>
            <a:r>
              <a:rPr lang="en-US" dirty="0"/>
              <a:t>•The different forms of the articles in both Spanish and German examples correspond to differences in the gender class of the nouns. </a:t>
            </a:r>
          </a:p>
          <a:p>
            <a:r>
              <a:rPr lang="en-US" dirty="0"/>
              <a:t>•French </a:t>
            </a:r>
            <a:r>
              <a:rPr lang="en-US" i="1" dirty="0"/>
              <a:t>le livre </a:t>
            </a:r>
            <a:r>
              <a:rPr lang="en-US" dirty="0"/>
              <a:t>(the book) is grammatically </a:t>
            </a:r>
            <a:r>
              <a:rPr lang="en-US" dirty="0" smtClean="0"/>
              <a:t>masculine but is not considered to be biologically male!</a:t>
            </a:r>
          </a:p>
          <a:p>
            <a:r>
              <a:rPr lang="en-US" dirty="0" smtClean="0"/>
              <a:t>Arabic </a:t>
            </a:r>
            <a:r>
              <a:rPr lang="ar-SA" dirty="0" smtClean="0"/>
              <a:t>أشرقت الشمس (مؤنث)  </a:t>
            </a:r>
            <a:r>
              <a:rPr lang="en-US" dirty="0"/>
              <a:t> </a:t>
            </a:r>
            <a:r>
              <a:rPr lang="en-US" dirty="0" smtClean="0"/>
              <a:t> however the sun is not considered a female!</a:t>
            </a:r>
          </a:p>
          <a:p>
            <a:r>
              <a:rPr lang="en-US" dirty="0" smtClean="0"/>
              <a:t> </a:t>
            </a:r>
            <a:r>
              <a:rPr lang="en-US" dirty="0"/>
              <a:t>Latin also has grammatical </a:t>
            </a:r>
            <a:r>
              <a:rPr lang="en-US" dirty="0" smtClean="0"/>
              <a:t>gender.</a:t>
            </a:r>
          </a:p>
          <a:p>
            <a:r>
              <a:rPr lang="en-US" dirty="0" smtClean="0"/>
              <a:t>So the grammatical gender category is useful in a number of languages but </a:t>
            </a:r>
            <a:r>
              <a:rPr lang="en-US" u="sng" dirty="0" smtClean="0"/>
              <a:t>not in English</a:t>
            </a:r>
            <a:r>
              <a:rPr lang="en-US" dirty="0" smtClean="0"/>
              <a:t>.</a:t>
            </a:r>
          </a:p>
          <a:p>
            <a:endParaRPr lang="en-US" dirty="0"/>
          </a:p>
          <a:p>
            <a:endParaRPr lang="en-US" dirty="0"/>
          </a:p>
        </p:txBody>
      </p:sp>
    </p:spTree>
    <p:extLst>
      <p:ext uri="{BB962C8B-B14F-4D97-AF65-F5344CB8AC3E}">
        <p14:creationId xmlns:p14="http://schemas.microsoft.com/office/powerpoint/2010/main" val="3178136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Traditional analysis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traditional grammar books, tables were presented to describe English verbs and compare them to Latin verbs</a:t>
            </a:r>
            <a:endParaRPr lang="en-US" dirty="0"/>
          </a:p>
          <a:p>
            <a:r>
              <a:rPr lang="en-US" dirty="0" smtClean="0"/>
              <a:t>•</a:t>
            </a:r>
            <a:r>
              <a:rPr lang="en-US" dirty="0"/>
              <a:t>The forms for the Latin verb </a:t>
            </a:r>
            <a:r>
              <a:rPr lang="en-US" i="1" dirty="0"/>
              <a:t>Amare</a:t>
            </a:r>
            <a:r>
              <a:rPr lang="en-US" dirty="0"/>
              <a:t> (to love) are listed on pg.85. </a:t>
            </a:r>
            <a:endParaRPr lang="en-US" dirty="0" smtClean="0"/>
          </a:p>
          <a:p>
            <a:r>
              <a:rPr lang="en-US" dirty="0" smtClean="0"/>
              <a:t>It is clear from the table that each Latin verb is different according to categories of number and person but in English they are all the same but one.</a:t>
            </a:r>
          </a:p>
          <a:p>
            <a:r>
              <a:rPr lang="en-US" dirty="0" smtClean="0"/>
              <a:t>Thus, in English, it makes more sense to say the categories of ‘person’ and ‘number’ </a:t>
            </a:r>
            <a:r>
              <a:rPr lang="en-US" u="sng" dirty="0" smtClean="0"/>
              <a:t>describe different pronouns </a:t>
            </a:r>
            <a:r>
              <a:rPr lang="en-US" dirty="0" smtClean="0"/>
              <a:t>and not verbs as in Latin (one of the arguments against the traditional approach)</a:t>
            </a:r>
            <a:endParaRPr lang="en-US" dirty="0"/>
          </a:p>
          <a:p>
            <a:pPr marL="0" indent="0">
              <a:buNone/>
            </a:pPr>
            <a:endParaRPr lang="en-US" dirty="0"/>
          </a:p>
        </p:txBody>
      </p:sp>
    </p:spTree>
    <p:extLst>
      <p:ext uri="{BB962C8B-B14F-4D97-AF65-F5344CB8AC3E}">
        <p14:creationId xmlns:p14="http://schemas.microsoft.com/office/powerpoint/2010/main" val="97779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The prescriptive approach</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18</a:t>
            </a:r>
            <a:r>
              <a:rPr lang="en-US" baseline="30000" dirty="0" smtClean="0"/>
              <a:t>th</a:t>
            </a:r>
            <a:r>
              <a:rPr lang="en-US" dirty="0" smtClean="0"/>
              <a:t> c.</a:t>
            </a:r>
          </a:p>
          <a:p>
            <a:r>
              <a:rPr lang="en-US" dirty="0" smtClean="0"/>
              <a:t>The prescriptive approach– “proper use of English” borrowed from the structure of sentences in Latin. </a:t>
            </a:r>
          </a:p>
          <a:p>
            <a:r>
              <a:rPr lang="en-US" dirty="0" smtClean="0"/>
              <a:t>•</a:t>
            </a:r>
            <a:r>
              <a:rPr lang="en-US" dirty="0" err="1" smtClean="0"/>
              <a:t>E.g</a:t>
            </a:r>
            <a:r>
              <a:rPr lang="en-US" dirty="0" smtClean="0"/>
              <a:t> – </a:t>
            </a:r>
          </a:p>
          <a:p>
            <a:pPr lvl="1"/>
            <a:r>
              <a:rPr lang="en-US" dirty="0" smtClean="0"/>
              <a:t>you must not split the infinitive; </a:t>
            </a:r>
          </a:p>
          <a:p>
            <a:pPr lvl="1"/>
            <a:r>
              <a:rPr lang="en-US" dirty="0" smtClean="0"/>
              <a:t>you must not end a sentence with a preposition </a:t>
            </a:r>
          </a:p>
          <a:p>
            <a:r>
              <a:rPr lang="en-US" i="1" dirty="0" smtClean="0"/>
              <a:t>•Who did you go with? With whom did you go? </a:t>
            </a:r>
          </a:p>
          <a:p>
            <a:r>
              <a:rPr lang="en-US" i="1" dirty="0" smtClean="0"/>
              <a:t>•Mary runs faster than me. Mary runs faster than I. </a:t>
            </a:r>
          </a:p>
          <a:p>
            <a:r>
              <a:rPr lang="en-US" dirty="0" smtClean="0"/>
              <a:t>•Don’t begin a sentence with I OR AND </a:t>
            </a:r>
          </a:p>
          <a:p>
            <a:r>
              <a:rPr lang="en-US" dirty="0" smtClean="0"/>
              <a:t>•These are all prescriptive rules </a:t>
            </a:r>
          </a:p>
          <a:p>
            <a:endParaRPr lang="en-US" dirty="0"/>
          </a:p>
        </p:txBody>
      </p:sp>
    </p:spTree>
    <p:extLst>
      <p:ext uri="{BB962C8B-B14F-4D97-AF65-F5344CB8AC3E}">
        <p14:creationId xmlns:p14="http://schemas.microsoft.com/office/powerpoint/2010/main" val="3663664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Captain Kirk’s infinitive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endParaRPr lang="en-US" dirty="0"/>
          </a:p>
          <a:p>
            <a:r>
              <a:rPr lang="en-US" dirty="0" smtClean="0"/>
              <a:t>•</a:t>
            </a:r>
            <a:r>
              <a:rPr lang="en-US" dirty="0"/>
              <a:t>You must not split the infinitive </a:t>
            </a:r>
          </a:p>
          <a:p>
            <a:r>
              <a:rPr lang="en-US" dirty="0"/>
              <a:t>•The English infinitive has the form </a:t>
            </a:r>
            <a:r>
              <a:rPr lang="en-US" u="sng" dirty="0"/>
              <a:t>to + the base form of the verb </a:t>
            </a:r>
            <a:r>
              <a:rPr lang="en-US" dirty="0"/>
              <a:t>as in </a:t>
            </a:r>
            <a:r>
              <a:rPr lang="en-US" i="1" dirty="0"/>
              <a:t>to go </a:t>
            </a:r>
            <a:r>
              <a:rPr lang="en-US" dirty="0" smtClean="0"/>
              <a:t>/ it </a:t>
            </a:r>
            <a:r>
              <a:rPr lang="en-US" dirty="0"/>
              <a:t>can be used with an adverb </a:t>
            </a:r>
            <a:r>
              <a:rPr lang="en-US" dirty="0" smtClean="0"/>
              <a:t>e.g. </a:t>
            </a:r>
            <a:r>
              <a:rPr lang="en-US" i="1" dirty="0" smtClean="0"/>
              <a:t>boldly</a:t>
            </a:r>
            <a:r>
              <a:rPr lang="en-US" dirty="0"/>
              <a:t>. </a:t>
            </a:r>
          </a:p>
          <a:p>
            <a:r>
              <a:rPr lang="en-US" dirty="0"/>
              <a:t>•</a:t>
            </a:r>
            <a:r>
              <a:rPr lang="en-US" i="1" dirty="0"/>
              <a:t>To boldly go</a:t>
            </a:r>
            <a:r>
              <a:rPr lang="en-US" dirty="0" smtClean="0"/>
              <a:t>… (star trek) </a:t>
            </a:r>
            <a:r>
              <a:rPr lang="en-US" dirty="0"/>
              <a:t>his teacher would expect him to say </a:t>
            </a:r>
            <a:r>
              <a:rPr lang="en-US" i="1" dirty="0"/>
              <a:t>to go boldly </a:t>
            </a:r>
            <a:r>
              <a:rPr lang="en-US" dirty="0"/>
              <a:t>or </a:t>
            </a:r>
            <a:r>
              <a:rPr lang="en-US" i="1" dirty="0"/>
              <a:t>boldly to g</a:t>
            </a:r>
            <a:r>
              <a:rPr lang="en-US" dirty="0"/>
              <a:t>o…so that the adverb does not spilt the infinitive. </a:t>
            </a:r>
          </a:p>
          <a:p>
            <a:r>
              <a:rPr lang="en-US" dirty="0"/>
              <a:t>•This is from </a:t>
            </a:r>
            <a:r>
              <a:rPr lang="en-US" dirty="0" smtClean="0"/>
              <a:t>Latin (ire) </a:t>
            </a:r>
            <a:r>
              <a:rPr lang="en-US" dirty="0"/>
              <a:t>because Latin infinitives are single words and just do not split. </a:t>
            </a:r>
          </a:p>
          <a:p>
            <a:endParaRPr lang="en-US" dirty="0"/>
          </a:p>
        </p:txBody>
      </p:sp>
    </p:spTree>
    <p:extLst>
      <p:ext uri="{BB962C8B-B14F-4D97-AF65-F5344CB8AC3E}">
        <p14:creationId xmlns:p14="http://schemas.microsoft.com/office/powerpoint/2010/main" val="2825648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The descriptive approach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20</a:t>
            </a:r>
            <a:r>
              <a:rPr lang="en-US" baseline="30000" dirty="0" smtClean="0"/>
              <a:t>TH</a:t>
            </a:r>
            <a:r>
              <a:rPr lang="en-US" dirty="0" smtClean="0"/>
              <a:t> c.</a:t>
            </a:r>
            <a:endParaRPr lang="en-US" dirty="0"/>
          </a:p>
          <a:p>
            <a:r>
              <a:rPr lang="en-US" dirty="0" smtClean="0"/>
              <a:t>•</a:t>
            </a:r>
            <a:r>
              <a:rPr lang="en-US" dirty="0"/>
              <a:t>The categories and rules that were appropriate or Latin grammar just did not seem to fit the non-European languages. </a:t>
            </a:r>
          </a:p>
          <a:p>
            <a:r>
              <a:rPr lang="en-US" dirty="0"/>
              <a:t>•So analysts collected samples of the language they were interested in and attempted to describe the regular structures of the language </a:t>
            </a:r>
            <a:r>
              <a:rPr lang="en-US" u="sng" dirty="0"/>
              <a:t>as it was used </a:t>
            </a:r>
            <a:r>
              <a:rPr lang="en-US" dirty="0"/>
              <a:t>not according to some view of how it should be used. </a:t>
            </a:r>
          </a:p>
          <a:p>
            <a:endParaRPr lang="en-US" dirty="0"/>
          </a:p>
        </p:txBody>
      </p:sp>
    </p:spTree>
    <p:extLst>
      <p:ext uri="{BB962C8B-B14F-4D97-AF65-F5344CB8AC3E}">
        <p14:creationId xmlns:p14="http://schemas.microsoft.com/office/powerpoint/2010/main" val="2330469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2/a Structural Analysis </a:t>
            </a:r>
            <a:br>
              <a:rPr lang="en-US" dirty="0" smtClean="0"/>
            </a:br>
            <a:endParaRPr lang="en-US" dirty="0"/>
          </a:p>
        </p:txBody>
      </p:sp>
      <p:sp>
        <p:nvSpPr>
          <p:cNvPr id="3" name="Content Placeholder 2"/>
          <p:cNvSpPr>
            <a:spLocks noGrp="1"/>
          </p:cNvSpPr>
          <p:nvPr>
            <p:ph idx="1"/>
          </p:nvPr>
        </p:nvSpPr>
        <p:spPr/>
        <p:txBody>
          <a:bodyPr/>
          <a:lstStyle/>
          <a:p>
            <a:endParaRPr lang="en-US" dirty="0"/>
          </a:p>
          <a:p>
            <a:r>
              <a:rPr lang="en-US" dirty="0" smtClean="0"/>
              <a:t>•</a:t>
            </a:r>
            <a:r>
              <a:rPr lang="en-US" dirty="0"/>
              <a:t>One type of descriptive approach is structural analysis. </a:t>
            </a:r>
          </a:p>
          <a:p>
            <a:r>
              <a:rPr lang="en-US" dirty="0"/>
              <a:t>•Its main concern is </a:t>
            </a:r>
            <a:r>
              <a:rPr lang="en-US" u="sng" dirty="0"/>
              <a:t>to investigate the distribution of forms in a language</a:t>
            </a:r>
            <a:r>
              <a:rPr lang="en-US" dirty="0"/>
              <a:t>. The method uses “test-frames</a:t>
            </a:r>
            <a:r>
              <a:rPr lang="en-US" dirty="0" smtClean="0"/>
              <a:t>” with </a:t>
            </a:r>
            <a:r>
              <a:rPr lang="en-US" smtClean="0"/>
              <a:t>empty slots. </a:t>
            </a:r>
            <a:endParaRPr lang="en-US" dirty="0"/>
          </a:p>
          <a:p>
            <a:r>
              <a:rPr lang="en-US" dirty="0"/>
              <a:t>•Examples on </a:t>
            </a:r>
            <a:r>
              <a:rPr lang="en-US" dirty="0" err="1"/>
              <a:t>pg</a:t>
            </a:r>
            <a:r>
              <a:rPr lang="en-US" dirty="0"/>
              <a:t> 87 </a:t>
            </a:r>
          </a:p>
          <a:p>
            <a:endParaRPr lang="en-US" dirty="0"/>
          </a:p>
        </p:txBody>
      </p:sp>
    </p:spTree>
    <p:extLst>
      <p:ext uri="{BB962C8B-B14F-4D97-AF65-F5344CB8AC3E}">
        <p14:creationId xmlns:p14="http://schemas.microsoft.com/office/powerpoint/2010/main" val="3246458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E.g.</a:t>
            </a:r>
          </a:p>
          <a:p>
            <a:pPr lvl="1"/>
            <a:r>
              <a:rPr lang="en-US" dirty="0" smtClean="0"/>
              <a:t>The ________ makes a lot of noise.</a:t>
            </a:r>
          </a:p>
          <a:p>
            <a:pPr lvl="1"/>
            <a:r>
              <a:rPr lang="en-US" dirty="0" smtClean="0"/>
              <a:t>I heard a __________ yesterday.</a:t>
            </a:r>
          </a:p>
          <a:p>
            <a:pPr lvl="1"/>
            <a:endParaRPr lang="en-US" dirty="0" smtClean="0"/>
          </a:p>
          <a:p>
            <a:pPr lvl="1"/>
            <a:r>
              <a:rPr lang="en-US" dirty="0" smtClean="0"/>
              <a:t>Forms that fit in the slots (car, child, donkey, dog, radio)/ they are likely to be examples of the same grammatical category; i.e. ‘noun’</a:t>
            </a:r>
          </a:p>
          <a:p>
            <a:pPr lvl="1"/>
            <a:r>
              <a:rPr lang="en-US" dirty="0" smtClean="0"/>
              <a:t>We notice that other forms do not fit in the slot, e.g., Cathy, someone, the dog, a car. So, we propose another test frame:</a:t>
            </a:r>
          </a:p>
        </p:txBody>
      </p:sp>
    </p:spTree>
    <p:extLst>
      <p:ext uri="{BB962C8B-B14F-4D97-AF65-F5344CB8AC3E}">
        <p14:creationId xmlns:p14="http://schemas.microsoft.com/office/powerpoint/2010/main" val="3576183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smtClean="0"/>
              <a:t>E.g.</a:t>
            </a:r>
          </a:p>
          <a:p>
            <a:pPr lvl="1"/>
            <a:r>
              <a:rPr lang="en-US" dirty="0" smtClean="0"/>
              <a:t>_________ makes a lot of noise.</a:t>
            </a:r>
          </a:p>
          <a:p>
            <a:pPr lvl="1"/>
            <a:r>
              <a:rPr lang="en-US" dirty="0" smtClean="0"/>
              <a:t>I heard ________ yesterday.</a:t>
            </a:r>
          </a:p>
          <a:p>
            <a:pPr lvl="1"/>
            <a:endParaRPr lang="en-US" dirty="0"/>
          </a:p>
          <a:p>
            <a:pPr lvl="1"/>
            <a:r>
              <a:rPr lang="en-US" dirty="0" smtClean="0"/>
              <a:t>Other forms that fit this test frame e.g. (</a:t>
            </a:r>
            <a:r>
              <a:rPr lang="en-US" u="sng" dirty="0" smtClean="0"/>
              <a:t>it</a:t>
            </a:r>
            <a:r>
              <a:rPr lang="en-US" dirty="0" smtClean="0"/>
              <a:t>, the big dog, an old car, the professor with the Scottish accent…)/ examples of the same grammatical category, i.e., ‘noun phrases’</a:t>
            </a:r>
          </a:p>
          <a:p>
            <a:pPr lvl="1"/>
            <a:r>
              <a:rPr lang="en-US" dirty="0" smtClean="0"/>
              <a:t>Therefore, the definition of ‘pronouns’ can be updated from ‘words used in places of nouns’ to ‘words used in place of noun phrases and nouns’</a:t>
            </a:r>
          </a:p>
          <a:p>
            <a:pPr lvl="1"/>
            <a:r>
              <a:rPr lang="en-US" dirty="0" smtClean="0"/>
              <a:t>As a result, a </a:t>
            </a:r>
            <a:r>
              <a:rPr lang="en-US" u="sng" dirty="0" smtClean="0"/>
              <a:t>description</a:t>
            </a:r>
            <a:r>
              <a:rPr lang="en-US" dirty="0" smtClean="0"/>
              <a:t> of the </a:t>
            </a:r>
            <a:r>
              <a:rPr lang="en-US" u="sng" dirty="0" smtClean="0"/>
              <a:t>sentence structures </a:t>
            </a:r>
            <a:r>
              <a:rPr lang="en-US" dirty="0" smtClean="0"/>
              <a:t>in a language can be produced.</a:t>
            </a:r>
          </a:p>
          <a:p>
            <a:pPr lvl="1"/>
            <a:endParaRPr lang="en-US" dirty="0"/>
          </a:p>
        </p:txBody>
      </p:sp>
    </p:spTree>
    <p:extLst>
      <p:ext uri="{BB962C8B-B14F-4D97-AF65-F5344CB8AC3E}">
        <p14:creationId xmlns:p14="http://schemas.microsoft.com/office/powerpoint/2010/main" val="895253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2/b Constituent analysis </a:t>
            </a:r>
            <a:br>
              <a:rPr lang="en-US" dirty="0" smtClean="0"/>
            </a:b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endParaRPr lang="en-US" dirty="0"/>
          </a:p>
          <a:p>
            <a:r>
              <a:rPr lang="en-US" dirty="0" smtClean="0"/>
              <a:t>•</a:t>
            </a:r>
            <a:r>
              <a:rPr lang="en-US" dirty="0"/>
              <a:t>Another descriptive approach is constituent analysis. </a:t>
            </a:r>
          </a:p>
          <a:p>
            <a:r>
              <a:rPr lang="en-US" dirty="0"/>
              <a:t>•How small </a:t>
            </a:r>
            <a:r>
              <a:rPr lang="en-US" dirty="0" smtClean="0"/>
              <a:t>constituents (components) </a:t>
            </a:r>
            <a:r>
              <a:rPr lang="en-US" dirty="0"/>
              <a:t>form larger constituents</a:t>
            </a:r>
            <a:r>
              <a:rPr lang="en-US" dirty="0" smtClean="0"/>
              <a:t>./ i.e., determining how words go together to form phrases</a:t>
            </a:r>
            <a:endParaRPr lang="en-US" dirty="0"/>
          </a:p>
          <a:p>
            <a:r>
              <a:rPr lang="en-US" dirty="0"/>
              <a:t>•Example– </a:t>
            </a:r>
            <a:r>
              <a:rPr lang="en-US" dirty="0" smtClean="0"/>
              <a:t>‘An </a:t>
            </a:r>
            <a:r>
              <a:rPr lang="en-US" dirty="0"/>
              <a:t>old man brought a shotgun to the wedding</a:t>
            </a:r>
            <a:r>
              <a:rPr lang="en-US" dirty="0" smtClean="0"/>
              <a:t>.’ it has 9 constituents/ how do they go together to form larger constituents (phrases)? </a:t>
            </a:r>
            <a:endParaRPr lang="en-US" dirty="0"/>
          </a:p>
          <a:p>
            <a:pPr lvl="1"/>
            <a:r>
              <a:rPr lang="en-US" dirty="0" smtClean="0"/>
              <a:t>An old	man brought	   brought a 	shotgun to    </a:t>
            </a:r>
            <a:r>
              <a:rPr lang="en-US" dirty="0" err="1" smtClean="0"/>
              <a:t>to</a:t>
            </a:r>
            <a:r>
              <a:rPr lang="en-US" dirty="0" smtClean="0"/>
              <a:t> the (wrong)</a:t>
            </a:r>
            <a:endParaRPr lang="en-US" dirty="0"/>
          </a:p>
          <a:p>
            <a:endParaRPr lang="en-US" dirty="0"/>
          </a:p>
        </p:txBody>
      </p:sp>
    </p:spTree>
    <p:extLst>
      <p:ext uri="{BB962C8B-B14F-4D97-AF65-F5344CB8AC3E}">
        <p14:creationId xmlns:p14="http://schemas.microsoft.com/office/powerpoint/2010/main" val="3142107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0774023"/>
              </p:ext>
            </p:extLst>
          </p:nvPr>
        </p:nvGraphicFramePr>
        <p:xfrm>
          <a:off x="457200" y="2590800"/>
          <a:ext cx="8229600" cy="1112520"/>
        </p:xfrm>
        <a:graphic>
          <a:graphicData uri="http://schemas.openxmlformats.org/drawingml/2006/table">
            <a:tbl>
              <a:tblPr firstRow="1" bandRow="1">
                <a:tableStyleId>{5C22544A-7EE6-4342-B048-85BDC9FD1C3A}</a:tableStyleId>
              </a:tblPr>
              <a:tblGrid>
                <a:gridCol w="914400"/>
                <a:gridCol w="914400"/>
                <a:gridCol w="914400"/>
                <a:gridCol w="990600"/>
                <a:gridCol w="685800"/>
                <a:gridCol w="1066800"/>
                <a:gridCol w="914400"/>
                <a:gridCol w="762000"/>
                <a:gridCol w="1066800"/>
              </a:tblGrid>
              <a:tr h="370840">
                <a:tc gridSpan="3">
                  <a:txBody>
                    <a:bodyPr/>
                    <a:lstStyle/>
                    <a:p>
                      <a:pPr algn="ctr"/>
                      <a:r>
                        <a:rPr lang="en-US" dirty="0" smtClean="0"/>
                        <a:t>Noun phrase</a:t>
                      </a:r>
                      <a:endParaRPr lang="en-US" dirty="0"/>
                    </a:p>
                  </a:txBody>
                  <a:tcPr/>
                </a:tc>
                <a:tc hMerge="1">
                  <a:txBody>
                    <a:bodyPr/>
                    <a:lstStyle/>
                    <a:p>
                      <a:endParaRPr lang="en-US" dirty="0"/>
                    </a:p>
                  </a:txBody>
                  <a:tcPr/>
                </a:tc>
                <a:tc hMerge="1">
                  <a:txBody>
                    <a:bodyPr/>
                    <a:lstStyle/>
                    <a:p>
                      <a:endParaRPr lang="en-US" dirty="0"/>
                    </a:p>
                  </a:txBody>
                  <a:tcPr/>
                </a:tc>
                <a:tc gridSpan="3">
                  <a:txBody>
                    <a:bodyPr/>
                    <a:lstStyle/>
                    <a:p>
                      <a:pPr algn="ctr"/>
                      <a:r>
                        <a:rPr lang="en-US" dirty="0" smtClean="0"/>
                        <a:t>Verb phrase</a:t>
                      </a:r>
                      <a:endParaRPr lang="en-US" dirty="0"/>
                    </a:p>
                  </a:txBody>
                  <a:tcPr/>
                </a:tc>
                <a:tc hMerge="1">
                  <a:txBody>
                    <a:bodyPr/>
                    <a:lstStyle/>
                    <a:p>
                      <a:endParaRPr lang="en-US" dirty="0"/>
                    </a:p>
                  </a:txBody>
                  <a:tcPr/>
                </a:tc>
                <a:tc hMerge="1">
                  <a:txBody>
                    <a:bodyPr/>
                    <a:lstStyle/>
                    <a:p>
                      <a:endParaRPr lang="en-US" dirty="0"/>
                    </a:p>
                  </a:txBody>
                  <a:tcPr/>
                </a:tc>
                <a:tc gridSpan="3">
                  <a:txBody>
                    <a:bodyPr/>
                    <a:lstStyle/>
                    <a:p>
                      <a:pPr algn="ctr"/>
                      <a:r>
                        <a:rPr lang="en-US" dirty="0" smtClean="0"/>
                        <a:t>Prepositional phrase</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dirty="0" smtClean="0"/>
                        <a:t>an</a:t>
                      </a:r>
                      <a:endParaRPr lang="en-US" dirty="0"/>
                    </a:p>
                  </a:txBody>
                  <a:tcPr/>
                </a:tc>
                <a:tc>
                  <a:txBody>
                    <a:bodyPr/>
                    <a:lstStyle/>
                    <a:p>
                      <a:pPr algn="ctr"/>
                      <a:r>
                        <a:rPr lang="en-US" dirty="0" smtClean="0"/>
                        <a:t>old</a:t>
                      </a:r>
                      <a:endParaRPr lang="en-US" dirty="0"/>
                    </a:p>
                  </a:txBody>
                  <a:tcPr/>
                </a:tc>
                <a:tc>
                  <a:txBody>
                    <a:bodyPr/>
                    <a:lstStyle/>
                    <a:p>
                      <a:pPr algn="ctr"/>
                      <a:r>
                        <a:rPr lang="en-US" dirty="0" smtClean="0"/>
                        <a:t>man</a:t>
                      </a:r>
                      <a:endParaRPr lang="en-US" dirty="0"/>
                    </a:p>
                  </a:txBody>
                  <a:tcPr/>
                </a:tc>
                <a:tc>
                  <a:txBody>
                    <a:bodyPr/>
                    <a:lstStyle/>
                    <a:p>
                      <a:pPr algn="ctr"/>
                      <a:r>
                        <a:rPr lang="en-US" dirty="0" smtClean="0"/>
                        <a:t>brought</a:t>
                      </a:r>
                      <a:endParaRPr lang="en-US" dirty="0"/>
                    </a:p>
                  </a:txBody>
                  <a:tcPr/>
                </a:tc>
                <a:tc>
                  <a:txBody>
                    <a:bodyPr/>
                    <a:lstStyle/>
                    <a:p>
                      <a:pPr algn="ctr"/>
                      <a:r>
                        <a:rPr lang="en-US" dirty="0" smtClean="0"/>
                        <a:t>a</a:t>
                      </a:r>
                      <a:endParaRPr lang="en-US" dirty="0"/>
                    </a:p>
                  </a:txBody>
                  <a:tcPr/>
                </a:tc>
                <a:tc>
                  <a:txBody>
                    <a:bodyPr/>
                    <a:lstStyle/>
                    <a:p>
                      <a:pPr algn="ctr"/>
                      <a:r>
                        <a:rPr lang="en-US" dirty="0" smtClean="0"/>
                        <a:t>shotgun</a:t>
                      </a:r>
                      <a:endParaRPr lang="en-US" dirty="0"/>
                    </a:p>
                  </a:txBody>
                  <a:tcPr/>
                </a:tc>
                <a:tc>
                  <a:txBody>
                    <a:bodyPr/>
                    <a:lstStyle/>
                    <a:p>
                      <a:pPr algn="ctr"/>
                      <a:r>
                        <a:rPr lang="en-US" dirty="0" smtClean="0"/>
                        <a:t>to</a:t>
                      </a:r>
                      <a:endParaRPr lang="en-US" dirty="0"/>
                    </a:p>
                  </a:txBody>
                  <a:tcPr/>
                </a:tc>
                <a:tc>
                  <a:txBody>
                    <a:bodyPr/>
                    <a:lstStyle/>
                    <a:p>
                      <a:pPr algn="ctr"/>
                      <a:r>
                        <a:rPr lang="en-US" dirty="0" smtClean="0"/>
                        <a:t>the</a:t>
                      </a:r>
                      <a:endParaRPr lang="en-US" dirty="0"/>
                    </a:p>
                  </a:txBody>
                  <a:tcPr/>
                </a:tc>
                <a:tc>
                  <a:txBody>
                    <a:bodyPr/>
                    <a:lstStyle/>
                    <a:p>
                      <a:pPr algn="ctr"/>
                      <a:r>
                        <a:rPr lang="en-US" dirty="0" smtClean="0"/>
                        <a:t>wedding</a:t>
                      </a:r>
                      <a:endParaRPr lang="en-US" dirty="0"/>
                    </a:p>
                  </a:txBody>
                  <a:tcPr/>
                </a:tc>
              </a:tr>
              <a:tr h="370840">
                <a:tc>
                  <a:txBody>
                    <a:bodyPr/>
                    <a:lstStyle/>
                    <a:p>
                      <a:pPr algn="ctr"/>
                      <a:endParaRPr lang="en-US"/>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710099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endParaRPr lang="en-US" dirty="0"/>
          </a:p>
          <a:p>
            <a:r>
              <a:rPr lang="en-US" dirty="0" smtClean="0"/>
              <a:t>•</a:t>
            </a:r>
            <a:r>
              <a:rPr lang="en-US" dirty="0"/>
              <a:t>2 levels of description in the study of language </a:t>
            </a:r>
          </a:p>
          <a:p>
            <a:endParaRPr lang="en-US" dirty="0"/>
          </a:p>
          <a:p>
            <a:r>
              <a:rPr lang="en-US" dirty="0"/>
              <a:t>--sound sequences as represented in phonetic alphabet an described in terms of their features </a:t>
            </a:r>
          </a:p>
          <a:p>
            <a:r>
              <a:rPr lang="en-US" dirty="0"/>
              <a:t>--sequence of morphemes (</a:t>
            </a:r>
            <a:r>
              <a:rPr lang="en-US" dirty="0" smtClean="0"/>
              <a:t>e.g. </a:t>
            </a:r>
            <a:r>
              <a:rPr lang="en-US" i="1" dirty="0"/>
              <a:t>the lucky boys</a:t>
            </a:r>
            <a:r>
              <a:rPr lang="en-US" dirty="0"/>
              <a:t>) </a:t>
            </a:r>
          </a:p>
          <a:p>
            <a:r>
              <a:rPr lang="en-US" dirty="0"/>
              <a:t>With these descriptions, we could characterize all the words and phrases of a language in terms of their </a:t>
            </a:r>
            <a:r>
              <a:rPr lang="en-US" u="sng" dirty="0"/>
              <a:t>phonology</a:t>
            </a:r>
            <a:r>
              <a:rPr lang="en-US" dirty="0"/>
              <a:t> and </a:t>
            </a:r>
            <a:r>
              <a:rPr lang="en-US" u="sng" dirty="0"/>
              <a:t>morphology </a:t>
            </a:r>
          </a:p>
        </p:txBody>
      </p:sp>
    </p:spTree>
    <p:extLst>
      <p:ext uri="{BB962C8B-B14F-4D97-AF65-F5344CB8AC3E}">
        <p14:creationId xmlns:p14="http://schemas.microsoft.com/office/powerpoint/2010/main" val="1900028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endParaRPr lang="en-US" dirty="0"/>
          </a:p>
          <a:p>
            <a:endParaRPr lang="en-US" dirty="0" smtClean="0"/>
          </a:p>
          <a:p>
            <a:r>
              <a:rPr lang="en-US" dirty="0" smtClean="0"/>
              <a:t>Using this diagram can help us determine which forms can be substituted for each other.</a:t>
            </a:r>
          </a:p>
          <a:p>
            <a:r>
              <a:rPr lang="en-US" dirty="0" smtClean="0"/>
              <a:t>It also shows that proper nouns and pronouns can be, though they are single words, can be used as ‘noun phrases’ and fill the same constituent space as longer phrases. (see pg. 88)</a:t>
            </a:r>
            <a:endParaRPr lang="en-US" dirty="0"/>
          </a:p>
        </p:txBody>
      </p:sp>
    </p:spTree>
    <p:extLst>
      <p:ext uri="{BB962C8B-B14F-4D97-AF65-F5344CB8AC3E}">
        <p14:creationId xmlns:p14="http://schemas.microsoft.com/office/powerpoint/2010/main" val="2188228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2/c Labeled </a:t>
            </a:r>
            <a:r>
              <a:rPr lang="en-US" dirty="0"/>
              <a:t>and bracketed sentences </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Another type of diagram that is designed to show how the constituents in a sentence can be marked by using labeled brackets.</a:t>
            </a:r>
          </a:p>
          <a:p>
            <a:pPr lvl="1"/>
            <a:r>
              <a:rPr lang="en-US" dirty="0" smtClean="0"/>
              <a:t>E.g. ‘the dog loved the girl.’</a:t>
            </a:r>
          </a:p>
          <a:p>
            <a:r>
              <a:rPr lang="en-US" dirty="0" smtClean="0"/>
              <a:t>They are bracketed at: </a:t>
            </a:r>
          </a:p>
          <a:p>
            <a:pPr lvl="1"/>
            <a:r>
              <a:rPr lang="en-US" dirty="0" smtClean="0"/>
              <a:t>The word level [the] , [dog]</a:t>
            </a:r>
          </a:p>
          <a:p>
            <a:pPr lvl="1"/>
            <a:r>
              <a:rPr lang="en-US" dirty="0" smtClean="0"/>
              <a:t>The phrase level [the dog] , [loved the girl]</a:t>
            </a:r>
          </a:p>
          <a:p>
            <a:pPr lvl="1"/>
            <a:r>
              <a:rPr lang="en-US" dirty="0" smtClean="0"/>
              <a:t>And the sentence level [the dog loved the girl]</a:t>
            </a:r>
          </a:p>
          <a:p>
            <a:pPr lvl="1"/>
            <a:r>
              <a:rPr lang="en-US" dirty="0" smtClean="0"/>
              <a:t>Then we label each constituent with grammatical abbreviations (see p. 89)</a:t>
            </a:r>
          </a:p>
          <a:p>
            <a:pPr lvl="1"/>
            <a:r>
              <a:rPr lang="en-US" dirty="0" smtClean="0"/>
              <a:t>This procedure reveals to us the </a:t>
            </a:r>
            <a:r>
              <a:rPr lang="en-US" u="sng" dirty="0" smtClean="0"/>
              <a:t>hierarchal organization </a:t>
            </a:r>
            <a:r>
              <a:rPr lang="en-US" dirty="0" smtClean="0"/>
              <a:t>of these </a:t>
            </a:r>
            <a:r>
              <a:rPr lang="en-US" dirty="0" smtClean="0"/>
              <a:t>constituents.</a:t>
            </a:r>
          </a:p>
          <a:p>
            <a:pPr lvl="1"/>
            <a:r>
              <a:rPr lang="en-US" dirty="0" smtClean="0"/>
              <a:t>Thus, </a:t>
            </a:r>
            <a:r>
              <a:rPr lang="en-US" u="sng" dirty="0" err="1"/>
              <a:t>c</a:t>
            </a:r>
            <a:r>
              <a:rPr lang="en-US" u="sng" dirty="0" err="1" smtClean="0"/>
              <a:t>onsituent</a:t>
            </a:r>
            <a:r>
              <a:rPr lang="en-US" u="sng" dirty="0" smtClean="0"/>
              <a:t> analysis </a:t>
            </a:r>
            <a:r>
              <a:rPr lang="en-US" dirty="0" smtClean="0"/>
              <a:t>is </a:t>
            </a:r>
            <a:r>
              <a:rPr lang="en-US" dirty="0" smtClean="0"/>
              <a:t>useful for describing the structure of English sentences and how words and phrases are combined to form grammatically correct sentences (not only English but other languages as well.)</a:t>
            </a:r>
            <a:endParaRPr lang="en-US" dirty="0"/>
          </a:p>
        </p:txBody>
      </p:sp>
    </p:spTree>
    <p:extLst>
      <p:ext uri="{BB962C8B-B14F-4D97-AF65-F5344CB8AC3E}">
        <p14:creationId xmlns:p14="http://schemas.microsoft.com/office/powerpoint/2010/main" val="18748332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a:t>
            </a:r>
            <a:r>
              <a:rPr lang="en-US" dirty="0"/>
              <a:t> </a:t>
            </a:r>
            <a:r>
              <a:rPr lang="en-US" dirty="0" smtClean="0"/>
              <a:t>A </a:t>
            </a:r>
            <a:r>
              <a:rPr lang="en-US" dirty="0"/>
              <a:t>Gaelic </a:t>
            </a:r>
            <a:r>
              <a:rPr lang="en-US" dirty="0" smtClean="0"/>
              <a:t>sentence:</a:t>
            </a:r>
          </a:p>
          <a:p>
            <a:pPr lvl="1"/>
            <a:r>
              <a:rPr lang="en-US" dirty="0" smtClean="0"/>
              <a:t>“the boy saw the black dog” (see p. 90)</a:t>
            </a:r>
          </a:p>
          <a:p>
            <a:pPr lvl="1"/>
            <a:r>
              <a:rPr lang="en-US" dirty="0" smtClean="0"/>
              <a:t>The diagram shows that It follows a (V NP NP) structure, unlike the English (NP V NP) structure </a:t>
            </a:r>
          </a:p>
          <a:p>
            <a:r>
              <a:rPr lang="en-US" dirty="0" smtClean="0"/>
              <a:t>2. Arabic sentence:</a:t>
            </a:r>
          </a:p>
          <a:p>
            <a:pPr lvl="1"/>
            <a:r>
              <a:rPr lang="ar-SA" dirty="0" smtClean="0"/>
              <a:t>الأسود       الكلب          الولد     رأى   →</a:t>
            </a:r>
          </a:p>
          <a:p>
            <a:pPr lvl="1"/>
            <a:r>
              <a:rPr lang="en-US" dirty="0" smtClean="0"/>
              <a:t>     Saw    the boy    the dog    the black</a:t>
            </a:r>
          </a:p>
          <a:p>
            <a:pPr lvl="1"/>
            <a:r>
              <a:rPr lang="en-US" dirty="0" smtClean="0"/>
              <a:t>In the Arabic sentence, the verb comes first, also, the adjective goes after the noun, unlike in English.</a:t>
            </a:r>
          </a:p>
          <a:p>
            <a:pPr lvl="1"/>
            <a:r>
              <a:rPr lang="en-US" dirty="0" smtClean="0"/>
              <a:t>This kind of analysis may help us understand why foreign language learners produce grammatically incorrect sentences of the target language. </a:t>
            </a:r>
            <a:endParaRPr lang="en-US" dirty="0"/>
          </a:p>
        </p:txBody>
      </p:sp>
    </p:spTree>
    <p:extLst>
      <p:ext uri="{BB962C8B-B14F-4D97-AF65-F5344CB8AC3E}">
        <p14:creationId xmlns:p14="http://schemas.microsoft.com/office/powerpoint/2010/main" val="949084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Grammar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endParaRPr lang="en-US" dirty="0"/>
          </a:p>
          <a:p>
            <a:r>
              <a:rPr lang="en-US" dirty="0" smtClean="0"/>
              <a:t>•</a:t>
            </a:r>
            <a:r>
              <a:rPr lang="en-US" dirty="0"/>
              <a:t>These words can only be combined in a limited number of patterns: </a:t>
            </a:r>
          </a:p>
          <a:p>
            <a:endParaRPr lang="en-US" dirty="0"/>
          </a:p>
          <a:p>
            <a:r>
              <a:rPr lang="en-US" dirty="0" err="1"/>
              <a:t>e.g</a:t>
            </a:r>
            <a:r>
              <a:rPr lang="en-US" dirty="0"/>
              <a:t> </a:t>
            </a:r>
            <a:r>
              <a:rPr lang="en-US" i="1" dirty="0"/>
              <a:t>the lucky boys </a:t>
            </a:r>
            <a:r>
              <a:rPr lang="en-US" dirty="0"/>
              <a:t>–acceptable or grammatical </a:t>
            </a:r>
          </a:p>
          <a:p>
            <a:r>
              <a:rPr lang="en-US" dirty="0"/>
              <a:t>* </a:t>
            </a:r>
            <a:r>
              <a:rPr lang="en-US" i="1" dirty="0"/>
              <a:t>Boys the lucky </a:t>
            </a:r>
            <a:r>
              <a:rPr lang="en-US" dirty="0"/>
              <a:t>* </a:t>
            </a:r>
            <a:r>
              <a:rPr lang="en-US" i="1" dirty="0"/>
              <a:t>lucky boys the </a:t>
            </a:r>
            <a:r>
              <a:rPr lang="en-US" dirty="0"/>
              <a:t>(unacceptable or ungrammatical) </a:t>
            </a:r>
          </a:p>
          <a:p>
            <a:r>
              <a:rPr lang="en-US" dirty="0"/>
              <a:t>English has strict rules in combining words into phrases. Hence the sequence: </a:t>
            </a:r>
          </a:p>
          <a:p>
            <a:r>
              <a:rPr lang="en-US" dirty="0"/>
              <a:t>article + adjective + noun </a:t>
            </a:r>
          </a:p>
        </p:txBody>
      </p:sp>
    </p:spTree>
    <p:extLst>
      <p:ext uri="{BB962C8B-B14F-4D97-AF65-F5344CB8AC3E}">
        <p14:creationId xmlns:p14="http://schemas.microsoft.com/office/powerpoint/2010/main" val="4149601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endParaRPr lang="en-US" dirty="0"/>
          </a:p>
          <a:p>
            <a:r>
              <a:rPr lang="en-US" u="sng" dirty="0" smtClean="0"/>
              <a:t>Grammar</a:t>
            </a:r>
            <a:r>
              <a:rPr lang="en-US" dirty="0" smtClean="0"/>
              <a:t>: </a:t>
            </a:r>
            <a:endParaRPr lang="en-US" dirty="0"/>
          </a:p>
          <a:p>
            <a:r>
              <a:rPr lang="en-US" dirty="0"/>
              <a:t>•The process of describing the structure of phrases and sentences in such a way that we account for all the </a:t>
            </a:r>
            <a:r>
              <a:rPr lang="en-US" dirty="0" smtClean="0"/>
              <a:t>correct grammatical </a:t>
            </a:r>
            <a:r>
              <a:rPr lang="en-US" dirty="0"/>
              <a:t>sequences in a language and rule out all the ungrammatical </a:t>
            </a:r>
            <a:r>
              <a:rPr lang="en-US" dirty="0" smtClean="0"/>
              <a:t>sequences. </a:t>
            </a:r>
            <a:endParaRPr lang="en-US" dirty="0"/>
          </a:p>
          <a:p>
            <a:r>
              <a:rPr lang="en-US" dirty="0"/>
              <a:t>•Swahili, Tagalog, Arabic and Turkish all have their own ways of forming grammatical phrases and sentences. </a:t>
            </a:r>
          </a:p>
          <a:p>
            <a:endParaRPr lang="en-US" dirty="0"/>
          </a:p>
        </p:txBody>
      </p:sp>
    </p:spTree>
    <p:extLst>
      <p:ext uri="{BB962C8B-B14F-4D97-AF65-F5344CB8AC3E}">
        <p14:creationId xmlns:p14="http://schemas.microsoft.com/office/powerpoint/2010/main" val="3589760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Traditional Grammar </a:t>
            </a:r>
            <a:br>
              <a:rPr lang="en-US" dirty="0" smtClean="0"/>
            </a:br>
            <a:endParaRPr lang="en-US" dirty="0"/>
          </a:p>
        </p:txBody>
      </p:sp>
      <p:sp>
        <p:nvSpPr>
          <p:cNvPr id="3" name="Content Placeholder 2"/>
          <p:cNvSpPr>
            <a:spLocks noGrp="1"/>
          </p:cNvSpPr>
          <p:nvPr>
            <p:ph idx="1"/>
          </p:nvPr>
        </p:nvSpPr>
        <p:spPr/>
        <p:txBody>
          <a:bodyPr>
            <a:normAutofit lnSpcReduction="10000"/>
          </a:bodyPr>
          <a:lstStyle/>
          <a:p>
            <a:endParaRPr lang="en-US" dirty="0"/>
          </a:p>
          <a:p>
            <a:r>
              <a:rPr lang="en-US" dirty="0" smtClean="0"/>
              <a:t>•</a:t>
            </a:r>
            <a:r>
              <a:rPr lang="en-US" dirty="0"/>
              <a:t>The grammar of Latin and Greek was taken as the model for other </a:t>
            </a:r>
            <a:r>
              <a:rPr lang="en-US" dirty="0" smtClean="0"/>
              <a:t>grammars, </a:t>
            </a:r>
            <a:r>
              <a:rPr lang="en-US" dirty="0"/>
              <a:t>including </a:t>
            </a:r>
            <a:r>
              <a:rPr lang="en-US" dirty="0" smtClean="0"/>
              <a:t>English, because there were well-established grammatical descriptions of them.</a:t>
            </a:r>
          </a:p>
          <a:p>
            <a:r>
              <a:rPr lang="en-US" dirty="0" smtClean="0"/>
              <a:t>Latin and Greek were the languages of scholars, religion, and knowledge.</a:t>
            </a:r>
            <a:endParaRPr lang="en-US" dirty="0"/>
          </a:p>
          <a:p>
            <a:r>
              <a:rPr lang="en-US" dirty="0"/>
              <a:t>•The best- known terms from the traditional grammar is used in describing parts of speech. </a:t>
            </a:r>
          </a:p>
          <a:p>
            <a:endParaRPr lang="en-US" dirty="0"/>
          </a:p>
        </p:txBody>
      </p:sp>
    </p:spTree>
    <p:extLst>
      <p:ext uri="{BB962C8B-B14F-4D97-AF65-F5344CB8AC3E}">
        <p14:creationId xmlns:p14="http://schemas.microsoft.com/office/powerpoint/2010/main" val="3498042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r>
              <a:rPr lang="en-US" dirty="0"/>
              <a:t>The parts of </a:t>
            </a:r>
            <a:r>
              <a:rPr lang="en-US" dirty="0" smtClean="0"/>
              <a:t>speech: </a:t>
            </a:r>
            <a:endParaRPr lang="en-US" dirty="0"/>
          </a:p>
          <a:p>
            <a:r>
              <a:rPr lang="fr-FR" dirty="0"/>
              <a:t>•</a:t>
            </a:r>
            <a:r>
              <a:rPr lang="fr-FR" dirty="0" err="1"/>
              <a:t>Nouns</a:t>
            </a:r>
            <a:r>
              <a:rPr lang="fr-FR" dirty="0"/>
              <a:t>, articles, adjectives, </a:t>
            </a:r>
            <a:r>
              <a:rPr lang="fr-FR" dirty="0" err="1"/>
              <a:t>verbs</a:t>
            </a:r>
            <a:r>
              <a:rPr lang="fr-FR" dirty="0"/>
              <a:t>, </a:t>
            </a:r>
            <a:r>
              <a:rPr lang="fr-FR" dirty="0" err="1"/>
              <a:t>adverbs</a:t>
            </a:r>
            <a:r>
              <a:rPr lang="fr-FR" dirty="0"/>
              <a:t>, </a:t>
            </a:r>
            <a:r>
              <a:rPr lang="fr-FR" dirty="0" err="1"/>
              <a:t>prepositions</a:t>
            </a:r>
            <a:r>
              <a:rPr lang="fr-FR" dirty="0"/>
              <a:t>, </a:t>
            </a:r>
            <a:r>
              <a:rPr lang="fr-FR" dirty="0" err="1"/>
              <a:t>pronouns</a:t>
            </a:r>
            <a:r>
              <a:rPr lang="fr-FR" dirty="0"/>
              <a:t>, </a:t>
            </a:r>
            <a:r>
              <a:rPr lang="fr-FR" dirty="0" err="1"/>
              <a:t>conjunctions</a:t>
            </a:r>
            <a:r>
              <a:rPr lang="fr-FR" dirty="0"/>
              <a:t> </a:t>
            </a:r>
          </a:p>
          <a:p>
            <a:endParaRPr lang="en-US" dirty="0"/>
          </a:p>
          <a:p>
            <a:r>
              <a:rPr lang="en-US" dirty="0"/>
              <a:t>(Refer to pg. </a:t>
            </a:r>
            <a:r>
              <a:rPr lang="en-US" dirty="0" smtClean="0"/>
              <a:t>82) </a:t>
            </a:r>
            <a:endParaRPr lang="en-US" dirty="0"/>
          </a:p>
        </p:txBody>
      </p:sp>
    </p:spTree>
    <p:extLst>
      <p:ext uri="{BB962C8B-B14F-4D97-AF65-F5344CB8AC3E}">
        <p14:creationId xmlns:p14="http://schemas.microsoft.com/office/powerpoint/2010/main" val="1527642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Agreement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endParaRPr lang="en-US" dirty="0"/>
          </a:p>
          <a:p>
            <a:r>
              <a:rPr lang="en-US" dirty="0" smtClean="0"/>
              <a:t>•</a:t>
            </a:r>
            <a:r>
              <a:rPr lang="en-US" dirty="0"/>
              <a:t>Traditional grammatical analysis has also given </a:t>
            </a:r>
            <a:r>
              <a:rPr lang="en-US" dirty="0" smtClean="0"/>
              <a:t>us </a:t>
            </a:r>
            <a:r>
              <a:rPr lang="en-US" dirty="0"/>
              <a:t>a number of other categories such </a:t>
            </a:r>
            <a:r>
              <a:rPr lang="en-US" dirty="0" smtClean="0"/>
              <a:t>as: </a:t>
            </a:r>
            <a:r>
              <a:rPr lang="en-US" dirty="0"/>
              <a:t>number, person, tense, voice and gender. </a:t>
            </a:r>
          </a:p>
          <a:p>
            <a:r>
              <a:rPr lang="en-US" dirty="0"/>
              <a:t>•These categories are clearer when we consider them in terms of agreement. </a:t>
            </a:r>
          </a:p>
          <a:p>
            <a:r>
              <a:rPr lang="en-US" dirty="0"/>
              <a:t>•E.g. </a:t>
            </a:r>
            <a:r>
              <a:rPr lang="en-US" i="1" dirty="0"/>
              <a:t>loves</a:t>
            </a:r>
            <a:r>
              <a:rPr lang="en-US" dirty="0"/>
              <a:t> ( the </a:t>
            </a:r>
            <a:r>
              <a:rPr lang="en-US" u="sng" dirty="0"/>
              <a:t>verb</a:t>
            </a:r>
            <a:r>
              <a:rPr lang="en-US" dirty="0"/>
              <a:t>) agrees with </a:t>
            </a:r>
            <a:r>
              <a:rPr lang="en-US" dirty="0" smtClean="0"/>
              <a:t>(the </a:t>
            </a:r>
            <a:r>
              <a:rPr lang="en-US" u="sng" dirty="0" smtClean="0"/>
              <a:t>noun)</a:t>
            </a:r>
            <a:r>
              <a:rPr lang="en-US" dirty="0" smtClean="0"/>
              <a:t> </a:t>
            </a:r>
            <a:r>
              <a:rPr lang="en-US" i="1" dirty="0"/>
              <a:t>Cathy</a:t>
            </a:r>
            <a:r>
              <a:rPr lang="en-US" dirty="0"/>
              <a:t> in the sentence: </a:t>
            </a:r>
          </a:p>
          <a:p>
            <a:endParaRPr lang="en-US" dirty="0"/>
          </a:p>
          <a:p>
            <a:r>
              <a:rPr lang="en-US" i="1" dirty="0"/>
              <a:t>Cathy loves her dog </a:t>
            </a:r>
          </a:p>
        </p:txBody>
      </p:sp>
    </p:spTree>
    <p:extLst>
      <p:ext uri="{BB962C8B-B14F-4D97-AF65-F5344CB8AC3E}">
        <p14:creationId xmlns:p14="http://schemas.microsoft.com/office/powerpoint/2010/main" val="2407200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Cont</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endParaRPr lang="en-US" dirty="0"/>
          </a:p>
          <a:p>
            <a:r>
              <a:rPr lang="en-US" dirty="0" smtClean="0"/>
              <a:t>•</a:t>
            </a:r>
            <a:r>
              <a:rPr lang="en-US" dirty="0"/>
              <a:t>The agreement </a:t>
            </a:r>
            <a:r>
              <a:rPr lang="en-US" dirty="0" smtClean="0"/>
              <a:t>(between verb and noun) is </a:t>
            </a:r>
            <a:r>
              <a:rPr lang="en-US" dirty="0"/>
              <a:t>based </a:t>
            </a:r>
            <a:r>
              <a:rPr lang="en-US" dirty="0" smtClean="0"/>
              <a:t>on:</a:t>
            </a:r>
          </a:p>
          <a:p>
            <a:pPr lvl="1"/>
            <a:r>
              <a:rPr lang="en-US" dirty="0" smtClean="0"/>
              <a:t> </a:t>
            </a:r>
            <a:r>
              <a:rPr lang="en-US" dirty="0"/>
              <a:t>the category </a:t>
            </a:r>
            <a:r>
              <a:rPr lang="en-US" u="sng" dirty="0"/>
              <a:t>number</a:t>
            </a:r>
            <a:r>
              <a:rPr lang="en-US" dirty="0"/>
              <a:t>, i.e. the noun is plural or singular. </a:t>
            </a:r>
          </a:p>
          <a:p>
            <a:pPr lvl="1"/>
            <a:r>
              <a:rPr lang="en-US" dirty="0" smtClean="0"/>
              <a:t>It </a:t>
            </a:r>
            <a:r>
              <a:rPr lang="en-US" dirty="0"/>
              <a:t>is also based on the category </a:t>
            </a:r>
            <a:r>
              <a:rPr lang="en-US" u="sng" dirty="0"/>
              <a:t>person</a:t>
            </a:r>
            <a:r>
              <a:rPr lang="en-US" dirty="0"/>
              <a:t> (first, second, third). The different forms of pronouns are used (I, you, </a:t>
            </a:r>
            <a:r>
              <a:rPr lang="en-US" dirty="0" smtClean="0"/>
              <a:t>he/she/it). Hence, third </a:t>
            </a:r>
            <a:r>
              <a:rPr lang="en-US" dirty="0"/>
              <a:t>person singular (noun--Cathy) agrees with the verb loves (not love). </a:t>
            </a:r>
          </a:p>
          <a:p>
            <a:pPr lvl="1"/>
            <a:r>
              <a:rPr lang="en-US" u="sng" dirty="0" smtClean="0"/>
              <a:t>Tense</a:t>
            </a:r>
            <a:r>
              <a:rPr lang="en-US" dirty="0" smtClean="0"/>
              <a:t> —</a:t>
            </a:r>
            <a:r>
              <a:rPr lang="en-US" dirty="0"/>
              <a:t>verb </a:t>
            </a:r>
            <a:r>
              <a:rPr lang="en-US" i="1" dirty="0"/>
              <a:t>loves</a:t>
            </a:r>
            <a:r>
              <a:rPr lang="en-US" dirty="0"/>
              <a:t> is a present tense. </a:t>
            </a:r>
          </a:p>
          <a:p>
            <a:pPr lvl="1"/>
            <a:r>
              <a:rPr lang="en-US" u="sng" dirty="0" smtClean="0"/>
              <a:t>Voice</a:t>
            </a:r>
            <a:r>
              <a:rPr lang="en-US" dirty="0" smtClean="0"/>
              <a:t> – active or passive - here in the active voice (describing </a:t>
            </a:r>
            <a:r>
              <a:rPr lang="en-US" dirty="0"/>
              <a:t>what Cathy does </a:t>
            </a:r>
            <a:r>
              <a:rPr lang="en-US" dirty="0" smtClean="0"/>
              <a:t>)</a:t>
            </a:r>
            <a:endParaRPr lang="en-US" dirty="0"/>
          </a:p>
          <a:p>
            <a:pPr lvl="1"/>
            <a:r>
              <a:rPr lang="en-US" u="sng" dirty="0" smtClean="0"/>
              <a:t>Gender</a:t>
            </a:r>
            <a:r>
              <a:rPr lang="en-US" dirty="0" smtClean="0"/>
              <a:t> – </a:t>
            </a:r>
            <a:r>
              <a:rPr lang="en-US" dirty="0"/>
              <a:t>her (natural gender– male and female entities) e.g. he/she; his/her; it </a:t>
            </a:r>
            <a:r>
              <a:rPr lang="en-US" dirty="0" smtClean="0"/>
              <a:t>(..loves </a:t>
            </a:r>
            <a:r>
              <a:rPr lang="en-US" i="1" dirty="0" smtClean="0"/>
              <a:t>her</a:t>
            </a:r>
            <a:r>
              <a:rPr lang="en-US" dirty="0" smtClean="0"/>
              <a:t> dog)</a:t>
            </a:r>
            <a:endParaRPr lang="en-US" dirty="0"/>
          </a:p>
          <a:p>
            <a:endParaRPr lang="en-US" dirty="0"/>
          </a:p>
        </p:txBody>
      </p:sp>
    </p:spTree>
    <p:extLst>
      <p:ext uri="{BB962C8B-B14F-4D97-AF65-F5344CB8AC3E}">
        <p14:creationId xmlns:p14="http://schemas.microsoft.com/office/powerpoint/2010/main" val="4054281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Grammatical gender </a:t>
            </a:r>
            <a:br>
              <a:rPr lang="en-US" dirty="0" smtClean="0"/>
            </a:br>
            <a:endParaRPr lang="en-US" dirty="0"/>
          </a:p>
        </p:txBody>
      </p:sp>
      <p:sp>
        <p:nvSpPr>
          <p:cNvPr id="3" name="Content Placeholder 2"/>
          <p:cNvSpPr>
            <a:spLocks noGrp="1"/>
          </p:cNvSpPr>
          <p:nvPr>
            <p:ph idx="1"/>
          </p:nvPr>
        </p:nvSpPr>
        <p:spPr/>
        <p:txBody>
          <a:bodyPr>
            <a:normAutofit/>
          </a:bodyPr>
          <a:lstStyle/>
          <a:p>
            <a:endParaRPr lang="en-US" dirty="0"/>
          </a:p>
          <a:p>
            <a:r>
              <a:rPr lang="en-US" dirty="0" smtClean="0"/>
              <a:t>•</a:t>
            </a:r>
            <a:r>
              <a:rPr lang="en-US" dirty="0"/>
              <a:t>English– Biological gender or natural </a:t>
            </a:r>
            <a:r>
              <a:rPr lang="en-US" dirty="0" smtClean="0"/>
              <a:t>gender (male and female) </a:t>
            </a:r>
            <a:endParaRPr lang="en-US" dirty="0"/>
          </a:p>
          <a:p>
            <a:r>
              <a:rPr lang="en-US" dirty="0"/>
              <a:t>•Other languages such as Arabic, German and Spanish use grammatical </a:t>
            </a:r>
            <a:r>
              <a:rPr lang="en-US" dirty="0" smtClean="0"/>
              <a:t>gender/ nouns are classified according to their gender class </a:t>
            </a:r>
            <a:r>
              <a:rPr lang="en-US" dirty="0"/>
              <a:t>(masculine and feminine) </a:t>
            </a:r>
            <a:r>
              <a:rPr lang="en-US" dirty="0" smtClean="0"/>
              <a:t>and not </a:t>
            </a:r>
            <a:r>
              <a:rPr lang="en-US" dirty="0"/>
              <a:t>tied to sex</a:t>
            </a:r>
            <a:r>
              <a:rPr lang="en-US" dirty="0" smtClean="0"/>
              <a:t>. </a:t>
            </a:r>
            <a:endParaRPr lang="en-US" dirty="0"/>
          </a:p>
          <a:p>
            <a:endParaRPr lang="en-US" dirty="0"/>
          </a:p>
        </p:txBody>
      </p:sp>
    </p:spTree>
    <p:extLst>
      <p:ext uri="{BB962C8B-B14F-4D97-AF65-F5344CB8AC3E}">
        <p14:creationId xmlns:p14="http://schemas.microsoft.com/office/powerpoint/2010/main" val="1083628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1592</Words>
  <Application>Microsoft Office PowerPoint</Application>
  <PresentationFormat>On-screen Show (4:3)</PresentationFormat>
  <Paragraphs>142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Chapter Seven  Grammar</vt:lpstr>
      <vt:lpstr>Introduction  </vt:lpstr>
      <vt:lpstr>Grammar  </vt:lpstr>
      <vt:lpstr>PowerPoint Presentation</vt:lpstr>
      <vt:lpstr>Traditional Grammar  </vt:lpstr>
      <vt:lpstr>PowerPoint Presentation</vt:lpstr>
      <vt:lpstr>Agreement  </vt:lpstr>
      <vt:lpstr>Cont…  </vt:lpstr>
      <vt:lpstr>Grammatical gender  </vt:lpstr>
      <vt:lpstr>Cont…  </vt:lpstr>
      <vt:lpstr>Traditional analysis  </vt:lpstr>
      <vt:lpstr>1- The prescriptive approach</vt:lpstr>
      <vt:lpstr>Captain Kirk’s infinitive  </vt:lpstr>
      <vt:lpstr>2- The descriptive approach  </vt:lpstr>
      <vt:lpstr>2/a Structural Analysis  </vt:lpstr>
      <vt:lpstr>PowerPoint Presentation</vt:lpstr>
      <vt:lpstr>PowerPoint Presentation</vt:lpstr>
      <vt:lpstr>2/b Constituent analysis  </vt:lpstr>
      <vt:lpstr>PowerPoint Presentation</vt:lpstr>
      <vt:lpstr>PowerPoint Presentation</vt:lpstr>
      <vt:lpstr>  2/c Labeled and bracketed sentences   </vt:lpstr>
      <vt:lpstr>Examples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Seven  Grammar</dc:title>
  <dc:creator>Nasiba Alyami</dc:creator>
  <cp:lastModifiedBy>Nasiba Alyami</cp:lastModifiedBy>
  <cp:revision>18</cp:revision>
  <dcterms:created xsi:type="dcterms:W3CDTF">2017-10-29T07:14:05Z</dcterms:created>
  <dcterms:modified xsi:type="dcterms:W3CDTF">2017-11-02T07:45:47Z</dcterms:modified>
</cp:coreProperties>
</file>