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8"/>
  </p:notesMasterIdLst>
  <p:handoutMasterIdLst>
    <p:handoutMasterId r:id="rId29"/>
  </p:handoutMasterIdLst>
  <p:sldIdLst>
    <p:sldId id="256" r:id="rId2"/>
    <p:sldId id="257" r:id="rId3"/>
    <p:sldId id="258" r:id="rId4"/>
    <p:sldId id="280" r:id="rId5"/>
    <p:sldId id="260" r:id="rId6"/>
    <p:sldId id="259" r:id="rId7"/>
    <p:sldId id="262" r:id="rId8"/>
    <p:sldId id="281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6" r:id="rId22"/>
    <p:sldId id="282" r:id="rId23"/>
    <p:sldId id="283" r:id="rId24"/>
    <p:sldId id="284" r:id="rId25"/>
    <p:sldId id="285" r:id="rId26"/>
    <p:sldId id="286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9314" autoAdjust="0"/>
  </p:normalViewPr>
  <p:slideViewPr>
    <p:cSldViewPr>
      <p:cViewPr>
        <p:scale>
          <a:sx n="75" d="100"/>
          <a:sy n="75" d="100"/>
        </p:scale>
        <p:origin x="-870" y="2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E61D379-BBEA-4B87-9DC5-42E732F37CF1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2A71AF65-A107-4690-9576-817ADBD5D2A8}">
      <dgm:prSet phldrT="[Text]"/>
      <dgm:spPr/>
      <dgm:t>
        <a:bodyPr/>
        <a:lstStyle/>
        <a:p>
          <a:r>
            <a:rPr lang="en-US" dirty="0" smtClean="0"/>
            <a:t>G1 flip flop</a:t>
          </a:r>
          <a:endParaRPr lang="en-US" dirty="0"/>
        </a:p>
      </dgm:t>
    </dgm:pt>
    <dgm:pt modelId="{50586FC9-C740-46D7-A8B7-42EC9CF694CA}" type="parTrans" cxnId="{BB635A2A-64F3-4B28-90CF-0D062DDF0D23}">
      <dgm:prSet/>
      <dgm:spPr/>
      <dgm:t>
        <a:bodyPr/>
        <a:lstStyle/>
        <a:p>
          <a:endParaRPr lang="en-US"/>
        </a:p>
      </dgm:t>
    </dgm:pt>
    <dgm:pt modelId="{B2ACC145-BA2B-4CDE-80EA-88FD9FDBC8B9}" type="sibTrans" cxnId="{BB635A2A-64F3-4B28-90CF-0D062DDF0D23}">
      <dgm:prSet/>
      <dgm:spPr/>
      <dgm:t>
        <a:bodyPr/>
        <a:lstStyle/>
        <a:p>
          <a:endParaRPr lang="en-US"/>
        </a:p>
      </dgm:t>
    </dgm:pt>
    <dgm:pt modelId="{48FDB6A1-A3EA-40FD-81B5-23998B93EF62}">
      <dgm:prSet phldrT="[Text]"/>
      <dgm:spPr/>
      <dgm:t>
        <a:bodyPr/>
        <a:lstStyle/>
        <a:p>
          <a:r>
            <a:rPr lang="en-US" dirty="0" smtClean="0"/>
            <a:t>G2 flip flop</a:t>
          </a:r>
          <a:endParaRPr lang="en-US" dirty="0"/>
        </a:p>
      </dgm:t>
    </dgm:pt>
    <dgm:pt modelId="{EE049B49-81CD-4418-B058-723CF604818E}" type="parTrans" cxnId="{EFC6257C-232D-433C-A4E9-B2538491E5ED}">
      <dgm:prSet/>
      <dgm:spPr/>
      <dgm:t>
        <a:bodyPr/>
        <a:lstStyle/>
        <a:p>
          <a:endParaRPr lang="en-US"/>
        </a:p>
      </dgm:t>
    </dgm:pt>
    <dgm:pt modelId="{52B6E01F-CD32-4352-9618-A37B17896F65}" type="sibTrans" cxnId="{EFC6257C-232D-433C-A4E9-B2538491E5ED}">
      <dgm:prSet/>
      <dgm:spPr/>
      <dgm:t>
        <a:bodyPr/>
        <a:lstStyle/>
        <a:p>
          <a:endParaRPr lang="en-US"/>
        </a:p>
      </dgm:t>
    </dgm:pt>
    <dgm:pt modelId="{207C20AC-5BD1-42D5-90DC-AAB6948CE8AD}">
      <dgm:prSet phldrT="[Text]"/>
      <dgm:spPr/>
      <dgm:t>
        <a:bodyPr/>
        <a:lstStyle/>
        <a:p>
          <a:r>
            <a:rPr lang="en-US" dirty="0" smtClean="0"/>
            <a:t>G3 flip flop</a:t>
          </a:r>
          <a:endParaRPr lang="en-US" dirty="0"/>
        </a:p>
      </dgm:t>
    </dgm:pt>
    <dgm:pt modelId="{C00A2BE9-88A1-4FB6-A28D-7BB430642679}" type="parTrans" cxnId="{17C4373C-45D6-42EB-9371-D2CC3C8A86B0}">
      <dgm:prSet/>
      <dgm:spPr/>
      <dgm:t>
        <a:bodyPr/>
        <a:lstStyle/>
        <a:p>
          <a:endParaRPr lang="en-US"/>
        </a:p>
      </dgm:t>
    </dgm:pt>
    <dgm:pt modelId="{14DDCEC2-D4D1-4FE8-B34B-ADBE7F0CEFEB}" type="sibTrans" cxnId="{17C4373C-45D6-42EB-9371-D2CC3C8A86B0}">
      <dgm:prSet/>
      <dgm:spPr/>
      <dgm:t>
        <a:bodyPr/>
        <a:lstStyle/>
        <a:p>
          <a:endParaRPr lang="en-US"/>
        </a:p>
      </dgm:t>
    </dgm:pt>
    <dgm:pt modelId="{C6F200FF-E6E4-4815-B672-6AB70EA1D55B}" type="pres">
      <dgm:prSet presAssocID="{3E61D379-BBEA-4B87-9DC5-42E732F37CF1}" presName="CompostProcess" presStyleCnt="0">
        <dgm:presLayoutVars>
          <dgm:dir/>
          <dgm:resizeHandles val="exact"/>
        </dgm:presLayoutVars>
      </dgm:prSet>
      <dgm:spPr/>
    </dgm:pt>
    <dgm:pt modelId="{55812A4C-2DEC-4534-9258-FB8C6DBC5309}" type="pres">
      <dgm:prSet presAssocID="{3E61D379-BBEA-4B87-9DC5-42E732F37CF1}" presName="arrow" presStyleLbl="bgShp" presStyleIdx="0" presStyleCnt="1"/>
      <dgm:spPr/>
    </dgm:pt>
    <dgm:pt modelId="{C0E5C9B4-4220-4EC0-BE84-188674A88F06}" type="pres">
      <dgm:prSet presAssocID="{3E61D379-BBEA-4B87-9DC5-42E732F37CF1}" presName="linearProcess" presStyleCnt="0"/>
      <dgm:spPr/>
    </dgm:pt>
    <dgm:pt modelId="{063B9FD8-D0E0-4E86-A6E9-3DCE26163903}" type="pres">
      <dgm:prSet presAssocID="{2A71AF65-A107-4690-9576-817ADBD5D2A8}" presName="textNode" presStyleLbl="node1" presStyleIdx="0" presStyleCnt="3">
        <dgm:presLayoutVars>
          <dgm:bulletEnabled val="1"/>
        </dgm:presLayoutVars>
      </dgm:prSet>
      <dgm:spPr/>
    </dgm:pt>
    <dgm:pt modelId="{EC451EBB-ACD4-40EC-9AD2-08C8D8548B6E}" type="pres">
      <dgm:prSet presAssocID="{B2ACC145-BA2B-4CDE-80EA-88FD9FDBC8B9}" presName="sibTrans" presStyleCnt="0"/>
      <dgm:spPr/>
    </dgm:pt>
    <dgm:pt modelId="{C73CEC79-E37A-4C59-AF31-FD95E1AE7F0E}" type="pres">
      <dgm:prSet presAssocID="{48FDB6A1-A3EA-40FD-81B5-23998B93EF62}" presName="textNode" presStyleLbl="node1" presStyleIdx="1" presStyleCnt="3">
        <dgm:presLayoutVars>
          <dgm:bulletEnabled val="1"/>
        </dgm:presLayoutVars>
      </dgm:prSet>
      <dgm:spPr/>
    </dgm:pt>
    <dgm:pt modelId="{16457065-45E6-454B-8DF4-BB474C937303}" type="pres">
      <dgm:prSet presAssocID="{52B6E01F-CD32-4352-9618-A37B17896F65}" presName="sibTrans" presStyleCnt="0"/>
      <dgm:spPr/>
    </dgm:pt>
    <dgm:pt modelId="{3B7F3FAD-A3C6-4427-9087-6BB747FEAA84}" type="pres">
      <dgm:prSet presAssocID="{207C20AC-5BD1-42D5-90DC-AAB6948CE8AD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EFC6257C-232D-433C-A4E9-B2538491E5ED}" srcId="{3E61D379-BBEA-4B87-9DC5-42E732F37CF1}" destId="{48FDB6A1-A3EA-40FD-81B5-23998B93EF62}" srcOrd="1" destOrd="0" parTransId="{EE049B49-81CD-4418-B058-723CF604818E}" sibTransId="{52B6E01F-CD32-4352-9618-A37B17896F65}"/>
    <dgm:cxn modelId="{05AD6069-A3BB-49A0-946E-BF909F0CB9A8}" type="presOf" srcId="{2A71AF65-A107-4690-9576-817ADBD5D2A8}" destId="{063B9FD8-D0E0-4E86-A6E9-3DCE26163903}" srcOrd="0" destOrd="0" presId="urn:microsoft.com/office/officeart/2005/8/layout/hProcess9"/>
    <dgm:cxn modelId="{EC93AB10-F1AB-4925-A229-7E419AD028C0}" type="presOf" srcId="{207C20AC-5BD1-42D5-90DC-AAB6948CE8AD}" destId="{3B7F3FAD-A3C6-4427-9087-6BB747FEAA84}" srcOrd="0" destOrd="0" presId="urn:microsoft.com/office/officeart/2005/8/layout/hProcess9"/>
    <dgm:cxn modelId="{BB635A2A-64F3-4B28-90CF-0D062DDF0D23}" srcId="{3E61D379-BBEA-4B87-9DC5-42E732F37CF1}" destId="{2A71AF65-A107-4690-9576-817ADBD5D2A8}" srcOrd="0" destOrd="0" parTransId="{50586FC9-C740-46D7-A8B7-42EC9CF694CA}" sibTransId="{B2ACC145-BA2B-4CDE-80EA-88FD9FDBC8B9}"/>
    <dgm:cxn modelId="{022004D3-9481-4DE9-81B5-1837FB3951F6}" type="presOf" srcId="{3E61D379-BBEA-4B87-9DC5-42E732F37CF1}" destId="{C6F200FF-E6E4-4815-B672-6AB70EA1D55B}" srcOrd="0" destOrd="0" presId="urn:microsoft.com/office/officeart/2005/8/layout/hProcess9"/>
    <dgm:cxn modelId="{72BD1809-649F-4416-A0EE-7CF1165D85E2}" type="presOf" srcId="{48FDB6A1-A3EA-40FD-81B5-23998B93EF62}" destId="{C73CEC79-E37A-4C59-AF31-FD95E1AE7F0E}" srcOrd="0" destOrd="0" presId="urn:microsoft.com/office/officeart/2005/8/layout/hProcess9"/>
    <dgm:cxn modelId="{17C4373C-45D6-42EB-9371-D2CC3C8A86B0}" srcId="{3E61D379-BBEA-4B87-9DC5-42E732F37CF1}" destId="{207C20AC-5BD1-42D5-90DC-AAB6948CE8AD}" srcOrd="2" destOrd="0" parTransId="{C00A2BE9-88A1-4FB6-A28D-7BB430642679}" sibTransId="{14DDCEC2-D4D1-4FE8-B34B-ADBE7F0CEFEB}"/>
    <dgm:cxn modelId="{FF48E0DE-9220-4B70-AC23-8F2F51BC4D4B}" type="presParOf" srcId="{C6F200FF-E6E4-4815-B672-6AB70EA1D55B}" destId="{55812A4C-2DEC-4534-9258-FB8C6DBC5309}" srcOrd="0" destOrd="0" presId="urn:microsoft.com/office/officeart/2005/8/layout/hProcess9"/>
    <dgm:cxn modelId="{B5D27713-5B2C-46B3-BFE1-25C212FB012D}" type="presParOf" srcId="{C6F200FF-E6E4-4815-B672-6AB70EA1D55B}" destId="{C0E5C9B4-4220-4EC0-BE84-188674A88F06}" srcOrd="1" destOrd="0" presId="urn:microsoft.com/office/officeart/2005/8/layout/hProcess9"/>
    <dgm:cxn modelId="{DD58A3D3-8B30-4789-82B2-38634AAB3A57}" type="presParOf" srcId="{C0E5C9B4-4220-4EC0-BE84-188674A88F06}" destId="{063B9FD8-D0E0-4E86-A6E9-3DCE26163903}" srcOrd="0" destOrd="0" presId="urn:microsoft.com/office/officeart/2005/8/layout/hProcess9"/>
    <dgm:cxn modelId="{F6B6AA49-F0A9-43DE-8D73-18BD7CF90333}" type="presParOf" srcId="{C0E5C9B4-4220-4EC0-BE84-188674A88F06}" destId="{EC451EBB-ACD4-40EC-9AD2-08C8D8548B6E}" srcOrd="1" destOrd="0" presId="urn:microsoft.com/office/officeart/2005/8/layout/hProcess9"/>
    <dgm:cxn modelId="{8CB266F2-6408-4493-BE24-14EC8299C858}" type="presParOf" srcId="{C0E5C9B4-4220-4EC0-BE84-188674A88F06}" destId="{C73CEC79-E37A-4C59-AF31-FD95E1AE7F0E}" srcOrd="2" destOrd="0" presId="urn:microsoft.com/office/officeart/2005/8/layout/hProcess9"/>
    <dgm:cxn modelId="{F19578E5-B335-42FC-BEEE-5FCEE605AE9E}" type="presParOf" srcId="{C0E5C9B4-4220-4EC0-BE84-188674A88F06}" destId="{16457065-45E6-454B-8DF4-BB474C937303}" srcOrd="3" destOrd="0" presId="urn:microsoft.com/office/officeart/2005/8/layout/hProcess9"/>
    <dgm:cxn modelId="{2ABE0AC6-F76E-44E0-A6B7-1DA651E573E2}" type="presParOf" srcId="{C0E5C9B4-4220-4EC0-BE84-188674A88F06}" destId="{3B7F3FAD-A3C6-4427-9087-6BB747FEAA84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812A4C-2DEC-4534-9258-FB8C6DBC5309}">
      <dsp:nvSpPr>
        <dsp:cNvPr id="0" name=""/>
        <dsp:cNvSpPr/>
      </dsp:nvSpPr>
      <dsp:spPr>
        <a:xfrm>
          <a:off x="309608" y="0"/>
          <a:ext cx="3508902" cy="1095896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3B9FD8-D0E0-4E86-A6E9-3DCE26163903}">
      <dsp:nvSpPr>
        <dsp:cNvPr id="0" name=""/>
        <dsp:cNvSpPr/>
      </dsp:nvSpPr>
      <dsp:spPr>
        <a:xfrm>
          <a:off x="139888" y="328768"/>
          <a:ext cx="1238436" cy="43835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G1 flip flop</a:t>
          </a:r>
          <a:endParaRPr lang="en-US" sz="1800" kern="1200" dirty="0"/>
        </a:p>
      </dsp:txBody>
      <dsp:txXfrm>
        <a:off x="161287" y="350167"/>
        <a:ext cx="1195638" cy="395560"/>
      </dsp:txXfrm>
    </dsp:sp>
    <dsp:sp modelId="{C73CEC79-E37A-4C59-AF31-FD95E1AE7F0E}">
      <dsp:nvSpPr>
        <dsp:cNvPr id="0" name=""/>
        <dsp:cNvSpPr/>
      </dsp:nvSpPr>
      <dsp:spPr>
        <a:xfrm>
          <a:off x="1444841" y="328768"/>
          <a:ext cx="1238436" cy="43835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G2 flip flop</a:t>
          </a:r>
          <a:endParaRPr lang="en-US" sz="1800" kern="1200" dirty="0"/>
        </a:p>
      </dsp:txBody>
      <dsp:txXfrm>
        <a:off x="1466240" y="350167"/>
        <a:ext cx="1195638" cy="395560"/>
      </dsp:txXfrm>
    </dsp:sp>
    <dsp:sp modelId="{3B7F3FAD-A3C6-4427-9087-6BB747FEAA84}">
      <dsp:nvSpPr>
        <dsp:cNvPr id="0" name=""/>
        <dsp:cNvSpPr/>
      </dsp:nvSpPr>
      <dsp:spPr>
        <a:xfrm>
          <a:off x="2749795" y="328768"/>
          <a:ext cx="1238436" cy="43835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G3 flip flop</a:t>
          </a:r>
          <a:endParaRPr lang="en-US" sz="1800" kern="1200" dirty="0"/>
        </a:p>
      </dsp:txBody>
      <dsp:txXfrm>
        <a:off x="2771194" y="350167"/>
        <a:ext cx="1195638" cy="3955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image" Target="../media/image23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image" Target="../media/image2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AB621C-20B1-4E96-9059-1DEFEE22B6E5}" type="datetimeFigureOut">
              <a:rPr lang="en-US" smtClean="0"/>
              <a:pPr/>
              <a:t>22/10/2019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02C679-0BDB-4AA3-A10F-B57A0D96E3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73141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60E8BA-99BD-4099-B7E4-944CC6C6FA09}" type="datetimeFigureOut">
              <a:rPr lang="en-US" smtClean="0"/>
              <a:pPr/>
              <a:t>22/10/2019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62C16C-1078-4DFD-ABB6-41F1EF197E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66204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F352A-C0E5-44AF-B863-8C331E00BB4A}" type="datetime1">
              <a:rPr lang="en-US" smtClean="0"/>
              <a:t>22/10/2019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Chapter 7: RLL Design and Sequencing System - IE337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02C6B-3D02-4064-9A4B-6A3BCBC92C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083AF-A173-4381-8C90-823BA3211B52}" type="datetime1">
              <a:rPr lang="en-US" smtClean="0"/>
              <a:t>22/10/2019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Chapter 7: RLL Design and Sequencing System - IE337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02C6B-3D02-4064-9A4B-6A3BCBC92C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AEAF7-C2D6-4ACF-A67D-FA8F32E7C136}" type="datetime1">
              <a:rPr lang="en-US" smtClean="0"/>
              <a:t>22/10/2019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Chapter 7: RLL Design and Sequencing System - IE337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02C6B-3D02-4064-9A4B-6A3BCBC92C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CD9AA-0FF8-4140-8BA3-E146B2E72DCB}" type="datetime1">
              <a:rPr lang="en-US" smtClean="0"/>
              <a:t>22/10/2019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Chapter 7: RLL Design and Sequencing System - IE337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02C6B-3D02-4064-9A4B-6A3BCBC92C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A4292-F89E-4335-8693-E83238F6458C}" type="datetime1">
              <a:rPr lang="en-US" smtClean="0"/>
              <a:t>22/10/2019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Chapter 7: RLL Design and Sequencing System - IE337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02C6B-3D02-4064-9A4B-6A3BCBC92C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2F983-0488-4E91-85DC-1D79B67912D6}" type="datetime1">
              <a:rPr lang="en-US" smtClean="0"/>
              <a:t>22/10/2019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Chapter 7: RLL Design and Sequencing System - IE337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02C6B-3D02-4064-9A4B-6A3BCBC92C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1DB95-6253-4AB1-80E3-2F083B130563}" type="datetime1">
              <a:rPr lang="en-US" smtClean="0"/>
              <a:t>22/10/2019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Chapter 7: RLL Design and Sequencing System - IE337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02C6B-3D02-4064-9A4B-6A3BCBC92C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60B6E-5C7B-4C22-BE8C-7C10F3110A95}" type="datetime1">
              <a:rPr lang="en-US" smtClean="0"/>
              <a:t>22/10/2019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Chapter 7: RLL Design and Sequencing System - IE337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02C6B-3D02-4064-9A4B-6A3BCBC92C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BFB55-A420-4DBB-9D8B-E239AA52A0D9}" type="datetime1">
              <a:rPr lang="en-US" smtClean="0"/>
              <a:t>22/10/2019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Chapter 7: RLL Design and Sequencing System - IE337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02C6B-3D02-4064-9A4B-6A3BCBC92C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18BE8-0F46-401C-B998-FB3760B8734F}" type="datetime1">
              <a:rPr lang="en-US" smtClean="0"/>
              <a:t>22/10/2019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Chapter 7: RLL Design and Sequencing System - IE337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02C6B-3D02-4064-9A4B-6A3BCBC92CB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070E8-809C-4259-A50E-CFDAF96A3757}" type="datetime1">
              <a:rPr lang="en-US" smtClean="0"/>
              <a:t>22/10/2019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2102C6B-3D02-4064-9A4B-6A3BCBC92CB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Chapter 7: RLL Design and Sequencing System - IE337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lumMod val="60000"/>
                <a:lumOff val="40000"/>
              </a:schemeClr>
            </a:gs>
            <a:gs pos="75000">
              <a:schemeClr val="bg1">
                <a:shade val="100000"/>
                <a:satMod val="115000"/>
              </a:schemeClr>
            </a:gs>
            <a:gs pos="100000">
              <a:schemeClr val="bg1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52102C6B-3D02-4064-9A4B-6A3BCBC92CB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Chapter 7: RLL Design and Sequencing System - IE337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E1C764D3-D5F5-4877-BF2A-A08F04B07784}" type="datetime1">
              <a:rPr lang="en-US" smtClean="0"/>
              <a:t>22/10/2019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3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2.w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7.png"/><Relationship Id="rId4" Type="http://schemas.openxmlformats.org/officeDocument/2006/relationships/image" Target="../media/image16.w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2.png"/><Relationship Id="rId4" Type="http://schemas.openxmlformats.org/officeDocument/2006/relationships/image" Target="../media/image21.w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4.e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23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25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26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8.e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27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048" y="1143000"/>
            <a:ext cx="7772400" cy="1470025"/>
          </a:xfrm>
        </p:spPr>
        <p:txBody>
          <a:bodyPr/>
          <a:lstStyle/>
          <a:p>
            <a:r>
              <a:rPr lang="en-US" sz="3600" dirty="0" smtClean="0"/>
              <a:t>Chapter </a:t>
            </a:r>
            <a:r>
              <a:rPr lang="en-US" sz="3600" dirty="0" smtClean="0"/>
              <a:t>7. </a:t>
            </a:r>
            <a:r>
              <a:rPr lang="en-US" sz="3600" dirty="0" err="1" smtClean="0"/>
              <a:t>Ver</a:t>
            </a:r>
            <a:r>
              <a:rPr lang="en-US" sz="3600" dirty="0" smtClean="0"/>
              <a:t> 10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85786" y="2643182"/>
            <a:ext cx="7358114" cy="571504"/>
          </a:xfrm>
        </p:spPr>
        <p:txBody>
          <a:bodyPr>
            <a:normAutofit/>
          </a:bodyPr>
          <a:lstStyle/>
          <a:p>
            <a:r>
              <a:rPr lang="en-US" sz="2800" dirty="0" smtClean="0"/>
              <a:t> RLL Design and Sequencing System</a:t>
            </a:r>
            <a:endParaRPr lang="en-US" sz="280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Chapter 7: RLL Design and Sequencing System - IE337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02C6B-3D02-4064-9A4B-6A3BCBC92CB2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539552" y="3140968"/>
            <a:ext cx="7848872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 </a:t>
            </a:r>
            <a:endParaRPr lang="en-US" sz="2400" b="1" dirty="0"/>
          </a:p>
          <a:p>
            <a:pPr lvl="1"/>
            <a:r>
              <a:rPr lang="en-US" dirty="0" smtClean="0"/>
              <a:t>7.1	</a:t>
            </a:r>
            <a:r>
              <a:rPr lang="en-US" sz="2000" dirty="0" smtClean="0"/>
              <a:t>Commonly </a:t>
            </a:r>
            <a:r>
              <a:rPr lang="en-US" sz="2000" dirty="0"/>
              <a:t>used industrial machine sequence.</a:t>
            </a:r>
            <a:endParaRPr lang="en-US" sz="2800" b="1" dirty="0"/>
          </a:p>
          <a:p>
            <a:pPr lvl="1"/>
            <a:r>
              <a:rPr lang="en-US" sz="2000" dirty="0" smtClean="0"/>
              <a:t>7.2	Sequencing chart</a:t>
            </a:r>
            <a:endParaRPr lang="en-US" sz="2800" b="1" dirty="0"/>
          </a:p>
          <a:p>
            <a:pPr lvl="1"/>
            <a:r>
              <a:rPr lang="en-US" sz="2000" dirty="0" smtClean="0"/>
              <a:t>7.3	Design </a:t>
            </a:r>
            <a:r>
              <a:rPr lang="en-US" sz="2000" dirty="0"/>
              <a:t>Relay Ladder Logic for Sequencing Problems using </a:t>
            </a:r>
            <a:r>
              <a:rPr lang="en-US" sz="2000" dirty="0" smtClean="0"/>
              <a:t>PLCs (CASCADE Method)</a:t>
            </a:r>
            <a:endParaRPr lang="en-US" sz="2800" b="1" dirty="0"/>
          </a:p>
          <a:p>
            <a:pPr lvl="1"/>
            <a:endParaRPr lang="en-US" sz="1400" dirty="0" smtClean="0"/>
          </a:p>
          <a:p>
            <a:pPr lvl="1"/>
            <a:r>
              <a:rPr lang="en-US" sz="1600" dirty="0" smtClean="0"/>
              <a:t>7.3.1	Design </a:t>
            </a:r>
            <a:r>
              <a:rPr lang="en-US" sz="1600" dirty="0"/>
              <a:t>RLL for Single-Path Machine Sequence Having Non-Sustain Control </a:t>
            </a:r>
            <a:r>
              <a:rPr lang="en-US" sz="1600" dirty="0" smtClean="0"/>
              <a:t>Signals</a:t>
            </a:r>
            <a:endParaRPr lang="en-US" sz="1600" dirty="0"/>
          </a:p>
          <a:p>
            <a:pPr lvl="1"/>
            <a:r>
              <a:rPr lang="en-US" sz="1600" dirty="0" smtClean="0"/>
              <a:t>7.3.2</a:t>
            </a:r>
            <a:r>
              <a:rPr lang="en-US" sz="1600" dirty="0"/>
              <a:t>	Design </a:t>
            </a:r>
            <a:r>
              <a:rPr lang="en-US" sz="1600" dirty="0"/>
              <a:t>RLL for Single-Path Machine Sequence Having Sustain Control </a:t>
            </a:r>
            <a:r>
              <a:rPr lang="en-US" sz="1600" dirty="0" smtClean="0"/>
              <a:t>Signals</a:t>
            </a:r>
          </a:p>
          <a:p>
            <a:pPr lvl="1"/>
            <a:r>
              <a:rPr lang="en-US" sz="1600" dirty="0" smtClean="0"/>
              <a:t>7.3.3</a:t>
            </a:r>
            <a:r>
              <a:rPr lang="en-US" sz="1600" dirty="0"/>
              <a:t>	Design </a:t>
            </a:r>
            <a:r>
              <a:rPr lang="en-US" sz="1600" dirty="0"/>
              <a:t>RLL for Multi-Path Sequencing Systems with Sustain Outputs  </a:t>
            </a:r>
            <a:endParaRPr lang="en-US" sz="1600" dirty="0" smtClean="0"/>
          </a:p>
          <a:p>
            <a:pPr lvl="1"/>
            <a:r>
              <a:rPr lang="en-US" sz="1600" dirty="0" smtClean="0"/>
              <a:t>7.3.4</a:t>
            </a:r>
            <a:r>
              <a:rPr lang="en-US" sz="1600" dirty="0"/>
              <a:t>	RLL </a:t>
            </a:r>
            <a:r>
              <a:rPr lang="en-US" sz="1600" dirty="0"/>
              <a:t>for machine sequence with two or more alternative parallel </a:t>
            </a:r>
            <a:r>
              <a:rPr lang="en-US" sz="1600" dirty="0" smtClean="0"/>
              <a:t>paths</a:t>
            </a:r>
          </a:p>
          <a:p>
            <a:pPr lvl="1"/>
            <a:r>
              <a:rPr lang="en-US" sz="1600" dirty="0" smtClean="0"/>
              <a:t>7.3.5</a:t>
            </a:r>
            <a:r>
              <a:rPr lang="en-US" sz="1600" dirty="0"/>
              <a:t>	RLL </a:t>
            </a:r>
            <a:r>
              <a:rPr lang="en-US" sz="1600" dirty="0"/>
              <a:t>for machine sequence with option of bypassing certain </a:t>
            </a:r>
            <a:r>
              <a:rPr lang="en-US" sz="1600" dirty="0" smtClean="0"/>
              <a:t>steps.</a:t>
            </a:r>
          </a:p>
          <a:p>
            <a:pPr lvl="1"/>
            <a:r>
              <a:rPr lang="en-US" sz="1600" dirty="0" smtClean="0"/>
              <a:t>7.3.6</a:t>
            </a:r>
            <a:r>
              <a:rPr lang="en-US" sz="1600" dirty="0"/>
              <a:t>	RLL </a:t>
            </a:r>
            <a:r>
              <a:rPr lang="en-US" sz="1600" dirty="0"/>
              <a:t>for machine sequence with the option of repeating certain steps.</a:t>
            </a:r>
          </a:p>
        </p:txBody>
      </p:sp>
    </p:spTree>
    <p:extLst>
      <p:ext uri="{BB962C8B-B14F-4D97-AF65-F5344CB8AC3E}">
        <p14:creationId xmlns:p14="http://schemas.microsoft.com/office/powerpoint/2010/main" val="3084312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Chapter 7: RLL Design and Sequencing System - IE337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02C6B-3D02-4064-9A4B-6A3BCBC92CB2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500034" y="165056"/>
            <a:ext cx="7358114" cy="57150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7.3 RLL Design for Sequencing System Using CASCADE Methods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4" name="Picture 8"/>
          <p:cNvPicPr>
            <a:picLocks noChangeAspect="1" noChangeArrowheads="1"/>
          </p:cNvPicPr>
          <p:nvPr/>
        </p:nvPicPr>
        <p:blipFill rotWithShape="1">
          <a:blip r:embed="rId2"/>
          <a:srcRect l="20000" t="85198" r="35577" b="9375"/>
          <a:stretch/>
        </p:blipFill>
        <p:spPr bwMode="auto">
          <a:xfrm>
            <a:off x="88294" y="1000108"/>
            <a:ext cx="8181594" cy="799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2"/>
          <p:cNvGrpSpPr/>
          <p:nvPr/>
        </p:nvGrpSpPr>
        <p:grpSpPr>
          <a:xfrm>
            <a:off x="0" y="1772816"/>
            <a:ext cx="8410177" cy="3031656"/>
            <a:chOff x="0" y="2201043"/>
            <a:chExt cx="8410177" cy="3031656"/>
          </a:xfrm>
        </p:grpSpPr>
        <p:pic>
          <p:nvPicPr>
            <p:cNvPr id="23" name="Picture 7"/>
            <p:cNvPicPr>
              <a:picLocks noChangeAspect="1" noChangeArrowheads="1"/>
            </p:cNvPicPr>
            <p:nvPr/>
          </p:nvPicPr>
          <p:blipFill rotWithShape="1">
            <a:blip r:embed="rId3"/>
            <a:srcRect l="22501" t="34048" r="47695" b="39382"/>
            <a:stretch/>
          </p:blipFill>
          <p:spPr bwMode="auto">
            <a:xfrm>
              <a:off x="0" y="2201043"/>
              <a:ext cx="4250529" cy="30316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7"/>
            <p:cNvPicPr>
              <a:picLocks noChangeAspect="1" noChangeArrowheads="1"/>
            </p:cNvPicPr>
            <p:nvPr/>
          </p:nvPicPr>
          <p:blipFill rotWithShape="1">
            <a:blip r:embed="rId3"/>
            <a:srcRect l="22501" t="60618" r="47679" b="12217"/>
            <a:stretch/>
          </p:blipFill>
          <p:spPr bwMode="auto">
            <a:xfrm>
              <a:off x="4250529" y="2201043"/>
              <a:ext cx="4159648" cy="30316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285720" y="615387"/>
            <a:ext cx="792961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 eaLnBrk="0" hangingPunct="0">
              <a:tabLst>
                <a:tab pos="685800" algn="l"/>
              </a:tabLst>
            </a:pPr>
            <a:r>
              <a:rPr lang="en-US" altLang="ko-KR" b="1" dirty="0" smtClean="0">
                <a:solidFill>
                  <a:schemeClr val="tx1">
                    <a:tint val="75000"/>
                  </a:schemeClr>
                </a:solidFill>
              </a:rPr>
              <a:t>Design RLL for Single-Path Machine Sequence </a:t>
            </a:r>
            <a:r>
              <a:rPr lang="en-US" altLang="ko-KR" b="1" dirty="0" smtClean="0">
                <a:solidFill>
                  <a:schemeClr val="tx1">
                    <a:tint val="75000"/>
                  </a:schemeClr>
                </a:solidFill>
              </a:rPr>
              <a:t> </a:t>
            </a:r>
            <a:r>
              <a:rPr lang="en-US" altLang="ko-KR" b="1" dirty="0" smtClean="0">
                <a:solidFill>
                  <a:srgbClr val="FF0000"/>
                </a:solidFill>
              </a:rPr>
              <a:t>Non-Sustain </a:t>
            </a:r>
            <a:r>
              <a:rPr lang="en-US" altLang="ko-KR" b="1" dirty="0" smtClean="0">
                <a:solidFill>
                  <a:srgbClr val="FF0000"/>
                </a:solidFill>
              </a:rPr>
              <a:t>Control Signals: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043608" y="4815532"/>
            <a:ext cx="66656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Flip flop module                                                       Output Module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084312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Chapter 7: RLL Design and Sequencing System - IE337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02C6B-3D02-4064-9A4B-6A3BCBC92CB2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500034" y="428604"/>
            <a:ext cx="7358114" cy="57150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7.3 RLL Design for Sequencing System Using CASCADE Methods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285720" y="1051780"/>
            <a:ext cx="792961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 eaLnBrk="0" hangingPunct="0">
              <a:tabLst>
                <a:tab pos="685800" algn="l"/>
              </a:tabLst>
            </a:pPr>
            <a:r>
              <a:rPr lang="en-US" altLang="ko-KR" sz="1600" b="1" dirty="0" smtClean="0">
                <a:solidFill>
                  <a:schemeClr val="tx1">
                    <a:tint val="75000"/>
                  </a:schemeClr>
                </a:solidFill>
              </a:rPr>
              <a:t>Design RLL for Single-Path Machine Sequence </a:t>
            </a:r>
            <a:r>
              <a:rPr lang="en-US" altLang="ko-KR" sz="1600" b="1" dirty="0" smtClean="0">
                <a:solidFill>
                  <a:schemeClr val="tx1">
                    <a:tint val="75000"/>
                  </a:schemeClr>
                </a:solidFill>
              </a:rPr>
              <a:t> </a:t>
            </a:r>
            <a:r>
              <a:rPr lang="en-US" altLang="ko-KR" sz="1600" b="1" dirty="0" smtClean="0">
                <a:solidFill>
                  <a:srgbClr val="FF0000"/>
                </a:solidFill>
              </a:rPr>
              <a:t>Sustain </a:t>
            </a:r>
            <a:r>
              <a:rPr lang="en-US" altLang="ko-KR" sz="1600" b="1" dirty="0" smtClean="0">
                <a:solidFill>
                  <a:srgbClr val="FF0000"/>
                </a:solidFill>
              </a:rPr>
              <a:t>Control Signals: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/>
          <a:srcRect l="21875" t="57813" r="35625" b="27344"/>
          <a:stretch>
            <a:fillRect/>
          </a:stretch>
        </p:blipFill>
        <p:spPr bwMode="auto">
          <a:xfrm>
            <a:off x="285720" y="1556792"/>
            <a:ext cx="7796257" cy="2178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Rectangle 9"/>
          <p:cNvSpPr>
            <a:spLocks noChangeArrowheads="1"/>
          </p:cNvSpPr>
          <p:nvPr/>
        </p:nvSpPr>
        <p:spPr bwMode="auto">
          <a:xfrm>
            <a:off x="214282" y="1516782"/>
            <a:ext cx="292895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b="1" i="1" dirty="0"/>
              <a:t>Example </a:t>
            </a:r>
            <a:r>
              <a:rPr lang="en-US" sz="2000" b="1" i="1" dirty="0" smtClean="0"/>
              <a:t>7.0b</a:t>
            </a:r>
            <a:r>
              <a:rPr lang="en-US" sz="2000" dirty="0" smtClean="0"/>
              <a:t>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084312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Chapter 7: RLL Design and Sequencing System - IE337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02C6B-3D02-4064-9A4B-6A3BCBC92CB2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500034" y="428604"/>
            <a:ext cx="7358114" cy="57150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7.3 RLL Design for Sequencing System Using CASCADE Methods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214282" y="857232"/>
            <a:ext cx="864399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 eaLnBrk="0" hangingPunct="0">
              <a:tabLst>
                <a:tab pos="685800" algn="l"/>
              </a:tabLst>
            </a:pPr>
            <a:r>
              <a:rPr lang="en-US" altLang="ko-KR" sz="1600" b="1" dirty="0" smtClean="0">
                <a:solidFill>
                  <a:schemeClr val="tx1">
                    <a:tint val="75000"/>
                  </a:schemeClr>
                </a:solidFill>
              </a:rPr>
              <a:t>Design RLL for Single-Path Machine Sequence </a:t>
            </a:r>
            <a:r>
              <a:rPr lang="en-US" altLang="ko-KR" sz="1600" b="1" dirty="0" smtClean="0">
                <a:solidFill>
                  <a:schemeClr val="tx1">
                    <a:tint val="75000"/>
                  </a:schemeClr>
                </a:solidFill>
              </a:rPr>
              <a:t> </a:t>
            </a:r>
            <a:r>
              <a:rPr lang="en-US" altLang="ko-KR" sz="1600" b="1" dirty="0" smtClean="0">
                <a:solidFill>
                  <a:srgbClr val="FF0000"/>
                </a:solidFill>
              </a:rPr>
              <a:t>Sustain </a:t>
            </a:r>
            <a:r>
              <a:rPr lang="en-US" altLang="ko-KR" sz="1600" b="1" dirty="0" smtClean="0">
                <a:solidFill>
                  <a:srgbClr val="FF0000"/>
                </a:solidFill>
              </a:rPr>
              <a:t>Control Signals: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/>
          <a:srcRect l="21875" t="58988" r="35625" b="27344"/>
          <a:stretch>
            <a:fillRect/>
          </a:stretch>
        </p:blipFill>
        <p:spPr bwMode="auto">
          <a:xfrm>
            <a:off x="714348" y="1214422"/>
            <a:ext cx="6000792" cy="1543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"/>
          <p:cNvGrpSpPr/>
          <p:nvPr/>
        </p:nvGrpSpPr>
        <p:grpSpPr>
          <a:xfrm>
            <a:off x="214282" y="2734746"/>
            <a:ext cx="8215370" cy="2719747"/>
            <a:chOff x="214282" y="3071810"/>
            <a:chExt cx="8215370" cy="2719747"/>
          </a:xfrm>
        </p:grpSpPr>
        <p:pic>
          <p:nvPicPr>
            <p:cNvPr id="14" name="Picture 7"/>
            <p:cNvPicPr>
              <a:picLocks noChangeAspect="1" noChangeArrowheads="1"/>
            </p:cNvPicPr>
            <p:nvPr/>
          </p:nvPicPr>
          <p:blipFill>
            <a:blip r:embed="rId3"/>
            <a:srcRect l="22501" t="34048" r="47720" b="38699"/>
            <a:stretch>
              <a:fillRect/>
            </a:stretch>
          </p:blipFill>
          <p:spPr bwMode="auto">
            <a:xfrm>
              <a:off x="214282" y="3071810"/>
              <a:ext cx="3714776" cy="27197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" name="Picture 3"/>
            <p:cNvPicPr>
              <a:picLocks noChangeAspect="1" noChangeArrowheads="1"/>
            </p:cNvPicPr>
            <p:nvPr/>
          </p:nvPicPr>
          <p:blipFill>
            <a:blip r:embed="rId4"/>
            <a:srcRect l="22935" t="48438" r="47542" b="32031"/>
            <a:stretch>
              <a:fillRect/>
            </a:stretch>
          </p:blipFill>
          <p:spPr bwMode="auto">
            <a:xfrm>
              <a:off x="3929058" y="3071810"/>
              <a:ext cx="4500594" cy="23826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214282" y="1285860"/>
            <a:ext cx="292895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b="1" i="1" dirty="0"/>
              <a:t>Example </a:t>
            </a:r>
            <a:r>
              <a:rPr lang="en-US" sz="2000" b="1" i="1" dirty="0" smtClean="0"/>
              <a:t>7.0b</a:t>
            </a:r>
            <a:r>
              <a:rPr lang="en-US" sz="2000" dirty="0" smtClean="0"/>
              <a:t>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084312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Chapter 7: RLL Design and Sequencing System - IE337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02C6B-3D02-4064-9A4B-6A3BCBC92CB2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428596" y="142852"/>
            <a:ext cx="7358114" cy="57150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7.3 RLL Design for Sequencing System Using CASCADE Methods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/>
          <a:srcRect l="21875" t="57813" r="35625" b="27344"/>
          <a:stretch>
            <a:fillRect/>
          </a:stretch>
        </p:blipFill>
        <p:spPr bwMode="auto">
          <a:xfrm>
            <a:off x="1428728" y="500042"/>
            <a:ext cx="4143404" cy="11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/>
          <a:srcRect l="25626" t="28906" r="26250" b="8594"/>
          <a:stretch>
            <a:fillRect/>
          </a:stretch>
        </p:blipFill>
        <p:spPr bwMode="auto">
          <a:xfrm>
            <a:off x="1500166" y="1643050"/>
            <a:ext cx="4862514" cy="5051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84312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Chapter 7: RLL Design and Sequencing System - IE337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02C6B-3D02-4064-9A4B-6A3BCBC92CB2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428596" y="142852"/>
            <a:ext cx="7358114" cy="57150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7.3 RLL Design for Sequencing System Using CASCADE Methods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/>
          <a:srcRect l="29245" t="43029" r="34977" b="17574"/>
          <a:stretch>
            <a:fillRect/>
          </a:stretch>
        </p:blipFill>
        <p:spPr bwMode="auto">
          <a:xfrm>
            <a:off x="3357554" y="1000108"/>
            <a:ext cx="5127275" cy="4517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9"/>
          <p:cNvSpPr>
            <a:spLocks noChangeArrowheads="1"/>
          </p:cNvSpPr>
          <p:nvPr/>
        </p:nvSpPr>
        <p:spPr bwMode="auto">
          <a:xfrm>
            <a:off x="138082" y="1465246"/>
            <a:ext cx="3328982" cy="4601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1800" dirty="0" smtClean="0"/>
              <a:t> Multi-path </a:t>
            </a:r>
            <a:r>
              <a:rPr lang="en-US" sz="1800" dirty="0"/>
              <a:t>machine control sequence.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800" dirty="0"/>
              <a:t>Here program proceeds as regular single path up to the completion of </a:t>
            </a:r>
            <a:r>
              <a:rPr lang="en-US" sz="1800" i="1" dirty="0"/>
              <a:t>step(</a:t>
            </a:r>
            <a:r>
              <a:rPr lang="en-US" sz="1800" i="1" dirty="0" err="1"/>
              <a:t>i</a:t>
            </a:r>
            <a:r>
              <a:rPr lang="en-US" sz="1800" i="1" dirty="0"/>
              <a:t>).</a:t>
            </a:r>
            <a:r>
              <a:rPr lang="en-US" sz="1800" dirty="0"/>
              <a:t> </a:t>
            </a:r>
            <a:endParaRPr lang="en-US" sz="18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1800" dirty="0" smtClean="0"/>
              <a:t>At </a:t>
            </a:r>
            <a:r>
              <a:rPr lang="en-US" sz="1800" dirty="0"/>
              <a:t>this point, two parallel paths </a:t>
            </a:r>
            <a:r>
              <a:rPr lang="en-US" sz="1800" i="1" dirty="0"/>
              <a:t>A</a:t>
            </a:r>
            <a:r>
              <a:rPr lang="en-US" sz="1800" dirty="0"/>
              <a:t> and </a:t>
            </a:r>
            <a:r>
              <a:rPr lang="en-US" sz="1800" i="1" dirty="0"/>
              <a:t>B</a:t>
            </a:r>
            <a:r>
              <a:rPr lang="en-US" sz="1800" dirty="0"/>
              <a:t> are carried out simultaneously. </a:t>
            </a:r>
            <a:endParaRPr lang="en-US" sz="18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1800" dirty="0" smtClean="0"/>
              <a:t>Path </a:t>
            </a:r>
            <a:r>
              <a:rPr lang="en-US" sz="1800" i="1" dirty="0"/>
              <a:t>A</a:t>
            </a:r>
            <a:r>
              <a:rPr lang="en-US" sz="1800" dirty="0"/>
              <a:t> has </a:t>
            </a:r>
            <a:r>
              <a:rPr lang="en-US" sz="1800" i="1" dirty="0"/>
              <a:t>j</a:t>
            </a:r>
            <a:r>
              <a:rPr lang="en-US" sz="1800" dirty="0"/>
              <a:t> steps, and path </a:t>
            </a:r>
            <a:r>
              <a:rPr lang="en-US" sz="1800" i="1" dirty="0"/>
              <a:t>B </a:t>
            </a:r>
            <a:r>
              <a:rPr lang="en-US" sz="1800" dirty="0"/>
              <a:t>has </a:t>
            </a:r>
            <a:r>
              <a:rPr lang="en-US" sz="1800" i="1" dirty="0"/>
              <a:t>k</a:t>
            </a:r>
            <a:r>
              <a:rPr lang="en-US" sz="1800" dirty="0"/>
              <a:t> steps; the </a:t>
            </a:r>
            <a:r>
              <a:rPr lang="en-US" sz="1800" i="1" dirty="0"/>
              <a:t>j </a:t>
            </a:r>
            <a:r>
              <a:rPr lang="en-US" sz="1800" dirty="0"/>
              <a:t>and </a:t>
            </a:r>
            <a:r>
              <a:rPr lang="en-US" sz="1800" i="1" dirty="0"/>
              <a:t>k</a:t>
            </a:r>
            <a:r>
              <a:rPr lang="en-US" sz="1800" dirty="0"/>
              <a:t> are not necessarily equal. </a:t>
            </a:r>
            <a:endParaRPr lang="en-US" sz="18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1800" dirty="0" smtClean="0"/>
              <a:t>Only </a:t>
            </a:r>
            <a:r>
              <a:rPr lang="en-US" sz="1800" dirty="0"/>
              <a:t>after both paths have been completed AND function, the program continue with the next single-path </a:t>
            </a:r>
            <a:r>
              <a:rPr lang="en-US" sz="1800" i="1" dirty="0"/>
              <a:t>step(i+1)</a:t>
            </a:r>
            <a:r>
              <a:rPr lang="en-US" sz="1800" dirty="0"/>
              <a:t>. </a:t>
            </a:r>
          </a:p>
        </p:txBody>
      </p:sp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142844" y="571480"/>
            <a:ext cx="864399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 eaLnBrk="0" hangingPunct="0">
              <a:tabLst>
                <a:tab pos="685800" algn="l"/>
              </a:tabLst>
            </a:pPr>
            <a:r>
              <a:rPr lang="en-US" altLang="ko-KR" sz="1600" b="1" dirty="0" smtClean="0">
                <a:solidFill>
                  <a:schemeClr val="tx1">
                    <a:tint val="75000"/>
                  </a:schemeClr>
                </a:solidFill>
              </a:rPr>
              <a:t>Design RLL for Multi-Path Machine Sequence using CASCADE method (Sustain/Non-Sustain Outputs) </a:t>
            </a:r>
            <a:endParaRPr lang="en-US" altLang="ko-KR" sz="1600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4312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Chapter 7: RLL Design and Sequencing System - IE337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02C6B-3D02-4064-9A4B-6A3BCBC92CB2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428596" y="142852"/>
            <a:ext cx="7358114" cy="57150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7.3 RLL Design for Sequencing System Using CASCADE Methods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142844" y="571480"/>
            <a:ext cx="864399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 eaLnBrk="0" hangingPunct="0">
              <a:tabLst>
                <a:tab pos="685800" algn="l"/>
              </a:tabLst>
            </a:pPr>
            <a:r>
              <a:rPr lang="en-US" altLang="ko-KR" sz="1600" b="1" dirty="0" smtClean="0">
                <a:solidFill>
                  <a:schemeClr val="tx1">
                    <a:tint val="75000"/>
                  </a:schemeClr>
                </a:solidFill>
              </a:rPr>
              <a:t>Design RLL for Multi-Path Machine Sequence using CASCADE method (Sustain/Non-Sustain Outputs) </a:t>
            </a:r>
            <a:endParaRPr lang="en-US" altLang="ko-KR" sz="1600" b="1" dirty="0" smtClean="0">
              <a:solidFill>
                <a:srgbClr val="FF0000"/>
              </a:solidFill>
            </a:endParaRPr>
          </a:p>
        </p:txBody>
      </p:sp>
      <p:graphicFrame>
        <p:nvGraphicFramePr>
          <p:cNvPr id="9" name="Object 2"/>
          <p:cNvGraphicFramePr>
            <a:graphicFrameLocks noChangeAspect="1"/>
          </p:cNvGraphicFramePr>
          <p:nvPr/>
        </p:nvGraphicFramePr>
        <p:xfrm>
          <a:off x="77778" y="1214422"/>
          <a:ext cx="31369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2" name="Equation" r:id="rId3" imgW="2311200" imgH="507960" progId="Equation.3">
                  <p:embed/>
                </p:oleObj>
              </mc:Choice>
              <mc:Fallback>
                <p:oleObj name="Equation" r:id="rId3" imgW="2311200" imgH="50796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778" y="1214422"/>
                        <a:ext cx="3136900" cy="60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3"/>
          <p:cNvGraphicFramePr>
            <a:graphicFrameLocks noChangeAspect="1"/>
          </p:cNvGraphicFramePr>
          <p:nvPr/>
        </p:nvGraphicFramePr>
        <p:xfrm>
          <a:off x="149216" y="2000240"/>
          <a:ext cx="2819400" cy="639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3" name="Equation" r:id="rId5" imgW="1828800" imgH="457200" progId="Equation.3">
                  <p:embed/>
                </p:oleObj>
              </mc:Choice>
              <mc:Fallback>
                <p:oleObj name="Equation" r:id="rId5" imgW="1828800" imgH="4572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9216" y="2000240"/>
                        <a:ext cx="2819400" cy="6397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7"/>
          <a:srcRect l="28534" t="34771" r="44717" b="32350"/>
          <a:stretch>
            <a:fillRect/>
          </a:stretch>
        </p:blipFill>
        <p:spPr bwMode="auto">
          <a:xfrm>
            <a:off x="4000496" y="1428736"/>
            <a:ext cx="4359176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9"/>
          <p:cNvSpPr>
            <a:spLocks noChangeArrowheads="1"/>
          </p:cNvSpPr>
          <p:nvPr/>
        </p:nvSpPr>
        <p:spPr bwMode="auto">
          <a:xfrm>
            <a:off x="142844" y="857232"/>
            <a:ext cx="292895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b="1" i="1" dirty="0"/>
              <a:t>Example 7.1</a:t>
            </a:r>
            <a:r>
              <a:rPr lang="en-US" sz="2000" dirty="0"/>
              <a:t> </a:t>
            </a:r>
          </a:p>
        </p:txBody>
      </p:sp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7"/>
          <a:srcRect l="29203" t="67650" r="45371" b="8362"/>
          <a:stretch>
            <a:fillRect/>
          </a:stretch>
        </p:blipFill>
        <p:spPr bwMode="auto">
          <a:xfrm>
            <a:off x="214282" y="2857496"/>
            <a:ext cx="3786214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84312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Chapter 7: RLL Design and Sequencing System - IE337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02C6B-3D02-4064-9A4B-6A3BCBC92CB2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428596" y="142852"/>
            <a:ext cx="7358114" cy="57150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7.3 RLL Design for Sequencing System Using CASCADE Methods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142844" y="571480"/>
            <a:ext cx="864399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 eaLnBrk="0" hangingPunct="0">
              <a:tabLst>
                <a:tab pos="685800" algn="l"/>
              </a:tabLst>
            </a:pPr>
            <a:r>
              <a:rPr lang="en-US" altLang="ko-KR" sz="1600" b="1" dirty="0" smtClean="0">
                <a:solidFill>
                  <a:schemeClr val="tx1">
                    <a:tint val="75000"/>
                  </a:schemeClr>
                </a:solidFill>
              </a:rPr>
              <a:t>Design RLL for Multi-Path Machine Sequence with two or more alternative parallel paths </a:t>
            </a:r>
            <a:endParaRPr lang="en-US" altLang="ko-KR" sz="1600" b="1" dirty="0" smtClean="0">
              <a:solidFill>
                <a:srgbClr val="FF0000"/>
              </a:solidFill>
            </a:endParaRPr>
          </a:p>
        </p:txBody>
      </p:sp>
      <p:sp>
        <p:nvSpPr>
          <p:cNvPr id="14" name="Rectangle 10"/>
          <p:cNvSpPr>
            <a:spLocks noChangeArrowheads="1"/>
          </p:cNvSpPr>
          <p:nvPr/>
        </p:nvSpPr>
        <p:spPr bwMode="auto">
          <a:xfrm>
            <a:off x="142844" y="1142984"/>
            <a:ext cx="3277028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800" dirty="0"/>
              <a:t>Some of machine control sequence require two or more alternative parallel sequence. </a:t>
            </a:r>
            <a:endParaRPr lang="en-US" sz="18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1800" dirty="0" smtClean="0"/>
              <a:t>This </a:t>
            </a:r>
            <a:r>
              <a:rPr lang="en-US" sz="1800" dirty="0"/>
              <a:t>required to use multiple RLL sequence for each path.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800" dirty="0"/>
              <a:t>Any parallel machine sequence can be enabled using selector switch/switches, or any other external </a:t>
            </a:r>
            <a:r>
              <a:rPr lang="en-US" sz="1800" dirty="0" smtClean="0"/>
              <a:t>logic.</a:t>
            </a:r>
            <a:endParaRPr lang="en-US" sz="18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1800" dirty="0"/>
              <a:t>After step </a:t>
            </a:r>
            <a:r>
              <a:rPr lang="en-US" sz="1800" i="1" dirty="0" err="1"/>
              <a:t>i</a:t>
            </a:r>
            <a:r>
              <a:rPr lang="en-US" sz="1800" dirty="0"/>
              <a:t> is completed and after switch </a:t>
            </a:r>
            <a:r>
              <a:rPr lang="en-US" sz="1800" i="1" dirty="0" err="1"/>
              <a:t>x</a:t>
            </a:r>
            <a:r>
              <a:rPr lang="en-US" sz="1800" i="1" baseline="-25000" dirty="0" err="1"/>
              <a:t>I</a:t>
            </a:r>
            <a:r>
              <a:rPr lang="en-US" sz="1800" i="1" dirty="0"/>
              <a:t> </a:t>
            </a:r>
            <a:r>
              <a:rPr lang="en-US" sz="1800" dirty="0"/>
              <a:t>is set logic 1, either flip-flop </a:t>
            </a:r>
            <a:r>
              <a:rPr lang="en-US" sz="1800" i="1" dirty="0"/>
              <a:t>Y</a:t>
            </a:r>
            <a:r>
              <a:rPr lang="en-US" sz="1800" i="1" baseline="-25000" dirty="0"/>
              <a:t>A1</a:t>
            </a:r>
            <a:r>
              <a:rPr lang="en-US" sz="1800" i="1" dirty="0"/>
              <a:t> </a:t>
            </a:r>
            <a:r>
              <a:rPr lang="en-US" sz="1800" dirty="0"/>
              <a:t>or </a:t>
            </a:r>
            <a:r>
              <a:rPr lang="en-US" sz="1800" i="1" dirty="0"/>
              <a:t>Y</a:t>
            </a:r>
            <a:r>
              <a:rPr lang="en-US" sz="1800" i="1" baseline="-25000" dirty="0"/>
              <a:t>B1</a:t>
            </a:r>
            <a:r>
              <a:rPr lang="en-US" sz="1800" dirty="0"/>
              <a:t> is set, depending on whether </a:t>
            </a:r>
            <a:r>
              <a:rPr lang="en-US" sz="1800" i="1" dirty="0" err="1"/>
              <a:t>x</a:t>
            </a:r>
            <a:r>
              <a:rPr lang="en-US" sz="1800" i="1" baseline="-25000" dirty="0" err="1"/>
              <a:t>p</a:t>
            </a:r>
            <a:r>
              <a:rPr lang="en-US" sz="1800" baseline="-25000" dirty="0"/>
              <a:t> </a:t>
            </a:r>
            <a:r>
              <a:rPr lang="en-US" sz="1800" dirty="0"/>
              <a:t>= 1 or 0, respectively. </a:t>
            </a:r>
            <a:endParaRPr lang="en-US" sz="18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1800" dirty="0" smtClean="0"/>
              <a:t>Compellation </a:t>
            </a:r>
            <a:r>
              <a:rPr lang="en-US" sz="1800" dirty="0"/>
              <a:t>of either step </a:t>
            </a:r>
            <a:r>
              <a:rPr lang="en-US" sz="1800" i="1" dirty="0" err="1"/>
              <a:t>A</a:t>
            </a:r>
            <a:r>
              <a:rPr lang="en-US" sz="1800" i="1" baseline="-25000" dirty="0" err="1"/>
              <a:t>j</a:t>
            </a:r>
            <a:r>
              <a:rPr lang="en-US" sz="1800" i="1" dirty="0"/>
              <a:t> </a:t>
            </a:r>
            <a:r>
              <a:rPr lang="en-US" sz="1800" dirty="0"/>
              <a:t>or </a:t>
            </a:r>
            <a:r>
              <a:rPr lang="en-US" sz="1800" i="1" dirty="0" err="1"/>
              <a:t>B</a:t>
            </a:r>
            <a:r>
              <a:rPr lang="en-US" sz="1800" i="1" baseline="-25000" dirty="0" err="1"/>
              <a:t>k</a:t>
            </a:r>
            <a:r>
              <a:rPr lang="en-US" sz="1800" i="1" baseline="-25000" dirty="0"/>
              <a:t> </a:t>
            </a:r>
            <a:r>
              <a:rPr lang="en-US" sz="1800" dirty="0"/>
              <a:t>sets flip-flop </a:t>
            </a:r>
            <a:r>
              <a:rPr lang="en-US" sz="1800" i="1" dirty="0"/>
              <a:t>Y</a:t>
            </a:r>
            <a:r>
              <a:rPr lang="en-US" sz="1800" i="1" baseline="-25000" dirty="0"/>
              <a:t>i+1 </a:t>
            </a:r>
            <a:r>
              <a:rPr lang="en-US" sz="1800" i="1" dirty="0"/>
              <a:t>. </a:t>
            </a:r>
            <a:endParaRPr lang="en-US" sz="1800" dirty="0"/>
          </a:p>
          <a:p>
            <a:endParaRPr lang="en-US" sz="1800" dirty="0"/>
          </a:p>
        </p:txBody>
      </p:sp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2"/>
          <a:srcRect l="28103" t="42188" r="33210" b="14741"/>
          <a:stretch>
            <a:fillRect/>
          </a:stretch>
        </p:blipFill>
        <p:spPr bwMode="auto">
          <a:xfrm>
            <a:off x="3275856" y="1142984"/>
            <a:ext cx="5153989" cy="459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84312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Chapter 7: RLL Design and Sequencing System - IE337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02C6B-3D02-4064-9A4B-6A3BCBC92CB2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428596" y="142852"/>
            <a:ext cx="7358114" cy="57150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7.3 RLL Design for Sequencing System Using CASCADE Methods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142844" y="571480"/>
            <a:ext cx="864399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 eaLnBrk="0" hangingPunct="0">
              <a:tabLst>
                <a:tab pos="685800" algn="l"/>
              </a:tabLst>
            </a:pPr>
            <a:r>
              <a:rPr lang="en-US" altLang="ko-KR" sz="1600" b="1" dirty="0" smtClean="0">
                <a:solidFill>
                  <a:schemeClr val="tx1">
                    <a:tint val="75000"/>
                  </a:schemeClr>
                </a:solidFill>
              </a:rPr>
              <a:t>Design RLL for Multi-Path Machine Sequence with two or more alternative parallel paths </a:t>
            </a:r>
            <a:endParaRPr lang="en-US" altLang="ko-KR" sz="1600" b="1" dirty="0" smtClean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214282" y="1000108"/>
            <a:ext cx="15938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i="1"/>
              <a:t>Example 7-2 </a:t>
            </a:r>
            <a:endParaRPr lang="en-US" sz="2000"/>
          </a:p>
        </p:txBody>
      </p:sp>
      <p:graphicFrame>
        <p:nvGraphicFramePr>
          <p:cNvPr id="10" name="Object 2"/>
          <p:cNvGraphicFramePr>
            <a:graphicFrameLocks noChangeAspect="1"/>
          </p:cNvGraphicFramePr>
          <p:nvPr/>
        </p:nvGraphicFramePr>
        <p:xfrm>
          <a:off x="214281" y="1457308"/>
          <a:ext cx="3746677" cy="16145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9" name="Equation" r:id="rId3" imgW="2616120" imgH="1066680" progId="Equation.3">
                  <p:embed/>
                </p:oleObj>
              </mc:Choice>
              <mc:Fallback>
                <p:oleObj name="Equation" r:id="rId3" imgW="2616120" imgH="106668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281" y="1457308"/>
                        <a:ext cx="3746677" cy="161450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5"/>
          <a:srcRect l="26103" t="29012" r="43647" b="33459"/>
          <a:stretch>
            <a:fillRect/>
          </a:stretch>
        </p:blipFill>
        <p:spPr bwMode="auto">
          <a:xfrm>
            <a:off x="3999397" y="1142984"/>
            <a:ext cx="4463227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5"/>
          <a:srcRect l="31331" t="66264" r="43547" b="7039"/>
          <a:stretch>
            <a:fillRect/>
          </a:stretch>
        </p:blipFill>
        <p:spPr bwMode="auto">
          <a:xfrm>
            <a:off x="214282" y="3071810"/>
            <a:ext cx="3786214" cy="3218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84312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Chapter 7: RLL Design and Sequencing System - IE337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02C6B-3D02-4064-9A4B-6A3BCBC92CB2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428596" y="142852"/>
            <a:ext cx="7358114" cy="57150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7.3 RLL Design for Sequencing System Using CASCADE Methods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214282" y="642918"/>
            <a:ext cx="771530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 eaLnBrk="0" hangingPunct="0">
              <a:tabLst>
                <a:tab pos="685800" algn="l"/>
              </a:tabLst>
            </a:pPr>
            <a:r>
              <a:rPr lang="en-US" altLang="ko-KR" sz="1600" b="1" dirty="0" smtClean="0">
                <a:solidFill>
                  <a:schemeClr val="tx1">
                    <a:tint val="75000"/>
                  </a:schemeClr>
                </a:solidFill>
              </a:rPr>
              <a:t>Design RLL for Machine Sequence with option of bypassing certain steps </a:t>
            </a:r>
            <a:endParaRPr lang="en-US" altLang="ko-KR" sz="1600" b="1" dirty="0" smtClean="0">
              <a:solidFill>
                <a:srgbClr val="FF0000"/>
              </a:solidFill>
            </a:endParaRPr>
          </a:p>
        </p:txBody>
      </p:sp>
      <p:sp>
        <p:nvSpPr>
          <p:cNvPr id="16" name="Rectangle 9"/>
          <p:cNvSpPr>
            <a:spLocks noChangeArrowheads="1"/>
          </p:cNvSpPr>
          <p:nvPr/>
        </p:nvSpPr>
        <p:spPr bwMode="auto">
          <a:xfrm>
            <a:off x="214282" y="1357298"/>
            <a:ext cx="3071834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800" dirty="0"/>
              <a:t>Here there are a machine sequence with the option of bypassing certain machine sequence steps</a:t>
            </a:r>
            <a:r>
              <a:rPr lang="en-US" sz="1800" dirty="0" smtClean="0"/>
              <a:t>.</a:t>
            </a:r>
          </a:p>
          <a:p>
            <a:r>
              <a:rPr lang="en-US" sz="1800" dirty="0" smtClean="0"/>
              <a:t> </a:t>
            </a:r>
            <a:endParaRPr lang="en-US" sz="18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1800" dirty="0"/>
              <a:t>At the completion of step </a:t>
            </a:r>
            <a:r>
              <a:rPr lang="en-US" sz="1800" i="1" dirty="0" err="1"/>
              <a:t>i</a:t>
            </a:r>
            <a:r>
              <a:rPr lang="en-US" sz="1800" dirty="0"/>
              <a:t>, if input control signal </a:t>
            </a:r>
            <a:r>
              <a:rPr lang="en-US" sz="1800" i="1" dirty="0" err="1"/>
              <a:t>x</a:t>
            </a:r>
            <a:r>
              <a:rPr lang="en-US" sz="1800" i="1" baseline="-25000" dirty="0" err="1"/>
              <a:t>p</a:t>
            </a:r>
            <a:r>
              <a:rPr lang="en-US" sz="1800" i="1" dirty="0"/>
              <a:t> </a:t>
            </a:r>
            <a:r>
              <a:rPr lang="en-US" sz="1800" dirty="0"/>
              <a:t>=1, then the system goes through program steps from </a:t>
            </a:r>
            <a:r>
              <a:rPr lang="en-US" sz="1800" i="1" dirty="0"/>
              <a:t>A</a:t>
            </a:r>
            <a:r>
              <a:rPr lang="en-US" sz="1800" i="1" baseline="-25000" dirty="0"/>
              <a:t>1</a:t>
            </a:r>
            <a:r>
              <a:rPr lang="en-US" sz="1800" i="1" dirty="0"/>
              <a:t> </a:t>
            </a:r>
            <a:r>
              <a:rPr lang="en-US" sz="1800" dirty="0"/>
              <a:t>to </a:t>
            </a:r>
            <a:r>
              <a:rPr lang="en-US" sz="1800" i="1" dirty="0" err="1"/>
              <a:t>A</a:t>
            </a:r>
            <a:r>
              <a:rPr lang="en-US" sz="1800" i="1" baseline="-25000" dirty="0" err="1"/>
              <a:t>j</a:t>
            </a:r>
            <a:r>
              <a:rPr lang="en-US" sz="1800" i="1" baseline="-25000" dirty="0"/>
              <a:t> </a:t>
            </a:r>
            <a:r>
              <a:rPr lang="en-US" sz="1800" dirty="0"/>
              <a:t>, and continue with step </a:t>
            </a:r>
            <a:r>
              <a:rPr lang="en-US" sz="1800" i="1" dirty="0"/>
              <a:t>I+1</a:t>
            </a:r>
            <a:r>
              <a:rPr lang="en-US" sz="1800" dirty="0"/>
              <a:t>. </a:t>
            </a:r>
            <a:endParaRPr lang="en-US" sz="18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1800" dirty="0" smtClean="0"/>
              <a:t>If on </a:t>
            </a:r>
            <a:r>
              <a:rPr lang="en-US" sz="1800" dirty="0"/>
              <a:t>the other hand, </a:t>
            </a:r>
            <a:r>
              <a:rPr lang="en-US" sz="1800" i="1" dirty="0" err="1"/>
              <a:t>x</a:t>
            </a:r>
            <a:r>
              <a:rPr lang="en-US" sz="1800" i="1" baseline="-25000" dirty="0" err="1"/>
              <a:t>p</a:t>
            </a:r>
            <a:r>
              <a:rPr lang="en-US" sz="1800" i="1" dirty="0"/>
              <a:t> </a:t>
            </a:r>
            <a:r>
              <a:rPr lang="en-US" sz="1800" dirty="0"/>
              <a:t>= 0, then the system jumps directly from step </a:t>
            </a:r>
            <a:r>
              <a:rPr lang="en-US" sz="1800" i="1" dirty="0"/>
              <a:t>I  </a:t>
            </a:r>
            <a:r>
              <a:rPr lang="en-US" sz="1800" dirty="0"/>
              <a:t>to </a:t>
            </a:r>
            <a:r>
              <a:rPr lang="en-US" sz="1800" i="1" dirty="0"/>
              <a:t>I+1</a:t>
            </a:r>
            <a:r>
              <a:rPr lang="en-US" sz="1800" dirty="0"/>
              <a:t>. </a:t>
            </a:r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 rotWithShape="1">
          <a:blip r:embed="rId2"/>
          <a:srcRect l="29210" t="44126" r="36688" b="20208"/>
          <a:stretch/>
        </p:blipFill>
        <p:spPr bwMode="auto">
          <a:xfrm>
            <a:off x="3214678" y="1106564"/>
            <a:ext cx="5272722" cy="4410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84312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Chapter 7: RLL Design and Sequencing System - IE337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02C6B-3D02-4064-9A4B-6A3BCBC92CB2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428596" y="142852"/>
            <a:ext cx="7358114" cy="57150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7.3 RLL Design for Sequencing System Using CASCADE Methods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214282" y="642918"/>
            <a:ext cx="771530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 eaLnBrk="0" hangingPunct="0">
              <a:tabLst>
                <a:tab pos="685800" algn="l"/>
              </a:tabLst>
            </a:pPr>
            <a:r>
              <a:rPr lang="en-US" altLang="ko-KR" sz="1600" b="1" dirty="0" smtClean="0">
                <a:solidFill>
                  <a:schemeClr val="tx1">
                    <a:tint val="75000"/>
                  </a:schemeClr>
                </a:solidFill>
              </a:rPr>
              <a:t>Design RLL for Machine Sequence with option of bypassing certain steps </a:t>
            </a:r>
            <a:endParaRPr lang="en-US" altLang="ko-KR" sz="1600" b="1" dirty="0" smtClean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285720" y="1000108"/>
            <a:ext cx="15732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i="1" dirty="0"/>
              <a:t>Example 7.3</a:t>
            </a:r>
            <a:r>
              <a:rPr lang="en-US" sz="2000" b="1" dirty="0"/>
              <a:t> </a:t>
            </a:r>
            <a:endParaRPr lang="en-US" sz="2000" dirty="0"/>
          </a:p>
        </p:txBody>
      </p:sp>
      <p:sp>
        <p:nvSpPr>
          <p:cNvPr id="10" name="AutoShape 1"/>
          <p:cNvSpPr>
            <a:spLocks noChangeArrowheads="1"/>
          </p:cNvSpPr>
          <p:nvPr/>
        </p:nvSpPr>
        <p:spPr bwMode="auto">
          <a:xfrm>
            <a:off x="1509714" y="2214554"/>
            <a:ext cx="1562088" cy="1222379"/>
          </a:xfrm>
          <a:prstGeom prst="bracePair">
            <a:avLst>
              <a:gd name="adj" fmla="val 8333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r>
              <a:rPr lang="en-US" altLang="ko-KR" sz="1400" i="1" dirty="0" err="1">
                <a:ea typeface="Batang" charset="-127"/>
              </a:rPr>
              <a:t>X</a:t>
            </a:r>
            <a:r>
              <a:rPr lang="en-US" altLang="ko-KR" sz="1400" i="1" baseline="-30000" dirty="0" err="1">
                <a:ea typeface="Batang" charset="-127"/>
              </a:rPr>
              <a:t>p</a:t>
            </a:r>
            <a:r>
              <a:rPr lang="en-US" altLang="ko-KR" sz="1400" i="1" dirty="0">
                <a:ea typeface="Batang" charset="-127"/>
              </a:rPr>
              <a:t>=1; ( B+, B-)</a:t>
            </a:r>
            <a:endParaRPr lang="en-US" altLang="ko-KR" sz="1000" dirty="0">
              <a:ea typeface="굴림" charset="-127"/>
            </a:endParaRPr>
          </a:p>
          <a:p>
            <a:pPr eaLnBrk="0" hangingPunct="0"/>
            <a:r>
              <a:rPr lang="en-US" altLang="ko-KR" sz="1400" i="1" dirty="0">
                <a:ea typeface="Batang" charset="-127"/>
              </a:rPr>
              <a:t>          </a:t>
            </a:r>
            <a:r>
              <a:rPr lang="en-US" altLang="ko-KR" sz="1400" b="1" i="1" dirty="0" smtClean="0">
                <a:ea typeface="Batang" charset="-127"/>
              </a:rPr>
              <a:t>G2 </a:t>
            </a:r>
            <a:r>
              <a:rPr lang="en-US" altLang="ko-KR" sz="1400" b="1" i="1" dirty="0">
                <a:ea typeface="Batang" charset="-127"/>
              </a:rPr>
              <a:t>| G3</a:t>
            </a:r>
            <a:endParaRPr lang="en-US" altLang="ko-KR" sz="1000" dirty="0">
              <a:ea typeface="굴림" charset="-127"/>
            </a:endParaRPr>
          </a:p>
          <a:p>
            <a:pPr eaLnBrk="0" hangingPunct="0"/>
            <a:r>
              <a:rPr lang="en-US" altLang="ko-KR" sz="1400" i="1" dirty="0" err="1">
                <a:ea typeface="Batang" charset="-127"/>
              </a:rPr>
              <a:t>X</a:t>
            </a:r>
            <a:r>
              <a:rPr lang="en-US" altLang="ko-KR" sz="1400" i="1" baseline="-30000" dirty="0" err="1">
                <a:ea typeface="Batang" charset="-127"/>
              </a:rPr>
              <a:t>p</a:t>
            </a:r>
            <a:r>
              <a:rPr lang="en-US" altLang="ko-KR" sz="1400" i="1" dirty="0">
                <a:ea typeface="Batang" charset="-127"/>
              </a:rPr>
              <a:t>=0; by pass</a:t>
            </a:r>
            <a:endParaRPr lang="en-US" altLang="ko-KR" sz="2000" dirty="0">
              <a:ea typeface="굴림" charset="-127"/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428596" y="2071678"/>
            <a:ext cx="3216522" cy="1485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 eaLnBrk="0" hangingPunct="0"/>
            <a:r>
              <a:rPr lang="en-US" sz="1050" dirty="0"/>
              <a:t/>
            </a:r>
            <a:br>
              <a:rPr lang="en-US" sz="1050" dirty="0"/>
            </a:br>
            <a:endParaRPr lang="en-US" sz="2400" dirty="0"/>
          </a:p>
          <a:p>
            <a:pPr algn="just" eaLnBrk="0" hangingPunct="0"/>
            <a:r>
              <a:rPr lang="en-US" altLang="ko-KR" sz="1600" b="1" i="1" dirty="0">
                <a:ea typeface="Batang" charset="-127"/>
              </a:rPr>
              <a:t>START</a:t>
            </a:r>
            <a:r>
              <a:rPr lang="en-US" altLang="ko-KR" sz="1600" i="1" dirty="0">
                <a:ea typeface="Batang" charset="-127"/>
              </a:rPr>
              <a:t>, A+ ,                                     , A- .</a:t>
            </a:r>
            <a:endParaRPr lang="en-US" altLang="ko-KR" sz="1050" dirty="0">
              <a:ea typeface="굴림" charset="-127"/>
            </a:endParaRPr>
          </a:p>
          <a:p>
            <a:pPr algn="just" eaLnBrk="0" hangingPunct="0"/>
            <a:r>
              <a:rPr lang="en-US" altLang="ko-KR" sz="1600" i="1" dirty="0">
                <a:ea typeface="Batang" charset="-127"/>
              </a:rPr>
              <a:t>     </a:t>
            </a:r>
            <a:r>
              <a:rPr lang="en-US" altLang="ko-KR" sz="1600" b="1" i="1" dirty="0">
                <a:ea typeface="Batang" charset="-127"/>
              </a:rPr>
              <a:t>G1		             </a:t>
            </a:r>
            <a:r>
              <a:rPr lang="en-US" altLang="ko-KR" sz="1600" b="1" i="1" dirty="0" smtClean="0">
                <a:ea typeface="Batang" charset="-127"/>
              </a:rPr>
              <a:t>     G4</a:t>
            </a:r>
            <a:endParaRPr lang="en-US" altLang="ko-KR" sz="1050" dirty="0">
              <a:ea typeface="굴림" charset="-127"/>
            </a:endParaRPr>
          </a:p>
          <a:p>
            <a:pPr algn="just" eaLnBrk="0" hangingPunct="0"/>
            <a:endParaRPr lang="en-US" altLang="ko-KR" sz="2400" dirty="0">
              <a:ea typeface="굴림" charset="-127"/>
            </a:endParaRPr>
          </a:p>
        </p:txBody>
      </p:sp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2"/>
          <a:srcRect l="27371" t="36435" r="45731" b="33576"/>
          <a:stretch>
            <a:fillRect/>
          </a:stretch>
        </p:blipFill>
        <p:spPr bwMode="auto">
          <a:xfrm>
            <a:off x="4214810" y="1357298"/>
            <a:ext cx="4165052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2"/>
          <a:srcRect l="28534" t="66181" r="45295" b="18370"/>
          <a:stretch>
            <a:fillRect/>
          </a:stretch>
        </p:blipFill>
        <p:spPr bwMode="auto">
          <a:xfrm>
            <a:off x="357158" y="3929066"/>
            <a:ext cx="4084572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84312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0034" y="428604"/>
            <a:ext cx="7358114" cy="571504"/>
          </a:xfrm>
        </p:spPr>
        <p:txBody>
          <a:bodyPr>
            <a:normAutofit/>
          </a:bodyPr>
          <a:lstStyle/>
          <a:p>
            <a:pPr lvl="0"/>
            <a:r>
              <a:rPr lang="en-US" dirty="0" smtClean="0"/>
              <a:t> 7.1 </a:t>
            </a:r>
            <a:r>
              <a:rPr lang="en-US" b="1" dirty="0" smtClean="0"/>
              <a:t>Commonly used industrial machine sequence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Chapter 7: RLL Design and Sequencing System - IE337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02C6B-3D02-4064-9A4B-6A3BCBC92CB2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9" name="Picture 7"/>
          <p:cNvPicPr>
            <a:picLocks noChangeAspect="1" noChangeArrowheads="1"/>
          </p:cNvPicPr>
          <p:nvPr/>
        </p:nvPicPr>
        <p:blipFill rotWithShape="1">
          <a:blip r:embed="rId2"/>
          <a:srcRect l="22240" t="34017" r="40403" b="27143"/>
          <a:stretch/>
        </p:blipFill>
        <p:spPr bwMode="auto">
          <a:xfrm>
            <a:off x="329607" y="1052736"/>
            <a:ext cx="5497033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5526360" y="1124744"/>
            <a:ext cx="271804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buAutoNum type="alphaLcParenBoth"/>
            </a:pPr>
            <a:r>
              <a:rPr lang="en-US" sz="1600" dirty="0" smtClean="0"/>
              <a:t>Single-Path </a:t>
            </a:r>
            <a:r>
              <a:rPr lang="en-US" sz="1600" dirty="0"/>
              <a:t>Machine </a:t>
            </a:r>
            <a:r>
              <a:rPr lang="en-US" sz="1600" dirty="0" smtClean="0"/>
              <a:t>Sequence.  </a:t>
            </a:r>
          </a:p>
          <a:p>
            <a:pPr lvl="1"/>
            <a:endParaRPr lang="en-US" sz="1600" dirty="0"/>
          </a:p>
          <a:p>
            <a:pPr lvl="1"/>
            <a:r>
              <a:rPr lang="en-US" sz="1600" dirty="0" smtClean="0"/>
              <a:t>(b</a:t>
            </a:r>
            <a:r>
              <a:rPr lang="en-US" sz="1600" dirty="0"/>
              <a:t>) Multi-Path (</a:t>
            </a:r>
            <a:r>
              <a:rPr lang="en-US" sz="1600" dirty="0" smtClean="0"/>
              <a:t>parallel)   Machine Sequencing. </a:t>
            </a:r>
          </a:p>
          <a:p>
            <a:pPr lvl="1"/>
            <a:endParaRPr lang="en-US" sz="1600" dirty="0" smtClean="0"/>
          </a:p>
          <a:p>
            <a:pPr lvl="1"/>
            <a:endParaRPr lang="en-US" sz="1600" dirty="0"/>
          </a:p>
          <a:p>
            <a:pPr lvl="1"/>
            <a:endParaRPr lang="en-US" sz="1600" dirty="0"/>
          </a:p>
          <a:p>
            <a:pPr lvl="1"/>
            <a:r>
              <a:rPr lang="en-US" sz="1600" dirty="0" smtClean="0"/>
              <a:t>(c) Two </a:t>
            </a:r>
            <a:r>
              <a:rPr lang="en-US" sz="1600" dirty="0"/>
              <a:t>or more alternative parallel </a:t>
            </a:r>
            <a:r>
              <a:rPr lang="en-US" sz="1600" dirty="0" smtClean="0"/>
              <a:t>paths machine sequence.</a:t>
            </a:r>
          </a:p>
          <a:p>
            <a:pPr lvl="1"/>
            <a:endParaRPr lang="en-US" sz="1600" dirty="0"/>
          </a:p>
          <a:p>
            <a:pPr lvl="1"/>
            <a:r>
              <a:rPr lang="en-US" sz="1600" dirty="0" smtClean="0"/>
              <a:t>(d) Machine sequence </a:t>
            </a:r>
            <a:r>
              <a:rPr lang="en-US" sz="1600" dirty="0"/>
              <a:t>with option of bypassing certain steps.</a:t>
            </a:r>
          </a:p>
          <a:p>
            <a:pPr lvl="1"/>
            <a:r>
              <a:rPr lang="en-US" sz="1600" dirty="0" smtClean="0"/>
              <a:t>(e) Machine sequence </a:t>
            </a:r>
            <a:r>
              <a:rPr lang="en-US" sz="1600" dirty="0"/>
              <a:t>with the option of repeating certain steps.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4312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Chapter 7: RLL Design and Sequencing System - IE337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02C6B-3D02-4064-9A4B-6A3BCBC92CB2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428596" y="142852"/>
            <a:ext cx="7358114" cy="57150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7.3 RLL Design for Sequencing System Using CASCADE Methods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214282" y="642918"/>
            <a:ext cx="771530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 eaLnBrk="0" hangingPunct="0">
              <a:tabLst>
                <a:tab pos="685800" algn="l"/>
              </a:tabLst>
            </a:pPr>
            <a:r>
              <a:rPr lang="en-US" altLang="ko-KR" sz="1600" b="1" dirty="0" smtClean="0">
                <a:solidFill>
                  <a:schemeClr val="tx1">
                    <a:tint val="75000"/>
                  </a:schemeClr>
                </a:solidFill>
              </a:rPr>
              <a:t>Design RLL for Machine Sequence with option of repeating certain steps </a:t>
            </a:r>
            <a:endParaRPr lang="en-US" altLang="ko-KR" sz="1600" b="1" dirty="0" smtClean="0">
              <a:solidFill>
                <a:srgbClr val="FF0000"/>
              </a:solidFill>
            </a:endParaRPr>
          </a:p>
        </p:txBody>
      </p:sp>
      <p:sp>
        <p:nvSpPr>
          <p:cNvPr id="17" name="Rectangle 11"/>
          <p:cNvSpPr>
            <a:spLocks noChangeArrowheads="1"/>
          </p:cNvSpPr>
          <p:nvPr/>
        </p:nvSpPr>
        <p:spPr bwMode="auto">
          <a:xfrm>
            <a:off x="192082" y="992570"/>
            <a:ext cx="3133582" cy="590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smtClean="0"/>
              <a:t>M</a:t>
            </a:r>
            <a:r>
              <a:rPr lang="en-US" dirty="0" smtClean="0"/>
              <a:t>ulti-path </a:t>
            </a:r>
            <a:r>
              <a:rPr lang="en-US" dirty="0"/>
              <a:t>machine sequence with the option of repeating certain steps. </a:t>
            </a:r>
            <a:endParaRPr lang="en-US" dirty="0" smtClean="0"/>
          </a:p>
          <a:p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At the completion of step </a:t>
            </a:r>
            <a:r>
              <a:rPr lang="en-US" i="1" dirty="0" err="1"/>
              <a:t>A</a:t>
            </a:r>
            <a:r>
              <a:rPr lang="en-US" i="1" baseline="-25000" dirty="0" err="1"/>
              <a:t>j</a:t>
            </a:r>
            <a:r>
              <a:rPr lang="en-US" i="1" baseline="-25000" dirty="0"/>
              <a:t> </a:t>
            </a:r>
            <a:r>
              <a:rPr lang="en-US" dirty="0"/>
              <a:t>, the system will continue with step </a:t>
            </a:r>
            <a:r>
              <a:rPr lang="en-US" i="1" dirty="0"/>
              <a:t>i+1</a:t>
            </a:r>
            <a:r>
              <a:rPr lang="en-US" dirty="0"/>
              <a:t>, provided </a:t>
            </a:r>
            <a:r>
              <a:rPr lang="en-US" i="1" dirty="0" err="1"/>
              <a:t>x</a:t>
            </a:r>
            <a:r>
              <a:rPr lang="en-US" i="1" baseline="-25000" dirty="0" err="1"/>
              <a:t>p</a:t>
            </a:r>
            <a:r>
              <a:rPr lang="en-US" i="1" dirty="0"/>
              <a:t> =1 . </a:t>
            </a:r>
            <a:r>
              <a:rPr lang="en-US" dirty="0"/>
              <a:t>If, however, </a:t>
            </a:r>
            <a:r>
              <a:rPr lang="en-US" i="1" dirty="0" err="1"/>
              <a:t>x</a:t>
            </a:r>
            <a:r>
              <a:rPr lang="en-US" i="1" baseline="-25000" dirty="0" err="1"/>
              <a:t>p</a:t>
            </a:r>
            <a:r>
              <a:rPr lang="en-US" i="1" dirty="0"/>
              <a:t> = 0 , </a:t>
            </a:r>
            <a:r>
              <a:rPr lang="en-US" dirty="0"/>
              <a:t>then steps </a:t>
            </a:r>
            <a:r>
              <a:rPr lang="en-US" i="1" dirty="0"/>
              <a:t>A</a:t>
            </a:r>
            <a:r>
              <a:rPr lang="en-US" i="1" baseline="-25000" dirty="0"/>
              <a:t>1 </a:t>
            </a:r>
            <a:r>
              <a:rPr lang="en-US" dirty="0"/>
              <a:t>to </a:t>
            </a:r>
            <a:r>
              <a:rPr lang="en-US" i="1" dirty="0"/>
              <a:t>A</a:t>
            </a:r>
            <a:r>
              <a:rPr lang="en-US" i="1" baseline="-25000" dirty="0"/>
              <a:t>J </a:t>
            </a:r>
            <a:r>
              <a:rPr lang="en-US" dirty="0"/>
              <a:t>are repeated indefinitely until </a:t>
            </a:r>
            <a:r>
              <a:rPr lang="en-US" i="1" dirty="0" err="1"/>
              <a:t>x</a:t>
            </a:r>
            <a:r>
              <a:rPr lang="en-US" i="1" baseline="-25000" dirty="0" err="1"/>
              <a:t>p</a:t>
            </a:r>
            <a:r>
              <a:rPr lang="en-US" i="1" dirty="0"/>
              <a:t> </a:t>
            </a:r>
            <a:r>
              <a:rPr lang="en-US" dirty="0"/>
              <a:t>becomes 1. </a:t>
            </a: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This </a:t>
            </a:r>
            <a:r>
              <a:rPr lang="en-US" dirty="0"/>
              <a:t>circuit is suitable for machine sequence to be repeated until the desired effect is achieved. </a:t>
            </a: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Note; at least </a:t>
            </a:r>
            <a:r>
              <a:rPr lang="en-US" u="sng" dirty="0"/>
              <a:t>three</a:t>
            </a:r>
            <a:r>
              <a:rPr lang="en-US" dirty="0"/>
              <a:t> flip-flops must be allocated for repeated machine </a:t>
            </a:r>
            <a:r>
              <a:rPr lang="en-US" dirty="0" smtClean="0"/>
              <a:t>steps, sometime </a:t>
            </a:r>
            <a:r>
              <a:rPr lang="en-US" dirty="0"/>
              <a:t>a third ‘dummy’ group must be added.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 rotWithShape="1">
          <a:blip r:embed="rId2"/>
          <a:srcRect l="26876" t="33594" r="35291" b="15149"/>
          <a:stretch/>
        </p:blipFill>
        <p:spPr bwMode="auto">
          <a:xfrm>
            <a:off x="3419872" y="965820"/>
            <a:ext cx="4957152" cy="537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84312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Chapter 7: RLL Design and Sequencing System - IE337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02C6B-3D02-4064-9A4B-6A3BCBC92CB2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428596" y="142852"/>
            <a:ext cx="7358114" cy="57150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7.3 RLL Design for Sequencing System Using CASCADE Methods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214282" y="642918"/>
            <a:ext cx="771530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 eaLnBrk="0" hangingPunct="0">
              <a:tabLst>
                <a:tab pos="685800" algn="l"/>
              </a:tabLst>
            </a:pPr>
            <a:r>
              <a:rPr lang="en-US" altLang="ko-KR" sz="1600" b="1" dirty="0" smtClean="0">
                <a:solidFill>
                  <a:schemeClr val="tx1">
                    <a:tint val="75000"/>
                  </a:schemeClr>
                </a:solidFill>
              </a:rPr>
              <a:t>Design RLL for Machine Sequence with option of repeating certain steps </a:t>
            </a:r>
            <a:endParaRPr lang="en-US" altLang="ko-KR" sz="1600" b="1" dirty="0" smtClean="0">
              <a:solidFill>
                <a:srgbClr val="FF0000"/>
              </a:solidFill>
            </a:endParaRPr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285720" y="1000108"/>
            <a:ext cx="15732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i="1" dirty="0"/>
              <a:t>Example 7.4 </a:t>
            </a:r>
            <a:endParaRPr lang="en-US" sz="2000" dirty="0"/>
          </a:p>
        </p:txBody>
      </p:sp>
      <p:graphicFrame>
        <p:nvGraphicFramePr>
          <p:cNvPr id="13" name="Object 1"/>
          <p:cNvGraphicFramePr>
            <a:graphicFrameLocks noChangeAspect="1"/>
          </p:cNvGraphicFramePr>
          <p:nvPr/>
        </p:nvGraphicFramePr>
        <p:xfrm>
          <a:off x="357158" y="1500174"/>
          <a:ext cx="376555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7" name="Equation" r:id="rId3" imgW="2997200" imgH="482600" progId="Equation.3">
                  <p:embed/>
                </p:oleObj>
              </mc:Choice>
              <mc:Fallback>
                <p:oleObj name="Equation" r:id="rId3" imgW="2997200" imgH="4826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158" y="1500174"/>
                        <a:ext cx="3765550" cy="60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5"/>
          <a:srcRect l="31407" t="31008" r="41859" b="34664"/>
          <a:stretch>
            <a:fillRect/>
          </a:stretch>
        </p:blipFill>
        <p:spPr bwMode="auto">
          <a:xfrm>
            <a:off x="4572001" y="1428735"/>
            <a:ext cx="3830876" cy="3934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5"/>
          <a:srcRect l="31407" t="65018" r="41859" b="16521"/>
          <a:stretch>
            <a:fillRect/>
          </a:stretch>
        </p:blipFill>
        <p:spPr bwMode="auto">
          <a:xfrm>
            <a:off x="357157" y="2357430"/>
            <a:ext cx="4138509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84312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Problems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24744"/>
            <a:ext cx="7620000" cy="5616624"/>
          </a:xfrm>
        </p:spPr>
        <p:txBody>
          <a:bodyPr>
            <a:noAutofit/>
          </a:bodyPr>
          <a:lstStyle/>
          <a:p>
            <a:pPr marL="411480" lvl="1" indent="0">
              <a:buNone/>
            </a:pPr>
            <a:r>
              <a:rPr lang="en-US" sz="1800" b="1" dirty="0" smtClean="0"/>
              <a:t>Problem 7.1</a:t>
            </a:r>
          </a:p>
          <a:p>
            <a:pPr marL="411480" lvl="1" indent="0">
              <a:buNone/>
            </a:pPr>
            <a:r>
              <a:rPr lang="en-US" sz="1800" dirty="0" smtClean="0"/>
              <a:t>Develop </a:t>
            </a:r>
            <a:r>
              <a:rPr lang="en-US" sz="1800" dirty="0"/>
              <a:t>the sequencing chart for the following machine cycles using double acting cylinder having two limit switches, at the two extreme positions. Solve the problem assuming non-sustain control signals (5/3 double solenoids and two spring for valve center);</a:t>
            </a:r>
          </a:p>
          <a:p>
            <a:pPr lvl="1"/>
            <a:r>
              <a:rPr lang="en-US" sz="1800" dirty="0"/>
              <a:t>START, A+, A-, A+, A-, B+, B-.</a:t>
            </a:r>
          </a:p>
          <a:p>
            <a:pPr lvl="1"/>
            <a:r>
              <a:rPr lang="en-US" sz="1800" dirty="0"/>
              <a:t>START, </a:t>
            </a:r>
            <a:r>
              <a:rPr lang="en-US" sz="1800" dirty="0" smtClean="0"/>
              <a:t>A-, </a:t>
            </a:r>
            <a:r>
              <a:rPr lang="en-US" sz="1800" dirty="0"/>
              <a:t>B+, B-, B+, B-, </a:t>
            </a:r>
            <a:r>
              <a:rPr lang="en-US" sz="1800" dirty="0" smtClean="0"/>
              <a:t>A+. </a:t>
            </a:r>
            <a:r>
              <a:rPr lang="en-US" sz="1400" dirty="0" smtClean="0"/>
              <a:t>(assume initial position of cylinder A at forward position)</a:t>
            </a:r>
            <a:endParaRPr lang="en-US" sz="1800" dirty="0"/>
          </a:p>
          <a:p>
            <a:pPr lvl="1"/>
            <a:r>
              <a:rPr lang="en-US" sz="1800" dirty="0"/>
              <a:t>START, A+, A-, B+, C+, B-, C-.</a:t>
            </a:r>
          </a:p>
          <a:p>
            <a:pPr lvl="1"/>
            <a:r>
              <a:rPr lang="en-US" sz="1800" dirty="0"/>
              <a:t>START, A+, B+, A-, A+, B-, A-.</a:t>
            </a:r>
          </a:p>
          <a:p>
            <a:pPr lvl="1"/>
            <a:r>
              <a:rPr lang="en-US" sz="1800" dirty="0"/>
              <a:t>START, A+, B+, A-, B-, A+, A-</a:t>
            </a:r>
            <a:r>
              <a:rPr lang="en-US" sz="1800" dirty="0" smtClean="0"/>
              <a:t>.</a:t>
            </a:r>
            <a:endParaRPr lang="en-US" sz="2400" dirty="0"/>
          </a:p>
          <a:p>
            <a:pPr marL="411480" lvl="1" indent="0">
              <a:buNone/>
            </a:pPr>
            <a:r>
              <a:rPr lang="en-US" sz="1800" b="1" dirty="0" smtClean="0"/>
              <a:t>Problem 7.2</a:t>
            </a:r>
          </a:p>
          <a:p>
            <a:pPr marL="411480" lvl="1" indent="0">
              <a:buNone/>
            </a:pPr>
            <a:r>
              <a:rPr lang="en-US" sz="1800" dirty="0" smtClean="0"/>
              <a:t>Group </a:t>
            </a:r>
            <a:r>
              <a:rPr lang="en-US" sz="1800" dirty="0"/>
              <a:t>the machine cycles given in Prob. 7.1 using Cascade method then develop the </a:t>
            </a:r>
            <a:r>
              <a:rPr lang="en-US" sz="1800" i="1" dirty="0" smtClean="0"/>
              <a:t>RLL?</a:t>
            </a:r>
            <a:endParaRPr lang="en-US" sz="1800" dirty="0"/>
          </a:p>
          <a:p>
            <a:pPr marL="411480" lvl="1" indent="0">
              <a:buNone/>
            </a:pPr>
            <a:r>
              <a:rPr lang="en-US" sz="1800" b="1" dirty="0" smtClean="0"/>
              <a:t>Problem 7.3</a:t>
            </a:r>
          </a:p>
          <a:p>
            <a:pPr marL="411480" lvl="1" indent="0">
              <a:buNone/>
            </a:pPr>
            <a:r>
              <a:rPr lang="en-US" sz="1800" dirty="0" smtClean="0"/>
              <a:t>Resolve </a:t>
            </a:r>
            <a:r>
              <a:rPr lang="en-US" sz="1800" dirty="0"/>
              <a:t>Problem 7.1 using sustain control signals (5/2 solenoid valve with return spring)?</a:t>
            </a:r>
          </a:p>
          <a:p>
            <a:pPr marL="411480" lvl="1" indent="0">
              <a:buNone/>
            </a:pPr>
            <a:r>
              <a:rPr lang="en-US" sz="1800" b="1" dirty="0" smtClean="0"/>
              <a:t>Problem 7.4 </a:t>
            </a:r>
            <a:r>
              <a:rPr lang="en-US" sz="1800" dirty="0" smtClean="0"/>
              <a:t>Resolve </a:t>
            </a:r>
            <a:r>
              <a:rPr lang="en-US" sz="1800" dirty="0"/>
              <a:t>Problem 7.2 using sustain control signals (5/2 solenoid valve with return spring)?</a:t>
            </a:r>
          </a:p>
          <a:p>
            <a:endParaRPr lang="en-US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Chapter 7: RLL Design and Sequencing System - IE337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02C6B-3D02-4064-9A4B-6A3BCBC92CB2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302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836712"/>
            <a:ext cx="7620000" cy="4364182"/>
          </a:xfrm>
        </p:spPr>
        <p:txBody>
          <a:bodyPr/>
          <a:lstStyle/>
          <a:p>
            <a:pPr marL="411480" lvl="1" indent="0">
              <a:buNone/>
            </a:pPr>
            <a:r>
              <a:rPr lang="en-US" b="1" dirty="0" smtClean="0"/>
              <a:t>Problem 7.5</a:t>
            </a:r>
          </a:p>
          <a:p>
            <a:pPr marL="411480" lvl="1" indent="0">
              <a:buNone/>
            </a:pPr>
            <a:r>
              <a:rPr lang="en-US" dirty="0" smtClean="0"/>
              <a:t>Group </a:t>
            </a:r>
            <a:r>
              <a:rPr lang="en-US" dirty="0"/>
              <a:t>the following parallel path machine cycles using Cascade method, develop the sequencing chart, and </a:t>
            </a:r>
            <a:r>
              <a:rPr lang="en-US" i="1" dirty="0"/>
              <a:t>RLL</a:t>
            </a:r>
            <a:r>
              <a:rPr lang="en-US" dirty="0"/>
              <a:t> using non-sustain control signals;</a:t>
            </a:r>
          </a:p>
          <a:p>
            <a:pPr marL="411480" lvl="1" indent="0">
              <a:buNone/>
            </a:pPr>
            <a:r>
              <a:rPr lang="en-US" dirty="0" smtClean="0"/>
              <a:t> </a:t>
            </a:r>
            <a:endParaRPr lang="en-US" dirty="0"/>
          </a:p>
          <a:p>
            <a:pPr marL="114300" indent="0">
              <a:buNone/>
            </a:pPr>
            <a:r>
              <a:rPr lang="en-US" sz="2400" dirty="0" smtClean="0"/>
              <a:t>a)</a:t>
            </a:r>
            <a:endParaRPr lang="en-US" sz="2400" dirty="0"/>
          </a:p>
          <a:p>
            <a:pPr marL="114300" indent="0">
              <a:buNone/>
            </a:pPr>
            <a:endParaRPr lang="en-US" sz="2400" b="1" dirty="0" smtClean="0"/>
          </a:p>
          <a:p>
            <a:pPr marL="114300" indent="0">
              <a:buNone/>
            </a:pPr>
            <a:endParaRPr lang="en-US" sz="2400" b="1" dirty="0"/>
          </a:p>
          <a:p>
            <a:pPr marL="114300" indent="0">
              <a:buNone/>
            </a:pPr>
            <a:r>
              <a:rPr lang="en-US" sz="2400" dirty="0" smtClean="0"/>
              <a:t>b)</a:t>
            </a:r>
          </a:p>
          <a:p>
            <a:pPr marL="114300" indent="0">
              <a:buNone/>
            </a:pPr>
            <a:endParaRPr lang="en-US" sz="2400" dirty="0"/>
          </a:p>
          <a:p>
            <a:pPr marL="11430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Chapter 7: RLL Design and Sequencing System - IE337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02C6B-3D02-4064-9A4B-6A3BCBC92CB2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0716381"/>
              </p:ext>
            </p:extLst>
          </p:nvPr>
        </p:nvGraphicFramePr>
        <p:xfrm>
          <a:off x="2195736" y="2564904"/>
          <a:ext cx="3145891" cy="8840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4" name="Equation" r:id="rId3" imgW="1790194" imgH="503850" progId="Equation.3">
                  <p:embed/>
                </p:oleObj>
              </mc:Choice>
              <mc:Fallback>
                <p:oleObj name="Equation" r:id="rId3" imgW="1790194" imgH="50385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95736" y="2564904"/>
                        <a:ext cx="3145891" cy="8840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5805062"/>
              </p:ext>
            </p:extLst>
          </p:nvPr>
        </p:nvGraphicFramePr>
        <p:xfrm>
          <a:off x="2051720" y="3429000"/>
          <a:ext cx="4123152" cy="16110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5" name="Equation" r:id="rId5" imgW="2018737" imgH="789197" progId="Equation.3">
                  <p:embed/>
                </p:oleObj>
              </mc:Choice>
              <mc:Fallback>
                <p:oleObj name="Equation" r:id="rId5" imgW="2018737" imgH="789197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051720" y="3429000"/>
                        <a:ext cx="4123152" cy="161101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63545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980728"/>
            <a:ext cx="7620000" cy="5112568"/>
          </a:xfrm>
        </p:spPr>
        <p:txBody>
          <a:bodyPr/>
          <a:lstStyle/>
          <a:p>
            <a:pPr marL="411480" lvl="1" indent="0">
              <a:buNone/>
            </a:pPr>
            <a:r>
              <a:rPr lang="en-US" b="1" dirty="0" smtClean="0"/>
              <a:t>Problem 7.6</a:t>
            </a:r>
          </a:p>
          <a:p>
            <a:pPr marL="411480" lvl="1" indent="0">
              <a:buNone/>
            </a:pPr>
            <a:r>
              <a:rPr lang="en-US" dirty="0" smtClean="0"/>
              <a:t>Group </a:t>
            </a:r>
            <a:r>
              <a:rPr lang="en-US" dirty="0"/>
              <a:t>the following machine cycles using Cascade method and develop the </a:t>
            </a:r>
            <a:r>
              <a:rPr lang="en-US" i="1" dirty="0"/>
              <a:t>RLL </a:t>
            </a:r>
            <a:r>
              <a:rPr lang="en-US" dirty="0"/>
              <a:t>for </a:t>
            </a:r>
            <a:r>
              <a:rPr lang="en-US" dirty="0"/>
              <a:t>three double acting cylinders </a:t>
            </a:r>
            <a:r>
              <a:rPr lang="en-US" dirty="0" smtClean="0"/>
              <a:t>. The machine </a:t>
            </a:r>
            <a:r>
              <a:rPr lang="en-US" dirty="0"/>
              <a:t>sequence having three alternative paths and using two selector switches </a:t>
            </a:r>
            <a:r>
              <a:rPr lang="en-US" i="1" dirty="0"/>
              <a:t>X</a:t>
            </a:r>
            <a:r>
              <a:rPr lang="en-US" i="1" baseline="-25000" dirty="0"/>
              <a:t>p1</a:t>
            </a:r>
            <a:r>
              <a:rPr lang="en-US" i="1" dirty="0"/>
              <a:t> </a:t>
            </a:r>
            <a:r>
              <a:rPr lang="en-US" dirty="0"/>
              <a:t>and </a:t>
            </a:r>
            <a:r>
              <a:rPr lang="en-US" i="1" dirty="0"/>
              <a:t>X</a:t>
            </a:r>
            <a:r>
              <a:rPr lang="en-US" i="1" baseline="-25000" dirty="0"/>
              <a:t>p2</a:t>
            </a:r>
            <a:r>
              <a:rPr lang="en-US" i="1" dirty="0"/>
              <a:t>.</a:t>
            </a:r>
            <a:r>
              <a:rPr lang="en-US" dirty="0"/>
              <a:t> The machine sequence given as follows (assume non-sustain control signal for cylinders </a:t>
            </a:r>
            <a:r>
              <a:rPr lang="en-US" i="1" dirty="0"/>
              <a:t>B,C </a:t>
            </a:r>
            <a:r>
              <a:rPr lang="en-US" dirty="0"/>
              <a:t>and </a:t>
            </a:r>
            <a:r>
              <a:rPr lang="en-US" i="1" dirty="0"/>
              <a:t>D, </a:t>
            </a:r>
            <a:r>
              <a:rPr lang="en-US" dirty="0"/>
              <a:t>while </a:t>
            </a:r>
            <a:r>
              <a:rPr lang="en-US" b="1" dirty="0"/>
              <a:t>sustain control signal </a:t>
            </a:r>
            <a:r>
              <a:rPr lang="en-US" b="1" dirty="0" smtClean="0"/>
              <a:t>for </a:t>
            </a:r>
            <a:r>
              <a:rPr lang="en-US" b="1" dirty="0"/>
              <a:t>cylinder </a:t>
            </a:r>
            <a:r>
              <a:rPr lang="en-US" b="1" i="1" dirty="0"/>
              <a:t>A</a:t>
            </a:r>
            <a:r>
              <a:rPr lang="en-US" i="1" dirty="0"/>
              <a:t> </a:t>
            </a:r>
            <a:r>
              <a:rPr lang="en-US" dirty="0" smtClean="0"/>
              <a:t>):</a:t>
            </a:r>
          </a:p>
          <a:p>
            <a:pPr marL="411480" lvl="1" indent="0">
              <a:buNone/>
            </a:pPr>
            <a:endParaRPr lang="en-US" dirty="0" smtClean="0"/>
          </a:p>
          <a:p>
            <a:pPr marL="411480" lvl="1" indent="0">
              <a:buNone/>
            </a:pPr>
            <a:endParaRPr lang="en-US" dirty="0"/>
          </a:p>
          <a:p>
            <a:endParaRPr lang="en-US" sz="2400" dirty="0"/>
          </a:p>
          <a:p>
            <a:endParaRPr lang="en-US" sz="2400" dirty="0"/>
          </a:p>
          <a:p>
            <a:pPr marL="11430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Chapter 7: RLL Design and Sequencing System - IE337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02C6B-3D02-4064-9A4B-6A3BCBC92CB2}" type="slidenum">
              <a:rPr lang="en-US" smtClean="0"/>
              <a:pPr/>
              <a:t>24</a:t>
            </a:fld>
            <a:endParaRPr lang="en-US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2155458"/>
              </p:ext>
            </p:extLst>
          </p:nvPr>
        </p:nvGraphicFramePr>
        <p:xfrm>
          <a:off x="1708150" y="3580160"/>
          <a:ext cx="4710113" cy="2297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8" name="Equation" r:id="rId3" imgW="2603160" imgH="1269720" progId="Equation.3">
                  <p:embed/>
                </p:oleObj>
              </mc:Choice>
              <mc:Fallback>
                <p:oleObj name="Equation" r:id="rId3" imgW="2603160" imgH="126972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08150" y="3580160"/>
                        <a:ext cx="4710113" cy="22971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55435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980728"/>
            <a:ext cx="7620000" cy="4800600"/>
          </a:xfrm>
        </p:spPr>
        <p:txBody>
          <a:bodyPr/>
          <a:lstStyle/>
          <a:p>
            <a:pPr marL="411480" lvl="1" indent="0">
              <a:buNone/>
            </a:pPr>
            <a:r>
              <a:rPr lang="en-US" b="1" dirty="0" smtClean="0"/>
              <a:t>Problem 7.7</a:t>
            </a:r>
          </a:p>
          <a:p>
            <a:pPr marL="411480" lvl="1" indent="0">
              <a:buNone/>
            </a:pPr>
            <a:r>
              <a:rPr lang="en-US" dirty="0"/>
              <a:t>Group the following machine cycle using Cascade method and develop the </a:t>
            </a:r>
            <a:r>
              <a:rPr lang="en-US" i="1" dirty="0"/>
              <a:t>RLL </a:t>
            </a:r>
            <a:r>
              <a:rPr lang="en-US" dirty="0"/>
              <a:t> </a:t>
            </a:r>
            <a:r>
              <a:rPr lang="en-US" dirty="0" smtClean="0"/>
              <a:t>for three double acting cylinders. The machine </a:t>
            </a:r>
            <a:r>
              <a:rPr lang="en-US" dirty="0"/>
              <a:t>sequence having two alternative paths and bypass machine cycle path. </a:t>
            </a:r>
            <a:endParaRPr lang="en-US" dirty="0" smtClean="0"/>
          </a:p>
          <a:p>
            <a:pPr marL="411480" lvl="1" indent="0">
              <a:buNone/>
            </a:pPr>
            <a:r>
              <a:rPr lang="en-US" dirty="0" smtClean="0"/>
              <a:t>The </a:t>
            </a:r>
            <a:r>
              <a:rPr lang="en-US" dirty="0"/>
              <a:t>selection of machine paths and bypass path is achieved using two selector switches </a:t>
            </a:r>
            <a:r>
              <a:rPr lang="en-US" i="1" dirty="0"/>
              <a:t>X</a:t>
            </a:r>
            <a:r>
              <a:rPr lang="en-US" i="1" baseline="-25000" dirty="0"/>
              <a:t>p1</a:t>
            </a:r>
            <a:r>
              <a:rPr lang="en-US" i="1" dirty="0"/>
              <a:t> </a:t>
            </a:r>
            <a:r>
              <a:rPr lang="en-US" dirty="0"/>
              <a:t>and </a:t>
            </a:r>
            <a:r>
              <a:rPr lang="en-US" i="1" dirty="0"/>
              <a:t>X</a:t>
            </a:r>
            <a:r>
              <a:rPr lang="en-US" i="1" baseline="-25000" dirty="0"/>
              <a:t>p2</a:t>
            </a:r>
            <a:r>
              <a:rPr lang="en-US" dirty="0"/>
              <a:t>. The machine sequence given as follows(assuming non-sustain control signals for all cylinders):</a:t>
            </a:r>
          </a:p>
          <a:p>
            <a:pPr marL="411480" lvl="1" indent="0">
              <a:buNone/>
            </a:pPr>
            <a:endParaRPr lang="en-US" dirty="0" smtClean="0"/>
          </a:p>
          <a:p>
            <a:pPr marL="411480" lvl="1" indent="0">
              <a:buNone/>
            </a:pPr>
            <a:endParaRPr lang="en-US" dirty="0"/>
          </a:p>
          <a:p>
            <a:endParaRPr lang="en-US" sz="2400" dirty="0"/>
          </a:p>
          <a:p>
            <a:endParaRPr lang="en-US" sz="2400" dirty="0"/>
          </a:p>
          <a:p>
            <a:pPr marL="11430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Chapter 7: RLL Design and Sequencing System - IE337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02C6B-3D02-4064-9A4B-6A3BCBC92CB2}" type="slidenum">
              <a:rPr lang="en-US" smtClean="0"/>
              <a:pPr/>
              <a:t>25</a:t>
            </a:fld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6573508"/>
              </p:ext>
            </p:extLst>
          </p:nvPr>
        </p:nvGraphicFramePr>
        <p:xfrm>
          <a:off x="1115616" y="3645024"/>
          <a:ext cx="5480108" cy="25202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2" name="Equation" r:id="rId3" imgW="2751874" imgH="1264656" progId="Equation.3">
                  <p:embed/>
                </p:oleObj>
              </mc:Choice>
              <mc:Fallback>
                <p:oleObj name="Equation" r:id="rId3" imgW="2751874" imgH="1264656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15616" y="3645024"/>
                        <a:ext cx="5480108" cy="25202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15893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548680"/>
            <a:ext cx="7920880" cy="5232648"/>
          </a:xfrm>
        </p:spPr>
        <p:txBody>
          <a:bodyPr/>
          <a:lstStyle/>
          <a:p>
            <a:pPr marL="411480" lvl="1" indent="0">
              <a:buNone/>
            </a:pPr>
            <a:r>
              <a:rPr lang="en-US" b="1" dirty="0" smtClean="0"/>
              <a:t>Problem 7.8</a:t>
            </a:r>
          </a:p>
          <a:p>
            <a:pPr marL="411480" lvl="1" indent="0">
              <a:buNone/>
            </a:pPr>
            <a:r>
              <a:rPr lang="en-US" dirty="0" smtClean="0"/>
              <a:t>Develop </a:t>
            </a:r>
            <a:r>
              <a:rPr lang="en-US" dirty="0"/>
              <a:t>RLL for machine sequence with optional repeat machine </a:t>
            </a:r>
            <a:r>
              <a:rPr lang="en-US" dirty="0" smtClean="0"/>
              <a:t>steps of two double acting cylinders. Where the </a:t>
            </a:r>
            <a:r>
              <a:rPr lang="en-US" dirty="0"/>
              <a:t>selection of repeated machine path is achieved using  two selector switches </a:t>
            </a:r>
            <a:r>
              <a:rPr lang="en-US" i="1" dirty="0"/>
              <a:t>x</a:t>
            </a:r>
            <a:r>
              <a:rPr lang="en-US" i="1" baseline="-25000" dirty="0"/>
              <a:t>p1</a:t>
            </a:r>
            <a:r>
              <a:rPr lang="en-US" i="1" dirty="0"/>
              <a:t> </a:t>
            </a:r>
            <a:r>
              <a:rPr lang="en-US" dirty="0"/>
              <a:t>and </a:t>
            </a:r>
            <a:r>
              <a:rPr lang="en-US" i="1" dirty="0"/>
              <a:t>x</a:t>
            </a:r>
            <a:r>
              <a:rPr lang="en-US" i="1" baseline="-25000" dirty="0"/>
              <a:t>p2</a:t>
            </a:r>
            <a:r>
              <a:rPr lang="en-US" i="1" dirty="0"/>
              <a:t>  </a:t>
            </a:r>
            <a:r>
              <a:rPr lang="en-US" dirty="0"/>
              <a:t>for the machine sequence given as follows (assuming non-sustain control signal for all cylinders):</a:t>
            </a:r>
          </a:p>
          <a:p>
            <a:pPr marL="411480" lvl="1" indent="0">
              <a:buNone/>
            </a:pPr>
            <a:endParaRPr lang="en-US" dirty="0"/>
          </a:p>
          <a:p>
            <a:pPr marL="411480" lvl="1" indent="0">
              <a:buNone/>
            </a:pPr>
            <a:endParaRPr lang="en-US" dirty="0" smtClean="0"/>
          </a:p>
          <a:p>
            <a:pPr marL="411480" lvl="1" indent="0">
              <a:buNone/>
            </a:pPr>
            <a:r>
              <a:rPr lang="en-US" b="1" dirty="0"/>
              <a:t>Problem </a:t>
            </a:r>
            <a:r>
              <a:rPr lang="en-US" b="1" dirty="0" smtClean="0"/>
              <a:t>7.9</a:t>
            </a:r>
          </a:p>
          <a:p>
            <a:pPr marL="411480" lvl="1" indent="0">
              <a:buNone/>
            </a:pPr>
            <a:r>
              <a:rPr lang="en-US" dirty="0"/>
              <a:t>Resolve Prob. 7.8 by adding alternative path of machine sequence as illustrated below:</a:t>
            </a:r>
          </a:p>
          <a:p>
            <a:pPr marL="411480" lvl="1" indent="0">
              <a:buNone/>
            </a:pPr>
            <a:endParaRPr lang="en-US" b="1" dirty="0"/>
          </a:p>
          <a:p>
            <a:pPr marL="411480" lvl="1" indent="0">
              <a:buNone/>
            </a:pPr>
            <a:endParaRPr lang="en-US" dirty="0"/>
          </a:p>
          <a:p>
            <a:endParaRPr lang="en-US" sz="2400" dirty="0"/>
          </a:p>
          <a:p>
            <a:endParaRPr lang="en-US" sz="2400" dirty="0"/>
          </a:p>
          <a:p>
            <a:pPr marL="11430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Chapter 7: RLL Design and Sequencing System - IE337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02C6B-3D02-4064-9A4B-6A3BCBC92CB2}" type="slidenum">
              <a:rPr lang="en-US" smtClean="0"/>
              <a:pPr/>
              <a:t>26</a:t>
            </a:fld>
            <a:endParaRPr lang="en-US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4264088"/>
              </p:ext>
            </p:extLst>
          </p:nvPr>
        </p:nvGraphicFramePr>
        <p:xfrm>
          <a:off x="971600" y="2564904"/>
          <a:ext cx="7465687" cy="4320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8" name="Equation" r:id="rId3" imgW="4609011" imgH="266300" progId="Equation.3">
                  <p:embed/>
                </p:oleObj>
              </mc:Choice>
              <mc:Fallback>
                <p:oleObj name="Equation" r:id="rId3" imgW="4609011" imgH="266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71600" y="2564904"/>
                        <a:ext cx="7465687" cy="4320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1701290"/>
              </p:ext>
            </p:extLst>
          </p:nvPr>
        </p:nvGraphicFramePr>
        <p:xfrm>
          <a:off x="936534" y="4509120"/>
          <a:ext cx="7523898" cy="12961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9" name="Equation" r:id="rId5" imgW="4580219" imgH="789197" progId="Equation.3">
                  <p:embed/>
                </p:oleObj>
              </mc:Choice>
              <mc:Fallback>
                <p:oleObj name="Equation" r:id="rId5" imgW="4580219" imgH="789197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36534" y="4509120"/>
                        <a:ext cx="7523898" cy="12961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55092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Chapter 7: RLL Design and Sequencing System - IE337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02C6B-3D02-4064-9A4B-6A3BCBC92CB2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500034" y="428604"/>
            <a:ext cx="7358114" cy="57150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7.2 </a:t>
            </a:r>
            <a:r>
              <a:rPr lang="en-US" sz="2000" b="1" dirty="0" smtClean="0">
                <a:solidFill>
                  <a:schemeClr val="tx1">
                    <a:tint val="75000"/>
                  </a:schemeClr>
                </a:solidFill>
              </a:rPr>
              <a:t>Design Using Sequencing Chart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TextBox 5"/>
          <p:cNvSpPr txBox="1">
            <a:spLocks noChangeArrowheads="1"/>
          </p:cNvSpPr>
          <p:nvPr/>
        </p:nvSpPr>
        <p:spPr bwMode="auto">
          <a:xfrm>
            <a:off x="240437" y="1573239"/>
            <a:ext cx="7886110" cy="4216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8000" lvl="1"/>
            <a:r>
              <a:rPr lang="en-US" sz="2400" dirty="0" smtClean="0"/>
              <a:t>Sequence </a:t>
            </a:r>
            <a:r>
              <a:rPr lang="en-US" sz="2400" dirty="0"/>
              <a:t>charts (also called time-motion diagrams, state diagram, or bar charts) are useful for visualizing the operation of switching systems. </a:t>
            </a:r>
          </a:p>
          <a:p>
            <a:pPr marL="288000" lvl="1"/>
            <a:r>
              <a:rPr lang="en-US" sz="2400" dirty="0"/>
              <a:t>They can be used to describe the step-by-step operation of relay systems, pneumatic systems, or any other type of switching systems and sometime helpful in design </a:t>
            </a:r>
            <a:r>
              <a:rPr lang="en-US" sz="2400" dirty="0" smtClean="0"/>
              <a:t>RLL. </a:t>
            </a:r>
          </a:p>
          <a:p>
            <a:pPr marL="288000" lvl="1"/>
            <a:endParaRPr lang="en-US" sz="2400" dirty="0"/>
          </a:p>
          <a:p>
            <a:pPr marL="288000" lvl="1"/>
            <a:r>
              <a:rPr lang="en-US" sz="2400" dirty="0" smtClean="0"/>
              <a:t>Consider machine cycle:</a:t>
            </a:r>
          </a:p>
          <a:p>
            <a:pPr marL="288000" lvl="1"/>
            <a:endParaRPr lang="en-US" sz="2400" dirty="0" smtClean="0"/>
          </a:p>
          <a:p>
            <a:pPr marL="288000" lvl="1"/>
            <a:r>
              <a:rPr lang="en-US" sz="2400" dirty="0" smtClean="0"/>
              <a:t>START, A+              B-</a:t>
            </a:r>
            <a:endParaRPr lang="en-US" sz="2400" dirty="0"/>
          </a:p>
          <a:p>
            <a:pPr marL="288000" lvl="1"/>
            <a:endParaRPr lang="en-US" sz="2800" dirty="0"/>
          </a:p>
        </p:txBody>
      </p:sp>
      <p:sp>
        <p:nvSpPr>
          <p:cNvPr id="2" name="Double Bracket 1"/>
          <p:cNvSpPr/>
          <p:nvPr/>
        </p:nvSpPr>
        <p:spPr>
          <a:xfrm>
            <a:off x="2009188" y="4847894"/>
            <a:ext cx="576064" cy="525322"/>
          </a:xfrm>
          <a:prstGeom prst="bracket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A-</a:t>
            </a:r>
          </a:p>
          <a:p>
            <a:pPr algn="ctr"/>
            <a:r>
              <a:rPr lang="en-US" sz="2400" dirty="0" smtClean="0"/>
              <a:t>B+</a:t>
            </a:r>
            <a:endParaRPr lang="en-US" sz="2400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2"/>
          <a:srcRect l="20407" t="32578" r="26633" b="50388"/>
          <a:stretch/>
        </p:blipFill>
        <p:spPr bwMode="auto">
          <a:xfrm>
            <a:off x="3707904" y="4199622"/>
            <a:ext cx="4745303" cy="1220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500034" y="5661248"/>
            <a:ext cx="55805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Where A, and B are double acting cylinders actuators,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Two solenoid 5x2 valve Outputs spring return type, and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Two limits switches inputs at cylinder forward position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4312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Chapter 7: RLL Design and Sequencing System - IE337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02C6B-3D02-4064-9A4B-6A3BCBC92CB2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500034" y="428604"/>
            <a:ext cx="7358114" cy="57150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7.2 </a:t>
            </a:r>
            <a:r>
              <a:rPr lang="en-US" sz="2000" b="1" dirty="0" smtClean="0">
                <a:solidFill>
                  <a:schemeClr val="tx1">
                    <a:tint val="75000"/>
                  </a:schemeClr>
                </a:solidFill>
              </a:rPr>
              <a:t>Design Using Sequencing Chart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2"/>
          <a:srcRect l="51622" t="49627" r="22728" b="16093"/>
          <a:stretch/>
        </p:blipFill>
        <p:spPr bwMode="auto">
          <a:xfrm>
            <a:off x="3635896" y="2239393"/>
            <a:ext cx="4068747" cy="4349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2"/>
          <a:srcRect l="20407" t="32578" r="26633" b="50388"/>
          <a:stretch/>
        </p:blipFill>
        <p:spPr bwMode="auto">
          <a:xfrm>
            <a:off x="3635896" y="1000108"/>
            <a:ext cx="4745303" cy="1220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502893" y="1019141"/>
            <a:ext cx="27682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8000" lvl="1"/>
            <a:r>
              <a:rPr lang="en-US" sz="2400" dirty="0"/>
              <a:t>START, A+            </a:t>
            </a:r>
            <a:r>
              <a:rPr lang="en-US" sz="2400" dirty="0" smtClean="0"/>
              <a:t>B-</a:t>
            </a:r>
            <a:endParaRPr lang="en-US" sz="2400" dirty="0"/>
          </a:p>
        </p:txBody>
      </p:sp>
      <p:sp>
        <p:nvSpPr>
          <p:cNvPr id="11" name="Double Bracket 10"/>
          <p:cNvSpPr/>
          <p:nvPr/>
        </p:nvSpPr>
        <p:spPr>
          <a:xfrm>
            <a:off x="2195736" y="1007956"/>
            <a:ext cx="576064" cy="525322"/>
          </a:xfrm>
          <a:prstGeom prst="bracket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A-</a:t>
            </a:r>
          </a:p>
          <a:p>
            <a:pPr algn="ctr"/>
            <a:r>
              <a:rPr lang="en-US" sz="2400" dirty="0" smtClean="0"/>
              <a:t>B+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46467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Chapter 7: RLL Design and Sequencing System - IE337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02C6B-3D02-4064-9A4B-6A3BCBC92CB2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500034" y="428604"/>
            <a:ext cx="7358114" cy="57150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7.2 </a:t>
            </a:r>
            <a:r>
              <a:rPr lang="en-US" sz="2000" b="1" dirty="0" smtClean="0">
                <a:solidFill>
                  <a:schemeClr val="tx1">
                    <a:tint val="75000"/>
                  </a:schemeClr>
                </a:solidFill>
              </a:rPr>
              <a:t>Design Using Sequencing Chart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2"/>
          <a:srcRect l="19376" t="30468" r="21249" b="15097"/>
          <a:stretch/>
        </p:blipFill>
        <p:spPr bwMode="auto">
          <a:xfrm>
            <a:off x="755576" y="908720"/>
            <a:ext cx="7462850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"/>
          <p:cNvGrpSpPr/>
          <p:nvPr/>
        </p:nvGrpSpPr>
        <p:grpSpPr>
          <a:xfrm>
            <a:off x="3419872" y="2780928"/>
            <a:ext cx="4176465" cy="3491919"/>
            <a:chOff x="3161733" y="2571744"/>
            <a:chExt cx="3718305" cy="3165297"/>
          </a:xfrm>
        </p:grpSpPr>
        <p:sp>
          <p:nvSpPr>
            <p:cNvPr id="14" name="Right Brace 13"/>
            <p:cNvSpPr/>
            <p:nvPr/>
          </p:nvSpPr>
          <p:spPr>
            <a:xfrm>
              <a:off x="4286248" y="3143248"/>
              <a:ext cx="285339" cy="1031050"/>
            </a:xfrm>
            <a:prstGeom prst="rightBrace">
              <a:avLst/>
            </a:prstGeom>
            <a:ln w="254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5" name="Right Brace 14"/>
            <p:cNvSpPr/>
            <p:nvPr/>
          </p:nvSpPr>
          <p:spPr>
            <a:xfrm>
              <a:off x="4286248" y="4786322"/>
              <a:ext cx="285339" cy="656123"/>
            </a:xfrm>
            <a:prstGeom prst="rightBrace">
              <a:avLst/>
            </a:prstGeom>
            <a:ln w="254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6" name="TextBox 11"/>
            <p:cNvSpPr txBox="1">
              <a:spLocks noChangeArrowheads="1"/>
            </p:cNvSpPr>
            <p:nvPr/>
          </p:nvSpPr>
          <p:spPr bwMode="auto">
            <a:xfrm>
              <a:off x="3809806" y="2696844"/>
              <a:ext cx="1833595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1400" dirty="0">
                  <a:solidFill>
                    <a:srgbClr val="FF0000"/>
                  </a:solidFill>
                </a:rPr>
                <a:t>Flip flop module</a:t>
              </a:r>
            </a:p>
          </p:txBody>
        </p:sp>
        <p:sp>
          <p:nvSpPr>
            <p:cNvPr id="17" name="TextBox 12"/>
            <p:cNvSpPr txBox="1">
              <a:spLocks noChangeArrowheads="1"/>
            </p:cNvSpPr>
            <p:nvPr/>
          </p:nvSpPr>
          <p:spPr bwMode="auto">
            <a:xfrm>
              <a:off x="3161733" y="5429264"/>
              <a:ext cx="1612683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1400" dirty="0">
                  <a:solidFill>
                    <a:srgbClr val="FF0000"/>
                  </a:solidFill>
                </a:rPr>
                <a:t>Output module</a:t>
              </a:r>
            </a:p>
          </p:txBody>
        </p:sp>
        <p:sp>
          <p:nvSpPr>
            <p:cNvPr id="18" name="TextBox 13"/>
            <p:cNvSpPr txBox="1">
              <a:spLocks noChangeArrowheads="1"/>
            </p:cNvSpPr>
            <p:nvPr/>
          </p:nvSpPr>
          <p:spPr bwMode="auto">
            <a:xfrm>
              <a:off x="5341429" y="2571744"/>
              <a:ext cx="1538609" cy="2789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1400" dirty="0">
                  <a:solidFill>
                    <a:srgbClr val="FF0000"/>
                  </a:solidFill>
                </a:rPr>
                <a:t>Sequencing chart</a:t>
              </a:r>
            </a:p>
          </p:txBody>
        </p:sp>
      </p:grpSp>
      <p:sp>
        <p:nvSpPr>
          <p:cNvPr id="3" name="Oval 2"/>
          <p:cNvSpPr/>
          <p:nvPr/>
        </p:nvSpPr>
        <p:spPr>
          <a:xfrm>
            <a:off x="1331640" y="2934816"/>
            <a:ext cx="432048" cy="854224"/>
          </a:xfrm>
          <a:prstGeom prst="ellipse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rc 3"/>
          <p:cNvSpPr/>
          <p:nvPr/>
        </p:nvSpPr>
        <p:spPr>
          <a:xfrm>
            <a:off x="505463" y="2461737"/>
            <a:ext cx="914400" cy="914400"/>
          </a:xfrm>
          <a:prstGeom prst="arc">
            <a:avLst>
              <a:gd name="adj1" fmla="val 14643460"/>
              <a:gd name="adj2" fmla="val 0"/>
            </a:avLst>
          </a:prstGeom>
          <a:ln w="19050">
            <a:solidFill>
              <a:srgbClr val="FF0000"/>
            </a:solidFill>
            <a:prstDash val="dash"/>
            <a:tailEnd type="stealth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79512" y="2276872"/>
            <a:ext cx="1152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Work as Emergency switch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084312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Chapter 7: RLL Design and Sequencing System - IE337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02C6B-3D02-4064-9A4B-6A3BCBC92CB2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 rotWithShape="1">
          <a:blip r:embed="rId2"/>
          <a:srcRect l="21875" t="46875" r="30315" b="40194"/>
          <a:stretch/>
        </p:blipFill>
        <p:spPr bwMode="auto">
          <a:xfrm>
            <a:off x="281983" y="1124744"/>
            <a:ext cx="7985777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Subtitle 2"/>
          <p:cNvSpPr txBox="1">
            <a:spLocks/>
          </p:cNvSpPr>
          <p:nvPr/>
        </p:nvSpPr>
        <p:spPr>
          <a:xfrm>
            <a:off x="500034" y="428604"/>
            <a:ext cx="7358114" cy="57150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7.2 </a:t>
            </a:r>
            <a:r>
              <a:rPr lang="en-US" sz="2000" b="1" dirty="0" smtClean="0">
                <a:solidFill>
                  <a:schemeClr val="tx1">
                    <a:tint val="75000"/>
                  </a:schemeClr>
                </a:solidFill>
              </a:rPr>
              <a:t>Design Using Sequencing Chart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275899" y="2314681"/>
            <a:ext cx="22152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8000" lvl="1"/>
            <a:r>
              <a:rPr lang="en-US" sz="2400" dirty="0"/>
              <a:t>START, A</a:t>
            </a:r>
            <a:r>
              <a:rPr lang="en-US" sz="2400" dirty="0" smtClean="0"/>
              <a:t>+, B+ </a:t>
            </a:r>
            <a:endParaRPr lang="en-US" sz="2400" dirty="0"/>
          </a:p>
        </p:txBody>
      </p:sp>
      <p:sp>
        <p:nvSpPr>
          <p:cNvPr id="9" name="Double Bracket 8"/>
          <p:cNvSpPr/>
          <p:nvPr/>
        </p:nvSpPr>
        <p:spPr>
          <a:xfrm>
            <a:off x="6371611" y="2280879"/>
            <a:ext cx="576064" cy="525322"/>
          </a:xfrm>
          <a:prstGeom prst="bracket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A-</a:t>
            </a:r>
          </a:p>
          <a:p>
            <a:pPr algn="ctr"/>
            <a:r>
              <a:rPr lang="en-US" sz="2400" dirty="0" smtClean="0"/>
              <a:t>B+</a:t>
            </a:r>
            <a:endParaRPr lang="en-US" sz="24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5178018"/>
              </p:ext>
            </p:extLst>
          </p:nvPr>
        </p:nvGraphicFramePr>
        <p:xfrm>
          <a:off x="2771800" y="3212976"/>
          <a:ext cx="3324500" cy="326817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64900"/>
                <a:gridCol w="664900"/>
                <a:gridCol w="664900"/>
                <a:gridCol w="664900"/>
                <a:gridCol w="664900"/>
              </a:tblGrid>
              <a:tr h="504056">
                <a:tc gridSpan="2">
                  <a:txBody>
                    <a:bodyPr/>
                    <a:lstStyle/>
                    <a:p>
                      <a:r>
                        <a:rPr lang="en-US" sz="1000" dirty="0" smtClean="0"/>
                        <a:t>Machine Sequence &gt;</a:t>
                      </a:r>
                      <a:endParaRPr lang="en-US" sz="1000" dirty="0"/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A+</a:t>
                      </a:r>
                      <a:endParaRPr lang="en-US" sz="10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B+</a:t>
                      </a:r>
                      <a:endParaRPr lang="en-US" sz="10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A-</a:t>
                      </a:r>
                    </a:p>
                    <a:p>
                      <a:pPr algn="ctr"/>
                      <a:r>
                        <a:rPr lang="en-US" sz="1000" dirty="0" smtClean="0"/>
                        <a:t>B-</a:t>
                      </a:r>
                      <a:endParaRPr lang="en-US" sz="10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29939">
                <a:tc rowSpan="4"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Actuators</a:t>
                      </a:r>
                      <a:endParaRPr lang="en-US" sz="1000" dirty="0"/>
                    </a:p>
                  </a:txBody>
                  <a:tcPr vert="vert270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A+</a:t>
                      </a:r>
                      <a:endParaRPr lang="en-US" sz="10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29939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A-</a:t>
                      </a:r>
                      <a:endParaRPr lang="en-US" sz="10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/>
                </a:tc>
              </a:tr>
              <a:tr h="229939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B+</a:t>
                      </a:r>
                      <a:endParaRPr lang="en-US" sz="10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/>
                </a:tc>
              </a:tr>
              <a:tr h="229939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B-</a:t>
                      </a:r>
                      <a:endParaRPr lang="en-US" sz="10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/>
                </a:tc>
              </a:tr>
              <a:tr h="229939">
                <a:tc rowSpan="3"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Sensors</a:t>
                      </a:r>
                      <a:endParaRPr lang="en-US" sz="1000" dirty="0"/>
                    </a:p>
                  </a:txBody>
                  <a:tcPr vert="vert270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a+</a:t>
                      </a:r>
                      <a:endParaRPr lang="en-US" sz="10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/>
                </a:tc>
              </a:tr>
              <a:tr h="229939">
                <a:tc vMerge="1"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b+</a:t>
                      </a:r>
                      <a:endParaRPr lang="en-US" sz="10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/>
                </a:tc>
              </a:tr>
              <a:tr h="229939">
                <a:tc vMerge="1"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START</a:t>
                      </a:r>
                      <a:endParaRPr lang="en-US" sz="10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</a:tr>
              <a:tr h="229939">
                <a:tc rowSpan="2">
                  <a:txBody>
                    <a:bodyPr/>
                    <a:lstStyle/>
                    <a:p>
                      <a:r>
                        <a:rPr lang="en-US" sz="1000" dirty="0" smtClean="0"/>
                        <a:t>Outputs</a:t>
                      </a:r>
                      <a:endParaRPr lang="en-US" sz="1000" dirty="0"/>
                    </a:p>
                  </a:txBody>
                  <a:tcPr vert="vert270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Sol A+</a:t>
                      </a:r>
                      <a:endParaRPr lang="en-US" sz="10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</a:tr>
              <a:tr h="325720">
                <a:tc vMerge="1"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Sol B+</a:t>
                      </a:r>
                      <a:endParaRPr lang="en-US" sz="10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</a:tr>
              <a:tr h="229939">
                <a:tc rowSpan="2">
                  <a:txBody>
                    <a:bodyPr/>
                    <a:lstStyle/>
                    <a:p>
                      <a:r>
                        <a:rPr lang="en-US" sz="1000" dirty="0" smtClean="0"/>
                        <a:t>Flip flops</a:t>
                      </a:r>
                      <a:endParaRPr lang="en-US" sz="1000" dirty="0"/>
                    </a:p>
                  </a:txBody>
                  <a:tcPr vert="vert270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R1</a:t>
                      </a:r>
                      <a:endParaRPr lang="en-US" sz="10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</a:tr>
              <a:tr h="229939">
                <a:tc vMerge="1"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R2</a:t>
                      </a:r>
                      <a:endParaRPr lang="en-US" sz="10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38" name="Group 37"/>
          <p:cNvGrpSpPr/>
          <p:nvPr/>
        </p:nvGrpSpPr>
        <p:grpSpPr>
          <a:xfrm>
            <a:off x="4035075" y="3721395"/>
            <a:ext cx="2078646" cy="2515917"/>
            <a:chOff x="4035075" y="3721395"/>
            <a:chExt cx="2078646" cy="2515917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4035075" y="5178458"/>
              <a:ext cx="144016" cy="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4104167" y="3721395"/>
              <a:ext cx="2009554" cy="244549"/>
            </a:xfrm>
            <a:custGeom>
              <a:avLst/>
              <a:gdLst>
                <a:gd name="connsiteX0" fmla="*/ 0 w 2009554"/>
                <a:gd name="connsiteY0" fmla="*/ 223284 h 244549"/>
                <a:gd name="connsiteX1" fmla="*/ 648586 w 2009554"/>
                <a:gd name="connsiteY1" fmla="*/ 10633 h 244549"/>
                <a:gd name="connsiteX2" fmla="*/ 1339703 w 2009554"/>
                <a:gd name="connsiteY2" fmla="*/ 0 h 244549"/>
                <a:gd name="connsiteX3" fmla="*/ 2009554 w 2009554"/>
                <a:gd name="connsiteY3" fmla="*/ 244549 h 244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9554" h="244549">
                  <a:moveTo>
                    <a:pt x="0" y="223284"/>
                  </a:moveTo>
                  <a:lnTo>
                    <a:pt x="648586" y="10633"/>
                  </a:lnTo>
                  <a:lnTo>
                    <a:pt x="1339703" y="0"/>
                  </a:lnTo>
                  <a:lnTo>
                    <a:pt x="2009554" y="244549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4104167" y="4221126"/>
              <a:ext cx="1988289" cy="244548"/>
            </a:xfrm>
            <a:custGeom>
              <a:avLst/>
              <a:gdLst>
                <a:gd name="connsiteX0" fmla="*/ 0 w 1988289"/>
                <a:gd name="connsiteY0" fmla="*/ 233916 h 244548"/>
                <a:gd name="connsiteX1" fmla="*/ 669852 w 1988289"/>
                <a:gd name="connsiteY1" fmla="*/ 233916 h 244548"/>
                <a:gd name="connsiteX2" fmla="*/ 1318438 w 1988289"/>
                <a:gd name="connsiteY2" fmla="*/ 0 h 244548"/>
                <a:gd name="connsiteX3" fmla="*/ 1988289 w 1988289"/>
                <a:gd name="connsiteY3" fmla="*/ 244548 h 244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88289" h="244548">
                  <a:moveTo>
                    <a:pt x="0" y="233916"/>
                  </a:moveTo>
                  <a:lnTo>
                    <a:pt x="669852" y="233916"/>
                  </a:lnTo>
                  <a:lnTo>
                    <a:pt x="1318438" y="0"/>
                  </a:lnTo>
                  <a:lnTo>
                    <a:pt x="1988289" y="244548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4688273" y="4703878"/>
              <a:ext cx="838674" cy="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5361665" y="4941168"/>
              <a:ext cx="144016" cy="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4104167" y="5445224"/>
              <a:ext cx="1318873" cy="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4763603" y="5661248"/>
              <a:ext cx="659437" cy="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4114800" y="5981179"/>
              <a:ext cx="1318873" cy="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4774236" y="6237312"/>
              <a:ext cx="659437" cy="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84312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Chapter 7: RLL Design and Sequencing System - IE337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02C6B-3D02-4064-9A4B-6A3BCBC92CB2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500034" y="647696"/>
            <a:ext cx="7358114" cy="57150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Type of Control Signals </a:t>
            </a:r>
            <a:endParaRPr kumimoji="0" lang="en-US" sz="3600" b="1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TextBox 5"/>
          <p:cNvSpPr txBox="1">
            <a:spLocks noChangeArrowheads="1"/>
          </p:cNvSpPr>
          <p:nvPr/>
        </p:nvSpPr>
        <p:spPr bwMode="auto">
          <a:xfrm>
            <a:off x="76200" y="1219200"/>
            <a:ext cx="7996262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8000" lvl="1"/>
            <a:r>
              <a:rPr lang="en-US" sz="1800" dirty="0" smtClean="0"/>
              <a:t> </a:t>
            </a:r>
            <a:r>
              <a:rPr lang="en-US" sz="1800" b="1" dirty="0" smtClean="0"/>
              <a:t>Control Signals either with and without mechanical memory and called : </a:t>
            </a:r>
          </a:p>
          <a:p>
            <a:pPr marL="288000" lvl="1"/>
            <a:r>
              <a:rPr lang="en-US" sz="2400" b="1" dirty="0" smtClean="0"/>
              <a:t>N</a:t>
            </a:r>
            <a:r>
              <a:rPr lang="en-US" sz="2400" b="1" dirty="0" smtClean="0"/>
              <a:t>on-sustain </a:t>
            </a:r>
            <a:r>
              <a:rPr lang="en-US" sz="2400" b="1" dirty="0"/>
              <a:t>and </a:t>
            </a:r>
            <a:r>
              <a:rPr lang="en-US" sz="2400" b="1" dirty="0" smtClean="0"/>
              <a:t>Sustain </a:t>
            </a:r>
            <a:r>
              <a:rPr lang="en-US" sz="2400" b="1" dirty="0"/>
              <a:t>C</a:t>
            </a:r>
            <a:r>
              <a:rPr lang="en-US" sz="2400" b="1" dirty="0" smtClean="0"/>
              <a:t>ontrol </a:t>
            </a:r>
            <a:r>
              <a:rPr lang="en-US" sz="2400" b="1" dirty="0"/>
              <a:t>S</a:t>
            </a:r>
            <a:r>
              <a:rPr lang="en-US" sz="2400" b="1" dirty="0" smtClean="0"/>
              <a:t>ignals </a:t>
            </a:r>
            <a:r>
              <a:rPr lang="en-US" sz="2400" b="1" dirty="0"/>
              <a:t>?</a:t>
            </a:r>
          </a:p>
          <a:p>
            <a:pPr marL="288000" lvl="1"/>
            <a:r>
              <a:rPr lang="en-US" sz="1800" b="1" dirty="0"/>
              <a:t> </a:t>
            </a:r>
          </a:p>
          <a:p>
            <a:pPr marL="288000" lvl="1"/>
            <a:endParaRPr lang="en-US" sz="2000" dirty="0"/>
          </a:p>
          <a:p>
            <a:pPr marL="288000" lvl="1"/>
            <a:endParaRPr lang="en-US" sz="2000" dirty="0"/>
          </a:p>
        </p:txBody>
      </p:sp>
      <p:grpSp>
        <p:nvGrpSpPr>
          <p:cNvPr id="4" name="Group 3"/>
          <p:cNvGrpSpPr/>
          <p:nvPr/>
        </p:nvGrpSpPr>
        <p:grpSpPr>
          <a:xfrm>
            <a:off x="285720" y="1988840"/>
            <a:ext cx="7926438" cy="2068824"/>
            <a:chOff x="285720" y="2564904"/>
            <a:chExt cx="7926438" cy="2068824"/>
          </a:xfrm>
        </p:grpSpPr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brightnessContrast bright="-20000" contrast="20000"/>
                      </a14:imgEffect>
                    </a14:imgLayer>
                  </a14:imgProps>
                </a:ext>
              </a:extLst>
            </a:blip>
            <a:srcRect l="21379" t="47737" r="23544" b="18455"/>
            <a:stretch>
              <a:fillRect/>
            </a:stretch>
          </p:blipFill>
          <p:spPr bwMode="auto">
            <a:xfrm>
              <a:off x="285720" y="2564904"/>
              <a:ext cx="4214272" cy="2068824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</p:pic>
        <p:grpSp>
          <p:nvGrpSpPr>
            <p:cNvPr id="2" name="Group 1"/>
            <p:cNvGrpSpPr/>
            <p:nvPr/>
          </p:nvGrpSpPr>
          <p:grpSpPr>
            <a:xfrm>
              <a:off x="4562444" y="2565410"/>
              <a:ext cx="3649714" cy="2068318"/>
              <a:chOff x="4644008" y="3394066"/>
              <a:chExt cx="2814036" cy="1678008"/>
            </a:xfrm>
          </p:grpSpPr>
          <p:pic>
            <p:nvPicPr>
              <p:cNvPr id="15" name="Picture 2"/>
              <p:cNvPicPr>
                <a:picLocks noChangeAspect="1" noChangeArrowheads="1"/>
              </p:cNvPicPr>
              <p:nvPr/>
            </p:nvPicPr>
            <p:blipFill>
              <a:blip r:embed="rId4"/>
              <a:srcRect l="20761" t="31656" r="61732" b="50414"/>
              <a:stretch>
                <a:fillRect/>
              </a:stretch>
            </p:blipFill>
            <p:spPr bwMode="auto">
              <a:xfrm>
                <a:off x="4644008" y="3394066"/>
                <a:ext cx="2047844" cy="1678008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</p:spPr>
          </p:pic>
          <p:grpSp>
            <p:nvGrpSpPr>
              <p:cNvPr id="16" name="Group 23"/>
              <p:cNvGrpSpPr>
                <a:grpSpLocks/>
              </p:cNvGrpSpPr>
              <p:nvPr/>
            </p:nvGrpSpPr>
            <p:grpSpPr bwMode="auto">
              <a:xfrm>
                <a:off x="6391244" y="4008457"/>
                <a:ext cx="1066800" cy="381000"/>
                <a:chOff x="4267200" y="4693920"/>
                <a:chExt cx="1600200" cy="487680"/>
              </a:xfrm>
            </p:grpSpPr>
            <p:sp>
              <p:nvSpPr>
                <p:cNvPr id="17" name="Rectangle 16"/>
                <p:cNvSpPr/>
                <p:nvPr/>
              </p:nvSpPr>
              <p:spPr>
                <a:xfrm>
                  <a:off x="5410200" y="4801617"/>
                  <a:ext cx="457200" cy="379983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anchor="ctr"/>
                <a:lstStyle/>
                <a:p>
                  <a:pPr algn="ctr">
                    <a:defRPr/>
                  </a:pPr>
                  <a:r>
                    <a:rPr lang="en-US" sz="900" dirty="0">
                      <a:solidFill>
                        <a:schemeClr val="tx1"/>
                      </a:solidFill>
                    </a:rPr>
                    <a:t>a+</a:t>
                  </a:r>
                </a:p>
              </p:txBody>
            </p:sp>
            <p:cxnSp>
              <p:nvCxnSpPr>
                <p:cNvPr id="18" name="Straight Connector 17"/>
                <p:cNvCxnSpPr/>
                <p:nvPr/>
              </p:nvCxnSpPr>
              <p:spPr>
                <a:xfrm flipV="1">
                  <a:off x="5486400" y="4693920"/>
                  <a:ext cx="381000" cy="10769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  <a:tailEnd type="oval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9" name="Rectangle 18"/>
                <p:cNvSpPr/>
                <p:nvPr/>
              </p:nvSpPr>
              <p:spPr>
                <a:xfrm>
                  <a:off x="4267200" y="4791456"/>
                  <a:ext cx="457200" cy="379985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anchor="ctr"/>
                <a:lstStyle/>
                <a:p>
                  <a:pPr algn="ctr">
                    <a:defRPr/>
                  </a:pPr>
                  <a:r>
                    <a:rPr lang="en-US" sz="900" dirty="0">
                      <a:solidFill>
                        <a:schemeClr val="tx1"/>
                      </a:solidFill>
                    </a:rPr>
                    <a:t>a-</a:t>
                  </a:r>
                </a:p>
              </p:txBody>
            </p:sp>
            <p:cxnSp>
              <p:nvCxnSpPr>
                <p:cNvPr id="20" name="Straight Connector 19"/>
                <p:cNvCxnSpPr/>
                <p:nvPr/>
              </p:nvCxnSpPr>
              <p:spPr>
                <a:xfrm rot="10800000">
                  <a:off x="4267200" y="4693920"/>
                  <a:ext cx="457200" cy="97536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  <a:tailEnd type="oval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21" name="TextBox 31"/>
          <p:cNvSpPr txBox="1">
            <a:spLocks noChangeArrowheads="1"/>
          </p:cNvSpPr>
          <p:nvPr/>
        </p:nvSpPr>
        <p:spPr bwMode="auto">
          <a:xfrm>
            <a:off x="-1433" y="6144506"/>
            <a:ext cx="421427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dirty="0"/>
              <a:t>Non-sustain control signal:</a:t>
            </a:r>
          </a:p>
          <a:p>
            <a:pPr algn="ctr"/>
            <a:r>
              <a:rPr lang="en-US" dirty="0"/>
              <a:t>Have mechanical memory.</a:t>
            </a:r>
          </a:p>
        </p:txBody>
      </p:sp>
      <p:sp>
        <p:nvSpPr>
          <p:cNvPr id="22" name="TextBox 32"/>
          <p:cNvSpPr txBox="1">
            <a:spLocks noChangeArrowheads="1"/>
          </p:cNvSpPr>
          <p:nvPr/>
        </p:nvSpPr>
        <p:spPr bwMode="auto">
          <a:xfrm>
            <a:off x="4599672" y="4086239"/>
            <a:ext cx="3810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dirty="0"/>
              <a:t>Sustain control signal:</a:t>
            </a:r>
          </a:p>
          <a:p>
            <a:pPr algn="ctr"/>
            <a:r>
              <a:rPr lang="en-US" dirty="0"/>
              <a:t>No mechanical memory.</a:t>
            </a:r>
          </a:p>
        </p:txBody>
      </p:sp>
      <p:sp>
        <p:nvSpPr>
          <p:cNvPr id="3" name="Rectangle 2"/>
          <p:cNvSpPr/>
          <p:nvPr/>
        </p:nvSpPr>
        <p:spPr>
          <a:xfrm>
            <a:off x="4562444" y="1988840"/>
            <a:ext cx="3810000" cy="20688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4"/>
          <a:srcRect l="20761" t="31656" r="61732" b="50414"/>
          <a:stretch>
            <a:fillRect/>
          </a:stretch>
        </p:blipFill>
        <p:spPr bwMode="auto">
          <a:xfrm>
            <a:off x="285720" y="4086239"/>
            <a:ext cx="2655988" cy="2068318"/>
          </a:xfrm>
          <a:prstGeom prst="rect">
            <a:avLst/>
          </a:prstGeom>
          <a:solidFill>
            <a:schemeClr val="bg1"/>
          </a:solidFill>
          <a:ln w="19050">
            <a:noFill/>
            <a:miter lim="800000"/>
            <a:headEnd/>
            <a:tailEnd/>
          </a:ln>
        </p:spPr>
      </p:pic>
      <p:grpSp>
        <p:nvGrpSpPr>
          <p:cNvPr id="30" name="Group 29"/>
          <p:cNvGrpSpPr/>
          <p:nvPr/>
        </p:nvGrpSpPr>
        <p:grpSpPr>
          <a:xfrm>
            <a:off x="553199" y="5300352"/>
            <a:ext cx="327551" cy="109728"/>
            <a:chOff x="553199" y="5306702"/>
            <a:chExt cx="327551" cy="109728"/>
          </a:xfrm>
        </p:grpSpPr>
        <p:sp>
          <p:nvSpPr>
            <p:cNvPr id="5" name="Rectangle 4"/>
            <p:cNvSpPr/>
            <p:nvPr/>
          </p:nvSpPr>
          <p:spPr>
            <a:xfrm>
              <a:off x="553199" y="5306702"/>
              <a:ext cx="327550" cy="109728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Straight Connector 8"/>
            <p:cNvCxnSpPr/>
            <p:nvPr/>
          </p:nvCxnSpPr>
          <p:spPr>
            <a:xfrm flipH="1" flipV="1">
              <a:off x="553199" y="5335386"/>
              <a:ext cx="327551" cy="5571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84312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Chapter 7: RLL Design and Sequencing System - IE337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02C6B-3D02-4064-9A4B-6A3BCBC92CB2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500034" y="428604"/>
            <a:ext cx="7358114" cy="57150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7.3 RLL Design for Sequencing System Using CASCADE Methods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TextBox 5"/>
          <p:cNvSpPr txBox="1">
            <a:spLocks noChangeArrowheads="1"/>
          </p:cNvSpPr>
          <p:nvPr/>
        </p:nvSpPr>
        <p:spPr bwMode="auto">
          <a:xfrm>
            <a:off x="76200" y="908720"/>
            <a:ext cx="7996262" cy="475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8000" lvl="1"/>
            <a:r>
              <a:rPr lang="en-US" sz="1800" dirty="0" smtClean="0"/>
              <a:t>CASCADE method is systematic method help in design common industrial machine sequence [7.1] can be sued for non-sustain and sustain outputs. Summery of the method as follows:</a:t>
            </a:r>
          </a:p>
          <a:p>
            <a:pPr marL="288000" lvl="1"/>
            <a:endParaRPr lang="en-US" dirty="0" smtClean="0"/>
          </a:p>
          <a:p>
            <a:pPr marL="573750" lvl="1" indent="-285750">
              <a:buFont typeface="Arial" pitchFamily="34" charset="0"/>
              <a:buChar char="•"/>
            </a:pPr>
            <a:r>
              <a:rPr lang="en-US" sz="2100" i="1" dirty="0" smtClean="0"/>
              <a:t>The RLL consist of two modules, flip flop and output modules.</a:t>
            </a:r>
          </a:p>
          <a:p>
            <a:pPr marL="573750" lvl="1" indent="-285750">
              <a:buFont typeface="Arial" pitchFamily="34" charset="0"/>
              <a:buChar char="•"/>
            </a:pPr>
            <a:r>
              <a:rPr lang="en-US" sz="2100" i="1" dirty="0" smtClean="0"/>
              <a:t>Dividing </a:t>
            </a:r>
            <a:r>
              <a:rPr lang="en-US" sz="2100" i="1" dirty="0"/>
              <a:t>the machine sequence into groups, such that no opposing output command appears in the same </a:t>
            </a:r>
            <a:r>
              <a:rPr lang="en-US" sz="2100" i="1" dirty="0" smtClean="0"/>
              <a:t>group. (Why ?)</a:t>
            </a:r>
          </a:p>
          <a:p>
            <a:pPr marL="573750" lvl="1" indent="-285750">
              <a:buFont typeface="Arial" pitchFamily="34" charset="0"/>
              <a:buChar char="•"/>
            </a:pPr>
            <a:r>
              <a:rPr lang="en-US" sz="2100" i="1" dirty="0" smtClean="0"/>
              <a:t>In flip flop module, each group has flip-flop with set and reset signals, those signals will be used run the flip flop in sequence. </a:t>
            </a:r>
          </a:p>
          <a:p>
            <a:pPr marL="573750" lvl="1" indent="-285750">
              <a:buFont typeface="Arial" pitchFamily="34" charset="0"/>
              <a:buChar char="•"/>
            </a:pPr>
            <a:r>
              <a:rPr lang="en-US" sz="2100" i="1" dirty="0" smtClean="0"/>
              <a:t>The flip flop group set from previous flip flop group and reset using next flip flop group.</a:t>
            </a:r>
          </a:p>
          <a:p>
            <a:pPr marL="573750" lvl="1" indent="-285750">
              <a:buFont typeface="Arial" pitchFamily="34" charset="0"/>
              <a:buChar char="•"/>
            </a:pPr>
            <a:r>
              <a:rPr lang="en-US" sz="2100" i="1" dirty="0" smtClean="0"/>
              <a:t>First flip flop group set using START button switch, and end flip flop group will rest using last feedback input signal. </a:t>
            </a:r>
          </a:p>
          <a:p>
            <a:pPr marL="573750" lvl="1" indent="-285750">
              <a:buFont typeface="Arial" pitchFamily="34" charset="0"/>
              <a:buChar char="•"/>
            </a:pPr>
            <a:r>
              <a:rPr lang="en-US" sz="2100" i="1" dirty="0" smtClean="0"/>
              <a:t>The output module developed using flip flop group and associated input signal of the actuator. </a:t>
            </a: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235946131"/>
              </p:ext>
            </p:extLst>
          </p:nvPr>
        </p:nvGraphicFramePr>
        <p:xfrm>
          <a:off x="4057687" y="5445224"/>
          <a:ext cx="4128120" cy="10958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Notched Right Arrow 2"/>
          <p:cNvSpPr/>
          <p:nvPr/>
        </p:nvSpPr>
        <p:spPr>
          <a:xfrm>
            <a:off x="2792884" y="5758780"/>
            <a:ext cx="1224136" cy="504056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START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0384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Chapter 7: RLL Design and Sequencing System - IE337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02C6B-3D02-4064-9A4B-6A3BCBC92CB2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500034" y="428604"/>
            <a:ext cx="7358114" cy="57150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7.3 RLL Design for Sequencing System Using CASCADE Methods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285720" y="928670"/>
            <a:ext cx="792961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 eaLnBrk="0" hangingPunct="0">
              <a:tabLst>
                <a:tab pos="685800" algn="l"/>
              </a:tabLst>
            </a:pPr>
            <a:r>
              <a:rPr lang="en-US" altLang="ko-KR" sz="1400" b="1" dirty="0" smtClean="0">
                <a:solidFill>
                  <a:schemeClr val="tx1">
                    <a:tint val="75000"/>
                  </a:schemeClr>
                </a:solidFill>
              </a:rPr>
              <a:t>Design RLL for Single-Path Machine Sequence using CASCADE method Non-Sustain Control Signals:</a:t>
            </a:r>
          </a:p>
        </p:txBody>
      </p:sp>
      <p:pic>
        <p:nvPicPr>
          <p:cNvPr id="24" name="Picture 8"/>
          <p:cNvPicPr>
            <a:picLocks noChangeAspect="1" noChangeArrowheads="1"/>
          </p:cNvPicPr>
          <p:nvPr/>
        </p:nvPicPr>
        <p:blipFill rotWithShape="1">
          <a:blip r:embed="rId2"/>
          <a:srcRect l="20000" t="84762" r="36954" b="9375"/>
          <a:stretch/>
        </p:blipFill>
        <p:spPr bwMode="auto">
          <a:xfrm>
            <a:off x="500033" y="1988840"/>
            <a:ext cx="7476991" cy="737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500034" y="1412776"/>
            <a:ext cx="52240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Illustrated Example 7.0a:  </a:t>
            </a:r>
            <a:endParaRPr lang="en-US" sz="2400" dirty="0"/>
          </a:p>
        </p:txBody>
      </p:sp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3"/>
          <a:srcRect l="22501" t="34048" r="39999" b="39382"/>
          <a:stretch>
            <a:fillRect/>
          </a:stretch>
        </p:blipFill>
        <p:spPr bwMode="auto">
          <a:xfrm>
            <a:off x="500034" y="2731402"/>
            <a:ext cx="5843316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84312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5472</TotalTime>
  <Words>1780</Words>
  <Application>Microsoft Office PowerPoint</Application>
  <PresentationFormat>On-screen Show (4:3)</PresentationFormat>
  <Paragraphs>242</Paragraphs>
  <Slides>26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29" baseType="lpstr">
      <vt:lpstr>Adjacency</vt:lpstr>
      <vt:lpstr>Equation</vt:lpstr>
      <vt:lpstr>Microsoft Equation 3.0</vt:lpstr>
      <vt:lpstr>Chapter 7. Ver 10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Problems</vt:lpstr>
      <vt:lpstr>PowerPoint Presentation</vt:lpstr>
      <vt:lpstr>PowerPoint Presentation</vt:lpstr>
      <vt:lpstr>PowerPoint Presentation</vt:lpstr>
      <vt:lpstr>PowerPoint Presentation</vt:lpstr>
    </vt:vector>
  </TitlesOfParts>
  <Company>King Saud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8</dc:title>
  <dc:creator>User</dc:creator>
  <cp:lastModifiedBy>User</cp:lastModifiedBy>
  <cp:revision>205</cp:revision>
  <dcterms:created xsi:type="dcterms:W3CDTF">2013-11-11T18:21:24Z</dcterms:created>
  <dcterms:modified xsi:type="dcterms:W3CDTF">2019-10-24T11:28:30Z</dcterms:modified>
</cp:coreProperties>
</file>