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7" r:id="rId2"/>
    <p:sldId id="345" r:id="rId3"/>
    <p:sldId id="390" r:id="rId4"/>
    <p:sldId id="378" r:id="rId5"/>
    <p:sldId id="379" r:id="rId6"/>
    <p:sldId id="369" r:id="rId7"/>
    <p:sldId id="402" r:id="rId8"/>
    <p:sldId id="398" r:id="rId9"/>
    <p:sldId id="399" r:id="rId10"/>
    <p:sldId id="400" r:id="rId11"/>
    <p:sldId id="401" r:id="rId12"/>
    <p:sldId id="372" r:id="rId13"/>
    <p:sldId id="397" r:id="rId14"/>
    <p:sldId id="371" r:id="rId15"/>
    <p:sldId id="404" r:id="rId16"/>
    <p:sldId id="405" r:id="rId17"/>
    <p:sldId id="381" r:id="rId18"/>
    <p:sldId id="377" r:id="rId19"/>
    <p:sldId id="406" r:id="rId20"/>
    <p:sldId id="370" r:id="rId21"/>
    <p:sldId id="382" r:id="rId22"/>
    <p:sldId id="383" r:id="rId23"/>
    <p:sldId id="373" r:id="rId24"/>
    <p:sldId id="407" r:id="rId25"/>
    <p:sldId id="408" r:id="rId26"/>
    <p:sldId id="374" r:id="rId27"/>
    <p:sldId id="384" r:id="rId28"/>
    <p:sldId id="385" r:id="rId29"/>
    <p:sldId id="375" r:id="rId30"/>
    <p:sldId id="386" r:id="rId31"/>
    <p:sldId id="409" r:id="rId32"/>
    <p:sldId id="376" r:id="rId33"/>
    <p:sldId id="388" r:id="rId34"/>
    <p:sldId id="4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751"/>
    <a:srgbClr val="265392"/>
    <a:srgbClr val="3572CB"/>
    <a:srgbClr val="7EA5DE"/>
    <a:srgbClr val="002847"/>
    <a:srgbClr val="FF99CC"/>
    <a:srgbClr val="B55E4F"/>
    <a:srgbClr val="00D600"/>
    <a:srgbClr val="00CC00"/>
    <a:srgbClr val="BF8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507" autoAdjust="0"/>
  </p:normalViewPr>
  <p:slideViewPr>
    <p:cSldViewPr>
      <p:cViewPr varScale="1">
        <p:scale>
          <a:sx n="96" d="100"/>
          <a:sy n="96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24/11/2016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24/11/2016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25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509892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ight Triangle 16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9" name="Rectangle 18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1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2" name="Straight Arrow Connector 21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6">
            <a:hlinkClick r:id="rId2" action="ppaction://hlinksldjump"/>
          </p:cNvPr>
          <p:cNvSpPr txBox="1"/>
          <p:nvPr userDrawn="1"/>
        </p:nvSpPr>
        <p:spPr>
          <a:xfrm>
            <a:off x="30144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4188"/>
            <a:ext cx="8918359" cy="3430258"/>
          </a:xfrm>
        </p:spPr>
        <p:txBody>
          <a:bodyPr/>
          <a:lstStyle/>
          <a:p>
            <a:r>
              <a:rPr lang="en-US" sz="4900" dirty="0" smtClean="0"/>
              <a:t>INTERNATIONAL TRAINING, DEVELOPMENT,</a:t>
            </a:r>
            <a:br>
              <a:rPr lang="en-US" sz="4900" dirty="0" smtClean="0"/>
            </a:br>
            <a:r>
              <a:rPr lang="en-US" sz="4900" dirty="0" smtClean="0"/>
              <a:t>&amp; CAREERS</a:t>
            </a:r>
            <a:endParaRPr lang="en-US" sz="4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16" y="-525780"/>
            <a:ext cx="9157816" cy="426388"/>
          </a:xfrm>
        </p:spPr>
        <p:txBody>
          <a:bodyPr/>
          <a:lstStyle/>
          <a:p>
            <a:r>
              <a:rPr lang="en-US" sz="3400" dirty="0" smtClean="0"/>
              <a:t>Affective approach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Emphasize </a:t>
            </a:r>
            <a:r>
              <a:rPr lang="en-US" b="1" i="1" dirty="0" smtClean="0">
                <a:solidFill>
                  <a:srgbClr val="265392"/>
                </a:solidFill>
              </a:rPr>
              <a:t>affective approach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Role-playing</a:t>
            </a:r>
          </a:p>
          <a:p>
            <a:r>
              <a:rPr lang="en-US" dirty="0" smtClean="0"/>
              <a:t>Critical incidents</a:t>
            </a:r>
          </a:p>
          <a:p>
            <a:r>
              <a:rPr lang="en-US" dirty="0" smtClean="0"/>
              <a:t>Culture assimilator training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Stress reduction training</a:t>
            </a:r>
          </a:p>
          <a:p>
            <a:r>
              <a:rPr lang="en-US" dirty="0" smtClean="0"/>
              <a:t>Moderate language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89986" y="0"/>
            <a:ext cx="4606550" cy="1051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D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more training rigor</a:t>
            </a:r>
            <a:br>
              <a:rPr lang="en-US" sz="3600" dirty="0" smtClean="0"/>
            </a:br>
            <a:r>
              <a:rPr lang="en-US" sz="3600" dirty="0" smtClean="0"/>
              <a:t>1-4 + weeks long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9496" y="137160"/>
            <a:ext cx="4176519" cy="1425137"/>
            <a:chOff x="539496" y="137160"/>
            <a:chExt cx="4176519" cy="1425137"/>
          </a:xfrm>
        </p:grpSpPr>
        <p:sp>
          <p:nvSpPr>
            <p:cNvPr id="14" name="Left-Up Arrow 13"/>
            <p:cNvSpPr/>
            <p:nvPr/>
          </p:nvSpPr>
          <p:spPr>
            <a:xfrm rot="10800000">
              <a:off x="3817896" y="309569"/>
              <a:ext cx="898119" cy="1252728"/>
            </a:xfrm>
            <a:prstGeom prst="leftUpArrow">
              <a:avLst>
                <a:gd name="adj1" fmla="val 22240"/>
                <a:gd name="adj2" fmla="val 25000"/>
                <a:gd name="adj3" fmla="val 25000"/>
              </a:avLst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9496" y="137160"/>
              <a:ext cx="3816424" cy="1080120"/>
            </a:xfrm>
            <a:prstGeom prst="roundRect">
              <a:avLst/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r>
                <a:rPr lang="en-US" sz="3200" b="1" dirty="0" smtClean="0">
                  <a:latin typeface="+mj-lt"/>
                </a:rPr>
                <a:t>2-12 month job,</a:t>
              </a:r>
              <a:br>
                <a:rPr lang="en-US" sz="3200" b="1" dirty="0" smtClean="0">
                  <a:latin typeface="+mj-lt"/>
                </a:rPr>
              </a:br>
              <a:r>
                <a:rPr lang="en-US" sz="3200" b="1" dirty="0" smtClean="0">
                  <a:latin typeface="+mj-lt"/>
                </a:rPr>
                <a:t>some interaction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2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16" y="-525780"/>
            <a:ext cx="9157816" cy="426388"/>
          </a:xfrm>
        </p:spPr>
        <p:txBody>
          <a:bodyPr/>
          <a:lstStyle/>
          <a:p>
            <a:r>
              <a:rPr lang="en-US" sz="3400" dirty="0" smtClean="0"/>
              <a:t>Immersion approach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Emphasize </a:t>
            </a:r>
            <a:r>
              <a:rPr lang="en-US" b="1" i="1" dirty="0" smtClean="0">
                <a:solidFill>
                  <a:srgbClr val="265392"/>
                </a:solidFill>
              </a:rPr>
              <a:t>immersion approach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Assessment center</a:t>
            </a:r>
          </a:p>
          <a:p>
            <a:r>
              <a:rPr lang="en-US" dirty="0" smtClean="0"/>
              <a:t>Field experiences</a:t>
            </a:r>
          </a:p>
          <a:p>
            <a:r>
              <a:rPr lang="en-US" dirty="0" smtClean="0"/>
              <a:t>Simulations</a:t>
            </a:r>
          </a:p>
          <a:p>
            <a:r>
              <a:rPr lang="en-US" dirty="0" smtClean="0"/>
              <a:t>Sensitivity training</a:t>
            </a:r>
          </a:p>
          <a:p>
            <a:r>
              <a:rPr lang="en-US" dirty="0" smtClean="0"/>
              <a:t>Intercultural web-based workshop</a:t>
            </a:r>
          </a:p>
          <a:p>
            <a:r>
              <a:rPr lang="en-US" dirty="0" smtClean="0"/>
              <a:t>Extensive language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89986" y="0"/>
            <a:ext cx="4606550" cy="1051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D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more training rigor</a:t>
            </a:r>
            <a:br>
              <a:rPr lang="en-US" sz="3600" dirty="0" smtClean="0"/>
            </a:br>
            <a:r>
              <a:rPr lang="en-US" sz="3600" dirty="0" smtClean="0"/>
              <a:t>2+ months long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9496" y="137160"/>
            <a:ext cx="4176519" cy="1425137"/>
            <a:chOff x="755576" y="137160"/>
            <a:chExt cx="4176519" cy="1425137"/>
          </a:xfrm>
        </p:grpSpPr>
        <p:sp>
          <p:nvSpPr>
            <p:cNvPr id="11" name="Left-Up Arrow 10"/>
            <p:cNvSpPr/>
            <p:nvPr/>
          </p:nvSpPr>
          <p:spPr>
            <a:xfrm rot="10800000">
              <a:off x="4033976" y="309569"/>
              <a:ext cx="898119" cy="1252728"/>
            </a:xfrm>
            <a:prstGeom prst="leftUpArrow">
              <a:avLst>
                <a:gd name="adj1" fmla="val 22240"/>
                <a:gd name="adj2" fmla="val 25000"/>
                <a:gd name="adj3" fmla="val 25000"/>
              </a:avLst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5576" y="137160"/>
              <a:ext cx="3816424" cy="1080120"/>
            </a:xfrm>
            <a:prstGeom prst="roundRect">
              <a:avLst/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r>
                <a:rPr lang="en-US" sz="3200" b="1" dirty="0" smtClean="0"/>
                <a:t>High interaction, </a:t>
              </a:r>
              <a:r>
                <a:rPr lang="en-US" sz="3200" b="1" dirty="0" smtClean="0">
                  <a:latin typeface="+mj-lt"/>
                </a:rPr>
                <a:t>novel culture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1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686799" cy="148478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Effectiveness of</a:t>
            </a:r>
            <a:br>
              <a:rPr lang="en-US" dirty="0"/>
            </a:br>
            <a:r>
              <a:rPr lang="en-US" dirty="0"/>
              <a:t>pre-departure training</a:t>
            </a:r>
          </a:p>
        </p:txBody>
      </p:sp>
    </p:spTree>
    <p:extLst>
      <p:ext uri="{BB962C8B-B14F-4D97-AF65-F5344CB8AC3E}">
        <p14:creationId xmlns:p14="http://schemas.microsoft.com/office/powerpoint/2010/main" val="33189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Perceived value of cross-cultural preparation of expatriates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" y="1678620"/>
            <a:ext cx="8609964" cy="15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686799" cy="148478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Developing staff through</a:t>
            </a:r>
            <a:br>
              <a:rPr lang="en-US" dirty="0"/>
            </a:br>
            <a:r>
              <a:rPr lang="en-US" dirty="0"/>
              <a:t>international assignments</a:t>
            </a:r>
          </a:p>
        </p:txBody>
      </p:sp>
    </p:spTree>
    <p:extLst>
      <p:ext uri="{BB962C8B-B14F-4D97-AF65-F5344CB8AC3E}">
        <p14:creationId xmlns:p14="http://schemas.microsoft.com/office/powerpoint/2010/main" val="41239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544985"/>
          </a:xfrm>
        </p:spPr>
        <p:txBody>
          <a:bodyPr anchor="t"/>
          <a:lstStyle/>
          <a:p>
            <a:r>
              <a:rPr lang="en-US" dirty="0"/>
              <a:t>Outcomes of</a:t>
            </a:r>
            <a:br>
              <a:rPr lang="en-US" dirty="0"/>
            </a:br>
            <a:r>
              <a:rPr lang="en-US" dirty="0"/>
              <a:t>international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3650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65392"/>
                </a:solidFill>
              </a:rPr>
              <a:t>Management development</a:t>
            </a:r>
            <a:endParaRPr lang="en-US" sz="2800" b="1" dirty="0">
              <a:solidFill>
                <a:srgbClr val="265392"/>
              </a:solidFill>
            </a:endParaRPr>
          </a:p>
          <a:p>
            <a:pPr lvl="2"/>
            <a:r>
              <a:rPr lang="en-US" dirty="0" smtClean="0"/>
              <a:t>Individuals get experience, advance careers</a:t>
            </a:r>
          </a:p>
          <a:p>
            <a:pPr lvl="2"/>
            <a:r>
              <a:rPr lang="en-US" dirty="0" smtClean="0"/>
              <a:t>MNE gets </a:t>
            </a:r>
            <a:r>
              <a:rPr lang="en-US" b="1" dirty="0" smtClean="0">
                <a:solidFill>
                  <a:srgbClr val="265392"/>
                </a:solidFill>
              </a:rPr>
              <a:t>cadre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of experienced international operators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b="1" dirty="0" smtClean="0">
                <a:solidFill>
                  <a:srgbClr val="265392"/>
                </a:solidFill>
              </a:rPr>
              <a:t>Organizational development</a:t>
            </a:r>
          </a:p>
          <a:p>
            <a:pPr lvl="2"/>
            <a:r>
              <a:rPr lang="en-US" dirty="0" smtClean="0"/>
              <a:t>MNE accumulates knowledge, abilities</a:t>
            </a:r>
          </a:p>
          <a:p>
            <a:pPr lvl="2"/>
            <a:r>
              <a:rPr lang="en-US" dirty="0" smtClean="0"/>
              <a:t>MNE &amp; individuals get a global mindset</a:t>
            </a:r>
          </a:p>
          <a:p>
            <a:pPr lvl="2"/>
            <a:r>
              <a:rPr lang="en-US" spc="-50" dirty="0" smtClean="0"/>
              <a:t>MNE gets direct control &amp; socialization which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helps with knowledge transfer &amp;</a:t>
            </a:r>
            <a:br>
              <a:rPr lang="en-US" dirty="0" smtClean="0"/>
            </a:br>
            <a:r>
              <a:rPr lang="en-US" dirty="0" smtClean="0"/>
              <a:t>- helps transfer competence</a:t>
            </a:r>
          </a:p>
        </p:txBody>
      </p:sp>
    </p:spTree>
    <p:extLst>
      <p:ext uri="{BB962C8B-B14F-4D97-AF65-F5344CB8AC3E}">
        <p14:creationId xmlns:p14="http://schemas.microsoft.com/office/powerpoint/2010/main" val="12809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1544985"/>
          </a:xfrm>
        </p:spPr>
        <p:txBody>
          <a:bodyPr anchor="t"/>
          <a:lstStyle/>
          <a:p>
            <a:r>
              <a:rPr lang="en-US" sz="4000" dirty="0" smtClean="0"/>
              <a:t>Networked MNEs can use international teams 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68052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 smtClean="0"/>
              <a:t>a mechanism for fostering innovation, organizational learning, knowledge transfer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 means of breaking down functional &amp; national boundaries, enhancing information flows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 method for encouraging diverse decision-making, problem-solving, &amp; strategic assessments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an opportunity for developing a global perspective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 technique for developing shared values;</a:t>
            </a:r>
            <a:br>
              <a:rPr lang="en-US" sz="2400" dirty="0" smtClean="0"/>
            </a:br>
            <a:r>
              <a:rPr lang="en-US" sz="2400" dirty="0" smtClean="0"/>
              <a:t>thus helping</a:t>
            </a:r>
            <a:r>
              <a:rPr lang="en-US" sz="2400" dirty="0" smtClean="0">
                <a:sym typeface="Wingdings" pitchFamily="2" charset="2"/>
              </a:rPr>
              <a:t> MNE with informal, normative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control through socialization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81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200" dirty="0" smtClean="0"/>
              <a:t>Developing international teams through international assignments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4" y="945664"/>
            <a:ext cx="6613772" cy="48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686799" cy="148478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Trends in </a:t>
            </a:r>
            <a:r>
              <a:rPr lang="en-US" dirty="0" smtClean="0"/>
              <a:t>international training </a:t>
            </a:r>
            <a:r>
              <a:rPr lang="en-US" dirty="0"/>
              <a:t>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39098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sz="3800" dirty="0" smtClean="0"/>
              <a:t>Some training &amp; development trends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867328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Host countries continue to pressure for local T&amp;D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Growing realization that competence learning</a:t>
            </a:r>
            <a:br>
              <a:rPr lang="en-US" sz="2800" dirty="0" smtClean="0"/>
            </a:br>
            <a:r>
              <a:rPr lang="en-US" sz="2800" dirty="0" smtClean="0"/>
              <a:t>depends</a:t>
            </a:r>
            <a:r>
              <a:rPr lang="en-US" sz="2800" dirty="0"/>
              <a:t> </a:t>
            </a:r>
            <a:r>
              <a:rPr lang="en-US" sz="2800" dirty="0" smtClean="0"/>
              <a:t>on national context &amp; HC institutions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Increasing awareness of NGOs’ 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Increasing interest in T&amp;D focused on China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en-US" sz="2800" dirty="0" smtClean="0"/>
              <a:t>T&amp;D literature is realizing need to address</a:t>
            </a:r>
          </a:p>
          <a:p>
            <a:pPr marL="914400" lvl="1" indent="-347663">
              <a:tabLst>
                <a:tab pos="3657600" algn="l"/>
              </a:tabLst>
            </a:pPr>
            <a:r>
              <a:rPr lang="en-US" dirty="0" smtClean="0"/>
              <a:t>global,</a:t>
            </a:r>
          </a:p>
          <a:p>
            <a:pPr marL="914400" lvl="1" indent="-347663">
              <a:tabLst>
                <a:tab pos="3657600" algn="l"/>
              </a:tabLst>
            </a:pPr>
            <a:r>
              <a:rPr lang="en-US" dirty="0" smtClean="0"/>
              <a:t>comparative, &amp;</a:t>
            </a:r>
          </a:p>
          <a:p>
            <a:pPr marL="914400" lvl="1" indent="-347663">
              <a:tabLst>
                <a:tab pos="3657600" algn="l"/>
              </a:tabLst>
            </a:pPr>
            <a:r>
              <a:rPr lang="en-US" dirty="0" smtClean="0"/>
              <a:t>national contexts for T&amp;D</a:t>
            </a:r>
            <a:br>
              <a:rPr lang="en-US" dirty="0" smtClean="0"/>
            </a:br>
            <a:r>
              <a:rPr lang="en-US" dirty="0" smtClean="0"/>
              <a:t>(just as IHRM is starting to do)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9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Re-entry &amp; career issues</a:t>
            </a:r>
          </a:p>
        </p:txBody>
      </p:sp>
    </p:spTree>
    <p:extLst>
      <p:ext uri="{BB962C8B-B14F-4D97-AF65-F5344CB8AC3E}">
        <p14:creationId xmlns:p14="http://schemas.microsoft.com/office/powerpoint/2010/main" val="39096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Expatriation includes repatriation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5" y="921683"/>
            <a:ext cx="7570855" cy="40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Repatriation activities &amp; practices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8" y="1698957"/>
            <a:ext cx="8352928" cy="13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Repatriation process</a:t>
            </a:r>
          </a:p>
        </p:txBody>
      </p:sp>
    </p:spTree>
    <p:extLst>
      <p:ext uri="{BB962C8B-B14F-4D97-AF65-F5344CB8AC3E}">
        <p14:creationId xmlns:p14="http://schemas.microsoft.com/office/powerpoint/2010/main" val="33466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11344" cy="1328961"/>
          </a:xfrm>
        </p:spPr>
        <p:txBody>
          <a:bodyPr/>
          <a:lstStyle/>
          <a:p>
            <a:r>
              <a:rPr lang="en-US" sz="4200" dirty="0"/>
              <a:t>2011 </a:t>
            </a:r>
            <a:r>
              <a:rPr lang="en-US" sz="4200" dirty="0" smtClean="0"/>
              <a:t>Study: causes for international assignment failure 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pPr>
              <a:tabLst>
                <a:tab pos="6575425" algn="l"/>
              </a:tabLst>
            </a:pPr>
            <a:r>
              <a:rPr lang="en-US" dirty="0" smtClean="0"/>
              <a:t>Spouse/partner dissatisfaction	18%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Poor candidate choice	16%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Poor job performance	13%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Inability to adapt	12%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Other family concerns	  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Effectiveness of ways to</a:t>
            </a:r>
            <a:br>
              <a:rPr lang="en-US" dirty="0" smtClean="0"/>
            </a:br>
            <a:r>
              <a:rPr lang="en-US" dirty="0" smtClean="0"/>
              <a:t>reduce expatriate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265392"/>
                </a:solidFill>
              </a:rPr>
              <a:t>In most to least effective order: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Opportunity to use experience	35%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Position choices upon return	22%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Recognition	16%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Repatriation career support	13%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Improved performance evaluation	  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Individual reactions to re-entry</a:t>
            </a:r>
          </a:p>
        </p:txBody>
      </p:sp>
    </p:spTree>
    <p:extLst>
      <p:ext uri="{BB962C8B-B14F-4D97-AF65-F5344CB8AC3E}">
        <p14:creationId xmlns:p14="http://schemas.microsoft.com/office/powerpoint/2010/main" val="41304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Factors influencing repatriate adjustment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06" y="939716"/>
            <a:ext cx="4807830" cy="51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Career impacts of international assignments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4" y="1628800"/>
            <a:ext cx="8604448" cy="15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Responses by the MNE</a:t>
            </a:r>
          </a:p>
        </p:txBody>
      </p:sp>
    </p:spTree>
    <p:extLst>
      <p:ext uri="{BB962C8B-B14F-4D97-AF65-F5344CB8AC3E}">
        <p14:creationId xmlns:p14="http://schemas.microsoft.com/office/powerpoint/2010/main" val="28883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 anchor="t"/>
          <a:lstStyle/>
          <a:p>
            <a:r>
              <a:rPr lang="en-US" dirty="0" smtClean="0"/>
              <a:t>International assignment as a training &amp; development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867328" cy="468052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600" b="1" dirty="0" smtClean="0">
                <a:solidFill>
                  <a:srgbClr val="265392"/>
                </a:solidFill>
              </a:rPr>
              <a:t>Expatriates are trainers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part of knowledge &amp; competence transfer</a:t>
            </a:r>
            <a:br>
              <a:rPr lang="en-US" sz="2600" dirty="0" smtClean="0"/>
            </a:br>
            <a:r>
              <a:rPr lang="en-US" sz="2600" dirty="0" smtClean="0"/>
              <a:t>- expected to help train &amp; develop HCNs</a:t>
            </a:r>
          </a:p>
          <a:p>
            <a:pPr>
              <a:spcBef>
                <a:spcPts val="2000"/>
              </a:spcBef>
            </a:pPr>
            <a:r>
              <a:rPr lang="en-US" sz="2600" b="1" dirty="0" smtClean="0">
                <a:solidFill>
                  <a:srgbClr val="265392"/>
                </a:solidFill>
              </a:rPr>
              <a:t>Expatriates ensure adoption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show how systems &amp; processes work</a:t>
            </a:r>
            <a:br>
              <a:rPr lang="en-US" sz="2600" dirty="0" smtClean="0"/>
            </a:br>
            <a:r>
              <a:rPr lang="en-US" sz="2600" dirty="0" smtClean="0"/>
              <a:t>- monitor HCN performance</a:t>
            </a:r>
          </a:p>
          <a:p>
            <a:pPr>
              <a:spcBef>
                <a:spcPts val="2000"/>
              </a:spcBef>
            </a:pPr>
            <a:r>
              <a:rPr lang="en-US" sz="2600" b="1" dirty="0" smtClean="0">
                <a:solidFill>
                  <a:srgbClr val="265392"/>
                </a:solidFill>
              </a:rPr>
              <a:t>Expatriates are mgmt. under development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job rotation </a:t>
            </a:r>
            <a:r>
              <a:rPr lang="en-US" sz="2600" dirty="0" smtClean="0">
                <a:sym typeface="Wingdings" pitchFamily="2" charset="2"/>
              </a:rPr>
              <a:t> broader perspective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- they become global operators</a:t>
            </a:r>
            <a:endParaRPr lang="en-US" sz="2600" dirty="0" smtClean="0"/>
          </a:p>
          <a:p>
            <a:pPr>
              <a:spcBef>
                <a:spcPts val="20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Linking repatriation process to outcomes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4" y="918736"/>
            <a:ext cx="6817677" cy="50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Knowledge &amp; skills acquired from international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939336" cy="468052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65392"/>
                </a:solidFill>
              </a:rPr>
              <a:t>Market specific knowledge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350" dirty="0" smtClean="0"/>
              <a:t>local systems (political, social, economic), language, customs</a:t>
            </a:r>
          </a:p>
          <a:p>
            <a:r>
              <a:rPr lang="en-US" sz="2400" b="1" dirty="0" smtClean="0">
                <a:solidFill>
                  <a:srgbClr val="265392"/>
                </a:solidFill>
              </a:rPr>
              <a:t>Personal skills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inter-cultural knowledge, self-confidence, flexibility, tolerance</a:t>
            </a:r>
            <a:endParaRPr lang="en-US" sz="2400" b="1" dirty="0" smtClean="0">
              <a:solidFill>
                <a:srgbClr val="265392"/>
              </a:solidFill>
            </a:endParaRPr>
          </a:p>
          <a:p>
            <a:r>
              <a:rPr lang="en-US" sz="2400" b="1" dirty="0" smtClean="0">
                <a:solidFill>
                  <a:srgbClr val="265392"/>
                </a:solidFill>
              </a:rPr>
              <a:t>Job-related management skills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communication, project management, problem-solving</a:t>
            </a:r>
            <a:endParaRPr lang="en-US" sz="2400" b="1" dirty="0" smtClean="0">
              <a:solidFill>
                <a:srgbClr val="265392"/>
              </a:solidFill>
            </a:endParaRPr>
          </a:p>
          <a:p>
            <a:r>
              <a:rPr lang="en-US" sz="2400" b="1" dirty="0" smtClean="0">
                <a:solidFill>
                  <a:srgbClr val="265392"/>
                </a:solidFill>
              </a:rPr>
              <a:t>Network knowledge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meeting diverse people</a:t>
            </a:r>
            <a:endParaRPr lang="en-US" sz="2400" b="1" dirty="0" smtClean="0">
              <a:solidFill>
                <a:srgbClr val="265392"/>
              </a:solidFill>
            </a:endParaRPr>
          </a:p>
          <a:p>
            <a:r>
              <a:rPr lang="en-US" sz="2400" b="1" dirty="0" smtClean="0">
                <a:solidFill>
                  <a:srgbClr val="265392"/>
                </a:solidFill>
              </a:rPr>
              <a:t>General management capacity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broader job responsibilities,</a:t>
            </a:r>
            <a:br>
              <a:rPr lang="en-US" sz="2400" dirty="0" smtClean="0"/>
            </a:br>
            <a:r>
              <a:rPr lang="en-US" sz="2400" dirty="0" smtClean="0"/>
              <a:t>exposure to other parts of the organization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9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052736"/>
            <a:ext cx="8291264" cy="3841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795319" cy="105273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4200" dirty="0"/>
              <a:t>Designing </a:t>
            </a:r>
            <a:r>
              <a:rPr lang="en-US" sz="4200" dirty="0" smtClean="0"/>
              <a:t>a repatriation </a:t>
            </a:r>
            <a:r>
              <a:rPr lang="en-US" sz="4200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6511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Topics covered by a repatriation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5057"/>
            <a:ext cx="8676456" cy="2435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6456" y="1052736"/>
            <a:ext cx="504056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smooth re-entry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</a:t>
            </a:r>
            <a:r>
              <a:rPr lang="en-US" sz="2400" dirty="0" smtClean="0"/>
              <a:t>re-departure briefings on what to expect &amp; upon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Multiple career planning sessions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Written repatriate agreements clarifying available assignments upon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Mentoring programs that continue after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Extended home visits to keep up with social, family, &amp; organizational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Reorientation programs on changes in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Personalized financial &amp; tax advice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Providing an adjustment period upon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Visible &amp; concrete expressions of</a:t>
            </a:r>
            <a:br>
              <a:rPr lang="en-US" sz="2400" dirty="0" smtClean="0"/>
            </a:br>
            <a:r>
              <a:rPr lang="en-US" sz="2400" dirty="0" smtClean="0"/>
              <a:t>repatriate’s</a:t>
            </a:r>
            <a:r>
              <a:rPr lang="en-US" sz="2400" dirty="0"/>
              <a:t> </a:t>
            </a:r>
            <a:r>
              <a:rPr lang="en-US" sz="2400" dirty="0" smtClean="0"/>
              <a:t>value to the firm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8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International training &amp; development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4" y="1494800"/>
            <a:ext cx="8376710" cy="25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Availability of cross-cultural training in MNEs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" y="1556792"/>
            <a:ext cx="8609964" cy="21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12776"/>
            <a:ext cx="8291264" cy="3481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9144"/>
            <a:ext cx="8686799" cy="148478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Components of effective</a:t>
            </a:r>
            <a:br>
              <a:rPr lang="en-US" dirty="0"/>
            </a:br>
            <a:r>
              <a:rPr lang="en-US" dirty="0"/>
              <a:t>pre-departure training</a:t>
            </a:r>
          </a:p>
        </p:txBody>
      </p:sp>
    </p:spTree>
    <p:extLst>
      <p:ext uri="{BB962C8B-B14F-4D97-AF65-F5344CB8AC3E}">
        <p14:creationId xmlns:p14="http://schemas.microsoft.com/office/powerpoint/2010/main" val="2567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81328"/>
          </a:xfrm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Essential components of</a:t>
            </a:r>
            <a:br>
              <a:rPr lang="en-US" dirty="0" smtClean="0"/>
            </a:br>
            <a:r>
              <a:rPr lang="en-US" dirty="0" smtClean="0"/>
              <a:t>pre-departure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867328" cy="4608512"/>
          </a:xfrm>
        </p:spPr>
        <p:txBody>
          <a:bodyPr/>
          <a:lstStyle/>
          <a:p>
            <a:r>
              <a:rPr lang="en-US" dirty="0" smtClean="0"/>
              <a:t>Cultural awareness training</a:t>
            </a:r>
          </a:p>
          <a:p>
            <a:r>
              <a:rPr lang="en-US" dirty="0" smtClean="0"/>
              <a:t>Preliminary visits</a:t>
            </a:r>
          </a:p>
          <a:p>
            <a:r>
              <a:rPr lang="en-US" dirty="0" smtClean="0"/>
              <a:t>Language instruction</a:t>
            </a:r>
          </a:p>
          <a:p>
            <a:r>
              <a:rPr lang="en-US" dirty="0" smtClean="0"/>
              <a:t>Assistance with practical day-to-day matters</a:t>
            </a:r>
          </a:p>
          <a:p>
            <a:r>
              <a:rPr lang="en-US" dirty="0" smtClean="0"/>
              <a:t>Security briefings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1544985"/>
          </a:xfrm>
        </p:spPr>
        <p:txBody>
          <a:bodyPr anchor="t"/>
          <a:lstStyle/>
          <a:p>
            <a:r>
              <a:rPr lang="en-US" sz="4200" dirty="0" smtClean="0"/>
              <a:t>Black &amp; Mendenhall’s 3 keys</a:t>
            </a:r>
            <a:br>
              <a:rPr lang="en-US" sz="4200" dirty="0" smtClean="0"/>
            </a:br>
            <a:r>
              <a:rPr lang="en-US" sz="4200" dirty="0" smtClean="0"/>
              <a:t>for  cross-cultural training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867328" cy="46085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tabLst>
                <a:tab pos="1828800" algn="l"/>
                <a:tab pos="2795588" algn="l"/>
              </a:tabLst>
            </a:pPr>
            <a:r>
              <a:rPr lang="en-US" sz="2800" b="1" dirty="0" smtClean="0">
                <a:solidFill>
                  <a:srgbClr val="265392"/>
                </a:solidFill>
              </a:rPr>
              <a:t>Training methods</a:t>
            </a:r>
          </a:p>
          <a:p>
            <a:pPr marL="514350" indent="-514350">
              <a:buFont typeface="+mj-lt"/>
              <a:buAutoNum type="arabicPeriod"/>
              <a:tabLst>
                <a:tab pos="1828800" algn="l"/>
                <a:tab pos="2795588" algn="l"/>
              </a:tabLst>
            </a:pPr>
            <a:r>
              <a:rPr lang="en-US" sz="2800" b="1" dirty="0" smtClean="0">
                <a:solidFill>
                  <a:srgbClr val="265392"/>
                </a:solidFill>
              </a:rPr>
              <a:t>Levels of training rigor</a:t>
            </a:r>
          </a:p>
          <a:p>
            <a:pPr marL="514350" indent="-514350">
              <a:buFont typeface="+mj-lt"/>
              <a:buAutoNum type="arabicPeriod"/>
              <a:tabLst>
                <a:tab pos="1828800" algn="l"/>
                <a:tab pos="2795588" algn="l"/>
              </a:tabLst>
            </a:pPr>
            <a:r>
              <a:rPr lang="en-US" sz="2800" b="1" dirty="0" smtClean="0">
                <a:solidFill>
                  <a:srgbClr val="265392"/>
                </a:solidFill>
              </a:rPr>
              <a:t>Duration of training </a:t>
            </a:r>
            <a:r>
              <a:rPr lang="en-US" sz="2800" dirty="0" smtClean="0"/>
              <a:t>relative to</a:t>
            </a:r>
          </a:p>
          <a:p>
            <a:pPr marL="793750" lvl="1">
              <a:tabLst>
                <a:tab pos="1828800" algn="l"/>
                <a:tab pos="2795588" algn="l"/>
              </a:tabLst>
            </a:pPr>
            <a:r>
              <a:rPr lang="en-US" dirty="0" smtClean="0"/>
              <a:t>Expected degree of interaction</a:t>
            </a:r>
          </a:p>
          <a:p>
            <a:pPr marL="793750" lvl="1">
              <a:tabLst>
                <a:tab pos="1828800" algn="l"/>
                <a:tab pos="3309938" algn="l"/>
                <a:tab pos="3716338" algn="l"/>
              </a:tabLst>
            </a:pPr>
            <a:r>
              <a:rPr lang="en-US" dirty="0" smtClean="0"/>
              <a:t>Culture novelty 	=	how different host culture is</a:t>
            </a:r>
            <a:br>
              <a:rPr lang="en-US" dirty="0" smtClean="0"/>
            </a:br>
            <a:r>
              <a:rPr lang="en-US" dirty="0" smtClean="0"/>
              <a:t>			from native culture</a:t>
            </a:r>
            <a:endParaRPr lang="en-US" dirty="0"/>
          </a:p>
          <a:p>
            <a:pPr marL="793750" lvl="1">
              <a:tabLst>
                <a:tab pos="1828800" algn="l"/>
                <a:tab pos="279558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16" y="-525780"/>
            <a:ext cx="9157816" cy="426388"/>
          </a:xfrm>
        </p:spPr>
        <p:txBody>
          <a:bodyPr/>
          <a:lstStyle/>
          <a:p>
            <a:r>
              <a:rPr lang="en-US" sz="3400" dirty="0" smtClean="0"/>
              <a:t>Information-giving approach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Emphasize </a:t>
            </a:r>
            <a:r>
              <a:rPr lang="en-US" b="1" i="1" dirty="0" smtClean="0">
                <a:solidFill>
                  <a:srgbClr val="265392"/>
                </a:solidFill>
              </a:rPr>
              <a:t>information-giving approach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Area or cultural briefings</a:t>
            </a:r>
          </a:p>
          <a:p>
            <a:r>
              <a:rPr lang="en-US" dirty="0" smtClean="0"/>
              <a:t>Lectures, movies, books</a:t>
            </a:r>
          </a:p>
          <a:p>
            <a:r>
              <a:rPr lang="en-US" dirty="0" smtClean="0"/>
              <a:t>Interpreters</a:t>
            </a:r>
          </a:p>
          <a:p>
            <a:r>
              <a:rPr lang="en-US" dirty="0" smtClean="0"/>
              <a:t>‘Survival-level’ language training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0"/>
            <a:ext cx="421196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D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&lt; 1 week training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392" y="137678"/>
            <a:ext cx="4175623" cy="1424619"/>
            <a:chOff x="540392" y="137678"/>
            <a:chExt cx="4175623" cy="1424619"/>
          </a:xfrm>
        </p:grpSpPr>
        <p:sp>
          <p:nvSpPr>
            <p:cNvPr id="10" name="Left-Up Arrow 9"/>
            <p:cNvSpPr/>
            <p:nvPr/>
          </p:nvSpPr>
          <p:spPr>
            <a:xfrm rot="10800000">
              <a:off x="3817896" y="309569"/>
              <a:ext cx="898119" cy="1252728"/>
            </a:xfrm>
            <a:prstGeom prst="leftUpArrow">
              <a:avLst>
                <a:gd name="adj1" fmla="val 22240"/>
                <a:gd name="adj2" fmla="val 25000"/>
                <a:gd name="adj3" fmla="val 25000"/>
              </a:avLst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0392" y="137678"/>
              <a:ext cx="3813048" cy="1080120"/>
            </a:xfrm>
            <a:prstGeom prst="roundRect">
              <a:avLst/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r>
                <a:rPr lang="en-US" sz="3200" b="1" dirty="0">
                  <a:latin typeface="+mj-lt"/>
                </a:rPr>
                <a:t>Low </a:t>
              </a:r>
              <a:r>
                <a:rPr lang="en-US" sz="3200" b="1" dirty="0" smtClean="0">
                  <a:latin typeface="+mj-lt"/>
                </a:rPr>
                <a:t>interaction,</a:t>
              </a:r>
              <a:r>
                <a:rPr lang="en-US" sz="3200" b="1" dirty="0">
                  <a:latin typeface="+mj-lt"/>
                </a:rPr>
                <a:t/>
              </a:r>
              <a:br>
                <a:rPr lang="en-US" sz="3200" b="1" dirty="0">
                  <a:latin typeface="+mj-lt"/>
                </a:rPr>
              </a:br>
              <a:r>
                <a:rPr lang="en-US" sz="3200" b="1" dirty="0" smtClean="0">
                  <a:latin typeface="+mj-lt"/>
                </a:rPr>
                <a:t>similar </a:t>
              </a:r>
              <a:r>
                <a:rPr lang="en-US" sz="3200" b="1" dirty="0">
                  <a:latin typeface="+mj-lt"/>
                </a:rPr>
                <a:t>cultures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8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11738</TotalTime>
  <Words>437</Words>
  <Application>Microsoft Office PowerPoint</Application>
  <PresentationFormat>On-screen Show (4:3)</PresentationFormat>
  <Paragraphs>131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Office Theme</vt:lpstr>
      <vt:lpstr>INTERNATIONAL TRAINING, DEVELOPMENT, &amp; CAREERS</vt:lpstr>
      <vt:lpstr>Introduction</vt:lpstr>
      <vt:lpstr>International assignment as a training &amp; development tool</vt:lpstr>
      <vt:lpstr>Figure 7.1</vt:lpstr>
      <vt:lpstr>Table 7.1</vt:lpstr>
      <vt:lpstr>Components of effective pre-departure training</vt:lpstr>
      <vt:lpstr>Essential components of pre-departure training</vt:lpstr>
      <vt:lpstr>Black &amp; Mendenhall’s 3 keys for  cross-cultural training</vt:lpstr>
      <vt:lpstr>Information-giving approach</vt:lpstr>
      <vt:lpstr>Affective approach</vt:lpstr>
      <vt:lpstr>Immersion approach</vt:lpstr>
      <vt:lpstr>Effectiveness of pre-departure training</vt:lpstr>
      <vt:lpstr>Table 7.2</vt:lpstr>
      <vt:lpstr>Developing staff through international assignments</vt:lpstr>
      <vt:lpstr>Outcomes of international assignments</vt:lpstr>
      <vt:lpstr>Networked MNEs can use international teams as</vt:lpstr>
      <vt:lpstr>Figure 7.2</vt:lpstr>
      <vt:lpstr>Trends in international training &amp; development</vt:lpstr>
      <vt:lpstr>Some training &amp; development trends</vt:lpstr>
      <vt:lpstr>Re-entry &amp; career issues</vt:lpstr>
      <vt:lpstr>Figure 7.3</vt:lpstr>
      <vt:lpstr>Figure 7.4</vt:lpstr>
      <vt:lpstr>Repatriation process</vt:lpstr>
      <vt:lpstr>2011 Study: causes for international assignment failure </vt:lpstr>
      <vt:lpstr>Effectiveness of ways to reduce expatriate turnover</vt:lpstr>
      <vt:lpstr>Individual reactions to re-entry</vt:lpstr>
      <vt:lpstr>Figure 7.5</vt:lpstr>
      <vt:lpstr>Table 7.3</vt:lpstr>
      <vt:lpstr>Responses by the MNE</vt:lpstr>
      <vt:lpstr>Figure 7.6</vt:lpstr>
      <vt:lpstr>Knowledge &amp; skills acquired from international assignment</vt:lpstr>
      <vt:lpstr>Designing a repatriation program</vt:lpstr>
      <vt:lpstr>Table 7.4</vt:lpstr>
      <vt:lpstr>Strategies for smooth re-entry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Windows User</cp:lastModifiedBy>
  <cp:revision>461</cp:revision>
  <dcterms:created xsi:type="dcterms:W3CDTF">2011-07-28T14:21:34Z</dcterms:created>
  <dcterms:modified xsi:type="dcterms:W3CDTF">2016-11-24T08:26:23Z</dcterms:modified>
</cp:coreProperties>
</file>