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58" r:id="rId4"/>
    <p:sldId id="271" r:id="rId5"/>
    <p:sldId id="259" r:id="rId6"/>
    <p:sldId id="260" r:id="rId7"/>
    <p:sldId id="262" r:id="rId8"/>
    <p:sldId id="267" r:id="rId9"/>
    <p:sldId id="263" r:id="rId10"/>
    <p:sldId id="261" r:id="rId11"/>
    <p:sldId id="268" r:id="rId12"/>
    <p:sldId id="264" r:id="rId13"/>
    <p:sldId id="269" r:id="rId14"/>
    <p:sldId id="286" r:id="rId15"/>
    <p:sldId id="272" r:id="rId16"/>
    <p:sldId id="276" r:id="rId17"/>
    <p:sldId id="288" r:id="rId18"/>
    <p:sldId id="273" r:id="rId19"/>
    <p:sldId id="275" r:id="rId20"/>
    <p:sldId id="274" r:id="rId21"/>
    <p:sldId id="281" r:id="rId22"/>
    <p:sldId id="282" r:id="rId23"/>
    <p:sldId id="277" r:id="rId24"/>
    <p:sldId id="278" r:id="rId25"/>
    <p:sldId id="279" r:id="rId26"/>
    <p:sldId id="280" r:id="rId27"/>
    <p:sldId id="283" r:id="rId28"/>
    <p:sldId id="284" r:id="rId29"/>
    <p:sldId id="285" r:id="rId30"/>
    <p:sldId id="287" r:id="rId31"/>
    <p:sldId id="265" r:id="rId32"/>
    <p:sldId id="270" r:id="rId33"/>
    <p:sldId id="289" r:id="rId34"/>
    <p:sldId id="290" r:id="rId35"/>
    <p:sldId id="292" r:id="rId36"/>
    <p:sldId id="293" r:id="rId37"/>
    <p:sldId id="291" r:id="rId38"/>
    <p:sldId id="294" r:id="rId39"/>
    <p:sldId id="296" r:id="rId40"/>
    <p:sldId id="295"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612" y="60"/>
      </p:cViewPr>
      <p:guideLst/>
    </p:cSldViewPr>
  </p:slid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e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wmf"/><Relationship Id="rId4" Type="http://schemas.openxmlformats.org/officeDocument/2006/relationships/image" Target="../media/image8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BA5D7-B644-40AF-888E-A14E83969EDB}" type="datetimeFigureOut">
              <a:rPr lang="en-US" smtClean="0"/>
              <a:t>3/24/2018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222BF-A00B-4471-90D7-6925893E8E98}" type="slidenum">
              <a:rPr lang="en-US" smtClean="0"/>
              <a:t>‹#›</a:t>
            </a:fld>
            <a:endParaRPr lang="en-US"/>
          </a:p>
        </p:txBody>
      </p:sp>
    </p:spTree>
    <p:extLst>
      <p:ext uri="{BB962C8B-B14F-4D97-AF65-F5344CB8AC3E}">
        <p14:creationId xmlns:p14="http://schemas.microsoft.com/office/powerpoint/2010/main" val="334279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12A7A-21AD-4FFF-BCC8-707981C28624}" type="datetime1">
              <a:rPr lang="en-US" smtClean="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142F69-E130-4324-8A9F-736F13A04FB5}" type="datetime1">
              <a:rPr lang="en-US" smtClean="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E1DE7-EA7A-4C19-A57A-A4DF2D6C8EAE}" type="datetime1">
              <a:rPr lang="en-US" smtClean="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931AF62-8FA4-46C9-A4D8-203BA5093C00}" type="datetime1">
              <a:rPr lang="en-US" smtClean="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B234F74-807A-4537-9837-FB8632AB20D9}" type="datetime1">
              <a:rPr lang="en-US" smtClean="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694E0F8-2A8B-4ECA-8E12-364A98DC0542}" type="datetime1">
              <a:rPr lang="en-US" smtClean="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8DD89-515E-473C-A53B-2B849C5B796F}" type="datetime1">
              <a:rPr lang="en-US" smtClean="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2712D0-9A08-4503-926A-2DF0D1A35ABC}" type="datetime1">
              <a:rPr lang="en-US" smtClean="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0DF1E-6D1E-4DE2-AAD9-FF51C129BEFB}" type="datetime1">
              <a:rPr lang="en-US" smtClean="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724F2-9718-46E8-A548-13C2D1A24B74}" type="datetime1">
              <a:rPr lang="en-US" smtClean="0"/>
              <a:t>3/24/2018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4F548-4E5E-4D35-AD35-A9A1CE89D73D}" type="datetime1">
              <a:rPr lang="en-US" smtClean="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A7ABDC-50AC-463C-8E6D-EC0D70B76563}" type="datetime1">
              <a:rPr lang="en-US" smtClean="0"/>
              <a:t>3/24/2018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46057-4ACA-4ED9-8E0C-0820CB2B42CE}" type="datetime1">
              <a:rPr lang="en-US" smtClean="0"/>
              <a:t>3/24/2018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DDD0F-6B57-4368-A39F-CA04D1E1E1DF}" type="datetime1">
              <a:rPr lang="en-US" smtClean="0"/>
              <a:t>3/24/2018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BC0C12-AF45-4491-8FB5-D2A1EC6CA6D6}" type="datetime1">
              <a:rPr lang="en-US" smtClean="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0EFD72-829C-4EB8-B9CE-08CA177E0184}" type="datetime1">
              <a:rPr lang="en-US" smtClean="0"/>
              <a:t>3/24/2018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61A937-7AAF-4B99-A652-791350E23EF6}" type="datetime1">
              <a:rPr lang="en-US" smtClean="0"/>
              <a:t>3/24/2018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gif"/><Relationship Id="rId5" Type="http://schemas.openxmlformats.org/officeDocument/2006/relationships/image" Target="../media/image18.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1.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6.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image" Target="../media/image30.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5.wmf"/></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8.gif"/><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15.bin"/><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5.wmf"/><Relationship Id="rId5" Type="http://schemas.openxmlformats.org/officeDocument/2006/relationships/oleObject" Target="../embeddings/oleObject17.bin"/><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8.png"/><Relationship Id="rId5" Type="http://schemas.openxmlformats.org/officeDocument/2006/relationships/image" Target="../media/image47.gif"/><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47.gi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0.wmf"/><Relationship Id="rId5" Type="http://schemas.openxmlformats.org/officeDocument/2006/relationships/oleObject" Target="../embeddings/oleObject20.bin"/><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2.wmf"/><Relationship Id="rId5" Type="http://schemas.openxmlformats.org/officeDocument/2006/relationships/oleObject" Target="../embeddings/oleObject22.bin"/><Relationship Id="rId4" Type="http://schemas.openxmlformats.org/officeDocument/2006/relationships/image" Target="../media/image5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5.png"/><Relationship Id="rId4"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7.wmf"/><Relationship Id="rId5" Type="http://schemas.openxmlformats.org/officeDocument/2006/relationships/oleObject" Target="../embeddings/oleObject25.bin"/><Relationship Id="rId4" Type="http://schemas.openxmlformats.org/officeDocument/2006/relationships/image" Target="../media/image5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9.wmf"/><Relationship Id="rId5" Type="http://schemas.openxmlformats.org/officeDocument/2006/relationships/oleObject" Target="../embeddings/oleObject27.bin"/><Relationship Id="rId4" Type="http://schemas.openxmlformats.org/officeDocument/2006/relationships/image" Target="../media/image58.wmf"/></Relationships>
</file>

<file path=ppt/slides/_rels/slide29.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1.wmf"/><Relationship Id="rId5" Type="http://schemas.openxmlformats.org/officeDocument/2006/relationships/oleObject" Target="../embeddings/oleObject29.bin"/><Relationship Id="rId10" Type="http://schemas.openxmlformats.org/officeDocument/2006/relationships/image" Target="../media/image63.emf"/><Relationship Id="rId4" Type="http://schemas.openxmlformats.org/officeDocument/2006/relationships/image" Target="../media/image60.wmf"/><Relationship Id="rId9"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5.emf"/><Relationship Id="rId5" Type="http://schemas.openxmlformats.org/officeDocument/2006/relationships/oleObject" Target="../embeddings/oleObject33.bin"/><Relationship Id="rId4" Type="http://schemas.openxmlformats.org/officeDocument/2006/relationships/image" Target="../media/image64.wmf"/></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9.wmf"/></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http://www.cem.msu.edu/~reusch/VirtTxtJml/Images2/acylsub5.gif" TargetMode="External"/><Relationship Id="rId2" Type="http://schemas.openxmlformats.org/officeDocument/2006/relationships/image" Target="../media/image71.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76.wmf"/><Relationship Id="rId5" Type="http://schemas.openxmlformats.org/officeDocument/2006/relationships/oleObject" Target="../embeddings/oleObject38.bin"/><Relationship Id="rId4" Type="http://schemas.openxmlformats.org/officeDocument/2006/relationships/image" Target="../media/image75.wm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image" Target="../media/image78.emf"/><Relationship Id="rId5" Type="http://schemas.openxmlformats.org/officeDocument/2006/relationships/oleObject" Target="../embeddings/oleObject40.bin"/><Relationship Id="rId4" Type="http://schemas.openxmlformats.org/officeDocument/2006/relationships/image" Target="../media/image77.emf"/></Relationships>
</file>

<file path=ppt/slides/_rels/slide41.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83.wmf"/><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image" Target="../media/image80.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44.bin"/></Relationships>
</file>

<file path=ppt/slides/_rels/slide42.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85.wmf"/><Relationship Id="rId5" Type="http://schemas.openxmlformats.org/officeDocument/2006/relationships/oleObject" Target="../embeddings/oleObject47.bin"/><Relationship Id="rId4" Type="http://schemas.openxmlformats.org/officeDocument/2006/relationships/image" Target="../media/image84.wmf"/></Relationships>
</file>

<file path=ppt/slides/_rels/slide43.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88.wmf"/><Relationship Id="rId5" Type="http://schemas.openxmlformats.org/officeDocument/2006/relationships/oleObject" Target="../embeddings/oleObject50.bin"/><Relationship Id="rId4" Type="http://schemas.openxmlformats.org/officeDocument/2006/relationships/image" Target="../media/image8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F1B6-BB44-414C-B6EF-265D2A01B02E}"/>
              </a:ext>
            </a:extLst>
          </p:cNvPr>
          <p:cNvSpPr>
            <a:spLocks noGrp="1"/>
          </p:cNvSpPr>
          <p:nvPr>
            <p:ph type="ctrTitle"/>
          </p:nvPr>
        </p:nvSpPr>
        <p:spPr/>
        <p:txBody>
          <a:bodyPr>
            <a:normAutofit/>
          </a:bodyPr>
          <a:lstStyle/>
          <a:p>
            <a:r>
              <a:rPr lang="en-US" dirty="0"/>
              <a:t>CARBOXYLIC ACIDS AND THEIR DERIVATIVES</a:t>
            </a:r>
            <a:endParaRPr lang="en-US" dirty="0">
              <a:latin typeface="+mn-lt"/>
            </a:endParaRPr>
          </a:p>
        </p:txBody>
      </p:sp>
      <p:sp>
        <p:nvSpPr>
          <p:cNvPr id="3" name="Subtitle 2">
            <a:extLst>
              <a:ext uri="{FF2B5EF4-FFF2-40B4-BE49-F238E27FC236}">
                <a16:creationId xmlns:a16="http://schemas.microsoft.com/office/drawing/2014/main" id="{6A97D72D-FC8F-4A77-8BC2-4DC3219B29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024E8EE-462F-44F4-97A3-2E3A17498F6E}"/>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TextBox 4">
            <a:extLst>
              <a:ext uri="{FF2B5EF4-FFF2-40B4-BE49-F238E27FC236}">
                <a16:creationId xmlns:a16="http://schemas.microsoft.com/office/drawing/2014/main" id="{59B64455-74DF-4CA3-BC1E-AB8A7B89AFEC}"/>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06212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B95F-CCE7-4148-A984-0EABC0591E17}"/>
              </a:ext>
            </a:extLst>
          </p:cNvPr>
          <p:cNvSpPr>
            <a:spLocks noGrp="1"/>
          </p:cNvSpPr>
          <p:nvPr>
            <p:ph type="title"/>
          </p:nvPr>
        </p:nvSpPr>
        <p:spPr/>
        <p:txBody>
          <a:bodyPr/>
          <a:lstStyle/>
          <a:p>
            <a:r>
              <a:rPr lang="en-US" dirty="0"/>
              <a:t>Physical Properties</a:t>
            </a:r>
          </a:p>
        </p:txBody>
      </p:sp>
      <p:sp>
        <p:nvSpPr>
          <p:cNvPr id="3" name="Content Placeholder 2">
            <a:extLst>
              <a:ext uri="{FF2B5EF4-FFF2-40B4-BE49-F238E27FC236}">
                <a16:creationId xmlns:a16="http://schemas.microsoft.com/office/drawing/2014/main" id="{7AEA674F-0E88-4E55-9111-45E0A67539B3}"/>
              </a:ext>
            </a:extLst>
          </p:cNvPr>
          <p:cNvSpPr>
            <a:spLocks noGrp="1"/>
          </p:cNvSpPr>
          <p:nvPr>
            <p:ph idx="1"/>
          </p:nvPr>
        </p:nvSpPr>
        <p:spPr>
          <a:xfrm>
            <a:off x="2437348" y="1905000"/>
            <a:ext cx="9281039" cy="3777622"/>
          </a:xfrm>
        </p:spPr>
        <p:txBody>
          <a:bodyPr>
            <a:noAutofit/>
          </a:bodyPr>
          <a:lstStyle/>
          <a:p>
            <a:r>
              <a:rPr lang="en-US" sz="2000" b="1" i="1" dirty="0"/>
              <a:t>Solubility</a:t>
            </a:r>
          </a:p>
          <a:p>
            <a:pPr marL="0" indent="0">
              <a:buNone/>
            </a:pPr>
            <a:r>
              <a:rPr lang="en-US" sz="2000" dirty="0"/>
              <a:t>Carboxylic acids interact with water molecules by hydrogen bonding through both the carbonyl and hydroxyl groups. Because of greater hydrogen bonding interactions, carboxylic acids are more soluble in water than are alcohols, ethers, aldehydes, and ketones of comparable molecular weight.</a:t>
            </a:r>
          </a:p>
          <a:p>
            <a:r>
              <a:rPr lang="en-US" sz="2000" dirty="0"/>
              <a:t>A carboxylic acid consists of two regions of distinctly different polarity: a polar </a:t>
            </a:r>
            <a:r>
              <a:rPr lang="en-US" sz="2000" b="1" dirty="0"/>
              <a:t>hydrophilic </a:t>
            </a:r>
            <a:r>
              <a:rPr lang="en-US" sz="2000" dirty="0"/>
              <a:t>carboxyl group and, a nonpolar </a:t>
            </a:r>
            <a:r>
              <a:rPr lang="en-US" sz="2000" b="1" dirty="0"/>
              <a:t>hydrophobic </a:t>
            </a:r>
            <a:r>
              <a:rPr lang="en-US" sz="2000" dirty="0"/>
              <a:t>hydrocarbon chain. The hydrophilic carboxyl group increases water solubility; the hydrophobic hydrocarbon chain decreases water solubility.</a:t>
            </a:r>
          </a:p>
          <a:p>
            <a:r>
              <a:rPr lang="en-US" sz="2000" dirty="0"/>
              <a:t>As the size of the hydrocarbon chain increases relative to the size of the hydrophilic group, water solubility decreases.</a:t>
            </a:r>
          </a:p>
        </p:txBody>
      </p:sp>
      <p:sp>
        <p:nvSpPr>
          <p:cNvPr id="4" name="Slide Number Placeholder 3">
            <a:extLst>
              <a:ext uri="{FF2B5EF4-FFF2-40B4-BE49-F238E27FC236}">
                <a16:creationId xmlns:a16="http://schemas.microsoft.com/office/drawing/2014/main" id="{356398F6-F0E0-4A47-959E-231FBAF874A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8196" name="Picture 4" descr="Image result for carboxylic acids in water">
            <a:extLst>
              <a:ext uri="{FF2B5EF4-FFF2-40B4-BE49-F238E27FC236}">
                <a16:creationId xmlns:a16="http://schemas.microsoft.com/office/drawing/2014/main" id="{44B5C1B8-6A10-4CE9-BA60-FD2EBA1ED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032"/>
          <a:stretch/>
        </p:blipFill>
        <p:spPr bwMode="auto">
          <a:xfrm>
            <a:off x="8918917" y="-30264"/>
            <a:ext cx="2433832" cy="23231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DFA0CC-09C0-42AB-885E-D1D99AC26FD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27908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25E45-7D19-4142-B23A-E22AB6459A8C}"/>
              </a:ext>
            </a:extLst>
          </p:cNvPr>
          <p:cNvSpPr>
            <a:spLocks noGrp="1"/>
          </p:cNvSpPr>
          <p:nvPr>
            <p:ph idx="1"/>
          </p:nvPr>
        </p:nvSpPr>
        <p:spPr/>
        <p:txBody>
          <a:bodyPr>
            <a:noAutofit/>
          </a:bodyPr>
          <a:lstStyle/>
          <a:p>
            <a:r>
              <a:rPr lang="en-US" sz="2000" b="1" i="1" dirty="0"/>
              <a:t>Boiling Point</a:t>
            </a:r>
          </a:p>
          <a:p>
            <a:r>
              <a:rPr lang="en-US" sz="2000" b="1" i="1" dirty="0"/>
              <a:t> </a:t>
            </a:r>
            <a:r>
              <a:rPr lang="en-US" sz="2000" dirty="0"/>
              <a:t>Carboxylic acids have significantly higher boiling points than other types of organic compounds of comparable molecular weight, such as alcohols, aldehydes, and ketones.</a:t>
            </a:r>
            <a:endParaRPr lang="en-US" sz="2000" b="1" i="1" dirty="0"/>
          </a:p>
          <a:p>
            <a:r>
              <a:rPr lang="en-US" sz="2000" dirty="0"/>
              <a:t>The hydroxyl group of one carboxylic acid molecule acts as a proton donor toward the carbonyl oxygen of a second. In a reciprocal fashion, the hydroxyl proton of the second carboxyl function interacts with the carbonyl oxygen of the first. The result is that the two carboxylic acid molecules are held together by </a:t>
            </a:r>
            <a:r>
              <a:rPr lang="en-US" sz="2000" i="1" dirty="0"/>
              <a:t>two </a:t>
            </a:r>
            <a:r>
              <a:rPr lang="en-US" sz="2000" dirty="0"/>
              <a:t>hydrogen bonds. So efficient is this hydrogen bonding that some carboxylic acids exist as hydrogen-bonded dimers even in the gas phase. In the pure liquid a mixture of hydrogen-bonded dimers and higher aggregates is present.</a:t>
            </a:r>
          </a:p>
        </p:txBody>
      </p:sp>
      <p:sp>
        <p:nvSpPr>
          <p:cNvPr id="4" name="Slide Number Placeholder 3">
            <a:extLst>
              <a:ext uri="{FF2B5EF4-FFF2-40B4-BE49-F238E27FC236}">
                <a16:creationId xmlns:a16="http://schemas.microsoft.com/office/drawing/2014/main" id="{BA0D77E6-F820-4EA3-BAB0-BDBC2EB90F0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Picture 2" descr="Image result for carboxylic acids in water">
            <a:extLst>
              <a:ext uri="{FF2B5EF4-FFF2-40B4-BE49-F238E27FC236}">
                <a16:creationId xmlns:a16="http://schemas.microsoft.com/office/drawing/2014/main" id="{A9CF3142-C467-49B1-8AAC-E59B773BF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395" y="357569"/>
            <a:ext cx="3855217" cy="2259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6A669A-8646-4FF8-8C29-07134F4EEDF8}"/>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550340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C647-CC8F-43B0-A9CD-CE923D86E0DE}"/>
              </a:ext>
            </a:extLst>
          </p:cNvPr>
          <p:cNvSpPr>
            <a:spLocks noGrp="1"/>
          </p:cNvSpPr>
          <p:nvPr>
            <p:ph type="title"/>
          </p:nvPr>
        </p:nvSpPr>
        <p:spPr/>
        <p:txBody>
          <a:bodyPr/>
          <a:lstStyle/>
          <a:p>
            <a:r>
              <a:rPr lang="en-US" dirty="0"/>
              <a:t>Acidity</a:t>
            </a:r>
          </a:p>
        </p:txBody>
      </p:sp>
      <p:sp>
        <p:nvSpPr>
          <p:cNvPr id="3" name="Content Placeholder 2">
            <a:extLst>
              <a:ext uri="{FF2B5EF4-FFF2-40B4-BE49-F238E27FC236}">
                <a16:creationId xmlns:a16="http://schemas.microsoft.com/office/drawing/2014/main" id="{53C8FBF6-E339-4C24-9CA0-0DA6E8654EF4}"/>
              </a:ext>
            </a:extLst>
          </p:cNvPr>
          <p:cNvSpPr>
            <a:spLocks noGrp="1"/>
          </p:cNvSpPr>
          <p:nvPr>
            <p:ph idx="1"/>
          </p:nvPr>
        </p:nvSpPr>
        <p:spPr>
          <a:xfrm>
            <a:off x="2589212" y="1514621"/>
            <a:ext cx="8915400" cy="3777622"/>
          </a:xfrm>
        </p:spPr>
        <p:txBody>
          <a:bodyPr>
            <a:normAutofit/>
          </a:bodyPr>
          <a:lstStyle/>
          <a:p>
            <a:r>
              <a:rPr lang="en-US" sz="2000" i="1" dirty="0"/>
              <a:t>Carboxylic acids are the most acidic class of compounds, </a:t>
            </a:r>
            <a:r>
              <a:rPr lang="en-US" sz="2000" dirty="0"/>
              <a:t>they are much stronger acids than water and alcohols.</a:t>
            </a:r>
          </a:p>
          <a:p>
            <a:r>
              <a:rPr lang="en-US" sz="2000" dirty="0"/>
              <a:t>Carboxylic acids are weak acids.</a:t>
            </a:r>
          </a:p>
          <a:p>
            <a:r>
              <a:rPr lang="en-US" sz="2000" dirty="0"/>
              <a:t>Dissociation of either an acid or an alcohol involves breaking an O-H bond, but dissociation of a carboxylic acid gives a carboxylate ion with the negative charge spread out equally over </a:t>
            </a:r>
            <a:r>
              <a:rPr lang="en-US" sz="2000" i="1" dirty="0"/>
              <a:t>two </a:t>
            </a:r>
            <a:r>
              <a:rPr lang="en-US" sz="2000" dirty="0"/>
              <a:t>oxygen atoms, compared with just one oxygen in an alkoxide ion .This charge delocalization makes the carboxylate ion more stable than the alkoxide ion; therefore, dissociation of a carboxylic acid to a carboxylate ion is less endothermic than dissociation of an alcohol to an alkoxide ion. </a:t>
            </a:r>
          </a:p>
          <a:p>
            <a:endParaRPr lang="en-US" sz="2000" dirty="0"/>
          </a:p>
        </p:txBody>
      </p:sp>
      <p:sp>
        <p:nvSpPr>
          <p:cNvPr id="4" name="Slide Number Placeholder 3">
            <a:extLst>
              <a:ext uri="{FF2B5EF4-FFF2-40B4-BE49-F238E27FC236}">
                <a16:creationId xmlns:a16="http://schemas.microsoft.com/office/drawing/2014/main" id="{31AFCAAF-6F76-4AC2-BFB7-65AFB353AB3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6" name="Object 5">
            <a:extLst>
              <a:ext uri="{FF2B5EF4-FFF2-40B4-BE49-F238E27FC236}">
                <a16:creationId xmlns:a16="http://schemas.microsoft.com/office/drawing/2014/main" id="{7582FA28-1D94-45BF-BFA6-E8804A635D33}"/>
              </a:ext>
            </a:extLst>
          </p:cNvPr>
          <p:cNvGraphicFramePr>
            <a:graphicFrameLocks noChangeAspect="1"/>
          </p:cNvGraphicFramePr>
          <p:nvPr>
            <p:extLst>
              <p:ext uri="{D42A27DB-BD31-4B8C-83A1-F6EECF244321}">
                <p14:modId xmlns:p14="http://schemas.microsoft.com/office/powerpoint/2010/main" val="1746541004"/>
              </p:ext>
            </p:extLst>
          </p:nvPr>
        </p:nvGraphicFramePr>
        <p:xfrm>
          <a:off x="5250513" y="4953001"/>
          <a:ext cx="4760238" cy="1846068"/>
        </p:xfrm>
        <a:graphic>
          <a:graphicData uri="http://schemas.openxmlformats.org/presentationml/2006/ole">
            <mc:AlternateContent xmlns:mc="http://schemas.openxmlformats.org/markup-compatibility/2006">
              <mc:Choice xmlns:v="urn:schemas-microsoft-com:vml" Requires="v">
                <p:oleObj spid="_x0000_s9247" name="CS ChemDraw Drawing" r:id="rId3" imgW="2370600" imgH="918720" progId="ChemDraw.Document.6.0">
                  <p:embed/>
                </p:oleObj>
              </mc:Choice>
              <mc:Fallback>
                <p:oleObj name="CS ChemDraw Drawing" r:id="rId3" imgW="2370600" imgH="918720" progId="ChemDraw.Document.6.0">
                  <p:embed/>
                  <p:pic>
                    <p:nvPicPr>
                      <p:cNvPr id="0" name=""/>
                      <p:cNvPicPr/>
                      <p:nvPr/>
                    </p:nvPicPr>
                    <p:blipFill>
                      <a:blip r:embed="rId4"/>
                      <a:stretch>
                        <a:fillRect/>
                      </a:stretch>
                    </p:blipFill>
                    <p:spPr>
                      <a:xfrm>
                        <a:off x="5250513" y="4953001"/>
                        <a:ext cx="4760238" cy="184606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D77A8C2-B451-4202-94F3-5BD1CA2C9CC6}"/>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58430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9B97D-ED4C-4F05-B901-2FCFC295A7EB}"/>
              </a:ext>
            </a:extLst>
          </p:cNvPr>
          <p:cNvSpPr>
            <a:spLocks noGrp="1"/>
          </p:cNvSpPr>
          <p:nvPr>
            <p:ph idx="1"/>
          </p:nvPr>
        </p:nvSpPr>
        <p:spPr>
          <a:xfrm>
            <a:off x="1311578" y="431409"/>
            <a:ext cx="9759695" cy="3777622"/>
          </a:xfrm>
        </p:spPr>
        <p:txBody>
          <a:bodyPr>
            <a:normAutofit/>
          </a:bodyPr>
          <a:lstStyle/>
          <a:p>
            <a:r>
              <a:rPr lang="en-US" sz="2000" dirty="0"/>
              <a:t>Electron-withdrawing groups enhance acidity because they help to</a:t>
            </a:r>
          </a:p>
          <a:p>
            <a:r>
              <a:rPr lang="en-US" sz="2000" dirty="0"/>
              <a:t>stabilize the negative charge of the conjugate base (the carboxylate ion).</a:t>
            </a:r>
          </a:p>
          <a:p>
            <a:r>
              <a:rPr lang="en-US" sz="2000" dirty="0"/>
              <a:t>The amount of stabilization depends on:</a:t>
            </a:r>
          </a:p>
          <a:p>
            <a:pPr marL="0" indent="0">
              <a:buNone/>
            </a:pPr>
            <a:r>
              <a:rPr lang="en-US" sz="2000" dirty="0"/>
              <a:t>1. the number of electron-withdrawing groups;</a:t>
            </a:r>
          </a:p>
          <a:p>
            <a:pPr marL="0" indent="0">
              <a:buNone/>
            </a:pPr>
            <a:r>
              <a:rPr lang="en-US" sz="2000" dirty="0"/>
              <a:t>2. the strength of the electron-withdrawing groups; and</a:t>
            </a:r>
          </a:p>
          <a:p>
            <a:pPr marL="0" indent="0">
              <a:buNone/>
            </a:pPr>
            <a:r>
              <a:rPr lang="en-US" sz="2000" dirty="0"/>
              <a:t>3. the distance of the electron-withdrawing groups from the COOH group.</a:t>
            </a:r>
          </a:p>
        </p:txBody>
      </p:sp>
      <p:sp>
        <p:nvSpPr>
          <p:cNvPr id="4" name="Slide Number Placeholder 3">
            <a:extLst>
              <a:ext uri="{FF2B5EF4-FFF2-40B4-BE49-F238E27FC236}">
                <a16:creationId xmlns:a16="http://schemas.microsoft.com/office/drawing/2014/main" id="{0AA11B96-3B22-424F-9E99-6EFCC212AE2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8194" name="Picture 2" descr="Image result for acidity of carboxylic acid">
            <a:extLst>
              <a:ext uri="{FF2B5EF4-FFF2-40B4-BE49-F238E27FC236}">
                <a16:creationId xmlns:a16="http://schemas.microsoft.com/office/drawing/2014/main" id="{EF457F46-7FBC-4D02-8EBD-9786717E6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041" y="2939357"/>
            <a:ext cx="6179403" cy="12696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cidity of carboxylic acid">
            <a:extLst>
              <a:ext uri="{FF2B5EF4-FFF2-40B4-BE49-F238E27FC236}">
                <a16:creationId xmlns:a16="http://schemas.microsoft.com/office/drawing/2014/main" id="{CAD1435E-1B29-422D-94D7-CF799ADE7A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801"/>
          <a:stretch/>
        </p:blipFill>
        <p:spPr bwMode="auto">
          <a:xfrm>
            <a:off x="2155205" y="3855620"/>
            <a:ext cx="6278418" cy="30023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456847-ADC3-476A-9CBF-5A45FB62FB4B}"/>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23800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1330A-6504-4BD8-A2C7-D7A507FF3B05}"/>
              </a:ext>
            </a:extLst>
          </p:cNvPr>
          <p:cNvSpPr>
            <a:spLocks noGrp="1"/>
          </p:cNvSpPr>
          <p:nvPr>
            <p:ph idx="1"/>
          </p:nvPr>
        </p:nvSpPr>
        <p:spPr>
          <a:xfrm>
            <a:off x="2589212" y="1570891"/>
            <a:ext cx="8915400" cy="3777622"/>
          </a:xfrm>
        </p:spPr>
        <p:txBody>
          <a:bodyPr/>
          <a:lstStyle/>
          <a:p>
            <a:pPr algn="just"/>
            <a:r>
              <a:rPr lang="en-US" altLang="en-US" dirty="0">
                <a:solidFill>
                  <a:schemeClr val="accent3">
                    <a:lumMod val="50000"/>
                  </a:schemeClr>
                </a:solidFill>
                <a:cs typeface="Arial" pitchFamily="34" charset="0"/>
              </a:rPr>
              <a:t>Electron  donating </a:t>
            </a:r>
            <a:r>
              <a:rPr lang="en-US" altLang="en-US" dirty="0">
                <a:cs typeface="Arial" pitchFamily="34" charset="0"/>
              </a:rPr>
              <a:t>substituents </a:t>
            </a:r>
            <a:r>
              <a:rPr lang="en-US" altLang="en-US" dirty="0">
                <a:solidFill>
                  <a:schemeClr val="accent2"/>
                </a:solidFill>
                <a:cs typeface="Arial" pitchFamily="34" charset="0"/>
              </a:rPr>
              <a:t>decrease</a:t>
            </a:r>
            <a:r>
              <a:rPr lang="en-US" altLang="en-US" dirty="0">
                <a:solidFill>
                  <a:srgbClr val="FF0000"/>
                </a:solidFill>
                <a:cs typeface="Arial" pitchFamily="34" charset="0"/>
              </a:rPr>
              <a:t> </a:t>
            </a:r>
            <a:r>
              <a:rPr lang="en-US" altLang="en-US" dirty="0">
                <a:cs typeface="Arial" pitchFamily="34" charset="0"/>
              </a:rPr>
              <a:t>the acidity</a:t>
            </a:r>
          </a:p>
          <a:p>
            <a:pPr algn="just"/>
            <a:endParaRPr lang="en-US" altLang="en-US" dirty="0">
              <a:cs typeface="Arial" pitchFamily="34" charset="0"/>
            </a:endParaRPr>
          </a:p>
          <a:p>
            <a:pPr algn="just"/>
            <a:r>
              <a:rPr lang="en-US" altLang="en-US" dirty="0">
                <a:cs typeface="Arial" pitchFamily="34" charset="0"/>
              </a:rPr>
              <a:t>Whereas </a:t>
            </a:r>
            <a:r>
              <a:rPr lang="en-US" altLang="en-US" dirty="0">
                <a:solidFill>
                  <a:schemeClr val="accent3">
                    <a:lumMod val="50000"/>
                  </a:schemeClr>
                </a:solidFill>
                <a:cs typeface="Arial" pitchFamily="34" charset="0"/>
              </a:rPr>
              <a:t>Electron withdrawing </a:t>
            </a:r>
            <a:r>
              <a:rPr lang="en-US" altLang="en-US" dirty="0">
                <a:cs typeface="Arial" pitchFamily="34" charset="0"/>
              </a:rPr>
              <a:t>substituents </a:t>
            </a:r>
            <a:r>
              <a:rPr lang="en-US" altLang="en-US" dirty="0">
                <a:solidFill>
                  <a:srgbClr val="A50021"/>
                </a:solidFill>
                <a:cs typeface="Arial" pitchFamily="34" charset="0"/>
              </a:rPr>
              <a:t>near</a:t>
            </a:r>
            <a:r>
              <a:rPr lang="en-US" altLang="en-US" dirty="0">
                <a:cs typeface="Arial" pitchFamily="34" charset="0"/>
              </a:rPr>
              <a:t> the carboxyl group </a:t>
            </a:r>
            <a:r>
              <a:rPr lang="en-US" altLang="en-US" dirty="0">
                <a:solidFill>
                  <a:schemeClr val="accent2"/>
                </a:solidFill>
                <a:cs typeface="Arial" pitchFamily="34" charset="0"/>
              </a:rPr>
              <a:t>increase </a:t>
            </a:r>
            <a:r>
              <a:rPr lang="en-US" altLang="en-US" dirty="0">
                <a:cs typeface="Arial" pitchFamily="34" charset="0"/>
              </a:rPr>
              <a:t>the acidity</a:t>
            </a:r>
            <a:endParaRPr lang="en-US" dirty="0"/>
          </a:p>
          <a:p>
            <a:endParaRPr lang="en-US" dirty="0"/>
          </a:p>
        </p:txBody>
      </p:sp>
      <p:sp>
        <p:nvSpPr>
          <p:cNvPr id="4" name="Slide Number Placeholder 3">
            <a:extLst>
              <a:ext uri="{FF2B5EF4-FFF2-40B4-BE49-F238E27FC236}">
                <a16:creationId xmlns:a16="http://schemas.microsoft.com/office/drawing/2014/main" id="{8A12D053-D0C0-488E-B607-75C0285F957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graphicFrame>
        <p:nvGraphicFramePr>
          <p:cNvPr id="5" name="Object 4">
            <a:extLst>
              <a:ext uri="{FF2B5EF4-FFF2-40B4-BE49-F238E27FC236}">
                <a16:creationId xmlns:a16="http://schemas.microsoft.com/office/drawing/2014/main" id="{CA7ABB7B-B718-45E4-9A9B-BA1F49861759}"/>
              </a:ext>
            </a:extLst>
          </p:cNvPr>
          <p:cNvGraphicFramePr>
            <a:graphicFrameLocks noChangeAspect="1"/>
          </p:cNvGraphicFramePr>
          <p:nvPr>
            <p:extLst>
              <p:ext uri="{D42A27DB-BD31-4B8C-83A1-F6EECF244321}">
                <p14:modId xmlns:p14="http://schemas.microsoft.com/office/powerpoint/2010/main" val="1739748235"/>
              </p:ext>
            </p:extLst>
          </p:nvPr>
        </p:nvGraphicFramePr>
        <p:xfrm>
          <a:off x="2551698" y="2096991"/>
          <a:ext cx="8412163" cy="3783303"/>
        </p:xfrm>
        <a:graphic>
          <a:graphicData uri="http://schemas.openxmlformats.org/presentationml/2006/ole">
            <mc:AlternateContent xmlns:mc="http://schemas.openxmlformats.org/markup-compatibility/2006">
              <mc:Choice xmlns:v="urn:schemas-microsoft-com:vml" Requires="v">
                <p:oleObj spid="_x0000_s22545" name="ChemSketch" r:id="rId3" imgW="5297424" imgH="2383536" progId="ACD.ChemSketch.20">
                  <p:embed/>
                </p:oleObj>
              </mc:Choice>
              <mc:Fallback>
                <p:oleObj name="ChemSketch" r:id="rId3" imgW="5297424" imgH="2383536" progId="ACD.ChemSketch.20">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698" y="2096991"/>
                        <a:ext cx="8412163" cy="3783303"/>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4EBBCA2C-EBF4-4159-AE24-5BE7F95E289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4935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710582-9C41-4552-B916-E00EEC27C73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3" name="Picture 2">
            <a:extLst>
              <a:ext uri="{FF2B5EF4-FFF2-40B4-BE49-F238E27FC236}">
                <a16:creationId xmlns:a16="http://schemas.microsoft.com/office/drawing/2014/main" id="{3F9353A1-BB01-4A24-AFAC-8446C1571DFA}"/>
              </a:ext>
            </a:extLst>
          </p:cNvPr>
          <p:cNvPicPr>
            <a:picLocks noChangeAspect="1"/>
          </p:cNvPicPr>
          <p:nvPr/>
        </p:nvPicPr>
        <p:blipFill>
          <a:blip r:embed="rId2"/>
          <a:stretch>
            <a:fillRect/>
          </a:stretch>
        </p:blipFill>
        <p:spPr>
          <a:xfrm>
            <a:off x="2607109" y="787781"/>
            <a:ext cx="7600287" cy="5753695"/>
          </a:xfrm>
          <a:prstGeom prst="rect">
            <a:avLst/>
          </a:prstGeom>
        </p:spPr>
      </p:pic>
      <p:sp>
        <p:nvSpPr>
          <p:cNvPr id="4" name="TextBox 3">
            <a:extLst>
              <a:ext uri="{FF2B5EF4-FFF2-40B4-BE49-F238E27FC236}">
                <a16:creationId xmlns:a16="http://schemas.microsoft.com/office/drawing/2014/main" id="{5035EC1D-41FC-4FDE-AFFB-12DA693F4287}"/>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51933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758F-6CAE-4AEE-BBD4-EBCD10258ED5}"/>
              </a:ext>
            </a:extLst>
          </p:cNvPr>
          <p:cNvSpPr>
            <a:spLocks noGrp="1"/>
          </p:cNvSpPr>
          <p:nvPr>
            <p:ph type="title"/>
          </p:nvPr>
        </p:nvSpPr>
        <p:spPr/>
        <p:txBody>
          <a:bodyPr/>
          <a:lstStyle/>
          <a:p>
            <a:r>
              <a:rPr lang="en-US" dirty="0"/>
              <a:t>Carboxylic acid derivatives </a:t>
            </a:r>
            <a:br>
              <a:rPr lang="en-US" dirty="0"/>
            </a:br>
            <a:endParaRPr lang="en-US" dirty="0"/>
          </a:p>
        </p:txBody>
      </p:sp>
      <p:sp>
        <p:nvSpPr>
          <p:cNvPr id="3" name="Content Placeholder 2">
            <a:extLst>
              <a:ext uri="{FF2B5EF4-FFF2-40B4-BE49-F238E27FC236}">
                <a16:creationId xmlns:a16="http://schemas.microsoft.com/office/drawing/2014/main" id="{D130C73D-8A42-440C-B770-6E535F222855}"/>
              </a:ext>
            </a:extLst>
          </p:cNvPr>
          <p:cNvSpPr>
            <a:spLocks noGrp="1"/>
          </p:cNvSpPr>
          <p:nvPr>
            <p:ph idx="1"/>
          </p:nvPr>
        </p:nvSpPr>
        <p:spPr>
          <a:xfrm>
            <a:off x="2592925" y="2766088"/>
            <a:ext cx="8911688" cy="3777622"/>
          </a:xfrm>
        </p:spPr>
        <p:txBody>
          <a:bodyPr/>
          <a:lstStyle/>
          <a:p>
            <a:r>
              <a:rPr lang="en-US" dirty="0"/>
              <a:t>all carboxylic acid derivatives consist of an acyl group (R-C=O) attached to an electronegative atom</a:t>
            </a:r>
          </a:p>
        </p:txBody>
      </p:sp>
      <p:sp>
        <p:nvSpPr>
          <p:cNvPr id="4" name="Slide Number Placeholder 3">
            <a:extLst>
              <a:ext uri="{FF2B5EF4-FFF2-40B4-BE49-F238E27FC236}">
                <a16:creationId xmlns:a16="http://schemas.microsoft.com/office/drawing/2014/main" id="{9A4A8087-CB9E-4C2B-A481-6948D15EDDC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2290" name="Picture 2" descr="Image result for acyl chloride naming">
            <a:extLst>
              <a:ext uri="{FF2B5EF4-FFF2-40B4-BE49-F238E27FC236}">
                <a16:creationId xmlns:a16="http://schemas.microsoft.com/office/drawing/2014/main" id="{1AD6A630-0FA7-498F-96AF-5B4AF82A1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944" y="3273364"/>
            <a:ext cx="7521819" cy="3112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a:extLst>
              <a:ext uri="{FF2B5EF4-FFF2-40B4-BE49-F238E27FC236}">
                <a16:creationId xmlns:a16="http://schemas.microsoft.com/office/drawing/2014/main" id="{1F7BE56C-BCED-4CED-847B-BB2E9A45D4B8}"/>
              </a:ext>
            </a:extLst>
          </p:cNvPr>
          <p:cNvGraphicFramePr>
            <a:graphicFrameLocks noChangeAspect="1"/>
          </p:cNvGraphicFramePr>
          <p:nvPr>
            <p:extLst>
              <p:ext uri="{D42A27DB-BD31-4B8C-83A1-F6EECF244321}">
                <p14:modId xmlns:p14="http://schemas.microsoft.com/office/powerpoint/2010/main" val="935505034"/>
              </p:ext>
            </p:extLst>
          </p:nvPr>
        </p:nvGraphicFramePr>
        <p:xfrm>
          <a:off x="2334944" y="1311607"/>
          <a:ext cx="1766887" cy="1023937"/>
        </p:xfrm>
        <a:graphic>
          <a:graphicData uri="http://schemas.openxmlformats.org/presentationml/2006/ole">
            <mc:AlternateContent xmlns:mc="http://schemas.openxmlformats.org/markup-compatibility/2006">
              <mc:Choice xmlns:v="urn:schemas-microsoft-com:vml" Requires="v">
                <p:oleObj spid="_x0000_s23575" name="CS ChemDraw Drawing" r:id="rId4" imgW="1767240" imgH="1023480" progId="ChemDraw.Document.6.0">
                  <p:embed/>
                </p:oleObj>
              </mc:Choice>
              <mc:Fallback>
                <p:oleObj name="CS ChemDraw Drawing" r:id="rId4" imgW="1767240" imgH="1023480" progId="ChemDraw.Document.6.0">
                  <p:embed/>
                  <p:pic>
                    <p:nvPicPr>
                      <p:cNvPr id="0" name=""/>
                      <p:cNvPicPr/>
                      <p:nvPr/>
                    </p:nvPicPr>
                    <p:blipFill>
                      <a:blip r:embed="rId5"/>
                      <a:stretch>
                        <a:fillRect/>
                      </a:stretch>
                    </p:blipFill>
                    <p:spPr>
                      <a:xfrm>
                        <a:off x="2334944" y="1311607"/>
                        <a:ext cx="1766887" cy="1023937"/>
                      </a:xfrm>
                      <a:prstGeom prst="rect">
                        <a:avLst/>
                      </a:prstGeom>
                    </p:spPr>
                  </p:pic>
                </p:oleObj>
              </mc:Fallback>
            </mc:AlternateContent>
          </a:graphicData>
        </a:graphic>
      </p:graphicFrame>
      <p:pic>
        <p:nvPicPr>
          <p:cNvPr id="10" name="Picture 2" descr="Image result for carboxylic acids in water">
            <a:extLst>
              <a:ext uri="{FF2B5EF4-FFF2-40B4-BE49-F238E27FC236}">
                <a16:creationId xmlns:a16="http://schemas.microsoft.com/office/drawing/2014/main" id="{2100C505-C7CB-4B74-B402-70D5140C7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757" y="1102332"/>
            <a:ext cx="6668928" cy="15058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FB54E4-07B7-4599-BDED-D0F77C84DC4E}"/>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7567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6367-0C95-4D84-8DBB-D0388584DCCA}"/>
              </a:ext>
            </a:extLst>
          </p:cNvPr>
          <p:cNvSpPr>
            <a:spLocks noGrp="1"/>
          </p:cNvSpPr>
          <p:nvPr>
            <p:ph type="title"/>
          </p:nvPr>
        </p:nvSpPr>
        <p:spPr/>
        <p:txBody>
          <a:bodyPr/>
          <a:lstStyle/>
          <a:p>
            <a:r>
              <a:rPr lang="en-US" dirty="0"/>
              <a:t>Nomenclature of Acyl Chlorides</a:t>
            </a:r>
          </a:p>
        </p:txBody>
      </p:sp>
      <p:sp>
        <p:nvSpPr>
          <p:cNvPr id="3" name="Content Placeholder 2">
            <a:extLst>
              <a:ext uri="{FF2B5EF4-FFF2-40B4-BE49-F238E27FC236}">
                <a16:creationId xmlns:a16="http://schemas.microsoft.com/office/drawing/2014/main" id="{3125DC9F-3176-466D-81F1-584CE474FF45}"/>
              </a:ext>
            </a:extLst>
          </p:cNvPr>
          <p:cNvSpPr>
            <a:spLocks noGrp="1"/>
          </p:cNvSpPr>
          <p:nvPr>
            <p:ph idx="1"/>
          </p:nvPr>
        </p:nvSpPr>
        <p:spPr>
          <a:xfrm>
            <a:off x="2589212" y="2133600"/>
            <a:ext cx="8915400" cy="3777622"/>
          </a:xfrm>
        </p:spPr>
        <p:txBody>
          <a:bodyPr/>
          <a:lstStyle/>
          <a:p>
            <a:r>
              <a:rPr lang="en-US" altLang="en-US" dirty="0">
                <a:effectLst>
                  <a:outerShdw blurRad="38100" dist="38100" dir="2700000" algn="tl">
                    <a:srgbClr val="C0C0C0"/>
                  </a:outerShdw>
                </a:effectLst>
                <a:cs typeface="Times New Roman" pitchFamily="18" charset="0"/>
              </a:rPr>
              <a:t>Replace </a:t>
            </a:r>
            <a:r>
              <a:rPr lang="en-US" altLang="en-US" dirty="0">
                <a:cs typeface="Times New Roman" pitchFamily="18" charset="0"/>
              </a:rPr>
              <a:t>the </a:t>
            </a:r>
            <a:r>
              <a:rPr lang="en-US" altLang="en-US" dirty="0">
                <a:solidFill>
                  <a:srgbClr val="FF0000"/>
                </a:solidFill>
                <a:cs typeface="Times New Roman" pitchFamily="18" charset="0"/>
              </a:rPr>
              <a:t>-</a:t>
            </a:r>
            <a:r>
              <a:rPr lang="en-US" altLang="en-US" dirty="0" err="1">
                <a:solidFill>
                  <a:srgbClr val="FF0000"/>
                </a:solidFill>
                <a:cs typeface="Times New Roman" pitchFamily="18" charset="0"/>
              </a:rPr>
              <a:t>ic</a:t>
            </a:r>
            <a:r>
              <a:rPr lang="en-US" altLang="en-US" dirty="0">
                <a:solidFill>
                  <a:srgbClr val="FF0000"/>
                </a:solidFill>
                <a:cs typeface="Times New Roman" pitchFamily="18" charset="0"/>
              </a:rPr>
              <a:t> acid </a:t>
            </a:r>
            <a:r>
              <a:rPr lang="en-US" altLang="en-US" dirty="0">
                <a:cs typeface="Times New Roman" pitchFamily="18" charset="0"/>
              </a:rPr>
              <a:t>ending in the name of the parent acid by </a:t>
            </a:r>
            <a:r>
              <a:rPr lang="en-US" altLang="en-US" dirty="0">
                <a:solidFill>
                  <a:srgbClr val="CC0000"/>
                </a:solidFill>
                <a:cs typeface="Times New Roman" pitchFamily="18" charset="0"/>
              </a:rPr>
              <a:t>–</a:t>
            </a:r>
            <a:r>
              <a:rPr lang="en-US" altLang="en-US" dirty="0" err="1">
                <a:solidFill>
                  <a:srgbClr val="CC0000"/>
                </a:solidFill>
                <a:cs typeface="Times New Roman" pitchFamily="18" charset="0"/>
              </a:rPr>
              <a:t>yl</a:t>
            </a:r>
            <a:r>
              <a:rPr lang="en-US" altLang="en-US" dirty="0">
                <a:solidFill>
                  <a:srgbClr val="CC0000"/>
                </a:solidFill>
                <a:cs typeface="Times New Roman" pitchFamily="18" charset="0"/>
              </a:rPr>
              <a:t> chloride.</a:t>
            </a:r>
          </a:p>
          <a:p>
            <a:endParaRPr lang="en-US" dirty="0"/>
          </a:p>
        </p:txBody>
      </p:sp>
      <p:sp>
        <p:nvSpPr>
          <p:cNvPr id="4" name="Slide Number Placeholder 3">
            <a:extLst>
              <a:ext uri="{FF2B5EF4-FFF2-40B4-BE49-F238E27FC236}">
                <a16:creationId xmlns:a16="http://schemas.microsoft.com/office/drawing/2014/main" id="{11D4C478-1601-4949-8DEA-3063854CA9E4}"/>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26626" name="Picture 2" descr="Image result for acyl chloride naming">
            <a:extLst>
              <a:ext uri="{FF2B5EF4-FFF2-40B4-BE49-F238E27FC236}">
                <a16:creationId xmlns:a16="http://schemas.microsoft.com/office/drawing/2014/main" id="{B03A9A80-82F7-4942-9298-7BE6AE05A6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272"/>
          <a:stretch/>
        </p:blipFill>
        <p:spPr bwMode="auto">
          <a:xfrm>
            <a:off x="1110732" y="4741005"/>
            <a:ext cx="5739795" cy="18897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84238BA-26D0-404D-A4A8-5DBEE324537D}"/>
              </a:ext>
            </a:extLst>
          </p:cNvPr>
          <p:cNvSpPr>
            <a:spLocks noChangeArrowheads="1"/>
          </p:cNvSpPr>
          <p:nvPr/>
        </p:nvSpPr>
        <p:spPr bwMode="auto">
          <a:xfrm>
            <a:off x="2402352" y="3794760"/>
            <a:ext cx="88963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defRPr/>
            </a:pPr>
            <a:r>
              <a:rPr lang="en-US" altLang="en-US" sz="2000" dirty="0">
                <a:solidFill>
                  <a:srgbClr val="FF0000"/>
                </a:solidFill>
                <a:latin typeface="Times New Roman"/>
                <a:ea typeface="+mn-ea"/>
                <a:cs typeface="Times New Roman"/>
              </a:rPr>
              <a:t>IUPAC:</a:t>
            </a:r>
            <a:r>
              <a:rPr lang="en-US" altLang="en-US" sz="2000" dirty="0">
                <a:latin typeface="Times New Roman"/>
                <a:ea typeface="+mn-ea"/>
                <a:cs typeface="Times New Roman"/>
              </a:rPr>
              <a:t>    </a:t>
            </a:r>
            <a:r>
              <a:rPr lang="en-US" altLang="en-US" sz="2000" dirty="0" err="1">
                <a:solidFill>
                  <a:srgbClr val="FF0000"/>
                </a:solidFill>
                <a:effectLst>
                  <a:outerShdw blurRad="38100" dist="38100" dir="2700000" algn="tl">
                    <a:srgbClr val="C0C0C0"/>
                  </a:outerShdw>
                </a:effectLst>
                <a:latin typeface="Times New Roman"/>
                <a:ea typeface="+mn-ea"/>
                <a:cs typeface="Times New Roman"/>
              </a:rPr>
              <a:t>Ethanoyl</a:t>
            </a:r>
            <a:r>
              <a:rPr lang="en-US" altLang="en-US" sz="2000" dirty="0">
                <a:solidFill>
                  <a:srgbClr val="FF0000"/>
                </a:solidFill>
                <a:effectLst>
                  <a:outerShdw blurRad="38100" dist="38100" dir="2700000" algn="tl">
                    <a:srgbClr val="C0C0C0"/>
                  </a:outerShdw>
                </a:effectLst>
                <a:latin typeface="Times New Roman"/>
                <a:ea typeface="+mn-ea"/>
                <a:cs typeface="Times New Roman"/>
              </a:rPr>
              <a:t> chloride           </a:t>
            </a:r>
            <a:r>
              <a:rPr lang="en-US" altLang="en-US" sz="2000" dirty="0" err="1">
                <a:solidFill>
                  <a:srgbClr val="FF0000"/>
                </a:solidFill>
                <a:effectLst>
                  <a:outerShdw blurRad="38100" dist="38100" dir="2700000" algn="tl">
                    <a:srgbClr val="C0C0C0"/>
                  </a:outerShdw>
                </a:effectLst>
                <a:latin typeface="Times New Roman"/>
                <a:ea typeface="+mn-ea"/>
                <a:cs typeface="Times New Roman"/>
              </a:rPr>
              <a:t>Benzoylchloride</a:t>
            </a:r>
            <a:r>
              <a:rPr lang="en-US" altLang="en-US" sz="2000" dirty="0">
                <a:solidFill>
                  <a:srgbClr val="FF0000"/>
                </a:solidFill>
                <a:effectLst>
                  <a:outerShdw blurRad="38100" dist="38100" dir="2700000" algn="tl">
                    <a:srgbClr val="C0C0C0"/>
                  </a:outerShdw>
                </a:effectLst>
                <a:latin typeface="Times New Roman"/>
                <a:ea typeface="+mn-ea"/>
                <a:cs typeface="Times New Roman"/>
              </a:rPr>
              <a:t>    	 </a:t>
            </a:r>
            <a:r>
              <a:rPr lang="en-US" altLang="en-US" sz="2000" dirty="0" err="1">
                <a:solidFill>
                  <a:srgbClr val="FF0000"/>
                </a:solidFill>
                <a:effectLst>
                  <a:outerShdw blurRad="38100" dist="38100" dir="2700000" algn="tl">
                    <a:srgbClr val="C0C0C0"/>
                  </a:outerShdw>
                </a:effectLst>
                <a:latin typeface="Times New Roman"/>
                <a:ea typeface="+mn-ea"/>
                <a:cs typeface="Times New Roman"/>
              </a:rPr>
              <a:t>Propanoyl</a:t>
            </a:r>
            <a:r>
              <a:rPr lang="en-US" altLang="en-US" sz="2000" dirty="0">
                <a:solidFill>
                  <a:srgbClr val="FF0000"/>
                </a:solidFill>
                <a:effectLst>
                  <a:outerShdw blurRad="38100" dist="38100" dir="2700000" algn="tl">
                    <a:srgbClr val="C0C0C0"/>
                  </a:outerShdw>
                </a:effectLst>
                <a:latin typeface="Times New Roman"/>
                <a:ea typeface="+mn-ea"/>
                <a:cs typeface="Times New Roman"/>
              </a:rPr>
              <a:t> chloride</a:t>
            </a:r>
          </a:p>
          <a:p>
            <a:pPr eaLnBrk="1" hangingPunct="1">
              <a:defRPr/>
            </a:pPr>
            <a:r>
              <a:rPr lang="en-US" altLang="en-US" sz="2000" dirty="0">
                <a:solidFill>
                  <a:srgbClr val="00B0F0"/>
                </a:solidFill>
                <a:latin typeface="Times New Roman"/>
                <a:ea typeface="+mn-ea"/>
                <a:cs typeface="Times New Roman"/>
              </a:rPr>
              <a:t>Common : </a:t>
            </a:r>
            <a:r>
              <a:rPr lang="en-US" altLang="en-US" sz="2000" dirty="0">
                <a:solidFill>
                  <a:srgbClr val="00B0F0"/>
                </a:solidFill>
                <a:effectLst>
                  <a:outerShdw blurRad="38100" dist="38100" dir="2700000" algn="tl">
                    <a:srgbClr val="C0C0C0"/>
                  </a:outerShdw>
                </a:effectLst>
                <a:latin typeface="Times New Roman"/>
                <a:ea typeface="+mn-ea"/>
                <a:cs typeface="Times New Roman"/>
              </a:rPr>
              <a:t>Acetyl chloride</a:t>
            </a:r>
            <a:r>
              <a:rPr lang="en-US" altLang="en-US" sz="2000" dirty="0">
                <a:solidFill>
                  <a:srgbClr val="00B0F0"/>
                </a:solidFill>
                <a:latin typeface="Times New Roman"/>
                <a:ea typeface="+mn-ea"/>
                <a:cs typeface="Times New Roman"/>
              </a:rPr>
              <a:t> </a:t>
            </a:r>
          </a:p>
        </p:txBody>
      </p:sp>
      <p:graphicFrame>
        <p:nvGraphicFramePr>
          <p:cNvPr id="7" name="Object 8">
            <a:extLst>
              <a:ext uri="{FF2B5EF4-FFF2-40B4-BE49-F238E27FC236}">
                <a16:creationId xmlns:a16="http://schemas.microsoft.com/office/drawing/2014/main" id="{CDA60309-B2FE-4A9F-BFF7-8466371241D3}"/>
              </a:ext>
            </a:extLst>
          </p:cNvPr>
          <p:cNvGraphicFramePr>
            <a:graphicFrameLocks noChangeAspect="1"/>
          </p:cNvGraphicFramePr>
          <p:nvPr>
            <p:extLst>
              <p:ext uri="{D42A27DB-BD31-4B8C-83A1-F6EECF244321}">
                <p14:modId xmlns:p14="http://schemas.microsoft.com/office/powerpoint/2010/main" val="489027217"/>
              </p:ext>
            </p:extLst>
          </p:nvPr>
        </p:nvGraphicFramePr>
        <p:xfrm>
          <a:off x="3145302" y="2423160"/>
          <a:ext cx="4495800" cy="1287463"/>
        </p:xfrm>
        <a:graphic>
          <a:graphicData uri="http://schemas.openxmlformats.org/presentationml/2006/ole">
            <mc:AlternateContent xmlns:mc="http://schemas.openxmlformats.org/markup-compatibility/2006">
              <mc:Choice xmlns:v="urn:schemas-microsoft-com:vml" Requires="v">
                <p:oleObj spid="_x0000_s26657" r:id="rId4" imgW="2345436" imgH="704088" progId="ChemDraw.Document.6.0">
                  <p:embed/>
                </p:oleObj>
              </mc:Choice>
              <mc:Fallback>
                <p:oleObj r:id="rId4" imgW="2345436" imgH="704088" progId="ChemDraw.Document.6.0">
                  <p:embed/>
                  <p:pic>
                    <p:nvPicPr>
                      <p:cNvPr id="7988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302" y="2423160"/>
                        <a:ext cx="4495800" cy="1287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
            <a:extLst>
              <a:ext uri="{FF2B5EF4-FFF2-40B4-BE49-F238E27FC236}">
                <a16:creationId xmlns:a16="http://schemas.microsoft.com/office/drawing/2014/main" id="{E2662587-9AFA-4EF1-9209-2611940996AD}"/>
              </a:ext>
            </a:extLst>
          </p:cNvPr>
          <p:cNvGraphicFramePr>
            <a:graphicFrameLocks noChangeAspect="1"/>
          </p:cNvGraphicFramePr>
          <p:nvPr>
            <p:extLst>
              <p:ext uri="{D42A27DB-BD31-4B8C-83A1-F6EECF244321}">
                <p14:modId xmlns:p14="http://schemas.microsoft.com/office/powerpoint/2010/main" val="4130636919"/>
              </p:ext>
            </p:extLst>
          </p:nvPr>
        </p:nvGraphicFramePr>
        <p:xfrm>
          <a:off x="8631702" y="2567623"/>
          <a:ext cx="2514600" cy="1004887"/>
        </p:xfrm>
        <a:graphic>
          <a:graphicData uri="http://schemas.openxmlformats.org/presentationml/2006/ole">
            <mc:AlternateContent xmlns:mc="http://schemas.openxmlformats.org/markup-compatibility/2006">
              <mc:Choice xmlns:v="urn:schemas-microsoft-com:vml" Requires="v">
                <p:oleObj spid="_x0000_s26658" r:id="rId6" imgW="1275588" imgH="509016" progId="ChemDraw.Document.6.0">
                  <p:embed/>
                </p:oleObj>
              </mc:Choice>
              <mc:Fallback>
                <p:oleObj r:id="rId6" imgW="1275588" imgH="509016" progId="ChemDraw.Document.6.0">
                  <p:embed/>
                  <p:pic>
                    <p:nvPicPr>
                      <p:cNvPr id="79882"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1702" y="2567623"/>
                        <a:ext cx="2514600" cy="1004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2" descr="Image result for acyl chloride naming">
            <a:extLst>
              <a:ext uri="{FF2B5EF4-FFF2-40B4-BE49-F238E27FC236}">
                <a16:creationId xmlns:a16="http://schemas.microsoft.com/office/drawing/2014/main" id="{D12C8B03-CACA-4FF0-9A3C-BA617932D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230"/>
          <a:stretch/>
        </p:blipFill>
        <p:spPr bwMode="auto">
          <a:xfrm>
            <a:off x="7228595" y="4772660"/>
            <a:ext cx="4881301" cy="18897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3F62FE9-3B8C-46C1-9A07-80743594386D}"/>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7336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E118-757A-4DE9-A64D-B00B53832D35}"/>
              </a:ext>
            </a:extLst>
          </p:cNvPr>
          <p:cNvSpPr>
            <a:spLocks noGrp="1"/>
          </p:cNvSpPr>
          <p:nvPr>
            <p:ph type="title"/>
          </p:nvPr>
        </p:nvSpPr>
        <p:spPr>
          <a:xfrm>
            <a:off x="2592925" y="624110"/>
            <a:ext cx="8911687" cy="1280890"/>
          </a:xfrm>
        </p:spPr>
        <p:txBody>
          <a:bodyPr/>
          <a:lstStyle/>
          <a:p>
            <a:r>
              <a:rPr lang="en-US" dirty="0"/>
              <a:t>Nomenclature of Esters</a:t>
            </a:r>
          </a:p>
        </p:txBody>
      </p:sp>
      <p:sp>
        <p:nvSpPr>
          <p:cNvPr id="3" name="Content Placeholder 2">
            <a:extLst>
              <a:ext uri="{FF2B5EF4-FFF2-40B4-BE49-F238E27FC236}">
                <a16:creationId xmlns:a16="http://schemas.microsoft.com/office/drawing/2014/main" id="{A542648B-8B3B-490C-A3BE-D49AAC51DAFD}"/>
              </a:ext>
            </a:extLst>
          </p:cNvPr>
          <p:cNvSpPr>
            <a:spLocks noGrp="1"/>
          </p:cNvSpPr>
          <p:nvPr>
            <p:ph idx="1"/>
          </p:nvPr>
        </p:nvSpPr>
        <p:spPr/>
        <p:txBody>
          <a:bodyPr/>
          <a:lstStyle/>
          <a:p>
            <a:r>
              <a:rPr lang="en-US" dirty="0"/>
              <a:t>The names of esters are derived from the names of the alcohol (with the ending -</a:t>
            </a:r>
            <a:r>
              <a:rPr lang="en-US" b="1" dirty="0" err="1"/>
              <a:t>yl</a:t>
            </a:r>
            <a:r>
              <a:rPr lang="en-US" dirty="0"/>
              <a:t>) and the acid (with the ending -</a:t>
            </a:r>
            <a:r>
              <a:rPr lang="en-US" b="1" dirty="0"/>
              <a:t>ate </a:t>
            </a:r>
            <a:r>
              <a:rPr lang="en-US" dirty="0"/>
              <a:t>or -</a:t>
            </a:r>
            <a:r>
              <a:rPr lang="en-US" b="1" dirty="0" err="1"/>
              <a:t>oate</a:t>
            </a:r>
            <a:r>
              <a:rPr lang="en-US" dirty="0"/>
              <a:t>).</a:t>
            </a:r>
          </a:p>
        </p:txBody>
      </p:sp>
      <p:sp>
        <p:nvSpPr>
          <p:cNvPr id="4" name="Slide Number Placeholder 3">
            <a:extLst>
              <a:ext uri="{FF2B5EF4-FFF2-40B4-BE49-F238E27FC236}">
                <a16:creationId xmlns:a16="http://schemas.microsoft.com/office/drawing/2014/main" id="{E2C64FDD-7D8B-449F-BF7C-A8FAA691B21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10244" name="Picture 4" descr="Image result for esters naming">
            <a:extLst>
              <a:ext uri="{FF2B5EF4-FFF2-40B4-BE49-F238E27FC236}">
                <a16:creationId xmlns:a16="http://schemas.microsoft.com/office/drawing/2014/main" id="{7F7AA590-3ECD-450C-92B5-58D155739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976" y="447675"/>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esters naming">
            <a:extLst>
              <a:ext uri="{FF2B5EF4-FFF2-40B4-BE49-F238E27FC236}">
                <a16:creationId xmlns:a16="http://schemas.microsoft.com/office/drawing/2014/main" id="{C764871D-489D-4889-AD04-1C30E59A0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1" y="3163620"/>
            <a:ext cx="38862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lated image">
            <a:extLst>
              <a:ext uri="{FF2B5EF4-FFF2-40B4-BE49-F238E27FC236}">
                <a16:creationId xmlns:a16="http://schemas.microsoft.com/office/drawing/2014/main" id="{DC6D596E-B8E0-40E5-8221-560F7D277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3039795"/>
            <a:ext cx="6096000" cy="1743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5">
            <a:extLst>
              <a:ext uri="{FF2B5EF4-FFF2-40B4-BE49-F238E27FC236}">
                <a16:creationId xmlns:a16="http://schemas.microsoft.com/office/drawing/2014/main" id="{58AEE401-F0AE-4C2E-9F59-AF3D871AB3CA}"/>
              </a:ext>
            </a:extLst>
          </p:cNvPr>
          <p:cNvGraphicFramePr>
            <a:graphicFrameLocks noChangeAspect="1"/>
          </p:cNvGraphicFramePr>
          <p:nvPr>
            <p:extLst>
              <p:ext uri="{D42A27DB-BD31-4B8C-83A1-F6EECF244321}">
                <p14:modId xmlns:p14="http://schemas.microsoft.com/office/powerpoint/2010/main" val="3802556407"/>
              </p:ext>
            </p:extLst>
          </p:nvPr>
        </p:nvGraphicFramePr>
        <p:xfrm>
          <a:off x="6340281" y="5096134"/>
          <a:ext cx="2416175" cy="762000"/>
        </p:xfrm>
        <a:graphic>
          <a:graphicData uri="http://schemas.openxmlformats.org/presentationml/2006/ole">
            <mc:AlternateContent xmlns:mc="http://schemas.openxmlformats.org/markup-compatibility/2006">
              <mc:Choice xmlns:v="urn:schemas-microsoft-com:vml" Requires="v">
                <p:oleObj spid="_x0000_s27680" r:id="rId6" imgW="1278636" imgH="402336" progId="ChemDraw.Document.6.0">
                  <p:embed/>
                </p:oleObj>
              </mc:Choice>
              <mc:Fallback>
                <p:oleObj r:id="rId6" imgW="1278636" imgH="402336" progId="ChemDraw.Document.6.0">
                  <p:embed/>
                  <p:pic>
                    <p:nvPicPr>
                      <p:cNvPr id="8090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281" y="5096134"/>
                        <a:ext cx="24161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a:extLst>
              <a:ext uri="{FF2B5EF4-FFF2-40B4-BE49-F238E27FC236}">
                <a16:creationId xmlns:a16="http://schemas.microsoft.com/office/drawing/2014/main" id="{DA91D1F5-1EF1-4E9C-A63D-C2FEE5A1F827}"/>
              </a:ext>
            </a:extLst>
          </p:cNvPr>
          <p:cNvGraphicFramePr>
            <a:graphicFrameLocks noChangeAspect="1"/>
          </p:cNvGraphicFramePr>
          <p:nvPr>
            <p:extLst>
              <p:ext uri="{D42A27DB-BD31-4B8C-83A1-F6EECF244321}">
                <p14:modId xmlns:p14="http://schemas.microsoft.com/office/powerpoint/2010/main" val="1347166243"/>
              </p:ext>
            </p:extLst>
          </p:nvPr>
        </p:nvGraphicFramePr>
        <p:xfrm>
          <a:off x="9199564" y="5011401"/>
          <a:ext cx="2763837" cy="1377950"/>
        </p:xfrm>
        <a:graphic>
          <a:graphicData uri="http://schemas.openxmlformats.org/presentationml/2006/ole">
            <mc:AlternateContent xmlns:mc="http://schemas.openxmlformats.org/markup-compatibility/2006">
              <mc:Choice xmlns:v="urn:schemas-microsoft-com:vml" Requires="v">
                <p:oleObj spid="_x0000_s27681" r:id="rId8" imgW="1819656" imgH="906780" progId="ChemDraw.Document.6.0">
                  <p:embed/>
                </p:oleObj>
              </mc:Choice>
              <mc:Fallback>
                <p:oleObj r:id="rId8" imgW="1819656" imgH="906780" progId="ChemDraw.Document.6.0">
                  <p:embed/>
                  <p:pic>
                    <p:nvPicPr>
                      <p:cNvPr id="8090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9564" y="5011401"/>
                        <a:ext cx="2763837" cy="137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 descr="02195046.png">
            <a:extLst>
              <a:ext uri="{FF2B5EF4-FFF2-40B4-BE49-F238E27FC236}">
                <a16:creationId xmlns:a16="http://schemas.microsoft.com/office/drawing/2014/main" id="{FD9F0743-0E38-4ABE-9CDC-803862D4EB4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60512" y="5036603"/>
            <a:ext cx="2057400" cy="881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3" descr="Methyl_benzoate.png">
            <a:extLst>
              <a:ext uri="{FF2B5EF4-FFF2-40B4-BE49-F238E27FC236}">
                <a16:creationId xmlns:a16="http://schemas.microsoft.com/office/drawing/2014/main" id="{F7D9AA7F-5DAE-49C1-A257-783F0E87C56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0819" y="5006347"/>
            <a:ext cx="1743075" cy="113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8213820-D731-4995-BBC3-690BBEEAFCA8}"/>
              </a:ext>
            </a:extLst>
          </p:cNvPr>
          <p:cNvSpPr/>
          <p:nvPr/>
        </p:nvSpPr>
        <p:spPr>
          <a:xfrm>
            <a:off x="1036317" y="6003368"/>
            <a:ext cx="6096000" cy="590931"/>
          </a:xfrm>
          <a:prstGeom prst="rect">
            <a:avLst/>
          </a:prstGeom>
        </p:spPr>
        <p:txBody>
          <a:bodyPr>
            <a:spAutoFit/>
          </a:bodyPr>
          <a:lstStyle/>
          <a:p>
            <a:pPr>
              <a:lnSpc>
                <a:spcPct val="90000"/>
              </a:lnSpc>
            </a:pPr>
            <a:r>
              <a:rPr lang="en-US" altLang="en-US" b="1" dirty="0">
                <a:solidFill>
                  <a:srgbClr val="FF0000"/>
                </a:solidFill>
                <a:ea typeface="ＭＳ Ｐゴシック" pitchFamily="34" charset="-128"/>
                <a:cs typeface="Times New Roman" panose="02020603050405020304" pitchFamily="18" charset="0"/>
              </a:rPr>
              <a:t> (IUPAC)      Ethyl ethanoate        Methyl benzoate</a:t>
            </a:r>
          </a:p>
          <a:p>
            <a:pPr>
              <a:lnSpc>
                <a:spcPct val="90000"/>
              </a:lnSpc>
            </a:pPr>
            <a:r>
              <a:rPr lang="en-US" altLang="en-US" b="1" dirty="0">
                <a:solidFill>
                  <a:schemeClr val="accent4">
                    <a:lumMod val="75000"/>
                  </a:schemeClr>
                </a:solidFill>
                <a:ea typeface="ＭＳ Ｐゴシック" pitchFamily="34" charset="-128"/>
                <a:cs typeface="Times New Roman" panose="02020603050405020304" pitchFamily="18" charset="0"/>
              </a:rPr>
              <a:t> (common)    Ethyl acetate</a:t>
            </a:r>
          </a:p>
        </p:txBody>
      </p:sp>
      <p:sp>
        <p:nvSpPr>
          <p:cNvPr id="6" name="Rectangle 5">
            <a:extLst>
              <a:ext uri="{FF2B5EF4-FFF2-40B4-BE49-F238E27FC236}">
                <a16:creationId xmlns:a16="http://schemas.microsoft.com/office/drawing/2014/main" id="{9CF65BE3-336A-4FCD-9B4C-7EA71DA48E47}"/>
              </a:ext>
            </a:extLst>
          </p:cNvPr>
          <p:cNvSpPr/>
          <p:nvPr/>
        </p:nvSpPr>
        <p:spPr>
          <a:xfrm>
            <a:off x="6014244" y="5952650"/>
            <a:ext cx="6096000" cy="646331"/>
          </a:xfrm>
          <a:prstGeom prst="rect">
            <a:avLst/>
          </a:prstGeom>
        </p:spPr>
        <p:txBody>
          <a:bodyPr>
            <a:spAutoFit/>
          </a:bodyPr>
          <a:lstStyle/>
          <a:p>
            <a:pPr algn="r" rtl="1"/>
            <a:r>
              <a:rPr lang="en-US" altLang="en-US" b="1" dirty="0">
                <a:solidFill>
                  <a:srgbClr val="FF0000"/>
                </a:solidFill>
                <a:cs typeface="Times New Roman" panose="02020603050405020304" pitchFamily="18" charset="0"/>
              </a:rPr>
              <a:t>Methyl propanoate      Isopropyl-4-hydroxy-5-methyl-5- </a:t>
            </a:r>
            <a:r>
              <a:rPr lang="en-US" altLang="en-US" b="1" dirty="0" err="1">
                <a:solidFill>
                  <a:srgbClr val="FF0000"/>
                </a:solidFill>
                <a:cs typeface="Times New Roman" panose="02020603050405020304" pitchFamily="18" charset="0"/>
              </a:rPr>
              <a:t>hexenoate</a:t>
            </a:r>
            <a:endParaRPr lang="en-US" dirty="0"/>
          </a:p>
        </p:txBody>
      </p:sp>
      <p:sp>
        <p:nvSpPr>
          <p:cNvPr id="16" name="TextBox 15">
            <a:extLst>
              <a:ext uri="{FF2B5EF4-FFF2-40B4-BE49-F238E27FC236}">
                <a16:creationId xmlns:a16="http://schemas.microsoft.com/office/drawing/2014/main" id="{64E788E4-1FAF-4690-803A-A26F3F728A0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12543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4BEA-5D22-4157-98CD-C4DF821A6E41}"/>
              </a:ext>
            </a:extLst>
          </p:cNvPr>
          <p:cNvSpPr>
            <a:spLocks noGrp="1"/>
          </p:cNvSpPr>
          <p:nvPr>
            <p:ph type="title"/>
          </p:nvPr>
        </p:nvSpPr>
        <p:spPr/>
        <p:txBody>
          <a:bodyPr/>
          <a:lstStyle/>
          <a:p>
            <a:r>
              <a:rPr lang="en-US" dirty="0"/>
              <a:t>Nomenclature of Amides</a:t>
            </a:r>
          </a:p>
        </p:txBody>
      </p:sp>
      <p:sp>
        <p:nvSpPr>
          <p:cNvPr id="3" name="Content Placeholder 2">
            <a:extLst>
              <a:ext uri="{FF2B5EF4-FFF2-40B4-BE49-F238E27FC236}">
                <a16:creationId xmlns:a16="http://schemas.microsoft.com/office/drawing/2014/main" id="{7D5E20F7-C158-474D-B049-5041E9FFC220}"/>
              </a:ext>
            </a:extLst>
          </p:cNvPr>
          <p:cNvSpPr>
            <a:spLocks noGrp="1"/>
          </p:cNvSpPr>
          <p:nvPr>
            <p:ph idx="1"/>
          </p:nvPr>
        </p:nvSpPr>
        <p:spPr>
          <a:xfrm>
            <a:off x="2557060" y="1540189"/>
            <a:ext cx="8915400" cy="3777622"/>
          </a:xfrm>
        </p:spPr>
        <p:txBody>
          <a:bodyPr/>
          <a:lstStyle/>
          <a:p>
            <a:r>
              <a:rPr lang="en-US" dirty="0"/>
              <a:t>Amides that have no substituent on nitrogen are named by dropping -</a:t>
            </a:r>
            <a:r>
              <a:rPr lang="en-US" b="1" dirty="0" err="1"/>
              <a:t>ic</a:t>
            </a:r>
            <a:r>
              <a:rPr lang="en-US" b="1" dirty="0"/>
              <a:t> acid </a:t>
            </a:r>
            <a:r>
              <a:rPr lang="en-US" dirty="0"/>
              <a:t>from the common name of the acid (or -</a:t>
            </a:r>
            <a:r>
              <a:rPr lang="en-US" i="1" dirty="0" err="1"/>
              <a:t>oic</a:t>
            </a:r>
            <a:r>
              <a:rPr lang="en-US" i="1" dirty="0"/>
              <a:t> acid </a:t>
            </a:r>
            <a:r>
              <a:rPr lang="en-US" dirty="0"/>
              <a:t>from the substitutive name) and then adding -</a:t>
            </a:r>
            <a:r>
              <a:rPr lang="en-US" b="1" dirty="0"/>
              <a:t>amide. </a:t>
            </a:r>
          </a:p>
          <a:p>
            <a:r>
              <a:rPr lang="en-US" dirty="0"/>
              <a:t>Alkyl groups on the nitrogen atom of amides are named as substituents, and the named substituent is prefaced by </a:t>
            </a:r>
            <a:r>
              <a:rPr lang="en-US" i="1" dirty="0"/>
              <a:t>N</a:t>
            </a:r>
            <a:r>
              <a:rPr lang="en-US" dirty="0"/>
              <a:t>- or </a:t>
            </a:r>
            <a:r>
              <a:rPr lang="en-US" i="1" dirty="0"/>
              <a:t>N</a:t>
            </a:r>
            <a:r>
              <a:rPr lang="en-US" dirty="0"/>
              <a:t>,</a:t>
            </a:r>
            <a:r>
              <a:rPr lang="en-US" i="1" dirty="0"/>
              <a:t>N</a:t>
            </a:r>
            <a:r>
              <a:rPr lang="en-US" dirty="0"/>
              <a:t>-.</a:t>
            </a:r>
          </a:p>
        </p:txBody>
      </p:sp>
      <p:sp>
        <p:nvSpPr>
          <p:cNvPr id="4" name="Slide Number Placeholder 3">
            <a:extLst>
              <a:ext uri="{FF2B5EF4-FFF2-40B4-BE49-F238E27FC236}">
                <a16:creationId xmlns:a16="http://schemas.microsoft.com/office/drawing/2014/main" id="{2D1FD46E-8C57-49F1-B52F-ACC36D01EF5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13314" name="Picture 2" descr="Image result for Amides naming">
            <a:extLst>
              <a:ext uri="{FF2B5EF4-FFF2-40B4-BE49-F238E27FC236}">
                <a16:creationId xmlns:a16="http://schemas.microsoft.com/office/drawing/2014/main" id="{23BCCBBE-701D-4435-B17F-56D65A529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945" y="3333094"/>
            <a:ext cx="4002515" cy="1528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00px-Acetamide_skeletal.svg.png">
            <a:extLst>
              <a:ext uri="{FF2B5EF4-FFF2-40B4-BE49-F238E27FC236}">
                <a16:creationId xmlns:a16="http://schemas.microsoft.com/office/drawing/2014/main" id="{2D0E9AD7-DE46-43D5-90C0-124529A195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8938" y="3333094"/>
            <a:ext cx="1270000"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520px-Benzamide.svg.png">
            <a:extLst>
              <a:ext uri="{FF2B5EF4-FFF2-40B4-BE49-F238E27FC236}">
                <a16:creationId xmlns:a16="http://schemas.microsoft.com/office/drawing/2014/main" id="{10754A26-A926-4290-8DB7-1A53F45CE11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515" y="3333094"/>
            <a:ext cx="1571625"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96157C7-796D-404C-900E-59757E51C541}"/>
              </a:ext>
            </a:extLst>
          </p:cNvPr>
          <p:cNvSpPr/>
          <p:nvPr/>
        </p:nvSpPr>
        <p:spPr>
          <a:xfrm>
            <a:off x="2374600" y="4441452"/>
            <a:ext cx="6096000" cy="646331"/>
          </a:xfrm>
          <a:prstGeom prst="rect">
            <a:avLst/>
          </a:prstGeom>
        </p:spPr>
        <p:txBody>
          <a:bodyPr>
            <a:spAutoFit/>
          </a:bodyPr>
          <a:lstStyle/>
          <a:p>
            <a:r>
              <a:rPr lang="en-US" altLang="en-US" dirty="0">
                <a:solidFill>
                  <a:srgbClr val="FF0000"/>
                </a:solidFill>
                <a:ea typeface="ＭＳ Ｐゴシック" pitchFamily="34" charset="-128"/>
                <a:cs typeface="Times New Roman" panose="02020603050405020304" pitchFamily="18" charset="0"/>
              </a:rPr>
              <a:t>(IUPAC)   </a:t>
            </a:r>
            <a:r>
              <a:rPr lang="en-US" altLang="en-US" dirty="0" err="1">
                <a:solidFill>
                  <a:srgbClr val="FF0000"/>
                </a:solidFill>
                <a:ea typeface="ＭＳ Ｐゴシック" pitchFamily="34" charset="-128"/>
                <a:cs typeface="Times New Roman" panose="02020603050405020304" pitchFamily="18" charset="0"/>
              </a:rPr>
              <a:t>Ethanamide</a:t>
            </a:r>
            <a:r>
              <a:rPr lang="en-US" altLang="en-US" dirty="0">
                <a:solidFill>
                  <a:srgbClr val="FF0000"/>
                </a:solidFill>
                <a:ea typeface="ＭＳ Ｐゴシック" pitchFamily="34" charset="-128"/>
                <a:cs typeface="Times New Roman" panose="02020603050405020304" pitchFamily="18" charset="0"/>
              </a:rPr>
              <a:t>         </a:t>
            </a:r>
            <a:r>
              <a:rPr lang="x-none" altLang="en-US" dirty="0">
                <a:solidFill>
                  <a:srgbClr val="FF0000"/>
                </a:solidFill>
                <a:ea typeface="ＭＳ Ｐゴシック" pitchFamily="34" charset="-128"/>
                <a:cs typeface="Times New Roman" panose="02020603050405020304" pitchFamily="18" charset="0"/>
              </a:rPr>
              <a:t>  </a:t>
            </a:r>
            <a:r>
              <a:rPr lang="en-US" altLang="en-US" dirty="0" err="1">
                <a:solidFill>
                  <a:srgbClr val="FF0000"/>
                </a:solidFill>
                <a:ea typeface="ＭＳ Ｐゴシック" pitchFamily="34" charset="-128"/>
                <a:cs typeface="Times New Roman" panose="02020603050405020304" pitchFamily="18" charset="0"/>
              </a:rPr>
              <a:t>Benzamide</a:t>
            </a:r>
            <a:r>
              <a:rPr lang="en-US" altLang="en-US" dirty="0">
                <a:solidFill>
                  <a:srgbClr val="FF0000"/>
                </a:solidFill>
                <a:ea typeface="ＭＳ Ｐゴシック" pitchFamily="34" charset="-128"/>
                <a:cs typeface="Times New Roman" panose="02020603050405020304" pitchFamily="18" charset="0"/>
              </a:rPr>
              <a:t>	</a:t>
            </a:r>
          </a:p>
          <a:p>
            <a:r>
              <a:rPr lang="en-US" altLang="en-US" dirty="0">
                <a:solidFill>
                  <a:schemeClr val="accent4">
                    <a:lumMod val="75000"/>
                  </a:schemeClr>
                </a:solidFill>
                <a:ea typeface="ＭＳ Ｐゴシック" pitchFamily="34" charset="-128"/>
                <a:cs typeface="Times New Roman" panose="02020603050405020304" pitchFamily="18" charset="0"/>
              </a:rPr>
              <a:t>(common) Acetamide</a:t>
            </a:r>
          </a:p>
        </p:txBody>
      </p:sp>
      <p:graphicFrame>
        <p:nvGraphicFramePr>
          <p:cNvPr id="9" name="Object 2">
            <a:extLst>
              <a:ext uri="{FF2B5EF4-FFF2-40B4-BE49-F238E27FC236}">
                <a16:creationId xmlns:a16="http://schemas.microsoft.com/office/drawing/2014/main" id="{5A145511-36FC-431C-B3B6-B4732AFC4BC6}"/>
              </a:ext>
            </a:extLst>
          </p:cNvPr>
          <p:cNvGraphicFramePr>
            <a:graphicFrameLocks noChangeAspect="1"/>
          </p:cNvGraphicFramePr>
          <p:nvPr>
            <p:extLst>
              <p:ext uri="{D42A27DB-BD31-4B8C-83A1-F6EECF244321}">
                <p14:modId xmlns:p14="http://schemas.microsoft.com/office/powerpoint/2010/main" val="543812171"/>
              </p:ext>
            </p:extLst>
          </p:nvPr>
        </p:nvGraphicFramePr>
        <p:xfrm>
          <a:off x="2592925" y="5177940"/>
          <a:ext cx="2360612" cy="762000"/>
        </p:xfrm>
        <a:graphic>
          <a:graphicData uri="http://schemas.openxmlformats.org/presentationml/2006/ole">
            <mc:AlternateContent xmlns:mc="http://schemas.openxmlformats.org/markup-compatibility/2006">
              <mc:Choice xmlns:v="urn:schemas-microsoft-com:vml" Requires="v">
                <p:oleObj spid="_x0000_s28688" r:id="rId6" imgW="1580388" imgH="509016" progId="ChemDraw.Document.6.0">
                  <p:embed/>
                </p:oleObj>
              </mc:Choice>
              <mc:Fallback>
                <p:oleObj r:id="rId6" imgW="1580388" imgH="509016" progId="ChemDraw.Document.6.0">
                  <p:embed/>
                  <p:pic>
                    <p:nvPicPr>
                      <p:cNvPr id="81925"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925" y="5177940"/>
                        <a:ext cx="236061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 descr="02191417.png">
            <a:extLst>
              <a:ext uri="{FF2B5EF4-FFF2-40B4-BE49-F238E27FC236}">
                <a16:creationId xmlns:a16="http://schemas.microsoft.com/office/drawing/2014/main" id="{DEFAB114-04EC-409F-87AA-71F4EF6D39E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8321" y="5070221"/>
            <a:ext cx="1175174" cy="978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descr="inchi.gif">
            <a:extLst>
              <a:ext uri="{FF2B5EF4-FFF2-40B4-BE49-F238E27FC236}">
                <a16:creationId xmlns:a16="http://schemas.microsoft.com/office/drawing/2014/main" id="{0AFF1381-7FA6-439E-AD17-090EFC3D0DF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52620" y="4689221"/>
            <a:ext cx="25781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946A6BF-A490-4044-9F1B-35DA05340038}"/>
              </a:ext>
            </a:extLst>
          </p:cNvPr>
          <p:cNvSpPr/>
          <p:nvPr/>
        </p:nvSpPr>
        <p:spPr>
          <a:xfrm>
            <a:off x="2199249" y="5873838"/>
            <a:ext cx="6489676" cy="646331"/>
          </a:xfrm>
          <a:prstGeom prst="rect">
            <a:avLst/>
          </a:prstGeom>
        </p:spPr>
        <p:txBody>
          <a:bodyPr wrap="square">
            <a:spAutoFit/>
          </a:bodyPr>
          <a:lstStyle/>
          <a:p>
            <a:r>
              <a:rPr lang="en-US" altLang="en-US" i="1" dirty="0">
                <a:solidFill>
                  <a:srgbClr val="FF0000"/>
                </a:solidFill>
                <a:ea typeface="ＭＳ Ｐゴシック" pitchFamily="34" charset="-128"/>
                <a:cs typeface="Times New Roman" panose="02020603050405020304" pitchFamily="18" charset="0"/>
              </a:rPr>
              <a:t>N</a:t>
            </a:r>
            <a:r>
              <a:rPr lang="en-US" altLang="en-US" dirty="0">
                <a:solidFill>
                  <a:srgbClr val="FF0000"/>
                </a:solidFill>
                <a:ea typeface="ＭＳ Ｐゴシック" pitchFamily="34" charset="-128"/>
                <a:cs typeface="Times New Roman" panose="02020603050405020304" pitchFamily="18" charset="0"/>
              </a:rPr>
              <a:t>-</a:t>
            </a:r>
            <a:r>
              <a:rPr lang="en-US" altLang="en-US" dirty="0" err="1">
                <a:solidFill>
                  <a:srgbClr val="FF0000"/>
                </a:solidFill>
                <a:ea typeface="ＭＳ Ｐゴシック" pitchFamily="34" charset="-128"/>
                <a:cs typeface="Times New Roman" panose="02020603050405020304" pitchFamily="18" charset="0"/>
              </a:rPr>
              <a:t>Methylpropanamide</a:t>
            </a:r>
            <a:endParaRPr lang="en-US" altLang="en-US" dirty="0">
              <a:solidFill>
                <a:srgbClr val="FF0000"/>
              </a:solidFill>
              <a:ea typeface="ＭＳ Ｐゴシック" pitchFamily="34" charset="-128"/>
              <a:cs typeface="Times New Roman" panose="02020603050405020304" pitchFamily="18" charset="0"/>
            </a:endParaRPr>
          </a:p>
          <a:p>
            <a:r>
              <a:rPr lang="en-US" altLang="en-US" i="1" dirty="0">
                <a:solidFill>
                  <a:schemeClr val="accent4">
                    <a:lumMod val="75000"/>
                  </a:schemeClr>
                </a:solidFill>
                <a:ea typeface="ＭＳ Ｐゴシック" pitchFamily="34" charset="-128"/>
                <a:cs typeface="Times New Roman" panose="02020603050405020304" pitchFamily="18" charset="0"/>
              </a:rPr>
              <a:t>N</a:t>
            </a:r>
            <a:r>
              <a:rPr lang="en-US" altLang="en-US" dirty="0">
                <a:solidFill>
                  <a:schemeClr val="accent4">
                    <a:lumMod val="75000"/>
                  </a:schemeClr>
                </a:solidFill>
                <a:ea typeface="ＭＳ Ｐゴシック" pitchFamily="34" charset="-128"/>
                <a:cs typeface="Times New Roman" panose="02020603050405020304" pitchFamily="18" charset="0"/>
              </a:rPr>
              <a:t>-</a:t>
            </a:r>
            <a:r>
              <a:rPr lang="en-US" altLang="en-US" dirty="0" err="1">
                <a:solidFill>
                  <a:schemeClr val="accent4">
                    <a:lumMod val="75000"/>
                  </a:schemeClr>
                </a:solidFill>
                <a:ea typeface="ＭＳ Ｐゴシック" pitchFamily="34" charset="-128"/>
                <a:cs typeface="Times New Roman" panose="02020603050405020304" pitchFamily="18" charset="0"/>
              </a:rPr>
              <a:t>Methylpropionamide</a:t>
            </a:r>
            <a:endParaRPr lang="en-US" altLang="en-US" dirty="0">
              <a:solidFill>
                <a:schemeClr val="accent4">
                  <a:lumMod val="75000"/>
                </a:schemeClr>
              </a:solidFill>
              <a:ea typeface="ＭＳ Ｐゴシック" pitchFamily="34" charset="-128"/>
              <a:cs typeface="Times New Roman" panose="02020603050405020304" pitchFamily="18" charset="0"/>
            </a:endParaRPr>
          </a:p>
        </p:txBody>
      </p:sp>
      <p:sp>
        <p:nvSpPr>
          <p:cNvPr id="12" name="Rectangle 11">
            <a:extLst>
              <a:ext uri="{FF2B5EF4-FFF2-40B4-BE49-F238E27FC236}">
                <a16:creationId xmlns:a16="http://schemas.microsoft.com/office/drawing/2014/main" id="{B948FE43-49D0-43C8-844D-FCD4A7DCD577}"/>
              </a:ext>
            </a:extLst>
          </p:cNvPr>
          <p:cNvSpPr/>
          <p:nvPr/>
        </p:nvSpPr>
        <p:spPr>
          <a:xfrm>
            <a:off x="5247249" y="5994860"/>
            <a:ext cx="6944751" cy="646331"/>
          </a:xfrm>
          <a:prstGeom prst="rect">
            <a:avLst/>
          </a:prstGeom>
        </p:spPr>
        <p:txBody>
          <a:bodyPr wrap="square">
            <a:spAutoFit/>
          </a:bodyPr>
          <a:lstStyle/>
          <a:p>
            <a:r>
              <a:rPr lang="en-US" altLang="en-US" i="1" dirty="0">
                <a:solidFill>
                  <a:srgbClr val="FF0000"/>
                </a:solidFill>
                <a:ea typeface="ＭＳ Ｐゴシック" pitchFamily="34" charset="-128"/>
                <a:cs typeface="Times New Roman" panose="02020603050405020304" pitchFamily="18" charset="0"/>
              </a:rPr>
              <a:t>N,N</a:t>
            </a:r>
            <a:r>
              <a:rPr lang="en-US" altLang="en-US" dirty="0">
                <a:solidFill>
                  <a:srgbClr val="FF0000"/>
                </a:solidFill>
                <a:ea typeface="ＭＳ Ｐゴシック" pitchFamily="34" charset="-128"/>
                <a:cs typeface="Times New Roman" panose="02020603050405020304" pitchFamily="18" charset="0"/>
              </a:rPr>
              <a:t>-</a:t>
            </a:r>
            <a:r>
              <a:rPr lang="en-US" altLang="en-US" dirty="0" err="1">
                <a:solidFill>
                  <a:srgbClr val="FF0000"/>
                </a:solidFill>
                <a:ea typeface="ＭＳ Ｐゴシック" pitchFamily="34" charset="-128"/>
                <a:cs typeface="Times New Roman" panose="02020603050405020304" pitchFamily="18" charset="0"/>
              </a:rPr>
              <a:t>Dimethylmethanamide</a:t>
            </a:r>
            <a:r>
              <a:rPr lang="en-US" altLang="en-US" dirty="0">
                <a:solidFill>
                  <a:srgbClr val="FF0000"/>
                </a:solidFill>
                <a:ea typeface="ＭＳ Ｐゴシック" pitchFamily="34" charset="-128"/>
                <a:cs typeface="Times New Roman" panose="02020603050405020304" pitchFamily="18" charset="0"/>
              </a:rPr>
              <a:t>       </a:t>
            </a:r>
            <a:r>
              <a:rPr lang="en-US" altLang="en-US" i="1" dirty="0">
                <a:solidFill>
                  <a:srgbClr val="FF0000"/>
                </a:solidFill>
                <a:ea typeface="ＭＳ Ｐゴシック" pitchFamily="34" charset="-128"/>
                <a:cs typeface="Times New Roman" panose="02020603050405020304" pitchFamily="18" charset="0"/>
              </a:rPr>
              <a:t>N</a:t>
            </a:r>
            <a:r>
              <a:rPr lang="en-US" altLang="en-US" dirty="0">
                <a:solidFill>
                  <a:srgbClr val="FF0000"/>
                </a:solidFill>
                <a:ea typeface="ＭＳ Ｐゴシック" pitchFamily="34" charset="-128"/>
                <a:cs typeface="Times New Roman" panose="02020603050405020304" pitchFamily="18" charset="0"/>
              </a:rPr>
              <a:t>-Ethyl-</a:t>
            </a:r>
            <a:r>
              <a:rPr lang="en-US" altLang="en-US" i="1" dirty="0">
                <a:solidFill>
                  <a:srgbClr val="FF0000"/>
                </a:solidFill>
                <a:ea typeface="ＭＳ Ｐゴシック" pitchFamily="34" charset="-128"/>
                <a:cs typeface="Times New Roman" panose="02020603050405020304" pitchFamily="18" charset="0"/>
              </a:rPr>
              <a:t>N</a:t>
            </a:r>
            <a:r>
              <a:rPr lang="en-US" altLang="en-US" dirty="0">
                <a:solidFill>
                  <a:srgbClr val="FF0000"/>
                </a:solidFill>
                <a:ea typeface="ＭＳ Ｐゴシック" pitchFamily="34" charset="-128"/>
                <a:cs typeface="Times New Roman" panose="02020603050405020304" pitchFamily="18" charset="0"/>
              </a:rPr>
              <a:t>-</a:t>
            </a:r>
            <a:r>
              <a:rPr lang="en-US" altLang="en-US" dirty="0" err="1">
                <a:solidFill>
                  <a:srgbClr val="FF0000"/>
                </a:solidFill>
                <a:ea typeface="ＭＳ Ｐゴシック" pitchFamily="34" charset="-128"/>
                <a:cs typeface="Times New Roman" panose="02020603050405020304" pitchFamily="18" charset="0"/>
              </a:rPr>
              <a:t>methylbenzamide</a:t>
            </a:r>
            <a:endParaRPr lang="en-US" altLang="en-US" dirty="0">
              <a:solidFill>
                <a:srgbClr val="FF0000"/>
              </a:solidFill>
              <a:ea typeface="ＭＳ Ｐゴシック" pitchFamily="34" charset="-128"/>
              <a:cs typeface="Times New Roman" panose="02020603050405020304" pitchFamily="18" charset="0"/>
            </a:endParaRPr>
          </a:p>
          <a:p>
            <a:r>
              <a:rPr lang="en-US" altLang="en-US" i="1" dirty="0">
                <a:solidFill>
                  <a:schemeClr val="accent4">
                    <a:lumMod val="75000"/>
                  </a:schemeClr>
                </a:solidFill>
                <a:ea typeface="ＭＳ Ｐゴシック" pitchFamily="34" charset="-128"/>
                <a:cs typeface="Times New Roman" panose="02020603050405020304" pitchFamily="18" charset="0"/>
              </a:rPr>
              <a:t>N,N</a:t>
            </a:r>
            <a:r>
              <a:rPr lang="en-US" altLang="en-US" dirty="0">
                <a:solidFill>
                  <a:schemeClr val="accent4">
                    <a:lumMod val="75000"/>
                  </a:schemeClr>
                </a:solidFill>
                <a:ea typeface="ＭＳ Ｐゴシック" pitchFamily="34" charset="-128"/>
                <a:cs typeface="Times New Roman" panose="02020603050405020304" pitchFamily="18" charset="0"/>
              </a:rPr>
              <a:t>-Dimethylformamide</a:t>
            </a:r>
          </a:p>
        </p:txBody>
      </p:sp>
      <p:sp>
        <p:nvSpPr>
          <p:cNvPr id="14" name="TextBox 13">
            <a:extLst>
              <a:ext uri="{FF2B5EF4-FFF2-40B4-BE49-F238E27FC236}">
                <a16:creationId xmlns:a16="http://schemas.microsoft.com/office/drawing/2014/main" id="{EACEC0B3-E9FD-4D56-B3CE-E2949355816B}"/>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15919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951F-6FDA-4E0B-9D5E-BE4DCB006C82}"/>
              </a:ext>
            </a:extLst>
          </p:cNvPr>
          <p:cNvSpPr>
            <a:spLocks noGrp="1"/>
          </p:cNvSpPr>
          <p:nvPr>
            <p:ph type="title"/>
          </p:nvPr>
        </p:nvSpPr>
        <p:spPr/>
        <p:txBody>
          <a:bodyPr/>
          <a:lstStyle/>
          <a:p>
            <a:r>
              <a:rPr lang="en-US" dirty="0"/>
              <a:t>Outline</a:t>
            </a:r>
            <a:br>
              <a:rPr lang="en-US" dirty="0"/>
            </a:br>
            <a:endParaRPr lang="en-US" dirty="0"/>
          </a:p>
        </p:txBody>
      </p:sp>
      <p:sp>
        <p:nvSpPr>
          <p:cNvPr id="3" name="Content Placeholder 2">
            <a:extLst>
              <a:ext uri="{FF2B5EF4-FFF2-40B4-BE49-F238E27FC236}">
                <a16:creationId xmlns:a16="http://schemas.microsoft.com/office/drawing/2014/main" id="{6CA1538C-D188-4C47-BB3F-0A0666083547}"/>
              </a:ext>
            </a:extLst>
          </p:cNvPr>
          <p:cNvSpPr>
            <a:spLocks noGrp="1"/>
          </p:cNvSpPr>
          <p:nvPr>
            <p:ph idx="1"/>
          </p:nvPr>
        </p:nvSpPr>
        <p:spPr/>
        <p:txBody>
          <a:bodyPr>
            <a:normAutofit/>
          </a:bodyPr>
          <a:lstStyle/>
          <a:p>
            <a:r>
              <a:rPr lang="en-US" sz="2400" dirty="0"/>
              <a:t>Structure</a:t>
            </a:r>
          </a:p>
          <a:p>
            <a:r>
              <a:rPr lang="en-US" sz="2400" dirty="0"/>
              <a:t>Nomenclature</a:t>
            </a:r>
          </a:p>
          <a:p>
            <a:r>
              <a:rPr lang="en-US" sz="2400" dirty="0"/>
              <a:t>Carboxylic Acids derivatives</a:t>
            </a:r>
          </a:p>
          <a:p>
            <a:r>
              <a:rPr lang="en-US" sz="2400" dirty="0"/>
              <a:t>Physical Properties</a:t>
            </a:r>
          </a:p>
          <a:p>
            <a:r>
              <a:rPr lang="en-US" sz="2400" dirty="0"/>
              <a:t>Acidity</a:t>
            </a:r>
          </a:p>
          <a:p>
            <a:r>
              <a:rPr lang="en-US" sz="2400" dirty="0"/>
              <a:t>Preparation of Carboxylic Acids</a:t>
            </a:r>
          </a:p>
          <a:p>
            <a:r>
              <a:rPr lang="en-US" sz="2400" dirty="0"/>
              <a:t>Reaction</a:t>
            </a:r>
          </a:p>
        </p:txBody>
      </p:sp>
      <p:sp>
        <p:nvSpPr>
          <p:cNvPr id="4" name="Slide Number Placeholder 3">
            <a:extLst>
              <a:ext uri="{FF2B5EF4-FFF2-40B4-BE49-F238E27FC236}">
                <a16:creationId xmlns:a16="http://schemas.microsoft.com/office/drawing/2014/main" id="{8050755E-78F5-455B-8D68-B4295D36C59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TextBox 4">
            <a:extLst>
              <a:ext uri="{FF2B5EF4-FFF2-40B4-BE49-F238E27FC236}">
                <a16:creationId xmlns:a16="http://schemas.microsoft.com/office/drawing/2014/main" id="{A00FBF59-AA6D-47D4-8D43-1D7F0CB6F82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20277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0651-6490-4992-A771-C145AD3F15D9}"/>
              </a:ext>
            </a:extLst>
          </p:cNvPr>
          <p:cNvSpPr>
            <a:spLocks noGrp="1"/>
          </p:cNvSpPr>
          <p:nvPr>
            <p:ph type="title"/>
          </p:nvPr>
        </p:nvSpPr>
        <p:spPr/>
        <p:txBody>
          <a:bodyPr/>
          <a:lstStyle/>
          <a:p>
            <a:r>
              <a:rPr lang="en-US" dirty="0"/>
              <a:t>Nomenclature of Anhydrides</a:t>
            </a:r>
          </a:p>
        </p:txBody>
      </p:sp>
      <p:sp>
        <p:nvSpPr>
          <p:cNvPr id="3" name="Content Placeholder 2">
            <a:extLst>
              <a:ext uri="{FF2B5EF4-FFF2-40B4-BE49-F238E27FC236}">
                <a16:creationId xmlns:a16="http://schemas.microsoft.com/office/drawing/2014/main" id="{89DA3FD6-DB32-49EB-A7DE-03E79FCA3895}"/>
              </a:ext>
            </a:extLst>
          </p:cNvPr>
          <p:cNvSpPr>
            <a:spLocks noGrp="1"/>
          </p:cNvSpPr>
          <p:nvPr>
            <p:ph idx="1"/>
          </p:nvPr>
        </p:nvSpPr>
        <p:spPr/>
        <p:txBody>
          <a:bodyPr/>
          <a:lstStyle/>
          <a:p>
            <a:r>
              <a:rPr lang="en-US" dirty="0"/>
              <a:t>Most anhydrides are named by dropping the word </a:t>
            </a:r>
            <a:r>
              <a:rPr lang="en-US" b="1" dirty="0"/>
              <a:t>acid </a:t>
            </a:r>
            <a:r>
              <a:rPr lang="en-US" dirty="0"/>
              <a:t>from the name of the carboxylic acid and then adding the word </a:t>
            </a:r>
            <a:r>
              <a:rPr lang="en-US" b="1" dirty="0"/>
              <a:t>anhydride</a:t>
            </a:r>
            <a:endParaRPr lang="en-US" dirty="0"/>
          </a:p>
        </p:txBody>
      </p:sp>
      <p:sp>
        <p:nvSpPr>
          <p:cNvPr id="4" name="Slide Number Placeholder 3">
            <a:extLst>
              <a:ext uri="{FF2B5EF4-FFF2-40B4-BE49-F238E27FC236}">
                <a16:creationId xmlns:a16="http://schemas.microsoft.com/office/drawing/2014/main" id="{CCBEB1D8-6B59-473C-9647-BBD2109425F2}"/>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11268" name="Picture 4" descr="Related image">
            <a:extLst>
              <a:ext uri="{FF2B5EF4-FFF2-40B4-BE49-F238E27FC236}">
                <a16:creationId xmlns:a16="http://schemas.microsoft.com/office/drawing/2014/main" id="{F19F7782-DEAD-4301-8392-1823B1786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474"/>
          <a:stretch/>
        </p:blipFill>
        <p:spPr bwMode="auto">
          <a:xfrm>
            <a:off x="8411950" y="4612891"/>
            <a:ext cx="3382430" cy="15579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cetic_anhydride-2D-skeletal.png">
            <a:extLst>
              <a:ext uri="{FF2B5EF4-FFF2-40B4-BE49-F238E27FC236}">
                <a16:creationId xmlns:a16="http://schemas.microsoft.com/office/drawing/2014/main" id="{AB8CEDE5-926C-4D0B-8BC8-BF69E90C25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9111" y="2831405"/>
            <a:ext cx="1625600" cy="90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descr="Benzoic_anhydride.svg.png">
            <a:extLst>
              <a:ext uri="{FF2B5EF4-FFF2-40B4-BE49-F238E27FC236}">
                <a16:creationId xmlns:a16="http://schemas.microsoft.com/office/drawing/2014/main" id="{8734E9AC-E932-4DE2-94F4-9FB87A7D31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7280" y="2718040"/>
            <a:ext cx="2189163"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descr="Succinic_anhydride-2D-Skeletal.png">
            <a:extLst>
              <a:ext uri="{FF2B5EF4-FFF2-40B4-BE49-F238E27FC236}">
                <a16:creationId xmlns:a16="http://schemas.microsoft.com/office/drawing/2014/main" id="{154621D7-E706-4137-9E68-E1E5BAFA8BB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1012" y="2892958"/>
            <a:ext cx="1539875" cy="74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 name="Object 2">
            <a:extLst>
              <a:ext uri="{FF2B5EF4-FFF2-40B4-BE49-F238E27FC236}">
                <a16:creationId xmlns:a16="http://schemas.microsoft.com/office/drawing/2014/main" id="{8DB72046-D1A4-4216-9788-908C084402AD}"/>
              </a:ext>
            </a:extLst>
          </p:cNvPr>
          <p:cNvGraphicFramePr>
            <a:graphicFrameLocks noChangeAspect="1"/>
          </p:cNvGraphicFramePr>
          <p:nvPr/>
        </p:nvGraphicFramePr>
        <p:xfrm>
          <a:off x="2740025" y="4495800"/>
          <a:ext cx="4230688" cy="1860550"/>
        </p:xfrm>
        <a:graphic>
          <a:graphicData uri="http://schemas.openxmlformats.org/presentationml/2006/ole">
            <mc:AlternateContent xmlns:mc="http://schemas.openxmlformats.org/markup-compatibility/2006">
              <mc:Choice xmlns:v="urn:schemas-microsoft-com:vml" Requires="v">
                <p:oleObj spid="_x0000_s29712" name="CS ChemDraw Drawing" r:id="rId7" imgW="3739896" imgH="1644396" progId="ChemDraw.Document.6.0">
                  <p:embed/>
                </p:oleObj>
              </mc:Choice>
              <mc:Fallback>
                <p:oleObj name="CS ChemDraw Drawing" r:id="rId7" imgW="3739896" imgH="1644396" progId="ChemDraw.Document.6.0">
                  <p:embed/>
                  <p:pic>
                    <p:nvPicPr>
                      <p:cNvPr id="82956"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0025" y="4495800"/>
                        <a:ext cx="4230688" cy="186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a:extLst>
              <a:ext uri="{FF2B5EF4-FFF2-40B4-BE49-F238E27FC236}">
                <a16:creationId xmlns:a16="http://schemas.microsoft.com/office/drawing/2014/main" id="{65E64C34-ACAB-4AAB-9A48-6319EDF71EBC}"/>
              </a:ext>
            </a:extLst>
          </p:cNvPr>
          <p:cNvSpPr/>
          <p:nvPr/>
        </p:nvSpPr>
        <p:spPr>
          <a:xfrm>
            <a:off x="2589212" y="3676039"/>
            <a:ext cx="9494936" cy="677108"/>
          </a:xfrm>
          <a:prstGeom prst="rect">
            <a:avLst/>
          </a:prstGeom>
        </p:spPr>
        <p:txBody>
          <a:bodyPr wrap="square">
            <a:spAutoFit/>
          </a:bodyPr>
          <a:lstStyle/>
          <a:p>
            <a:r>
              <a:rPr lang="en-US" altLang="en-US" sz="2000" dirty="0">
                <a:solidFill>
                  <a:srgbClr val="FF0000"/>
                </a:solidFill>
                <a:ea typeface="ＭＳ Ｐゴシック" pitchFamily="34" charset="-128"/>
                <a:cs typeface="Times New Roman" panose="02020603050405020304" pitchFamily="18" charset="0"/>
              </a:rPr>
              <a:t>(</a:t>
            </a:r>
            <a:r>
              <a:rPr lang="en-US" altLang="en-US" dirty="0">
                <a:solidFill>
                  <a:srgbClr val="FF0000"/>
                </a:solidFill>
                <a:ea typeface="ＭＳ Ｐゴシック" pitchFamily="34" charset="-128"/>
                <a:cs typeface="Times New Roman" panose="02020603050405020304" pitchFamily="18" charset="0"/>
              </a:rPr>
              <a:t>IUPAC) Ethanoic anhydride </a:t>
            </a:r>
            <a:r>
              <a:rPr lang="x-none" altLang="en-US" dirty="0">
                <a:solidFill>
                  <a:srgbClr val="FF0000"/>
                </a:solidFill>
                <a:ea typeface="ＭＳ Ｐゴシック" pitchFamily="34" charset="-128"/>
                <a:cs typeface="Times New Roman" panose="02020603050405020304" pitchFamily="18" charset="0"/>
              </a:rPr>
              <a:t>          </a:t>
            </a:r>
            <a:r>
              <a:rPr lang="en-US" altLang="en-US" dirty="0">
                <a:solidFill>
                  <a:srgbClr val="FF0000"/>
                </a:solidFill>
                <a:ea typeface="ＭＳ Ｐゴシック" pitchFamily="34" charset="-128"/>
                <a:cs typeface="Times New Roman" panose="02020603050405020304" pitchFamily="18" charset="0"/>
              </a:rPr>
              <a:t> Benzoic anhydride</a:t>
            </a:r>
            <a:r>
              <a:rPr lang="x-none" altLang="en-US" dirty="0">
                <a:solidFill>
                  <a:srgbClr val="FF0000"/>
                </a:solidFill>
                <a:ea typeface="ＭＳ Ｐゴシック" pitchFamily="34" charset="-128"/>
                <a:cs typeface="Times New Roman" panose="02020603050405020304" pitchFamily="18" charset="0"/>
              </a:rPr>
              <a:t>        </a:t>
            </a:r>
            <a:r>
              <a:rPr lang="en-US" altLang="en-US" dirty="0">
                <a:solidFill>
                  <a:srgbClr val="FF0000"/>
                </a:solidFill>
                <a:ea typeface="ＭＳ Ｐゴシック" pitchFamily="34" charset="-128"/>
                <a:cs typeface="Times New Roman" panose="02020603050405020304" pitchFamily="18" charset="0"/>
              </a:rPr>
              <a:t>	</a:t>
            </a:r>
            <a:r>
              <a:rPr lang="en-US" altLang="en-US" dirty="0" err="1">
                <a:solidFill>
                  <a:srgbClr val="FF0000"/>
                </a:solidFill>
                <a:ea typeface="ＭＳ Ｐゴシック" pitchFamily="34" charset="-128"/>
                <a:cs typeface="Times New Roman" panose="02020603050405020304" pitchFamily="18" charset="0"/>
              </a:rPr>
              <a:t>Butandioic</a:t>
            </a:r>
            <a:r>
              <a:rPr lang="en-US" altLang="en-US" dirty="0">
                <a:solidFill>
                  <a:srgbClr val="FF0000"/>
                </a:solidFill>
                <a:ea typeface="ＭＳ Ｐゴシック" pitchFamily="34" charset="-128"/>
                <a:cs typeface="Times New Roman" panose="02020603050405020304" pitchFamily="18" charset="0"/>
              </a:rPr>
              <a:t> anhydride</a:t>
            </a:r>
          </a:p>
          <a:p>
            <a:r>
              <a:rPr lang="en-US" altLang="en-US" dirty="0">
                <a:solidFill>
                  <a:schemeClr val="accent4">
                    <a:lumMod val="75000"/>
                  </a:schemeClr>
                </a:solidFill>
                <a:ea typeface="ＭＳ Ｐゴシック" pitchFamily="34" charset="-128"/>
                <a:cs typeface="Times New Roman" panose="02020603050405020304" pitchFamily="18" charset="0"/>
              </a:rPr>
              <a:t>(Common) Acetic anhydride				</a:t>
            </a:r>
            <a:r>
              <a:rPr lang="x-none" altLang="en-US" dirty="0">
                <a:solidFill>
                  <a:schemeClr val="accent4">
                    <a:lumMod val="75000"/>
                  </a:schemeClr>
                </a:solidFill>
                <a:ea typeface="ＭＳ Ｐゴシック" pitchFamily="34" charset="-128"/>
                <a:cs typeface="Times New Roman" panose="02020603050405020304" pitchFamily="18" charset="0"/>
              </a:rPr>
              <a:t>  </a:t>
            </a:r>
            <a:r>
              <a:rPr lang="en-US" altLang="en-US" dirty="0">
                <a:solidFill>
                  <a:schemeClr val="accent4">
                    <a:lumMod val="75000"/>
                  </a:schemeClr>
                </a:solidFill>
                <a:ea typeface="ＭＳ Ｐゴシック" pitchFamily="34" charset="-128"/>
                <a:cs typeface="Times New Roman" panose="02020603050405020304" pitchFamily="18" charset="0"/>
              </a:rPr>
              <a:t>    </a:t>
            </a:r>
            <a:r>
              <a:rPr lang="x-none" altLang="en-US" dirty="0">
                <a:solidFill>
                  <a:schemeClr val="accent4">
                    <a:lumMod val="75000"/>
                  </a:schemeClr>
                </a:solidFill>
                <a:ea typeface="ＭＳ Ｐゴシック" pitchFamily="34" charset="-128"/>
                <a:cs typeface="Times New Roman" panose="02020603050405020304" pitchFamily="18" charset="0"/>
              </a:rPr>
              <a:t>                      </a:t>
            </a:r>
            <a:r>
              <a:rPr lang="en-US" altLang="en-US" dirty="0">
                <a:solidFill>
                  <a:schemeClr val="accent4">
                    <a:lumMod val="75000"/>
                  </a:schemeClr>
                </a:solidFill>
                <a:ea typeface="ＭＳ Ｐゴシック" pitchFamily="34" charset="-128"/>
                <a:cs typeface="Times New Roman" panose="02020603050405020304" pitchFamily="18" charset="0"/>
              </a:rPr>
              <a:t>Succinic anhydride</a:t>
            </a:r>
          </a:p>
        </p:txBody>
      </p:sp>
      <p:sp>
        <p:nvSpPr>
          <p:cNvPr id="13" name="TextBox 12">
            <a:extLst>
              <a:ext uri="{FF2B5EF4-FFF2-40B4-BE49-F238E27FC236}">
                <a16:creationId xmlns:a16="http://schemas.microsoft.com/office/drawing/2014/main" id="{B9717CBE-D1DC-4685-962C-C35D44CCA848}"/>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38771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C46F-9B3A-4DC2-AEA0-926CE37FFCDD}"/>
              </a:ext>
            </a:extLst>
          </p:cNvPr>
          <p:cNvSpPr>
            <a:spLocks noGrp="1"/>
          </p:cNvSpPr>
          <p:nvPr>
            <p:ph type="title"/>
          </p:nvPr>
        </p:nvSpPr>
        <p:spPr/>
        <p:txBody>
          <a:bodyPr>
            <a:normAutofit fontScale="90000"/>
          </a:bodyPr>
          <a:lstStyle/>
          <a:p>
            <a:r>
              <a:rPr lang="en-US" dirty="0"/>
              <a:t>Preparation of Carboxylic Acids</a:t>
            </a:r>
            <a:br>
              <a:rPr lang="ar-SA" dirty="0"/>
            </a:br>
            <a:r>
              <a:rPr lang="en-US" sz="2700" dirty="0">
                <a:solidFill>
                  <a:srgbClr val="FF0000"/>
                </a:solidFill>
              </a:rPr>
              <a:t>By oxidation of aldehydes and primary alcohols.</a:t>
            </a:r>
            <a:br>
              <a:rPr lang="en-US" sz="2700" dirty="0">
                <a:solidFill>
                  <a:srgbClr val="FF0000"/>
                </a:solidFill>
              </a:rPr>
            </a:br>
            <a:endParaRPr lang="en-US" sz="2700" dirty="0"/>
          </a:p>
        </p:txBody>
      </p:sp>
      <p:sp>
        <p:nvSpPr>
          <p:cNvPr id="4" name="Slide Number Placeholder 3">
            <a:extLst>
              <a:ext uri="{FF2B5EF4-FFF2-40B4-BE49-F238E27FC236}">
                <a16:creationId xmlns:a16="http://schemas.microsoft.com/office/drawing/2014/main" id="{AF49164B-0BA8-4B8B-A5FF-FF1C441181C3}"/>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7" name="TextBox 6">
            <a:extLst>
              <a:ext uri="{FF2B5EF4-FFF2-40B4-BE49-F238E27FC236}">
                <a16:creationId xmlns:a16="http://schemas.microsoft.com/office/drawing/2014/main" id="{F68B8816-D84D-4D71-B142-799E6751DD33}"/>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graphicFrame>
        <p:nvGraphicFramePr>
          <p:cNvPr id="3" name="Object 2">
            <a:extLst>
              <a:ext uri="{FF2B5EF4-FFF2-40B4-BE49-F238E27FC236}">
                <a16:creationId xmlns:a16="http://schemas.microsoft.com/office/drawing/2014/main" id="{AB73A4C4-9501-40FD-82B5-A7520C4648E4}"/>
              </a:ext>
            </a:extLst>
          </p:cNvPr>
          <p:cNvGraphicFramePr>
            <a:graphicFrameLocks noChangeAspect="1"/>
          </p:cNvGraphicFramePr>
          <p:nvPr>
            <p:extLst>
              <p:ext uri="{D42A27DB-BD31-4B8C-83A1-F6EECF244321}">
                <p14:modId xmlns:p14="http://schemas.microsoft.com/office/powerpoint/2010/main" val="3824046154"/>
              </p:ext>
            </p:extLst>
          </p:nvPr>
        </p:nvGraphicFramePr>
        <p:xfrm>
          <a:off x="2143282" y="2502669"/>
          <a:ext cx="8805547" cy="598536"/>
        </p:xfrm>
        <a:graphic>
          <a:graphicData uri="http://schemas.openxmlformats.org/presentationml/2006/ole">
            <mc:AlternateContent xmlns:mc="http://schemas.openxmlformats.org/markup-compatibility/2006">
              <mc:Choice xmlns:v="urn:schemas-microsoft-com:vml" Requires="v">
                <p:oleObj spid="_x0000_s14392" name="CS ChemDraw Drawing" r:id="rId3" imgW="5347800" imgH="363960" progId="ChemDraw.Document.6.0">
                  <p:embed/>
                </p:oleObj>
              </mc:Choice>
              <mc:Fallback>
                <p:oleObj name="CS ChemDraw Drawing" r:id="rId3" imgW="5347800" imgH="363960" progId="ChemDraw.Document.6.0">
                  <p:embed/>
                  <p:pic>
                    <p:nvPicPr>
                      <p:cNvPr id="0" name=""/>
                      <p:cNvPicPr/>
                      <p:nvPr/>
                    </p:nvPicPr>
                    <p:blipFill>
                      <a:blip r:embed="rId4"/>
                      <a:stretch>
                        <a:fillRect/>
                      </a:stretch>
                    </p:blipFill>
                    <p:spPr>
                      <a:xfrm>
                        <a:off x="2143282" y="2502669"/>
                        <a:ext cx="8805547" cy="59853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31130C6-DF15-46E5-9F92-30CE620B76E1}"/>
              </a:ext>
            </a:extLst>
          </p:cNvPr>
          <p:cNvGraphicFramePr>
            <a:graphicFrameLocks noChangeAspect="1"/>
          </p:cNvGraphicFramePr>
          <p:nvPr>
            <p:extLst>
              <p:ext uri="{D42A27DB-BD31-4B8C-83A1-F6EECF244321}">
                <p14:modId xmlns:p14="http://schemas.microsoft.com/office/powerpoint/2010/main" val="511905807"/>
              </p:ext>
            </p:extLst>
          </p:nvPr>
        </p:nvGraphicFramePr>
        <p:xfrm>
          <a:off x="1797824" y="3756796"/>
          <a:ext cx="8976293" cy="2075968"/>
        </p:xfrm>
        <a:graphic>
          <a:graphicData uri="http://schemas.openxmlformats.org/presentationml/2006/ole">
            <mc:AlternateContent xmlns:mc="http://schemas.openxmlformats.org/markup-compatibility/2006">
              <mc:Choice xmlns:v="urn:schemas-microsoft-com:vml" Requires="v">
                <p:oleObj spid="_x0000_s14393" name="CS ChemDraw Drawing" r:id="rId5" imgW="5339880" imgH="1234440" progId="ChemDraw.Document.6.0">
                  <p:embed/>
                </p:oleObj>
              </mc:Choice>
              <mc:Fallback>
                <p:oleObj name="CS ChemDraw Drawing" r:id="rId5" imgW="5339880" imgH="1234440" progId="ChemDraw.Document.6.0">
                  <p:embed/>
                  <p:pic>
                    <p:nvPicPr>
                      <p:cNvPr id="0" name=""/>
                      <p:cNvPicPr/>
                      <p:nvPr/>
                    </p:nvPicPr>
                    <p:blipFill>
                      <a:blip r:embed="rId6"/>
                      <a:stretch>
                        <a:fillRect/>
                      </a:stretch>
                    </p:blipFill>
                    <p:spPr>
                      <a:xfrm>
                        <a:off x="1797824" y="3756796"/>
                        <a:ext cx="8976293" cy="2075968"/>
                      </a:xfrm>
                      <a:prstGeom prst="rect">
                        <a:avLst/>
                      </a:prstGeom>
                    </p:spPr>
                  </p:pic>
                </p:oleObj>
              </mc:Fallback>
            </mc:AlternateContent>
          </a:graphicData>
        </a:graphic>
      </p:graphicFrame>
    </p:spTree>
    <p:extLst>
      <p:ext uri="{BB962C8B-B14F-4D97-AF65-F5344CB8AC3E}">
        <p14:creationId xmlns:p14="http://schemas.microsoft.com/office/powerpoint/2010/main" val="363348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30FA-9358-436C-B5BE-BA32EE86E8A7}"/>
              </a:ext>
            </a:extLst>
          </p:cNvPr>
          <p:cNvSpPr>
            <a:spLocks noGrp="1"/>
          </p:cNvSpPr>
          <p:nvPr>
            <p:ph type="title"/>
          </p:nvPr>
        </p:nvSpPr>
        <p:spPr/>
        <p:txBody>
          <a:bodyPr>
            <a:normAutofit/>
          </a:bodyPr>
          <a:lstStyle/>
          <a:p>
            <a:r>
              <a:rPr lang="en-US" sz="2400" dirty="0">
                <a:solidFill>
                  <a:srgbClr val="FF0000"/>
                </a:solidFill>
              </a:rPr>
              <a:t>By oxidation of alkylbenzenes</a:t>
            </a:r>
          </a:p>
        </p:txBody>
      </p:sp>
      <p:sp>
        <p:nvSpPr>
          <p:cNvPr id="4" name="Slide Number Placeholder 3">
            <a:extLst>
              <a:ext uri="{FF2B5EF4-FFF2-40B4-BE49-F238E27FC236}">
                <a16:creationId xmlns:a16="http://schemas.microsoft.com/office/drawing/2014/main" id="{343AA18B-2770-4426-AFC4-F2AD4752C27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graphicFrame>
        <p:nvGraphicFramePr>
          <p:cNvPr id="5" name="Object 7">
            <a:extLst>
              <a:ext uri="{FF2B5EF4-FFF2-40B4-BE49-F238E27FC236}">
                <a16:creationId xmlns:a16="http://schemas.microsoft.com/office/drawing/2014/main" id="{4F81183E-21C4-4FAA-A258-084AD22C06FB}"/>
              </a:ext>
            </a:extLst>
          </p:cNvPr>
          <p:cNvGraphicFramePr>
            <a:graphicFrameLocks noChangeAspect="1"/>
          </p:cNvGraphicFramePr>
          <p:nvPr>
            <p:extLst>
              <p:ext uri="{D42A27DB-BD31-4B8C-83A1-F6EECF244321}">
                <p14:modId xmlns:p14="http://schemas.microsoft.com/office/powerpoint/2010/main" val="574648111"/>
              </p:ext>
            </p:extLst>
          </p:nvPr>
        </p:nvGraphicFramePr>
        <p:xfrm>
          <a:off x="2589212" y="1991684"/>
          <a:ext cx="8320088" cy="1690688"/>
        </p:xfrm>
        <a:graphic>
          <a:graphicData uri="http://schemas.openxmlformats.org/presentationml/2006/ole">
            <mc:AlternateContent xmlns:mc="http://schemas.openxmlformats.org/markup-compatibility/2006">
              <mc:Choice xmlns:v="urn:schemas-microsoft-com:vml" Requires="v">
                <p:oleObj spid="_x0000_s15414" r:id="rId3" imgW="4632019" imgH="1267450" progId="ChemDraw.Document.6.0">
                  <p:embed/>
                </p:oleObj>
              </mc:Choice>
              <mc:Fallback>
                <p:oleObj r:id="rId3" imgW="4632019" imgH="1267450" progId="ChemDraw.Document.6.0">
                  <p:embed/>
                  <p:pic>
                    <p:nvPicPr>
                      <p:cNvPr id="2355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2" y="1991684"/>
                        <a:ext cx="8320088" cy="169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9">
            <a:extLst>
              <a:ext uri="{FF2B5EF4-FFF2-40B4-BE49-F238E27FC236}">
                <a16:creationId xmlns:a16="http://schemas.microsoft.com/office/drawing/2014/main" id="{80C32C4F-0973-494D-9EFF-4C03B359B362}"/>
              </a:ext>
            </a:extLst>
          </p:cNvPr>
          <p:cNvGraphicFramePr>
            <a:graphicFrameLocks noChangeAspect="1"/>
          </p:cNvGraphicFramePr>
          <p:nvPr>
            <p:extLst>
              <p:ext uri="{D42A27DB-BD31-4B8C-83A1-F6EECF244321}">
                <p14:modId xmlns:p14="http://schemas.microsoft.com/office/powerpoint/2010/main" val="733429858"/>
              </p:ext>
            </p:extLst>
          </p:nvPr>
        </p:nvGraphicFramePr>
        <p:xfrm>
          <a:off x="2660650" y="4206247"/>
          <a:ext cx="7747000" cy="1704975"/>
        </p:xfrm>
        <a:graphic>
          <a:graphicData uri="http://schemas.openxmlformats.org/presentationml/2006/ole">
            <mc:AlternateContent xmlns:mc="http://schemas.openxmlformats.org/markup-compatibility/2006">
              <mc:Choice xmlns:v="urn:schemas-microsoft-com:vml" Requires="v">
                <p:oleObj spid="_x0000_s15415" r:id="rId5" imgW="4137748" imgH="1267450" progId="ChemDraw.Document.6.0">
                  <p:embed/>
                </p:oleObj>
              </mc:Choice>
              <mc:Fallback>
                <p:oleObj r:id="rId5" imgW="4137748" imgH="1267450" progId="ChemDraw.Document.6.0">
                  <p:embed/>
                  <p:pic>
                    <p:nvPicPr>
                      <p:cNvPr id="2355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650" y="4206247"/>
                        <a:ext cx="7747000" cy="17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8F253978-D18D-4E5D-B05C-75C369915733}"/>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8929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9530-38AD-43A5-9D93-5685084C3302}"/>
              </a:ext>
            </a:extLst>
          </p:cNvPr>
          <p:cNvSpPr>
            <a:spLocks noGrp="1"/>
          </p:cNvSpPr>
          <p:nvPr>
            <p:ph type="title"/>
          </p:nvPr>
        </p:nvSpPr>
        <p:spPr/>
        <p:txBody>
          <a:bodyPr>
            <a:normAutofit/>
          </a:bodyPr>
          <a:lstStyle/>
          <a:p>
            <a:r>
              <a:rPr lang="en-US" sz="2400" dirty="0">
                <a:solidFill>
                  <a:srgbClr val="FF0000"/>
                </a:solidFill>
              </a:rPr>
              <a:t>By hydrolysis of cyanohydrins and other nitriles</a:t>
            </a:r>
          </a:p>
        </p:txBody>
      </p:sp>
      <p:sp>
        <p:nvSpPr>
          <p:cNvPr id="4" name="Slide Number Placeholder 3">
            <a:extLst>
              <a:ext uri="{FF2B5EF4-FFF2-40B4-BE49-F238E27FC236}">
                <a16:creationId xmlns:a16="http://schemas.microsoft.com/office/drawing/2014/main" id="{11C14042-BD38-4AB8-8661-7B4CFBA3AF4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graphicFrame>
        <p:nvGraphicFramePr>
          <p:cNvPr id="5" name="Object 5">
            <a:extLst>
              <a:ext uri="{FF2B5EF4-FFF2-40B4-BE49-F238E27FC236}">
                <a16:creationId xmlns:a16="http://schemas.microsoft.com/office/drawing/2014/main" id="{CC34C5FE-5F4B-4B36-A6BA-EC53650930BC}"/>
              </a:ext>
            </a:extLst>
          </p:cNvPr>
          <p:cNvGraphicFramePr>
            <a:graphicFrameLocks noChangeAspect="1"/>
          </p:cNvGraphicFramePr>
          <p:nvPr>
            <p:extLst>
              <p:ext uri="{D42A27DB-BD31-4B8C-83A1-F6EECF244321}">
                <p14:modId xmlns:p14="http://schemas.microsoft.com/office/powerpoint/2010/main" val="3460626973"/>
              </p:ext>
            </p:extLst>
          </p:nvPr>
        </p:nvGraphicFramePr>
        <p:xfrm>
          <a:off x="2222744" y="1152907"/>
          <a:ext cx="8516938" cy="2708275"/>
        </p:xfrm>
        <a:graphic>
          <a:graphicData uri="http://schemas.openxmlformats.org/presentationml/2006/ole">
            <mc:AlternateContent xmlns:mc="http://schemas.openxmlformats.org/markup-compatibility/2006">
              <mc:Choice xmlns:v="urn:schemas-microsoft-com:vml" Requires="v">
                <p:oleObj spid="_x0000_s16425" name="CS ChemDraw Drawing" r:id="rId3" imgW="6022792" imgH="2071655" progId="ChemDraw.Document.6.0">
                  <p:embed/>
                </p:oleObj>
              </mc:Choice>
              <mc:Fallback>
                <p:oleObj name="CS ChemDraw Drawing" r:id="rId3" imgW="6022792" imgH="2071655" progId="ChemDraw.Document.6.0">
                  <p:embed/>
                  <p:pic>
                    <p:nvPicPr>
                      <p:cNvPr id="2457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744" y="1152907"/>
                        <a:ext cx="8516938"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07" name="Picture 23" descr="Image result for Nucleophilic Substitution of Hydroxyl Group in carboxylic acid">
            <a:extLst>
              <a:ext uri="{FF2B5EF4-FFF2-40B4-BE49-F238E27FC236}">
                <a16:creationId xmlns:a16="http://schemas.microsoft.com/office/drawing/2014/main" id="{C470C4E9-6A56-494B-AEDE-C005879CA9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73" b="69700"/>
          <a:stretch/>
        </p:blipFill>
        <p:spPr bwMode="auto">
          <a:xfrm>
            <a:off x="2380997" y="4164390"/>
            <a:ext cx="7688230" cy="9276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9CC1BA48-EF07-4874-9E1D-922DFB6DF1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1026" y="5092042"/>
            <a:ext cx="82486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E727086-51EC-4FC7-B792-496ED74D52BC}"/>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53343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EF74-D7CD-4B0C-ABCF-9AC83EC283C6}"/>
              </a:ext>
            </a:extLst>
          </p:cNvPr>
          <p:cNvSpPr>
            <a:spLocks noGrp="1"/>
          </p:cNvSpPr>
          <p:nvPr>
            <p:ph type="title"/>
          </p:nvPr>
        </p:nvSpPr>
        <p:spPr/>
        <p:txBody>
          <a:bodyPr>
            <a:normAutofit/>
          </a:bodyPr>
          <a:lstStyle/>
          <a:p>
            <a:r>
              <a:rPr lang="en-US" sz="2400" dirty="0">
                <a:solidFill>
                  <a:srgbClr val="FF0000"/>
                </a:solidFill>
              </a:rPr>
              <a:t>carbonation of Grignard reagents.</a:t>
            </a:r>
          </a:p>
        </p:txBody>
      </p:sp>
      <p:sp>
        <p:nvSpPr>
          <p:cNvPr id="3" name="Content Placeholder 2">
            <a:extLst>
              <a:ext uri="{FF2B5EF4-FFF2-40B4-BE49-F238E27FC236}">
                <a16:creationId xmlns:a16="http://schemas.microsoft.com/office/drawing/2014/main" id="{C34BBF07-49E5-4643-9E90-4CBAFC9EC89A}"/>
              </a:ext>
            </a:extLst>
          </p:cNvPr>
          <p:cNvSpPr>
            <a:spLocks noGrp="1"/>
          </p:cNvSpPr>
          <p:nvPr>
            <p:ph idx="1"/>
          </p:nvPr>
        </p:nvSpPr>
        <p:spPr>
          <a:xfrm>
            <a:off x="2589212" y="1540113"/>
            <a:ext cx="8915400" cy="3777622"/>
          </a:xfrm>
        </p:spPr>
        <p:txBody>
          <a:bodyPr/>
          <a:lstStyle/>
          <a:p>
            <a:r>
              <a:rPr lang="en-US" dirty="0"/>
              <a:t>Grignard reagents react with carbon dioxide to yield magnesium carboxylates. Acidification produces carboxylic acids</a:t>
            </a:r>
          </a:p>
        </p:txBody>
      </p:sp>
      <p:sp>
        <p:nvSpPr>
          <p:cNvPr id="4" name="Slide Number Placeholder 3">
            <a:extLst>
              <a:ext uri="{FF2B5EF4-FFF2-40B4-BE49-F238E27FC236}">
                <a16:creationId xmlns:a16="http://schemas.microsoft.com/office/drawing/2014/main" id="{80018E63-C236-4D80-B905-01218F8F561C}"/>
              </a:ext>
            </a:extLst>
          </p:cNvPr>
          <p:cNvSpPr>
            <a:spLocks noGrp="1"/>
          </p:cNvSpPr>
          <p:nvPr>
            <p:ph type="sldNum" sz="quarter" idx="12"/>
          </p:nvPr>
        </p:nvSpPr>
        <p:spPr/>
        <p:txBody>
          <a:bodyPr/>
          <a:lstStyle/>
          <a:p>
            <a:fld id="{D57F1E4F-1CFF-5643-939E-217C01CDF565}" type="slidenum">
              <a:rPr lang="en-US" smtClean="0"/>
              <a:pPr/>
              <a:t>24</a:t>
            </a:fld>
            <a:endParaRPr lang="en-US" dirty="0"/>
          </a:p>
        </p:txBody>
      </p:sp>
      <p:graphicFrame>
        <p:nvGraphicFramePr>
          <p:cNvPr id="5" name="Object 6">
            <a:extLst>
              <a:ext uri="{FF2B5EF4-FFF2-40B4-BE49-F238E27FC236}">
                <a16:creationId xmlns:a16="http://schemas.microsoft.com/office/drawing/2014/main" id="{503DF739-4A3C-4C2A-AB7A-DDD3F0E09F5E}"/>
              </a:ext>
            </a:extLst>
          </p:cNvPr>
          <p:cNvGraphicFramePr>
            <a:graphicFrameLocks noChangeAspect="1"/>
          </p:cNvGraphicFramePr>
          <p:nvPr>
            <p:extLst>
              <p:ext uri="{D42A27DB-BD31-4B8C-83A1-F6EECF244321}">
                <p14:modId xmlns:p14="http://schemas.microsoft.com/office/powerpoint/2010/main" val="4069671205"/>
              </p:ext>
            </p:extLst>
          </p:nvPr>
        </p:nvGraphicFramePr>
        <p:xfrm>
          <a:off x="2961872" y="2220391"/>
          <a:ext cx="6950545" cy="723466"/>
        </p:xfrm>
        <a:graphic>
          <a:graphicData uri="http://schemas.openxmlformats.org/presentationml/2006/ole">
            <mc:AlternateContent xmlns:mc="http://schemas.openxmlformats.org/markup-compatibility/2006">
              <mc:Choice xmlns:v="urn:schemas-microsoft-com:vml" Requires="v">
                <p:oleObj spid="_x0000_s17464" r:id="rId3" imgW="4995660" imgH="487209" progId="ChemDraw.Document.6.0">
                  <p:embed/>
                </p:oleObj>
              </mc:Choice>
              <mc:Fallback>
                <p:oleObj r:id="rId3" imgW="4995660" imgH="487209" progId="ChemDraw.Document.6.0">
                  <p:embed/>
                  <p:pic>
                    <p:nvPicPr>
                      <p:cNvPr id="2560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872" y="2220391"/>
                        <a:ext cx="6950545" cy="72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a:extLst>
              <a:ext uri="{FF2B5EF4-FFF2-40B4-BE49-F238E27FC236}">
                <a16:creationId xmlns:a16="http://schemas.microsoft.com/office/drawing/2014/main" id="{5F41502A-3260-4784-9233-367AA6E72DB7}"/>
              </a:ext>
            </a:extLst>
          </p:cNvPr>
          <p:cNvGraphicFramePr>
            <a:graphicFrameLocks noChangeAspect="1"/>
          </p:cNvGraphicFramePr>
          <p:nvPr>
            <p:extLst>
              <p:ext uri="{D42A27DB-BD31-4B8C-83A1-F6EECF244321}">
                <p14:modId xmlns:p14="http://schemas.microsoft.com/office/powerpoint/2010/main" val="40296202"/>
              </p:ext>
            </p:extLst>
          </p:nvPr>
        </p:nvGraphicFramePr>
        <p:xfrm>
          <a:off x="2589212" y="2961250"/>
          <a:ext cx="8028384" cy="1041859"/>
        </p:xfrm>
        <a:graphic>
          <a:graphicData uri="http://schemas.openxmlformats.org/presentationml/2006/ole">
            <mc:AlternateContent xmlns:mc="http://schemas.openxmlformats.org/markup-compatibility/2006">
              <mc:Choice xmlns:v="urn:schemas-microsoft-com:vml" Requires="v">
                <p:oleObj spid="_x0000_s17465" r:id="rId5" imgW="5782962" imgH="751997" progId="ChemDraw.Document.6.0">
                  <p:embed/>
                </p:oleObj>
              </mc:Choice>
              <mc:Fallback>
                <p:oleObj r:id="rId5" imgW="5782962" imgH="751997" progId="ChemDraw.Document.6.0">
                  <p:embed/>
                  <p:pic>
                    <p:nvPicPr>
                      <p:cNvPr id="25603"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212" y="2961250"/>
                        <a:ext cx="8028384" cy="1041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31" name="Picture 23" descr="Image result for Nucleophilic Substitution of Hydroxyl Group in carboxylic acid">
            <a:extLst>
              <a:ext uri="{FF2B5EF4-FFF2-40B4-BE49-F238E27FC236}">
                <a16:creationId xmlns:a16="http://schemas.microsoft.com/office/drawing/2014/main" id="{F2AFE1B4-1032-428A-AF86-78C730D814F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6489"/>
          <a:stretch/>
        </p:blipFill>
        <p:spPr bwMode="auto">
          <a:xfrm>
            <a:off x="2775542" y="4213470"/>
            <a:ext cx="7655724" cy="2421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7B906-E5B1-4D84-AAD6-950A960A342C}"/>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0259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853B-DB2E-486F-A055-5E03FFBBB562}"/>
              </a:ext>
            </a:extLst>
          </p:cNvPr>
          <p:cNvSpPr>
            <a:spLocks noGrp="1"/>
          </p:cNvSpPr>
          <p:nvPr>
            <p:ph type="title"/>
          </p:nvPr>
        </p:nvSpPr>
        <p:spPr>
          <a:xfrm>
            <a:off x="2592925" y="624110"/>
            <a:ext cx="8911687" cy="1280890"/>
          </a:xfrm>
        </p:spPr>
        <p:txBody>
          <a:bodyPr>
            <a:normAutofit/>
          </a:bodyPr>
          <a:lstStyle/>
          <a:p>
            <a:r>
              <a:rPr lang="en-US" sz="2400" i="1" dirty="0">
                <a:solidFill>
                  <a:srgbClr val="FF0000"/>
                </a:solidFill>
              </a:rPr>
              <a:t>The haloform reaction</a:t>
            </a:r>
            <a:endParaRPr lang="en-US" sz="2400" dirty="0">
              <a:solidFill>
                <a:srgbClr val="FF0000"/>
              </a:solidFill>
            </a:endParaRPr>
          </a:p>
        </p:txBody>
      </p:sp>
      <p:sp>
        <p:nvSpPr>
          <p:cNvPr id="3" name="Content Placeholder 2">
            <a:extLst>
              <a:ext uri="{FF2B5EF4-FFF2-40B4-BE49-F238E27FC236}">
                <a16:creationId xmlns:a16="http://schemas.microsoft.com/office/drawing/2014/main" id="{6C26F936-01A8-45F7-BC11-8EC6F29C5A15}"/>
              </a:ext>
            </a:extLst>
          </p:cNvPr>
          <p:cNvSpPr>
            <a:spLocks noGrp="1"/>
          </p:cNvSpPr>
          <p:nvPr>
            <p:ph idx="1"/>
          </p:nvPr>
        </p:nvSpPr>
        <p:spPr/>
        <p:txBody>
          <a:bodyPr/>
          <a:lstStyle/>
          <a:p>
            <a:r>
              <a:rPr lang="en-US" dirty="0"/>
              <a:t>(converts methyl ketones to acids and iodoform</a:t>
            </a:r>
          </a:p>
        </p:txBody>
      </p:sp>
      <p:sp>
        <p:nvSpPr>
          <p:cNvPr id="4" name="Slide Number Placeholder 3">
            <a:extLst>
              <a:ext uri="{FF2B5EF4-FFF2-40B4-BE49-F238E27FC236}">
                <a16:creationId xmlns:a16="http://schemas.microsoft.com/office/drawing/2014/main" id="{459185B8-5650-4041-B20D-57D792AD564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graphicFrame>
        <p:nvGraphicFramePr>
          <p:cNvPr id="5" name="Object 2">
            <a:extLst>
              <a:ext uri="{FF2B5EF4-FFF2-40B4-BE49-F238E27FC236}">
                <a16:creationId xmlns:a16="http://schemas.microsoft.com/office/drawing/2014/main" id="{BAC34A51-0BC4-4384-80A4-27FC6E8E8F8B}"/>
              </a:ext>
            </a:extLst>
          </p:cNvPr>
          <p:cNvGraphicFramePr>
            <a:graphicFrameLocks noChangeAspect="1"/>
          </p:cNvGraphicFramePr>
          <p:nvPr>
            <p:extLst>
              <p:ext uri="{D42A27DB-BD31-4B8C-83A1-F6EECF244321}">
                <p14:modId xmlns:p14="http://schemas.microsoft.com/office/powerpoint/2010/main" val="1282597582"/>
              </p:ext>
            </p:extLst>
          </p:nvPr>
        </p:nvGraphicFramePr>
        <p:xfrm>
          <a:off x="2887187" y="5263435"/>
          <a:ext cx="7751762" cy="1152525"/>
        </p:xfrm>
        <a:graphic>
          <a:graphicData uri="http://schemas.openxmlformats.org/presentationml/2006/ole">
            <mc:AlternateContent xmlns:mc="http://schemas.openxmlformats.org/markup-compatibility/2006">
              <mc:Choice xmlns:v="urn:schemas-microsoft-com:vml" Requires="v">
                <p:oleObj spid="_x0000_s18488" name="CS ChemDraw Drawing" r:id="rId3" imgW="5383971" imgH="796844" progId="ChemDraw.Document.6.0">
                  <p:embed/>
                </p:oleObj>
              </mc:Choice>
              <mc:Fallback>
                <p:oleObj name="CS ChemDraw Drawing" r:id="rId3" imgW="5383971" imgH="796844" progId="ChemDraw.Document.6.0">
                  <p:embed/>
                  <p:pic>
                    <p:nvPicPr>
                      <p:cNvPr id="512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187" y="5263435"/>
                        <a:ext cx="7751762"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a:extLst>
              <a:ext uri="{FF2B5EF4-FFF2-40B4-BE49-F238E27FC236}">
                <a16:creationId xmlns:a16="http://schemas.microsoft.com/office/drawing/2014/main" id="{3379E817-DC07-4973-A7CA-975E7BBE1958}"/>
              </a:ext>
            </a:extLst>
          </p:cNvPr>
          <p:cNvGraphicFramePr>
            <a:graphicFrameLocks noChangeAspect="1"/>
          </p:cNvGraphicFramePr>
          <p:nvPr>
            <p:extLst>
              <p:ext uri="{D42A27DB-BD31-4B8C-83A1-F6EECF244321}">
                <p14:modId xmlns:p14="http://schemas.microsoft.com/office/powerpoint/2010/main" val="1497868990"/>
              </p:ext>
            </p:extLst>
          </p:nvPr>
        </p:nvGraphicFramePr>
        <p:xfrm>
          <a:off x="2914919" y="3739435"/>
          <a:ext cx="8643938" cy="1120775"/>
        </p:xfrm>
        <a:graphic>
          <a:graphicData uri="http://schemas.openxmlformats.org/presentationml/2006/ole">
            <mc:AlternateContent xmlns:mc="http://schemas.openxmlformats.org/markup-compatibility/2006">
              <mc:Choice xmlns:v="urn:schemas-microsoft-com:vml" Requires="v">
                <p:oleObj spid="_x0000_s18489" r:id="rId5" imgW="5931243" imgH="935583" progId="ChemDraw.Document.6.0">
                  <p:embed/>
                </p:oleObj>
              </mc:Choice>
              <mc:Fallback>
                <p:oleObj r:id="rId5" imgW="5931243" imgH="935583" progId="ChemDraw.Document.6.0">
                  <p:embed/>
                  <p:pic>
                    <p:nvPicPr>
                      <p:cNvPr id="7"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4919" y="3739435"/>
                        <a:ext cx="8643938"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65" name="Picture 33" descr="Image result for The haloform reaction">
            <a:extLst>
              <a:ext uri="{FF2B5EF4-FFF2-40B4-BE49-F238E27FC236}">
                <a16:creationId xmlns:a16="http://schemas.microsoft.com/office/drawing/2014/main" id="{27C792A8-5F21-4647-ABD6-517CE821A2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6019"/>
          <a:stretch/>
        </p:blipFill>
        <p:spPr bwMode="auto">
          <a:xfrm>
            <a:off x="3059661" y="2637261"/>
            <a:ext cx="7974502" cy="13298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432270-3792-4883-87A1-24CBCF97EEEF}"/>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4473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AF63-9919-4C11-80E4-9EEA60F2F5B3}"/>
              </a:ext>
            </a:extLst>
          </p:cNvPr>
          <p:cNvSpPr>
            <a:spLocks noGrp="1"/>
          </p:cNvSpPr>
          <p:nvPr>
            <p:ph type="title"/>
          </p:nvPr>
        </p:nvSpPr>
        <p:spPr/>
        <p:txBody>
          <a:bodyPr/>
          <a:lstStyle/>
          <a:p>
            <a:pPr>
              <a:spcBef>
                <a:spcPct val="50000"/>
              </a:spcBef>
            </a:pPr>
            <a:r>
              <a:rPr lang="en-US" dirty="0">
                <a:solidFill>
                  <a:schemeClr val="accent2"/>
                </a:solidFill>
                <a:latin typeface="+mn-lt"/>
                <a:cs typeface="Arial" pitchFamily="34" charset="0"/>
              </a:rPr>
              <a:t>Kolbe-Schmitt Carboxylation </a:t>
            </a:r>
            <a:br>
              <a:rPr lang="en-US" dirty="0">
                <a:solidFill>
                  <a:srgbClr val="002060"/>
                </a:solidFill>
                <a:latin typeface="+mn-lt"/>
                <a:cs typeface="Arial" pitchFamily="34" charset="0"/>
              </a:rPr>
            </a:br>
            <a:r>
              <a:rPr lang="en-US" u="sng" dirty="0">
                <a:solidFill>
                  <a:srgbClr val="FF0000"/>
                </a:solidFill>
                <a:latin typeface="+mn-lt"/>
                <a:cs typeface="Arial" pitchFamily="34" charset="0"/>
              </a:rPr>
              <a:t>using in synthesis of salicylic acid</a:t>
            </a:r>
            <a:endParaRPr lang="en-US" dirty="0">
              <a:latin typeface="+mn-lt"/>
            </a:endParaRPr>
          </a:p>
        </p:txBody>
      </p:sp>
      <p:sp>
        <p:nvSpPr>
          <p:cNvPr id="4" name="Slide Number Placeholder 3">
            <a:extLst>
              <a:ext uri="{FF2B5EF4-FFF2-40B4-BE49-F238E27FC236}">
                <a16:creationId xmlns:a16="http://schemas.microsoft.com/office/drawing/2014/main" id="{7AE29EC1-DA42-4F3C-8730-3DB4161347D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5" name="Object 4">
            <a:extLst>
              <a:ext uri="{FF2B5EF4-FFF2-40B4-BE49-F238E27FC236}">
                <a16:creationId xmlns:a16="http://schemas.microsoft.com/office/drawing/2014/main" id="{05224977-7F13-419A-86A2-74860CD07B1B}"/>
              </a:ext>
            </a:extLst>
          </p:cNvPr>
          <p:cNvGraphicFramePr>
            <a:graphicFrameLocks noChangeAspect="1"/>
          </p:cNvGraphicFramePr>
          <p:nvPr>
            <p:extLst>
              <p:ext uri="{D42A27DB-BD31-4B8C-83A1-F6EECF244321}">
                <p14:modId xmlns:p14="http://schemas.microsoft.com/office/powerpoint/2010/main" val="936865776"/>
              </p:ext>
            </p:extLst>
          </p:nvPr>
        </p:nvGraphicFramePr>
        <p:xfrm>
          <a:off x="3418448" y="1905000"/>
          <a:ext cx="5578615" cy="1551556"/>
        </p:xfrm>
        <a:graphic>
          <a:graphicData uri="http://schemas.openxmlformats.org/presentationml/2006/ole">
            <mc:AlternateContent xmlns:mc="http://schemas.openxmlformats.org/markup-compatibility/2006">
              <mc:Choice xmlns:v="urn:schemas-microsoft-com:vml" Requires="v">
                <p:oleObj spid="_x0000_s19483" name="CS ChemDraw Drawing" r:id="rId3" imgW="4827623" imgH="1342380" progId="ChemDraw.Document.6.0">
                  <p:embed/>
                </p:oleObj>
              </mc:Choice>
              <mc:Fallback>
                <p:oleObj name="CS ChemDraw Drawing" r:id="rId3" imgW="4827623" imgH="1342380" progId="ChemDraw.Document.6.0">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448" y="1905000"/>
                        <a:ext cx="5578615" cy="1551556"/>
                      </a:xfrm>
                      <a:prstGeom prst="rect">
                        <a:avLst/>
                      </a:prstGeom>
                      <a:noFill/>
                      <a:extLst/>
                    </p:spPr>
                  </p:pic>
                </p:oleObj>
              </mc:Fallback>
            </mc:AlternateContent>
          </a:graphicData>
        </a:graphic>
      </p:graphicFrame>
      <p:pic>
        <p:nvPicPr>
          <p:cNvPr id="6" name="Picture 12" descr="http://images.tutorvista.com/cms/images/101/kolbe-schmitt-reaction-mechanism.png">
            <a:extLst>
              <a:ext uri="{FF2B5EF4-FFF2-40B4-BE49-F238E27FC236}">
                <a16:creationId xmlns:a16="http://schemas.microsoft.com/office/drawing/2014/main" id="{82DBBE44-FB52-420D-BF22-446469000B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4829" y="3530873"/>
            <a:ext cx="6246307" cy="319344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3B4291A0-3D05-4205-922F-E051436396B1}"/>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11926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BECB-F4BB-4DB5-BEC0-DED708CC1B59}"/>
              </a:ext>
            </a:extLst>
          </p:cNvPr>
          <p:cNvSpPr>
            <a:spLocks noGrp="1"/>
          </p:cNvSpPr>
          <p:nvPr>
            <p:ph type="title"/>
          </p:nvPr>
        </p:nvSpPr>
        <p:spPr/>
        <p:txBody>
          <a:bodyPr/>
          <a:lstStyle/>
          <a:p>
            <a:r>
              <a:rPr lang="en-US" dirty="0"/>
              <a:t>Reaction of Carboxylic Acids</a:t>
            </a:r>
            <a:br>
              <a:rPr lang="ar-SA" dirty="0"/>
            </a:br>
            <a:r>
              <a:rPr lang="en-US" sz="2800" dirty="0">
                <a:solidFill>
                  <a:srgbClr val="FF0000"/>
                </a:solidFill>
              </a:rPr>
              <a:t>Reaction with Bases</a:t>
            </a:r>
          </a:p>
        </p:txBody>
      </p:sp>
      <p:sp>
        <p:nvSpPr>
          <p:cNvPr id="4" name="Slide Number Placeholder 3">
            <a:extLst>
              <a:ext uri="{FF2B5EF4-FFF2-40B4-BE49-F238E27FC236}">
                <a16:creationId xmlns:a16="http://schemas.microsoft.com/office/drawing/2014/main" id="{82A7A459-7F87-4056-92BF-AFCE3EFFBE2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graphicFrame>
        <p:nvGraphicFramePr>
          <p:cNvPr id="11" name="Object 10">
            <a:extLst>
              <a:ext uri="{FF2B5EF4-FFF2-40B4-BE49-F238E27FC236}">
                <a16:creationId xmlns:a16="http://schemas.microsoft.com/office/drawing/2014/main" id="{98367786-C1FB-41D6-903C-07F68B4CBE74}"/>
              </a:ext>
            </a:extLst>
          </p:cNvPr>
          <p:cNvGraphicFramePr>
            <a:graphicFrameLocks noChangeAspect="1"/>
          </p:cNvGraphicFramePr>
          <p:nvPr>
            <p:extLst>
              <p:ext uri="{D42A27DB-BD31-4B8C-83A1-F6EECF244321}">
                <p14:modId xmlns:p14="http://schemas.microsoft.com/office/powerpoint/2010/main" val="120646132"/>
              </p:ext>
            </p:extLst>
          </p:nvPr>
        </p:nvGraphicFramePr>
        <p:xfrm>
          <a:off x="3350675" y="1905000"/>
          <a:ext cx="6248400" cy="2462213"/>
        </p:xfrm>
        <a:graphic>
          <a:graphicData uri="http://schemas.openxmlformats.org/presentationml/2006/ole">
            <mc:AlternateContent xmlns:mc="http://schemas.openxmlformats.org/markup-compatibility/2006">
              <mc:Choice xmlns:v="urn:schemas-microsoft-com:vml" Requires="v">
                <p:oleObj spid="_x0000_s20542" name="ChemSketch" r:id="rId3" imgW="3953256" imgH="1557528" progId="ACD.ChemSketch.20">
                  <p:embed/>
                </p:oleObj>
              </mc:Choice>
              <mc:Fallback>
                <p:oleObj name="ChemSketch" r:id="rId3" imgW="3953256" imgH="1557528" progId="ACD.ChemSketch.20">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675" y="1905000"/>
                        <a:ext cx="62484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2EC04051-EEFD-4037-A1A6-EACE3D63C8FB}"/>
              </a:ext>
            </a:extLst>
          </p:cNvPr>
          <p:cNvGraphicFramePr>
            <a:graphicFrameLocks noChangeAspect="1"/>
          </p:cNvGraphicFramePr>
          <p:nvPr>
            <p:extLst>
              <p:ext uri="{D42A27DB-BD31-4B8C-83A1-F6EECF244321}">
                <p14:modId xmlns:p14="http://schemas.microsoft.com/office/powerpoint/2010/main" val="4015885034"/>
              </p:ext>
            </p:extLst>
          </p:nvPr>
        </p:nvGraphicFramePr>
        <p:xfrm>
          <a:off x="3953022" y="4367213"/>
          <a:ext cx="4823233" cy="2514600"/>
        </p:xfrm>
        <a:graphic>
          <a:graphicData uri="http://schemas.openxmlformats.org/presentationml/2006/ole">
            <mc:AlternateContent xmlns:mc="http://schemas.openxmlformats.org/markup-compatibility/2006">
              <mc:Choice xmlns:v="urn:schemas-microsoft-com:vml" Requires="v">
                <p:oleObj spid="_x0000_s20543" name="CS ChemDraw Drawing" r:id="rId5" imgW="3383280" imgH="1764000" progId="ChemDraw.Document.6.0">
                  <p:embed/>
                </p:oleObj>
              </mc:Choice>
              <mc:Fallback>
                <p:oleObj name="CS ChemDraw Drawing" r:id="rId5" imgW="3383280" imgH="1764000" progId="ChemDraw.Document.6.0">
                  <p:embed/>
                  <p:pic>
                    <p:nvPicPr>
                      <p:cNvPr id="6" name="Object 5"/>
                      <p:cNvPicPr/>
                      <p:nvPr/>
                    </p:nvPicPr>
                    <p:blipFill>
                      <a:blip r:embed="rId6"/>
                      <a:stretch>
                        <a:fillRect/>
                      </a:stretch>
                    </p:blipFill>
                    <p:spPr>
                      <a:xfrm>
                        <a:off x="3953022" y="4367213"/>
                        <a:ext cx="4823233" cy="25146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CE146EF6-5109-4886-A3A7-956CA4D18DF3}"/>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47470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004B-12CF-4428-92BC-BBD8C1156A01}"/>
              </a:ext>
            </a:extLst>
          </p:cNvPr>
          <p:cNvSpPr>
            <a:spLocks noGrp="1"/>
          </p:cNvSpPr>
          <p:nvPr>
            <p:ph type="title"/>
          </p:nvPr>
        </p:nvSpPr>
        <p:spPr/>
        <p:txBody>
          <a:bodyPr>
            <a:normAutofit/>
          </a:bodyPr>
          <a:lstStyle/>
          <a:p>
            <a:r>
              <a:rPr lang="en-US" sz="3200" dirty="0"/>
              <a:t>Nucleophilic Substitution of Hydroxyl Group</a:t>
            </a:r>
          </a:p>
        </p:txBody>
      </p:sp>
      <p:sp>
        <p:nvSpPr>
          <p:cNvPr id="4" name="Slide Number Placeholder 3">
            <a:extLst>
              <a:ext uri="{FF2B5EF4-FFF2-40B4-BE49-F238E27FC236}">
                <a16:creationId xmlns:a16="http://schemas.microsoft.com/office/drawing/2014/main" id="{9D23E259-EA8F-4A4D-950A-F839B1DAE56E}"/>
              </a:ext>
            </a:extLst>
          </p:cNvPr>
          <p:cNvSpPr>
            <a:spLocks noGrp="1"/>
          </p:cNvSpPr>
          <p:nvPr>
            <p:ph type="sldNum" sz="quarter" idx="12"/>
          </p:nvPr>
        </p:nvSpPr>
        <p:spPr/>
        <p:txBody>
          <a:bodyPr/>
          <a:lstStyle/>
          <a:p>
            <a:fld id="{D57F1E4F-1CFF-5643-939E-217C01CDF565}" type="slidenum">
              <a:rPr lang="en-US" smtClean="0"/>
              <a:pPr/>
              <a:t>28</a:t>
            </a:fld>
            <a:endParaRPr lang="en-US" dirty="0"/>
          </a:p>
        </p:txBody>
      </p:sp>
      <p:graphicFrame>
        <p:nvGraphicFramePr>
          <p:cNvPr id="6" name="Object 2">
            <a:extLst>
              <a:ext uri="{FF2B5EF4-FFF2-40B4-BE49-F238E27FC236}">
                <a16:creationId xmlns:a16="http://schemas.microsoft.com/office/drawing/2014/main" id="{599996EF-E387-4EDC-868C-1A7AC0062EC9}"/>
              </a:ext>
            </a:extLst>
          </p:cNvPr>
          <p:cNvGraphicFramePr>
            <a:graphicFrameLocks noChangeAspect="1"/>
          </p:cNvGraphicFramePr>
          <p:nvPr>
            <p:extLst>
              <p:ext uri="{D42A27DB-BD31-4B8C-83A1-F6EECF244321}">
                <p14:modId xmlns:p14="http://schemas.microsoft.com/office/powerpoint/2010/main" val="851794980"/>
              </p:ext>
            </p:extLst>
          </p:nvPr>
        </p:nvGraphicFramePr>
        <p:xfrm>
          <a:off x="2988361" y="1195830"/>
          <a:ext cx="6215277" cy="1140127"/>
        </p:xfrm>
        <a:graphic>
          <a:graphicData uri="http://schemas.openxmlformats.org/presentationml/2006/ole">
            <mc:AlternateContent xmlns:mc="http://schemas.openxmlformats.org/markup-compatibility/2006">
              <mc:Choice xmlns:v="urn:schemas-microsoft-com:vml" Requires="v">
                <p:oleObj spid="_x0000_s21538" name="CS ChemDraw Drawing" r:id="rId3" imgW="3774948" imgH="690372" progId="ChemDraw.Document.6.0">
                  <p:embed/>
                </p:oleObj>
              </mc:Choice>
              <mc:Fallback>
                <p:oleObj name="CS ChemDraw Drawing" r:id="rId3" imgW="3774948" imgH="690372" progId="ChemDraw.Document.6.0">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361" y="1195830"/>
                        <a:ext cx="6215277" cy="114012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49C1681B-102E-426F-BDCE-288616433E7C}"/>
              </a:ext>
            </a:extLst>
          </p:cNvPr>
          <p:cNvGraphicFramePr>
            <a:graphicFrameLocks noChangeAspect="1"/>
          </p:cNvGraphicFramePr>
          <p:nvPr>
            <p:extLst>
              <p:ext uri="{D42A27DB-BD31-4B8C-83A1-F6EECF244321}">
                <p14:modId xmlns:p14="http://schemas.microsoft.com/office/powerpoint/2010/main" val="1183048921"/>
              </p:ext>
            </p:extLst>
          </p:nvPr>
        </p:nvGraphicFramePr>
        <p:xfrm>
          <a:off x="2412870" y="2433797"/>
          <a:ext cx="6934200" cy="3693474"/>
        </p:xfrm>
        <a:graphic>
          <a:graphicData uri="http://schemas.openxmlformats.org/presentationml/2006/ole">
            <mc:AlternateContent xmlns:mc="http://schemas.openxmlformats.org/markup-compatibility/2006">
              <mc:Choice xmlns:v="urn:schemas-microsoft-com:vml" Requires="v">
                <p:oleObj spid="_x0000_s21539" name="ChemSketch" r:id="rId5" imgW="3471840" imgH="1850040" progId="ACD.ChemSketch.20">
                  <p:embed/>
                </p:oleObj>
              </mc:Choice>
              <mc:Fallback>
                <p:oleObj name="ChemSketch" r:id="rId5" imgW="3471840" imgH="1850040" progId="ACD.ChemSketch.20">
                  <p:embed/>
                  <p:pic>
                    <p:nvPicPr>
                      <p:cNvPr id="6" name="Object 5"/>
                      <p:cNvPicPr>
                        <a:picLocks noChangeAspect="1" noChangeArrowheads="1"/>
                      </p:cNvPicPr>
                      <p:nvPr/>
                    </p:nvPicPr>
                    <p:blipFill>
                      <a:blip r:embed="rId6"/>
                      <a:srcRect/>
                      <a:stretch>
                        <a:fillRect/>
                      </a:stretch>
                    </p:blipFill>
                    <p:spPr bwMode="auto">
                      <a:xfrm>
                        <a:off x="2412870" y="2433797"/>
                        <a:ext cx="6934200" cy="3693474"/>
                      </a:xfrm>
                      <a:prstGeom prst="rect">
                        <a:avLst/>
                      </a:prstGeom>
                      <a:noFill/>
                      <a:ln>
                        <a:noFill/>
                      </a:ln>
                      <a:effectLst/>
                    </p:spPr>
                  </p:pic>
                </p:oleObj>
              </mc:Fallback>
            </mc:AlternateContent>
          </a:graphicData>
        </a:graphic>
      </p:graphicFrame>
      <p:sp>
        <p:nvSpPr>
          <p:cNvPr id="11" name="TextBox 10">
            <a:extLst>
              <a:ext uri="{FF2B5EF4-FFF2-40B4-BE49-F238E27FC236}">
                <a16:creationId xmlns:a16="http://schemas.microsoft.com/office/drawing/2014/main" id="{ADF6144F-7F8C-4BC0-A1CE-5C6FE9668B79}"/>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6243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C54C-1E82-4DCF-9504-6818C1797BA1}"/>
              </a:ext>
            </a:extLst>
          </p:cNvPr>
          <p:cNvSpPr>
            <a:spLocks noGrp="1"/>
          </p:cNvSpPr>
          <p:nvPr>
            <p:ph type="title"/>
          </p:nvPr>
        </p:nvSpPr>
        <p:spPr/>
        <p:txBody>
          <a:bodyPr/>
          <a:lstStyle/>
          <a:p>
            <a:r>
              <a:rPr lang="en-US" sz="3200" dirty="0"/>
              <a:t>Formation of Easter</a:t>
            </a:r>
            <a:endParaRPr lang="en-US" dirty="0">
              <a:latin typeface="+mn-lt"/>
            </a:endParaRPr>
          </a:p>
        </p:txBody>
      </p:sp>
      <p:sp>
        <p:nvSpPr>
          <p:cNvPr id="4" name="Slide Number Placeholder 3">
            <a:extLst>
              <a:ext uri="{FF2B5EF4-FFF2-40B4-BE49-F238E27FC236}">
                <a16:creationId xmlns:a16="http://schemas.microsoft.com/office/drawing/2014/main" id="{21E329F0-6693-49F2-9FD4-4C02C91D6387}"/>
              </a:ext>
            </a:extLst>
          </p:cNvPr>
          <p:cNvSpPr>
            <a:spLocks noGrp="1"/>
          </p:cNvSpPr>
          <p:nvPr>
            <p:ph type="sldNum" sz="quarter" idx="12"/>
          </p:nvPr>
        </p:nvSpPr>
        <p:spPr/>
        <p:txBody>
          <a:bodyPr/>
          <a:lstStyle/>
          <a:p>
            <a:fld id="{D57F1E4F-1CFF-5643-939E-217C01CDF565}" type="slidenum">
              <a:rPr lang="en-US" smtClean="0"/>
              <a:pPr/>
              <a:t>29</a:t>
            </a:fld>
            <a:endParaRPr lang="en-US" dirty="0"/>
          </a:p>
        </p:txBody>
      </p:sp>
      <p:graphicFrame>
        <p:nvGraphicFramePr>
          <p:cNvPr id="5" name="Object 5">
            <a:extLst>
              <a:ext uri="{FF2B5EF4-FFF2-40B4-BE49-F238E27FC236}">
                <a16:creationId xmlns:a16="http://schemas.microsoft.com/office/drawing/2014/main" id="{EBF5C9AB-B5AD-4AC0-A058-AA9FB2F1C82F}"/>
              </a:ext>
            </a:extLst>
          </p:cNvPr>
          <p:cNvGraphicFramePr>
            <a:graphicFrameLocks noChangeAspect="1"/>
          </p:cNvGraphicFramePr>
          <p:nvPr>
            <p:extLst>
              <p:ext uri="{D42A27DB-BD31-4B8C-83A1-F6EECF244321}">
                <p14:modId xmlns:p14="http://schemas.microsoft.com/office/powerpoint/2010/main" val="266274022"/>
              </p:ext>
            </p:extLst>
          </p:nvPr>
        </p:nvGraphicFramePr>
        <p:xfrm>
          <a:off x="2197871" y="2650364"/>
          <a:ext cx="8222469" cy="1584176"/>
        </p:xfrm>
        <a:graphic>
          <a:graphicData uri="http://schemas.openxmlformats.org/presentationml/2006/ole">
            <mc:AlternateContent xmlns:mc="http://schemas.openxmlformats.org/markup-compatibility/2006">
              <mc:Choice xmlns:v="urn:schemas-microsoft-com:vml" Requires="v">
                <p:oleObj spid="_x0000_s24634" r:id="rId3" imgW="5020374" imgH="1274511" progId="ChemDraw.Document.6.0">
                  <p:embed/>
                </p:oleObj>
              </mc:Choice>
              <mc:Fallback>
                <p:oleObj r:id="rId3" imgW="5020374" imgH="1274511" progId="ChemDraw.Document.6.0">
                  <p:embed/>
                  <p:pic>
                    <p:nvPicPr>
                      <p:cNvPr id="2765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871" y="2650364"/>
                        <a:ext cx="8222469"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a:extLst>
              <a:ext uri="{FF2B5EF4-FFF2-40B4-BE49-F238E27FC236}">
                <a16:creationId xmlns:a16="http://schemas.microsoft.com/office/drawing/2014/main" id="{5A646D2A-4130-4F71-B47B-981CEEEB7F6A}"/>
              </a:ext>
            </a:extLst>
          </p:cNvPr>
          <p:cNvSpPr txBox="1">
            <a:spLocks noChangeArrowheads="1"/>
          </p:cNvSpPr>
          <p:nvPr/>
        </p:nvSpPr>
        <p:spPr bwMode="auto">
          <a:xfrm>
            <a:off x="2125863" y="4306548"/>
            <a:ext cx="4356100" cy="584775"/>
          </a:xfrm>
          <a:prstGeom prst="rect">
            <a:avLst/>
          </a:prstGeom>
          <a:noFill/>
          <a:ln w="9525">
            <a:noFill/>
            <a:miter lim="800000"/>
            <a:headEnd/>
            <a:tailEnd/>
          </a:ln>
        </p:spPr>
        <p:txBody>
          <a:bodyPr>
            <a:spAutoFit/>
          </a:bodyPr>
          <a:lstStyle/>
          <a:p>
            <a:pPr algn="l" rtl="0" fontAlgn="base">
              <a:spcBef>
                <a:spcPct val="50000"/>
              </a:spcBef>
              <a:spcAft>
                <a:spcPct val="0"/>
              </a:spcAft>
            </a:pPr>
            <a:r>
              <a:rPr lang="en-US" sz="3200" dirty="0">
                <a:solidFill>
                  <a:schemeClr val="accent2">
                    <a:lumMod val="75000"/>
                  </a:schemeClr>
                </a:solidFill>
                <a:latin typeface="+mj-lt"/>
                <a:ea typeface="+mj-ea"/>
                <a:cs typeface="+mj-cs"/>
              </a:rPr>
              <a:t>Formation of amide</a:t>
            </a:r>
          </a:p>
        </p:txBody>
      </p:sp>
      <p:graphicFrame>
        <p:nvGraphicFramePr>
          <p:cNvPr id="7" name="Object 8">
            <a:extLst>
              <a:ext uri="{FF2B5EF4-FFF2-40B4-BE49-F238E27FC236}">
                <a16:creationId xmlns:a16="http://schemas.microsoft.com/office/drawing/2014/main" id="{D2E06217-2247-40D1-9A4C-8F9A93CB1F3F}"/>
              </a:ext>
            </a:extLst>
          </p:cNvPr>
          <p:cNvGraphicFramePr>
            <a:graphicFrameLocks noChangeAspect="1"/>
          </p:cNvGraphicFramePr>
          <p:nvPr>
            <p:extLst>
              <p:ext uri="{D42A27DB-BD31-4B8C-83A1-F6EECF244321}">
                <p14:modId xmlns:p14="http://schemas.microsoft.com/office/powerpoint/2010/main" val="2064244904"/>
              </p:ext>
            </p:extLst>
          </p:nvPr>
        </p:nvGraphicFramePr>
        <p:xfrm>
          <a:off x="2269879" y="5674700"/>
          <a:ext cx="7848873" cy="1005090"/>
        </p:xfrm>
        <a:graphic>
          <a:graphicData uri="http://schemas.openxmlformats.org/presentationml/2006/ole">
            <mc:AlternateContent xmlns:mc="http://schemas.openxmlformats.org/markup-compatibility/2006">
              <mc:Choice xmlns:v="urn:schemas-microsoft-com:vml" Requires="v">
                <p:oleObj spid="_x0000_s24635" r:id="rId5" imgW="4667324" imgH="720222" progId="ChemDraw.Document.6.0">
                  <p:embed/>
                </p:oleObj>
              </mc:Choice>
              <mc:Fallback>
                <p:oleObj r:id="rId5" imgW="4667324" imgH="720222" progId="ChemDraw.Document.6.0">
                  <p:embed/>
                  <p:pic>
                    <p:nvPicPr>
                      <p:cNvPr id="2765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879" y="5674700"/>
                        <a:ext cx="7848873" cy="1005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1">
            <a:extLst>
              <a:ext uri="{FF2B5EF4-FFF2-40B4-BE49-F238E27FC236}">
                <a16:creationId xmlns:a16="http://schemas.microsoft.com/office/drawing/2014/main" id="{30D17D8B-ADEC-479F-8037-72DB44062722}"/>
              </a:ext>
            </a:extLst>
          </p:cNvPr>
          <p:cNvGraphicFramePr>
            <a:graphicFrameLocks noChangeAspect="1"/>
          </p:cNvGraphicFramePr>
          <p:nvPr>
            <p:extLst>
              <p:ext uri="{D42A27DB-BD31-4B8C-83A1-F6EECF244321}">
                <p14:modId xmlns:p14="http://schemas.microsoft.com/office/powerpoint/2010/main" val="3354111328"/>
              </p:ext>
            </p:extLst>
          </p:nvPr>
        </p:nvGraphicFramePr>
        <p:xfrm>
          <a:off x="2335165" y="1558908"/>
          <a:ext cx="4621212" cy="977900"/>
        </p:xfrm>
        <a:graphic>
          <a:graphicData uri="http://schemas.openxmlformats.org/presentationml/2006/ole">
            <mc:AlternateContent xmlns:mc="http://schemas.openxmlformats.org/markup-compatibility/2006">
              <mc:Choice xmlns:v="urn:schemas-microsoft-com:vml" Requires="v">
                <p:oleObj spid="_x0000_s24636" name="CS ChemDraw Drawing" r:id="rId7" imgW="2646810" imgH="639703" progId="ChemDraw.Document.6.0">
                  <p:embed/>
                </p:oleObj>
              </mc:Choice>
              <mc:Fallback>
                <p:oleObj name="CS ChemDraw Drawing" r:id="rId7" imgW="2646810" imgH="639703" progId="ChemDraw.Document.6.0">
                  <p:embed/>
                  <p:pic>
                    <p:nvPicPr>
                      <p:cNvPr id="37919"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5165" y="1558908"/>
                        <a:ext cx="46212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2">
            <a:extLst>
              <a:ext uri="{FF2B5EF4-FFF2-40B4-BE49-F238E27FC236}">
                <a16:creationId xmlns:a16="http://schemas.microsoft.com/office/drawing/2014/main" id="{2CDC0456-B459-4B90-B99F-037778717120}"/>
              </a:ext>
            </a:extLst>
          </p:cNvPr>
          <p:cNvGraphicFramePr>
            <a:graphicFrameLocks noChangeAspect="1"/>
          </p:cNvGraphicFramePr>
          <p:nvPr>
            <p:extLst>
              <p:ext uri="{D42A27DB-BD31-4B8C-83A1-F6EECF244321}">
                <p14:modId xmlns:p14="http://schemas.microsoft.com/office/powerpoint/2010/main" val="2792697992"/>
              </p:ext>
            </p:extLst>
          </p:nvPr>
        </p:nvGraphicFramePr>
        <p:xfrm>
          <a:off x="2557911" y="4738596"/>
          <a:ext cx="5616624" cy="891019"/>
        </p:xfrm>
        <a:graphic>
          <a:graphicData uri="http://schemas.openxmlformats.org/presentationml/2006/ole">
            <mc:AlternateContent xmlns:mc="http://schemas.openxmlformats.org/markup-compatibility/2006">
              <mc:Choice xmlns:v="urn:schemas-microsoft-com:vml" Requires="v">
                <p:oleObj spid="_x0000_s24637" name="CS ChemDraw Drawing" r:id="rId9" imgW="2637630" imgH="639703" progId="ChemDraw.Document.6.0">
                  <p:embed/>
                </p:oleObj>
              </mc:Choice>
              <mc:Fallback>
                <p:oleObj name="CS ChemDraw Drawing" r:id="rId9" imgW="2637630" imgH="639703" progId="ChemDraw.Document.6.0">
                  <p:embed/>
                  <p:pic>
                    <p:nvPicPr>
                      <p:cNvPr id="3792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7911" y="4738596"/>
                        <a:ext cx="5616624" cy="8910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a:extLst>
              <a:ext uri="{FF2B5EF4-FFF2-40B4-BE49-F238E27FC236}">
                <a16:creationId xmlns:a16="http://schemas.microsoft.com/office/drawing/2014/main" id="{9FB04C4C-8C55-45C3-AA3A-613251BEB095}"/>
              </a:ext>
            </a:extLst>
          </p:cNvPr>
          <p:cNvSpPr txBox="1">
            <a:spLocks noChangeArrowheads="1"/>
          </p:cNvSpPr>
          <p:nvPr/>
        </p:nvSpPr>
        <p:spPr>
          <a:xfrm>
            <a:off x="1549799" y="1138196"/>
            <a:ext cx="7467600" cy="5871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FF0000"/>
                </a:solidFill>
              </a:rPr>
              <a:t>Fischer Esterification</a:t>
            </a:r>
          </a:p>
        </p:txBody>
      </p:sp>
      <p:sp>
        <p:nvSpPr>
          <p:cNvPr id="11" name="TextBox 10">
            <a:extLst>
              <a:ext uri="{FF2B5EF4-FFF2-40B4-BE49-F238E27FC236}">
                <a16:creationId xmlns:a16="http://schemas.microsoft.com/office/drawing/2014/main" id="{A6B10648-616E-4ED6-8628-026731FB23E8}"/>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34705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C608-B9ED-484A-8676-3902D6FD4358}"/>
              </a:ext>
            </a:extLst>
          </p:cNvPr>
          <p:cNvSpPr>
            <a:spLocks noGrp="1"/>
          </p:cNvSpPr>
          <p:nvPr>
            <p:ph type="title"/>
          </p:nvPr>
        </p:nvSpPr>
        <p:spPr/>
        <p:txBody>
          <a:bodyPr/>
          <a:lstStyle/>
          <a:p>
            <a:r>
              <a:rPr lang="en-US" dirty="0"/>
              <a:t>Structure</a:t>
            </a:r>
          </a:p>
        </p:txBody>
      </p:sp>
      <p:sp>
        <p:nvSpPr>
          <p:cNvPr id="3" name="Content Placeholder 2">
            <a:extLst>
              <a:ext uri="{FF2B5EF4-FFF2-40B4-BE49-F238E27FC236}">
                <a16:creationId xmlns:a16="http://schemas.microsoft.com/office/drawing/2014/main" id="{48C139DB-7B32-44B5-9023-C86EE37F0FED}"/>
              </a:ext>
            </a:extLst>
          </p:cNvPr>
          <p:cNvSpPr>
            <a:spLocks noGrp="1"/>
          </p:cNvSpPr>
          <p:nvPr>
            <p:ph idx="1"/>
          </p:nvPr>
        </p:nvSpPr>
        <p:spPr>
          <a:xfrm>
            <a:off x="2391508" y="2133600"/>
            <a:ext cx="9113104" cy="3777622"/>
          </a:xfrm>
        </p:spPr>
        <p:txBody>
          <a:bodyPr>
            <a:noAutofit/>
          </a:bodyPr>
          <a:lstStyle/>
          <a:p>
            <a:r>
              <a:rPr lang="en-US" sz="2400" dirty="0"/>
              <a:t>The combination of a </a:t>
            </a:r>
            <a:r>
              <a:rPr lang="en-US" sz="2400" b="1" dirty="0"/>
              <a:t>carb</a:t>
            </a:r>
            <a:r>
              <a:rPr lang="en-US" sz="2400" dirty="0"/>
              <a:t>onyl group and a hydr</a:t>
            </a:r>
            <a:r>
              <a:rPr lang="en-US" sz="2400" b="1" dirty="0"/>
              <a:t>oxyl </a:t>
            </a:r>
            <a:r>
              <a:rPr lang="en-US" sz="2400" dirty="0"/>
              <a:t>on the same carbon atom is called a </a:t>
            </a:r>
            <a:r>
              <a:rPr lang="en-US" sz="2400" b="1" dirty="0"/>
              <a:t>carboxyl group (-</a:t>
            </a:r>
            <a:r>
              <a:rPr lang="en-US" sz="2400" dirty="0"/>
              <a:t>CO</a:t>
            </a:r>
            <a:r>
              <a:rPr lang="en-US" sz="2400" baseline="-25000" dirty="0"/>
              <a:t>2</a:t>
            </a:r>
            <a:r>
              <a:rPr lang="en-US" sz="2400" dirty="0"/>
              <a:t>H or –COOH)</a:t>
            </a:r>
            <a:r>
              <a:rPr lang="en-US" sz="2400" b="1" dirty="0"/>
              <a:t>.</a:t>
            </a:r>
          </a:p>
          <a:p>
            <a:r>
              <a:rPr lang="en-US" sz="2400" dirty="0"/>
              <a:t>Carboxylic acids are classified according to the substituent bonded to the carboxyl group. An </a:t>
            </a:r>
            <a:r>
              <a:rPr lang="en-US" sz="2400" b="1" dirty="0"/>
              <a:t>aliphatic acid </a:t>
            </a:r>
            <a:r>
              <a:rPr lang="en-US" sz="2400" dirty="0"/>
              <a:t>has an alkyl group bonded to the carboxyl group, and an </a:t>
            </a:r>
            <a:r>
              <a:rPr lang="en-US" sz="2400" b="1" dirty="0"/>
              <a:t>aromatic acid </a:t>
            </a:r>
            <a:r>
              <a:rPr lang="en-US" sz="2400" dirty="0"/>
              <a:t>has an aryl group. The simplest acid is </a:t>
            </a:r>
            <a:r>
              <a:rPr lang="en-US" sz="2400" i="1" dirty="0"/>
              <a:t>formic acid</a:t>
            </a:r>
            <a:r>
              <a:rPr lang="en-US" sz="2400" dirty="0"/>
              <a:t>, with a hydrogen atom bonded to the carboxyl group. </a:t>
            </a:r>
            <a:r>
              <a:rPr lang="en-US" sz="2400" b="1" dirty="0"/>
              <a:t>Fatty acids </a:t>
            </a:r>
            <a:r>
              <a:rPr lang="en-US" sz="2400" dirty="0"/>
              <a:t>are long-chain aliphatic acids derived from the hydrolysis of fats and oils.</a:t>
            </a:r>
          </a:p>
        </p:txBody>
      </p:sp>
      <p:pic>
        <p:nvPicPr>
          <p:cNvPr id="1028" name="Picture 4" descr="Related image">
            <a:extLst>
              <a:ext uri="{FF2B5EF4-FFF2-40B4-BE49-F238E27FC236}">
                <a16:creationId xmlns:a16="http://schemas.microsoft.com/office/drawing/2014/main" id="{88D9B752-EFC3-4F6C-825E-CECE49CA4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362" y="312055"/>
            <a:ext cx="238125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C0D36A9F-BCA7-41A8-809F-CBF858ECFA6A}"/>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TextBox 5">
            <a:extLst>
              <a:ext uri="{FF2B5EF4-FFF2-40B4-BE49-F238E27FC236}">
                <a16:creationId xmlns:a16="http://schemas.microsoft.com/office/drawing/2014/main" id="{4781FA7F-25DC-4A29-9597-1364C16DF364}"/>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406803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46144-D528-4766-9477-FAD7325D6DF8}"/>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3" name="Text Box 10">
            <a:extLst>
              <a:ext uri="{FF2B5EF4-FFF2-40B4-BE49-F238E27FC236}">
                <a16:creationId xmlns:a16="http://schemas.microsoft.com/office/drawing/2014/main" id="{D22ACCAD-4617-45AB-8351-0ECE5A95FEBA}"/>
              </a:ext>
            </a:extLst>
          </p:cNvPr>
          <p:cNvSpPr txBox="1">
            <a:spLocks noChangeArrowheads="1"/>
          </p:cNvSpPr>
          <p:nvPr/>
        </p:nvSpPr>
        <p:spPr bwMode="auto">
          <a:xfrm>
            <a:off x="1612232" y="648851"/>
            <a:ext cx="7644875" cy="584775"/>
          </a:xfrm>
          <a:prstGeom prst="rect">
            <a:avLst/>
          </a:prstGeom>
          <a:noFill/>
          <a:ln w="9525">
            <a:noFill/>
            <a:miter lim="800000"/>
            <a:headEnd/>
            <a:tailEnd/>
          </a:ln>
        </p:spPr>
        <p:txBody>
          <a:bodyPr wrap="square">
            <a:spAutoFit/>
          </a:bodyPr>
          <a:lstStyle/>
          <a:p>
            <a:pPr algn="l" rtl="0" fontAlgn="base">
              <a:spcBef>
                <a:spcPct val="50000"/>
              </a:spcBef>
              <a:spcAft>
                <a:spcPct val="0"/>
              </a:spcAft>
            </a:pPr>
            <a:r>
              <a:rPr lang="en-US" sz="3200" dirty="0">
                <a:solidFill>
                  <a:schemeClr val="accent2">
                    <a:lumMod val="75000"/>
                  </a:schemeClr>
                </a:solidFill>
                <a:latin typeface="+mj-lt"/>
                <a:ea typeface="+mj-ea"/>
                <a:cs typeface="+mj-cs"/>
              </a:rPr>
              <a:t>Formation of acid anhydride: </a:t>
            </a:r>
          </a:p>
        </p:txBody>
      </p:sp>
      <p:graphicFrame>
        <p:nvGraphicFramePr>
          <p:cNvPr id="4" name="Object 11">
            <a:extLst>
              <a:ext uri="{FF2B5EF4-FFF2-40B4-BE49-F238E27FC236}">
                <a16:creationId xmlns:a16="http://schemas.microsoft.com/office/drawing/2014/main" id="{B04FF20A-F6C7-482C-9167-62FF8EAB76B5}"/>
              </a:ext>
            </a:extLst>
          </p:cNvPr>
          <p:cNvGraphicFramePr>
            <a:graphicFrameLocks noChangeAspect="1"/>
          </p:cNvGraphicFramePr>
          <p:nvPr>
            <p:extLst>
              <p:ext uri="{D42A27DB-BD31-4B8C-83A1-F6EECF244321}">
                <p14:modId xmlns:p14="http://schemas.microsoft.com/office/powerpoint/2010/main" val="2538517527"/>
              </p:ext>
            </p:extLst>
          </p:nvPr>
        </p:nvGraphicFramePr>
        <p:xfrm>
          <a:off x="2295800" y="2161019"/>
          <a:ext cx="7644875" cy="1296144"/>
        </p:xfrm>
        <a:graphic>
          <a:graphicData uri="http://schemas.openxmlformats.org/presentationml/2006/ole">
            <mc:AlternateContent xmlns:mc="http://schemas.openxmlformats.org/markup-compatibility/2006">
              <mc:Choice xmlns:v="urn:schemas-microsoft-com:vml" Requires="v">
                <p:oleObj spid="_x0000_s25644" r:id="rId3" imgW="5045087" imgH="974419" progId="ChemDraw.Document.6.0">
                  <p:embed/>
                </p:oleObj>
              </mc:Choice>
              <mc:Fallback>
                <p:oleObj r:id="rId3" imgW="5045087" imgH="974419" progId="ChemDraw.Document.6.0">
                  <p:embed/>
                  <p:pic>
                    <p:nvPicPr>
                      <p:cNvPr id="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800" y="2161019"/>
                        <a:ext cx="7644875"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3">
            <a:extLst>
              <a:ext uri="{FF2B5EF4-FFF2-40B4-BE49-F238E27FC236}">
                <a16:creationId xmlns:a16="http://schemas.microsoft.com/office/drawing/2014/main" id="{6693D09F-CF01-4E93-B575-97D23C71E2E2}"/>
              </a:ext>
            </a:extLst>
          </p:cNvPr>
          <p:cNvSpPr txBox="1">
            <a:spLocks noChangeArrowheads="1"/>
          </p:cNvSpPr>
          <p:nvPr/>
        </p:nvSpPr>
        <p:spPr bwMode="auto">
          <a:xfrm>
            <a:off x="1612232" y="3597207"/>
            <a:ext cx="7236296" cy="584775"/>
          </a:xfrm>
          <a:prstGeom prst="rect">
            <a:avLst/>
          </a:prstGeom>
          <a:noFill/>
          <a:ln w="9525">
            <a:noFill/>
            <a:miter lim="800000"/>
            <a:headEnd/>
            <a:tailEnd/>
          </a:ln>
        </p:spPr>
        <p:txBody>
          <a:bodyPr wrap="square">
            <a:spAutoFit/>
          </a:bodyPr>
          <a:lstStyle/>
          <a:p>
            <a:pPr algn="l" rtl="0" fontAlgn="base">
              <a:spcBef>
                <a:spcPct val="50000"/>
              </a:spcBef>
              <a:spcAft>
                <a:spcPct val="0"/>
              </a:spcAft>
            </a:pPr>
            <a:r>
              <a:rPr lang="en-US" sz="3200" dirty="0">
                <a:solidFill>
                  <a:schemeClr val="accent2">
                    <a:lumMod val="75000"/>
                  </a:schemeClr>
                </a:solidFill>
                <a:latin typeface="+mj-lt"/>
                <a:ea typeface="+mj-ea"/>
                <a:cs typeface="+mj-cs"/>
              </a:rPr>
              <a:t>Formation of acid chloride:</a:t>
            </a:r>
          </a:p>
        </p:txBody>
      </p:sp>
      <p:graphicFrame>
        <p:nvGraphicFramePr>
          <p:cNvPr id="6" name="Object 5">
            <a:extLst>
              <a:ext uri="{FF2B5EF4-FFF2-40B4-BE49-F238E27FC236}">
                <a16:creationId xmlns:a16="http://schemas.microsoft.com/office/drawing/2014/main" id="{F20635FE-EF1E-443C-8BA9-8A1FCA3D7DA8}"/>
              </a:ext>
            </a:extLst>
          </p:cNvPr>
          <p:cNvGraphicFramePr>
            <a:graphicFrameLocks noChangeAspect="1"/>
          </p:cNvGraphicFramePr>
          <p:nvPr>
            <p:extLst>
              <p:ext uri="{D42A27DB-BD31-4B8C-83A1-F6EECF244321}">
                <p14:modId xmlns:p14="http://schemas.microsoft.com/office/powerpoint/2010/main" val="622414760"/>
              </p:ext>
            </p:extLst>
          </p:nvPr>
        </p:nvGraphicFramePr>
        <p:xfrm>
          <a:off x="3591944" y="4322027"/>
          <a:ext cx="4392488" cy="2535973"/>
        </p:xfrm>
        <a:graphic>
          <a:graphicData uri="http://schemas.openxmlformats.org/presentationml/2006/ole">
            <mc:AlternateContent xmlns:mc="http://schemas.openxmlformats.org/markup-compatibility/2006">
              <mc:Choice xmlns:v="urn:schemas-microsoft-com:vml" Requires="v">
                <p:oleObj spid="_x0000_s25645" name="CS ChemDraw Drawing" r:id="rId5" imgW="2761225" imgH="1593688" progId="ChemDraw.Document.6.0">
                  <p:embed/>
                </p:oleObj>
              </mc:Choice>
              <mc:Fallback>
                <p:oleObj name="CS ChemDraw Drawing" r:id="rId5" imgW="2761225" imgH="1593688" progId="ChemDraw.Document.6.0">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1944" y="4322027"/>
                        <a:ext cx="4392488" cy="25359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1">
            <a:extLst>
              <a:ext uri="{FF2B5EF4-FFF2-40B4-BE49-F238E27FC236}">
                <a16:creationId xmlns:a16="http://schemas.microsoft.com/office/drawing/2014/main" id="{67F61169-2F7D-4469-9CB1-2B14CC8419A4}"/>
              </a:ext>
            </a:extLst>
          </p:cNvPr>
          <p:cNvGraphicFramePr>
            <a:graphicFrameLocks noChangeAspect="1"/>
          </p:cNvGraphicFramePr>
          <p:nvPr>
            <p:extLst>
              <p:ext uri="{D42A27DB-BD31-4B8C-83A1-F6EECF244321}">
                <p14:modId xmlns:p14="http://schemas.microsoft.com/office/powerpoint/2010/main" val="3770432708"/>
              </p:ext>
            </p:extLst>
          </p:nvPr>
        </p:nvGraphicFramePr>
        <p:xfrm>
          <a:off x="2727848" y="1152907"/>
          <a:ext cx="6120680" cy="1041362"/>
        </p:xfrm>
        <a:graphic>
          <a:graphicData uri="http://schemas.openxmlformats.org/presentationml/2006/ole">
            <mc:AlternateContent xmlns:mc="http://schemas.openxmlformats.org/markup-compatibility/2006">
              <mc:Choice xmlns:v="urn:schemas-microsoft-com:vml" Requires="v">
                <p:oleObj spid="_x0000_s25646" name="CS ChemDraw Drawing" r:id="rId7" imgW="2909134" imgH="628429" progId="ChemDraw.Document.6.0">
                  <p:embed/>
                </p:oleObj>
              </mc:Choice>
              <mc:Fallback>
                <p:oleObj name="CS ChemDraw Drawing" r:id="rId7" imgW="2909134" imgH="628429" progId="ChemDraw.Document.6.0">
                  <p:embed/>
                  <p:pic>
                    <p:nvPicPr>
                      <p:cNvPr id="38943"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7848" y="1152907"/>
                        <a:ext cx="6120680" cy="10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F2518A3F-C9C7-4487-ADDB-8A0CFB7B29C6}"/>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7151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nomenclature of carboxylic acids">
            <a:extLst>
              <a:ext uri="{FF2B5EF4-FFF2-40B4-BE49-F238E27FC236}">
                <a16:creationId xmlns:a16="http://schemas.microsoft.com/office/drawing/2014/main" id="{E97B071B-F2BA-46DD-B6B3-793C1F84F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60" y="316523"/>
            <a:ext cx="10170307" cy="622495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F3E8145-0754-4768-A77F-6F0DCAB4A232}"/>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4" name="TextBox 3">
            <a:extLst>
              <a:ext uri="{FF2B5EF4-FFF2-40B4-BE49-F238E27FC236}">
                <a16:creationId xmlns:a16="http://schemas.microsoft.com/office/drawing/2014/main" id="{F5305899-7102-4E81-93EF-415F35024035}"/>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431799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36DC-D5C6-424D-B5BA-832A77E3196E}"/>
              </a:ext>
            </a:extLst>
          </p:cNvPr>
          <p:cNvSpPr>
            <a:spLocks noGrp="1"/>
          </p:cNvSpPr>
          <p:nvPr>
            <p:ph type="title"/>
          </p:nvPr>
        </p:nvSpPr>
        <p:spPr>
          <a:xfrm>
            <a:off x="1660359" y="624110"/>
            <a:ext cx="9844254" cy="1280890"/>
          </a:xfrm>
        </p:spPr>
        <p:txBody>
          <a:bodyPr/>
          <a:lstStyle/>
          <a:p>
            <a:r>
              <a:rPr lang="en-US" dirty="0"/>
              <a:t>Preparation of acid derivatives from acid chloride</a:t>
            </a:r>
          </a:p>
        </p:txBody>
      </p:sp>
      <p:sp>
        <p:nvSpPr>
          <p:cNvPr id="4" name="Slide Number Placeholder 3">
            <a:extLst>
              <a:ext uri="{FF2B5EF4-FFF2-40B4-BE49-F238E27FC236}">
                <a16:creationId xmlns:a16="http://schemas.microsoft.com/office/drawing/2014/main" id="{C7BD0274-65E7-48DD-A87B-964E76DA1724}"/>
              </a:ext>
            </a:extLst>
          </p:cNvPr>
          <p:cNvSpPr>
            <a:spLocks noGrp="1"/>
          </p:cNvSpPr>
          <p:nvPr>
            <p:ph type="sldNum" sz="quarter" idx="12"/>
          </p:nvPr>
        </p:nvSpPr>
        <p:spPr/>
        <p:txBody>
          <a:bodyPr/>
          <a:lstStyle/>
          <a:p>
            <a:fld id="{D57F1E4F-1CFF-5643-939E-217C01CDF565}" type="slidenum">
              <a:rPr lang="en-US" smtClean="0"/>
              <a:pPr/>
              <a:t>32</a:t>
            </a:fld>
            <a:endParaRPr lang="en-US" dirty="0"/>
          </a:p>
        </p:txBody>
      </p:sp>
      <p:graphicFrame>
        <p:nvGraphicFramePr>
          <p:cNvPr id="5" name="Object 4">
            <a:extLst>
              <a:ext uri="{FF2B5EF4-FFF2-40B4-BE49-F238E27FC236}">
                <a16:creationId xmlns:a16="http://schemas.microsoft.com/office/drawing/2014/main" id="{F941CB4D-8660-454C-9A6E-570FD73D66BA}"/>
              </a:ext>
            </a:extLst>
          </p:cNvPr>
          <p:cNvGraphicFramePr>
            <a:graphicFrameLocks noChangeAspect="1"/>
          </p:cNvGraphicFramePr>
          <p:nvPr>
            <p:extLst>
              <p:ext uri="{D42A27DB-BD31-4B8C-83A1-F6EECF244321}">
                <p14:modId xmlns:p14="http://schemas.microsoft.com/office/powerpoint/2010/main" val="126219079"/>
              </p:ext>
            </p:extLst>
          </p:nvPr>
        </p:nvGraphicFramePr>
        <p:xfrm>
          <a:off x="2893404" y="2322007"/>
          <a:ext cx="5597621" cy="3589215"/>
        </p:xfrm>
        <a:graphic>
          <a:graphicData uri="http://schemas.openxmlformats.org/presentationml/2006/ole">
            <mc:AlternateContent xmlns:mc="http://schemas.openxmlformats.org/markup-compatibility/2006">
              <mc:Choice xmlns:v="urn:schemas-microsoft-com:vml" Requires="v">
                <p:oleObj spid="_x0000_s30736" name="CS ChemDraw Drawing" r:id="rId3" imgW="4115520" imgH="2637720" progId="ChemDraw.Document.6.0">
                  <p:embed/>
                </p:oleObj>
              </mc:Choice>
              <mc:Fallback>
                <p:oleObj name="CS ChemDraw Drawing" r:id="rId3" imgW="4115520" imgH="2637720" progId="ChemDraw.Document.6.0">
                  <p:embed/>
                  <p:pic>
                    <p:nvPicPr>
                      <p:cNvPr id="0" name=""/>
                      <p:cNvPicPr/>
                      <p:nvPr/>
                    </p:nvPicPr>
                    <p:blipFill>
                      <a:blip r:embed="rId4"/>
                      <a:stretch>
                        <a:fillRect/>
                      </a:stretch>
                    </p:blipFill>
                    <p:spPr>
                      <a:xfrm>
                        <a:off x="2893404" y="2322007"/>
                        <a:ext cx="5597621" cy="358921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52B2552-0F81-422E-8937-117C98EDDE98}"/>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264373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6FFC-5499-4E6F-A1D0-537465FC1915}"/>
              </a:ext>
            </a:extLst>
          </p:cNvPr>
          <p:cNvSpPr>
            <a:spLocks noGrp="1"/>
          </p:cNvSpPr>
          <p:nvPr>
            <p:ph type="title"/>
          </p:nvPr>
        </p:nvSpPr>
        <p:spPr/>
        <p:txBody>
          <a:bodyPr>
            <a:normAutofit fontScale="90000"/>
          </a:bodyPr>
          <a:lstStyle/>
          <a:p>
            <a:r>
              <a:rPr lang="en-US" altLang="en-US" dirty="0"/>
              <a:t>Reaction of Derivatives of carboxylic acid </a:t>
            </a:r>
            <a:br>
              <a:rPr lang="en-US" altLang="en-US" dirty="0">
                <a:solidFill>
                  <a:srgbClr val="800000"/>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415EDD0-DA54-49E5-97E9-07FD845FC957}"/>
              </a:ext>
            </a:extLst>
          </p:cNvPr>
          <p:cNvSpPr>
            <a:spLocks noGrp="1"/>
          </p:cNvSpPr>
          <p:nvPr>
            <p:ph idx="1"/>
          </p:nvPr>
        </p:nvSpPr>
        <p:spPr>
          <a:xfrm>
            <a:off x="2589212" y="1658309"/>
            <a:ext cx="8915400" cy="4252913"/>
          </a:xfrm>
        </p:spPr>
        <p:txBody>
          <a:bodyPr/>
          <a:lstStyle/>
          <a:p>
            <a:r>
              <a:rPr lang="en-US" altLang="en-US" dirty="0">
                <a:latin typeface="Times New Roman" panose="02020603050405020304" pitchFamily="18" charset="0"/>
                <a:cs typeface="Times New Roman" panose="02020603050405020304" pitchFamily="18" charset="0"/>
              </a:rPr>
              <a:t>On hydrolysis (reaction with 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O) all carboxylic acid </a:t>
            </a:r>
            <a:r>
              <a:rPr lang="en-US" altLang="en-US" dirty="0" err="1">
                <a:latin typeface="Times New Roman" panose="02020603050405020304" pitchFamily="18" charset="0"/>
                <a:cs typeface="Times New Roman" panose="02020603050405020304" pitchFamily="18" charset="0"/>
              </a:rPr>
              <a:t>derivatves</a:t>
            </a:r>
            <a:r>
              <a:rPr lang="en-US" altLang="en-US" dirty="0">
                <a:latin typeface="Times New Roman" panose="02020603050405020304" pitchFamily="18" charset="0"/>
                <a:cs typeface="Times New Roman" panose="02020603050405020304" pitchFamily="18" charset="0"/>
              </a:rPr>
              <a:t> convert to carboxylic acid.</a:t>
            </a:r>
          </a:p>
          <a:p>
            <a:endParaRPr lang="en-US" dirty="0"/>
          </a:p>
        </p:txBody>
      </p:sp>
      <p:sp>
        <p:nvSpPr>
          <p:cNvPr id="4" name="Slide Number Placeholder 3">
            <a:extLst>
              <a:ext uri="{FF2B5EF4-FFF2-40B4-BE49-F238E27FC236}">
                <a16:creationId xmlns:a16="http://schemas.microsoft.com/office/drawing/2014/main" id="{4A7B9ADC-7B96-4296-B655-9E341A97747B}"/>
              </a:ext>
            </a:extLst>
          </p:cNvPr>
          <p:cNvSpPr>
            <a:spLocks noGrp="1"/>
          </p:cNvSpPr>
          <p:nvPr>
            <p:ph type="sldNum" sz="quarter" idx="12"/>
          </p:nvPr>
        </p:nvSpPr>
        <p:spPr/>
        <p:txBody>
          <a:bodyPr/>
          <a:lstStyle/>
          <a:p>
            <a:fld id="{D57F1E4F-1CFF-5643-939E-217C01CDF565}" type="slidenum">
              <a:rPr lang="en-US" smtClean="0"/>
              <a:pPr/>
              <a:t>33</a:t>
            </a:fld>
            <a:endParaRPr lang="en-US" dirty="0"/>
          </a:p>
        </p:txBody>
      </p:sp>
      <p:graphicFrame>
        <p:nvGraphicFramePr>
          <p:cNvPr id="5" name="Object 13">
            <a:extLst>
              <a:ext uri="{FF2B5EF4-FFF2-40B4-BE49-F238E27FC236}">
                <a16:creationId xmlns:a16="http://schemas.microsoft.com/office/drawing/2014/main" id="{7924214F-AB05-4657-B8A4-BE8360085499}"/>
              </a:ext>
            </a:extLst>
          </p:cNvPr>
          <p:cNvGraphicFramePr>
            <a:graphicFrameLocks noChangeAspect="1"/>
          </p:cNvGraphicFramePr>
          <p:nvPr>
            <p:extLst>
              <p:ext uri="{D42A27DB-BD31-4B8C-83A1-F6EECF244321}">
                <p14:modId xmlns:p14="http://schemas.microsoft.com/office/powerpoint/2010/main" val="3203613850"/>
              </p:ext>
            </p:extLst>
          </p:nvPr>
        </p:nvGraphicFramePr>
        <p:xfrm>
          <a:off x="3352800" y="2201778"/>
          <a:ext cx="5486400" cy="4252913"/>
        </p:xfrm>
        <a:graphic>
          <a:graphicData uri="http://schemas.openxmlformats.org/presentationml/2006/ole">
            <mc:AlternateContent xmlns:mc="http://schemas.openxmlformats.org/markup-compatibility/2006">
              <mc:Choice xmlns:v="urn:schemas-microsoft-com:vml" Requires="v">
                <p:oleObj spid="_x0000_s32782" r:id="rId3" imgW="3529584" imgH="2731008" progId="ChemDraw.Document.6.0">
                  <p:embed/>
                </p:oleObj>
              </mc:Choice>
              <mc:Fallback>
                <p:oleObj r:id="rId3" imgW="3529584" imgH="2731008" progId="ChemDraw.Document.6.0">
                  <p:embed/>
                  <p:pic>
                    <p:nvPicPr>
                      <p:cNvPr id="84996"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01778"/>
                        <a:ext cx="5486400" cy="425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a:extLst>
              <a:ext uri="{FF2B5EF4-FFF2-40B4-BE49-F238E27FC236}">
                <a16:creationId xmlns:a16="http://schemas.microsoft.com/office/drawing/2014/main" id="{51617125-7EB4-46F3-BDA9-968B8D1B5727}"/>
              </a:ext>
            </a:extLst>
          </p:cNvPr>
          <p:cNvCxnSpPr/>
          <p:nvPr/>
        </p:nvCxnSpPr>
        <p:spPr>
          <a:xfrm>
            <a:off x="6545179" y="4523874"/>
            <a:ext cx="1395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4D582F-1900-4046-B2AB-954631E3C4C1}"/>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081554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F754-5C05-45C3-B78D-D3E0BEF5BDF2}"/>
              </a:ext>
            </a:extLst>
          </p:cNvPr>
          <p:cNvSpPr>
            <a:spLocks noGrp="1"/>
          </p:cNvSpPr>
          <p:nvPr>
            <p:ph type="title"/>
          </p:nvPr>
        </p:nvSpPr>
        <p:spPr/>
        <p:txBody>
          <a:bodyPr/>
          <a:lstStyle/>
          <a:p>
            <a:r>
              <a:rPr lang="en-US" sz="3200" dirty="0"/>
              <a:t>Overview  Reaction</a:t>
            </a:r>
            <a:br>
              <a:rPr lang="x-none" b="1" i="1" dirty="0">
                <a:effectLst>
                  <a:outerShdw blurRad="38100" dist="38100" dir="2700000" algn="tl">
                    <a:srgbClr val="000000">
                      <a:alpha val="43137"/>
                    </a:srgbClr>
                  </a:outerShdw>
                </a:effectLst>
                <a:latin typeface="Aharoni" pitchFamily="2" charset="-79"/>
              </a:rPr>
            </a:br>
            <a:endParaRPr lang="en-US" dirty="0"/>
          </a:p>
        </p:txBody>
      </p:sp>
      <p:sp>
        <p:nvSpPr>
          <p:cNvPr id="3" name="Slide Number Placeholder 2">
            <a:extLst>
              <a:ext uri="{FF2B5EF4-FFF2-40B4-BE49-F238E27FC236}">
                <a16:creationId xmlns:a16="http://schemas.microsoft.com/office/drawing/2014/main" id="{0B4E3160-1B3C-4761-9BEA-6FB1D6E9FA3E}"/>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4" name="Picture 2" descr="acylsub2">
            <a:extLst>
              <a:ext uri="{FF2B5EF4-FFF2-40B4-BE49-F238E27FC236}">
                <a16:creationId xmlns:a16="http://schemas.microsoft.com/office/drawing/2014/main" id="{49FBE9EE-D83C-4A60-B03A-25F168319CE4}"/>
              </a:ext>
            </a:extLst>
          </p:cNvPr>
          <p:cNvPicPr>
            <a:picLocks noChangeAspect="1" noChangeArrowheads="1"/>
          </p:cNvPicPr>
          <p:nvPr/>
        </p:nvPicPr>
        <p:blipFill>
          <a:blip r:embed="rId2" cstate="print"/>
          <a:srcRect l="8100" r="13601" b="9225"/>
          <a:stretch>
            <a:fillRect/>
          </a:stretch>
        </p:blipFill>
        <p:spPr bwMode="auto">
          <a:xfrm>
            <a:off x="2592924" y="1905000"/>
            <a:ext cx="7480881" cy="4896544"/>
          </a:xfrm>
          <a:prstGeom prst="rect">
            <a:avLst/>
          </a:prstGeom>
          <a:noFill/>
          <a:ln w="9525">
            <a:noFill/>
            <a:miter lim="800000"/>
            <a:headEnd/>
            <a:tailEnd/>
          </a:ln>
        </p:spPr>
      </p:pic>
      <p:sp>
        <p:nvSpPr>
          <p:cNvPr id="5" name="TextBox 4">
            <a:extLst>
              <a:ext uri="{FF2B5EF4-FFF2-40B4-BE49-F238E27FC236}">
                <a16:creationId xmlns:a16="http://schemas.microsoft.com/office/drawing/2014/main" id="{1C70E084-E15B-4638-AA72-73708F2798FA}"/>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609760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6AFA-5E19-4923-BC6C-D54B15EA8772}"/>
              </a:ext>
            </a:extLst>
          </p:cNvPr>
          <p:cNvSpPr>
            <a:spLocks noGrp="1"/>
          </p:cNvSpPr>
          <p:nvPr>
            <p:ph type="title"/>
          </p:nvPr>
        </p:nvSpPr>
        <p:spPr/>
        <p:txBody>
          <a:bodyPr/>
          <a:lstStyle/>
          <a:p>
            <a:r>
              <a:rPr lang="en-US" sz="3200" dirty="0"/>
              <a:t>AMIDES</a:t>
            </a:r>
            <a:br>
              <a:rPr lang="x-none" b="1" i="1" dirty="0">
                <a:effectLst>
                  <a:outerShdw blurRad="38100" dist="38100" dir="2700000" algn="tl">
                    <a:srgbClr val="000000">
                      <a:alpha val="43137"/>
                    </a:srgbClr>
                  </a:outerShdw>
                </a:effectLst>
                <a:latin typeface="Aharoni" pitchFamily="2" charset="-79"/>
              </a:rPr>
            </a:br>
            <a:endParaRPr lang="en-US" dirty="0"/>
          </a:p>
        </p:txBody>
      </p:sp>
      <p:sp>
        <p:nvSpPr>
          <p:cNvPr id="3" name="Slide Number Placeholder 2">
            <a:extLst>
              <a:ext uri="{FF2B5EF4-FFF2-40B4-BE49-F238E27FC236}">
                <a16:creationId xmlns:a16="http://schemas.microsoft.com/office/drawing/2014/main" id="{09EC63B6-B20A-48F2-9D09-6687431D1C93}"/>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4" name="Picture 1" descr="http://www.cem.msu.edu/~reusch/VirtTxtJml/Images2/acylsub5.gif">
            <a:extLst>
              <a:ext uri="{FF2B5EF4-FFF2-40B4-BE49-F238E27FC236}">
                <a16:creationId xmlns:a16="http://schemas.microsoft.com/office/drawing/2014/main" id="{3C2F51C9-0621-4628-AE9E-F479676A60E0}"/>
              </a:ext>
            </a:extLst>
          </p:cNvPr>
          <p:cNvPicPr>
            <a:picLocks noChangeAspect="1" noChangeArrowheads="1"/>
          </p:cNvPicPr>
          <p:nvPr/>
        </p:nvPicPr>
        <p:blipFill>
          <a:blip r:embed="rId2" r:link="rId3" cstate="print"/>
          <a:srcRect r="2887"/>
          <a:stretch>
            <a:fillRect/>
          </a:stretch>
        </p:blipFill>
        <p:spPr bwMode="auto">
          <a:xfrm>
            <a:off x="2392960" y="1556610"/>
            <a:ext cx="8460432" cy="4916016"/>
          </a:xfrm>
          <a:prstGeom prst="rect">
            <a:avLst/>
          </a:prstGeom>
          <a:noFill/>
        </p:spPr>
      </p:pic>
      <p:sp>
        <p:nvSpPr>
          <p:cNvPr id="5" name="TextBox 4">
            <a:extLst>
              <a:ext uri="{FF2B5EF4-FFF2-40B4-BE49-F238E27FC236}">
                <a16:creationId xmlns:a16="http://schemas.microsoft.com/office/drawing/2014/main" id="{E10B4978-CF3A-4DB3-8395-EAD516CCAE5B}"/>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16757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E8B6-D1FD-4B9F-AC8A-04C23DC7926A}"/>
              </a:ext>
            </a:extLst>
          </p:cNvPr>
          <p:cNvSpPr>
            <a:spLocks noGrp="1"/>
          </p:cNvSpPr>
          <p:nvPr>
            <p:ph type="title"/>
          </p:nvPr>
        </p:nvSpPr>
        <p:spPr/>
        <p:txBody>
          <a:bodyPr/>
          <a:lstStyle/>
          <a:p>
            <a:r>
              <a:rPr lang="en-US" dirty="0"/>
              <a:t>Esters</a:t>
            </a:r>
          </a:p>
        </p:txBody>
      </p:sp>
      <p:sp>
        <p:nvSpPr>
          <p:cNvPr id="3" name="Slide Number Placeholder 2">
            <a:extLst>
              <a:ext uri="{FF2B5EF4-FFF2-40B4-BE49-F238E27FC236}">
                <a16:creationId xmlns:a16="http://schemas.microsoft.com/office/drawing/2014/main" id="{78048EF8-5732-481E-A6A4-DE64EC089D6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4" name="Picture 1" descr="acylsub4">
            <a:extLst>
              <a:ext uri="{FF2B5EF4-FFF2-40B4-BE49-F238E27FC236}">
                <a16:creationId xmlns:a16="http://schemas.microsoft.com/office/drawing/2014/main" id="{99653F8C-5D4A-4302-8AF5-83F5EEF19CDC}"/>
              </a:ext>
            </a:extLst>
          </p:cNvPr>
          <p:cNvPicPr>
            <a:picLocks noChangeAspect="1" noChangeArrowheads="1"/>
          </p:cNvPicPr>
          <p:nvPr/>
        </p:nvPicPr>
        <p:blipFill>
          <a:blip r:embed="rId2" cstate="print"/>
          <a:srcRect/>
          <a:stretch>
            <a:fillRect/>
          </a:stretch>
        </p:blipFill>
        <p:spPr bwMode="auto">
          <a:xfrm>
            <a:off x="2244980" y="1700808"/>
            <a:ext cx="8751883" cy="5157192"/>
          </a:xfrm>
          <a:prstGeom prst="rect">
            <a:avLst/>
          </a:prstGeom>
          <a:noFill/>
          <a:ln w="9525">
            <a:noFill/>
            <a:miter lim="800000"/>
            <a:headEnd/>
            <a:tailEnd/>
          </a:ln>
        </p:spPr>
      </p:pic>
      <p:sp>
        <p:nvSpPr>
          <p:cNvPr id="5" name="TextBox 4">
            <a:extLst>
              <a:ext uri="{FF2B5EF4-FFF2-40B4-BE49-F238E27FC236}">
                <a16:creationId xmlns:a16="http://schemas.microsoft.com/office/drawing/2014/main" id="{39C1B87A-4956-4BB3-BC78-1BEC15F1B99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15433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61B3-C2C8-42FA-9C6F-D38099C2BC21}"/>
              </a:ext>
            </a:extLst>
          </p:cNvPr>
          <p:cNvSpPr>
            <a:spLocks noGrp="1"/>
          </p:cNvSpPr>
          <p:nvPr>
            <p:ph type="title"/>
          </p:nvPr>
        </p:nvSpPr>
        <p:spPr/>
        <p:txBody>
          <a:bodyPr/>
          <a:lstStyle/>
          <a:p>
            <a:r>
              <a:rPr lang="en-US" dirty="0"/>
              <a:t>Fischer Mechanism (1)</a:t>
            </a:r>
          </a:p>
        </p:txBody>
      </p:sp>
      <p:sp>
        <p:nvSpPr>
          <p:cNvPr id="3" name="Slide Number Placeholder 2">
            <a:extLst>
              <a:ext uri="{FF2B5EF4-FFF2-40B4-BE49-F238E27FC236}">
                <a16:creationId xmlns:a16="http://schemas.microsoft.com/office/drawing/2014/main" id="{3DB9D01E-8195-4F11-83A4-4C6EA971DD27}"/>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4" name="Rectangle 3">
            <a:extLst>
              <a:ext uri="{FF2B5EF4-FFF2-40B4-BE49-F238E27FC236}">
                <a16:creationId xmlns:a16="http://schemas.microsoft.com/office/drawing/2014/main" id="{A973BE09-D120-46D0-A11F-7F7FB3AE2611}"/>
              </a:ext>
            </a:extLst>
          </p:cNvPr>
          <p:cNvSpPr/>
          <p:nvPr/>
        </p:nvSpPr>
        <p:spPr>
          <a:xfrm>
            <a:off x="1828801" y="1720334"/>
            <a:ext cx="9986210" cy="954107"/>
          </a:xfrm>
          <a:prstGeom prst="rect">
            <a:avLst/>
          </a:prstGeom>
        </p:spPr>
        <p:txBody>
          <a:bodyPr wrap="square">
            <a:spAutoFit/>
          </a:bodyPr>
          <a:lstStyle/>
          <a:p>
            <a:pPr>
              <a:buFontTx/>
              <a:buNone/>
            </a:pPr>
            <a:r>
              <a:rPr lang="en-US" sz="2800" dirty="0"/>
              <a:t>Protonation of carbonyl and attack of alcohol, a weak nucleophile.</a:t>
            </a:r>
          </a:p>
        </p:txBody>
      </p:sp>
      <p:pic>
        <p:nvPicPr>
          <p:cNvPr id="31746" name="Picture 2" descr="Image result for fischer esterification mechanism">
            <a:extLst>
              <a:ext uri="{FF2B5EF4-FFF2-40B4-BE49-F238E27FC236}">
                <a16:creationId xmlns:a16="http://schemas.microsoft.com/office/drawing/2014/main" id="{370E67EC-F97C-46B6-9689-ECD576085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931" y="2197387"/>
            <a:ext cx="4933950" cy="43624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010C7B9-4B2B-4DD8-AD84-FCD3AD699E8E}"/>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229884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E8E0-F15E-4B9B-9DBE-914C003647EC}"/>
              </a:ext>
            </a:extLst>
          </p:cNvPr>
          <p:cNvSpPr>
            <a:spLocks noGrp="1"/>
          </p:cNvSpPr>
          <p:nvPr>
            <p:ph type="title"/>
          </p:nvPr>
        </p:nvSpPr>
        <p:spPr/>
        <p:txBody>
          <a:bodyPr/>
          <a:lstStyle/>
          <a:p>
            <a:r>
              <a:rPr lang="en-US" dirty="0">
                <a:solidFill>
                  <a:schemeClr val="accent2"/>
                </a:solidFill>
                <a:effectLst>
                  <a:outerShdw blurRad="38100" dist="38100" dir="2700000" algn="tl">
                    <a:srgbClr val="000000">
                      <a:alpha val="43137"/>
                    </a:srgbClr>
                  </a:outerShdw>
                </a:effectLst>
                <a:latin typeface="+mn-lt"/>
              </a:rPr>
              <a:t>ANHYDRIDES</a:t>
            </a:r>
            <a:endParaRPr lang="en-US" dirty="0">
              <a:solidFill>
                <a:schemeClr val="accent2"/>
              </a:solidFill>
              <a:latin typeface="+mn-lt"/>
            </a:endParaRPr>
          </a:p>
        </p:txBody>
      </p:sp>
      <p:sp>
        <p:nvSpPr>
          <p:cNvPr id="3" name="Slide Number Placeholder 2">
            <a:extLst>
              <a:ext uri="{FF2B5EF4-FFF2-40B4-BE49-F238E27FC236}">
                <a16:creationId xmlns:a16="http://schemas.microsoft.com/office/drawing/2014/main" id="{90DC1D82-8767-452B-9DCA-234F9EE674F6}"/>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4" name="Picture 1" descr="acylsub3">
            <a:extLst>
              <a:ext uri="{FF2B5EF4-FFF2-40B4-BE49-F238E27FC236}">
                <a16:creationId xmlns:a16="http://schemas.microsoft.com/office/drawing/2014/main" id="{848328AA-AAD3-4BCF-A1E1-A437C42976DA}"/>
              </a:ext>
            </a:extLst>
          </p:cNvPr>
          <p:cNvPicPr>
            <a:picLocks noChangeAspect="1" noChangeArrowheads="1"/>
          </p:cNvPicPr>
          <p:nvPr/>
        </p:nvPicPr>
        <p:blipFill>
          <a:blip r:embed="rId2" cstate="print"/>
          <a:srcRect/>
          <a:stretch>
            <a:fillRect/>
          </a:stretch>
        </p:blipFill>
        <p:spPr bwMode="auto">
          <a:xfrm>
            <a:off x="2416478" y="1905000"/>
            <a:ext cx="7986632" cy="4509120"/>
          </a:xfrm>
          <a:prstGeom prst="rect">
            <a:avLst/>
          </a:prstGeom>
          <a:noFill/>
          <a:ln w="9525">
            <a:noFill/>
            <a:miter lim="800000"/>
            <a:headEnd/>
            <a:tailEnd/>
          </a:ln>
        </p:spPr>
      </p:pic>
      <p:sp>
        <p:nvSpPr>
          <p:cNvPr id="5" name="TextBox 4">
            <a:extLst>
              <a:ext uri="{FF2B5EF4-FFF2-40B4-BE49-F238E27FC236}">
                <a16:creationId xmlns:a16="http://schemas.microsoft.com/office/drawing/2014/main" id="{FFCEB000-33AE-4D13-911D-62A3347D740B}"/>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56954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2392-6D6F-40D0-9271-F5B92900A5DC}"/>
              </a:ext>
            </a:extLst>
          </p:cNvPr>
          <p:cNvSpPr>
            <a:spLocks noGrp="1"/>
          </p:cNvSpPr>
          <p:nvPr>
            <p:ph type="title"/>
          </p:nvPr>
        </p:nvSpPr>
        <p:spPr/>
        <p:txBody>
          <a:bodyPr/>
          <a:lstStyle/>
          <a:p>
            <a:r>
              <a:rPr lang="en-US" dirty="0">
                <a:solidFill>
                  <a:schemeClr val="accent2"/>
                </a:solidFill>
                <a:latin typeface="+mn-lt"/>
                <a:cs typeface="Arial" pitchFamily="34" charset="0"/>
              </a:rPr>
              <a:t> Reactions of acid derivatives</a:t>
            </a:r>
            <a:endParaRPr lang="en-US" dirty="0">
              <a:solidFill>
                <a:schemeClr val="accent2"/>
              </a:solidFill>
              <a:latin typeface="+mn-lt"/>
            </a:endParaRPr>
          </a:p>
        </p:txBody>
      </p:sp>
      <p:sp>
        <p:nvSpPr>
          <p:cNvPr id="3" name="Slide Number Placeholder 2">
            <a:extLst>
              <a:ext uri="{FF2B5EF4-FFF2-40B4-BE49-F238E27FC236}">
                <a16:creationId xmlns:a16="http://schemas.microsoft.com/office/drawing/2014/main" id="{1E24CFAA-3F4C-4F53-AFD6-B929AC18A0A1}"/>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4" name="Text Box 5">
            <a:extLst>
              <a:ext uri="{FF2B5EF4-FFF2-40B4-BE49-F238E27FC236}">
                <a16:creationId xmlns:a16="http://schemas.microsoft.com/office/drawing/2014/main" id="{83171466-4582-43A4-8EB1-F85D4A579F21}"/>
              </a:ext>
            </a:extLst>
          </p:cNvPr>
          <p:cNvSpPr txBox="1">
            <a:spLocks noChangeArrowheads="1"/>
          </p:cNvSpPr>
          <p:nvPr/>
        </p:nvSpPr>
        <p:spPr bwMode="auto">
          <a:xfrm>
            <a:off x="1729709" y="1447800"/>
            <a:ext cx="5545138" cy="457200"/>
          </a:xfrm>
          <a:prstGeom prst="rect">
            <a:avLst/>
          </a:prstGeom>
          <a:noFill/>
          <a:ln w="9525">
            <a:noFill/>
            <a:miter lim="800000"/>
            <a:headEnd/>
            <a:tailEnd/>
          </a:ln>
        </p:spPr>
        <p:txBody>
          <a:bodyPr>
            <a:spAutoFit/>
          </a:bodyPr>
          <a:lstStyle/>
          <a:p>
            <a:pPr marL="342900" indent="-342900" algn="l" rtl="0" fontAlgn="base">
              <a:spcBef>
                <a:spcPct val="50000"/>
              </a:spcBef>
              <a:spcAft>
                <a:spcPct val="0"/>
              </a:spcAft>
            </a:pPr>
            <a:r>
              <a:rPr lang="en-US" sz="2400" dirty="0">
                <a:solidFill>
                  <a:srgbClr val="FF0000"/>
                </a:solidFill>
                <a:cs typeface="Arial" pitchFamily="34" charset="0"/>
              </a:rPr>
              <a:t>a) Acid chlorides:</a:t>
            </a:r>
          </a:p>
        </p:txBody>
      </p:sp>
      <p:graphicFrame>
        <p:nvGraphicFramePr>
          <p:cNvPr id="5" name="Object 6">
            <a:extLst>
              <a:ext uri="{FF2B5EF4-FFF2-40B4-BE49-F238E27FC236}">
                <a16:creationId xmlns:a16="http://schemas.microsoft.com/office/drawing/2014/main" id="{748E9497-1A49-4E7F-8EBA-3087E76A8B6A}"/>
              </a:ext>
            </a:extLst>
          </p:cNvPr>
          <p:cNvGraphicFramePr>
            <a:graphicFrameLocks noChangeAspect="1"/>
          </p:cNvGraphicFramePr>
          <p:nvPr>
            <p:extLst>
              <p:ext uri="{D42A27DB-BD31-4B8C-83A1-F6EECF244321}">
                <p14:modId xmlns:p14="http://schemas.microsoft.com/office/powerpoint/2010/main" val="1686003213"/>
              </p:ext>
            </p:extLst>
          </p:nvPr>
        </p:nvGraphicFramePr>
        <p:xfrm>
          <a:off x="3819972" y="1639925"/>
          <a:ext cx="6140450" cy="3878607"/>
        </p:xfrm>
        <a:graphic>
          <a:graphicData uri="http://schemas.openxmlformats.org/presentationml/2006/ole">
            <mc:AlternateContent xmlns:mc="http://schemas.openxmlformats.org/markup-compatibility/2006">
              <mc:Choice xmlns:v="urn:schemas-microsoft-com:vml" Requires="v">
                <p:oleObj spid="_x0000_s33820" r:id="rId3" imgW="5458156" imgH="4699098" progId="ChemDraw.Document.6.0">
                  <p:embed/>
                </p:oleObj>
              </mc:Choice>
              <mc:Fallback>
                <p:oleObj r:id="rId3" imgW="5458156" imgH="4699098" progId="ChemDraw.Document.6.0">
                  <p:embed/>
                  <p:pic>
                    <p:nvPicPr>
                      <p:cNvPr id="3379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972" y="1639925"/>
                        <a:ext cx="6140450" cy="3878607"/>
                      </a:xfrm>
                      <a:prstGeom prst="rect">
                        <a:avLst/>
                      </a:prstGeom>
                      <a:noFill/>
                    </p:spPr>
                  </p:pic>
                </p:oleObj>
              </mc:Fallback>
            </mc:AlternateContent>
          </a:graphicData>
        </a:graphic>
      </p:graphicFrame>
      <p:sp>
        <p:nvSpPr>
          <p:cNvPr id="6" name="Text Box 8">
            <a:extLst>
              <a:ext uri="{FF2B5EF4-FFF2-40B4-BE49-F238E27FC236}">
                <a16:creationId xmlns:a16="http://schemas.microsoft.com/office/drawing/2014/main" id="{E86EC77A-F498-42AC-AFF1-D5ABBB92D6B0}"/>
              </a:ext>
            </a:extLst>
          </p:cNvPr>
          <p:cNvSpPr txBox="1">
            <a:spLocks noChangeArrowheads="1"/>
          </p:cNvSpPr>
          <p:nvPr/>
        </p:nvSpPr>
        <p:spPr bwMode="auto">
          <a:xfrm>
            <a:off x="2417429" y="5518532"/>
            <a:ext cx="1655762" cy="396875"/>
          </a:xfrm>
          <a:prstGeom prst="rect">
            <a:avLst/>
          </a:prstGeom>
          <a:noFill/>
          <a:ln w="9525">
            <a:noFill/>
            <a:miter lim="800000"/>
            <a:headEnd/>
            <a:tailEnd/>
          </a:ln>
        </p:spPr>
        <p:txBody>
          <a:bodyPr>
            <a:spAutoFit/>
          </a:bodyPr>
          <a:lstStyle/>
          <a:p>
            <a:pPr algn="l" rtl="0" fontAlgn="base">
              <a:spcBef>
                <a:spcPct val="50000"/>
              </a:spcBef>
              <a:spcAft>
                <a:spcPct val="0"/>
              </a:spcAft>
            </a:pPr>
            <a:r>
              <a:rPr lang="en-US" sz="2000" dirty="0">
                <a:solidFill>
                  <a:srgbClr val="FF0000"/>
                </a:solidFill>
                <a:cs typeface="Arial" pitchFamily="34" charset="0"/>
              </a:rPr>
              <a:t>Reduction:</a:t>
            </a:r>
          </a:p>
        </p:txBody>
      </p:sp>
      <p:graphicFrame>
        <p:nvGraphicFramePr>
          <p:cNvPr id="7" name="Object 10">
            <a:extLst>
              <a:ext uri="{FF2B5EF4-FFF2-40B4-BE49-F238E27FC236}">
                <a16:creationId xmlns:a16="http://schemas.microsoft.com/office/drawing/2014/main" id="{4C3392E6-7947-46AE-AC54-D6E89344D90A}"/>
              </a:ext>
            </a:extLst>
          </p:cNvPr>
          <p:cNvGraphicFramePr>
            <a:graphicFrameLocks noChangeAspect="1"/>
          </p:cNvGraphicFramePr>
          <p:nvPr>
            <p:extLst>
              <p:ext uri="{D42A27DB-BD31-4B8C-83A1-F6EECF244321}">
                <p14:modId xmlns:p14="http://schemas.microsoft.com/office/powerpoint/2010/main" val="699360234"/>
              </p:ext>
            </p:extLst>
          </p:nvPr>
        </p:nvGraphicFramePr>
        <p:xfrm>
          <a:off x="4023977" y="5950332"/>
          <a:ext cx="6140451" cy="861612"/>
        </p:xfrm>
        <a:graphic>
          <a:graphicData uri="http://schemas.openxmlformats.org/presentationml/2006/ole">
            <mc:AlternateContent xmlns:mc="http://schemas.openxmlformats.org/markup-compatibility/2006">
              <mc:Choice xmlns:v="urn:schemas-microsoft-com:vml" Requires="v">
                <p:oleObj spid="_x0000_s33821" r:id="rId5" imgW="4151870" imgH="808485" progId="ChemDraw.Document.6.0">
                  <p:embed/>
                </p:oleObj>
              </mc:Choice>
              <mc:Fallback>
                <p:oleObj r:id="rId5" imgW="4151870" imgH="808485" progId="ChemDraw.Document.6.0">
                  <p:embed/>
                  <p:pic>
                    <p:nvPicPr>
                      <p:cNvPr id="33795"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977" y="5950332"/>
                        <a:ext cx="6140451" cy="861612"/>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23E84887-83F0-4EDA-9077-B752140AC560}"/>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79003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33894D-7E45-4886-908A-8B3E9D57C0A3}"/>
              </a:ext>
            </a:extLst>
          </p:cNvPr>
          <p:cNvSpPr>
            <a:spLocks noGrp="1"/>
          </p:cNvSpPr>
          <p:nvPr>
            <p:ph idx="1"/>
          </p:nvPr>
        </p:nvSpPr>
        <p:spPr/>
        <p:txBody>
          <a:bodyPr/>
          <a:lstStyle/>
          <a:p>
            <a:r>
              <a:rPr lang="en-US" sz="2400" dirty="0"/>
              <a:t>The following resonance forms can be written for a carboxyl group.</a:t>
            </a:r>
          </a:p>
          <a:p>
            <a:endParaRPr lang="en-US" dirty="0"/>
          </a:p>
        </p:txBody>
      </p:sp>
      <p:sp>
        <p:nvSpPr>
          <p:cNvPr id="4" name="Slide Number Placeholder 3">
            <a:extLst>
              <a:ext uri="{FF2B5EF4-FFF2-40B4-BE49-F238E27FC236}">
                <a16:creationId xmlns:a16="http://schemas.microsoft.com/office/drawing/2014/main" id="{DEDCDA97-41BE-4730-A87B-DD73E6AE3D64}"/>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6" descr="Image result for carboxylic acids in water">
            <a:extLst>
              <a:ext uri="{FF2B5EF4-FFF2-40B4-BE49-F238E27FC236}">
                <a16:creationId xmlns:a16="http://schemas.microsoft.com/office/drawing/2014/main" id="{C58E7D94-BEF3-45C1-AA0D-7A7F7831B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491" y="3164172"/>
            <a:ext cx="6339083" cy="33932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A965E4-4895-4BB6-AA4E-6B933CB5D47D}"/>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587251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892B-E9F8-45D5-B56F-312EC9489779}"/>
              </a:ext>
            </a:extLst>
          </p:cNvPr>
          <p:cNvSpPr>
            <a:spLocks noGrp="1"/>
          </p:cNvSpPr>
          <p:nvPr>
            <p:ph type="title"/>
          </p:nvPr>
        </p:nvSpPr>
        <p:spPr/>
        <p:txBody>
          <a:bodyPr/>
          <a:lstStyle/>
          <a:p>
            <a:r>
              <a:rPr lang="en-US" dirty="0">
                <a:solidFill>
                  <a:srgbClr val="FF0000"/>
                </a:solidFill>
                <a:latin typeface="+mn-lt"/>
                <a:cs typeface="Arial" pitchFamily="34" charset="0"/>
              </a:rPr>
              <a:t>B] Acid anhydride:</a:t>
            </a:r>
            <a:br>
              <a:rPr lang="en-US" dirty="0">
                <a:solidFill>
                  <a:srgbClr val="FF0000"/>
                </a:solidFill>
                <a:latin typeface="+mn-lt"/>
                <a:cs typeface="Arial" pitchFamily="34" charset="0"/>
              </a:rPr>
            </a:br>
            <a:endParaRPr lang="en-US" dirty="0">
              <a:solidFill>
                <a:srgbClr val="FF0000"/>
              </a:solidFill>
              <a:latin typeface="+mn-lt"/>
            </a:endParaRPr>
          </a:p>
        </p:txBody>
      </p:sp>
      <p:sp>
        <p:nvSpPr>
          <p:cNvPr id="3" name="Slide Number Placeholder 2">
            <a:extLst>
              <a:ext uri="{FF2B5EF4-FFF2-40B4-BE49-F238E27FC236}">
                <a16:creationId xmlns:a16="http://schemas.microsoft.com/office/drawing/2014/main" id="{9DAC0582-F763-4C09-A0EF-20D36FFDE407}"/>
              </a:ext>
            </a:extLst>
          </p:cNvPr>
          <p:cNvSpPr>
            <a:spLocks noGrp="1"/>
          </p:cNvSpPr>
          <p:nvPr>
            <p:ph type="sldNum" sz="quarter" idx="12"/>
          </p:nvPr>
        </p:nvSpPr>
        <p:spPr/>
        <p:txBody>
          <a:bodyPr/>
          <a:lstStyle/>
          <a:p>
            <a:fld id="{D57F1E4F-1CFF-5643-939E-217C01CDF565}" type="slidenum">
              <a:rPr lang="en-US" smtClean="0"/>
              <a:pPr/>
              <a:t>40</a:t>
            </a:fld>
            <a:endParaRPr lang="en-US" dirty="0"/>
          </a:p>
        </p:txBody>
      </p:sp>
      <p:graphicFrame>
        <p:nvGraphicFramePr>
          <p:cNvPr id="4" name="Object 5">
            <a:extLst>
              <a:ext uri="{FF2B5EF4-FFF2-40B4-BE49-F238E27FC236}">
                <a16:creationId xmlns:a16="http://schemas.microsoft.com/office/drawing/2014/main" id="{1B18F439-9A46-4CA6-AED5-91B6A35CAD24}"/>
              </a:ext>
            </a:extLst>
          </p:cNvPr>
          <p:cNvGraphicFramePr>
            <a:graphicFrameLocks noChangeAspect="1"/>
          </p:cNvGraphicFramePr>
          <p:nvPr>
            <p:extLst>
              <p:ext uri="{D42A27DB-BD31-4B8C-83A1-F6EECF244321}">
                <p14:modId xmlns:p14="http://schemas.microsoft.com/office/powerpoint/2010/main" val="643206934"/>
              </p:ext>
            </p:extLst>
          </p:nvPr>
        </p:nvGraphicFramePr>
        <p:xfrm>
          <a:off x="2181232" y="1681733"/>
          <a:ext cx="8824147" cy="3816424"/>
        </p:xfrm>
        <a:graphic>
          <a:graphicData uri="http://schemas.openxmlformats.org/presentationml/2006/ole">
            <mc:AlternateContent xmlns:mc="http://schemas.openxmlformats.org/markup-compatibility/2006">
              <mc:Choice xmlns:v="urn:schemas-microsoft-com:vml" Requires="v">
                <p:oleObj spid="_x0000_s34844" name="CS ChemDraw Drawing" r:id="rId3" imgW="5397738" imgH="3684593" progId="ChemDraw.Document.6.0">
                  <p:embed/>
                </p:oleObj>
              </mc:Choice>
              <mc:Fallback>
                <p:oleObj name="CS ChemDraw Drawing" r:id="rId3" imgW="5397738" imgH="3684593" progId="ChemDraw.Document.6.0">
                  <p:embed/>
                  <p:pic>
                    <p:nvPicPr>
                      <p:cNvPr id="3481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32" y="1681733"/>
                        <a:ext cx="8824147" cy="3816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37F634E2-4079-405A-A060-DB86302B9390}"/>
              </a:ext>
            </a:extLst>
          </p:cNvPr>
          <p:cNvGraphicFramePr>
            <a:graphicFrameLocks noChangeAspect="1"/>
          </p:cNvGraphicFramePr>
          <p:nvPr>
            <p:extLst>
              <p:ext uri="{D42A27DB-BD31-4B8C-83A1-F6EECF244321}">
                <p14:modId xmlns:p14="http://schemas.microsoft.com/office/powerpoint/2010/main" val="3483678974"/>
              </p:ext>
            </p:extLst>
          </p:nvPr>
        </p:nvGraphicFramePr>
        <p:xfrm>
          <a:off x="2704874" y="5786189"/>
          <a:ext cx="7175543" cy="1071811"/>
        </p:xfrm>
        <a:graphic>
          <a:graphicData uri="http://schemas.openxmlformats.org/presentationml/2006/ole">
            <mc:AlternateContent xmlns:mc="http://schemas.openxmlformats.org/markup-compatibility/2006">
              <mc:Choice xmlns:v="urn:schemas-microsoft-com:vml" Requires="v">
                <p:oleObj spid="_x0000_s34845" name="CS ChemDraw Drawing" r:id="rId5" imgW="4283692" imgH="639743" progId="ChemDraw.Document.6.0">
                  <p:embed/>
                </p:oleObj>
              </mc:Choice>
              <mc:Fallback>
                <p:oleObj name="CS ChemDraw Drawing" r:id="rId5" imgW="4283692" imgH="639743" progId="ChemDraw.Document.6.0">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4874" y="5786189"/>
                        <a:ext cx="7175543" cy="10718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E96377BD-AC0A-45A9-9DAF-3AB3F2481AAC}"/>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58034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96FFC0-46F3-43E5-B89A-1D423285FEE4}"/>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4" name="Text Box 4">
            <a:extLst>
              <a:ext uri="{FF2B5EF4-FFF2-40B4-BE49-F238E27FC236}">
                <a16:creationId xmlns:a16="http://schemas.microsoft.com/office/drawing/2014/main" id="{2E9C037A-1BE6-4C35-87A8-A46D029AEC23}"/>
              </a:ext>
            </a:extLst>
          </p:cNvPr>
          <p:cNvSpPr txBox="1">
            <a:spLocks noChangeArrowheads="1"/>
          </p:cNvSpPr>
          <p:nvPr/>
        </p:nvSpPr>
        <p:spPr bwMode="auto">
          <a:xfrm>
            <a:off x="1663287" y="214313"/>
            <a:ext cx="4752975" cy="457200"/>
          </a:xfrm>
          <a:prstGeom prst="rect">
            <a:avLst/>
          </a:prstGeom>
          <a:noFill/>
          <a:ln w="9525">
            <a:noFill/>
            <a:miter lim="800000"/>
            <a:headEnd/>
            <a:tailEnd/>
          </a:ln>
        </p:spPr>
        <p:txBody>
          <a:bodyPr>
            <a:spAutoFit/>
          </a:bodyPr>
          <a:lstStyle/>
          <a:p>
            <a:pPr algn="l" rtl="0" fontAlgn="base">
              <a:spcBef>
                <a:spcPct val="50000"/>
              </a:spcBef>
              <a:spcAft>
                <a:spcPct val="0"/>
              </a:spcAft>
            </a:pPr>
            <a:r>
              <a:rPr lang="en-US" sz="2400" dirty="0">
                <a:solidFill>
                  <a:srgbClr val="FF0000"/>
                </a:solidFill>
                <a:cs typeface="Arial" pitchFamily="34" charset="0"/>
              </a:rPr>
              <a:t>C] Esters:</a:t>
            </a:r>
          </a:p>
        </p:txBody>
      </p:sp>
      <p:graphicFrame>
        <p:nvGraphicFramePr>
          <p:cNvPr id="5" name="Object 5">
            <a:extLst>
              <a:ext uri="{FF2B5EF4-FFF2-40B4-BE49-F238E27FC236}">
                <a16:creationId xmlns:a16="http://schemas.microsoft.com/office/drawing/2014/main" id="{1BDCBBAC-A3AB-4A69-97A4-26740BEAEFC4}"/>
              </a:ext>
            </a:extLst>
          </p:cNvPr>
          <p:cNvGraphicFramePr>
            <a:graphicFrameLocks noChangeAspect="1"/>
          </p:cNvGraphicFramePr>
          <p:nvPr>
            <p:extLst>
              <p:ext uri="{D42A27DB-BD31-4B8C-83A1-F6EECF244321}">
                <p14:modId xmlns:p14="http://schemas.microsoft.com/office/powerpoint/2010/main" val="970376374"/>
              </p:ext>
            </p:extLst>
          </p:nvPr>
        </p:nvGraphicFramePr>
        <p:xfrm>
          <a:off x="1988724" y="714375"/>
          <a:ext cx="8318500" cy="593725"/>
        </p:xfrm>
        <a:graphic>
          <a:graphicData uri="http://schemas.openxmlformats.org/presentationml/2006/ole">
            <mc:AlternateContent xmlns:mc="http://schemas.openxmlformats.org/markup-compatibility/2006">
              <mc:Choice xmlns:v="urn:schemas-microsoft-com:vml" Requires="v">
                <p:oleObj spid="_x0000_s35907" r:id="rId3" imgW="4250724" imgH="402477" progId="ChemDraw.Document.6.0">
                  <p:embed/>
                </p:oleObj>
              </mc:Choice>
              <mc:Fallback>
                <p:oleObj r:id="rId3" imgW="4250724" imgH="402477" progId="ChemDraw.Document.6.0">
                  <p:embed/>
                  <p:pic>
                    <p:nvPicPr>
                      <p:cNvPr id="3584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724" y="714375"/>
                        <a:ext cx="831850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a:extLst>
              <a:ext uri="{FF2B5EF4-FFF2-40B4-BE49-F238E27FC236}">
                <a16:creationId xmlns:a16="http://schemas.microsoft.com/office/drawing/2014/main" id="{EB28614C-5302-44E7-8114-BE8E55DACCB7}"/>
              </a:ext>
            </a:extLst>
          </p:cNvPr>
          <p:cNvGraphicFramePr>
            <a:graphicFrameLocks noChangeAspect="1"/>
          </p:cNvGraphicFramePr>
          <p:nvPr>
            <p:extLst>
              <p:ext uri="{D42A27DB-BD31-4B8C-83A1-F6EECF244321}">
                <p14:modId xmlns:p14="http://schemas.microsoft.com/office/powerpoint/2010/main" val="2213425055"/>
              </p:ext>
            </p:extLst>
          </p:nvPr>
        </p:nvGraphicFramePr>
        <p:xfrm>
          <a:off x="1806162" y="1357313"/>
          <a:ext cx="8286750" cy="488950"/>
        </p:xfrm>
        <a:graphic>
          <a:graphicData uri="http://schemas.openxmlformats.org/presentationml/2006/ole">
            <mc:AlternateContent xmlns:mc="http://schemas.openxmlformats.org/markup-compatibility/2006">
              <mc:Choice xmlns:v="urn:schemas-microsoft-com:vml" Requires="v">
                <p:oleObj spid="_x0000_s35908" r:id="rId5" imgW="4550817" imgH="367172" progId="ChemDraw.Document.6.0">
                  <p:embed/>
                </p:oleObj>
              </mc:Choice>
              <mc:Fallback>
                <p:oleObj r:id="rId5" imgW="4550817" imgH="367172" progId="ChemDraw.Document.6.0">
                  <p:embed/>
                  <p:pic>
                    <p:nvPicPr>
                      <p:cNvPr id="3584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162" y="1357313"/>
                        <a:ext cx="82867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a:extLst>
              <a:ext uri="{FF2B5EF4-FFF2-40B4-BE49-F238E27FC236}">
                <a16:creationId xmlns:a16="http://schemas.microsoft.com/office/drawing/2014/main" id="{3F71A0B7-4559-4EFD-8AB6-38E24F23DE0F}"/>
              </a:ext>
            </a:extLst>
          </p:cNvPr>
          <p:cNvGraphicFramePr>
            <a:graphicFrameLocks noChangeAspect="1"/>
          </p:cNvGraphicFramePr>
          <p:nvPr>
            <p:extLst>
              <p:ext uri="{D42A27DB-BD31-4B8C-83A1-F6EECF244321}">
                <p14:modId xmlns:p14="http://schemas.microsoft.com/office/powerpoint/2010/main" val="1122814076"/>
              </p:ext>
            </p:extLst>
          </p:nvPr>
        </p:nvGraphicFramePr>
        <p:xfrm>
          <a:off x="1734724" y="2000250"/>
          <a:ext cx="8143875" cy="633413"/>
        </p:xfrm>
        <a:graphic>
          <a:graphicData uri="http://schemas.openxmlformats.org/presentationml/2006/ole">
            <mc:AlternateContent xmlns:mc="http://schemas.openxmlformats.org/markup-compatibility/2006">
              <mc:Choice xmlns:v="urn:schemas-microsoft-com:vml" Requires="v">
                <p:oleObj spid="_x0000_s35909" r:id="rId7" imgW="4519042" imgH="416599" progId="ChemDraw.Document.6.0">
                  <p:embed/>
                </p:oleObj>
              </mc:Choice>
              <mc:Fallback>
                <p:oleObj r:id="rId7" imgW="4519042" imgH="416599" progId="ChemDraw.Document.6.0">
                  <p:embed/>
                  <p:pic>
                    <p:nvPicPr>
                      <p:cNvPr id="35844"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4724" y="2000250"/>
                        <a:ext cx="8143875"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1">
            <a:extLst>
              <a:ext uri="{FF2B5EF4-FFF2-40B4-BE49-F238E27FC236}">
                <a16:creationId xmlns:a16="http://schemas.microsoft.com/office/drawing/2014/main" id="{ACB6B784-A07A-4B1D-B945-E2FB2283FA29}"/>
              </a:ext>
            </a:extLst>
          </p:cNvPr>
          <p:cNvSpPr txBox="1">
            <a:spLocks noChangeArrowheads="1"/>
          </p:cNvSpPr>
          <p:nvPr/>
        </p:nvSpPr>
        <p:spPr bwMode="auto">
          <a:xfrm>
            <a:off x="1268446" y="2809875"/>
            <a:ext cx="3132138" cy="396875"/>
          </a:xfrm>
          <a:prstGeom prst="rect">
            <a:avLst/>
          </a:prstGeom>
          <a:noFill/>
          <a:ln w="9525">
            <a:noFill/>
            <a:miter lim="800000"/>
            <a:headEnd/>
            <a:tailEnd/>
          </a:ln>
        </p:spPr>
        <p:txBody>
          <a:bodyPr>
            <a:spAutoFit/>
          </a:bodyPr>
          <a:lstStyle/>
          <a:p>
            <a:pPr algn="l" rtl="0" fontAlgn="base">
              <a:spcBef>
                <a:spcPct val="50000"/>
              </a:spcBef>
              <a:spcAft>
                <a:spcPct val="0"/>
              </a:spcAft>
            </a:pPr>
            <a:r>
              <a:rPr lang="en-US" dirty="0">
                <a:solidFill>
                  <a:srgbClr val="FF0000"/>
                </a:solidFill>
                <a:cs typeface="Arial" pitchFamily="34" charset="0"/>
              </a:rPr>
              <a:t>     </a:t>
            </a:r>
            <a:r>
              <a:rPr lang="en-US" sz="2000" dirty="0">
                <a:solidFill>
                  <a:srgbClr val="FF0000"/>
                </a:solidFill>
                <a:cs typeface="Arial" pitchFamily="34" charset="0"/>
              </a:rPr>
              <a:t>Reduction: </a:t>
            </a:r>
          </a:p>
        </p:txBody>
      </p:sp>
      <p:graphicFrame>
        <p:nvGraphicFramePr>
          <p:cNvPr id="9" name="Object 12">
            <a:extLst>
              <a:ext uri="{FF2B5EF4-FFF2-40B4-BE49-F238E27FC236}">
                <a16:creationId xmlns:a16="http://schemas.microsoft.com/office/drawing/2014/main" id="{DA35B7FB-3F55-43EB-A420-CDE97AD7DE81}"/>
              </a:ext>
            </a:extLst>
          </p:cNvPr>
          <p:cNvGraphicFramePr>
            <a:graphicFrameLocks noChangeAspect="1"/>
          </p:cNvGraphicFramePr>
          <p:nvPr>
            <p:extLst>
              <p:ext uri="{D42A27DB-BD31-4B8C-83A1-F6EECF244321}">
                <p14:modId xmlns:p14="http://schemas.microsoft.com/office/powerpoint/2010/main" val="1584198995"/>
              </p:ext>
            </p:extLst>
          </p:nvPr>
        </p:nvGraphicFramePr>
        <p:xfrm>
          <a:off x="1663287" y="3357563"/>
          <a:ext cx="8786812" cy="1714500"/>
        </p:xfrm>
        <a:graphic>
          <a:graphicData uri="http://schemas.openxmlformats.org/presentationml/2006/ole">
            <mc:AlternateContent xmlns:mc="http://schemas.openxmlformats.org/markup-compatibility/2006">
              <mc:Choice xmlns:v="urn:schemas-microsoft-com:vml" Requires="v">
                <p:oleObj spid="_x0000_s35910" r:id="rId9" imgW="5325160" imgH="1249609" progId="ChemDraw.Document.6.0">
                  <p:embed/>
                </p:oleObj>
              </mc:Choice>
              <mc:Fallback>
                <p:oleObj r:id="rId9" imgW="5325160" imgH="1249609" progId="ChemDraw.Document.6.0">
                  <p:embed/>
                  <p:pic>
                    <p:nvPicPr>
                      <p:cNvPr id="35845"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3287" y="3357563"/>
                        <a:ext cx="8786812" cy="171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BA074581-A57A-496A-83CC-AE91F70E4876}"/>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graphicFrame>
        <p:nvGraphicFramePr>
          <p:cNvPr id="2" name="Object 1">
            <a:extLst>
              <a:ext uri="{FF2B5EF4-FFF2-40B4-BE49-F238E27FC236}">
                <a16:creationId xmlns:a16="http://schemas.microsoft.com/office/drawing/2014/main" id="{D54BAF1F-39DB-4DA4-870D-DF768A8EBC50}"/>
              </a:ext>
            </a:extLst>
          </p:cNvPr>
          <p:cNvGraphicFramePr>
            <a:graphicFrameLocks noChangeAspect="1"/>
          </p:cNvGraphicFramePr>
          <p:nvPr>
            <p:extLst>
              <p:ext uri="{D42A27DB-BD31-4B8C-83A1-F6EECF244321}">
                <p14:modId xmlns:p14="http://schemas.microsoft.com/office/powerpoint/2010/main" val="1448731620"/>
              </p:ext>
            </p:extLst>
          </p:nvPr>
        </p:nvGraphicFramePr>
        <p:xfrm>
          <a:off x="2169809" y="5143604"/>
          <a:ext cx="7269614" cy="1597965"/>
        </p:xfrm>
        <a:graphic>
          <a:graphicData uri="http://schemas.openxmlformats.org/presentationml/2006/ole">
            <mc:AlternateContent xmlns:mc="http://schemas.openxmlformats.org/markup-compatibility/2006">
              <mc:Choice xmlns:v="urn:schemas-microsoft-com:vml" Requires="v">
                <p:oleObj spid="_x0000_s35911" name="CS ChemDraw Drawing" r:id="rId11" imgW="4615200" imgH="1014120" progId="ChemDraw.Document.6.0">
                  <p:embed/>
                </p:oleObj>
              </mc:Choice>
              <mc:Fallback>
                <p:oleObj name="CS ChemDraw Drawing" r:id="rId11" imgW="4615200" imgH="1014120" progId="ChemDraw.Document.6.0">
                  <p:embed/>
                  <p:pic>
                    <p:nvPicPr>
                      <p:cNvPr id="0" name=""/>
                      <p:cNvPicPr/>
                      <p:nvPr/>
                    </p:nvPicPr>
                    <p:blipFill>
                      <a:blip r:embed="rId12"/>
                      <a:stretch>
                        <a:fillRect/>
                      </a:stretch>
                    </p:blipFill>
                    <p:spPr>
                      <a:xfrm>
                        <a:off x="2169809" y="5143604"/>
                        <a:ext cx="7269614" cy="1597965"/>
                      </a:xfrm>
                      <a:prstGeom prst="rect">
                        <a:avLst/>
                      </a:prstGeom>
                    </p:spPr>
                  </p:pic>
                </p:oleObj>
              </mc:Fallback>
            </mc:AlternateContent>
          </a:graphicData>
        </a:graphic>
      </p:graphicFrame>
    </p:spTree>
    <p:extLst>
      <p:ext uri="{BB962C8B-B14F-4D97-AF65-F5344CB8AC3E}">
        <p14:creationId xmlns:p14="http://schemas.microsoft.com/office/powerpoint/2010/main" val="23944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C2798D-B0B9-48D1-ABF0-1D6A8B68E8E0}"/>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4" name="Text Box 4">
            <a:extLst>
              <a:ext uri="{FF2B5EF4-FFF2-40B4-BE49-F238E27FC236}">
                <a16:creationId xmlns:a16="http://schemas.microsoft.com/office/drawing/2014/main" id="{0F1846D4-5B60-4FE4-8BEB-6DAC945D3786}"/>
              </a:ext>
            </a:extLst>
          </p:cNvPr>
          <p:cNvSpPr txBox="1">
            <a:spLocks noChangeArrowheads="1"/>
          </p:cNvSpPr>
          <p:nvPr/>
        </p:nvSpPr>
        <p:spPr bwMode="auto">
          <a:xfrm>
            <a:off x="2304709" y="253914"/>
            <a:ext cx="3024188" cy="457200"/>
          </a:xfrm>
          <a:prstGeom prst="rect">
            <a:avLst/>
          </a:prstGeom>
          <a:noFill/>
          <a:ln w="9525">
            <a:noFill/>
            <a:miter lim="800000"/>
            <a:headEnd/>
            <a:tailEnd/>
          </a:ln>
        </p:spPr>
        <p:txBody>
          <a:bodyPr>
            <a:spAutoFit/>
          </a:bodyPr>
          <a:lstStyle/>
          <a:p>
            <a:pPr algn="l" rtl="0" fontAlgn="base">
              <a:spcBef>
                <a:spcPct val="50000"/>
              </a:spcBef>
              <a:spcAft>
                <a:spcPct val="0"/>
              </a:spcAft>
            </a:pPr>
            <a:r>
              <a:rPr lang="en-US" sz="2400" dirty="0">
                <a:solidFill>
                  <a:srgbClr val="FF0000"/>
                </a:solidFill>
                <a:cs typeface="Arial" pitchFamily="34" charset="0"/>
              </a:rPr>
              <a:t>d] Amide:</a:t>
            </a:r>
          </a:p>
        </p:txBody>
      </p:sp>
      <p:graphicFrame>
        <p:nvGraphicFramePr>
          <p:cNvPr id="5" name="Object 5">
            <a:extLst>
              <a:ext uri="{FF2B5EF4-FFF2-40B4-BE49-F238E27FC236}">
                <a16:creationId xmlns:a16="http://schemas.microsoft.com/office/drawing/2014/main" id="{D039A363-30B4-4EF9-B4B0-114D6A3A733E}"/>
              </a:ext>
            </a:extLst>
          </p:cNvPr>
          <p:cNvGraphicFramePr>
            <a:graphicFrameLocks noChangeAspect="1"/>
          </p:cNvGraphicFramePr>
          <p:nvPr>
            <p:extLst>
              <p:ext uri="{D42A27DB-BD31-4B8C-83A1-F6EECF244321}">
                <p14:modId xmlns:p14="http://schemas.microsoft.com/office/powerpoint/2010/main" val="1970864264"/>
              </p:ext>
            </p:extLst>
          </p:nvPr>
        </p:nvGraphicFramePr>
        <p:xfrm>
          <a:off x="2694537" y="1484784"/>
          <a:ext cx="7023100" cy="1409700"/>
        </p:xfrm>
        <a:graphic>
          <a:graphicData uri="http://schemas.openxmlformats.org/presentationml/2006/ole">
            <mc:AlternateContent xmlns:mc="http://schemas.openxmlformats.org/markup-compatibility/2006">
              <mc:Choice xmlns:v="urn:schemas-microsoft-com:vml" Requires="v">
                <p:oleObj spid="_x0000_s36905" r:id="rId3" imgW="5129819" imgH="1408670" progId="ChemDraw.Document.6.0">
                  <p:embed/>
                </p:oleObj>
              </mc:Choice>
              <mc:Fallback>
                <p:oleObj r:id="rId3" imgW="5129819" imgH="1408670" progId="ChemDraw.Document.6.0">
                  <p:embed/>
                  <p:pic>
                    <p:nvPicPr>
                      <p:cNvPr id="3686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537" y="1484784"/>
                        <a:ext cx="70231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a:extLst>
              <a:ext uri="{FF2B5EF4-FFF2-40B4-BE49-F238E27FC236}">
                <a16:creationId xmlns:a16="http://schemas.microsoft.com/office/drawing/2014/main" id="{98CE657D-8449-48CD-98B7-DF92573C6436}"/>
              </a:ext>
            </a:extLst>
          </p:cNvPr>
          <p:cNvSpPr txBox="1">
            <a:spLocks noChangeArrowheads="1"/>
          </p:cNvSpPr>
          <p:nvPr/>
        </p:nvSpPr>
        <p:spPr bwMode="auto">
          <a:xfrm>
            <a:off x="2304709" y="836712"/>
            <a:ext cx="4321175" cy="396875"/>
          </a:xfrm>
          <a:prstGeom prst="rect">
            <a:avLst/>
          </a:prstGeom>
          <a:noFill/>
          <a:ln w="9525">
            <a:noFill/>
            <a:miter lim="800000"/>
            <a:headEnd/>
            <a:tailEnd/>
          </a:ln>
        </p:spPr>
        <p:txBody>
          <a:bodyPr>
            <a:spAutoFit/>
          </a:bodyPr>
          <a:lstStyle/>
          <a:p>
            <a:pPr algn="l" rtl="0" fontAlgn="base">
              <a:spcBef>
                <a:spcPct val="50000"/>
              </a:spcBef>
              <a:spcAft>
                <a:spcPct val="0"/>
              </a:spcAft>
            </a:pPr>
            <a:r>
              <a:rPr lang="en-US" sz="2000" dirty="0">
                <a:solidFill>
                  <a:srgbClr val="FF0000"/>
                </a:solidFill>
                <a:cs typeface="Arial" pitchFamily="34" charset="0"/>
              </a:rPr>
              <a:t>1-Reduction:</a:t>
            </a:r>
          </a:p>
        </p:txBody>
      </p:sp>
      <p:graphicFrame>
        <p:nvGraphicFramePr>
          <p:cNvPr id="7" name="Object 8">
            <a:extLst>
              <a:ext uri="{FF2B5EF4-FFF2-40B4-BE49-F238E27FC236}">
                <a16:creationId xmlns:a16="http://schemas.microsoft.com/office/drawing/2014/main" id="{0EAB347B-E14B-4B98-8EB4-9C728A3EA9A4}"/>
              </a:ext>
            </a:extLst>
          </p:cNvPr>
          <p:cNvGraphicFramePr>
            <a:graphicFrameLocks noChangeAspect="1"/>
          </p:cNvGraphicFramePr>
          <p:nvPr>
            <p:extLst>
              <p:ext uri="{D42A27DB-BD31-4B8C-83A1-F6EECF244321}">
                <p14:modId xmlns:p14="http://schemas.microsoft.com/office/powerpoint/2010/main" val="1361366065"/>
              </p:ext>
            </p:extLst>
          </p:nvPr>
        </p:nvGraphicFramePr>
        <p:xfrm>
          <a:off x="2694537" y="3138488"/>
          <a:ext cx="7381875" cy="1619250"/>
        </p:xfrm>
        <a:graphic>
          <a:graphicData uri="http://schemas.openxmlformats.org/presentationml/2006/ole">
            <mc:AlternateContent xmlns:mc="http://schemas.openxmlformats.org/markup-compatibility/2006">
              <mc:Choice xmlns:v="urn:schemas-microsoft-com:vml" Requires="v">
                <p:oleObj spid="_x0000_s36906" r:id="rId5" imgW="4762942" imgH="1623007" progId="ChemDraw.Document.6.0">
                  <p:embed/>
                </p:oleObj>
              </mc:Choice>
              <mc:Fallback>
                <p:oleObj r:id="rId5" imgW="4762942" imgH="1623007" progId="ChemDraw.Document.6.0">
                  <p:embed/>
                  <p:pic>
                    <p:nvPicPr>
                      <p:cNvPr id="36867"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4537" y="3138488"/>
                        <a:ext cx="7381875" cy="161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0">
            <a:extLst>
              <a:ext uri="{FF2B5EF4-FFF2-40B4-BE49-F238E27FC236}">
                <a16:creationId xmlns:a16="http://schemas.microsoft.com/office/drawing/2014/main" id="{DC9C3C3F-1939-40EA-AB39-3B3F8C447C47}"/>
              </a:ext>
            </a:extLst>
          </p:cNvPr>
          <p:cNvGraphicFramePr>
            <a:graphicFrameLocks noChangeAspect="1"/>
          </p:cNvGraphicFramePr>
          <p:nvPr>
            <p:extLst>
              <p:ext uri="{D42A27DB-BD31-4B8C-83A1-F6EECF244321}">
                <p14:modId xmlns:p14="http://schemas.microsoft.com/office/powerpoint/2010/main" val="470987260"/>
              </p:ext>
            </p:extLst>
          </p:nvPr>
        </p:nvGraphicFramePr>
        <p:xfrm>
          <a:off x="2622529" y="5157192"/>
          <a:ext cx="7231062" cy="752475"/>
        </p:xfrm>
        <a:graphic>
          <a:graphicData uri="http://schemas.openxmlformats.org/presentationml/2006/ole">
            <mc:AlternateContent xmlns:mc="http://schemas.openxmlformats.org/markup-compatibility/2006">
              <mc:Choice xmlns:v="urn:schemas-microsoft-com:vml" Requires="v">
                <p:oleObj spid="_x0000_s36907" r:id="rId7" imgW="4599517" imgH="759883" progId="ChemDraw.Document.6.0">
                  <p:embed/>
                </p:oleObj>
              </mc:Choice>
              <mc:Fallback>
                <p:oleObj r:id="rId7" imgW="4599517" imgH="759883" progId="ChemDraw.Document.6.0">
                  <p:embed/>
                  <p:pic>
                    <p:nvPicPr>
                      <p:cNvPr id="3686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2529" y="5157192"/>
                        <a:ext cx="7231062"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1B874237-06F1-4FDA-BCC7-BB17E43FD29B}"/>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9209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970785-D2A1-4E8E-8937-61F7F19CCB2C}"/>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4" name="Text Box 15">
            <a:extLst>
              <a:ext uri="{FF2B5EF4-FFF2-40B4-BE49-F238E27FC236}">
                <a16:creationId xmlns:a16="http://schemas.microsoft.com/office/drawing/2014/main" id="{646D1592-9BA9-4464-A14D-47D0DEA00516}"/>
              </a:ext>
            </a:extLst>
          </p:cNvPr>
          <p:cNvSpPr txBox="1">
            <a:spLocks noChangeArrowheads="1"/>
          </p:cNvSpPr>
          <p:nvPr/>
        </p:nvSpPr>
        <p:spPr bwMode="auto">
          <a:xfrm>
            <a:off x="2609889" y="2708920"/>
            <a:ext cx="5940425" cy="400110"/>
          </a:xfrm>
          <a:prstGeom prst="rect">
            <a:avLst/>
          </a:prstGeom>
          <a:noFill/>
          <a:ln w="9525">
            <a:noFill/>
            <a:miter lim="800000"/>
            <a:headEnd/>
            <a:tailEnd/>
          </a:ln>
        </p:spPr>
        <p:txBody>
          <a:bodyPr>
            <a:spAutoFit/>
          </a:bodyPr>
          <a:lstStyle>
            <a:defPPr>
              <a:defRPr lang="x-none"/>
            </a:defPPr>
            <a:lvl1pPr algn="l" rtl="0" fontAlgn="base">
              <a:spcBef>
                <a:spcPct val="50000"/>
              </a:spcBef>
              <a:spcAft>
                <a:spcPct val="0"/>
              </a:spcAft>
              <a:defRPr sz="2000" b="1">
                <a:solidFill>
                  <a:srgbClr val="FF0000"/>
                </a:solidFill>
                <a:latin typeface="Tahoma" pitchFamily="34" charset="0"/>
                <a:cs typeface="Arial" pitchFamily="34" charset="0"/>
              </a:defRPr>
            </a:lvl1pPr>
          </a:lstStyle>
          <a:p>
            <a:r>
              <a:rPr lang="en-US" b="0" dirty="0">
                <a:latin typeface="+mn-lt"/>
              </a:rPr>
              <a:t>3-Hoffman degradation:</a:t>
            </a:r>
          </a:p>
        </p:txBody>
      </p:sp>
      <p:sp>
        <p:nvSpPr>
          <p:cNvPr id="7" name="Text Box 12">
            <a:extLst>
              <a:ext uri="{FF2B5EF4-FFF2-40B4-BE49-F238E27FC236}">
                <a16:creationId xmlns:a16="http://schemas.microsoft.com/office/drawing/2014/main" id="{417B2AA7-B655-466A-9815-7B52E11932DC}"/>
              </a:ext>
            </a:extLst>
          </p:cNvPr>
          <p:cNvSpPr txBox="1">
            <a:spLocks noChangeArrowheads="1"/>
          </p:cNvSpPr>
          <p:nvPr/>
        </p:nvSpPr>
        <p:spPr bwMode="auto">
          <a:xfrm>
            <a:off x="2609889" y="692696"/>
            <a:ext cx="2627313" cy="396875"/>
          </a:xfrm>
          <a:prstGeom prst="rect">
            <a:avLst/>
          </a:prstGeom>
          <a:noFill/>
          <a:ln w="9525">
            <a:noFill/>
            <a:miter lim="800000"/>
            <a:headEnd/>
            <a:tailEnd/>
          </a:ln>
        </p:spPr>
        <p:txBody>
          <a:bodyPr>
            <a:spAutoFit/>
          </a:bodyPr>
          <a:lstStyle/>
          <a:p>
            <a:pPr algn="l" rtl="0" fontAlgn="base">
              <a:spcBef>
                <a:spcPct val="50000"/>
              </a:spcBef>
              <a:spcAft>
                <a:spcPct val="0"/>
              </a:spcAft>
            </a:pPr>
            <a:r>
              <a:rPr lang="en-US" sz="2000" dirty="0">
                <a:solidFill>
                  <a:srgbClr val="FF0000"/>
                </a:solidFill>
                <a:cs typeface="Arial" pitchFamily="34" charset="0"/>
              </a:rPr>
              <a:t>2-Dehydration:</a:t>
            </a:r>
          </a:p>
        </p:txBody>
      </p:sp>
      <p:graphicFrame>
        <p:nvGraphicFramePr>
          <p:cNvPr id="8" name="Object 13">
            <a:extLst>
              <a:ext uri="{FF2B5EF4-FFF2-40B4-BE49-F238E27FC236}">
                <a16:creationId xmlns:a16="http://schemas.microsoft.com/office/drawing/2014/main" id="{F4EABFC1-F3C5-486A-8386-B38A49824B02}"/>
              </a:ext>
            </a:extLst>
          </p:cNvPr>
          <p:cNvGraphicFramePr>
            <a:graphicFrameLocks noChangeAspect="1"/>
          </p:cNvGraphicFramePr>
          <p:nvPr>
            <p:extLst>
              <p:ext uri="{D42A27DB-BD31-4B8C-83A1-F6EECF244321}">
                <p14:modId xmlns:p14="http://schemas.microsoft.com/office/powerpoint/2010/main" val="3511372690"/>
              </p:ext>
            </p:extLst>
          </p:nvPr>
        </p:nvGraphicFramePr>
        <p:xfrm>
          <a:off x="2643188" y="1484313"/>
          <a:ext cx="6592887" cy="895350"/>
        </p:xfrm>
        <a:graphic>
          <a:graphicData uri="http://schemas.openxmlformats.org/presentationml/2006/ole">
            <mc:AlternateContent xmlns:mc="http://schemas.openxmlformats.org/markup-compatibility/2006">
              <mc:Choice xmlns:v="urn:schemas-microsoft-com:vml" Requires="v">
                <p:oleObj spid="_x0000_s37929" name="CS ChemDraw Drawing" r:id="rId3" imgW="3586990" imgH="748466" progId="ChemDraw.Document.6.0">
                  <p:embed/>
                </p:oleObj>
              </mc:Choice>
              <mc:Fallback>
                <p:oleObj name="CS ChemDraw Drawing" r:id="rId3" imgW="3586990" imgH="748466" progId="ChemDraw.Document.6.0">
                  <p:embed/>
                  <p:pic>
                    <p:nvPicPr>
                      <p:cNvPr id="8"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1484313"/>
                        <a:ext cx="6592887"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E330A7B0-8D0B-4A81-A7E4-595FCC37310A}"/>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graphicFrame>
        <p:nvGraphicFramePr>
          <p:cNvPr id="2" name="Object 1">
            <a:extLst>
              <a:ext uri="{FF2B5EF4-FFF2-40B4-BE49-F238E27FC236}">
                <a16:creationId xmlns:a16="http://schemas.microsoft.com/office/drawing/2014/main" id="{C0860BE2-578A-402C-9C1B-E4AFF961CA86}"/>
              </a:ext>
            </a:extLst>
          </p:cNvPr>
          <p:cNvGraphicFramePr>
            <a:graphicFrameLocks noChangeAspect="1"/>
          </p:cNvGraphicFramePr>
          <p:nvPr>
            <p:extLst>
              <p:ext uri="{D42A27DB-BD31-4B8C-83A1-F6EECF244321}">
                <p14:modId xmlns:p14="http://schemas.microsoft.com/office/powerpoint/2010/main" val="842881579"/>
              </p:ext>
            </p:extLst>
          </p:nvPr>
        </p:nvGraphicFramePr>
        <p:xfrm>
          <a:off x="3041937" y="3437816"/>
          <a:ext cx="7102830" cy="1039380"/>
        </p:xfrm>
        <a:graphic>
          <a:graphicData uri="http://schemas.openxmlformats.org/presentationml/2006/ole">
            <mc:AlternateContent xmlns:mc="http://schemas.openxmlformats.org/markup-compatibility/2006">
              <mc:Choice xmlns:v="urn:schemas-microsoft-com:vml" Requires="v">
                <p:oleObj spid="_x0000_s37930" name="CS ChemDraw Drawing" r:id="rId5" imgW="4631760" imgH="677520" progId="ChemDraw.Document.6.0">
                  <p:embed/>
                </p:oleObj>
              </mc:Choice>
              <mc:Fallback>
                <p:oleObj name="CS ChemDraw Drawing" r:id="rId5" imgW="4631760" imgH="677520" progId="ChemDraw.Document.6.0">
                  <p:embed/>
                  <p:pic>
                    <p:nvPicPr>
                      <p:cNvPr id="0" name=""/>
                      <p:cNvPicPr/>
                      <p:nvPr/>
                    </p:nvPicPr>
                    <p:blipFill>
                      <a:blip r:embed="rId6"/>
                      <a:stretch>
                        <a:fillRect/>
                      </a:stretch>
                    </p:blipFill>
                    <p:spPr>
                      <a:xfrm>
                        <a:off x="3041937" y="3437816"/>
                        <a:ext cx="7102830" cy="103938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D1E1298-AABE-45BC-82A1-B185FA2536A1}"/>
              </a:ext>
            </a:extLst>
          </p:cNvPr>
          <p:cNvGraphicFramePr>
            <a:graphicFrameLocks noChangeAspect="1"/>
          </p:cNvGraphicFramePr>
          <p:nvPr>
            <p:extLst>
              <p:ext uri="{D42A27DB-BD31-4B8C-83A1-F6EECF244321}">
                <p14:modId xmlns:p14="http://schemas.microsoft.com/office/powerpoint/2010/main" val="2473886551"/>
              </p:ext>
            </p:extLst>
          </p:nvPr>
        </p:nvGraphicFramePr>
        <p:xfrm>
          <a:off x="2972235" y="4942741"/>
          <a:ext cx="6330633" cy="917732"/>
        </p:xfrm>
        <a:graphic>
          <a:graphicData uri="http://schemas.openxmlformats.org/presentationml/2006/ole">
            <mc:AlternateContent xmlns:mc="http://schemas.openxmlformats.org/markup-compatibility/2006">
              <mc:Choice xmlns:v="urn:schemas-microsoft-com:vml" Requires="v">
                <p:oleObj spid="_x0000_s37931" name="CS ChemDraw Drawing" r:id="rId7" imgW="4084920" imgH="591840" progId="ChemDraw.Document.6.0">
                  <p:embed/>
                </p:oleObj>
              </mc:Choice>
              <mc:Fallback>
                <p:oleObj name="CS ChemDraw Drawing" r:id="rId7" imgW="4084920" imgH="591840" progId="ChemDraw.Document.6.0">
                  <p:embed/>
                  <p:pic>
                    <p:nvPicPr>
                      <p:cNvPr id="0" name=""/>
                      <p:cNvPicPr/>
                      <p:nvPr/>
                    </p:nvPicPr>
                    <p:blipFill>
                      <a:blip r:embed="rId8"/>
                      <a:stretch>
                        <a:fillRect/>
                      </a:stretch>
                    </p:blipFill>
                    <p:spPr>
                      <a:xfrm>
                        <a:off x="2972235" y="4942741"/>
                        <a:ext cx="6330633" cy="917732"/>
                      </a:xfrm>
                      <a:prstGeom prst="rect">
                        <a:avLst/>
                      </a:prstGeom>
                    </p:spPr>
                  </p:pic>
                </p:oleObj>
              </mc:Fallback>
            </mc:AlternateContent>
          </a:graphicData>
        </a:graphic>
      </p:graphicFrame>
    </p:spTree>
    <p:extLst>
      <p:ext uri="{BB962C8B-B14F-4D97-AF65-F5344CB8AC3E}">
        <p14:creationId xmlns:p14="http://schemas.microsoft.com/office/powerpoint/2010/main" val="32542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1C61-EEB5-4B11-946C-050C807B5ED8}"/>
              </a:ext>
            </a:extLst>
          </p:cNvPr>
          <p:cNvSpPr>
            <a:spLocks noGrp="1"/>
          </p:cNvSpPr>
          <p:nvPr>
            <p:ph type="title"/>
          </p:nvPr>
        </p:nvSpPr>
        <p:spPr/>
        <p:txBody>
          <a:bodyPr/>
          <a:lstStyle/>
          <a:p>
            <a:r>
              <a:rPr lang="en-US" dirty="0"/>
              <a:t>Nomenclature</a:t>
            </a:r>
          </a:p>
        </p:txBody>
      </p:sp>
      <p:sp>
        <p:nvSpPr>
          <p:cNvPr id="3" name="Content Placeholder 2">
            <a:extLst>
              <a:ext uri="{FF2B5EF4-FFF2-40B4-BE49-F238E27FC236}">
                <a16:creationId xmlns:a16="http://schemas.microsoft.com/office/drawing/2014/main" id="{122D2299-9B4D-49C8-893B-2B9ED5C0396E}"/>
              </a:ext>
            </a:extLst>
          </p:cNvPr>
          <p:cNvSpPr>
            <a:spLocks noGrp="1"/>
          </p:cNvSpPr>
          <p:nvPr>
            <p:ph idx="1"/>
          </p:nvPr>
        </p:nvSpPr>
        <p:spPr>
          <a:xfrm>
            <a:off x="2133600" y="1745673"/>
            <a:ext cx="9684327" cy="4165549"/>
          </a:xfrm>
        </p:spPr>
        <p:txBody>
          <a:bodyPr>
            <a:normAutofit/>
          </a:bodyPr>
          <a:lstStyle/>
          <a:p>
            <a:pPr marL="0" indent="0" algn="justLow">
              <a:buNone/>
            </a:pPr>
            <a:r>
              <a:rPr lang="en-US" sz="3600" dirty="0">
                <a:solidFill>
                  <a:srgbClr val="FF0000"/>
                </a:solidFill>
                <a:latin typeface="+mj-lt"/>
                <a:ea typeface="+mj-ea"/>
                <a:cs typeface="+mj-cs"/>
              </a:rPr>
              <a:t>IUPAC name</a:t>
            </a:r>
          </a:p>
          <a:p>
            <a:pPr algn="justLow"/>
            <a:r>
              <a:rPr lang="en-US" sz="2400" dirty="0"/>
              <a:t>The root name is based on the longest continuous chain of carbon atoms bearing the carboxyl group. The -e is replaced by -</a:t>
            </a:r>
            <a:r>
              <a:rPr lang="en-US" sz="2400" dirty="0" err="1"/>
              <a:t>oic</a:t>
            </a:r>
            <a:r>
              <a:rPr lang="en-US" sz="2400" dirty="0"/>
              <a:t> acid. </a:t>
            </a:r>
          </a:p>
          <a:p>
            <a:pPr algn="justLow"/>
            <a:r>
              <a:rPr lang="en-US" sz="2400" dirty="0"/>
              <a:t>The chain is numbered starting with the carboxyl carbon atom.</a:t>
            </a:r>
          </a:p>
          <a:p>
            <a:pPr algn="justLow"/>
            <a:r>
              <a:rPr lang="en-US" sz="2400" dirty="0"/>
              <a:t>Cycloalkanes with carboxyl substituents are named as  </a:t>
            </a:r>
            <a:r>
              <a:rPr lang="en-US" sz="2400" dirty="0" err="1"/>
              <a:t>cycloalkanecarboxylic</a:t>
            </a:r>
            <a:r>
              <a:rPr lang="en-US" sz="2400" dirty="0"/>
              <a:t> acids. </a:t>
            </a:r>
          </a:p>
        </p:txBody>
      </p:sp>
      <p:sp>
        <p:nvSpPr>
          <p:cNvPr id="4" name="Slide Number Placeholder 3">
            <a:extLst>
              <a:ext uri="{FF2B5EF4-FFF2-40B4-BE49-F238E27FC236}">
                <a16:creationId xmlns:a16="http://schemas.microsoft.com/office/drawing/2014/main" id="{EFA638A0-8855-4210-9962-3F0A28FE9FED}"/>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extBox 4">
            <a:extLst>
              <a:ext uri="{FF2B5EF4-FFF2-40B4-BE49-F238E27FC236}">
                <a16:creationId xmlns:a16="http://schemas.microsoft.com/office/drawing/2014/main" id="{2C6E7111-DD17-4F8F-A06B-4EE0E7D016D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85330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0D83-8CE0-4545-83CF-B5B352DE3FE9}"/>
              </a:ext>
            </a:extLst>
          </p:cNvPr>
          <p:cNvSpPr>
            <a:spLocks noGrp="1"/>
          </p:cNvSpPr>
          <p:nvPr>
            <p:ph type="title"/>
          </p:nvPr>
        </p:nvSpPr>
        <p:spPr/>
        <p:txBody>
          <a:bodyPr/>
          <a:lstStyle/>
          <a:p>
            <a:r>
              <a:rPr lang="en-US" dirty="0"/>
              <a:t>common name</a:t>
            </a:r>
          </a:p>
        </p:txBody>
      </p:sp>
      <p:sp>
        <p:nvSpPr>
          <p:cNvPr id="3" name="Content Placeholder 2">
            <a:extLst>
              <a:ext uri="{FF2B5EF4-FFF2-40B4-BE49-F238E27FC236}">
                <a16:creationId xmlns:a16="http://schemas.microsoft.com/office/drawing/2014/main" id="{9ED84329-02C2-4104-B821-91A919B0CD36}"/>
              </a:ext>
            </a:extLst>
          </p:cNvPr>
          <p:cNvSpPr>
            <a:spLocks noGrp="1"/>
          </p:cNvSpPr>
          <p:nvPr>
            <p:ph idx="1"/>
          </p:nvPr>
        </p:nvSpPr>
        <p:spPr/>
        <p:txBody>
          <a:bodyPr>
            <a:normAutofit/>
          </a:bodyPr>
          <a:lstStyle/>
          <a:p>
            <a:r>
              <a:rPr lang="en-US" sz="2000" dirty="0"/>
              <a:t>In common names, the positions of substituents are named using Greek letters. Notice that the lettering begins with the carbon atom </a:t>
            </a:r>
            <a:r>
              <a:rPr lang="en-US" sz="2000" i="1" dirty="0"/>
              <a:t>next </a:t>
            </a:r>
            <a:r>
              <a:rPr lang="en-US" sz="2000" dirty="0"/>
              <a:t>to the carboxyl carbon, the </a:t>
            </a:r>
            <a:r>
              <a:rPr lang="en-US" sz="2000" b="1" dirty="0">
                <a:solidFill>
                  <a:prstClr val="black"/>
                </a:solidFill>
                <a:cs typeface="Arial" pitchFamily="34" charset="0"/>
                <a:sym typeface="Symbol" pitchFamily="18" charset="2"/>
              </a:rPr>
              <a:t></a:t>
            </a:r>
            <a:r>
              <a:rPr lang="en-US" sz="2000" dirty="0"/>
              <a:t> carbon.</a:t>
            </a:r>
          </a:p>
          <a:p>
            <a:endParaRPr lang="en-US" sz="2000" dirty="0"/>
          </a:p>
          <a:p>
            <a:pPr marL="0" indent="0" algn="ctr" fontAlgn="base">
              <a:spcBef>
                <a:spcPct val="0"/>
              </a:spcBef>
              <a:spcAft>
                <a:spcPct val="0"/>
              </a:spcAft>
              <a:buNone/>
            </a:pPr>
            <a:r>
              <a:rPr lang="en-US" sz="2000" dirty="0"/>
              <a:t>                                 </a:t>
            </a:r>
            <a:r>
              <a:rPr lang="en-US" sz="2000" dirty="0" err="1">
                <a:solidFill>
                  <a:srgbClr val="000000"/>
                </a:solidFill>
                <a:cs typeface="Arial" pitchFamily="34" charset="0"/>
              </a:rPr>
              <a:t>commmone</a:t>
            </a:r>
            <a:r>
              <a:rPr lang="en-US" sz="2000" dirty="0">
                <a:solidFill>
                  <a:srgbClr val="000000"/>
                </a:solidFill>
                <a:cs typeface="Arial" pitchFamily="34" charset="0"/>
              </a:rPr>
              <a:t>:       </a:t>
            </a:r>
            <a:r>
              <a:rPr lang="en-US" sz="2000" dirty="0">
                <a:solidFill>
                  <a:srgbClr val="000000"/>
                </a:solidFill>
                <a:cs typeface="Arial" pitchFamily="34" charset="0"/>
                <a:sym typeface="Symbol" pitchFamily="18" charset="2"/>
              </a:rPr>
              <a:t></a:t>
            </a:r>
            <a:r>
              <a:rPr lang="en-US" sz="2000" dirty="0">
                <a:solidFill>
                  <a:srgbClr val="000000"/>
                </a:solidFill>
                <a:cs typeface="Arial" pitchFamily="34" charset="0"/>
              </a:rPr>
              <a:t>,</a:t>
            </a:r>
            <a:r>
              <a:rPr lang="en-US" sz="2000" dirty="0">
                <a:solidFill>
                  <a:srgbClr val="000000"/>
                </a:solidFill>
                <a:cs typeface="Arial" pitchFamily="34" charset="0"/>
                <a:sym typeface="Symbol" pitchFamily="18" charset="2"/>
              </a:rPr>
              <a:t></a:t>
            </a:r>
            <a:r>
              <a:rPr lang="en-US" sz="2000" dirty="0">
                <a:solidFill>
                  <a:srgbClr val="000000"/>
                </a:solidFill>
                <a:cs typeface="Arial" pitchFamily="34" charset="0"/>
              </a:rPr>
              <a:t>- Dimethyl butyric acid</a:t>
            </a:r>
          </a:p>
          <a:p>
            <a:pPr marL="0" indent="0" algn="ctr" fontAlgn="base">
              <a:spcBef>
                <a:spcPct val="0"/>
              </a:spcBef>
              <a:spcAft>
                <a:spcPct val="0"/>
              </a:spcAft>
              <a:buNone/>
            </a:pPr>
            <a:r>
              <a:rPr lang="en-US" sz="2000" dirty="0">
                <a:solidFill>
                  <a:srgbClr val="000000"/>
                </a:solidFill>
                <a:cs typeface="Arial" pitchFamily="34" charset="0"/>
              </a:rPr>
              <a:t>                                       IUPAC:                2,3-Dimethyl butanoic acid</a:t>
            </a:r>
          </a:p>
          <a:p>
            <a:pPr marL="0" indent="0" algn="ctr" fontAlgn="base">
              <a:spcBef>
                <a:spcPct val="0"/>
              </a:spcBef>
              <a:spcAft>
                <a:spcPct val="0"/>
              </a:spcAft>
              <a:buNone/>
            </a:pPr>
            <a:endParaRPr lang="en-US" sz="2000" dirty="0">
              <a:solidFill>
                <a:srgbClr val="000000"/>
              </a:solidFill>
              <a:cs typeface="Arial" pitchFamily="34" charset="0"/>
            </a:endParaRPr>
          </a:p>
          <a:p>
            <a:pPr marL="0" indent="0" algn="ctr" fontAlgn="base">
              <a:spcBef>
                <a:spcPct val="0"/>
              </a:spcBef>
              <a:spcAft>
                <a:spcPct val="0"/>
              </a:spcAft>
              <a:buNone/>
            </a:pPr>
            <a:endParaRPr lang="en-US" sz="2000" dirty="0">
              <a:solidFill>
                <a:srgbClr val="000000"/>
              </a:solidFill>
              <a:cs typeface="Arial" pitchFamily="34" charset="0"/>
            </a:endParaRPr>
          </a:p>
          <a:p>
            <a:pPr marL="0" indent="0" algn="ctr" fontAlgn="base">
              <a:spcBef>
                <a:spcPct val="0"/>
              </a:spcBef>
              <a:spcAft>
                <a:spcPct val="0"/>
              </a:spcAft>
              <a:buNone/>
            </a:pPr>
            <a:endParaRPr lang="en-US" sz="2000" dirty="0">
              <a:solidFill>
                <a:srgbClr val="000000"/>
              </a:solidFill>
              <a:cs typeface="Arial" pitchFamily="34" charset="0"/>
            </a:endParaRPr>
          </a:p>
          <a:p>
            <a:pPr marL="0" indent="0" algn="ctr" fontAlgn="base">
              <a:spcBef>
                <a:spcPct val="0"/>
              </a:spcBef>
              <a:spcAft>
                <a:spcPct val="0"/>
              </a:spcAft>
              <a:buNone/>
            </a:pPr>
            <a:endParaRPr lang="en-US" sz="2000" dirty="0">
              <a:solidFill>
                <a:srgbClr val="000000"/>
              </a:solidFill>
              <a:cs typeface="Arial" pitchFamily="34" charset="0"/>
            </a:endParaRPr>
          </a:p>
          <a:p>
            <a:pPr marL="0" indent="0" algn="ctr" fontAlgn="base">
              <a:spcBef>
                <a:spcPct val="0"/>
              </a:spcBef>
              <a:spcAft>
                <a:spcPct val="0"/>
              </a:spcAft>
              <a:buNone/>
            </a:pPr>
            <a:r>
              <a:rPr lang="en-US" sz="2000" dirty="0">
                <a:solidFill>
                  <a:prstClr val="black"/>
                </a:solidFill>
                <a:cs typeface="Arial" pitchFamily="34" charset="0"/>
                <a:sym typeface="Symbol" pitchFamily="18" charset="2"/>
              </a:rPr>
              <a:t>                                                </a:t>
            </a:r>
            <a:r>
              <a:rPr lang="en-US" sz="2000" dirty="0">
                <a:solidFill>
                  <a:srgbClr val="000000"/>
                </a:solidFill>
                <a:cs typeface="Arial" pitchFamily="34" charset="0"/>
                <a:sym typeface="Symbol" pitchFamily="18" charset="2"/>
              </a:rPr>
              <a:t></a:t>
            </a:r>
            <a:r>
              <a:rPr lang="en-US" sz="2000" b="1" dirty="0">
                <a:solidFill>
                  <a:prstClr val="black"/>
                </a:solidFill>
                <a:cs typeface="Arial" pitchFamily="34" charset="0"/>
                <a:sym typeface="Symbol" pitchFamily="18" charset="2"/>
              </a:rPr>
              <a:t> </a:t>
            </a:r>
            <a:r>
              <a:rPr lang="en-US" sz="2000" dirty="0">
                <a:solidFill>
                  <a:schemeClr val="tx1"/>
                </a:solidFill>
                <a:cs typeface="Times New Roman" pitchFamily="18" charset="0"/>
              </a:rPr>
              <a:t>-Bromo </a:t>
            </a:r>
            <a:r>
              <a:rPr lang="en-US" sz="2000" dirty="0">
                <a:solidFill>
                  <a:schemeClr val="tx1"/>
                </a:solidFill>
                <a:cs typeface="Arial" panose="020B0604020202020204" pitchFamily="34" charset="0"/>
              </a:rPr>
              <a:t>valeric acid </a:t>
            </a:r>
          </a:p>
          <a:p>
            <a:pPr marL="0" indent="0" algn="ctr" fontAlgn="base">
              <a:spcBef>
                <a:spcPct val="0"/>
              </a:spcBef>
              <a:spcAft>
                <a:spcPct val="0"/>
              </a:spcAft>
              <a:buNone/>
            </a:pPr>
            <a:endParaRPr lang="en-US" sz="2000" dirty="0"/>
          </a:p>
        </p:txBody>
      </p:sp>
      <p:sp>
        <p:nvSpPr>
          <p:cNvPr id="4" name="Slide Number Placeholder 3">
            <a:extLst>
              <a:ext uri="{FF2B5EF4-FFF2-40B4-BE49-F238E27FC236}">
                <a16:creationId xmlns:a16="http://schemas.microsoft.com/office/drawing/2014/main" id="{7BC93CA6-46F6-414B-B1CF-20471DBF731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Text Box 6">
            <a:extLst>
              <a:ext uri="{FF2B5EF4-FFF2-40B4-BE49-F238E27FC236}">
                <a16:creationId xmlns:a16="http://schemas.microsoft.com/office/drawing/2014/main" id="{7A1D24D7-29BF-45B6-B1AA-48446E998EDC}"/>
              </a:ext>
            </a:extLst>
          </p:cNvPr>
          <p:cNvSpPr txBox="1">
            <a:spLocks noChangeArrowheads="1"/>
          </p:cNvSpPr>
          <p:nvPr/>
        </p:nvSpPr>
        <p:spPr bwMode="auto">
          <a:xfrm>
            <a:off x="6796087" y="971602"/>
            <a:ext cx="3857625" cy="830262"/>
          </a:xfrm>
          <a:prstGeom prst="rect">
            <a:avLst/>
          </a:prstGeom>
          <a:noFill/>
          <a:ln w="9525">
            <a:noFill/>
            <a:miter lim="800000"/>
            <a:headEnd/>
            <a:tailEnd/>
          </a:ln>
        </p:spPr>
        <p:txBody>
          <a:bodyPr>
            <a:spAutoFit/>
          </a:bodyPr>
          <a:lstStyle/>
          <a:p>
            <a:pPr algn="l" rtl="0" fontAlgn="base">
              <a:spcBef>
                <a:spcPct val="0"/>
              </a:spcBef>
              <a:spcAft>
                <a:spcPct val="0"/>
              </a:spcAft>
            </a:pPr>
            <a:r>
              <a:rPr lang="en-US" sz="2400" dirty="0">
                <a:solidFill>
                  <a:prstClr val="black"/>
                </a:solidFill>
                <a:latin typeface="Tahoma" pitchFamily="34" charset="0"/>
                <a:cs typeface="Arial" pitchFamily="34" charset="0"/>
              </a:rPr>
              <a:t>    </a:t>
            </a:r>
            <a:r>
              <a:rPr lang="en-US" sz="2400" b="1" dirty="0">
                <a:solidFill>
                  <a:prstClr val="black"/>
                </a:solidFill>
                <a:latin typeface="Tahoma" pitchFamily="34" charset="0"/>
                <a:cs typeface="Arial" pitchFamily="34" charset="0"/>
                <a:sym typeface="Symbol" pitchFamily="18" charset="2"/>
              </a:rPr>
              <a:t></a:t>
            </a:r>
            <a:r>
              <a:rPr lang="en-US" sz="2400" b="1" dirty="0">
                <a:solidFill>
                  <a:prstClr val="black"/>
                </a:solidFill>
                <a:latin typeface="Tahoma" pitchFamily="34" charset="0"/>
                <a:cs typeface="Arial" pitchFamily="34" charset="0"/>
              </a:rPr>
              <a:t>  </a:t>
            </a:r>
            <a:r>
              <a:rPr lang="en-US" sz="2400" b="1" dirty="0">
                <a:solidFill>
                  <a:prstClr val="black"/>
                </a:solidFill>
                <a:latin typeface="Tahoma" pitchFamily="34" charset="0"/>
                <a:cs typeface="Arial" pitchFamily="34" charset="0"/>
                <a:sym typeface="Symbol" pitchFamily="18" charset="2"/>
              </a:rPr>
              <a:t></a:t>
            </a:r>
            <a:r>
              <a:rPr lang="en-US" sz="2400" b="1" dirty="0">
                <a:solidFill>
                  <a:prstClr val="black"/>
                </a:solidFill>
                <a:latin typeface="Tahoma" pitchFamily="34" charset="0"/>
                <a:cs typeface="Arial" pitchFamily="34" charset="0"/>
              </a:rPr>
              <a:t>   </a:t>
            </a:r>
            <a:r>
              <a:rPr lang="en-US" sz="2400" b="1" dirty="0">
                <a:solidFill>
                  <a:prstClr val="black"/>
                </a:solidFill>
                <a:latin typeface="Tahoma" pitchFamily="34" charset="0"/>
                <a:cs typeface="Arial" pitchFamily="34" charset="0"/>
                <a:sym typeface="Symbol" pitchFamily="18" charset="2"/>
              </a:rPr>
              <a:t> </a:t>
            </a:r>
            <a:r>
              <a:rPr lang="en-US" sz="2400" b="1" dirty="0">
                <a:solidFill>
                  <a:prstClr val="black"/>
                </a:solidFill>
                <a:latin typeface="Tahoma" pitchFamily="34" charset="0"/>
                <a:cs typeface="Arial" pitchFamily="34" charset="0"/>
              </a:rPr>
              <a:t> </a:t>
            </a:r>
            <a:r>
              <a:rPr lang="en-US" sz="2400" b="1" dirty="0">
                <a:solidFill>
                  <a:prstClr val="black"/>
                </a:solidFill>
                <a:latin typeface="Tahoma" pitchFamily="34" charset="0"/>
                <a:cs typeface="Arial" pitchFamily="34" charset="0"/>
                <a:sym typeface="Symbol" pitchFamily="18" charset="2"/>
              </a:rPr>
              <a:t></a:t>
            </a:r>
            <a:r>
              <a:rPr lang="en-US" sz="2400" b="1" dirty="0">
                <a:solidFill>
                  <a:prstClr val="black"/>
                </a:solidFill>
                <a:latin typeface="Tahoma" pitchFamily="34" charset="0"/>
                <a:cs typeface="Arial" pitchFamily="34" charset="0"/>
              </a:rPr>
              <a:t> </a:t>
            </a:r>
            <a:r>
              <a:rPr lang="en-US" sz="2400" b="1" dirty="0">
                <a:solidFill>
                  <a:prstClr val="black"/>
                </a:solidFill>
                <a:latin typeface="Tahoma" pitchFamily="34" charset="0"/>
                <a:cs typeface="Arial" pitchFamily="34" charset="0"/>
                <a:sym typeface="Symbol" pitchFamily="18" charset="2"/>
              </a:rPr>
              <a:t>        </a:t>
            </a:r>
            <a:endParaRPr lang="en-US" sz="2400" b="1" dirty="0">
              <a:solidFill>
                <a:prstClr val="black"/>
              </a:solidFill>
              <a:latin typeface="Tahoma" pitchFamily="34" charset="0"/>
              <a:cs typeface="Arial" pitchFamily="34" charset="0"/>
            </a:endParaRPr>
          </a:p>
          <a:p>
            <a:pPr algn="l" rtl="0" fontAlgn="base">
              <a:spcBef>
                <a:spcPct val="0"/>
              </a:spcBef>
              <a:spcAft>
                <a:spcPct val="0"/>
              </a:spcAft>
            </a:pPr>
            <a:r>
              <a:rPr lang="en-US" sz="2400" b="1" dirty="0">
                <a:solidFill>
                  <a:prstClr val="black"/>
                </a:solidFill>
                <a:latin typeface="Tahoma" pitchFamily="34" charset="0"/>
                <a:cs typeface="Arial" pitchFamily="34" charset="0"/>
              </a:rPr>
              <a:t>    C-C-C-C-C-COOH</a:t>
            </a:r>
          </a:p>
        </p:txBody>
      </p:sp>
      <p:graphicFrame>
        <p:nvGraphicFramePr>
          <p:cNvPr id="7" name="Object 6">
            <a:extLst>
              <a:ext uri="{FF2B5EF4-FFF2-40B4-BE49-F238E27FC236}">
                <a16:creationId xmlns:a16="http://schemas.microsoft.com/office/drawing/2014/main" id="{46936B06-F629-4038-88C6-40CD19E8BD4F}"/>
              </a:ext>
            </a:extLst>
          </p:cNvPr>
          <p:cNvGraphicFramePr>
            <a:graphicFrameLocks noChangeAspect="1"/>
          </p:cNvGraphicFramePr>
          <p:nvPr>
            <p:extLst>
              <p:ext uri="{D42A27DB-BD31-4B8C-83A1-F6EECF244321}">
                <p14:modId xmlns:p14="http://schemas.microsoft.com/office/powerpoint/2010/main" val="3711051972"/>
              </p:ext>
            </p:extLst>
          </p:nvPr>
        </p:nvGraphicFramePr>
        <p:xfrm>
          <a:off x="2883875" y="3370638"/>
          <a:ext cx="2495843" cy="1303546"/>
        </p:xfrm>
        <a:graphic>
          <a:graphicData uri="http://schemas.openxmlformats.org/presentationml/2006/ole">
            <mc:AlternateContent xmlns:mc="http://schemas.openxmlformats.org/markup-compatibility/2006">
              <mc:Choice xmlns:v="urn:schemas-microsoft-com:vml" Requires="v">
                <p:oleObj spid="_x0000_s7260" name="ChemSketch" r:id="rId3" imgW="1176528" imgH="859536" progId="ACD.ChemSketch.20">
                  <p:embed/>
                </p:oleObj>
              </mc:Choice>
              <mc:Fallback>
                <p:oleObj name="ChemSketch" r:id="rId3" imgW="1176528" imgH="859536" progId="ACD.ChemSketch.20">
                  <p:embed/>
                  <p:pic>
                    <p:nvPicPr>
                      <p:cNvPr id="12"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875" y="3370638"/>
                        <a:ext cx="2495843" cy="1303546"/>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B7095431-1422-41F6-9DC7-90E2DDF0B044}"/>
              </a:ext>
            </a:extLst>
          </p:cNvPr>
          <p:cNvGraphicFramePr>
            <a:graphicFrameLocks noChangeAspect="1"/>
          </p:cNvGraphicFramePr>
          <p:nvPr>
            <p:extLst>
              <p:ext uri="{D42A27DB-BD31-4B8C-83A1-F6EECF244321}">
                <p14:modId xmlns:p14="http://schemas.microsoft.com/office/powerpoint/2010/main" val="3304101765"/>
              </p:ext>
            </p:extLst>
          </p:nvPr>
        </p:nvGraphicFramePr>
        <p:xfrm>
          <a:off x="2600792" y="4920861"/>
          <a:ext cx="3062008" cy="743684"/>
        </p:xfrm>
        <a:graphic>
          <a:graphicData uri="http://schemas.openxmlformats.org/presentationml/2006/ole">
            <mc:AlternateContent xmlns:mc="http://schemas.openxmlformats.org/markup-compatibility/2006">
              <mc:Choice xmlns:v="urn:schemas-microsoft-com:vml" Requires="v">
                <p:oleObj spid="_x0000_s7261" name="CS ChemDraw Drawing" r:id="rId5" imgW="1281600" imgH="310680" progId="ChemDraw.Document.6.0">
                  <p:embed/>
                </p:oleObj>
              </mc:Choice>
              <mc:Fallback>
                <p:oleObj name="CS ChemDraw Drawing" r:id="rId5" imgW="1281600" imgH="310680" progId="ChemDraw.Document.6.0">
                  <p:embed/>
                  <p:pic>
                    <p:nvPicPr>
                      <p:cNvPr id="0" name=""/>
                      <p:cNvPicPr/>
                      <p:nvPr/>
                    </p:nvPicPr>
                    <p:blipFill>
                      <a:blip r:embed="rId6"/>
                      <a:stretch>
                        <a:fillRect/>
                      </a:stretch>
                    </p:blipFill>
                    <p:spPr>
                      <a:xfrm>
                        <a:off x="2600792" y="4920861"/>
                        <a:ext cx="3062008" cy="743684"/>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83964B5-95D3-4177-8B62-A0DCA60F9D66}"/>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32632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3">
            <a:extLst>
              <a:ext uri="{FF2B5EF4-FFF2-40B4-BE49-F238E27FC236}">
                <a16:creationId xmlns:a16="http://schemas.microsoft.com/office/drawing/2014/main" id="{40B774FF-8199-4E51-BC36-AF1502B93A8D}"/>
              </a:ext>
            </a:extLst>
          </p:cNvPr>
          <p:cNvGraphicFramePr>
            <a:graphicFrameLocks/>
          </p:cNvGraphicFramePr>
          <p:nvPr>
            <p:extLst>
              <p:ext uri="{D42A27DB-BD31-4B8C-83A1-F6EECF244321}">
                <p14:modId xmlns:p14="http://schemas.microsoft.com/office/powerpoint/2010/main" val="913348351"/>
              </p:ext>
            </p:extLst>
          </p:nvPr>
        </p:nvGraphicFramePr>
        <p:xfrm>
          <a:off x="2262254" y="303883"/>
          <a:ext cx="8976509" cy="2702897"/>
        </p:xfrm>
        <a:graphic>
          <a:graphicData uri="http://schemas.openxmlformats.org/drawingml/2006/table">
            <a:tbl>
              <a:tblPr rtl="1"/>
              <a:tblGrid>
                <a:gridCol w="2028771">
                  <a:extLst>
                    <a:ext uri="{9D8B030D-6E8A-4147-A177-3AD203B41FA5}">
                      <a16:colId xmlns:a16="http://schemas.microsoft.com/office/drawing/2014/main" val="20000"/>
                    </a:ext>
                  </a:extLst>
                </a:gridCol>
                <a:gridCol w="2637713">
                  <a:extLst>
                    <a:ext uri="{9D8B030D-6E8A-4147-A177-3AD203B41FA5}">
                      <a16:colId xmlns:a16="http://schemas.microsoft.com/office/drawing/2014/main" val="20001"/>
                    </a:ext>
                  </a:extLst>
                </a:gridCol>
                <a:gridCol w="2844863">
                  <a:extLst>
                    <a:ext uri="{9D8B030D-6E8A-4147-A177-3AD203B41FA5}">
                      <a16:colId xmlns:a16="http://schemas.microsoft.com/office/drawing/2014/main" val="20002"/>
                    </a:ext>
                  </a:extLst>
                </a:gridCol>
                <a:gridCol w="1465162">
                  <a:extLst>
                    <a:ext uri="{9D8B030D-6E8A-4147-A177-3AD203B41FA5}">
                      <a16:colId xmlns:a16="http://schemas.microsoft.com/office/drawing/2014/main" val="20003"/>
                    </a:ext>
                  </a:extLst>
                </a:gridCol>
              </a:tblGrid>
              <a:tr h="47785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rgbClr val="CC0000"/>
                          </a:solidFill>
                          <a:effectLst/>
                          <a:latin typeface="+mn-lt"/>
                          <a:cs typeface="Arial" panose="020B0604020202020204" pitchFamily="34" charset="0"/>
                        </a:rPr>
                        <a:t>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rgbClr val="CC0000"/>
                          </a:solidFill>
                          <a:effectLst/>
                          <a:latin typeface="+mn-lt"/>
                          <a:cs typeface="Arial" panose="020B0604020202020204" pitchFamily="34" charset="0"/>
                        </a:rPr>
                        <a:t>IUPAC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rgbClr val="CC0000"/>
                          </a:solidFill>
                          <a:effectLst/>
                          <a:latin typeface="+mn-lt"/>
                          <a:cs typeface="Arial" panose="020B0604020202020204" pitchFamily="34" charset="0"/>
                        </a:rPr>
                        <a:t>Formula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rgbClr val="CC0000"/>
                          </a:solidFill>
                          <a:effectLst/>
                          <a:latin typeface="+mn-lt"/>
                          <a:cs typeface="Arial" panose="020B0604020202020204" pitchFamily="34" charset="0"/>
                        </a:rPr>
                        <a:t>No. 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295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Formic acid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Acetic acid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mn-lt"/>
                          <a:cs typeface="Arial" panose="020B0604020202020204" pitchFamily="34" charset="0"/>
                        </a:rPr>
                        <a:t>Prpionic</a:t>
                      </a:r>
                      <a:r>
                        <a:rPr kumimoji="0" lang="en-US" sz="2000" b="0" i="0" u="none" strike="noStrike" cap="none" normalizeH="0" baseline="0" dirty="0">
                          <a:ln>
                            <a:noFill/>
                          </a:ln>
                          <a:solidFill>
                            <a:schemeClr val="tx1"/>
                          </a:solidFill>
                          <a:effectLst/>
                          <a:latin typeface="+mn-lt"/>
                          <a:cs typeface="Arial" panose="020B0604020202020204" pitchFamily="34" charset="0"/>
                        </a:rPr>
                        <a:t> acid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Butyric acid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valeric acid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mn-lt"/>
                          <a:cs typeface="Arial" panose="020B0604020202020204" pitchFamily="34" charset="0"/>
                        </a:rPr>
                        <a:t>Methanoic</a:t>
                      </a:r>
                      <a:r>
                        <a:rPr kumimoji="0" lang="en-US" sz="2000" b="0" i="0" u="none" strike="noStrike" cap="none" normalizeH="0" baseline="0" dirty="0">
                          <a:ln>
                            <a:noFill/>
                          </a:ln>
                          <a:solidFill>
                            <a:schemeClr val="tx1"/>
                          </a:solidFill>
                          <a:effectLst/>
                          <a:latin typeface="+mn-lt"/>
                          <a:cs typeface="Arial" panose="020B0604020202020204" pitchFamily="34" charset="0"/>
                        </a:rPr>
                        <a:t> acid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mn-lt"/>
                          <a:cs typeface="Arial" panose="020B0604020202020204" pitchFamily="34" charset="0"/>
                        </a:rPr>
                        <a:t>Ethanoic</a:t>
                      </a:r>
                      <a:r>
                        <a:rPr kumimoji="0" lang="en-US" sz="2000" b="0" i="0" u="none" strike="noStrike" cap="none" normalizeH="0" baseline="0" dirty="0">
                          <a:ln>
                            <a:noFill/>
                          </a:ln>
                          <a:solidFill>
                            <a:schemeClr val="tx1"/>
                          </a:solidFill>
                          <a:effectLst/>
                          <a:latin typeface="+mn-lt"/>
                          <a:cs typeface="Arial" panose="020B0604020202020204" pitchFamily="34" charset="0"/>
                        </a:rPr>
                        <a:t> acid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mn-lt"/>
                          <a:cs typeface="Arial" panose="020B0604020202020204" pitchFamily="34" charset="0"/>
                        </a:rPr>
                        <a:t>Prpanoic</a:t>
                      </a:r>
                      <a:r>
                        <a:rPr kumimoji="0" lang="en-US" sz="2000" b="0" i="0" u="none" strike="noStrike" cap="none" normalizeH="0" baseline="0" dirty="0">
                          <a:ln>
                            <a:noFill/>
                          </a:ln>
                          <a:solidFill>
                            <a:schemeClr val="tx1"/>
                          </a:solidFill>
                          <a:effectLst/>
                          <a:latin typeface="+mn-lt"/>
                          <a:cs typeface="Arial" panose="020B0604020202020204" pitchFamily="34" charset="0"/>
                        </a:rPr>
                        <a:t> acid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mn-lt"/>
                          <a:cs typeface="Arial" panose="020B0604020202020204" pitchFamily="34" charset="0"/>
                        </a:rPr>
                        <a:t>Butanoic</a:t>
                      </a:r>
                      <a:r>
                        <a:rPr kumimoji="0" lang="en-US" sz="2000" b="0" i="0" u="none" strike="noStrike" cap="none" normalizeH="0" baseline="0" dirty="0">
                          <a:ln>
                            <a:noFill/>
                          </a:ln>
                          <a:solidFill>
                            <a:schemeClr val="tx1"/>
                          </a:solidFill>
                          <a:effectLst/>
                          <a:latin typeface="+mn-lt"/>
                          <a:cs typeface="Arial" panose="020B0604020202020204" pitchFamily="34" charset="0"/>
                        </a:rPr>
                        <a:t> acid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mn-lt"/>
                          <a:cs typeface="Arial" panose="020B0604020202020204" pitchFamily="34" charset="0"/>
                        </a:rPr>
                        <a:t>Pentanoic</a:t>
                      </a:r>
                      <a:r>
                        <a:rPr kumimoji="0" lang="en-US" sz="2000" b="0" i="0" u="none" strike="noStrike" cap="none" normalizeH="0" baseline="0" dirty="0">
                          <a:ln>
                            <a:noFill/>
                          </a:ln>
                          <a:solidFill>
                            <a:schemeClr val="tx1"/>
                          </a:solidFill>
                          <a:effectLst/>
                          <a:latin typeface="+mn-lt"/>
                          <a:cs typeface="Arial" panose="020B0604020202020204" pitchFamily="34" charset="0"/>
                        </a:rPr>
                        <a:t> acid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HCOOH</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CH</a:t>
                      </a:r>
                      <a:r>
                        <a:rPr kumimoji="0" lang="en-US" sz="2000" b="0" i="0" u="none" strike="noStrike" cap="none" normalizeH="0" baseline="-25000" dirty="0">
                          <a:ln>
                            <a:noFill/>
                          </a:ln>
                          <a:solidFill>
                            <a:schemeClr val="tx1"/>
                          </a:solidFill>
                          <a:effectLst/>
                          <a:latin typeface="+mn-lt"/>
                          <a:cs typeface="Arial" panose="020B0604020202020204" pitchFamily="34" charset="0"/>
                        </a:rPr>
                        <a:t>3</a:t>
                      </a:r>
                      <a:r>
                        <a:rPr kumimoji="0" lang="en-US" sz="2000" b="0" i="0" u="none" strike="noStrike" cap="none" normalizeH="0" baseline="0" dirty="0">
                          <a:ln>
                            <a:noFill/>
                          </a:ln>
                          <a:solidFill>
                            <a:schemeClr val="tx1"/>
                          </a:solidFill>
                          <a:effectLst/>
                          <a:latin typeface="+mn-lt"/>
                          <a:cs typeface="Arial" panose="020B0604020202020204" pitchFamily="34" charset="0"/>
                        </a:rPr>
                        <a:t>COOH</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CH</a:t>
                      </a:r>
                      <a:r>
                        <a:rPr kumimoji="0" lang="en-US" sz="2000" b="0" i="0" u="none" strike="noStrike" cap="none" normalizeH="0" baseline="-25000" dirty="0">
                          <a:ln>
                            <a:noFill/>
                          </a:ln>
                          <a:solidFill>
                            <a:schemeClr val="tx1"/>
                          </a:solidFill>
                          <a:effectLst/>
                          <a:latin typeface="+mn-lt"/>
                          <a:cs typeface="Arial" panose="020B0604020202020204" pitchFamily="34" charset="0"/>
                        </a:rPr>
                        <a:t>3</a:t>
                      </a:r>
                      <a:r>
                        <a:rPr kumimoji="0" lang="en-US" sz="2000" b="0" i="0" u="none" strike="noStrike" cap="none" normalizeH="0" baseline="0" dirty="0">
                          <a:ln>
                            <a:noFill/>
                          </a:ln>
                          <a:solidFill>
                            <a:schemeClr val="tx1"/>
                          </a:solidFill>
                          <a:effectLst/>
                          <a:latin typeface="+mn-lt"/>
                          <a:cs typeface="Arial" panose="020B0604020202020204" pitchFamily="34" charset="0"/>
                        </a:rPr>
                        <a:t>CH</a:t>
                      </a:r>
                      <a:r>
                        <a:rPr kumimoji="0" lang="en-US" sz="2000" b="0" i="0" u="none" strike="noStrike" cap="none" normalizeH="0" baseline="-25000" dirty="0">
                          <a:ln>
                            <a:noFill/>
                          </a:ln>
                          <a:solidFill>
                            <a:schemeClr val="tx1"/>
                          </a:solidFill>
                          <a:effectLst/>
                          <a:latin typeface="+mn-lt"/>
                          <a:cs typeface="Arial" panose="020B0604020202020204" pitchFamily="34" charset="0"/>
                        </a:rPr>
                        <a:t>2</a:t>
                      </a:r>
                      <a:r>
                        <a:rPr kumimoji="0" lang="en-US" sz="2000" b="0" i="0" u="none" strike="noStrike" cap="none" normalizeH="0" baseline="0" dirty="0">
                          <a:ln>
                            <a:noFill/>
                          </a:ln>
                          <a:solidFill>
                            <a:schemeClr val="tx1"/>
                          </a:solidFill>
                          <a:effectLst/>
                          <a:latin typeface="+mn-lt"/>
                          <a:cs typeface="Arial" panose="020B0604020202020204" pitchFamily="34" charset="0"/>
                        </a:rPr>
                        <a:t>COOH</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CH</a:t>
                      </a:r>
                      <a:r>
                        <a:rPr kumimoji="0" lang="en-US" sz="2000" b="0" i="0" u="none" strike="noStrike" cap="none" normalizeH="0" baseline="-25000" dirty="0">
                          <a:ln>
                            <a:noFill/>
                          </a:ln>
                          <a:solidFill>
                            <a:schemeClr val="tx1"/>
                          </a:solidFill>
                          <a:effectLst/>
                          <a:latin typeface="+mn-lt"/>
                          <a:cs typeface="Arial" panose="020B0604020202020204" pitchFamily="34" charset="0"/>
                        </a:rPr>
                        <a:t>3</a:t>
                      </a:r>
                      <a:r>
                        <a:rPr kumimoji="0" lang="en-US" sz="2000" b="0" i="0" u="none" strike="noStrike" cap="none" normalizeH="0" baseline="0" dirty="0">
                          <a:ln>
                            <a:noFill/>
                          </a:ln>
                          <a:solidFill>
                            <a:schemeClr val="tx1"/>
                          </a:solidFill>
                          <a:effectLst/>
                          <a:latin typeface="+mn-lt"/>
                          <a:cs typeface="Arial" panose="020B0604020202020204" pitchFamily="34" charset="0"/>
                        </a:rPr>
                        <a:t>(CH</a:t>
                      </a:r>
                      <a:r>
                        <a:rPr kumimoji="0" lang="en-US" sz="2000" b="0" i="0" u="none" strike="noStrike" cap="none" normalizeH="0" baseline="-25000" dirty="0">
                          <a:ln>
                            <a:noFill/>
                          </a:ln>
                          <a:solidFill>
                            <a:schemeClr val="tx1"/>
                          </a:solidFill>
                          <a:effectLst/>
                          <a:latin typeface="+mn-lt"/>
                          <a:cs typeface="Arial" panose="020B0604020202020204" pitchFamily="34" charset="0"/>
                        </a:rPr>
                        <a:t>2</a:t>
                      </a:r>
                      <a:r>
                        <a:rPr kumimoji="0" lang="en-US" sz="2000" b="0" i="0" u="none" strike="noStrike" cap="none" normalizeH="0" baseline="0" dirty="0">
                          <a:ln>
                            <a:noFill/>
                          </a:ln>
                          <a:solidFill>
                            <a:schemeClr val="tx1"/>
                          </a:solidFill>
                          <a:effectLst/>
                          <a:latin typeface="+mn-lt"/>
                          <a:cs typeface="Arial" panose="020B0604020202020204" pitchFamily="34" charset="0"/>
                        </a:rPr>
                        <a:t>)</a:t>
                      </a:r>
                      <a:r>
                        <a:rPr kumimoji="0" lang="en-US" sz="2000" b="0" i="0" u="none" strike="noStrike" cap="none" normalizeH="0" baseline="-25000" dirty="0">
                          <a:ln>
                            <a:noFill/>
                          </a:ln>
                          <a:solidFill>
                            <a:schemeClr val="tx1"/>
                          </a:solidFill>
                          <a:effectLst/>
                          <a:latin typeface="+mn-lt"/>
                          <a:cs typeface="Arial" panose="020B0604020202020204" pitchFamily="34" charset="0"/>
                        </a:rPr>
                        <a:t>2</a:t>
                      </a:r>
                      <a:r>
                        <a:rPr kumimoji="0" lang="en-US" sz="2000" b="0" i="0" u="none" strike="noStrike" cap="none" normalizeH="0" baseline="0" dirty="0">
                          <a:ln>
                            <a:noFill/>
                          </a:ln>
                          <a:solidFill>
                            <a:schemeClr val="tx1"/>
                          </a:solidFill>
                          <a:effectLst/>
                          <a:latin typeface="+mn-lt"/>
                          <a:cs typeface="Arial" panose="020B0604020202020204" pitchFamily="34" charset="0"/>
                        </a:rPr>
                        <a:t>COOH</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CH</a:t>
                      </a:r>
                      <a:r>
                        <a:rPr kumimoji="0" lang="en-US" sz="2000" b="0" i="0" u="none" strike="noStrike" cap="none" normalizeH="0" baseline="-25000" dirty="0">
                          <a:ln>
                            <a:noFill/>
                          </a:ln>
                          <a:solidFill>
                            <a:schemeClr val="tx1"/>
                          </a:solidFill>
                          <a:effectLst/>
                          <a:latin typeface="+mn-lt"/>
                          <a:cs typeface="Arial" panose="020B0604020202020204" pitchFamily="34" charset="0"/>
                        </a:rPr>
                        <a:t>3</a:t>
                      </a:r>
                      <a:r>
                        <a:rPr kumimoji="0" lang="en-US" sz="2000" b="0" i="0" u="none" strike="noStrike" cap="none" normalizeH="0" baseline="0" dirty="0">
                          <a:ln>
                            <a:noFill/>
                          </a:ln>
                          <a:solidFill>
                            <a:schemeClr val="tx1"/>
                          </a:solidFill>
                          <a:effectLst/>
                          <a:latin typeface="+mn-lt"/>
                          <a:cs typeface="Arial" panose="020B0604020202020204" pitchFamily="34" charset="0"/>
                        </a:rPr>
                        <a:t>(CH</a:t>
                      </a:r>
                      <a:r>
                        <a:rPr kumimoji="0" lang="en-US" sz="2000" b="0" i="0" u="none" strike="noStrike" cap="none" normalizeH="0" baseline="-25000" dirty="0">
                          <a:ln>
                            <a:noFill/>
                          </a:ln>
                          <a:solidFill>
                            <a:schemeClr val="tx1"/>
                          </a:solidFill>
                          <a:effectLst/>
                          <a:latin typeface="+mn-lt"/>
                          <a:cs typeface="Arial" panose="020B0604020202020204" pitchFamily="34" charset="0"/>
                        </a:rPr>
                        <a:t>2</a:t>
                      </a:r>
                      <a:r>
                        <a:rPr kumimoji="0" lang="en-US" sz="2000" b="0" i="0" u="none" strike="noStrike" cap="none" normalizeH="0" baseline="0" dirty="0">
                          <a:ln>
                            <a:noFill/>
                          </a:ln>
                          <a:solidFill>
                            <a:schemeClr val="tx1"/>
                          </a:solidFill>
                          <a:effectLst/>
                          <a:latin typeface="+mn-lt"/>
                          <a:cs typeface="Arial" panose="020B0604020202020204" pitchFamily="34" charset="0"/>
                        </a:rPr>
                        <a:t>)</a:t>
                      </a:r>
                      <a:r>
                        <a:rPr kumimoji="0" lang="en-US" sz="2000" b="0" i="0" u="none" strike="noStrike" cap="none" normalizeH="0" baseline="-25000" dirty="0">
                          <a:ln>
                            <a:noFill/>
                          </a:ln>
                          <a:solidFill>
                            <a:schemeClr val="tx1"/>
                          </a:solidFill>
                          <a:effectLst/>
                          <a:latin typeface="+mn-lt"/>
                          <a:cs typeface="Arial" panose="020B0604020202020204" pitchFamily="34" charset="0"/>
                        </a:rPr>
                        <a:t>3</a:t>
                      </a:r>
                      <a:r>
                        <a:rPr kumimoji="0" lang="en-US" sz="2000" b="0" i="0" u="none" strike="noStrike" cap="none" normalizeH="0" baseline="0" dirty="0">
                          <a:ln>
                            <a:noFill/>
                          </a:ln>
                          <a:solidFill>
                            <a:schemeClr val="tx1"/>
                          </a:solidFill>
                          <a:effectLst/>
                          <a:latin typeface="+mn-lt"/>
                          <a:cs typeface="Arial" panose="020B0604020202020204" pitchFamily="34" charset="0"/>
                        </a:rPr>
                        <a:t>COOH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0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anose="020B0604020202020204" pitchFamily="34" charset="0"/>
                        </a:rPr>
                        <a:t>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225F7609-CBF4-4610-80AC-27407202F495}"/>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2064" name="Picture 16" descr="Image result for dicarboxylic acids common names">
            <a:extLst>
              <a:ext uri="{FF2B5EF4-FFF2-40B4-BE49-F238E27FC236}">
                <a16:creationId xmlns:a16="http://schemas.microsoft.com/office/drawing/2014/main" id="{F052D7E7-8051-40FF-A967-9FE8E12F4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2" t="32410" r="1832" b="22021"/>
          <a:stretch/>
        </p:blipFill>
        <p:spPr bwMode="auto">
          <a:xfrm>
            <a:off x="2262254" y="3429000"/>
            <a:ext cx="8809018" cy="31251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2002D4-C341-43F4-B818-CF25D15F8944}"/>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83108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4515FFC-F03A-46EB-870D-EF2789D324DE}"/>
              </a:ext>
            </a:extLst>
          </p:cNvPr>
          <p:cNvGraphicFramePr>
            <a:graphicFrameLocks noChangeAspect="1"/>
          </p:cNvGraphicFramePr>
          <p:nvPr>
            <p:extLst>
              <p:ext uri="{D42A27DB-BD31-4B8C-83A1-F6EECF244321}">
                <p14:modId xmlns:p14="http://schemas.microsoft.com/office/powerpoint/2010/main" val="1336419945"/>
              </p:ext>
            </p:extLst>
          </p:nvPr>
        </p:nvGraphicFramePr>
        <p:xfrm>
          <a:off x="3348109" y="190579"/>
          <a:ext cx="6646326" cy="2017461"/>
        </p:xfrm>
        <a:graphic>
          <a:graphicData uri="http://schemas.openxmlformats.org/presentationml/2006/ole">
            <mc:AlternateContent xmlns:mc="http://schemas.openxmlformats.org/markup-compatibility/2006">
              <mc:Choice xmlns:v="urn:schemas-microsoft-com:vml" Requires="v">
                <p:oleObj spid="_x0000_s6229" name="CS ChemDraw Drawing" r:id="rId3" imgW="3268440" imgH="992520" progId="ChemDraw.Document.6.0">
                  <p:embed/>
                </p:oleObj>
              </mc:Choice>
              <mc:Fallback>
                <p:oleObj name="CS ChemDraw Drawing" r:id="rId3" imgW="3268440" imgH="992520" progId="ChemDraw.Document.6.0">
                  <p:embed/>
                  <p:pic>
                    <p:nvPicPr>
                      <p:cNvPr id="0" name=""/>
                      <p:cNvPicPr/>
                      <p:nvPr/>
                    </p:nvPicPr>
                    <p:blipFill>
                      <a:blip r:embed="rId4"/>
                      <a:stretch>
                        <a:fillRect/>
                      </a:stretch>
                    </p:blipFill>
                    <p:spPr>
                      <a:xfrm>
                        <a:off x="3348109" y="190579"/>
                        <a:ext cx="6646326" cy="2017461"/>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0766C73-8963-4115-B74A-B57F852AC687}"/>
              </a:ext>
            </a:extLst>
          </p:cNvPr>
          <p:cNvSpPr/>
          <p:nvPr/>
        </p:nvSpPr>
        <p:spPr>
          <a:xfrm>
            <a:off x="1800665" y="2160114"/>
            <a:ext cx="9819249" cy="646331"/>
          </a:xfrm>
          <a:prstGeom prst="rect">
            <a:avLst/>
          </a:prstGeom>
        </p:spPr>
        <p:txBody>
          <a:bodyPr wrap="square">
            <a:spAutoFit/>
          </a:bodyPr>
          <a:lstStyle/>
          <a:p>
            <a:r>
              <a:rPr lang="en-US" b="1" dirty="0">
                <a:latin typeface="NewBaskervilleStd-Bold"/>
              </a:rPr>
              <a:t>1,4-Benzenedicarboxylic acid     1,2-Benzenedicarboxylic acid              1,3-Benzenedicarboxylic acid</a:t>
            </a:r>
          </a:p>
          <a:p>
            <a:r>
              <a:rPr lang="en-US" b="1" dirty="0">
                <a:latin typeface="NewBaskervilleStd-Bold"/>
              </a:rPr>
              <a:t>(Terephthalic acid)                                     (Phthalic acid)                               (Isophthalic acid)</a:t>
            </a:r>
            <a:endParaRPr lang="en-US" dirty="0"/>
          </a:p>
        </p:txBody>
      </p:sp>
      <p:sp>
        <p:nvSpPr>
          <p:cNvPr id="4" name="Slide Number Placeholder 3">
            <a:extLst>
              <a:ext uri="{FF2B5EF4-FFF2-40B4-BE49-F238E27FC236}">
                <a16:creationId xmlns:a16="http://schemas.microsoft.com/office/drawing/2014/main" id="{211D6369-4C03-4312-B3BD-EA123FE3B5C0}"/>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descr="Image result for nomenclature of carboxylic acids">
            <a:extLst>
              <a:ext uri="{FF2B5EF4-FFF2-40B4-BE49-F238E27FC236}">
                <a16:creationId xmlns:a16="http://schemas.microsoft.com/office/drawing/2014/main" id="{BA79B6A8-F041-49EB-A6C0-461C8340E0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0451"/>
          <a:stretch/>
        </p:blipFill>
        <p:spPr bwMode="auto">
          <a:xfrm>
            <a:off x="2047991" y="2816996"/>
            <a:ext cx="6337194" cy="3931920"/>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Image result for cinnamic acid structure">
            <a:extLst>
              <a:ext uri="{FF2B5EF4-FFF2-40B4-BE49-F238E27FC236}">
                <a16:creationId xmlns:a16="http://schemas.microsoft.com/office/drawing/2014/main" id="{E472F4CD-B70A-4AF2-B909-50759437C5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185" y="2693926"/>
            <a:ext cx="2773818" cy="15299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3170252-898E-4327-B289-19A6A8BF9BFF}"/>
              </a:ext>
            </a:extLst>
          </p:cNvPr>
          <p:cNvSpPr/>
          <p:nvPr/>
        </p:nvSpPr>
        <p:spPr>
          <a:xfrm>
            <a:off x="8566083" y="4386580"/>
            <a:ext cx="3155852" cy="646331"/>
          </a:xfrm>
          <a:prstGeom prst="rect">
            <a:avLst/>
          </a:prstGeom>
        </p:spPr>
        <p:txBody>
          <a:bodyPr wrap="square">
            <a:spAutoFit/>
          </a:bodyPr>
          <a:lstStyle/>
          <a:p>
            <a:r>
              <a:rPr lang="en-US" b="1" i="1" dirty="0">
                <a:latin typeface="NewBaskervilleStd-BoldIt"/>
              </a:rPr>
              <a:t>trans</a:t>
            </a:r>
            <a:r>
              <a:rPr lang="en-US" b="1" dirty="0">
                <a:latin typeface="NewBaskervilleStd-Bold"/>
              </a:rPr>
              <a:t>-3-Phenylpropenoic acid</a:t>
            </a:r>
          </a:p>
          <a:p>
            <a:r>
              <a:rPr lang="en-US" b="1" dirty="0">
                <a:latin typeface="NewBaskervilleStd-Bold"/>
              </a:rPr>
              <a:t>(Cinnamic acid)</a:t>
            </a:r>
            <a:endParaRPr lang="en-US" dirty="0"/>
          </a:p>
        </p:txBody>
      </p:sp>
      <p:graphicFrame>
        <p:nvGraphicFramePr>
          <p:cNvPr id="7" name="Object 6">
            <a:extLst>
              <a:ext uri="{FF2B5EF4-FFF2-40B4-BE49-F238E27FC236}">
                <a16:creationId xmlns:a16="http://schemas.microsoft.com/office/drawing/2014/main" id="{C8D03B71-D534-4AFE-82A1-AC3881A3F57E}"/>
              </a:ext>
            </a:extLst>
          </p:cNvPr>
          <p:cNvGraphicFramePr>
            <a:graphicFrameLocks noChangeAspect="1"/>
          </p:cNvGraphicFramePr>
          <p:nvPr>
            <p:extLst>
              <p:ext uri="{D42A27DB-BD31-4B8C-83A1-F6EECF244321}">
                <p14:modId xmlns:p14="http://schemas.microsoft.com/office/powerpoint/2010/main" val="668586549"/>
              </p:ext>
            </p:extLst>
          </p:nvPr>
        </p:nvGraphicFramePr>
        <p:xfrm>
          <a:off x="8506553" y="5271388"/>
          <a:ext cx="2467370" cy="1341658"/>
        </p:xfrm>
        <a:graphic>
          <a:graphicData uri="http://schemas.openxmlformats.org/presentationml/2006/ole">
            <mc:AlternateContent xmlns:mc="http://schemas.openxmlformats.org/markup-compatibility/2006">
              <mc:Choice xmlns:v="urn:schemas-microsoft-com:vml" Requires="v">
                <p:oleObj spid="_x0000_s6230" name="CS ChemDraw Drawing" r:id="rId7" imgW="1958400" imgH="1064880" progId="ChemDraw.Document.6.0">
                  <p:embed/>
                </p:oleObj>
              </mc:Choice>
              <mc:Fallback>
                <p:oleObj name="CS ChemDraw Drawing" r:id="rId7" imgW="1958400" imgH="1064880" progId="ChemDraw.Document.6.0">
                  <p:embed/>
                  <p:pic>
                    <p:nvPicPr>
                      <p:cNvPr id="0" name=""/>
                      <p:cNvPicPr/>
                      <p:nvPr/>
                    </p:nvPicPr>
                    <p:blipFill>
                      <a:blip r:embed="rId8"/>
                      <a:stretch>
                        <a:fillRect/>
                      </a:stretch>
                    </p:blipFill>
                    <p:spPr>
                      <a:xfrm>
                        <a:off x="8506553" y="5271388"/>
                        <a:ext cx="2467370" cy="134165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3EA4E54C-8C10-4113-9399-61398A8D432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230232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omenclature of carboxylic acids">
            <a:extLst>
              <a:ext uri="{FF2B5EF4-FFF2-40B4-BE49-F238E27FC236}">
                <a16:creationId xmlns:a16="http://schemas.microsoft.com/office/drawing/2014/main" id="{2ED8D7DC-7449-4C2A-B119-8E0831677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80"/>
          <a:stretch/>
        </p:blipFill>
        <p:spPr bwMode="auto">
          <a:xfrm>
            <a:off x="1637420" y="334549"/>
            <a:ext cx="8505385" cy="60613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C470E31-7075-4455-868D-9D7BE35755E6}"/>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4" name="TextBox 3">
            <a:extLst>
              <a:ext uri="{FF2B5EF4-FFF2-40B4-BE49-F238E27FC236}">
                <a16:creationId xmlns:a16="http://schemas.microsoft.com/office/drawing/2014/main" id="{A6FAF96A-F452-4CC8-9AD4-24705B9D58D2}"/>
              </a:ext>
            </a:extLst>
          </p:cNvPr>
          <p:cNvSpPr txBox="1"/>
          <p:nvPr/>
        </p:nvSpPr>
        <p:spPr>
          <a:xfrm>
            <a:off x="174088" y="6488668"/>
            <a:ext cx="1805302" cy="307777"/>
          </a:xfrm>
          <a:prstGeom prst="rect">
            <a:avLst/>
          </a:prstGeom>
          <a:noFill/>
        </p:spPr>
        <p:txBody>
          <a:bodyPr wrap="none" rtlCol="0">
            <a:spAutoFit/>
          </a:bodyPr>
          <a:lstStyle/>
          <a:p>
            <a:r>
              <a:rPr lang="en-US" sz="1400" dirty="0"/>
              <a:t>340 </a:t>
            </a:r>
            <a:r>
              <a:rPr lang="en-US" sz="1400" dirty="0" err="1"/>
              <a:t>Chem</a:t>
            </a:r>
            <a:r>
              <a:rPr lang="en-US" sz="1400" dirty="0"/>
              <a:t> 1</a:t>
            </a:r>
            <a:r>
              <a:rPr lang="en-US" sz="1400" baseline="30000" dirty="0"/>
              <a:t>st</a:t>
            </a:r>
            <a:r>
              <a:rPr lang="en-US" sz="1400" dirty="0"/>
              <a:t> 1439 </a:t>
            </a:r>
          </a:p>
        </p:txBody>
      </p:sp>
    </p:spTree>
    <p:extLst>
      <p:ext uri="{BB962C8B-B14F-4D97-AF65-F5344CB8AC3E}">
        <p14:creationId xmlns:p14="http://schemas.microsoft.com/office/powerpoint/2010/main" val="41234720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2430</TotalTime>
  <Words>1319</Words>
  <Application>Microsoft Office PowerPoint</Application>
  <PresentationFormat>Widescreen</PresentationFormat>
  <Paragraphs>223</Paragraphs>
  <Slides>43</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8" baseType="lpstr">
      <vt:lpstr>ＭＳ Ｐゴシック</vt:lpstr>
      <vt:lpstr>Aharoni</vt:lpstr>
      <vt:lpstr>Arial</vt:lpstr>
      <vt:lpstr>Calibri</vt:lpstr>
      <vt:lpstr>Century Gothic</vt:lpstr>
      <vt:lpstr>NewBaskervilleStd-Bold</vt:lpstr>
      <vt:lpstr>NewBaskervilleStd-BoldIt</vt:lpstr>
      <vt:lpstr>Symbol</vt:lpstr>
      <vt:lpstr>Tahoma</vt:lpstr>
      <vt:lpstr>Times New Roman</vt:lpstr>
      <vt:lpstr>Wingdings</vt:lpstr>
      <vt:lpstr>Wingdings 3</vt:lpstr>
      <vt:lpstr>Wisp</vt:lpstr>
      <vt:lpstr>ChemSketch</vt:lpstr>
      <vt:lpstr>CS ChemDraw Drawing</vt:lpstr>
      <vt:lpstr>CARBOXYLIC ACIDS AND THEIR DERIVATIVES</vt:lpstr>
      <vt:lpstr>Outline </vt:lpstr>
      <vt:lpstr>Structure</vt:lpstr>
      <vt:lpstr>PowerPoint Presentation</vt:lpstr>
      <vt:lpstr>Nomenclature</vt:lpstr>
      <vt:lpstr>common name</vt:lpstr>
      <vt:lpstr>PowerPoint Presentation</vt:lpstr>
      <vt:lpstr>PowerPoint Presentation</vt:lpstr>
      <vt:lpstr>PowerPoint Presentation</vt:lpstr>
      <vt:lpstr>Physical Properties</vt:lpstr>
      <vt:lpstr>PowerPoint Presentation</vt:lpstr>
      <vt:lpstr>Acidity</vt:lpstr>
      <vt:lpstr>PowerPoint Presentation</vt:lpstr>
      <vt:lpstr>PowerPoint Presentation</vt:lpstr>
      <vt:lpstr>PowerPoint Presentation</vt:lpstr>
      <vt:lpstr>Carboxylic acid derivatives  </vt:lpstr>
      <vt:lpstr>Nomenclature of Acyl Chlorides</vt:lpstr>
      <vt:lpstr>Nomenclature of Esters</vt:lpstr>
      <vt:lpstr>Nomenclature of Amides</vt:lpstr>
      <vt:lpstr>Nomenclature of Anhydrides</vt:lpstr>
      <vt:lpstr>Preparation of Carboxylic Acids By oxidation of aldehydes and primary alcohols. </vt:lpstr>
      <vt:lpstr>By oxidation of alkylbenzenes</vt:lpstr>
      <vt:lpstr>By hydrolysis of cyanohydrins and other nitriles</vt:lpstr>
      <vt:lpstr>carbonation of Grignard reagents.</vt:lpstr>
      <vt:lpstr>The haloform reaction</vt:lpstr>
      <vt:lpstr>Kolbe-Schmitt Carboxylation  using in synthesis of salicylic acid</vt:lpstr>
      <vt:lpstr>Reaction of Carboxylic Acids Reaction with Bases</vt:lpstr>
      <vt:lpstr>Nucleophilic Substitution of Hydroxyl Group</vt:lpstr>
      <vt:lpstr>Formation of Easter</vt:lpstr>
      <vt:lpstr>PowerPoint Presentation</vt:lpstr>
      <vt:lpstr>PowerPoint Presentation</vt:lpstr>
      <vt:lpstr>Preparation of acid derivatives from acid chloride</vt:lpstr>
      <vt:lpstr>Reaction of Derivatives of carboxylic acid  </vt:lpstr>
      <vt:lpstr>Overview  Reaction </vt:lpstr>
      <vt:lpstr>AMIDES </vt:lpstr>
      <vt:lpstr>Esters</vt:lpstr>
      <vt:lpstr>Fischer Mechanism (1)</vt:lpstr>
      <vt:lpstr>ANHYDRIDES</vt:lpstr>
      <vt:lpstr> Reactions of acid derivatives</vt:lpstr>
      <vt:lpstr>B] Acid anhydride: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Carboxylic acid and carboxylic acid derivatives</dc:title>
  <dc:creator>Crash .</dc:creator>
  <cp:lastModifiedBy>Crash .</cp:lastModifiedBy>
  <cp:revision>60</cp:revision>
  <dcterms:created xsi:type="dcterms:W3CDTF">2017-11-18T07:23:28Z</dcterms:created>
  <dcterms:modified xsi:type="dcterms:W3CDTF">2018-03-24T14:17:46Z</dcterms:modified>
</cp:coreProperties>
</file>