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0" r:id="rId12"/>
    <p:sldId id="266" r:id="rId13"/>
    <p:sldId id="271" r:id="rId14"/>
    <p:sldId id="267" r:id="rId15"/>
    <p:sldId id="272" r:id="rId16"/>
    <p:sldId id="268" r:id="rId17"/>
    <p:sldId id="269"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514870-84FA-4ED8-AB0F-E58129DE0A05}"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CAEA5-9E48-42F6-943A-81E506DAF596}" type="slidenum">
              <a:rPr lang="en-US" smtClean="0"/>
              <a:t>‹#›</a:t>
            </a:fld>
            <a:endParaRPr lang="en-US"/>
          </a:p>
        </p:txBody>
      </p:sp>
    </p:spTree>
    <p:extLst>
      <p:ext uri="{BB962C8B-B14F-4D97-AF65-F5344CB8AC3E}">
        <p14:creationId xmlns:p14="http://schemas.microsoft.com/office/powerpoint/2010/main" val="4229296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514870-84FA-4ED8-AB0F-E58129DE0A05}"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CAEA5-9E48-42F6-943A-81E506DAF596}" type="slidenum">
              <a:rPr lang="en-US" smtClean="0"/>
              <a:t>‹#›</a:t>
            </a:fld>
            <a:endParaRPr lang="en-US"/>
          </a:p>
        </p:txBody>
      </p:sp>
    </p:spTree>
    <p:extLst>
      <p:ext uri="{BB962C8B-B14F-4D97-AF65-F5344CB8AC3E}">
        <p14:creationId xmlns:p14="http://schemas.microsoft.com/office/powerpoint/2010/main" val="4086972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514870-84FA-4ED8-AB0F-E58129DE0A05}"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CAEA5-9E48-42F6-943A-81E506DAF596}" type="slidenum">
              <a:rPr lang="en-US" smtClean="0"/>
              <a:t>‹#›</a:t>
            </a:fld>
            <a:endParaRPr lang="en-US"/>
          </a:p>
        </p:txBody>
      </p:sp>
    </p:spTree>
    <p:extLst>
      <p:ext uri="{BB962C8B-B14F-4D97-AF65-F5344CB8AC3E}">
        <p14:creationId xmlns:p14="http://schemas.microsoft.com/office/powerpoint/2010/main" val="678407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514870-84FA-4ED8-AB0F-E58129DE0A05}"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CAEA5-9E48-42F6-943A-81E506DAF596}" type="slidenum">
              <a:rPr lang="en-US" smtClean="0"/>
              <a:t>‹#›</a:t>
            </a:fld>
            <a:endParaRPr lang="en-US"/>
          </a:p>
        </p:txBody>
      </p:sp>
    </p:spTree>
    <p:extLst>
      <p:ext uri="{BB962C8B-B14F-4D97-AF65-F5344CB8AC3E}">
        <p14:creationId xmlns:p14="http://schemas.microsoft.com/office/powerpoint/2010/main" val="3640863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514870-84FA-4ED8-AB0F-E58129DE0A05}"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CAEA5-9E48-42F6-943A-81E506DAF596}" type="slidenum">
              <a:rPr lang="en-US" smtClean="0"/>
              <a:t>‹#›</a:t>
            </a:fld>
            <a:endParaRPr lang="en-US"/>
          </a:p>
        </p:txBody>
      </p:sp>
    </p:spTree>
    <p:extLst>
      <p:ext uri="{BB962C8B-B14F-4D97-AF65-F5344CB8AC3E}">
        <p14:creationId xmlns:p14="http://schemas.microsoft.com/office/powerpoint/2010/main" val="4100281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514870-84FA-4ED8-AB0F-E58129DE0A05}" type="datetimeFigureOut">
              <a:rPr lang="en-US" smtClean="0"/>
              <a:t>11/13/2017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ACAEA5-9E48-42F6-943A-81E506DAF596}" type="slidenum">
              <a:rPr lang="en-US" smtClean="0"/>
              <a:t>‹#›</a:t>
            </a:fld>
            <a:endParaRPr lang="en-US"/>
          </a:p>
        </p:txBody>
      </p:sp>
    </p:spTree>
    <p:extLst>
      <p:ext uri="{BB962C8B-B14F-4D97-AF65-F5344CB8AC3E}">
        <p14:creationId xmlns:p14="http://schemas.microsoft.com/office/powerpoint/2010/main" val="2544612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514870-84FA-4ED8-AB0F-E58129DE0A05}" type="datetimeFigureOut">
              <a:rPr lang="en-US" smtClean="0"/>
              <a:t>11/13/2017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ACAEA5-9E48-42F6-943A-81E506DAF596}" type="slidenum">
              <a:rPr lang="en-US" smtClean="0"/>
              <a:t>‹#›</a:t>
            </a:fld>
            <a:endParaRPr lang="en-US"/>
          </a:p>
        </p:txBody>
      </p:sp>
    </p:spTree>
    <p:extLst>
      <p:ext uri="{BB962C8B-B14F-4D97-AF65-F5344CB8AC3E}">
        <p14:creationId xmlns:p14="http://schemas.microsoft.com/office/powerpoint/2010/main" val="302172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514870-84FA-4ED8-AB0F-E58129DE0A05}" type="datetimeFigureOut">
              <a:rPr lang="en-US" smtClean="0"/>
              <a:t>11/13/2017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ACAEA5-9E48-42F6-943A-81E506DAF596}" type="slidenum">
              <a:rPr lang="en-US" smtClean="0"/>
              <a:t>‹#›</a:t>
            </a:fld>
            <a:endParaRPr lang="en-US"/>
          </a:p>
        </p:txBody>
      </p:sp>
    </p:spTree>
    <p:extLst>
      <p:ext uri="{BB962C8B-B14F-4D97-AF65-F5344CB8AC3E}">
        <p14:creationId xmlns:p14="http://schemas.microsoft.com/office/powerpoint/2010/main" val="3868190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514870-84FA-4ED8-AB0F-E58129DE0A05}" type="datetimeFigureOut">
              <a:rPr lang="en-US" smtClean="0"/>
              <a:t>11/13/2017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ACAEA5-9E48-42F6-943A-81E506DAF596}" type="slidenum">
              <a:rPr lang="en-US" smtClean="0"/>
              <a:t>‹#›</a:t>
            </a:fld>
            <a:endParaRPr lang="en-US"/>
          </a:p>
        </p:txBody>
      </p:sp>
    </p:spTree>
    <p:extLst>
      <p:ext uri="{BB962C8B-B14F-4D97-AF65-F5344CB8AC3E}">
        <p14:creationId xmlns:p14="http://schemas.microsoft.com/office/powerpoint/2010/main" val="4159882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514870-84FA-4ED8-AB0F-E58129DE0A05}" type="datetimeFigureOut">
              <a:rPr lang="en-US" smtClean="0"/>
              <a:t>11/13/2017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ACAEA5-9E48-42F6-943A-81E506DAF596}" type="slidenum">
              <a:rPr lang="en-US" smtClean="0"/>
              <a:t>‹#›</a:t>
            </a:fld>
            <a:endParaRPr lang="en-US"/>
          </a:p>
        </p:txBody>
      </p:sp>
    </p:spTree>
    <p:extLst>
      <p:ext uri="{BB962C8B-B14F-4D97-AF65-F5344CB8AC3E}">
        <p14:creationId xmlns:p14="http://schemas.microsoft.com/office/powerpoint/2010/main" val="78002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514870-84FA-4ED8-AB0F-E58129DE0A05}" type="datetimeFigureOut">
              <a:rPr lang="en-US" smtClean="0"/>
              <a:t>11/13/2017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ACAEA5-9E48-42F6-943A-81E506DAF596}" type="slidenum">
              <a:rPr lang="en-US" smtClean="0"/>
              <a:t>‹#›</a:t>
            </a:fld>
            <a:endParaRPr lang="en-US"/>
          </a:p>
        </p:txBody>
      </p:sp>
    </p:spTree>
    <p:extLst>
      <p:ext uri="{BB962C8B-B14F-4D97-AF65-F5344CB8AC3E}">
        <p14:creationId xmlns:p14="http://schemas.microsoft.com/office/powerpoint/2010/main" val="2445240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514870-84FA-4ED8-AB0F-E58129DE0A05}" type="datetimeFigureOut">
              <a:rPr lang="en-US" smtClean="0"/>
              <a:t>11/13/2017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ACAEA5-9E48-42F6-943A-81E506DAF596}" type="slidenum">
              <a:rPr lang="en-US" smtClean="0"/>
              <a:t>‹#›</a:t>
            </a:fld>
            <a:endParaRPr lang="en-US"/>
          </a:p>
        </p:txBody>
      </p:sp>
    </p:spTree>
    <p:extLst>
      <p:ext uri="{BB962C8B-B14F-4D97-AF65-F5344CB8AC3E}">
        <p14:creationId xmlns:p14="http://schemas.microsoft.com/office/powerpoint/2010/main" val="41348956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dirty="0" smtClean="0"/>
              <a:t>Chapter Eight</a:t>
            </a:r>
            <a:br>
              <a:rPr lang="en-US" sz="6000" dirty="0" smtClean="0"/>
            </a:br>
            <a:r>
              <a:rPr lang="en-US" sz="6000" dirty="0"/>
              <a:t/>
            </a:r>
            <a:br>
              <a:rPr lang="en-US" sz="6000" dirty="0"/>
            </a:br>
            <a:r>
              <a:rPr lang="en-US" sz="6000" dirty="0" smtClean="0"/>
              <a:t>Syntax</a:t>
            </a:r>
            <a:endParaRPr lang="en-US" sz="6000" dirty="0"/>
          </a:p>
        </p:txBody>
      </p:sp>
    </p:spTree>
    <p:extLst>
      <p:ext uri="{BB962C8B-B14F-4D97-AF65-F5344CB8AC3E}">
        <p14:creationId xmlns:p14="http://schemas.microsoft.com/office/powerpoint/2010/main" val="1108178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Phrase Structure Rules</a:t>
            </a:r>
            <a:endParaRPr lang="en-US" dirty="0"/>
          </a:p>
        </p:txBody>
      </p:sp>
      <p:sp>
        <p:nvSpPr>
          <p:cNvPr id="3" name="Content Placeholder 2"/>
          <p:cNvSpPr>
            <a:spLocks noGrp="1"/>
          </p:cNvSpPr>
          <p:nvPr>
            <p:ph idx="1"/>
          </p:nvPr>
        </p:nvSpPr>
        <p:spPr/>
        <p:txBody>
          <a:bodyPr>
            <a:normAutofit fontScale="92500"/>
          </a:bodyPr>
          <a:lstStyle/>
          <a:p>
            <a:r>
              <a:rPr lang="en-US" dirty="0" smtClean="0"/>
              <a:t>When we use a </a:t>
            </a:r>
            <a:r>
              <a:rPr lang="en-US" u="sng" dirty="0" smtClean="0"/>
              <a:t>tree diagram </a:t>
            </a:r>
            <a:r>
              <a:rPr lang="en-US" dirty="0" smtClean="0"/>
              <a:t>we can think of it in </a:t>
            </a:r>
            <a:r>
              <a:rPr lang="en-US" u="sng" dirty="0" smtClean="0"/>
              <a:t>two</a:t>
            </a:r>
            <a:r>
              <a:rPr lang="en-US" dirty="0" smtClean="0"/>
              <a:t> different ways:</a:t>
            </a:r>
          </a:p>
          <a:p>
            <a:pPr lvl="1"/>
            <a:r>
              <a:rPr lang="en-US" b="1" i="1" dirty="0" smtClean="0"/>
              <a:t>Static</a:t>
            </a:r>
            <a:r>
              <a:rPr lang="en-US" i="1" dirty="0" smtClean="0"/>
              <a:t>, </a:t>
            </a:r>
            <a:r>
              <a:rPr lang="en-US" dirty="0" smtClean="0"/>
              <a:t>a </a:t>
            </a:r>
            <a:r>
              <a:rPr lang="en-US" u="sng" dirty="0" smtClean="0"/>
              <a:t>fixed</a:t>
            </a:r>
            <a:r>
              <a:rPr lang="en-US" dirty="0" smtClean="0"/>
              <a:t> representation of the structure of the sentence that is written in the </a:t>
            </a:r>
            <a:r>
              <a:rPr lang="en-US" smtClean="0"/>
              <a:t>bottom </a:t>
            </a:r>
            <a:r>
              <a:rPr lang="en-US" smtClean="0"/>
              <a:t>of </a:t>
            </a:r>
            <a:r>
              <a:rPr lang="en-US" dirty="0" smtClean="0"/>
              <a:t>the diagram</a:t>
            </a:r>
            <a:endParaRPr lang="en-US" i="1" dirty="0" smtClean="0"/>
          </a:p>
          <a:p>
            <a:pPr lvl="1"/>
            <a:r>
              <a:rPr lang="en-US" b="1" i="1" dirty="0" smtClean="0"/>
              <a:t>Dynamic</a:t>
            </a:r>
            <a:r>
              <a:rPr lang="en-US" i="1" dirty="0" smtClean="0"/>
              <a:t> , </a:t>
            </a:r>
            <a:r>
              <a:rPr lang="en-US" dirty="0" smtClean="0"/>
              <a:t>it represents a way of generating </a:t>
            </a:r>
            <a:r>
              <a:rPr lang="en-US" u="sng" dirty="0" smtClean="0"/>
              <a:t>not only </a:t>
            </a:r>
            <a:r>
              <a:rPr lang="en-US" dirty="0" smtClean="0"/>
              <a:t>that one sentence, but a large number of sentences with similar structures </a:t>
            </a:r>
          </a:p>
          <a:p>
            <a:pPr lvl="1"/>
            <a:r>
              <a:rPr lang="en-US" dirty="0" smtClean="0"/>
              <a:t>This is more appealing because it enables us to generate a very large number of sentences with a small number of rules. These rules are called:</a:t>
            </a:r>
            <a:endParaRPr lang="en-US" i="1" dirty="0" smtClean="0"/>
          </a:p>
        </p:txBody>
      </p:sp>
    </p:spTree>
    <p:extLst>
      <p:ext uri="{BB962C8B-B14F-4D97-AF65-F5344CB8AC3E}">
        <p14:creationId xmlns:p14="http://schemas.microsoft.com/office/powerpoint/2010/main" val="268535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724400"/>
          </a:xfrm>
        </p:spPr>
        <p:txBody>
          <a:bodyPr>
            <a:normAutofit fontScale="77500" lnSpcReduction="20000"/>
          </a:bodyPr>
          <a:lstStyle/>
          <a:p>
            <a:r>
              <a:rPr lang="en-US" u="sng" dirty="0"/>
              <a:t>Phrase structure rules</a:t>
            </a:r>
            <a:r>
              <a:rPr lang="en-US" dirty="0"/>
              <a:t>: rules that state that the structure of a phrase of a specific type will consist of one or more constituents in a particular </a:t>
            </a:r>
            <a:r>
              <a:rPr lang="en-US" u="sng" dirty="0"/>
              <a:t>order</a:t>
            </a:r>
            <a:r>
              <a:rPr lang="en-US" dirty="0" smtClean="0"/>
              <a:t>.</a:t>
            </a:r>
          </a:p>
          <a:p>
            <a:r>
              <a:rPr lang="en-US" dirty="0" smtClean="0"/>
              <a:t>i.e., these rules represent the underlying or ‘deep structure’ of sentences in English.</a:t>
            </a:r>
            <a:endParaRPr lang="en-US" dirty="0"/>
          </a:p>
          <a:p>
            <a:pPr lvl="1"/>
            <a:r>
              <a:rPr lang="en-US" dirty="0"/>
              <a:t>We can use these rules to present the information of a tree diagram in another </a:t>
            </a:r>
            <a:r>
              <a:rPr lang="en-US" dirty="0" smtClean="0"/>
              <a:t>format, e.g.,</a:t>
            </a:r>
            <a:endParaRPr lang="en-US" dirty="0"/>
          </a:p>
          <a:p>
            <a:pPr lvl="2"/>
            <a:r>
              <a:rPr lang="en-US" dirty="0" smtClean="0"/>
              <a:t> NP → Art  N</a:t>
            </a:r>
          </a:p>
          <a:p>
            <a:pPr lvl="2"/>
            <a:r>
              <a:rPr lang="en-US" dirty="0" smtClean="0"/>
              <a:t>S → NP  VP</a:t>
            </a:r>
          </a:p>
          <a:p>
            <a:pPr lvl="3"/>
            <a:r>
              <a:rPr lang="en-US" dirty="0" smtClean="0"/>
              <a:t>It means ‘a sentence rewrites as (consists of) a noun phrase and a verb phrase’</a:t>
            </a:r>
          </a:p>
          <a:p>
            <a:pPr lvl="2"/>
            <a:r>
              <a:rPr lang="en-US" dirty="0" smtClean="0"/>
              <a:t>NP → {Art (</a:t>
            </a:r>
            <a:r>
              <a:rPr lang="en-US" dirty="0" err="1" smtClean="0"/>
              <a:t>Adj</a:t>
            </a:r>
            <a:r>
              <a:rPr lang="en-US" dirty="0" smtClean="0"/>
              <a:t>) N, Pro, PN}</a:t>
            </a:r>
          </a:p>
          <a:p>
            <a:pPr lvl="2"/>
            <a:r>
              <a:rPr lang="en-US" dirty="0" smtClean="0"/>
              <a:t>VP → V NP (PP) (</a:t>
            </a:r>
            <a:r>
              <a:rPr lang="en-US" dirty="0" err="1" smtClean="0"/>
              <a:t>Adv</a:t>
            </a:r>
            <a:r>
              <a:rPr lang="en-US" dirty="0" smtClean="0"/>
              <a:t>)</a:t>
            </a:r>
          </a:p>
          <a:p>
            <a:pPr lvl="3"/>
            <a:r>
              <a:rPr lang="en-US" i="1" dirty="0" smtClean="0"/>
              <a:t>Adam broke the window near the shop aggressively.</a:t>
            </a:r>
          </a:p>
          <a:p>
            <a:pPr lvl="2"/>
            <a:r>
              <a:rPr lang="en-US" dirty="0" smtClean="0"/>
              <a:t>PP → Prep NP</a:t>
            </a:r>
          </a:p>
          <a:p>
            <a:pPr lvl="3"/>
            <a:r>
              <a:rPr lang="en-US" i="1" dirty="0" smtClean="0"/>
              <a:t>Near London</a:t>
            </a:r>
            <a:endParaRPr lang="en-US" i="1" dirty="0"/>
          </a:p>
          <a:p>
            <a:endParaRPr lang="en-US" dirty="0"/>
          </a:p>
        </p:txBody>
      </p:sp>
    </p:spTree>
    <p:extLst>
      <p:ext uri="{BB962C8B-B14F-4D97-AF65-F5344CB8AC3E}">
        <p14:creationId xmlns:p14="http://schemas.microsoft.com/office/powerpoint/2010/main" val="4145306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Lexical rules</a:t>
            </a:r>
            <a:endParaRPr lang="en-US"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r>
              <a:rPr lang="en-US" u="sng" dirty="0" smtClean="0"/>
              <a:t>Lexical rules:</a:t>
            </a:r>
            <a:r>
              <a:rPr lang="en-US" dirty="0" smtClean="0"/>
              <a:t> they specify which words can be used when we rewrite constituents, e.g., </a:t>
            </a:r>
          </a:p>
          <a:p>
            <a:pPr lvl="1"/>
            <a:r>
              <a:rPr lang="en-US" dirty="0" smtClean="0"/>
              <a:t>PN → {Mary, George}</a:t>
            </a:r>
          </a:p>
          <a:p>
            <a:pPr lvl="2"/>
            <a:r>
              <a:rPr lang="en-US" dirty="0" smtClean="0"/>
              <a:t>It means ‘ a proper noun rewrites as (consist of) Mary </a:t>
            </a:r>
            <a:r>
              <a:rPr lang="en-US" u="sng" dirty="0" smtClean="0"/>
              <a:t>or</a:t>
            </a:r>
            <a:r>
              <a:rPr lang="en-US" dirty="0" smtClean="0"/>
              <a:t> George’</a:t>
            </a:r>
          </a:p>
          <a:p>
            <a:pPr lvl="1"/>
            <a:r>
              <a:rPr lang="en-US" dirty="0" smtClean="0"/>
              <a:t>N → {girl, dog, boy}</a:t>
            </a:r>
          </a:p>
          <a:p>
            <a:pPr lvl="1"/>
            <a:r>
              <a:rPr lang="en-US" dirty="0" smtClean="0"/>
              <a:t>Art → {a, the}</a:t>
            </a:r>
          </a:p>
          <a:p>
            <a:pPr lvl="1"/>
            <a:r>
              <a:rPr lang="en-US" dirty="0" smtClean="0"/>
              <a:t>Pro → {it, you}</a:t>
            </a:r>
          </a:p>
          <a:p>
            <a:pPr lvl="1"/>
            <a:r>
              <a:rPr lang="en-US" dirty="0" smtClean="0"/>
              <a:t>V → {followed, helped, saw}</a:t>
            </a:r>
          </a:p>
          <a:p>
            <a:pPr lvl="1"/>
            <a:endParaRPr lang="en-US" dirty="0"/>
          </a:p>
          <a:p>
            <a:r>
              <a:rPr lang="en-US" dirty="0" smtClean="0"/>
              <a:t>we can rely on these rules to generate grammatically correct sentences, e.g., </a:t>
            </a:r>
          </a:p>
          <a:p>
            <a:pPr lvl="1"/>
            <a:r>
              <a:rPr lang="en-US" i="1" dirty="0" smtClean="0"/>
              <a:t>A dog followed the boy.</a:t>
            </a:r>
          </a:p>
          <a:p>
            <a:pPr lvl="1"/>
            <a:r>
              <a:rPr lang="en-US" i="1" dirty="0" smtClean="0"/>
              <a:t>Mary helped George.</a:t>
            </a:r>
          </a:p>
          <a:p>
            <a:pPr lvl="1"/>
            <a:r>
              <a:rPr lang="en-US" i="1" dirty="0" smtClean="0"/>
              <a:t>(See p.103) notice sentences (1-6) all follow the structure (NP V NP) while (7-12) have different incorrect structures</a:t>
            </a:r>
          </a:p>
        </p:txBody>
      </p:sp>
    </p:spTree>
    <p:extLst>
      <p:ext uri="{BB962C8B-B14F-4D97-AF65-F5344CB8AC3E}">
        <p14:creationId xmlns:p14="http://schemas.microsoft.com/office/powerpoint/2010/main" val="898261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As a way of visualizing how the phrase structure rules form the basis of these sentences we can draw them into tree diagrams and add to them the sentences (on the bottom of the diagram) (see p. 103) </a:t>
            </a:r>
          </a:p>
          <a:p>
            <a:endParaRPr lang="en-US" dirty="0"/>
          </a:p>
        </p:txBody>
      </p:sp>
    </p:spTree>
    <p:extLst>
      <p:ext uri="{BB962C8B-B14F-4D97-AF65-F5344CB8AC3E}">
        <p14:creationId xmlns:p14="http://schemas.microsoft.com/office/powerpoint/2010/main" val="1183874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Movement Rules</a:t>
            </a:r>
            <a:endParaRPr lang="en-US" dirty="0"/>
          </a:p>
        </p:txBody>
      </p:sp>
      <p:sp>
        <p:nvSpPr>
          <p:cNvPr id="3" name="Content Placeholder 2"/>
          <p:cNvSpPr>
            <a:spLocks noGrp="1"/>
          </p:cNvSpPr>
          <p:nvPr>
            <p:ph idx="1"/>
          </p:nvPr>
        </p:nvSpPr>
        <p:spPr>
          <a:xfrm>
            <a:off x="457200" y="1600200"/>
            <a:ext cx="8229600" cy="4800600"/>
          </a:xfrm>
        </p:spPr>
        <p:txBody>
          <a:bodyPr>
            <a:normAutofit fontScale="92500" lnSpcReduction="10000"/>
          </a:bodyPr>
          <a:lstStyle/>
          <a:p>
            <a:r>
              <a:rPr lang="en-US" dirty="0" smtClean="0"/>
              <a:t>The simple ‘phrase structure rules’ taken so far help in generating sentences in a fixed order (declarative forms/ statements) </a:t>
            </a:r>
          </a:p>
          <a:p>
            <a:r>
              <a:rPr lang="en-US" dirty="0" smtClean="0"/>
              <a:t>however, they cannot be used to make questions (interrogative forms)</a:t>
            </a:r>
          </a:p>
          <a:p>
            <a:r>
              <a:rPr lang="en-US" dirty="0" smtClean="0"/>
              <a:t>In order to make a question we have to move one part of the structure to a different position. </a:t>
            </a:r>
            <a:r>
              <a:rPr lang="en-US" dirty="0"/>
              <a:t>This process is called a </a:t>
            </a:r>
            <a:r>
              <a:rPr lang="en-US" u="sng" dirty="0"/>
              <a:t>movement rule</a:t>
            </a:r>
            <a:r>
              <a:rPr lang="en-US" dirty="0"/>
              <a:t>.</a:t>
            </a:r>
          </a:p>
          <a:p>
            <a:pPr lvl="1"/>
            <a:r>
              <a:rPr lang="en-US" dirty="0" smtClean="0"/>
              <a:t>E.g., </a:t>
            </a:r>
            <a:r>
              <a:rPr lang="en-US" i="1" dirty="0" smtClean="0"/>
              <a:t>You will help Mary.</a:t>
            </a:r>
          </a:p>
          <a:p>
            <a:pPr lvl="1"/>
            <a:r>
              <a:rPr lang="en-US" i="1" dirty="0" smtClean="0"/>
              <a:t>Will you help Mary?</a:t>
            </a:r>
          </a:p>
          <a:p>
            <a:endParaRPr lang="en-US" dirty="0" smtClean="0"/>
          </a:p>
          <a:p>
            <a:pPr lvl="1"/>
            <a:endParaRPr lang="en-US" i="1" dirty="0"/>
          </a:p>
        </p:txBody>
      </p:sp>
    </p:spTree>
    <p:extLst>
      <p:ext uri="{BB962C8B-B14F-4D97-AF65-F5344CB8AC3E}">
        <p14:creationId xmlns:p14="http://schemas.microsoft.com/office/powerpoint/2010/main" val="3843259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fontScale="70000" lnSpcReduction="20000"/>
          </a:bodyPr>
          <a:lstStyle/>
          <a:p>
            <a:r>
              <a:rPr lang="en-US" dirty="0"/>
              <a:t>Therefore, we have to expand the phrase structure rule to include an auxiliary verb (Aux) as part of the sentence</a:t>
            </a:r>
            <a:r>
              <a:rPr lang="en-US" dirty="0" smtClean="0"/>
              <a:t>.</a:t>
            </a:r>
          </a:p>
          <a:p>
            <a:pPr lvl="1"/>
            <a:r>
              <a:rPr lang="en-US" b="1" dirty="0" smtClean="0"/>
              <a:t>S → NP Aux VP    </a:t>
            </a:r>
            <a:r>
              <a:rPr lang="en-US" dirty="0" smtClean="0"/>
              <a:t>(</a:t>
            </a:r>
            <a:r>
              <a:rPr lang="en-US" i="1" dirty="0" smtClean="0"/>
              <a:t>a phrase structure rule</a:t>
            </a:r>
            <a:r>
              <a:rPr lang="en-US" dirty="0" smtClean="0"/>
              <a:t>)</a:t>
            </a:r>
          </a:p>
          <a:p>
            <a:pPr lvl="1"/>
            <a:r>
              <a:rPr lang="en-US" b="1" dirty="0" smtClean="0"/>
              <a:t>Aux → {can, could, should, will, would}    </a:t>
            </a:r>
            <a:r>
              <a:rPr lang="en-US" dirty="0" smtClean="0"/>
              <a:t>(</a:t>
            </a:r>
            <a:r>
              <a:rPr lang="en-US" i="1" dirty="0" smtClean="0"/>
              <a:t>a lexical rule</a:t>
            </a:r>
            <a:r>
              <a:rPr lang="en-US" dirty="0" smtClean="0"/>
              <a:t>)</a:t>
            </a:r>
          </a:p>
          <a:p>
            <a:pPr lvl="1"/>
            <a:r>
              <a:rPr lang="en-US" b="1" dirty="0" smtClean="0"/>
              <a:t>V → {follow, help, see}</a:t>
            </a:r>
            <a:r>
              <a:rPr lang="en-US" dirty="0" smtClean="0"/>
              <a:t>    (</a:t>
            </a:r>
            <a:r>
              <a:rPr lang="en-US" i="1" dirty="0" smtClean="0"/>
              <a:t>a lexical rule</a:t>
            </a:r>
            <a:r>
              <a:rPr lang="en-US" dirty="0" smtClean="0"/>
              <a:t>)</a:t>
            </a:r>
            <a:endParaRPr lang="en-US" dirty="0"/>
          </a:p>
          <a:p>
            <a:endParaRPr lang="en-US" dirty="0" smtClean="0"/>
          </a:p>
          <a:p>
            <a:r>
              <a:rPr lang="en-US" dirty="0" smtClean="0"/>
              <a:t>Now we can use these components to specify a movement rule that we can use to describe the structure of </a:t>
            </a:r>
            <a:r>
              <a:rPr lang="en-US" u="sng" dirty="0" smtClean="0"/>
              <a:t>one</a:t>
            </a:r>
            <a:r>
              <a:rPr lang="en-US" dirty="0" smtClean="0"/>
              <a:t> type of questions (notice the use of a special arrow symbol)</a:t>
            </a:r>
          </a:p>
          <a:p>
            <a:pPr lvl="1"/>
            <a:r>
              <a:rPr lang="en-US" b="1" dirty="0" smtClean="0"/>
              <a:t>NP Aux VP            Aux NP VP    </a:t>
            </a:r>
            <a:r>
              <a:rPr lang="en-US" i="1" dirty="0" smtClean="0"/>
              <a:t>(a movement rule)</a:t>
            </a:r>
          </a:p>
          <a:p>
            <a:endParaRPr lang="en-US" dirty="0" smtClean="0"/>
          </a:p>
          <a:p>
            <a:r>
              <a:rPr lang="en-US" dirty="0" smtClean="0"/>
              <a:t>This type of rule can be also illustrated by a two tree diagrams (see p.104)</a:t>
            </a:r>
          </a:p>
          <a:p>
            <a:r>
              <a:rPr lang="en-US" dirty="0" smtClean="0"/>
              <a:t>Using the same rules we can also generate other questions (see p. 105) they all have different surface structures with the same underlying ‘deep’ structure.</a:t>
            </a:r>
            <a:endParaRPr lang="en-US" dirty="0"/>
          </a:p>
        </p:txBody>
      </p:sp>
      <p:sp>
        <p:nvSpPr>
          <p:cNvPr id="4" name="Right Arrow 3"/>
          <p:cNvSpPr/>
          <p:nvPr/>
        </p:nvSpPr>
        <p:spPr>
          <a:xfrm>
            <a:off x="2514600" y="3886200"/>
            <a:ext cx="457200" cy="2164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14750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recursion</a:t>
            </a:r>
            <a:endParaRPr lang="en-US" dirty="0"/>
          </a:p>
        </p:txBody>
      </p:sp>
      <p:sp>
        <p:nvSpPr>
          <p:cNvPr id="3" name="Content Placeholder 2"/>
          <p:cNvSpPr>
            <a:spLocks noGrp="1"/>
          </p:cNvSpPr>
          <p:nvPr>
            <p:ph idx="1"/>
          </p:nvPr>
        </p:nvSpPr>
        <p:spPr/>
        <p:txBody>
          <a:bodyPr>
            <a:normAutofit lnSpcReduction="10000"/>
          </a:bodyPr>
          <a:lstStyle/>
          <a:p>
            <a:r>
              <a:rPr lang="en-US" dirty="0" smtClean="0"/>
              <a:t>The phrase structure rules taken so far do not have ‘recursive’ elements. </a:t>
            </a:r>
          </a:p>
          <a:p>
            <a:r>
              <a:rPr lang="en-US" dirty="0" smtClean="0"/>
              <a:t>As mentioned earlier, in correct grammar, we have to be able to include sentences within sentences</a:t>
            </a:r>
          </a:p>
          <a:p>
            <a:pPr lvl="1"/>
            <a:r>
              <a:rPr lang="en-US" dirty="0"/>
              <a:t>E.g., </a:t>
            </a:r>
            <a:r>
              <a:rPr lang="en-US" i="1" dirty="0" smtClean="0"/>
              <a:t>John </a:t>
            </a:r>
            <a:r>
              <a:rPr lang="en-US" i="1" dirty="0"/>
              <a:t>believed </a:t>
            </a:r>
            <a:r>
              <a:rPr lang="en-US" b="1" i="1" dirty="0" smtClean="0"/>
              <a:t>that</a:t>
            </a:r>
            <a:r>
              <a:rPr lang="en-US" i="1" dirty="0" smtClean="0"/>
              <a:t> [Cathy </a:t>
            </a:r>
            <a:r>
              <a:rPr lang="en-US" i="1" dirty="0"/>
              <a:t>knew </a:t>
            </a:r>
            <a:r>
              <a:rPr lang="en-US" b="1" i="1" dirty="0"/>
              <a:t>that</a:t>
            </a:r>
            <a:r>
              <a:rPr lang="en-US" i="1" dirty="0"/>
              <a:t> </a:t>
            </a:r>
            <a:r>
              <a:rPr lang="en-US" i="1" dirty="0" smtClean="0"/>
              <a:t>[Mary </a:t>
            </a:r>
            <a:r>
              <a:rPr lang="en-US" i="1" dirty="0"/>
              <a:t>helped </a:t>
            </a:r>
            <a:r>
              <a:rPr lang="en-US" i="1" dirty="0" smtClean="0"/>
              <a:t>George]].</a:t>
            </a:r>
          </a:p>
          <a:p>
            <a:pPr lvl="1"/>
            <a:r>
              <a:rPr lang="en-US" dirty="0" smtClean="0"/>
              <a:t>we notice that after the verbs </a:t>
            </a:r>
            <a:r>
              <a:rPr lang="en-US" i="1" dirty="0" smtClean="0"/>
              <a:t>believe</a:t>
            </a:r>
            <a:r>
              <a:rPr lang="en-US" dirty="0" smtClean="0"/>
              <a:t> and </a:t>
            </a:r>
            <a:r>
              <a:rPr lang="en-US" i="1" dirty="0" smtClean="0"/>
              <a:t>know</a:t>
            </a:r>
            <a:r>
              <a:rPr lang="en-US" dirty="0" smtClean="0"/>
              <a:t>, the word </a:t>
            </a:r>
            <a:r>
              <a:rPr lang="en-US" b="1" dirty="0" smtClean="0"/>
              <a:t>that</a:t>
            </a:r>
            <a:r>
              <a:rPr lang="en-US" dirty="0" smtClean="0"/>
              <a:t> is used to connect it to the following sentence</a:t>
            </a:r>
            <a:endParaRPr lang="en-US" dirty="0"/>
          </a:p>
          <a:p>
            <a:pPr lvl="1"/>
            <a:endParaRPr lang="en-US" dirty="0"/>
          </a:p>
        </p:txBody>
      </p:sp>
    </p:spTree>
    <p:extLst>
      <p:ext uri="{BB962C8B-B14F-4D97-AF65-F5344CB8AC3E}">
        <p14:creationId xmlns:p14="http://schemas.microsoft.com/office/powerpoint/2010/main" val="2824658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Complement </a:t>
            </a:r>
            <a:r>
              <a:rPr lang="en-US" dirty="0"/>
              <a:t>phrases:</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smtClean="0"/>
              <a:t>The word </a:t>
            </a:r>
            <a:r>
              <a:rPr lang="en-US" b="1" i="1" dirty="0" smtClean="0"/>
              <a:t>that</a:t>
            </a:r>
            <a:r>
              <a:rPr lang="en-US" dirty="0" smtClean="0"/>
              <a:t> is called a </a:t>
            </a:r>
            <a:r>
              <a:rPr lang="en-US" u="sng" dirty="0" err="1"/>
              <a:t>c</a:t>
            </a:r>
            <a:r>
              <a:rPr lang="en-US" u="sng" dirty="0" err="1" smtClean="0"/>
              <a:t>omplementizer</a:t>
            </a:r>
            <a:r>
              <a:rPr lang="en-US" dirty="0" smtClean="0"/>
              <a:t> (C). The role of it is to introduce a</a:t>
            </a:r>
            <a:r>
              <a:rPr lang="en-US" i="1" dirty="0" smtClean="0"/>
              <a:t> </a:t>
            </a:r>
            <a:r>
              <a:rPr lang="en-US" u="sng" dirty="0"/>
              <a:t>c</a:t>
            </a:r>
            <a:r>
              <a:rPr lang="en-US" u="sng" dirty="0" smtClean="0"/>
              <a:t>omplement phrases (CP)</a:t>
            </a:r>
          </a:p>
          <a:p>
            <a:pPr lvl="1"/>
            <a:r>
              <a:rPr lang="en-US" dirty="0" smtClean="0"/>
              <a:t>E.g., [that </a:t>
            </a:r>
            <a:r>
              <a:rPr lang="en-US" dirty="0"/>
              <a:t>M</a:t>
            </a:r>
            <a:r>
              <a:rPr lang="en-US" dirty="0" smtClean="0"/>
              <a:t>ary helped George]   (CP)</a:t>
            </a:r>
          </a:p>
          <a:p>
            <a:pPr lvl="1"/>
            <a:r>
              <a:rPr lang="en-US" dirty="0" smtClean="0"/>
              <a:t>Mary helped George.   (S)</a:t>
            </a:r>
          </a:p>
          <a:p>
            <a:r>
              <a:rPr lang="en-US" dirty="0" smtClean="0"/>
              <a:t>So we can identify CP as follows: a </a:t>
            </a:r>
            <a:r>
              <a:rPr lang="en-US" dirty="0" err="1" smtClean="0"/>
              <a:t>complent</a:t>
            </a:r>
            <a:r>
              <a:rPr lang="en-US" dirty="0" smtClean="0"/>
              <a:t> phrase rewrites as a </a:t>
            </a:r>
            <a:r>
              <a:rPr lang="en-US" dirty="0" err="1" smtClean="0"/>
              <a:t>complementizer</a:t>
            </a:r>
            <a:r>
              <a:rPr lang="en-US" dirty="0" smtClean="0"/>
              <a:t> and a sentence, </a:t>
            </a:r>
          </a:p>
          <a:p>
            <a:pPr lvl="1"/>
            <a:r>
              <a:rPr lang="en-US" b="1" dirty="0" smtClean="0"/>
              <a:t>CP →  C S</a:t>
            </a:r>
          </a:p>
        </p:txBody>
      </p:sp>
    </p:spTree>
    <p:extLst>
      <p:ext uri="{BB962C8B-B14F-4D97-AF65-F5344CB8AC3E}">
        <p14:creationId xmlns:p14="http://schemas.microsoft.com/office/powerpoint/2010/main" val="4164554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We can also notice from the example that the CP  [ </a:t>
            </a:r>
            <a:r>
              <a:rPr lang="en-US" i="1" dirty="0" smtClean="0"/>
              <a:t>that Mary helped George</a:t>
            </a:r>
            <a:r>
              <a:rPr lang="en-US" dirty="0" smtClean="0"/>
              <a:t>] came after the verb </a:t>
            </a:r>
            <a:r>
              <a:rPr lang="en-US" i="1" dirty="0" smtClean="0"/>
              <a:t>knew</a:t>
            </a:r>
            <a:r>
              <a:rPr lang="en-US" dirty="0" smtClean="0"/>
              <a:t>. This means we are using the (CP) as part of the verb phrase (VP)</a:t>
            </a:r>
          </a:p>
          <a:p>
            <a:r>
              <a:rPr lang="en-US" dirty="0" smtClean="0"/>
              <a:t>Thus we can write another rule that says that ‘a verb phrase rewrites as a verb and a complement phrase’</a:t>
            </a:r>
          </a:p>
          <a:p>
            <a:pPr lvl="1"/>
            <a:r>
              <a:rPr lang="en-US" b="1" dirty="0" smtClean="0"/>
              <a:t>VP →  V CP</a:t>
            </a:r>
            <a:endParaRPr lang="en-US" b="1" dirty="0"/>
          </a:p>
        </p:txBody>
      </p:sp>
    </p:spTree>
    <p:extLst>
      <p:ext uri="{BB962C8B-B14F-4D97-AF65-F5344CB8AC3E}">
        <p14:creationId xmlns:p14="http://schemas.microsoft.com/office/powerpoint/2010/main" val="2740949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Now, if we add these two new rules to two earlier rules we have taken before, we can see how </a:t>
            </a:r>
            <a:r>
              <a:rPr lang="en-US" u="sng" dirty="0" smtClean="0"/>
              <a:t>recursion</a:t>
            </a:r>
            <a:r>
              <a:rPr lang="en-US" dirty="0" smtClean="0"/>
              <a:t> is applied in grammar:</a:t>
            </a:r>
          </a:p>
          <a:p>
            <a:pPr lvl="1"/>
            <a:r>
              <a:rPr lang="en-US" b="1" dirty="0" smtClean="0"/>
              <a:t> </a:t>
            </a:r>
            <a:r>
              <a:rPr lang="en-US" b="1" dirty="0" smtClean="0">
                <a:solidFill>
                  <a:srgbClr val="FF0000"/>
                </a:solidFill>
              </a:rPr>
              <a:t>S</a:t>
            </a:r>
            <a:r>
              <a:rPr lang="en-US" b="1" dirty="0" smtClean="0"/>
              <a:t>  → NP  VP</a:t>
            </a:r>
          </a:p>
          <a:p>
            <a:pPr lvl="1"/>
            <a:r>
              <a:rPr lang="en-US" b="1" dirty="0" smtClean="0"/>
              <a:t>VP → V  CP</a:t>
            </a:r>
          </a:p>
          <a:p>
            <a:pPr lvl="1"/>
            <a:r>
              <a:rPr lang="en-US" b="1" dirty="0" smtClean="0"/>
              <a:t>CP  → C  </a:t>
            </a:r>
            <a:r>
              <a:rPr lang="en-US" b="1" dirty="0" smtClean="0">
                <a:solidFill>
                  <a:srgbClr val="FF0000"/>
                </a:solidFill>
              </a:rPr>
              <a:t>S</a:t>
            </a:r>
          </a:p>
          <a:p>
            <a:r>
              <a:rPr lang="en-US" dirty="0" smtClean="0"/>
              <a:t>This means we can use these rules to create an endless sentence containing other sentences. Its shown best through tree diagrams (See p. 106)</a:t>
            </a:r>
            <a:endParaRPr lang="en-US" dirty="0"/>
          </a:p>
        </p:txBody>
      </p:sp>
    </p:spTree>
    <p:extLst>
      <p:ext uri="{BB962C8B-B14F-4D97-AF65-F5344CB8AC3E}">
        <p14:creationId xmlns:p14="http://schemas.microsoft.com/office/powerpoint/2010/main" val="3416297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When we concentrate on the structure and order of components within a </a:t>
            </a:r>
            <a:r>
              <a:rPr lang="en-US" u="sng" dirty="0" smtClean="0"/>
              <a:t>sentence</a:t>
            </a:r>
            <a:r>
              <a:rPr lang="en-US" dirty="0" smtClean="0"/>
              <a:t> we are studying the </a:t>
            </a:r>
            <a:r>
              <a:rPr lang="en-US" b="1" dirty="0" smtClean="0"/>
              <a:t>syntax</a:t>
            </a:r>
            <a:r>
              <a:rPr lang="en-US" dirty="0" smtClean="0"/>
              <a:t> of a language.</a:t>
            </a:r>
          </a:p>
          <a:p>
            <a:r>
              <a:rPr lang="en-US" dirty="0" smtClean="0"/>
              <a:t>Syntax (from Greek) = ‘putting together’</a:t>
            </a:r>
          </a:p>
          <a:p>
            <a:r>
              <a:rPr lang="en-US" dirty="0" smtClean="0"/>
              <a:t>In early approaches to syntax, there was a focus on the description of the ordering of elements in the </a:t>
            </a:r>
            <a:r>
              <a:rPr lang="en-US" u="sng" dirty="0" smtClean="0"/>
              <a:t>linear</a:t>
            </a:r>
            <a:r>
              <a:rPr lang="en-US" dirty="0" smtClean="0"/>
              <a:t> structure of the sentence. </a:t>
            </a:r>
          </a:p>
          <a:p>
            <a:r>
              <a:rPr lang="en-US" dirty="0" smtClean="0"/>
              <a:t> </a:t>
            </a:r>
            <a:r>
              <a:rPr lang="en-US" dirty="0"/>
              <a:t>R</a:t>
            </a:r>
            <a:r>
              <a:rPr lang="en-US" dirty="0" smtClean="0"/>
              <a:t>ecently, the focus shifted to the </a:t>
            </a:r>
            <a:r>
              <a:rPr lang="en-US" u="sng" dirty="0" smtClean="0"/>
              <a:t>underlying rule </a:t>
            </a:r>
            <a:r>
              <a:rPr lang="en-US" dirty="0" smtClean="0"/>
              <a:t>system that we use to produce or ‘</a:t>
            </a:r>
            <a:r>
              <a:rPr lang="en-US" u="sng" dirty="0" smtClean="0"/>
              <a:t>generate</a:t>
            </a:r>
            <a:r>
              <a:rPr lang="en-US" dirty="0" smtClean="0"/>
              <a:t>’ sentences.</a:t>
            </a:r>
            <a:endParaRPr lang="en-US" dirty="0"/>
          </a:p>
        </p:txBody>
      </p:sp>
    </p:spTree>
    <p:extLst>
      <p:ext uri="{BB962C8B-B14F-4D97-AF65-F5344CB8AC3E}">
        <p14:creationId xmlns:p14="http://schemas.microsoft.com/office/powerpoint/2010/main" val="2683804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86400"/>
          </a:xfrm>
        </p:spPr>
        <p:txBody>
          <a:bodyPr>
            <a:normAutofit fontScale="85000" lnSpcReduction="20000"/>
          </a:bodyPr>
          <a:lstStyle/>
          <a:p>
            <a:r>
              <a:rPr lang="en-US" dirty="0" smtClean="0"/>
              <a:t>In syntax, we focus on the “</a:t>
            </a:r>
            <a:r>
              <a:rPr lang="en-US" u="sng" dirty="0" smtClean="0"/>
              <a:t>all and only</a:t>
            </a:r>
            <a:r>
              <a:rPr lang="en-US" dirty="0" smtClean="0"/>
              <a:t>” criterion./ i.e. when analyzing any language, we account for </a:t>
            </a:r>
            <a:r>
              <a:rPr lang="en-US" i="1" dirty="0" smtClean="0"/>
              <a:t>all</a:t>
            </a:r>
            <a:r>
              <a:rPr lang="en-US" dirty="0" smtClean="0"/>
              <a:t> grammatically correct structures and </a:t>
            </a:r>
            <a:r>
              <a:rPr lang="en-US" i="1" dirty="0" smtClean="0"/>
              <a:t>only</a:t>
            </a:r>
            <a:r>
              <a:rPr lang="en-US" dirty="0" smtClean="0"/>
              <a:t> those structures. </a:t>
            </a:r>
          </a:p>
          <a:p>
            <a:r>
              <a:rPr lang="en-US" dirty="0" smtClean="0"/>
              <a:t>We have to check that any proposed grammatical rule has to produce </a:t>
            </a:r>
            <a:r>
              <a:rPr lang="en-US" u="sng" dirty="0" smtClean="0"/>
              <a:t>only</a:t>
            </a:r>
            <a:r>
              <a:rPr lang="en-US" dirty="0" smtClean="0"/>
              <a:t> correct structures.</a:t>
            </a:r>
          </a:p>
          <a:p>
            <a:pPr lvl="1"/>
            <a:r>
              <a:rPr lang="en-US" dirty="0" smtClean="0"/>
              <a:t>E.g. to form a prepositional phrase we put a preposition before a noun ‘near London’, however, if we apply this rule to all prepositions and nouns we will produce incorrect phrases like ‘near tree’ or ‘with dog’</a:t>
            </a:r>
          </a:p>
          <a:p>
            <a:pPr lvl="1"/>
            <a:r>
              <a:rPr lang="en-US" dirty="0" smtClean="0"/>
              <a:t>What’s a noun phrase? The revised definition (an article plus a noun/ a proper noun/ or a pronoun)</a:t>
            </a:r>
          </a:p>
          <a:p>
            <a:pPr lvl="1"/>
            <a:r>
              <a:rPr lang="en-US" dirty="0" smtClean="0"/>
              <a:t>Therefore, the rule can be fixed to say ‘a prepositional phrase in English consists of a preposition followed by a noun phrase’/ so the revised rule can produce well-formed structures ‘near the tree’ and ‘with the dog’ or ‘with you’</a:t>
            </a:r>
            <a:endParaRPr lang="en-US" dirty="0"/>
          </a:p>
        </p:txBody>
      </p:sp>
    </p:spTree>
    <p:extLst>
      <p:ext uri="{BB962C8B-B14F-4D97-AF65-F5344CB8AC3E}">
        <p14:creationId xmlns:p14="http://schemas.microsoft.com/office/powerpoint/2010/main" val="3458275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r>
              <a:rPr lang="en-US" u="sng" dirty="0" smtClean="0"/>
              <a:t>Generative grammar:</a:t>
            </a:r>
            <a:r>
              <a:rPr lang="en-US" dirty="0" smtClean="0"/>
              <a:t> the small and finite set of rules that are capable of producing a large and infinite number of well-formed structures.</a:t>
            </a:r>
          </a:p>
          <a:p>
            <a:r>
              <a:rPr lang="en-US" dirty="0" smtClean="0"/>
              <a:t>It is one of the goals of syntactic analysis.</a:t>
            </a:r>
          </a:p>
          <a:p>
            <a:r>
              <a:rPr lang="en-US" dirty="0" smtClean="0"/>
              <a:t>its called ‘generative’ because it can be used to </a:t>
            </a:r>
            <a:r>
              <a:rPr lang="en-US" i="1" dirty="0" smtClean="0"/>
              <a:t>generate</a:t>
            </a:r>
            <a:r>
              <a:rPr lang="en-US" dirty="0" smtClean="0"/>
              <a:t> or produce sentence structures and not just </a:t>
            </a:r>
            <a:r>
              <a:rPr lang="en-US" i="1" dirty="0" smtClean="0"/>
              <a:t>describe</a:t>
            </a:r>
            <a:r>
              <a:rPr lang="en-US" dirty="0" smtClean="0"/>
              <a:t> them.</a:t>
            </a:r>
          </a:p>
          <a:p>
            <a:r>
              <a:rPr lang="en-US" dirty="0" smtClean="0"/>
              <a:t>This type of grammar reveals two phenomena:</a:t>
            </a:r>
          </a:p>
          <a:p>
            <a:pPr lvl="1"/>
            <a:r>
              <a:rPr lang="en-US" dirty="0" smtClean="0"/>
              <a:t>1/ how some sentences can appear different on the surface but they are actually closely related.</a:t>
            </a:r>
          </a:p>
          <a:p>
            <a:pPr lvl="1"/>
            <a:r>
              <a:rPr lang="en-US" dirty="0" smtClean="0"/>
              <a:t>2/ how some sentences can appear similar on the surface but they are in fact different.</a:t>
            </a:r>
          </a:p>
          <a:p>
            <a:endParaRPr lang="en-US" u="sng" dirty="0"/>
          </a:p>
        </p:txBody>
      </p:sp>
    </p:spTree>
    <p:extLst>
      <p:ext uri="{BB962C8B-B14F-4D97-AF65-F5344CB8AC3E}">
        <p14:creationId xmlns:p14="http://schemas.microsoft.com/office/powerpoint/2010/main" val="1566225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Deep and Surface Structure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Two different sentences</a:t>
            </a:r>
          </a:p>
          <a:p>
            <a:pPr lvl="1"/>
            <a:r>
              <a:rPr lang="en-US" dirty="0" smtClean="0"/>
              <a:t>Charlie broke the window. (active)</a:t>
            </a:r>
          </a:p>
          <a:p>
            <a:pPr lvl="1"/>
            <a:r>
              <a:rPr lang="en-US" dirty="0" smtClean="0"/>
              <a:t>The window was broken by Charlie. (passive)</a:t>
            </a:r>
          </a:p>
          <a:p>
            <a:r>
              <a:rPr lang="en-US" dirty="0" smtClean="0"/>
              <a:t>The difference is in their </a:t>
            </a:r>
            <a:r>
              <a:rPr lang="en-US" u="sng" dirty="0" smtClean="0"/>
              <a:t>surface</a:t>
            </a:r>
            <a:r>
              <a:rPr lang="en-US" dirty="0" smtClean="0"/>
              <a:t> structure</a:t>
            </a:r>
          </a:p>
          <a:p>
            <a:r>
              <a:rPr lang="en-US" dirty="0" smtClean="0"/>
              <a:t>However, both share the underlying structure (NP V NP)/ they are almost identical in their </a:t>
            </a:r>
            <a:r>
              <a:rPr lang="en-US" u="sng" dirty="0" smtClean="0"/>
              <a:t>deep</a:t>
            </a:r>
            <a:r>
              <a:rPr lang="en-US" dirty="0" smtClean="0"/>
              <a:t> structure which is an abstract (unseen) level of structural organization.</a:t>
            </a:r>
          </a:p>
          <a:p>
            <a:r>
              <a:rPr lang="en-US" dirty="0" smtClean="0"/>
              <a:t>Thus, grammar must be capable of showing how a single underlying structure can become different surface structures.</a:t>
            </a:r>
          </a:p>
          <a:p>
            <a:endParaRPr lang="en-US" dirty="0"/>
          </a:p>
        </p:txBody>
      </p:sp>
    </p:spTree>
    <p:extLst>
      <p:ext uri="{BB962C8B-B14F-4D97-AF65-F5344CB8AC3E}">
        <p14:creationId xmlns:p14="http://schemas.microsoft.com/office/powerpoint/2010/main" val="4071525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Structural Ambiguity</a:t>
            </a:r>
            <a:endParaRPr lang="en-US" dirty="0"/>
          </a:p>
        </p:txBody>
      </p:sp>
      <p:sp>
        <p:nvSpPr>
          <p:cNvPr id="3" name="Content Placeholder 2"/>
          <p:cNvSpPr>
            <a:spLocks noGrp="1"/>
          </p:cNvSpPr>
          <p:nvPr>
            <p:ph idx="1"/>
          </p:nvPr>
        </p:nvSpPr>
        <p:spPr/>
        <p:txBody>
          <a:bodyPr>
            <a:normAutofit lnSpcReduction="10000"/>
          </a:bodyPr>
          <a:lstStyle/>
          <a:p>
            <a:r>
              <a:rPr lang="en-US" dirty="0" smtClean="0"/>
              <a:t>E.g. </a:t>
            </a:r>
          </a:p>
          <a:p>
            <a:pPr lvl="1"/>
            <a:r>
              <a:rPr lang="en-US" dirty="0" smtClean="0"/>
              <a:t>‘Annie bumped into a man with an umbrella.’</a:t>
            </a:r>
          </a:p>
          <a:p>
            <a:pPr lvl="1"/>
            <a:r>
              <a:rPr lang="en-US" dirty="0" smtClean="0"/>
              <a:t>‘I once shot an elephant in my pajamas.</a:t>
            </a:r>
          </a:p>
          <a:p>
            <a:pPr lvl="1"/>
            <a:r>
              <a:rPr lang="en-US" dirty="0" smtClean="0"/>
              <a:t>‘Small boys and girls.’</a:t>
            </a:r>
          </a:p>
          <a:p>
            <a:r>
              <a:rPr lang="en-US" dirty="0" smtClean="0"/>
              <a:t>They have two underlying interpretations with the same surface structure.</a:t>
            </a:r>
          </a:p>
          <a:p>
            <a:r>
              <a:rPr lang="en-US" dirty="0" smtClean="0"/>
              <a:t>Syntactic analysis has to be capable of showing the structural distinction between these underlying representations.</a:t>
            </a:r>
          </a:p>
        </p:txBody>
      </p:sp>
    </p:spTree>
    <p:extLst>
      <p:ext uri="{BB962C8B-B14F-4D97-AF65-F5344CB8AC3E}">
        <p14:creationId xmlns:p14="http://schemas.microsoft.com/office/powerpoint/2010/main" val="1795749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Recursion</a:t>
            </a:r>
            <a:endParaRPr lang="en-US" dirty="0"/>
          </a:p>
        </p:txBody>
      </p:sp>
      <p:sp>
        <p:nvSpPr>
          <p:cNvPr id="3" name="Content Placeholder 2"/>
          <p:cNvSpPr>
            <a:spLocks noGrp="1"/>
          </p:cNvSpPr>
          <p:nvPr>
            <p:ph idx="1"/>
          </p:nvPr>
        </p:nvSpPr>
        <p:spPr/>
        <p:txBody>
          <a:bodyPr>
            <a:normAutofit fontScale="92500" lnSpcReduction="10000"/>
          </a:bodyPr>
          <a:lstStyle/>
          <a:p>
            <a:r>
              <a:rPr lang="en-US" u="sng" dirty="0" smtClean="0"/>
              <a:t>Recursion</a:t>
            </a:r>
            <a:r>
              <a:rPr lang="en-US" dirty="0" smtClean="0"/>
              <a:t>:</a:t>
            </a:r>
          </a:p>
          <a:p>
            <a:pPr lvl="1"/>
            <a:r>
              <a:rPr lang="en-US" dirty="0" smtClean="0"/>
              <a:t>Repeatable any number of times.</a:t>
            </a:r>
          </a:p>
          <a:p>
            <a:pPr lvl="1"/>
            <a:r>
              <a:rPr lang="en-US" dirty="0" smtClean="0"/>
              <a:t>Grammar rules have to have the capacity to be applied more than once in generating a structure.</a:t>
            </a:r>
          </a:p>
          <a:p>
            <a:pPr lvl="1"/>
            <a:r>
              <a:rPr lang="en-US" dirty="0" smtClean="0"/>
              <a:t>E.g. ‘The gun was on the table near the window in the bedroom’ (we are repeating the rule of forming prepositional phrases)</a:t>
            </a:r>
          </a:p>
          <a:p>
            <a:pPr lvl="1"/>
            <a:r>
              <a:rPr lang="en-US" dirty="0" smtClean="0"/>
              <a:t>Also grammar has to have the ability to put sentences inside other sentences.</a:t>
            </a:r>
          </a:p>
          <a:p>
            <a:pPr lvl="1"/>
            <a:r>
              <a:rPr lang="en-US" dirty="0" smtClean="0"/>
              <a:t>E.g., ‘John believed that Cathy knew that Mary helped George.’</a:t>
            </a:r>
            <a:endParaRPr lang="en-US" dirty="0"/>
          </a:p>
        </p:txBody>
      </p:sp>
    </p:spTree>
    <p:extLst>
      <p:ext uri="{BB962C8B-B14F-4D97-AF65-F5344CB8AC3E}">
        <p14:creationId xmlns:p14="http://schemas.microsoft.com/office/powerpoint/2010/main" val="1845035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Tree diagrams</a:t>
            </a:r>
            <a:endParaRPr lang="en-US" dirty="0"/>
          </a:p>
        </p:txBody>
      </p:sp>
      <p:sp>
        <p:nvSpPr>
          <p:cNvPr id="3" name="Content Placeholder 2"/>
          <p:cNvSpPr>
            <a:spLocks noGrp="1"/>
          </p:cNvSpPr>
          <p:nvPr>
            <p:ph idx="1"/>
          </p:nvPr>
        </p:nvSpPr>
        <p:spPr/>
        <p:txBody>
          <a:bodyPr>
            <a:normAutofit lnSpcReduction="10000"/>
          </a:bodyPr>
          <a:lstStyle/>
          <a:p>
            <a:r>
              <a:rPr lang="en-US" dirty="0" smtClean="0"/>
              <a:t>One of the most common ways to create a </a:t>
            </a:r>
            <a:r>
              <a:rPr lang="en-US" u="sng" dirty="0" smtClean="0"/>
              <a:t>visual</a:t>
            </a:r>
            <a:r>
              <a:rPr lang="en-US" dirty="0" smtClean="0"/>
              <a:t> representation of syntactic structure</a:t>
            </a:r>
          </a:p>
          <a:p>
            <a:r>
              <a:rPr lang="en-US" dirty="0" smtClean="0"/>
              <a:t>Uses </a:t>
            </a:r>
            <a:r>
              <a:rPr lang="en-US" u="sng" dirty="0" smtClean="0"/>
              <a:t>symbols</a:t>
            </a:r>
            <a:r>
              <a:rPr lang="en-US" dirty="0" smtClean="0"/>
              <a:t> (e.g., N= noun, NP= noun phrase)</a:t>
            </a:r>
          </a:p>
          <a:p>
            <a:r>
              <a:rPr lang="en-US" dirty="0" smtClean="0"/>
              <a:t>It captures the </a:t>
            </a:r>
            <a:r>
              <a:rPr lang="en-US" u="sng" dirty="0" smtClean="0"/>
              <a:t>hierarchal</a:t>
            </a:r>
            <a:r>
              <a:rPr lang="en-US" dirty="0" smtClean="0"/>
              <a:t> organization of the </a:t>
            </a:r>
            <a:r>
              <a:rPr lang="en-US" u="sng" dirty="0" smtClean="0"/>
              <a:t>underlying</a:t>
            </a:r>
            <a:r>
              <a:rPr lang="en-US" dirty="0" smtClean="0"/>
              <a:t> structures of phrases and sentences/ shows clearly that there are different </a:t>
            </a:r>
            <a:r>
              <a:rPr lang="en-US" u="sng" dirty="0" smtClean="0"/>
              <a:t>levels</a:t>
            </a:r>
            <a:r>
              <a:rPr lang="en-US" dirty="0" smtClean="0"/>
              <a:t> in the analysis</a:t>
            </a:r>
          </a:p>
          <a:p>
            <a:pPr lvl="1"/>
            <a:r>
              <a:rPr lang="en-US" dirty="0" smtClean="0"/>
              <a:t>E.g. ‘The girl saw a dog’ (see pgs. 99- 100)</a:t>
            </a:r>
            <a:endParaRPr lang="en-US" dirty="0"/>
          </a:p>
        </p:txBody>
      </p:sp>
    </p:spTree>
    <p:extLst>
      <p:ext uri="{BB962C8B-B14F-4D97-AF65-F5344CB8AC3E}">
        <p14:creationId xmlns:p14="http://schemas.microsoft.com/office/powerpoint/2010/main" val="1568778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Symbols used in Syntactic Analysis</a:t>
            </a:r>
            <a:endParaRPr lang="en-US" dirty="0"/>
          </a:p>
        </p:txBody>
      </p:sp>
      <p:sp>
        <p:nvSpPr>
          <p:cNvPr id="3" name="Content Placeholder 2"/>
          <p:cNvSpPr>
            <a:spLocks noGrp="1"/>
          </p:cNvSpPr>
          <p:nvPr>
            <p:ph idx="1"/>
          </p:nvPr>
        </p:nvSpPr>
        <p:spPr>
          <a:xfrm>
            <a:off x="457200" y="1600200"/>
            <a:ext cx="8229600" cy="5105400"/>
          </a:xfrm>
        </p:spPr>
        <p:txBody>
          <a:bodyPr>
            <a:normAutofit fontScale="77500" lnSpcReduction="20000"/>
          </a:bodyPr>
          <a:lstStyle/>
          <a:p>
            <a:r>
              <a:rPr lang="en-US" dirty="0" smtClean="0"/>
              <a:t>Most </a:t>
            </a:r>
            <a:r>
              <a:rPr lang="en-US" u="sng" dirty="0" smtClean="0"/>
              <a:t>common</a:t>
            </a:r>
            <a:r>
              <a:rPr lang="en-US" dirty="0" smtClean="0"/>
              <a:t> symbols used in syntactic categories:</a:t>
            </a:r>
          </a:p>
          <a:p>
            <a:pPr lvl="1"/>
            <a:r>
              <a:rPr lang="en-US" dirty="0" smtClean="0"/>
              <a:t>S / N/ V/ Art/ NP/ VP/ </a:t>
            </a:r>
            <a:r>
              <a:rPr lang="en-US" dirty="0" err="1" smtClean="0"/>
              <a:t>Adj</a:t>
            </a:r>
            <a:r>
              <a:rPr lang="en-US" dirty="0" smtClean="0"/>
              <a:t>/ Pro/ PN/ </a:t>
            </a:r>
            <a:r>
              <a:rPr lang="en-US" dirty="0" err="1" smtClean="0"/>
              <a:t>Adv</a:t>
            </a:r>
            <a:r>
              <a:rPr lang="en-US" dirty="0" smtClean="0"/>
              <a:t>/ Prep/ PP (see p. 101)</a:t>
            </a:r>
          </a:p>
          <a:p>
            <a:pPr lvl="1"/>
            <a:r>
              <a:rPr lang="en-US" dirty="0" smtClean="0"/>
              <a:t>Three </a:t>
            </a:r>
            <a:r>
              <a:rPr lang="en-US" u="sng" dirty="0" smtClean="0"/>
              <a:t>new</a:t>
            </a:r>
            <a:r>
              <a:rPr lang="en-US" dirty="0" smtClean="0"/>
              <a:t> symbols:</a:t>
            </a:r>
          </a:p>
          <a:p>
            <a:pPr marL="457200" lvl="1" indent="0">
              <a:buNone/>
            </a:pPr>
            <a:r>
              <a:rPr lang="en-US" dirty="0" smtClean="0"/>
              <a:t>	1- (</a:t>
            </a:r>
            <a:r>
              <a:rPr lang="en-US" dirty="0" smtClean="0">
                <a:solidFill>
                  <a:srgbClr val="FF0000"/>
                </a:solidFill>
              </a:rPr>
              <a:t>→</a:t>
            </a:r>
            <a:r>
              <a:rPr lang="en-US" dirty="0" smtClean="0"/>
              <a:t>) means ‘consists of’ or ‘rewrites as’ </a:t>
            </a:r>
          </a:p>
          <a:p>
            <a:pPr lvl="3"/>
            <a:r>
              <a:rPr lang="en-US" sz="2400" dirty="0" smtClean="0"/>
              <a:t>e.g., NP → Art  N</a:t>
            </a:r>
          </a:p>
          <a:p>
            <a:pPr lvl="3"/>
            <a:r>
              <a:rPr lang="en-US" sz="2400" i="1" dirty="0" smtClean="0"/>
              <a:t>The dog</a:t>
            </a:r>
          </a:p>
          <a:p>
            <a:pPr marL="914400" lvl="2" indent="0">
              <a:buNone/>
            </a:pPr>
            <a:r>
              <a:rPr lang="en-US" dirty="0" smtClean="0"/>
              <a:t>2-  round brackets </a:t>
            </a:r>
            <a:r>
              <a:rPr lang="en-US" dirty="0" smtClean="0">
                <a:solidFill>
                  <a:srgbClr val="FF0000"/>
                </a:solidFill>
              </a:rPr>
              <a:t>( )</a:t>
            </a:r>
            <a:r>
              <a:rPr lang="en-US" dirty="0" smtClean="0"/>
              <a:t> means an optional constituent</a:t>
            </a:r>
          </a:p>
          <a:p>
            <a:pPr marL="914400" lvl="2" indent="0">
              <a:buNone/>
            </a:pPr>
            <a:r>
              <a:rPr lang="en-US" dirty="0" smtClean="0"/>
              <a:t>        - e.g. NP → Art (</a:t>
            </a:r>
            <a:r>
              <a:rPr lang="en-US" dirty="0" err="1" smtClean="0"/>
              <a:t>Adj</a:t>
            </a:r>
            <a:r>
              <a:rPr lang="en-US" dirty="0" smtClean="0"/>
              <a:t>) N</a:t>
            </a:r>
          </a:p>
          <a:p>
            <a:pPr marL="914400" lvl="2" indent="0">
              <a:buNone/>
            </a:pPr>
            <a:r>
              <a:rPr lang="en-US" dirty="0"/>
              <a:t> </a:t>
            </a:r>
            <a:r>
              <a:rPr lang="en-US" dirty="0" smtClean="0"/>
              <a:t>       - </a:t>
            </a:r>
            <a:r>
              <a:rPr lang="en-US" i="1" dirty="0" smtClean="0"/>
              <a:t>The (small) dog</a:t>
            </a:r>
            <a:r>
              <a:rPr lang="en-US" dirty="0" smtClean="0"/>
              <a:t>.</a:t>
            </a:r>
          </a:p>
          <a:p>
            <a:pPr marL="914400" lvl="2" indent="0">
              <a:buNone/>
            </a:pPr>
            <a:r>
              <a:rPr lang="en-US" dirty="0" smtClean="0"/>
              <a:t>3-  curly brackets  </a:t>
            </a:r>
            <a:r>
              <a:rPr lang="en-US" dirty="0" smtClean="0">
                <a:solidFill>
                  <a:srgbClr val="FF0000"/>
                </a:solidFill>
              </a:rPr>
              <a:t>{ }  </a:t>
            </a:r>
            <a:r>
              <a:rPr lang="en-US" dirty="0" smtClean="0"/>
              <a:t>means only one of the elements can be selected/ instead of writing three separate rules I can join them in one rule:</a:t>
            </a:r>
          </a:p>
          <a:p>
            <a:pPr marL="914400" lvl="2" indent="0">
              <a:buNone/>
            </a:pPr>
            <a:r>
              <a:rPr lang="en-US" dirty="0" smtClean="0"/>
              <a:t>      - e.g. NP → { Art N, Pro, PN}</a:t>
            </a:r>
          </a:p>
          <a:p>
            <a:pPr marL="914400" lvl="2" indent="0">
              <a:buNone/>
            </a:pPr>
            <a:r>
              <a:rPr lang="en-US" dirty="0" smtClean="0"/>
              <a:t>      -  </a:t>
            </a:r>
            <a:r>
              <a:rPr lang="en-US" i="1" dirty="0" smtClean="0"/>
              <a:t>the dog, it, Cathy</a:t>
            </a:r>
          </a:p>
          <a:p>
            <a:pPr marL="914400" lvl="2" indent="0">
              <a:buNone/>
            </a:pPr>
            <a:endParaRPr lang="en-US" i="1" dirty="0" smtClean="0"/>
          </a:p>
          <a:p>
            <a:pPr marL="914400" lvl="2" indent="0">
              <a:buNone/>
            </a:pPr>
            <a:r>
              <a:rPr lang="en-US" dirty="0" smtClean="0"/>
              <a:t>● (See p. 101 for the full list)</a:t>
            </a:r>
          </a:p>
          <a:p>
            <a:pPr lvl="1"/>
            <a:endParaRPr lang="en-US" dirty="0" smtClean="0"/>
          </a:p>
        </p:txBody>
      </p:sp>
    </p:spTree>
    <p:extLst>
      <p:ext uri="{BB962C8B-B14F-4D97-AF65-F5344CB8AC3E}">
        <p14:creationId xmlns:p14="http://schemas.microsoft.com/office/powerpoint/2010/main" val="2345169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TotalTime>
  <Words>1584</Words>
  <Application>Microsoft Office PowerPoint</Application>
  <PresentationFormat>On-screen Show (4:3)</PresentationFormat>
  <Paragraphs>123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Chapter Eight  Syntax</vt:lpstr>
      <vt:lpstr>Syntax</vt:lpstr>
      <vt:lpstr>PowerPoint Presentation</vt:lpstr>
      <vt:lpstr>PowerPoint Presentation</vt:lpstr>
      <vt:lpstr>Deep and Surface Structure</vt:lpstr>
      <vt:lpstr>Structural Ambiguity</vt:lpstr>
      <vt:lpstr>Recursion</vt:lpstr>
      <vt:lpstr>Tree diagrams</vt:lpstr>
      <vt:lpstr>Symbols used in Syntactic Analysis</vt:lpstr>
      <vt:lpstr>Phrase Structure Rules</vt:lpstr>
      <vt:lpstr>PowerPoint Presentation</vt:lpstr>
      <vt:lpstr>Lexical rules</vt:lpstr>
      <vt:lpstr>PowerPoint Presentation</vt:lpstr>
      <vt:lpstr>Movement Rules</vt:lpstr>
      <vt:lpstr>PowerPoint Presentation</vt:lpstr>
      <vt:lpstr>Back to recursion</vt:lpstr>
      <vt:lpstr> Complement phrases: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Eight  Syntax</dc:title>
  <dc:creator>Nasiba Alyami</dc:creator>
  <cp:lastModifiedBy>Nasiba Alyami</cp:lastModifiedBy>
  <cp:revision>30</cp:revision>
  <dcterms:created xsi:type="dcterms:W3CDTF">2017-11-05T06:37:20Z</dcterms:created>
  <dcterms:modified xsi:type="dcterms:W3CDTF">2017-11-13T08:50:23Z</dcterms:modified>
</cp:coreProperties>
</file>