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67" r:id="rId2"/>
    <p:sldId id="393" r:id="rId3"/>
    <p:sldId id="395" r:id="rId4"/>
    <p:sldId id="396" r:id="rId5"/>
    <p:sldId id="409" r:id="rId6"/>
    <p:sldId id="405" r:id="rId7"/>
    <p:sldId id="400" r:id="rId8"/>
    <p:sldId id="372" r:id="rId9"/>
    <p:sldId id="375" r:id="rId10"/>
    <p:sldId id="374" r:id="rId11"/>
    <p:sldId id="406" r:id="rId12"/>
    <p:sldId id="410" r:id="rId13"/>
    <p:sldId id="377" r:id="rId14"/>
    <p:sldId id="376" r:id="rId15"/>
    <p:sldId id="373" r:id="rId16"/>
    <p:sldId id="381" r:id="rId17"/>
    <p:sldId id="379" r:id="rId18"/>
    <p:sldId id="382" r:id="rId19"/>
    <p:sldId id="407" r:id="rId20"/>
    <p:sldId id="383" r:id="rId21"/>
    <p:sldId id="385" r:id="rId22"/>
    <p:sldId id="388" r:id="rId23"/>
    <p:sldId id="390" r:id="rId24"/>
    <p:sldId id="408" r:id="rId25"/>
    <p:sldId id="384" r:id="rId26"/>
    <p:sldId id="371" r:id="rId27"/>
    <p:sldId id="39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751"/>
    <a:srgbClr val="265392"/>
    <a:srgbClr val="B0C7EA"/>
    <a:srgbClr val="002847"/>
    <a:srgbClr val="FF99CC"/>
    <a:srgbClr val="B55E4F"/>
    <a:srgbClr val="00D600"/>
    <a:srgbClr val="00CC00"/>
    <a:srgbClr val="BF8C0D"/>
    <a:srgbClr val="D09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2" autoAdjust="0"/>
    <p:restoredTop sz="85789" autoAdjust="0"/>
  </p:normalViewPr>
  <p:slideViewPr>
    <p:cSldViewPr>
      <p:cViewPr varScale="1">
        <p:scale>
          <a:sx n="111" d="100"/>
          <a:sy n="111" d="100"/>
        </p:scale>
        <p:origin x="112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6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09B2-D357-41D3-B261-78BBF701D7F3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5BFC2-1FDC-4FAD-A211-3713706913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5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4172-F348-4605-944B-51A124119248}" type="datetimeFigureOut">
              <a:rPr lang="en-GB" smtClean="0"/>
              <a:pPr/>
              <a:t>01/12/2016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9A89-77C3-48BE-A778-99FD71A968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6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6210544"/>
            <a:ext cx="1800201" cy="64966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22" y="4005064"/>
            <a:ext cx="2107987" cy="2852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65" y="3833725"/>
            <a:ext cx="2126973" cy="2792628"/>
          </a:xfrm>
          <a:prstGeom prst="rect">
            <a:avLst/>
          </a:prstGeom>
          <a:effectLst>
            <a:outerShdw blurRad="101600" dist="76200" dir="2700000" algn="ctr" rotWithShape="0">
              <a:srgbClr val="000000">
                <a:alpha val="60000"/>
              </a:srgbClr>
            </a:outerShdw>
          </a:effectLst>
        </p:spPr>
      </p:pic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67544" y="1006854"/>
            <a:ext cx="8918359" cy="3430258"/>
          </a:xfrm>
        </p:spPr>
        <p:txBody>
          <a:bodyPr anchor="t" anchorCtr="0"/>
          <a:lstStyle>
            <a:lvl1pPr>
              <a:lnSpc>
                <a:spcPct val="100000"/>
              </a:lnSpc>
              <a:defRPr sz="8000" baseline="0"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HUGE CHAPTER TITLE</a:t>
            </a:r>
            <a:endParaRPr lang="en-US" dirty="0"/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0606" y="306530"/>
            <a:ext cx="4091394" cy="792088"/>
          </a:xfrm>
        </p:spPr>
        <p:txBody>
          <a:bodyPr/>
          <a:lstStyle>
            <a:lvl1pPr marL="0" indent="0">
              <a:buFontTx/>
              <a:buNone/>
              <a:defRPr sz="4400"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</p:spTree>
    <p:extLst>
      <p:ext uri="{BB962C8B-B14F-4D97-AF65-F5344CB8AC3E}">
        <p14:creationId xmlns:p14="http://schemas.microsoft.com/office/powerpoint/2010/main" val="290094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" y="125021"/>
            <a:ext cx="2808312" cy="648072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265392"/>
                </a:solidFill>
              </a:defRPr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  <p:sp>
        <p:nvSpPr>
          <p:cNvPr id="35" name="Text Placeholder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7200" y="1379220"/>
            <a:ext cx="8352929" cy="4824512"/>
          </a:xfrm>
        </p:spPr>
        <p:txBody>
          <a:bodyPr>
            <a:normAutofit/>
          </a:bodyPr>
          <a:lstStyle>
            <a:lvl2pPr marL="574675" indent="-457200">
              <a:lnSpc>
                <a:spcPct val="90000"/>
              </a:lnSpc>
              <a:spcBef>
                <a:spcPts val="504"/>
              </a:spcBef>
              <a:buClr>
                <a:srgbClr val="265392"/>
              </a:buClr>
              <a:buFont typeface="Wingdings" pitchFamily="2" charset="2"/>
              <a:buChar char="§"/>
              <a:defRPr sz="2600" baseline="0"/>
            </a:lvl2pPr>
          </a:lstStyle>
          <a:p>
            <a:pPr lvl="1"/>
            <a:r>
              <a:rPr lang="en-US" dirty="0" smtClean="0"/>
              <a:t>Vocabulary</a:t>
            </a:r>
          </a:p>
          <a:p>
            <a:pPr lvl="1"/>
            <a:r>
              <a:rPr lang="en-US" dirty="0" smtClean="0"/>
              <a:t>Objectives</a:t>
            </a:r>
          </a:p>
          <a:p>
            <a:pPr lvl="1"/>
            <a:endParaRPr lang="en-US" dirty="0" smtClean="0"/>
          </a:p>
        </p:txBody>
      </p:sp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76672"/>
            <a:ext cx="8686800" cy="896913"/>
          </a:xfrm>
        </p:spPr>
        <p:txBody>
          <a:bodyPr/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CHAPTER TITLE T.O.C.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479748" y="-132948"/>
            <a:ext cx="1290455" cy="1770139"/>
            <a:chOff x="7499242" y="-132948"/>
            <a:chExt cx="1290455" cy="1770139"/>
          </a:xfrm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</p:grpSpPr>
        <p:sp>
          <p:nvSpPr>
            <p:cNvPr id="16" name="Right Triangle 15">
              <a:hlinkClick r:id="rId2" action="ppaction://hlinksldjump"/>
            </p:cNvPr>
            <p:cNvSpPr/>
            <p:nvPr userDrawn="1"/>
          </p:nvSpPr>
          <p:spPr>
            <a:xfrm rot="10800000" flipH="1">
              <a:off x="7500392" y="1280774"/>
              <a:ext cx="1180066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Right Triangle 16">
              <a:hlinkClick r:id="rId2" action="ppaction://hlinksldjump"/>
            </p:cNvPr>
            <p:cNvSpPr/>
            <p:nvPr userDrawn="1"/>
          </p:nvSpPr>
          <p:spPr>
            <a:xfrm rot="10800000">
              <a:off x="7618493" y="1280774"/>
              <a:ext cx="1171204" cy="356417"/>
            </a:xfrm>
            <a:prstGeom prst="rtTriangle">
              <a:avLst/>
            </a:prstGeom>
            <a:solidFill>
              <a:srgbClr val="EFB011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Rectangle 17">
              <a:hlinkClick r:id="rId2" action="ppaction://hlinksldjump"/>
            </p:cNvPr>
            <p:cNvSpPr/>
            <p:nvPr userDrawn="1"/>
          </p:nvSpPr>
          <p:spPr>
            <a:xfrm>
              <a:off x="7500392" y="-132948"/>
              <a:ext cx="1289305" cy="1536398"/>
            </a:xfrm>
            <a:prstGeom prst="rect">
              <a:avLst/>
            </a:prstGeom>
            <a:gradFill flip="none" rotWithShape="1">
              <a:gsLst>
                <a:gs pos="10000">
                  <a:srgbClr val="EFB011"/>
                </a:gs>
                <a:gs pos="17000">
                  <a:srgbClr val="F7C750"/>
                </a:gs>
                <a:gs pos="23000">
                  <a:srgbClr val="EFB011"/>
                </a:gs>
              </a:gsLst>
              <a:lin ang="5400000" scaled="1"/>
              <a:tileRect/>
            </a:gra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400" b="1" dirty="0"/>
            </a:p>
          </p:txBody>
        </p:sp>
        <p:sp>
          <p:nvSpPr>
            <p:cNvPr id="19" name="Rectangle 18">
              <a:hlinkClick r:id="rId2" action="ppaction://hlinksldjump"/>
            </p:cNvPr>
            <p:cNvSpPr/>
            <p:nvPr userDrawn="1"/>
          </p:nvSpPr>
          <p:spPr>
            <a:xfrm>
              <a:off x="7586695" y="277900"/>
              <a:ext cx="1115568" cy="1066490"/>
            </a:xfrm>
            <a:prstGeom prst="rect">
              <a:avLst/>
            </a:prstGeom>
            <a:solidFill>
              <a:srgbClr val="BF8C0D"/>
            </a:solidFill>
            <a:ln w="101600">
              <a:noFill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TextBox 32">
              <a:hlinkClick r:id="rId2" action="ppaction://hlinksldjump"/>
            </p:cNvPr>
            <p:cNvSpPr txBox="1"/>
            <p:nvPr userDrawn="1"/>
          </p:nvSpPr>
          <p:spPr>
            <a:xfrm>
              <a:off x="7499242" y="325408"/>
              <a:ext cx="1281617" cy="1003107"/>
            </a:xfrm>
            <a:prstGeom prst="rect">
              <a:avLst/>
            </a:prstGeom>
            <a:effectLst/>
          </p:spPr>
          <p:txBody>
            <a:bodyPr vert="horz" wrap="square" lIns="128016" tIns="0" rIns="91440" bIns="0" rtlCol="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an </a:t>
              </a:r>
              <a:r>
                <a:rPr lang="en-US" sz="1000" b="0" spc="0" dirty="0" smtClean="0">
                  <a:solidFill>
                    <a:schemeClr val="bg1"/>
                  </a:solidFill>
                </a:rPr>
                <a:t>item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 to go to its section.</a:t>
              </a:r>
            </a:p>
            <a:p>
              <a:pPr>
                <a:lnSpc>
                  <a:spcPct val="90000"/>
                </a:lnSpc>
              </a:pPr>
              <a:endParaRPr lang="en-US" sz="1000" b="0" spc="0" dirty="0" smtClean="0">
                <a:solidFill>
                  <a:schemeClr val="bg1"/>
                </a:solidFill>
              </a:endParaRPr>
            </a:p>
            <a:p>
              <a:pPr>
                <a:lnSpc>
                  <a:spcPct val="90000"/>
                </a:lnSpc>
              </a:pPr>
              <a:r>
                <a:rPr lang="en-US" sz="1000" b="0" spc="0" dirty="0" smtClean="0">
                  <a:solidFill>
                    <a:schemeClr val="bg1"/>
                  </a:solidFill>
                </a:rPr>
                <a:t>Click on the book cover below to </a:t>
              </a:r>
              <a:r>
                <a:rPr lang="en-US" sz="1000" b="0" spc="0" baseline="0" dirty="0" smtClean="0">
                  <a:solidFill>
                    <a:schemeClr val="bg1"/>
                  </a:solidFill>
                </a:rPr>
                <a:t>return to this table of contents.</a:t>
              </a:r>
            </a:p>
          </p:txBody>
        </p:sp>
        <p:sp>
          <p:nvSpPr>
            <p:cNvPr id="21" name="TextBox 35">
              <a:hlinkClick r:id="rId3" action="ppaction://hlinksldjump" tooltip="Go to CHAPTER TITLE SLIDE (Start)"/>
            </p:cNvPr>
            <p:cNvSpPr txBox="1"/>
            <p:nvPr userDrawn="1"/>
          </p:nvSpPr>
          <p:spPr>
            <a:xfrm>
              <a:off x="7500391" y="91652"/>
              <a:ext cx="1289305" cy="166335"/>
            </a:xfrm>
            <a:prstGeom prst="rect">
              <a:avLst/>
            </a:prstGeom>
            <a:solidFill>
              <a:srgbClr val="D0990E">
                <a:alpha val="0"/>
              </a:srgbClr>
            </a:solidFill>
            <a:effectLst>
              <a:innerShdw dist="12700" dir="13500000">
                <a:prstClr val="black">
                  <a:alpha val="20000"/>
                </a:prstClr>
              </a:innerShdw>
            </a:effectLst>
          </p:spPr>
          <p:txBody>
            <a:bodyPr vert="horz" wrap="none" lIns="256032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000" b="0" baseline="0" dirty="0" smtClean="0">
                  <a:solidFill>
                    <a:srgbClr val="BF8C0D"/>
                  </a:solidFill>
                  <a:latin typeface="Arial Black" pitchFamily="34" charset="0"/>
                </a:rPr>
                <a:t> </a:t>
              </a:r>
              <a:r>
                <a:rPr lang="en-US" sz="1000" b="0" dirty="0" smtClean="0">
                  <a:solidFill>
                    <a:srgbClr val="BF8C0D"/>
                  </a:solidFill>
                  <a:latin typeface="Arial Black" pitchFamily="34" charset="0"/>
                </a:rPr>
                <a:t>START</a:t>
              </a:r>
            </a:p>
          </p:txBody>
        </p:sp>
        <p:cxnSp>
          <p:nvCxnSpPr>
            <p:cNvPr id="22" name="Straight Arrow Connector 21">
              <a:hlinkClick r:id="rId3" action="ppaction://hlinksldjump" tooltip="Go to CHAPTER TITLE SLIDE (Start)"/>
            </p:cNvPr>
            <p:cNvCxnSpPr/>
            <p:nvPr userDrawn="1"/>
          </p:nvCxnSpPr>
          <p:spPr>
            <a:xfrm>
              <a:off x="7656885" y="173918"/>
              <a:ext cx="79151" cy="0"/>
            </a:xfrm>
            <a:prstGeom prst="straightConnector1">
              <a:avLst/>
            </a:prstGeom>
            <a:ln w="34290">
              <a:solidFill>
                <a:srgbClr val="BF8C0D"/>
              </a:solidFill>
              <a:miter lim="800000"/>
              <a:tailEnd type="triangle" w="med" len="med"/>
            </a:ln>
            <a:effectLst>
              <a:innerShdw dist="12700" dir="13500000">
                <a:schemeClr val="tx1">
                  <a:alpha val="20000"/>
                </a:scheme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6">
            <a:hlinkClick r:id="rId2" action="ppaction://hlinksldjump"/>
          </p:cNvPr>
          <p:cNvSpPr txBox="1"/>
          <p:nvPr userDrawn="1"/>
        </p:nvSpPr>
        <p:spPr>
          <a:xfrm>
            <a:off x="0" y="0"/>
            <a:ext cx="288032" cy="6217920"/>
          </a:xfrm>
          <a:prstGeom prst="rect">
            <a:avLst/>
          </a:prstGeom>
          <a:gradFill>
            <a:gsLst>
              <a:gs pos="0">
                <a:srgbClr val="265392"/>
              </a:gs>
              <a:gs pos="100000">
                <a:srgbClr val="002847"/>
              </a:gs>
            </a:gsLst>
            <a:lin ang="5400000" scaled="0"/>
          </a:gradFill>
        </p:spPr>
        <p:txBody>
          <a:bodyPr vert="vert270" wrap="none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500" b="1" spc="63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TABLE</a:t>
            </a:r>
            <a:r>
              <a:rPr lang="en-US" sz="1500" b="1" spc="630" baseline="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 </a:t>
            </a:r>
            <a:r>
              <a:rPr lang="en-US" sz="1500" b="1" spc="63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OF</a:t>
            </a:r>
            <a:r>
              <a:rPr lang="en-US" sz="1500" b="1" spc="630" baseline="0" dirty="0" smtClean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latin typeface="+mj-lt"/>
              </a:rPr>
              <a:t>  CONTENTS           </a:t>
            </a:r>
            <a:endParaRPr lang="en-US" sz="1500" b="1" spc="630" dirty="0" smtClean="0">
              <a:ln>
                <a:noFill/>
              </a:ln>
              <a:solidFill>
                <a:schemeClr val="bg1">
                  <a:alpha val="40000"/>
                </a:schemeClr>
              </a:solidFill>
              <a:effectLst/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cabul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81497" y="905256"/>
            <a:ext cx="8274210" cy="5329238"/>
          </a:xfrm>
        </p:spPr>
        <p:txBody>
          <a:bodyPr>
            <a:noAutofit/>
          </a:bodyPr>
          <a:lstStyle>
            <a:lvl2pPr marL="225425" indent="-225425">
              <a:lnSpc>
                <a:spcPct val="90000"/>
              </a:lnSpc>
              <a:spcBef>
                <a:spcPts val="504"/>
              </a:spcBef>
              <a:defRPr sz="2100" baseline="0"/>
            </a:lvl2pPr>
          </a:lstStyle>
          <a:p>
            <a:pPr lvl="1"/>
            <a:r>
              <a:rPr lang="en-US" dirty="0" smtClean="0"/>
              <a:t>vocabulary items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Vocabulary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36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905256"/>
            <a:ext cx="8270216" cy="5348096"/>
          </a:xfrm>
        </p:spPr>
        <p:txBody>
          <a:bodyPr/>
          <a:lstStyle>
            <a:lvl1pPr marL="514350" indent="-514350">
              <a:spcBef>
                <a:spcPts val="1800"/>
              </a:spcBef>
              <a:buClr>
                <a:srgbClr val="265392"/>
              </a:buClr>
              <a:buFont typeface="+mj-lt"/>
              <a:buAutoNum type="arabicPeriod"/>
              <a:defRPr sz="2900"/>
            </a:lvl1pPr>
          </a:lstStyle>
          <a:p>
            <a:pPr lvl="0"/>
            <a:r>
              <a:rPr lang="en-US" dirty="0" smtClean="0"/>
              <a:t>Click to add objectives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Objectives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81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57200" y="920004"/>
            <a:ext cx="8291264" cy="406012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 sz="12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D600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dirty="0" smtClean="0"/>
              <a:t>Insert your own attention-focusing, memorable  figure, chart, table, photo, video, or text related to this section!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"/>
            <a:ext cx="8686799" cy="90872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SectionTitle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89616" y="-543322"/>
            <a:ext cx="9488343" cy="6749838"/>
            <a:chOff x="291997" y="-543322"/>
            <a:chExt cx="9488343" cy="6749838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97" y="-543322"/>
              <a:ext cx="9488343" cy="6749838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12983" y="2155520"/>
              <a:ext cx="1645920" cy="2203704"/>
            </a:xfrm>
            <a:prstGeom prst="rect">
              <a:avLst/>
            </a:prstGeom>
            <a:noFill/>
            <a:ln w="101600">
              <a:gradFill>
                <a:gsLst>
                  <a:gs pos="0">
                    <a:srgbClr val="002847">
                      <a:alpha val="70000"/>
                    </a:srgbClr>
                  </a:gs>
                  <a:gs pos="100000">
                    <a:srgbClr val="265392"/>
                  </a:gs>
                </a:gsLst>
                <a:lin ang="5400000" scaled="0"/>
              </a:gra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10" name="Picture 9">
            <a:hlinkClick r:id="rId3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16136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-1332656" y="31576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800" b="0" dirty="0" smtClean="0">
              <a:solidFill>
                <a:srgbClr val="444751"/>
              </a:solidFill>
            </a:endParaRP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91946"/>
            <a:ext cx="8668066" cy="631825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0" baseline="0">
                <a:solidFill>
                  <a:srgbClr val="444751"/>
                </a:solidFill>
              </a:defRPr>
            </a:lvl1pPr>
          </a:lstStyle>
          <a:p>
            <a:pPr lvl="0"/>
            <a:r>
              <a:rPr lang="en-US" dirty="0" smtClean="0"/>
              <a:t>Caption for figure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8872"/>
            <a:ext cx="6336704" cy="504056"/>
          </a:xfrm>
        </p:spPr>
        <p:txBody>
          <a:bodyPr/>
          <a:lstStyle>
            <a:lvl1pPr>
              <a:defRPr sz="2400" baseline="0">
                <a:solidFill>
                  <a:srgbClr val="265392"/>
                </a:solidFill>
              </a:defRPr>
            </a:lvl1pPr>
          </a:lstStyle>
          <a:p>
            <a:r>
              <a:rPr lang="en-US" dirty="0" smtClean="0"/>
              <a:t>Figure #.#</a:t>
            </a:r>
            <a:endParaRPr lang="en-US" dirty="0"/>
          </a:p>
        </p:txBody>
      </p:sp>
      <p:pic>
        <p:nvPicPr>
          <p:cNvPr id="5" name="Picture 4">
            <a:hlinkClick r:id="rId2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9754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1807"/>
            <a:ext cx="8671345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00D600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352927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rgbClr val="265392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5199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slide" Target="../slides/slide2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84602"/>
            <a:ext cx="9143997" cy="1473398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 tooltip="Go to chapter table of contents"/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>
            <a:outerShdw blurRad="76200" dist="50800" dir="27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50467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457925" y="6318776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31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31"/>
          <p:cNvSpPr txBox="1">
            <a:spLocks/>
          </p:cNvSpPr>
          <p:nvPr userDrawn="1"/>
        </p:nvSpPr>
        <p:spPr>
          <a:xfrm rot="16200000">
            <a:off x="8366598" y="5805426"/>
            <a:ext cx="1273697" cy="4320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+mj-lt"/>
              <a:buNone/>
              <a:defRPr lang="en-US" sz="1600" b="1" kern="1200" spc="3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93750" indent="-28575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§"/>
              <a:defRPr lang="en-US" sz="28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Arial" pitchFamily="34" charset="0"/>
              <a:buChar char="»"/>
              <a:defRPr lang="en-US" sz="24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B5C93"/>
              </a:buClr>
              <a:buFont typeface="Wingdings" pitchFamily="2" charset="2"/>
              <a:buChar char="ü"/>
              <a:defRPr lang="en-US" sz="2000" kern="1200" baseline="0" dirty="0" smtClean="0">
                <a:solidFill>
                  <a:srgbClr val="44475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534379" y="6275077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For</a:t>
            </a:r>
            <a:r>
              <a:rPr lang="en-US" sz="1000" b="0" baseline="0" dirty="0" smtClean="0">
                <a:solidFill>
                  <a:srgbClr val="A6B8C6"/>
                </a:solidFill>
              </a:rPr>
              <a:t> use with </a:t>
            </a:r>
            <a:r>
              <a:rPr lang="en-US" sz="1000" b="0" i="1" baseline="0" dirty="0" smtClean="0">
                <a:solidFill>
                  <a:srgbClr val="A6B8C6"/>
                </a:solidFill>
              </a:rPr>
              <a:t>International Human Resource Management 6e</a:t>
            </a:r>
          </a:p>
          <a:p>
            <a:r>
              <a:rPr lang="en-US" sz="1000" b="0" i="0" kern="100" spc="10" baseline="0" dirty="0" smtClean="0">
                <a:solidFill>
                  <a:srgbClr val="A6B8C6"/>
                </a:solidFill>
              </a:rPr>
              <a:t>By Peter J. Dowling, Marion Festing, and Allen D. Engle. Sr.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5107508" y="6276587"/>
            <a:ext cx="18002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000" b="0" dirty="0" smtClean="0">
                <a:solidFill>
                  <a:srgbClr val="A6B8C6"/>
                </a:solidFill>
              </a:rPr>
              <a:t>ISBN-10: 1408032090</a:t>
            </a:r>
            <a:endParaRPr lang="en-US" sz="1000" b="0" i="1" baseline="0" dirty="0" smtClean="0">
              <a:solidFill>
                <a:srgbClr val="A6B8C6"/>
              </a:solidFill>
            </a:endParaRPr>
          </a:p>
          <a:p>
            <a:r>
              <a:rPr lang="en-US" sz="1000" b="0" i="0" kern="100" spc="40" baseline="0" dirty="0" smtClean="0">
                <a:solidFill>
                  <a:srgbClr val="A6B8C6"/>
                </a:solidFill>
              </a:rPr>
              <a:t>© </a:t>
            </a:r>
            <a:r>
              <a:rPr lang="en-US" sz="1000" b="0" i="0" kern="100" spc="40" baseline="0" dirty="0" err="1" smtClean="0">
                <a:solidFill>
                  <a:srgbClr val="A6B8C6"/>
                </a:solidFill>
              </a:rPr>
              <a:t>Cengage</a:t>
            </a:r>
            <a:r>
              <a:rPr lang="en-US" sz="1000" b="0" i="0" kern="100" spc="40" baseline="0" dirty="0" smtClean="0">
                <a:solidFill>
                  <a:srgbClr val="A6B8C6"/>
                </a:solidFill>
              </a:rPr>
              <a:t> Learning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052" y="0"/>
            <a:ext cx="288032" cy="6213502"/>
          </a:xfrm>
          <a:prstGeom prst="rect">
            <a:avLst/>
          </a:prstGeom>
          <a:gradFill flip="none" rotWithShape="1">
            <a:gsLst>
              <a:gs pos="100000">
                <a:srgbClr val="265392">
                  <a:lumMod val="100000"/>
                </a:srgbClr>
              </a:gs>
              <a:gs pos="0">
                <a:srgbClr val="00284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5" r:id="rId3"/>
    <p:sldLayoutId id="2147483656" r:id="rId4"/>
    <p:sldLayoutId id="2147483657" r:id="rId5"/>
    <p:sldLayoutId id="2147483654" r:id="rId6"/>
    <p:sldLayoutId id="214748365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D6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4488" indent="-344488" algn="l" defTabSz="914400" rtl="0" eaLnBrk="1" latinLnBrk="0" hangingPunct="1">
        <a:spcBef>
          <a:spcPct val="20000"/>
        </a:spcBef>
        <a:buClr>
          <a:srgbClr val="265392"/>
        </a:buClr>
        <a:buSzPct val="100000"/>
        <a:buFont typeface="Wingdings" pitchFamily="2" charset="2"/>
        <a:buChar char="§"/>
        <a:defRPr lang="en-US" sz="32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1pPr>
      <a:lvl2pPr marL="625475" indent="-28575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§"/>
        <a:defRPr lang="en-US" sz="28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2pPr>
      <a:lvl3pPr marL="857250" indent="-228600" algn="l" defTabSz="914400" rtl="0" eaLnBrk="1" latinLnBrk="0" hangingPunct="1">
        <a:spcBef>
          <a:spcPct val="20000"/>
        </a:spcBef>
        <a:buClr>
          <a:srgbClr val="0B5C93"/>
        </a:buClr>
        <a:buFont typeface="Arial" pitchFamily="34" charset="0"/>
        <a:buChar char="»"/>
        <a:defRPr lang="en-US" sz="24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3pPr>
      <a:lvl4pPr marL="1139825" indent="-228600" algn="l" defTabSz="914400" rtl="0" eaLnBrk="1" latinLnBrk="0" hangingPunct="1">
        <a:spcBef>
          <a:spcPct val="20000"/>
        </a:spcBef>
        <a:buClr>
          <a:srgbClr val="0B5C93"/>
        </a:buClr>
        <a:buFont typeface="Wingdings" pitchFamily="2" charset="2"/>
        <a:buChar char="ü"/>
        <a:defRPr lang="en-US" sz="2000" kern="1200" baseline="0" dirty="0" smtClean="0">
          <a:solidFill>
            <a:srgbClr val="44475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ACD6"/>
        </a:buClr>
        <a:buFont typeface="Arial" pitchFamily="34" charset="0"/>
        <a:buChar char="»"/>
        <a:defRPr lang="en-GB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94188"/>
            <a:ext cx="8918359" cy="3430258"/>
          </a:xfrm>
        </p:spPr>
        <p:txBody>
          <a:bodyPr/>
          <a:lstStyle/>
          <a:p>
            <a:r>
              <a:rPr lang="en-US" dirty="0" smtClean="0"/>
              <a:t>INTERNATIONAL COMPENSATION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balance sheet approach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45502"/>
            <a:ext cx="9433049" cy="14806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64488" y="908720"/>
            <a:ext cx="936104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5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67328" cy="896913"/>
          </a:xfrm>
        </p:spPr>
        <p:txBody>
          <a:bodyPr/>
          <a:lstStyle/>
          <a:p>
            <a:r>
              <a:rPr lang="en-US" sz="3800" dirty="0" smtClean="0"/>
              <a:t>4 balance sheet approach categories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000" b="1" dirty="0" smtClean="0">
                <a:solidFill>
                  <a:srgbClr val="265392"/>
                </a:solidFill>
              </a:rPr>
              <a:t>Goods &amp; services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000" b="1" dirty="0" smtClean="0">
                <a:solidFill>
                  <a:srgbClr val="265392"/>
                </a:solidFill>
              </a:rPr>
              <a:t>Housing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000" b="1" dirty="0" smtClean="0">
                <a:solidFill>
                  <a:srgbClr val="265392"/>
                </a:solidFill>
              </a:rPr>
              <a:t>Income taxes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PC &amp; HC income taxes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3000" b="1" dirty="0" smtClean="0">
                <a:solidFill>
                  <a:srgbClr val="265392"/>
                </a:solidFill>
              </a:rPr>
              <a:t>Reserve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contributions to savings, payments for benefits, pension contributions, investments, education expenses, S.S. taxes, etc.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9815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plus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pPr marL="0" indent="0">
              <a:buNone/>
            </a:pPr>
            <a:r>
              <a:rPr lang="en-US" sz="2700" dirty="0" smtClean="0"/>
              <a:t>The expatriate employee is paid according to prevailing salary levels, structure, &amp; administrative guidelines of the home country …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endParaRPr lang="en-US" sz="2700" dirty="0" smtClean="0"/>
          </a:p>
          <a:p>
            <a:pPr marL="0" indent="0">
              <a:buNone/>
            </a:pPr>
            <a:endParaRPr lang="en-US" sz="2700" dirty="0" smtClean="0"/>
          </a:p>
          <a:p>
            <a:pPr marL="0" indent="0">
              <a:buNone/>
            </a:pPr>
            <a:r>
              <a:rPr lang="en-US" sz="2700" dirty="0" smtClean="0"/>
              <a:t>expatriate-type benefits in recognition of foreign status</a:t>
            </a:r>
          </a:p>
          <a:p>
            <a:pPr marL="0" indent="0">
              <a:buNone/>
            </a:pPr>
            <a:r>
              <a:rPr lang="en-US" sz="1200" i="1" dirty="0" smtClean="0">
                <a:solidFill>
                  <a:srgbClr val="265392"/>
                </a:solidFill>
              </a:rPr>
              <a:t/>
            </a:r>
            <a:br>
              <a:rPr lang="en-US" sz="1200" i="1" dirty="0" smtClean="0">
                <a:solidFill>
                  <a:srgbClr val="265392"/>
                </a:solidFill>
              </a:rPr>
            </a:br>
            <a:r>
              <a:rPr lang="en-US" sz="2400" i="1" dirty="0" smtClean="0">
                <a:solidFill>
                  <a:srgbClr val="265392"/>
                </a:solidFill>
              </a:rPr>
              <a:t>Does </a:t>
            </a:r>
            <a:r>
              <a:rPr lang="en-US" sz="2400" b="1" i="1" dirty="0" smtClean="0">
                <a:solidFill>
                  <a:srgbClr val="265392"/>
                </a:solidFill>
              </a:rPr>
              <a:t>not </a:t>
            </a:r>
            <a:r>
              <a:rPr lang="en-US" sz="2400" i="1" dirty="0" smtClean="0">
                <a:solidFill>
                  <a:srgbClr val="265392"/>
                </a:solidFill>
              </a:rPr>
              <a:t>typically include:</a:t>
            </a:r>
            <a:br>
              <a:rPr lang="en-US" sz="2400" i="1" dirty="0" smtClean="0">
                <a:solidFill>
                  <a:srgbClr val="265392"/>
                </a:solidFill>
              </a:rPr>
            </a:br>
            <a:r>
              <a:rPr lang="en-US" sz="2400" i="1" dirty="0" smtClean="0"/>
              <a:t>COLA, mobility premiums, hardship allowances,</a:t>
            </a:r>
            <a:br>
              <a:rPr lang="en-US" sz="2400" i="1" dirty="0" smtClean="0"/>
            </a:br>
            <a:r>
              <a:rPr lang="en-US" sz="2400" i="1" dirty="0" smtClean="0"/>
              <a:t>familiarization visits, home leave, cross-cultural</a:t>
            </a:r>
            <a:br>
              <a:rPr lang="en-US" sz="2400" i="1" dirty="0" smtClean="0"/>
            </a:br>
            <a:r>
              <a:rPr lang="en-US" sz="2400" i="1" dirty="0" smtClean="0"/>
              <a:t>training, other pre-departure or spouse assistance</a:t>
            </a:r>
            <a:endParaRPr lang="en-US" sz="2400" i="1" dirty="0"/>
          </a:p>
          <a:p>
            <a:pPr marL="0" indent="0">
              <a:buNone/>
            </a:pPr>
            <a:endParaRPr lang="en-US" sz="2400" dirty="0">
              <a:solidFill>
                <a:srgbClr val="265392"/>
              </a:solidFill>
            </a:endParaRPr>
          </a:p>
        </p:txBody>
      </p:sp>
      <p:sp>
        <p:nvSpPr>
          <p:cNvPr id="4" name="Cross 3"/>
          <p:cNvSpPr/>
          <p:nvPr/>
        </p:nvSpPr>
        <p:spPr>
          <a:xfrm>
            <a:off x="1056860" y="2394384"/>
            <a:ext cx="1080120" cy="1080120"/>
          </a:xfrm>
          <a:prstGeom prst="plus">
            <a:avLst>
              <a:gd name="adj" fmla="val 33588"/>
            </a:avLst>
          </a:prstGeom>
          <a:solidFill>
            <a:srgbClr val="265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Expatriation compensation worksheet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32" y="893222"/>
            <a:ext cx="7432727" cy="39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Advantages &amp; disadvantages of the balance sheet approach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784976" cy="19895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64488" y="908720"/>
            <a:ext cx="936104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9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491947"/>
            <a:ext cx="9371384" cy="416774"/>
          </a:xfrm>
        </p:spPr>
        <p:txBody>
          <a:bodyPr/>
          <a:lstStyle/>
          <a:p>
            <a:r>
              <a:rPr lang="en-US" sz="1900" spc="-20" dirty="0" smtClean="0"/>
              <a:t>Compensation approaches &amp; strategies for long-term international assignments</a:t>
            </a:r>
            <a:endParaRPr lang="en-US" sz="1900" spc="-2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8.6a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436849" y="5029026"/>
            <a:ext cx="1782622" cy="1827935"/>
            <a:chOff x="7436849" y="5029026"/>
            <a:chExt cx="1782622" cy="182793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517" y="5029026"/>
              <a:ext cx="1693087" cy="182793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849" y="6205781"/>
              <a:ext cx="941913" cy="648799"/>
            </a:xfrm>
            <a:prstGeom prst="rect">
              <a:avLst/>
            </a:prstGeom>
          </p:spPr>
        </p:pic>
        <p:sp>
          <p:nvSpPr>
            <p:cNvPr id="12" name="Text Placeholder 31"/>
            <p:cNvSpPr txBox="1">
              <a:spLocks/>
            </p:cNvSpPr>
            <p:nvPr/>
          </p:nvSpPr>
          <p:spPr>
            <a:xfrm rot="16200000">
              <a:off x="8366598" y="5805426"/>
              <a:ext cx="1273697" cy="43204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+mj-lt"/>
                <a:buNone/>
                <a:defRPr lang="en-US" sz="1600" b="1" kern="1200" spc="30" baseline="0" dirty="0" smtClean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93750" indent="-28575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§"/>
                <a:defRPr lang="en-US" sz="28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Arial" pitchFamily="34" charset="0"/>
                <a:buChar char="»"/>
                <a:defRPr lang="en-US" sz="24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ü"/>
                <a:defRPr lang="en-US" sz="20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4CACD6"/>
                </a:buClr>
                <a:buFont typeface="Arial" pitchFamily="34" charset="0"/>
                <a:buChar char="»"/>
                <a:defRPr lang="en-GB" sz="2000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Chapter 8</a:t>
              </a:r>
              <a:endParaRPr lang="en-US" dirty="0"/>
            </a:p>
          </p:txBody>
        </p:sp>
      </p:grpSp>
      <p:pic>
        <p:nvPicPr>
          <p:cNvPr id="13" name="Picture 12">
            <a:hlinkClick r:id="rId4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234745"/>
            <a:ext cx="1130006" cy="1483652"/>
          </a:xfrm>
          <a:prstGeom prst="rect">
            <a:avLst/>
          </a:prstGeom>
          <a:effectLst>
            <a:outerShdw blurRad="76200" dist="50800" dir="2700000" algn="ctr" rotWithShape="0">
              <a:schemeClr val="tx1">
                <a:alpha val="60000"/>
              </a:scheme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4" y="862227"/>
            <a:ext cx="8200177" cy="424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491947"/>
            <a:ext cx="9371384" cy="416774"/>
          </a:xfrm>
        </p:spPr>
        <p:txBody>
          <a:bodyPr/>
          <a:lstStyle/>
          <a:p>
            <a:r>
              <a:rPr lang="en-US" sz="1900" spc="-20" dirty="0" smtClean="0"/>
              <a:t>Compensation approaches &amp; strategies for long-term international assignments</a:t>
            </a:r>
            <a:endParaRPr lang="en-US" sz="1900" spc="-2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8.6b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3" y="862039"/>
            <a:ext cx="8200519" cy="358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491947"/>
            <a:ext cx="9371384" cy="416774"/>
          </a:xfrm>
        </p:spPr>
        <p:txBody>
          <a:bodyPr/>
          <a:lstStyle/>
          <a:p>
            <a:r>
              <a:rPr lang="en-US" sz="1900" spc="-20" dirty="0" smtClean="0"/>
              <a:t>Compensation approaches &amp; strategies for long-term international assignments</a:t>
            </a:r>
            <a:endParaRPr lang="en-US" sz="1900" spc="-2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8.6c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862227"/>
            <a:ext cx="8178106" cy="402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491947"/>
            <a:ext cx="9371384" cy="416774"/>
          </a:xfrm>
        </p:spPr>
        <p:txBody>
          <a:bodyPr/>
          <a:lstStyle/>
          <a:p>
            <a:r>
              <a:rPr lang="en-US" sz="1900" spc="-20" dirty="0" smtClean="0"/>
              <a:t>Compensation approaches &amp; strategies for long-term international assignments</a:t>
            </a:r>
            <a:endParaRPr lang="en-US" sz="1900" spc="-2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8.6d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0" y="862227"/>
            <a:ext cx="7651017" cy="402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328961"/>
          </a:xfrm>
        </p:spPr>
        <p:txBody>
          <a:bodyPr/>
          <a:lstStyle/>
          <a:p>
            <a:r>
              <a:rPr lang="en-US" dirty="0" smtClean="0"/>
              <a:t>MNE approaches to international taxation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352927" cy="4680520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US" sz="2800" b="1" dirty="0" smtClean="0">
                <a:solidFill>
                  <a:srgbClr val="265392"/>
                </a:solidFill>
              </a:rPr>
              <a:t>Tax equalization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MNE withholds tax obligation &amp; then pays all taxes in HC</a:t>
            </a:r>
          </a:p>
          <a:p>
            <a:pPr>
              <a:spcBef>
                <a:spcPts val="1500"/>
              </a:spcBef>
            </a:pPr>
            <a:r>
              <a:rPr lang="en-US" sz="2800" b="1" dirty="0" smtClean="0">
                <a:solidFill>
                  <a:srgbClr val="265392"/>
                </a:solidFill>
              </a:rPr>
              <a:t>Tax protection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Employee pays up to amount s/he would pay on compensation in HC</a:t>
            </a:r>
          </a:p>
          <a:p>
            <a:pPr>
              <a:spcBef>
                <a:spcPts val="1500"/>
              </a:spcBef>
            </a:pPr>
            <a:r>
              <a:rPr lang="en-US" sz="2800" b="1" dirty="0" smtClean="0">
                <a:solidFill>
                  <a:srgbClr val="265392"/>
                </a:solidFill>
              </a:rPr>
              <a:t>Ad hoc </a:t>
            </a:r>
            <a:r>
              <a:rPr lang="en-US" sz="2800" dirty="0" smtClean="0"/>
              <a:t>– each expatriate handled differently</a:t>
            </a:r>
          </a:p>
          <a:p>
            <a:pPr>
              <a:spcBef>
                <a:spcPts val="1500"/>
              </a:spcBef>
            </a:pPr>
            <a:r>
              <a:rPr lang="en-US" sz="2800" b="1" dirty="0" smtClean="0">
                <a:solidFill>
                  <a:srgbClr val="265392"/>
                </a:solidFill>
              </a:rPr>
              <a:t>Laissez-faire </a:t>
            </a:r>
            <a:r>
              <a:rPr lang="en-US" sz="2800" dirty="0" smtClean="0"/>
              <a:t>– each is on their own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9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Compensation is increasingly seen as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US" sz="3600" dirty="0"/>
              <a:t>Mechanism to</a:t>
            </a:r>
            <a:br>
              <a:rPr lang="en-US" sz="3600" dirty="0"/>
            </a:br>
            <a:r>
              <a:rPr lang="en-US" sz="3600" dirty="0"/>
              <a:t>develop &amp; reinforce</a:t>
            </a:r>
            <a:br>
              <a:rPr lang="en-US" sz="3600" dirty="0"/>
            </a:br>
            <a:r>
              <a:rPr lang="en-US" sz="3600" dirty="0"/>
              <a:t>a global corporate culture</a:t>
            </a:r>
          </a:p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US" sz="3600" dirty="0"/>
              <a:t>Primary source of corporate control</a:t>
            </a:r>
          </a:p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US" sz="3600" dirty="0"/>
              <a:t>Explicitly linking</a:t>
            </a:r>
            <a:br>
              <a:rPr lang="en-US" sz="3600" dirty="0"/>
            </a:br>
            <a:r>
              <a:rPr lang="en-US" sz="3600" dirty="0"/>
              <a:t>performance outcomes</a:t>
            </a:r>
            <a:br>
              <a:rPr lang="en-US" sz="3600" dirty="0"/>
            </a:br>
            <a:r>
              <a:rPr lang="en-US" sz="3600" dirty="0"/>
              <a:t>with associated costs</a:t>
            </a:r>
          </a:p>
          <a:p>
            <a:pPr>
              <a:lnSpc>
                <a:spcPct val="90000"/>
              </a:lnSpc>
              <a:spcBef>
                <a:spcPts val="3000"/>
              </a:spcBef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87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491947"/>
            <a:ext cx="9371384" cy="416774"/>
          </a:xfrm>
        </p:spPr>
        <p:txBody>
          <a:bodyPr/>
          <a:lstStyle/>
          <a:p>
            <a:r>
              <a:rPr lang="en-US" sz="1900" spc="-20" dirty="0" smtClean="0"/>
              <a:t>Maximum marginal federal tax rates</a:t>
            </a:r>
            <a:endParaRPr lang="en-US" sz="1900" spc="-2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8.7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492862"/>
              </p:ext>
            </p:extLst>
          </p:nvPr>
        </p:nvGraphicFramePr>
        <p:xfrm>
          <a:off x="539551" y="836712"/>
          <a:ext cx="3828807" cy="5240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8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Country</a:t>
                      </a:r>
                      <a:endParaRPr lang="en-US" sz="1800" dirty="0"/>
                    </a:p>
                  </a:txBody>
                  <a:tcPr marL="90038" marR="90038" marT="45018" marB="45018" anchor="b">
                    <a:solidFill>
                      <a:srgbClr val="2653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Max. marginal % rate</a:t>
                      </a:r>
                      <a:endParaRPr lang="en-US" sz="1800" dirty="0"/>
                    </a:p>
                  </a:txBody>
                  <a:tcPr marL="90038" marR="90038" marT="45018" marB="45018" anchor="b">
                    <a:solidFill>
                      <a:srgbClr val="2653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1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Australia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45.00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1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Belgium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50.00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1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Canada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29.00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1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Chile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40.00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1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Denmark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26.48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1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France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40.00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1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Germany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45.00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1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Italy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43.00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01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Japan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40.00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01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Korea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35.00</a:t>
                      </a:r>
                      <a:endParaRPr lang="en-US" sz="1800" dirty="0"/>
                    </a:p>
                  </a:txBody>
                  <a:tcPr marL="90038" marR="90038" marT="45018" marB="4501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436849" y="5029026"/>
            <a:ext cx="1782622" cy="1827935"/>
            <a:chOff x="7436849" y="5029026"/>
            <a:chExt cx="1782622" cy="18279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517" y="5029026"/>
              <a:ext cx="1693087" cy="182793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849" y="6205781"/>
              <a:ext cx="941913" cy="648799"/>
            </a:xfrm>
            <a:prstGeom prst="rect">
              <a:avLst/>
            </a:prstGeom>
          </p:spPr>
        </p:pic>
        <p:sp>
          <p:nvSpPr>
            <p:cNvPr id="10" name="Text Placeholder 31"/>
            <p:cNvSpPr txBox="1">
              <a:spLocks/>
            </p:cNvSpPr>
            <p:nvPr/>
          </p:nvSpPr>
          <p:spPr>
            <a:xfrm rot="16200000">
              <a:off x="8366598" y="5805426"/>
              <a:ext cx="1273697" cy="43204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+mj-lt"/>
                <a:buNone/>
                <a:defRPr lang="en-US" sz="1600" b="1" kern="1200" spc="30" baseline="0" dirty="0" smtClean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93750" indent="-28575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§"/>
                <a:defRPr lang="en-US" sz="28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Arial" pitchFamily="34" charset="0"/>
                <a:buChar char="»"/>
                <a:defRPr lang="en-US" sz="24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ü"/>
                <a:defRPr lang="en-US" sz="20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4CACD6"/>
                </a:buClr>
                <a:buFont typeface="Arial" pitchFamily="34" charset="0"/>
                <a:buChar char="»"/>
                <a:defRPr lang="en-GB" sz="2000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Chapter 8</a:t>
              </a:r>
              <a:endParaRPr lang="en-US" dirty="0"/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21703"/>
              </p:ext>
            </p:extLst>
          </p:nvPr>
        </p:nvGraphicFramePr>
        <p:xfrm>
          <a:off x="4589262" y="836712"/>
          <a:ext cx="3828807" cy="5242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879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 anchor="b">
                    <a:solidFill>
                      <a:srgbClr val="2653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Max. marginal % rate</a:t>
                      </a:r>
                      <a:endParaRPr lang="en-US" dirty="0"/>
                    </a:p>
                  </a:txBody>
                  <a:tcPr anchor="b">
                    <a:solidFill>
                      <a:srgbClr val="2653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193">
                <a:tc>
                  <a:txBody>
                    <a:bodyPr/>
                    <a:lstStyle/>
                    <a:p>
                      <a:r>
                        <a:rPr lang="en-US" dirty="0" smtClean="0"/>
                        <a:t>Mexico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193">
                <a:tc>
                  <a:txBody>
                    <a:bodyPr/>
                    <a:lstStyle/>
                    <a:p>
                      <a:r>
                        <a:rPr lang="en-US" dirty="0" smtClean="0"/>
                        <a:t>Netherlands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193">
                <a:tc>
                  <a:txBody>
                    <a:bodyPr/>
                    <a:lstStyle/>
                    <a:p>
                      <a:r>
                        <a:rPr lang="en-US" dirty="0" smtClean="0"/>
                        <a:t>New Zealand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193">
                <a:tc>
                  <a:txBody>
                    <a:bodyPr/>
                    <a:lstStyle/>
                    <a:p>
                      <a:r>
                        <a:rPr lang="en-US" dirty="0" smtClean="0"/>
                        <a:t>Poland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193">
                <a:tc>
                  <a:txBody>
                    <a:bodyPr/>
                    <a:lstStyle/>
                    <a:p>
                      <a:r>
                        <a:rPr lang="en-US" dirty="0" smtClean="0"/>
                        <a:t>Spain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193">
                <a:tc>
                  <a:txBody>
                    <a:bodyPr/>
                    <a:lstStyle/>
                    <a:p>
                      <a:r>
                        <a:rPr lang="en-US" dirty="0" smtClean="0"/>
                        <a:t>Sweden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193">
                <a:tc>
                  <a:txBody>
                    <a:bodyPr/>
                    <a:lstStyle/>
                    <a:p>
                      <a:r>
                        <a:rPr lang="en-US" dirty="0" smtClean="0"/>
                        <a:t>Switzerland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193">
                <a:tc>
                  <a:txBody>
                    <a:bodyPr/>
                    <a:lstStyle/>
                    <a:p>
                      <a:r>
                        <a:rPr lang="en-US" dirty="0" smtClean="0"/>
                        <a:t>Turkey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0193">
                <a:tc>
                  <a:txBody>
                    <a:bodyPr/>
                    <a:lstStyle/>
                    <a:p>
                      <a:r>
                        <a:rPr lang="en-US" dirty="0" smtClean="0"/>
                        <a:t>United Kingdom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0193">
                <a:tc>
                  <a:txBody>
                    <a:bodyPr/>
                    <a:lstStyle/>
                    <a:p>
                      <a:r>
                        <a:rPr lang="en-US" dirty="0" smtClean="0"/>
                        <a:t>United 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1" name="Picture 10">
            <a:hlinkClick r:id="rId4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788" y="5719809"/>
            <a:ext cx="760562" cy="998587"/>
          </a:xfrm>
          <a:prstGeom prst="rect">
            <a:avLst/>
          </a:prstGeom>
          <a:effectLst>
            <a:outerShdw blurRad="76200" dist="50800" dir="2700000" algn="ctr" rotWithShape="0">
              <a:schemeClr val="tx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0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122323"/>
              </p:ext>
            </p:extLst>
          </p:nvPr>
        </p:nvGraphicFramePr>
        <p:xfrm>
          <a:off x="539552" y="822960"/>
          <a:ext cx="6384207" cy="5145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4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93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City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0038" marR="90038" marT="45018" marB="45018"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39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Big Mac in min</a:t>
                      </a:r>
                      <a:endParaRPr lang="en-US" sz="1600" dirty="0"/>
                    </a:p>
                  </a:txBody>
                  <a:tcPr marL="90038" marR="90038" marT="45018" marB="4501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3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Chicago, Tokyo,</a:t>
                      </a:r>
                      <a:r>
                        <a:rPr lang="en-US" sz="1600" baseline="0" dirty="0" smtClean="0"/>
                        <a:t> Toronto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London, Los Angeles, Miami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Hong Kong, New</a:t>
                      </a:r>
                      <a:r>
                        <a:rPr lang="en-US" sz="1600" baseline="0" dirty="0" smtClean="0"/>
                        <a:t> York, Sydney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4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Dublin, Frankfurt,</a:t>
                      </a:r>
                      <a:r>
                        <a:rPr lang="en-US" sz="1600" baseline="0" dirty="0" smtClean="0"/>
                        <a:t> Luxembourg, Montreal, Zurich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Copenhagen,</a:t>
                      </a:r>
                      <a:r>
                        <a:rPr lang="en-US" sz="1600" baseline="0" dirty="0" smtClean="0"/>
                        <a:t> Geneva, Vienna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17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Dubai, Nicosia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Amsterdam, Auckland, Berlin, Brussels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4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Lyon, Munich, Paris, Stockholm,</a:t>
                      </a:r>
                      <a:r>
                        <a:rPr lang="en-US" sz="1600" baseline="0" dirty="0" smtClean="0"/>
                        <a:t> Taipei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Barcelona, Moscow, Oslo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21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Lisbon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23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Tel Aviv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24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Manama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Johannesburg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26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465443"/>
            <a:ext cx="4546848" cy="416774"/>
          </a:xfrm>
        </p:spPr>
        <p:txBody>
          <a:bodyPr/>
          <a:lstStyle/>
          <a:p>
            <a:r>
              <a:rPr lang="en-US" sz="1800" spc="-20" dirty="0" smtClean="0"/>
              <a:t>Working time required to buy one Big Mac</a:t>
            </a:r>
            <a:endParaRPr lang="en-US" sz="1800" spc="-2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8.7a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3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465443"/>
            <a:ext cx="4546848" cy="416774"/>
          </a:xfrm>
        </p:spPr>
        <p:txBody>
          <a:bodyPr/>
          <a:lstStyle/>
          <a:p>
            <a:r>
              <a:rPr lang="en-US" sz="1800" spc="-20" dirty="0" smtClean="0"/>
              <a:t>Working time required to buy one Big Mac</a:t>
            </a:r>
            <a:endParaRPr lang="en-US" sz="1800" spc="-2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8.7b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235679"/>
              </p:ext>
            </p:extLst>
          </p:nvPr>
        </p:nvGraphicFramePr>
        <p:xfrm>
          <a:off x="539552" y="542248"/>
          <a:ext cx="6384207" cy="547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4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93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265392"/>
                        </a:solidFill>
                      </a:endParaRPr>
                    </a:p>
                  </a:txBody>
                  <a:tcPr marL="90038" marR="90038" marT="45018" marB="45018"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Big Mac in min</a:t>
                      </a:r>
                      <a:endParaRPr lang="en-US" sz="1600" dirty="0"/>
                    </a:p>
                  </a:txBody>
                  <a:tcPr marL="90038" marR="90038" marT="45018" marB="4501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3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Helsinki,</a:t>
                      </a:r>
                      <a:r>
                        <a:rPr lang="en-US" sz="1600" baseline="0" dirty="0" smtClean="0"/>
                        <a:t> Madrid, Milan, Rome, Seoul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27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Athens, Shanghai, Tallinn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Warsaw, Doha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31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4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Ljubljana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34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Singapore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34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Prague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38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São</a:t>
                      </a:r>
                      <a:r>
                        <a:rPr lang="en-US" sz="1600" baseline="0" dirty="0" smtClean="0"/>
                        <a:t> Paulo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40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4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Kuala Lumpur, Vilnius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41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Bucharest, Riga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42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Beijing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44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Bangkok, Kiev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45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Istanbul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48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Delhi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49</a:t>
                      </a:r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387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Río de Janeiro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51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7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465443"/>
            <a:ext cx="4546848" cy="416774"/>
          </a:xfrm>
        </p:spPr>
        <p:txBody>
          <a:bodyPr/>
          <a:lstStyle/>
          <a:p>
            <a:r>
              <a:rPr lang="en-US" sz="1800" spc="-20" dirty="0" smtClean="0"/>
              <a:t>Working time required to buy one Big Mac</a:t>
            </a:r>
            <a:endParaRPr lang="en-US" sz="1800" spc="-2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8.7c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204086"/>
              </p:ext>
            </p:extLst>
          </p:nvPr>
        </p:nvGraphicFramePr>
        <p:xfrm>
          <a:off x="539552" y="542248"/>
          <a:ext cx="6384207" cy="5449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4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93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265392"/>
                        </a:solidFill>
                      </a:endParaRPr>
                    </a:p>
                  </a:txBody>
                  <a:tcPr marL="90038" marR="90038" marT="45018" marB="45018" anchor="b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Big Mac in min</a:t>
                      </a:r>
                      <a:endParaRPr lang="en-US" sz="1600" dirty="0"/>
                    </a:p>
                  </a:txBody>
                  <a:tcPr marL="90038" marR="90038" marT="45018" marB="45018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53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79">
                <a:tc>
                  <a:txBody>
                    <a:bodyPr/>
                    <a:lstStyle/>
                    <a:p>
                      <a:r>
                        <a:rPr lang="en-US" dirty="0" smtClean="0"/>
                        <a:t>Sofia</a:t>
                      </a:r>
                      <a:endParaRPr lang="en-US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56</a:t>
                      </a:r>
                      <a:endParaRPr lang="en-US" sz="1600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79">
                <a:tc>
                  <a:txBody>
                    <a:bodyPr/>
                    <a:lstStyle/>
                    <a:p>
                      <a:r>
                        <a:rPr lang="en-US" dirty="0" smtClean="0"/>
                        <a:t>Buenos Aires</a:t>
                      </a:r>
                      <a:endParaRPr lang="en-US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79">
                <a:tc>
                  <a:txBody>
                    <a:bodyPr/>
                    <a:lstStyle/>
                    <a:p>
                      <a:r>
                        <a:rPr lang="en-US" dirty="0" smtClean="0"/>
                        <a:t>Bogotá, Lima</a:t>
                      </a:r>
                      <a:endParaRPr lang="en-US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491">
                <a:tc>
                  <a:txBody>
                    <a:bodyPr/>
                    <a:lstStyle/>
                    <a:p>
                      <a:r>
                        <a:rPr lang="en-US" dirty="0" smtClean="0"/>
                        <a:t>Budapest</a:t>
                      </a:r>
                      <a:endParaRPr lang="en-US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79">
                <a:tc>
                  <a:txBody>
                    <a:bodyPr/>
                    <a:lstStyle/>
                    <a:p>
                      <a:r>
                        <a:rPr lang="en-US" dirty="0" smtClean="0"/>
                        <a:t>Mumbai</a:t>
                      </a:r>
                      <a:endParaRPr lang="en-US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79">
                <a:tc>
                  <a:txBody>
                    <a:bodyPr/>
                    <a:lstStyle/>
                    <a:p>
                      <a:r>
                        <a:rPr lang="en-US" dirty="0" smtClean="0"/>
                        <a:t>Bratislava</a:t>
                      </a:r>
                      <a:endParaRPr lang="en-US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91">
                <a:tc>
                  <a:txBody>
                    <a:bodyPr/>
                    <a:lstStyle/>
                    <a:p>
                      <a:r>
                        <a:rPr lang="en-US" dirty="0" smtClean="0"/>
                        <a:t>Santiago de Chile</a:t>
                      </a:r>
                      <a:endParaRPr lang="en-US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491">
                <a:tc>
                  <a:txBody>
                    <a:bodyPr/>
                    <a:lstStyle/>
                    <a:p>
                      <a:r>
                        <a:rPr lang="en-US" dirty="0" smtClean="0"/>
                        <a:t>Cairo</a:t>
                      </a:r>
                      <a:endParaRPr lang="en-US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879">
                <a:tc>
                  <a:txBody>
                    <a:bodyPr/>
                    <a:lstStyle/>
                    <a:p>
                      <a:r>
                        <a:rPr lang="en-US" dirty="0" smtClean="0"/>
                        <a:t>Manila</a:t>
                      </a:r>
                      <a:endParaRPr lang="en-US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879">
                <a:tc>
                  <a:txBody>
                    <a:bodyPr/>
                    <a:lstStyle/>
                    <a:p>
                      <a:r>
                        <a:rPr lang="en-US" dirty="0" smtClean="0"/>
                        <a:t>Caracas</a:t>
                      </a:r>
                      <a:endParaRPr lang="en-US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126</a:t>
                      </a:r>
                      <a:endParaRPr lang="en-US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879">
                <a:tc>
                  <a:txBody>
                    <a:bodyPr/>
                    <a:lstStyle/>
                    <a:p>
                      <a:r>
                        <a:rPr lang="en-US" dirty="0" smtClean="0"/>
                        <a:t>Mexico</a:t>
                      </a:r>
                      <a:r>
                        <a:rPr lang="en-US" baseline="0" dirty="0" smtClean="0"/>
                        <a:t> City</a:t>
                      </a:r>
                      <a:endParaRPr lang="en-US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129</a:t>
                      </a:r>
                      <a:endParaRPr lang="en-US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879">
                <a:tc>
                  <a:txBody>
                    <a:bodyPr/>
                    <a:lstStyle/>
                    <a:p>
                      <a:r>
                        <a:rPr lang="en-US" dirty="0" smtClean="0"/>
                        <a:t>Jakarta</a:t>
                      </a:r>
                      <a:endParaRPr lang="en-US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136</a:t>
                      </a:r>
                      <a:endParaRPr lang="en-US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879">
                <a:tc>
                  <a:txBody>
                    <a:bodyPr/>
                    <a:lstStyle/>
                    <a:p>
                      <a:r>
                        <a:rPr lang="en-US" dirty="0" smtClean="0"/>
                        <a:t>Nairobi</a:t>
                      </a:r>
                      <a:endParaRPr lang="en-US" dirty="0"/>
                    </a:p>
                  </a:txBody>
                  <a:tcPr marL="90038" marR="90038" marT="45018" marB="45018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158</a:t>
                      </a:r>
                      <a:endParaRPr lang="en-US" dirty="0"/>
                    </a:p>
                  </a:txBody>
                  <a:tcPr marL="90038" marR="90038" marT="45018" marB="450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1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86800" cy="1184945"/>
          </a:xfrm>
        </p:spPr>
        <p:txBody>
          <a:bodyPr/>
          <a:lstStyle/>
          <a:p>
            <a:r>
              <a:rPr lang="en-US" sz="4000" dirty="0" smtClean="0"/>
              <a:t>Issues to consider</a:t>
            </a:r>
            <a:br>
              <a:rPr lang="en-US" sz="4000" dirty="0" smtClean="0"/>
            </a:br>
            <a:r>
              <a:rPr lang="en-US" sz="4000" dirty="0" smtClean="0"/>
              <a:t>for expatriate benefits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686800" cy="4608512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sz="2600" dirty="0" smtClean="0"/>
              <a:t>Keep expatriates </a:t>
            </a:r>
            <a:r>
              <a:rPr lang="en-US" sz="2600" dirty="0"/>
              <a:t>in </a:t>
            </a:r>
            <a:r>
              <a:rPr lang="en-US" sz="2600" dirty="0" smtClean="0"/>
              <a:t>home-country programs,</a:t>
            </a:r>
            <a:br>
              <a:rPr lang="en-US" sz="2600" dirty="0" smtClean="0"/>
            </a:br>
            <a:r>
              <a:rPr lang="en-US" sz="2600" dirty="0" smtClean="0"/>
              <a:t>particularly if the firm receives no tax </a:t>
            </a:r>
            <a:r>
              <a:rPr lang="en-US" sz="2600" dirty="0"/>
              <a:t>deduction for </a:t>
            </a:r>
            <a:r>
              <a:rPr lang="en-US" sz="2600" dirty="0" smtClean="0"/>
              <a:t>it?</a:t>
            </a:r>
            <a:endParaRPr lang="en-US" sz="2600" dirty="0"/>
          </a:p>
          <a:p>
            <a:pPr>
              <a:spcBef>
                <a:spcPts val="3000"/>
              </a:spcBef>
            </a:pPr>
            <a:r>
              <a:rPr lang="en-US" sz="2600" dirty="0" smtClean="0"/>
              <a:t>Option to enroll </a:t>
            </a:r>
            <a:r>
              <a:rPr lang="en-US" sz="2600" dirty="0"/>
              <a:t>expatriates in </a:t>
            </a:r>
            <a:r>
              <a:rPr lang="en-US" sz="2600" dirty="0" smtClean="0"/>
              <a:t>host-country benefit </a:t>
            </a:r>
            <a:r>
              <a:rPr lang="en-US" sz="2600" dirty="0"/>
              <a:t>programs </a:t>
            </a:r>
            <a:r>
              <a:rPr lang="en-US" sz="2600" dirty="0" smtClean="0"/>
              <a:t>&amp;/or make up </a:t>
            </a:r>
            <a:r>
              <a:rPr lang="en-US" sz="2600" dirty="0"/>
              <a:t>any difference in </a:t>
            </a:r>
            <a:r>
              <a:rPr lang="en-US" sz="2600" dirty="0" smtClean="0"/>
              <a:t>coverage?</a:t>
            </a:r>
            <a:endParaRPr lang="en-US" sz="2600" dirty="0"/>
          </a:p>
          <a:p>
            <a:pPr>
              <a:spcBef>
                <a:spcPts val="3000"/>
              </a:spcBef>
            </a:pPr>
            <a:r>
              <a:rPr lang="en-US" sz="2600" dirty="0" smtClean="0"/>
              <a:t>Do expatriates receive home-country or are eligible to receive host-country social </a:t>
            </a:r>
            <a:r>
              <a:rPr lang="en-US" sz="2600" dirty="0"/>
              <a:t>security </a:t>
            </a:r>
            <a:r>
              <a:rPr lang="en-US" sz="2600" dirty="0" smtClean="0"/>
              <a:t>benefits?</a:t>
            </a:r>
            <a:endParaRPr lang="en-US" sz="2600" dirty="0"/>
          </a:p>
          <a:p>
            <a:pPr>
              <a:spcBef>
                <a:spcPts val="3000"/>
              </a:spcBef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0822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" y="491947"/>
            <a:ext cx="8686800" cy="416774"/>
          </a:xfrm>
        </p:spPr>
        <p:txBody>
          <a:bodyPr/>
          <a:lstStyle/>
          <a:p>
            <a:r>
              <a:rPr lang="en-US" sz="1900" spc="-20" dirty="0" smtClean="0"/>
              <a:t>Social security contributions by employers &amp; employees</a:t>
            </a:r>
            <a:endParaRPr lang="en-US" sz="1900" spc="-2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15" y="880633"/>
            <a:ext cx="7142816" cy="5326564"/>
          </a:xfrm>
          <a:prstGeom prst="rect">
            <a:avLst/>
          </a:prstGeom>
        </p:spPr>
      </p:pic>
      <p:pic>
        <p:nvPicPr>
          <p:cNvPr id="12" name="Picture 11">
            <a:hlinkClick r:id="rId3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3" y="5044837"/>
            <a:ext cx="1284889" cy="16870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284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" y="1484784"/>
            <a:ext cx="8291264" cy="34090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0"/>
            <a:ext cx="8686799" cy="191683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Tentative conclusions:</a:t>
            </a:r>
            <a:br>
              <a:rPr lang="en-US" dirty="0"/>
            </a:br>
            <a:r>
              <a:rPr lang="en-US" spc="-50" dirty="0"/>
              <a:t>patterns in complexity, challenges, &amp; choices</a:t>
            </a:r>
          </a:p>
        </p:txBody>
      </p:sp>
    </p:spTree>
    <p:extLst>
      <p:ext uri="{BB962C8B-B14F-4D97-AF65-F5344CB8AC3E}">
        <p14:creationId xmlns:p14="http://schemas.microsoft.com/office/powerpoint/2010/main" val="26188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436849" y="5029026"/>
            <a:ext cx="1782622" cy="1827935"/>
            <a:chOff x="7436849" y="5029026"/>
            <a:chExt cx="1782622" cy="18279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517" y="5029026"/>
              <a:ext cx="1693087" cy="182793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849" y="6205781"/>
              <a:ext cx="941913" cy="648799"/>
            </a:xfrm>
            <a:prstGeom prst="rect">
              <a:avLst/>
            </a:prstGeom>
          </p:spPr>
        </p:pic>
        <p:sp>
          <p:nvSpPr>
            <p:cNvPr id="8" name="Text Placeholder 31"/>
            <p:cNvSpPr txBox="1">
              <a:spLocks/>
            </p:cNvSpPr>
            <p:nvPr/>
          </p:nvSpPr>
          <p:spPr>
            <a:xfrm rot="16200000">
              <a:off x="8366598" y="5805426"/>
              <a:ext cx="1273697" cy="43204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+mj-lt"/>
                <a:buNone/>
                <a:defRPr lang="en-US" sz="1600" b="1" kern="1200" spc="30" baseline="0" dirty="0" smtClean="0">
                  <a:solidFill>
                    <a:schemeClr val="bg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93750" indent="-28575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§"/>
                <a:defRPr lang="en-US" sz="28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Arial" pitchFamily="34" charset="0"/>
                <a:buChar char="»"/>
                <a:defRPr lang="en-US" sz="24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0B5C93"/>
                </a:buClr>
                <a:buFont typeface="Wingdings" pitchFamily="2" charset="2"/>
                <a:buChar char="ü"/>
                <a:defRPr lang="en-US" sz="2000" kern="1200" baseline="0" dirty="0" smtClean="0">
                  <a:solidFill>
                    <a:srgbClr val="44475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4CACD6"/>
                </a:buClr>
                <a:buFont typeface="Arial" pitchFamily="34" charset="0"/>
                <a:buChar char="»"/>
                <a:defRPr lang="en-GB" sz="2000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Chapter 8</a:t>
              </a:r>
              <a:endParaRPr lang="en-US" dirty="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 rot="16200000">
            <a:off x="-1729514" y="2154793"/>
            <a:ext cx="4536504" cy="380669"/>
          </a:xfrm>
        </p:spPr>
        <p:txBody>
          <a:bodyPr/>
          <a:lstStyle/>
          <a:p>
            <a:r>
              <a:rPr lang="en-US" sz="1600" dirty="0" smtClean="0"/>
              <a:t>Complexity, challenges &amp; choices in global pay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4568" y="-26504"/>
            <a:ext cx="1531168" cy="332656"/>
          </a:xfrm>
        </p:spPr>
        <p:txBody>
          <a:bodyPr/>
          <a:lstStyle/>
          <a:p>
            <a:r>
              <a:rPr lang="en-US" sz="1700" dirty="0" smtClean="0"/>
              <a:t>Figure 8.1</a:t>
            </a:r>
            <a:endParaRPr 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8" y="0"/>
            <a:ext cx="8181120" cy="6217919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 tooltip="Go to chapter table of contents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607" y="6118881"/>
            <a:ext cx="474109" cy="622487"/>
          </a:xfrm>
          <a:prstGeom prst="rect">
            <a:avLst/>
          </a:prstGeom>
          <a:effectLst>
            <a:outerShdw blurRad="76200" dist="50800" dir="2700000" algn="ctr" rotWithShape="0">
              <a:schemeClr val="tx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07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400969"/>
          </a:xfrm>
        </p:spPr>
        <p:txBody>
          <a:bodyPr/>
          <a:lstStyle/>
          <a:p>
            <a:r>
              <a:rPr lang="en-US" dirty="0" smtClean="0"/>
              <a:t>International</a:t>
            </a:r>
            <a:br>
              <a:rPr lang="en-US" dirty="0" smtClean="0"/>
            </a:br>
            <a:r>
              <a:rPr lang="en-US" dirty="0" smtClean="0"/>
              <a:t>compensation complexities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352927" cy="4680520"/>
          </a:xfrm>
        </p:spPr>
        <p:txBody>
          <a:bodyPr/>
          <a:lstStyle/>
          <a:p>
            <a:r>
              <a:rPr lang="en-US" sz="3000" dirty="0" smtClean="0"/>
              <a:t>Pay</a:t>
            </a:r>
          </a:p>
          <a:p>
            <a:pPr lvl="1"/>
            <a:r>
              <a:rPr lang="en-US" sz="2600" dirty="0" smtClean="0"/>
              <a:t>Taxes</a:t>
            </a:r>
          </a:p>
          <a:p>
            <a:pPr lvl="1"/>
            <a:r>
              <a:rPr lang="en-US" sz="2600" dirty="0" smtClean="0"/>
              <a:t>Cost of living</a:t>
            </a:r>
          </a:p>
          <a:p>
            <a:r>
              <a:rPr lang="en-US" sz="3000" dirty="0" smtClean="0"/>
              <a:t>Housing</a:t>
            </a:r>
          </a:p>
          <a:p>
            <a:r>
              <a:rPr lang="en-US" sz="3000" dirty="0" smtClean="0"/>
              <a:t>Safety</a:t>
            </a:r>
          </a:p>
          <a:p>
            <a:r>
              <a:rPr lang="en-US" sz="3000" dirty="0" smtClean="0"/>
              <a:t>Transportation</a:t>
            </a:r>
          </a:p>
          <a:p>
            <a:r>
              <a:rPr lang="en-US" sz="3000" dirty="0" smtClean="0"/>
              <a:t>Education of children</a:t>
            </a:r>
          </a:p>
          <a:p>
            <a:r>
              <a:rPr lang="en-US" sz="3000" dirty="0" smtClean="0"/>
              <a:t>Length of stay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4499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184945"/>
          </a:xfrm>
        </p:spPr>
        <p:txBody>
          <a:bodyPr anchor="t"/>
          <a:lstStyle/>
          <a:p>
            <a:r>
              <a:rPr lang="en-US" dirty="0" smtClean="0"/>
              <a:t>Objectives of</a:t>
            </a:r>
            <a:br>
              <a:rPr lang="en-US" dirty="0" smtClean="0"/>
            </a:br>
            <a:r>
              <a:rPr lang="en-US" dirty="0" smtClean="0"/>
              <a:t>international 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4824536"/>
          </a:xfrm>
        </p:spPr>
        <p:txBody>
          <a:bodyPr/>
          <a:lstStyle/>
          <a:p>
            <a:pPr marL="0" indent="0">
              <a:spcBef>
                <a:spcPts val="1000"/>
              </a:spcBef>
              <a:buNone/>
            </a:pPr>
            <a:r>
              <a:rPr lang="en-US" sz="2600" i="1" dirty="0" smtClean="0">
                <a:solidFill>
                  <a:srgbClr val="265392"/>
                </a:solidFill>
              </a:rPr>
              <a:t>The policy …</a:t>
            </a:r>
          </a:p>
          <a:p>
            <a:pPr>
              <a:spcBef>
                <a:spcPts val="700"/>
              </a:spcBef>
            </a:pPr>
            <a:r>
              <a:rPr lang="en-US" sz="2600" dirty="0" smtClean="0"/>
              <a:t>should be consistent with overall strategy, structure,</a:t>
            </a:r>
            <a:br>
              <a:rPr lang="en-US" sz="2600" dirty="0" smtClean="0"/>
            </a:br>
            <a:r>
              <a:rPr lang="en-US" sz="2600" dirty="0" smtClean="0"/>
              <a:t>&amp; business needs of the MNE</a:t>
            </a:r>
          </a:p>
          <a:p>
            <a:pPr>
              <a:spcBef>
                <a:spcPts val="2000"/>
              </a:spcBef>
            </a:pPr>
            <a:r>
              <a:rPr lang="en-US" sz="2600" dirty="0"/>
              <a:t>m</a:t>
            </a:r>
            <a:r>
              <a:rPr lang="en-US" sz="2600" dirty="0" smtClean="0"/>
              <a:t>ust attract &amp; retain staff in areas where the MNE has the greatest needs &amp; opportunities</a:t>
            </a:r>
          </a:p>
          <a:p>
            <a:pPr>
              <a:spcBef>
                <a:spcPts val="2000"/>
              </a:spcBef>
            </a:pPr>
            <a:r>
              <a:rPr lang="en-US" sz="2600" dirty="0" smtClean="0"/>
              <a:t>should facilitate the transfer of international employees in the most cost-effective way for the firm</a:t>
            </a:r>
          </a:p>
          <a:p>
            <a:pPr>
              <a:spcBef>
                <a:spcPts val="2000"/>
              </a:spcBef>
            </a:pPr>
            <a:r>
              <a:rPr lang="en-US" sz="2600" dirty="0" smtClean="0"/>
              <a:t>must give due consideration to equity</a:t>
            </a:r>
            <a:br>
              <a:rPr lang="en-US" sz="2600" dirty="0" smtClean="0"/>
            </a:br>
            <a:r>
              <a:rPr lang="en-US" sz="2600" dirty="0" smtClean="0"/>
              <a:t>&amp; ease of administration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543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400969"/>
          </a:xfrm>
        </p:spPr>
        <p:txBody>
          <a:bodyPr anchor="t"/>
          <a:lstStyle/>
          <a:p>
            <a:r>
              <a:rPr lang="en-US" dirty="0" smtClean="0"/>
              <a:t>International employee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4824536"/>
          </a:xfrm>
        </p:spPr>
        <p:txBody>
          <a:bodyPr/>
          <a:lstStyle/>
          <a:p>
            <a:pPr marL="514350" indent="-514350">
              <a:spcBef>
                <a:spcPts val="700"/>
              </a:spcBef>
              <a:buFont typeface="+mj-lt"/>
              <a:buAutoNum type="arabicPeriod"/>
            </a:pPr>
            <a:r>
              <a:rPr lang="en-US" sz="2600" dirty="0" smtClean="0"/>
              <a:t>Financial </a:t>
            </a:r>
            <a:r>
              <a:rPr lang="en-US" sz="2600" dirty="0"/>
              <a:t>protection in terms of benefits, social security, </a:t>
            </a:r>
            <a:r>
              <a:rPr lang="en-US" sz="2600" dirty="0" smtClean="0"/>
              <a:t>&amp; living </a:t>
            </a:r>
            <a:r>
              <a:rPr lang="en-US" sz="2600" dirty="0"/>
              <a:t>costs in the foreign </a:t>
            </a:r>
            <a:r>
              <a:rPr lang="en-US" sz="2600" dirty="0" smtClean="0"/>
              <a:t>location</a:t>
            </a:r>
            <a:endParaRPr lang="en-US" sz="2600" dirty="0"/>
          </a:p>
          <a:p>
            <a:pPr marL="514350" indent="-514350">
              <a:spcBef>
                <a:spcPts val="700"/>
              </a:spcBef>
              <a:buFont typeface="+mj-lt"/>
              <a:buAutoNum type="arabicPeriod"/>
            </a:pPr>
            <a:r>
              <a:rPr lang="en-US" sz="2600" dirty="0" smtClean="0"/>
              <a:t>Opportunities </a:t>
            </a:r>
            <a:r>
              <a:rPr lang="en-US" sz="2600" dirty="0"/>
              <a:t>for financial advancement through income </a:t>
            </a:r>
            <a:r>
              <a:rPr lang="en-US" sz="2600" dirty="0" smtClean="0"/>
              <a:t>&amp; savings</a:t>
            </a:r>
            <a:endParaRPr lang="en-US" sz="2600" dirty="0"/>
          </a:p>
          <a:p>
            <a:pPr marL="514350" indent="-514350">
              <a:spcBef>
                <a:spcPts val="700"/>
              </a:spcBef>
              <a:buFont typeface="+mj-lt"/>
              <a:buAutoNum type="arabicPeriod"/>
            </a:pPr>
            <a:r>
              <a:rPr lang="en-US" sz="2600" dirty="0" smtClean="0"/>
              <a:t>Housing, children’s education, &amp; recreation will be addressed</a:t>
            </a:r>
            <a:endParaRPr lang="en-US" sz="2600" dirty="0"/>
          </a:p>
          <a:p>
            <a:pPr marL="514350" indent="-514350">
              <a:spcBef>
                <a:spcPts val="700"/>
              </a:spcBef>
              <a:buFont typeface="+mj-lt"/>
              <a:buAutoNum type="arabicPeriod"/>
            </a:pPr>
            <a:r>
              <a:rPr lang="en-US" sz="2600" dirty="0" smtClean="0"/>
              <a:t>Career will be advanced</a:t>
            </a:r>
            <a:endParaRPr lang="en-US" sz="2600" dirty="0"/>
          </a:p>
          <a:p>
            <a:pPr marL="514350" indent="-514350">
              <a:buFont typeface="+mj-lt"/>
              <a:buAutoNum type="arabicPeriod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252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67328" cy="896913"/>
          </a:xfrm>
        </p:spPr>
        <p:txBody>
          <a:bodyPr/>
          <a:lstStyle/>
          <a:p>
            <a:r>
              <a:rPr lang="en-US" dirty="0" smtClean="0"/>
              <a:t>Key components for expatriates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328592"/>
          </a:xfrm>
        </p:spPr>
        <p:txBody>
          <a:bodyPr/>
          <a:lstStyle/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265392"/>
                </a:solidFill>
              </a:rPr>
              <a:t>Base salary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265392"/>
                </a:solidFill>
              </a:rPr>
              <a:t>Foreign service inducement</a:t>
            </a:r>
            <a:br>
              <a:rPr lang="en-US" b="1" dirty="0" smtClean="0">
                <a:solidFill>
                  <a:srgbClr val="265392"/>
                </a:solidFill>
              </a:rPr>
            </a:br>
            <a:r>
              <a:rPr lang="en-US" b="1" dirty="0" smtClean="0">
                <a:solidFill>
                  <a:srgbClr val="265392"/>
                </a:solidFill>
              </a:rPr>
              <a:t>&amp; hardship premium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265392"/>
                </a:solidFill>
              </a:rPr>
              <a:t>Allowances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COLA, housing, home leave, education, relocation, spouse assistance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265392"/>
                </a:solidFill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53495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671345" cy="1400969"/>
          </a:xfrm>
        </p:spPr>
        <p:txBody>
          <a:bodyPr/>
          <a:lstStyle/>
          <a:p>
            <a:r>
              <a:rPr lang="en-US" dirty="0" smtClean="0"/>
              <a:t>Three approaches to international 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352927" cy="4464496"/>
          </a:xfrm>
        </p:spPr>
        <p:txBody>
          <a:bodyPr/>
          <a:lstStyle/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dirty="0"/>
              <a:t>G</a:t>
            </a:r>
            <a:r>
              <a:rPr lang="en-US" dirty="0" smtClean="0"/>
              <a:t>oing rate approach</a:t>
            </a:r>
            <a:endParaRPr lang="en-US" dirty="0"/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dirty="0" smtClean="0"/>
              <a:t>Balance sheet approach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/>
            </a:pPr>
            <a:r>
              <a:rPr lang="en-US" dirty="0" smtClean="0"/>
              <a:t>Local plus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Going rate approach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450413"/>
            <a:ext cx="9202247" cy="19785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64488" y="980728"/>
            <a:ext cx="936104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Advantages &amp; disadvantages of the going rate approach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8.2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63365"/>
            <a:ext cx="8496945" cy="143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HRM 6e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65392"/>
      </a:hlink>
      <a:folHlink>
        <a:srgbClr val="26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none" lIns="91440" tIns="45720" rIns="91440" bIns="45720" rtlCol="0" anchor="ctr">
        <a:noAutofit/>
      </a:bodyPr>
      <a:lstStyle>
        <a:defPPr>
          <a:defRPr sz="2800" b="0" dirty="0" smtClean="0">
            <a:solidFill>
              <a:srgbClr val="44475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11655</TotalTime>
  <Words>532</Words>
  <Application>Microsoft Office PowerPoint</Application>
  <PresentationFormat>On-screen Show (4:3)</PresentationFormat>
  <Paragraphs>218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Calibri</vt:lpstr>
      <vt:lpstr>Wingdings</vt:lpstr>
      <vt:lpstr>Office Theme</vt:lpstr>
      <vt:lpstr>INTERNATIONAL COMPENSATION</vt:lpstr>
      <vt:lpstr>Compensation is increasingly seen as</vt:lpstr>
      <vt:lpstr>International compensation complexities</vt:lpstr>
      <vt:lpstr>Objectives of international compensation</vt:lpstr>
      <vt:lpstr>International employee expectations</vt:lpstr>
      <vt:lpstr>Key components for expatriates</vt:lpstr>
      <vt:lpstr>Three approaches to international compensation</vt:lpstr>
      <vt:lpstr>Table 8.1</vt:lpstr>
      <vt:lpstr>Table 8.2</vt:lpstr>
      <vt:lpstr>Table 8.3</vt:lpstr>
      <vt:lpstr>4 balance sheet approach categories</vt:lpstr>
      <vt:lpstr>Local plus approach</vt:lpstr>
      <vt:lpstr>Table 8.4</vt:lpstr>
      <vt:lpstr>Table 8.5</vt:lpstr>
      <vt:lpstr>Table 8.6a</vt:lpstr>
      <vt:lpstr>Table 8.6b</vt:lpstr>
      <vt:lpstr>Table 8.6c</vt:lpstr>
      <vt:lpstr>Table 8.6d</vt:lpstr>
      <vt:lpstr>MNE approaches to international taxation</vt:lpstr>
      <vt:lpstr>Table 8.7</vt:lpstr>
      <vt:lpstr>Table 8.7a</vt:lpstr>
      <vt:lpstr>Table 8.7b</vt:lpstr>
      <vt:lpstr>Table 8.7c</vt:lpstr>
      <vt:lpstr>Issues to consider for expatriate benefits</vt:lpstr>
      <vt:lpstr>Table 8.8</vt:lpstr>
      <vt:lpstr>Tentative conclusions: patterns in complexity, challenges, &amp; choices</vt:lpstr>
      <vt:lpstr>Figure 8.1</vt:lpstr>
    </vt:vector>
  </TitlesOfParts>
  <Company>Cengage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Yoder for Cengage Learning IHRM 6e</dc:creator>
  <cp:lastModifiedBy>Windows User</cp:lastModifiedBy>
  <cp:revision>436</cp:revision>
  <dcterms:created xsi:type="dcterms:W3CDTF">2011-07-28T14:21:34Z</dcterms:created>
  <dcterms:modified xsi:type="dcterms:W3CDTF">2016-12-01T10:05:49Z</dcterms:modified>
</cp:coreProperties>
</file>