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5" r:id="rId7"/>
    <p:sldId id="266" r:id="rId8"/>
    <p:sldId id="260" r:id="rId9"/>
    <p:sldId id="268" r:id="rId10"/>
    <p:sldId id="263" r:id="rId11"/>
    <p:sldId id="264" r:id="rId12"/>
    <p:sldId id="267" r:id="rId13"/>
    <p:sldId id="261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67E7A-A16C-4169-AA12-F93B64BFD181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219F2-FBC6-4476-914E-0A273FA91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812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67E7A-A16C-4169-AA12-F93B64BFD181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219F2-FBC6-4476-914E-0A273FA91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175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67E7A-A16C-4169-AA12-F93B64BFD181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219F2-FBC6-4476-914E-0A273FA91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933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67E7A-A16C-4169-AA12-F93B64BFD181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219F2-FBC6-4476-914E-0A273FA91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548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67E7A-A16C-4169-AA12-F93B64BFD181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219F2-FBC6-4476-914E-0A273FA91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002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67E7A-A16C-4169-AA12-F93B64BFD181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219F2-FBC6-4476-914E-0A273FA91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851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67E7A-A16C-4169-AA12-F93B64BFD181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219F2-FBC6-4476-914E-0A273FA91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75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67E7A-A16C-4169-AA12-F93B64BFD181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219F2-FBC6-4476-914E-0A273FA91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749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67E7A-A16C-4169-AA12-F93B64BFD181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219F2-FBC6-4476-914E-0A273FA91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213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67E7A-A16C-4169-AA12-F93B64BFD181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219F2-FBC6-4476-914E-0A273FA91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602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67E7A-A16C-4169-AA12-F93B64BFD181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219F2-FBC6-4476-914E-0A273FA91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037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67E7A-A16C-4169-AA12-F93B64BFD181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219F2-FBC6-4476-914E-0A273FA91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703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365375"/>
          </a:xfrm>
        </p:spPr>
        <p:txBody>
          <a:bodyPr>
            <a:normAutofit/>
          </a:bodyPr>
          <a:lstStyle/>
          <a:p>
            <a:r>
              <a:rPr lang="en-US" dirty="0" smtClean="0"/>
              <a:t>Chapter Nine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Semantics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2820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Instrument: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dirty="0" smtClean="0"/>
              <a:t>- if an agent uses another entity in performing an action</a:t>
            </a:r>
          </a:p>
          <a:p>
            <a:pPr marL="0" indent="0">
              <a:buNone/>
            </a:pPr>
            <a:r>
              <a:rPr lang="en-US" dirty="0" smtClean="0"/>
              <a:t>	- e.g., ‘</a:t>
            </a:r>
            <a:r>
              <a:rPr lang="en-US" i="1" dirty="0" smtClean="0"/>
              <a:t>the boy drew a picture with a crayon</a:t>
            </a:r>
            <a:r>
              <a:rPr lang="en-US" dirty="0" smtClean="0"/>
              <a:t>’ the noun phrase </a:t>
            </a:r>
            <a:r>
              <a:rPr lang="en-US" i="1" dirty="0" smtClean="0"/>
              <a:t>a crayon </a:t>
            </a:r>
            <a:r>
              <a:rPr lang="en-US" dirty="0" smtClean="0"/>
              <a:t>have the semantic role of an instrument.  </a:t>
            </a:r>
            <a:endParaRPr lang="en-US" b="1" dirty="0" smtClean="0"/>
          </a:p>
          <a:p>
            <a:endParaRPr lang="en-US" b="1" dirty="0"/>
          </a:p>
          <a:p>
            <a:r>
              <a:rPr lang="en-US" b="1" dirty="0" smtClean="0"/>
              <a:t>experiencer:</a:t>
            </a:r>
          </a:p>
          <a:p>
            <a:pPr lvl="1"/>
            <a:r>
              <a:rPr lang="en-US" dirty="0" smtClean="0"/>
              <a:t>When a noun phrase represents an entity as the person who has a feeling, a perception or a state/ if you see, or know or feel you do not really perform any action </a:t>
            </a:r>
          </a:p>
          <a:p>
            <a:pPr lvl="1"/>
            <a:r>
              <a:rPr lang="en-US" dirty="0" smtClean="0"/>
              <a:t>E.g., ‘</a:t>
            </a:r>
            <a:r>
              <a:rPr lang="en-US" i="1" dirty="0" smtClean="0"/>
              <a:t>did you </a:t>
            </a:r>
            <a:r>
              <a:rPr lang="en-US" i="1" dirty="0" smtClean="0"/>
              <a:t>hear that </a:t>
            </a:r>
            <a:r>
              <a:rPr lang="en-US" i="1" dirty="0" smtClean="0"/>
              <a:t>noise</a:t>
            </a:r>
            <a:r>
              <a:rPr lang="en-US" dirty="0"/>
              <a:t>’ the </a:t>
            </a:r>
            <a:r>
              <a:rPr lang="en-US" dirty="0" smtClean="0"/>
              <a:t>experiencer is </a:t>
            </a:r>
            <a:r>
              <a:rPr lang="en-US" i="1" dirty="0" smtClean="0"/>
              <a:t>you</a:t>
            </a:r>
            <a:r>
              <a:rPr lang="en-US" dirty="0" smtClean="0"/>
              <a:t> and the theme is </a:t>
            </a:r>
            <a:r>
              <a:rPr lang="en-US" i="1" dirty="0" smtClean="0"/>
              <a:t>that noise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2679976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r>
              <a:rPr lang="en-US" b="1" dirty="0" smtClean="0"/>
              <a:t>Location:</a:t>
            </a:r>
          </a:p>
          <a:p>
            <a:pPr lvl="1"/>
            <a:r>
              <a:rPr lang="en-US" dirty="0" smtClean="0"/>
              <a:t>Where an entity is in the description of an event</a:t>
            </a:r>
          </a:p>
          <a:p>
            <a:pPr lvl="1"/>
            <a:r>
              <a:rPr lang="en-US" i="1" dirty="0" smtClean="0"/>
              <a:t>‘on the table’ ‘in the room’</a:t>
            </a:r>
          </a:p>
          <a:p>
            <a:r>
              <a:rPr lang="en-US" b="1" dirty="0" smtClean="0"/>
              <a:t>Source:</a:t>
            </a:r>
          </a:p>
          <a:p>
            <a:pPr lvl="1"/>
            <a:r>
              <a:rPr lang="en-US" dirty="0" smtClean="0"/>
              <a:t>Where an entity moves from (</a:t>
            </a:r>
            <a:r>
              <a:rPr lang="en-US" i="1" dirty="0" smtClean="0"/>
              <a:t>from Chicago</a:t>
            </a:r>
            <a:r>
              <a:rPr lang="en-US" dirty="0" smtClean="0"/>
              <a:t>)</a:t>
            </a:r>
          </a:p>
          <a:p>
            <a:r>
              <a:rPr lang="en-US" b="1" dirty="0"/>
              <a:t>G</a:t>
            </a:r>
            <a:r>
              <a:rPr lang="en-US" b="1" dirty="0" smtClean="0"/>
              <a:t>oal:</a:t>
            </a:r>
          </a:p>
          <a:p>
            <a:pPr lvl="1"/>
            <a:r>
              <a:rPr lang="en-US" dirty="0" smtClean="0"/>
              <a:t>Where it moves to (</a:t>
            </a:r>
            <a:r>
              <a:rPr lang="en-US" i="1" dirty="0" smtClean="0"/>
              <a:t>to New Orleans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E.g., ‘</a:t>
            </a:r>
            <a:r>
              <a:rPr lang="en-US" i="1" dirty="0" smtClean="0"/>
              <a:t>We drove from Chicago to New Orleans</a:t>
            </a:r>
            <a:r>
              <a:rPr lang="en-US" dirty="0" smtClean="0"/>
              <a:t>.’ the source is </a:t>
            </a:r>
            <a:r>
              <a:rPr lang="en-US" i="1" dirty="0" smtClean="0"/>
              <a:t>Chicago </a:t>
            </a:r>
            <a:r>
              <a:rPr lang="en-US" dirty="0" smtClean="0"/>
              <a:t>and the goal is </a:t>
            </a:r>
            <a:r>
              <a:rPr lang="en-US" i="1" dirty="0" smtClean="0"/>
              <a:t>New Orleans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1155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en-US" dirty="0" smtClean="0"/>
              <a:t>Mary 	saw 	a mosquito 	on the wall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She      borrowed 	a magazine     from George</a:t>
            </a:r>
          </a:p>
          <a:p>
            <a:endParaRPr lang="en-US" dirty="0" smtClean="0"/>
          </a:p>
          <a:p>
            <a:pPr lvl="1"/>
            <a:r>
              <a:rPr lang="en-US" dirty="0"/>
              <a:t>a</a:t>
            </a:r>
            <a:r>
              <a:rPr lang="en-US" dirty="0" smtClean="0"/>
              <a:t>nd she       hit the bug        with a magazine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she    handed    the magazine back     to George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“gee thanks”, said George.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Notice that a single entity ‘George’ can appear in several different semantic roles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1663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Lexical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Words can also have ‘relationships’ with each other</a:t>
            </a:r>
          </a:p>
          <a:p>
            <a:r>
              <a:rPr lang="en-US" dirty="0" smtClean="0"/>
              <a:t>We usually explain the meanings of words in terms of their relationships</a:t>
            </a:r>
          </a:p>
          <a:p>
            <a:pPr lvl="1"/>
            <a:r>
              <a:rPr lang="en-US" dirty="0" smtClean="0"/>
              <a:t>E.g., </a:t>
            </a:r>
            <a:r>
              <a:rPr lang="en-US" i="1" dirty="0" smtClean="0"/>
              <a:t>conceal</a:t>
            </a:r>
            <a:r>
              <a:rPr lang="en-US" dirty="0" smtClean="0"/>
              <a:t> is the same as hide</a:t>
            </a:r>
          </a:p>
          <a:p>
            <a:pPr lvl="1"/>
            <a:r>
              <a:rPr lang="en-US" i="1" dirty="0" smtClean="0"/>
              <a:t>Shallow</a:t>
            </a:r>
            <a:r>
              <a:rPr lang="en-US" dirty="0" smtClean="0"/>
              <a:t> is the opposite of deep</a:t>
            </a:r>
          </a:p>
          <a:p>
            <a:pPr lvl="1"/>
            <a:r>
              <a:rPr lang="en-US" i="1" dirty="0" smtClean="0"/>
              <a:t>Daffodil</a:t>
            </a:r>
            <a:r>
              <a:rPr lang="en-US" dirty="0" smtClean="0"/>
              <a:t> is a kind of flower</a:t>
            </a:r>
          </a:p>
          <a:p>
            <a:r>
              <a:rPr lang="en-US" dirty="0" smtClean="0"/>
              <a:t>This approach is used in semantic studies and is referred to as the analysis of </a:t>
            </a:r>
            <a:r>
              <a:rPr lang="en-US" b="1" dirty="0" smtClean="0"/>
              <a:t>lexical relations</a:t>
            </a:r>
            <a:r>
              <a:rPr lang="en-US" dirty="0" smtClean="0"/>
              <a:t>, they include the following types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0988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1/ Synonymy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Synonyms</a:t>
            </a:r>
            <a:r>
              <a:rPr lang="en-US" dirty="0" smtClean="0"/>
              <a:t>: are two or more words with very closely related meanings</a:t>
            </a:r>
          </a:p>
          <a:p>
            <a:r>
              <a:rPr lang="en-US" dirty="0" smtClean="0"/>
              <a:t>They can often substitute for each other</a:t>
            </a:r>
          </a:p>
          <a:p>
            <a:pPr lvl="1"/>
            <a:r>
              <a:rPr lang="en-US" i="1" dirty="0" smtClean="0"/>
              <a:t>What was his </a:t>
            </a:r>
            <a:r>
              <a:rPr lang="en-US" i="1" u="sng" dirty="0" smtClean="0"/>
              <a:t>answer</a:t>
            </a:r>
            <a:r>
              <a:rPr lang="en-US" i="1" dirty="0" smtClean="0"/>
              <a:t>? / What was his </a:t>
            </a:r>
            <a:r>
              <a:rPr lang="en-US" i="1" u="sng" dirty="0" smtClean="0"/>
              <a:t>reply</a:t>
            </a:r>
            <a:r>
              <a:rPr lang="en-US" i="1" dirty="0" smtClean="0"/>
              <a:t>?</a:t>
            </a:r>
          </a:p>
          <a:p>
            <a:r>
              <a:rPr lang="en-US" dirty="0" smtClean="0"/>
              <a:t>Some common synonyms are called ‘pairs’</a:t>
            </a:r>
          </a:p>
          <a:p>
            <a:pPr lvl="1"/>
            <a:r>
              <a:rPr lang="en-US" i="1" dirty="0" smtClean="0"/>
              <a:t>E.g., almost/nearly, big/large, cab/taxi, freedom/ liberty</a:t>
            </a:r>
          </a:p>
          <a:p>
            <a:r>
              <a:rPr lang="en-US" dirty="0" smtClean="0"/>
              <a:t>Synonyms are not always in ‘total sameness’/ sometimes one is more appropriate than the other</a:t>
            </a:r>
          </a:p>
          <a:p>
            <a:pPr lvl="1"/>
            <a:r>
              <a:rPr lang="en-US" i="1" dirty="0" smtClean="0"/>
              <a:t>Sandy had only one correct </a:t>
            </a:r>
            <a:r>
              <a:rPr lang="en-US" i="1" u="sng" dirty="0" smtClean="0"/>
              <a:t>answer</a:t>
            </a:r>
            <a:r>
              <a:rPr lang="en-US" i="1" dirty="0" smtClean="0"/>
              <a:t>. (not reply)</a:t>
            </a:r>
          </a:p>
          <a:p>
            <a:r>
              <a:rPr lang="en-US" dirty="0" smtClean="0"/>
              <a:t>Synonyms can also differ in terms of formal vs. informal uses</a:t>
            </a:r>
          </a:p>
          <a:p>
            <a:pPr lvl="1"/>
            <a:r>
              <a:rPr lang="en-US" i="1" dirty="0" smtClean="0"/>
              <a:t>My father purchased a large automobile. (formal)</a:t>
            </a:r>
          </a:p>
          <a:p>
            <a:pPr lvl="1"/>
            <a:r>
              <a:rPr lang="en-US" i="1" dirty="0" smtClean="0"/>
              <a:t>My dad bought a big car. (informal/ casual)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2179506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2/ </a:t>
            </a:r>
            <a:r>
              <a:rPr lang="en-US" dirty="0" err="1" smtClean="0"/>
              <a:t>Antonymy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 smtClean="0"/>
              <a:t>Antonyms</a:t>
            </a:r>
            <a:r>
              <a:rPr lang="en-US" dirty="0" smtClean="0"/>
              <a:t>: two forms with opposite meanings</a:t>
            </a:r>
          </a:p>
          <a:p>
            <a:pPr lvl="1"/>
            <a:r>
              <a:rPr lang="en-US" dirty="0" smtClean="0"/>
              <a:t>e.g. of common antonyms, the pairs: </a:t>
            </a:r>
            <a:r>
              <a:rPr lang="en-US" i="1" dirty="0" smtClean="0"/>
              <a:t>alive/dead, big/small, fast/slow, hot/cold, male/female, true/false </a:t>
            </a:r>
          </a:p>
          <a:p>
            <a:pPr lvl="1"/>
            <a:endParaRPr lang="en-US" i="1" dirty="0" smtClean="0"/>
          </a:p>
          <a:p>
            <a:r>
              <a:rPr lang="en-US" dirty="0" smtClean="0"/>
              <a:t>Divided into </a:t>
            </a:r>
            <a:r>
              <a:rPr lang="en-US" u="sng" dirty="0" smtClean="0"/>
              <a:t>two</a:t>
            </a:r>
            <a:r>
              <a:rPr lang="en-US" dirty="0" smtClean="0"/>
              <a:t> types:</a:t>
            </a:r>
          </a:p>
          <a:p>
            <a:r>
              <a:rPr lang="en-US" b="1" dirty="0" smtClean="0"/>
              <a:t>1/ Gradable antonyms:</a:t>
            </a:r>
          </a:p>
          <a:p>
            <a:pPr lvl="1"/>
            <a:r>
              <a:rPr lang="en-US" dirty="0" smtClean="0"/>
              <a:t>Opposites along a scale (</a:t>
            </a:r>
            <a:r>
              <a:rPr lang="en-US" i="1" dirty="0" smtClean="0"/>
              <a:t>big/small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Can be used in comparative constructions (</a:t>
            </a:r>
            <a:r>
              <a:rPr lang="en-US" i="1" dirty="0" smtClean="0"/>
              <a:t>I’m </a:t>
            </a:r>
            <a:r>
              <a:rPr lang="en-US" i="1" u="sng" dirty="0" smtClean="0"/>
              <a:t>bigger</a:t>
            </a:r>
            <a:r>
              <a:rPr lang="en-US" i="1" dirty="0" smtClean="0"/>
              <a:t> than you/ A pony is </a:t>
            </a:r>
            <a:r>
              <a:rPr lang="en-US" i="1" u="sng" dirty="0" smtClean="0"/>
              <a:t>smaller</a:t>
            </a:r>
            <a:r>
              <a:rPr lang="en-US" i="1" dirty="0" smtClean="0"/>
              <a:t> than a horse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The negative does not necessarily apply to both antonyms (</a:t>
            </a:r>
            <a:r>
              <a:rPr lang="en-US" i="1" dirty="0" smtClean="0"/>
              <a:t>My car isn’t </a:t>
            </a:r>
            <a:r>
              <a:rPr lang="en-US" i="1" u="sng" dirty="0" smtClean="0"/>
              <a:t>old</a:t>
            </a:r>
            <a:r>
              <a:rPr lang="en-US" dirty="0" smtClean="0"/>
              <a:t>) doesn’t mean (</a:t>
            </a:r>
            <a:r>
              <a:rPr lang="en-US" i="1" dirty="0" smtClean="0"/>
              <a:t>My car is </a:t>
            </a:r>
            <a:r>
              <a:rPr lang="en-US" i="1" u="sng" dirty="0" smtClean="0"/>
              <a:t>new</a:t>
            </a:r>
            <a:r>
              <a:rPr lang="en-US" dirty="0" smtClean="0"/>
              <a:t>)</a:t>
            </a:r>
          </a:p>
          <a:p>
            <a:r>
              <a:rPr lang="en-US" b="1" dirty="0" smtClean="0"/>
              <a:t>2/ non-gradable antonyms:</a:t>
            </a:r>
          </a:p>
          <a:p>
            <a:pPr lvl="1"/>
            <a:r>
              <a:rPr lang="en-US" dirty="0" smtClean="0"/>
              <a:t>Direct opposites</a:t>
            </a:r>
          </a:p>
          <a:p>
            <a:pPr lvl="1"/>
            <a:r>
              <a:rPr lang="en-US" dirty="0" smtClean="0"/>
              <a:t>Comparative constructions are not normally used/ we cannot say (</a:t>
            </a:r>
            <a:r>
              <a:rPr lang="en-US" i="1" dirty="0" smtClean="0"/>
              <a:t>John is </a:t>
            </a:r>
            <a:r>
              <a:rPr lang="en-US" i="1" u="sng" dirty="0" smtClean="0"/>
              <a:t>deader</a:t>
            </a:r>
            <a:r>
              <a:rPr lang="en-US" i="1" dirty="0" smtClean="0"/>
              <a:t> than Mike</a:t>
            </a:r>
            <a:r>
              <a:rPr lang="en-US" dirty="0" smtClean="0"/>
              <a:t>)*</a:t>
            </a:r>
          </a:p>
          <a:p>
            <a:pPr lvl="1"/>
            <a:r>
              <a:rPr lang="en-US" dirty="0" smtClean="0"/>
              <a:t>The negative applies to both pairs of an antonym (</a:t>
            </a:r>
            <a:r>
              <a:rPr lang="en-US" i="1" dirty="0" smtClean="0"/>
              <a:t>My grandparents aren’t </a:t>
            </a:r>
            <a:r>
              <a:rPr lang="en-US" i="1" u="sng" dirty="0" smtClean="0"/>
              <a:t>alive</a:t>
            </a:r>
            <a:r>
              <a:rPr lang="en-US" dirty="0" smtClean="0"/>
              <a:t>) means that (</a:t>
            </a:r>
            <a:r>
              <a:rPr lang="en-US" i="1" dirty="0" smtClean="0"/>
              <a:t>My grandparents are </a:t>
            </a:r>
            <a:r>
              <a:rPr lang="en-US" i="1" u="sng" dirty="0" smtClean="0"/>
              <a:t>dead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Other e.g. of non-gradable antonyms: </a:t>
            </a:r>
            <a:r>
              <a:rPr lang="en-US" i="1" dirty="0" smtClean="0"/>
              <a:t>male/female, married/single, true/false</a:t>
            </a:r>
          </a:p>
        </p:txBody>
      </p:sp>
    </p:spTree>
    <p:extLst>
      <p:ext uri="{BB962C8B-B14F-4D97-AF65-F5344CB8AC3E}">
        <p14:creationId xmlns:p14="http://schemas.microsoft.com/office/powerpoint/2010/main" val="21958054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3/ Hyponymy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Hyponymy</a:t>
            </a:r>
            <a:r>
              <a:rPr lang="en-US" dirty="0" smtClean="0"/>
              <a:t>: when the meaning of one form is included in the meaning of another.</a:t>
            </a:r>
          </a:p>
          <a:p>
            <a:r>
              <a:rPr lang="en-US" dirty="0" smtClean="0"/>
              <a:t>We can consider connections between hyponyms in a diagram that can show visually the hierarchal relationship between them. (see p.118)</a:t>
            </a:r>
          </a:p>
          <a:p>
            <a:pPr lvl="1"/>
            <a:r>
              <a:rPr lang="en-US" dirty="0" smtClean="0"/>
              <a:t>From the diagram, ‘</a:t>
            </a:r>
            <a:r>
              <a:rPr lang="en-US" i="1" dirty="0" smtClean="0"/>
              <a:t>horse</a:t>
            </a:r>
            <a:r>
              <a:rPr lang="en-US" dirty="0" smtClean="0"/>
              <a:t> is a hyponym of </a:t>
            </a:r>
            <a:r>
              <a:rPr lang="en-US" i="1" dirty="0" smtClean="0"/>
              <a:t>animal</a:t>
            </a:r>
            <a:r>
              <a:rPr lang="en-US" dirty="0" smtClean="0"/>
              <a:t>’</a:t>
            </a:r>
          </a:p>
          <a:p>
            <a:pPr lvl="1"/>
            <a:r>
              <a:rPr lang="en-US" dirty="0" smtClean="0"/>
              <a:t>‘</a:t>
            </a:r>
            <a:r>
              <a:rPr lang="en-US" i="1" dirty="0" smtClean="0"/>
              <a:t>cockroach</a:t>
            </a:r>
            <a:r>
              <a:rPr lang="en-US" dirty="0" smtClean="0"/>
              <a:t> is a hyponym of </a:t>
            </a:r>
            <a:r>
              <a:rPr lang="en-US" i="1" dirty="0" smtClean="0"/>
              <a:t>insect</a:t>
            </a:r>
            <a:r>
              <a:rPr lang="en-US" dirty="0" smtClean="0"/>
              <a:t>’</a:t>
            </a:r>
          </a:p>
          <a:p>
            <a:r>
              <a:rPr lang="en-US" dirty="0" smtClean="0"/>
              <a:t>‘</a:t>
            </a:r>
            <a:r>
              <a:rPr lang="en-US" i="1" dirty="0" smtClean="0"/>
              <a:t>animal</a:t>
            </a:r>
            <a:r>
              <a:rPr lang="en-US" dirty="0" smtClean="0"/>
              <a:t>’ and ‘</a:t>
            </a:r>
            <a:r>
              <a:rPr lang="en-US" i="1" dirty="0" smtClean="0"/>
              <a:t>insect</a:t>
            </a:r>
            <a:r>
              <a:rPr lang="en-US" dirty="0" smtClean="0"/>
              <a:t>’ are called </a:t>
            </a:r>
            <a:r>
              <a:rPr lang="en-US" u="sng" dirty="0" smtClean="0"/>
              <a:t>Superordinate </a:t>
            </a:r>
            <a:r>
              <a:rPr lang="en-US" dirty="0" smtClean="0"/>
              <a:t>(= having a higher level)</a:t>
            </a:r>
          </a:p>
          <a:p>
            <a:r>
              <a:rPr lang="en-US" dirty="0" smtClean="0"/>
              <a:t>Two or more words that share the same superordinate are called </a:t>
            </a:r>
            <a:r>
              <a:rPr lang="en-US" u="sng" dirty="0" smtClean="0"/>
              <a:t>co-hyponyms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E.g., </a:t>
            </a:r>
            <a:r>
              <a:rPr lang="en-US" i="1" dirty="0"/>
              <a:t>dog</a:t>
            </a:r>
            <a:r>
              <a:rPr lang="en-US" dirty="0"/>
              <a:t> and </a:t>
            </a:r>
            <a:r>
              <a:rPr lang="en-US" i="1" dirty="0"/>
              <a:t>horse</a:t>
            </a:r>
            <a:r>
              <a:rPr lang="en-US" dirty="0"/>
              <a:t> are co-hyponyms under the superordinate </a:t>
            </a:r>
            <a:r>
              <a:rPr lang="en-US" i="1" dirty="0"/>
              <a:t>animal</a:t>
            </a:r>
            <a:r>
              <a:rPr lang="en-US" dirty="0"/>
              <a:t>. (give other examples from the diagram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The relation of hyponymy captures the concept of ‘</a:t>
            </a:r>
            <a:r>
              <a:rPr lang="en-US" u="sng" dirty="0" smtClean="0"/>
              <a:t>is a kind of’</a:t>
            </a:r>
          </a:p>
          <a:p>
            <a:pPr lvl="1"/>
            <a:r>
              <a:rPr lang="en-US" i="1" dirty="0" smtClean="0"/>
              <a:t>E.g. ‘the asp is a kind of snake’ </a:t>
            </a:r>
          </a:p>
        </p:txBody>
      </p:sp>
    </p:spTree>
    <p:extLst>
      <p:ext uri="{BB962C8B-B14F-4D97-AF65-F5344CB8AC3E}">
        <p14:creationId xmlns:p14="http://schemas.microsoft.com/office/powerpoint/2010/main" val="35007345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4/ Prototypes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Prototype: </a:t>
            </a:r>
            <a:r>
              <a:rPr lang="en-US" dirty="0" smtClean="0"/>
              <a:t>the idea of the ‘</a:t>
            </a:r>
            <a:r>
              <a:rPr lang="en-US" u="sng" dirty="0" smtClean="0"/>
              <a:t>characteristic instance</a:t>
            </a:r>
            <a:r>
              <a:rPr lang="en-US" dirty="0" smtClean="0"/>
              <a:t>’ of a category./ i.e. the clearest example or the best representative of that category</a:t>
            </a:r>
          </a:p>
          <a:p>
            <a:pPr lvl="1"/>
            <a:r>
              <a:rPr lang="en-US" dirty="0" smtClean="0"/>
              <a:t>E.g., while the words (</a:t>
            </a:r>
            <a:r>
              <a:rPr lang="en-US" i="1" dirty="0" smtClean="0"/>
              <a:t>canary, penguin, robin, duck…</a:t>
            </a:r>
            <a:r>
              <a:rPr lang="en-US" dirty="0" smtClean="0"/>
              <a:t>etc.) are all co-hyponyms of the superordinate ‘</a:t>
            </a:r>
            <a:r>
              <a:rPr lang="en-US" i="1" dirty="0" smtClean="0"/>
              <a:t>bird</a:t>
            </a:r>
            <a:r>
              <a:rPr lang="en-US" dirty="0" smtClean="0"/>
              <a:t>’ they are not all good examples of ‘</a:t>
            </a:r>
            <a:r>
              <a:rPr lang="en-US" i="1" dirty="0" smtClean="0"/>
              <a:t>bird</a:t>
            </a:r>
            <a:r>
              <a:rPr lang="en-US" dirty="0" smtClean="0"/>
              <a:t>’/ the most characteristic instance of the category is ‘</a:t>
            </a:r>
            <a:r>
              <a:rPr lang="en-US" i="1" dirty="0" smtClean="0"/>
              <a:t>robin</a:t>
            </a:r>
            <a:r>
              <a:rPr lang="en-US" dirty="0" smtClean="0"/>
              <a:t>’</a:t>
            </a:r>
          </a:p>
          <a:p>
            <a:pPr lvl="1"/>
            <a:r>
              <a:rPr lang="en-US" dirty="0" smtClean="0"/>
              <a:t>Also, ‘</a:t>
            </a:r>
            <a:r>
              <a:rPr lang="en-US" i="1" dirty="0" smtClean="0"/>
              <a:t>chair</a:t>
            </a:r>
            <a:r>
              <a:rPr lang="en-US" dirty="0" smtClean="0"/>
              <a:t>’ can be considered the prototype of </a:t>
            </a:r>
            <a:r>
              <a:rPr lang="en-US" i="1" dirty="0" smtClean="0"/>
              <a:t>furniture</a:t>
            </a:r>
            <a:r>
              <a:rPr lang="en-US" dirty="0" smtClean="0"/>
              <a:t>/ </a:t>
            </a:r>
            <a:r>
              <a:rPr lang="en-US" i="1" dirty="0" smtClean="0"/>
              <a:t>shirt-clothing/ carrot-vegetable</a:t>
            </a:r>
          </a:p>
          <a:p>
            <a:pPr lvl="1"/>
            <a:endParaRPr lang="en-US" i="1" dirty="0" smtClean="0"/>
          </a:p>
          <a:p>
            <a:r>
              <a:rPr lang="en-US" dirty="0" smtClean="0"/>
              <a:t>There is a general pattern to the categorization process and it determines our interpretation of word meaning (how much a word resembles the clearest example ‘the prototype’)</a:t>
            </a:r>
          </a:p>
          <a:p>
            <a:r>
              <a:rPr lang="en-US" dirty="0" smtClean="0"/>
              <a:t>However, individual experience can lead to variations and people may disagree over the categorization of some words 	e.g. </a:t>
            </a:r>
            <a:r>
              <a:rPr lang="en-US" i="1" dirty="0" smtClean="0"/>
              <a:t>avocado</a:t>
            </a:r>
            <a:r>
              <a:rPr lang="en-US" dirty="0" smtClean="0"/>
              <a:t> is it a vegetable or a fruit?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3129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Homophones and homonyms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Homophones: </a:t>
            </a:r>
            <a:r>
              <a:rPr lang="en-US" dirty="0" smtClean="0"/>
              <a:t>when two or more </a:t>
            </a:r>
            <a:r>
              <a:rPr lang="en-US" u="sng" dirty="0" smtClean="0"/>
              <a:t>different</a:t>
            </a:r>
            <a:r>
              <a:rPr lang="en-US" dirty="0" smtClean="0"/>
              <a:t> written forms (i.e. different spellings) have the </a:t>
            </a:r>
            <a:r>
              <a:rPr lang="en-US" u="sng" dirty="0" smtClean="0"/>
              <a:t>same</a:t>
            </a:r>
            <a:r>
              <a:rPr lang="en-US" dirty="0" smtClean="0"/>
              <a:t> pronunciation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E.g</a:t>
            </a:r>
            <a:r>
              <a:rPr lang="en-US" i="1" dirty="0" smtClean="0"/>
              <a:t>., bare/bear, meat/meat, flower/flour, right/write, to/too/two </a:t>
            </a:r>
            <a:endParaRPr lang="en-US" b="1" i="1" dirty="0" smtClean="0"/>
          </a:p>
          <a:p>
            <a:endParaRPr lang="en-US" b="1" dirty="0" smtClean="0"/>
          </a:p>
          <a:p>
            <a:r>
              <a:rPr lang="en-US" b="1" dirty="0" smtClean="0"/>
              <a:t>Homonyms: </a:t>
            </a:r>
            <a:r>
              <a:rPr lang="en-US" dirty="0" smtClean="0"/>
              <a:t>when one form has too or more unrelated meanings (same spellings). </a:t>
            </a:r>
            <a:r>
              <a:rPr lang="en-US" dirty="0"/>
              <a:t>T</a:t>
            </a:r>
            <a:r>
              <a:rPr lang="en-US" dirty="0" smtClean="0"/>
              <a:t>he following examples are homonyms. They are </a:t>
            </a:r>
            <a:r>
              <a:rPr lang="en-US" u="sng" dirty="0" smtClean="0"/>
              <a:t>not related </a:t>
            </a:r>
            <a:r>
              <a:rPr lang="en-US" dirty="0" smtClean="0"/>
              <a:t>in meaning at all/ they have </a:t>
            </a:r>
            <a:r>
              <a:rPr lang="en-US" u="sng" dirty="0" smtClean="0"/>
              <a:t>separate</a:t>
            </a:r>
            <a:r>
              <a:rPr lang="en-US" dirty="0" smtClean="0"/>
              <a:t> meanings but exactly the </a:t>
            </a:r>
            <a:r>
              <a:rPr lang="en-US" u="sng" dirty="0" smtClean="0"/>
              <a:t>same</a:t>
            </a:r>
            <a:r>
              <a:rPr lang="en-US" dirty="0" smtClean="0"/>
              <a:t> form:</a:t>
            </a:r>
          </a:p>
          <a:p>
            <a:endParaRPr lang="en-US" dirty="0" smtClean="0"/>
          </a:p>
          <a:p>
            <a:pPr lvl="1"/>
            <a:r>
              <a:rPr lang="en-US" i="1" dirty="0" smtClean="0"/>
              <a:t>Bank</a:t>
            </a:r>
            <a:r>
              <a:rPr lang="en-US" dirty="0" smtClean="0"/>
              <a:t> (of a river) / </a:t>
            </a:r>
            <a:r>
              <a:rPr lang="en-US" i="1" dirty="0" smtClean="0"/>
              <a:t>bank</a:t>
            </a:r>
            <a:r>
              <a:rPr lang="en-US" dirty="0" smtClean="0"/>
              <a:t> (financial institution)</a:t>
            </a:r>
          </a:p>
          <a:p>
            <a:pPr lvl="1"/>
            <a:r>
              <a:rPr lang="en-US" i="1" dirty="0" smtClean="0"/>
              <a:t>Bat</a:t>
            </a:r>
            <a:r>
              <a:rPr lang="en-US" dirty="0" smtClean="0"/>
              <a:t> (flying creature) / </a:t>
            </a:r>
            <a:r>
              <a:rPr lang="en-US" i="1" dirty="0" smtClean="0"/>
              <a:t>bat</a:t>
            </a:r>
            <a:r>
              <a:rPr lang="en-US" dirty="0" smtClean="0"/>
              <a:t> (for sports)</a:t>
            </a:r>
          </a:p>
          <a:p>
            <a:pPr lvl="1"/>
            <a:r>
              <a:rPr lang="en-US" i="1" dirty="0" smtClean="0"/>
              <a:t>Pupil</a:t>
            </a:r>
            <a:r>
              <a:rPr lang="en-US" dirty="0" smtClean="0"/>
              <a:t> (of the eye) / </a:t>
            </a:r>
            <a:r>
              <a:rPr lang="en-US" i="1" dirty="0" smtClean="0"/>
              <a:t>pupil</a:t>
            </a:r>
            <a:r>
              <a:rPr lang="en-US" dirty="0" smtClean="0"/>
              <a:t> (student)</a:t>
            </a:r>
          </a:p>
          <a:p>
            <a:pPr lvl="1"/>
            <a:r>
              <a:rPr lang="en-US" i="1" dirty="0" smtClean="0"/>
              <a:t>Race</a:t>
            </a:r>
            <a:r>
              <a:rPr lang="en-US" dirty="0" smtClean="0"/>
              <a:t> (contest of speed) / </a:t>
            </a:r>
            <a:r>
              <a:rPr lang="en-US" i="1" dirty="0" smtClean="0"/>
              <a:t>race</a:t>
            </a:r>
            <a:r>
              <a:rPr lang="en-US" dirty="0" smtClean="0"/>
              <a:t> (ethnic group)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1455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Polysemy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Polysemy: </a:t>
            </a:r>
            <a:r>
              <a:rPr lang="en-US" dirty="0" smtClean="0"/>
              <a:t>two or more words with the </a:t>
            </a:r>
            <a:r>
              <a:rPr lang="en-US" u="sng" dirty="0" smtClean="0"/>
              <a:t>same</a:t>
            </a:r>
            <a:r>
              <a:rPr lang="en-US" dirty="0" smtClean="0"/>
              <a:t> form and </a:t>
            </a:r>
            <a:r>
              <a:rPr lang="en-US" u="sng" dirty="0" smtClean="0"/>
              <a:t>related meanings</a:t>
            </a:r>
            <a:r>
              <a:rPr lang="en-US" dirty="0" smtClean="0"/>
              <a:t>. / i.e., one from having multiple meanings that are all related.</a:t>
            </a:r>
          </a:p>
          <a:p>
            <a:pPr lvl="1"/>
            <a:r>
              <a:rPr lang="en-US" dirty="0" smtClean="0"/>
              <a:t>E.g., </a:t>
            </a:r>
            <a:r>
              <a:rPr lang="en-US" i="1" dirty="0" smtClean="0"/>
              <a:t>head (</a:t>
            </a:r>
            <a:r>
              <a:rPr lang="en-US" dirty="0" smtClean="0"/>
              <a:t>top of the body/ foam on top of drinks/ person on top of a company)</a:t>
            </a:r>
            <a:endParaRPr lang="en-US" i="1" dirty="0" smtClean="0"/>
          </a:p>
          <a:p>
            <a:pPr lvl="1"/>
            <a:r>
              <a:rPr lang="en-US" i="1" dirty="0" smtClean="0"/>
              <a:t>Foot </a:t>
            </a:r>
            <a:r>
              <a:rPr lang="en-US" dirty="0" smtClean="0"/>
              <a:t>(of person/bed/ mountain)</a:t>
            </a:r>
            <a:endParaRPr lang="en-US" i="1" dirty="0" smtClean="0"/>
          </a:p>
          <a:p>
            <a:pPr lvl="1"/>
            <a:r>
              <a:rPr lang="en-US" i="1" dirty="0" smtClean="0"/>
              <a:t>Run (</a:t>
            </a:r>
            <a:r>
              <a:rPr lang="en-US" dirty="0" smtClean="0"/>
              <a:t>person/ water/ colors)</a:t>
            </a:r>
            <a:endParaRPr lang="en-US" i="1" dirty="0" smtClean="0"/>
          </a:p>
          <a:p>
            <a:r>
              <a:rPr lang="en-US" dirty="0" smtClean="0"/>
              <a:t>If in doubt a word is an example of homonymy or polysemy best to check dictionary (if polysemy there will be a single entry with numbers for the different meanings/ if homonymy there will be two separate entries) (e.g. look up </a:t>
            </a:r>
            <a:r>
              <a:rPr lang="en-US" i="1" dirty="0" smtClean="0"/>
              <a:t>bat</a:t>
            </a:r>
            <a:r>
              <a:rPr lang="en-US" dirty="0" smtClean="0"/>
              <a:t> and </a:t>
            </a:r>
            <a:r>
              <a:rPr lang="en-US" i="1" dirty="0" smtClean="0"/>
              <a:t>head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973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Semantics</a:t>
            </a:r>
            <a:r>
              <a:rPr lang="en-US" dirty="0" smtClean="0"/>
              <a:t>: is the study of the </a:t>
            </a:r>
            <a:r>
              <a:rPr lang="en-US" u="sng" dirty="0" smtClean="0"/>
              <a:t>meaning</a:t>
            </a:r>
            <a:r>
              <a:rPr lang="en-US" dirty="0" smtClean="0"/>
              <a:t> of words, phrases and sentences.</a:t>
            </a:r>
          </a:p>
          <a:p>
            <a:r>
              <a:rPr lang="en-US" dirty="0" smtClean="0"/>
              <a:t>This approach is concerned with objective (or general) meaning and avoids the subjective (or individual) meaning. / i.e., it focuses on the knowledge of the meaning of words that we all share.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4926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Play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</a:t>
            </a:r>
            <a:r>
              <a:rPr lang="en-US" dirty="0" smtClean="0"/>
              <a:t>he last three lexical relations can be used for comical purposes, for example the polysemy of ‘</a:t>
            </a:r>
            <a:r>
              <a:rPr lang="en-US" i="1" dirty="0" smtClean="0"/>
              <a:t>lamb</a:t>
            </a:r>
            <a:r>
              <a:rPr lang="en-US" dirty="0" smtClean="0"/>
              <a:t>’ is clear in the following:</a:t>
            </a:r>
          </a:p>
          <a:p>
            <a:endParaRPr lang="en-US" dirty="0" smtClean="0"/>
          </a:p>
          <a:p>
            <a:pPr lvl="1"/>
            <a:r>
              <a:rPr lang="en-US" i="1" dirty="0" smtClean="0"/>
              <a:t>Mary had a little lamb</a:t>
            </a:r>
          </a:p>
          <a:p>
            <a:pPr lvl="1"/>
            <a:r>
              <a:rPr lang="en-US" i="1" dirty="0" smtClean="0"/>
              <a:t>Mary had a little lamb, some rice and vegetables.</a:t>
            </a:r>
          </a:p>
          <a:p>
            <a:pPr lvl="1"/>
            <a:r>
              <a:rPr lang="en-US" i="1" dirty="0" smtClean="0"/>
              <a:t>Why are trees often mistaken for dogs? (homonymy of ‘bark’)</a:t>
            </a:r>
          </a:p>
          <a:p>
            <a:pPr lvl="1"/>
            <a:r>
              <a:rPr lang="en-US" i="1" dirty="0" smtClean="0"/>
              <a:t>Why is 6 afraid of 7? (homophones ate/eight)</a:t>
            </a:r>
          </a:p>
        </p:txBody>
      </p:sp>
    </p:spTree>
    <p:extLst>
      <p:ext uri="{BB962C8B-B14F-4D97-AF65-F5344CB8AC3E}">
        <p14:creationId xmlns:p14="http://schemas.microsoft.com/office/powerpoint/2010/main" val="11567151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Metonymy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Metonymy: </a:t>
            </a:r>
            <a:r>
              <a:rPr lang="en-US" dirty="0" smtClean="0"/>
              <a:t>the type of relationship between words based on a </a:t>
            </a:r>
            <a:r>
              <a:rPr lang="en-US" u="sng" dirty="0" smtClean="0"/>
              <a:t>close connection </a:t>
            </a:r>
            <a:r>
              <a:rPr lang="en-US" dirty="0" smtClean="0"/>
              <a:t>in everyday experience/ we can use one of these words to refer to the other, e.g.,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Container-content (</a:t>
            </a:r>
            <a:r>
              <a:rPr lang="en-US" i="1" dirty="0" smtClean="0"/>
              <a:t>bottle/water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Whole-part (</a:t>
            </a:r>
            <a:r>
              <a:rPr lang="en-US" i="1" dirty="0" smtClean="0"/>
              <a:t>car/wheels) (house/ roof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Representative-symbol (</a:t>
            </a:r>
            <a:r>
              <a:rPr lang="en-US" i="1" dirty="0" smtClean="0"/>
              <a:t>king/crown) (the president/ the white house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It is the </a:t>
            </a:r>
            <a:r>
              <a:rPr lang="en-US" u="sng" dirty="0" smtClean="0"/>
              <a:t>familiarity</a:t>
            </a:r>
            <a:r>
              <a:rPr lang="en-US" dirty="0" smtClean="0"/>
              <a:t> with metonymy that helps us understand, e.g.:</a:t>
            </a:r>
          </a:p>
          <a:p>
            <a:endParaRPr lang="en-US" dirty="0" smtClean="0"/>
          </a:p>
          <a:p>
            <a:pPr lvl="1"/>
            <a:r>
              <a:rPr lang="en-US" i="1" dirty="0" smtClean="0"/>
              <a:t>He drank the whole bottle</a:t>
            </a:r>
          </a:p>
          <a:p>
            <a:pPr lvl="1"/>
            <a:r>
              <a:rPr lang="en-US" i="1" dirty="0" smtClean="0"/>
              <a:t>The White </a:t>
            </a:r>
            <a:r>
              <a:rPr lang="en-US" i="1" dirty="0"/>
              <a:t>H</a:t>
            </a:r>
            <a:r>
              <a:rPr lang="en-US" i="1" dirty="0" smtClean="0"/>
              <a:t>ouse has announced.</a:t>
            </a:r>
          </a:p>
          <a:p>
            <a:pPr lvl="1"/>
            <a:r>
              <a:rPr lang="en-US" i="1" dirty="0" smtClean="0"/>
              <a:t>Giving someone a hand</a:t>
            </a:r>
          </a:p>
          <a:p>
            <a:pPr lvl="1"/>
            <a:r>
              <a:rPr lang="en-US" i="1" dirty="0" smtClean="0"/>
              <a:t>Answering the door.</a:t>
            </a:r>
          </a:p>
        </p:txBody>
      </p:sp>
    </p:spTree>
    <p:extLst>
      <p:ext uri="{BB962C8B-B14F-4D97-AF65-F5344CB8AC3E}">
        <p14:creationId xmlns:p14="http://schemas.microsoft.com/office/powerpoint/2010/main" val="32394225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Collocation: </a:t>
            </a:r>
            <a:r>
              <a:rPr lang="en-US" dirty="0" smtClean="0"/>
              <a:t>words that tend to go with other words/ i.e. words that frequently occur together/ it is one way of organizing our knowledge of words, e.g.,</a:t>
            </a:r>
          </a:p>
          <a:p>
            <a:endParaRPr lang="en-US" dirty="0" smtClean="0"/>
          </a:p>
          <a:p>
            <a:pPr lvl="1"/>
            <a:r>
              <a:rPr lang="en-US" i="1" dirty="0" smtClean="0"/>
              <a:t>Hammer/nail</a:t>
            </a:r>
          </a:p>
          <a:p>
            <a:pPr lvl="1"/>
            <a:r>
              <a:rPr lang="en-US" i="1" dirty="0" smtClean="0"/>
              <a:t>Bread/butter</a:t>
            </a:r>
          </a:p>
          <a:p>
            <a:pPr lvl="1"/>
            <a:r>
              <a:rPr lang="en-US" i="1" dirty="0" smtClean="0"/>
              <a:t>Salt/pepper</a:t>
            </a:r>
          </a:p>
          <a:p>
            <a:pPr lvl="1"/>
            <a:r>
              <a:rPr lang="en-US" i="1" dirty="0" smtClean="0"/>
              <a:t>table/chair</a:t>
            </a:r>
          </a:p>
          <a:p>
            <a:endParaRPr lang="en-US" b="1" i="1" dirty="0" smtClean="0"/>
          </a:p>
          <a:p>
            <a:r>
              <a:rPr lang="en-US" b="1" dirty="0" smtClean="0"/>
              <a:t>Corpus Linguistics: </a:t>
            </a:r>
            <a:r>
              <a:rPr lang="en-US" dirty="0" smtClean="0"/>
              <a:t>its a large collection of texts typically stored as a database in a computer.</a:t>
            </a:r>
          </a:p>
          <a:p>
            <a:r>
              <a:rPr lang="en-US" dirty="0" smtClean="0"/>
              <a:t>Linguists use this database to find out how often specific words occur together and  what types of collocations are </a:t>
            </a:r>
            <a:r>
              <a:rPr lang="en-US" smtClean="0"/>
              <a:t>most common.</a:t>
            </a:r>
            <a:endParaRPr lang="en-US" b="1" smtClean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19996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1/ Conceptual meaning:</a:t>
            </a:r>
          </a:p>
          <a:p>
            <a:pPr lvl="1"/>
            <a:r>
              <a:rPr lang="en-US" dirty="0" smtClean="0"/>
              <a:t>Covers the basic components (</a:t>
            </a:r>
            <a:r>
              <a:rPr lang="en-US" u="sng" dirty="0" smtClean="0"/>
              <a:t>literal</a:t>
            </a:r>
            <a:r>
              <a:rPr lang="en-US" dirty="0" smtClean="0"/>
              <a:t> meanings) of a word/ the type of meaning that </a:t>
            </a:r>
            <a:r>
              <a:rPr lang="en-US" u="sng" dirty="0" smtClean="0"/>
              <a:t>dictionaries</a:t>
            </a:r>
            <a:r>
              <a:rPr lang="en-US" dirty="0" smtClean="0"/>
              <a:t> describe.</a:t>
            </a:r>
          </a:p>
          <a:p>
            <a:pPr lvl="1"/>
            <a:r>
              <a:rPr lang="en-US" dirty="0" smtClean="0"/>
              <a:t>E.g., the basic components of ‘</a:t>
            </a:r>
            <a:r>
              <a:rPr lang="en-US" i="1" dirty="0" smtClean="0"/>
              <a:t>needle</a:t>
            </a:r>
            <a:r>
              <a:rPr lang="en-US" dirty="0" smtClean="0"/>
              <a:t>’ include ‘thin, sharp, steel instrument.’ So, these components are part of the conceptual meaning of ‘needle’</a:t>
            </a:r>
          </a:p>
          <a:p>
            <a:pPr lvl="1"/>
            <a:r>
              <a:rPr lang="en-US" dirty="0" smtClean="0"/>
              <a:t>E.g., ‘low-calorie’ (producing a small amount of heat or energy)</a:t>
            </a:r>
          </a:p>
          <a:p>
            <a:r>
              <a:rPr lang="en-US" b="1" dirty="0" smtClean="0"/>
              <a:t>2/ Associative meaning:</a:t>
            </a:r>
          </a:p>
          <a:p>
            <a:pPr lvl="1"/>
            <a:r>
              <a:rPr lang="en-US" u="sng" dirty="0" smtClean="0"/>
              <a:t>Connotations</a:t>
            </a:r>
          </a:p>
          <a:p>
            <a:pPr lvl="1"/>
            <a:r>
              <a:rPr lang="en-US" dirty="0" smtClean="0"/>
              <a:t>e.g., the word ‘</a:t>
            </a:r>
            <a:r>
              <a:rPr lang="en-US" i="1" dirty="0" smtClean="0"/>
              <a:t>needle</a:t>
            </a:r>
            <a:r>
              <a:rPr lang="en-US" dirty="0" smtClean="0"/>
              <a:t>’ might be associated with ‘pain’ or ‘illness’ or ‘blood’ or ‘drugs’ etc.</a:t>
            </a:r>
          </a:p>
          <a:p>
            <a:pPr lvl="1"/>
            <a:r>
              <a:rPr lang="en-US" dirty="0" smtClean="0"/>
              <a:t>‘low-calories’ (healthy)</a:t>
            </a:r>
          </a:p>
          <a:p>
            <a:pPr lvl="1"/>
            <a:r>
              <a:rPr lang="en-US" dirty="0" smtClean="0"/>
              <a:t>Differ from one person to the next</a:t>
            </a:r>
          </a:p>
          <a:p>
            <a:pPr lvl="1"/>
            <a:r>
              <a:rPr lang="en-US" dirty="0" smtClean="0"/>
              <a:t>These associations are not part of the word’s conceptual meaning.</a:t>
            </a:r>
          </a:p>
          <a:p>
            <a:pPr lvl="1"/>
            <a:r>
              <a:rPr lang="en-US" dirty="0" smtClean="0"/>
              <a:t>Literary writers, like poets, and advertisers are interested in associative meaning, however, in linguistics, semantics is more concerned with analyzing conceptual meaning.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339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E.g.,</a:t>
            </a:r>
          </a:p>
          <a:p>
            <a:pPr lvl="1"/>
            <a:r>
              <a:rPr lang="en-US" i="1" dirty="0" smtClean="0"/>
              <a:t>The hamburger ate the boy</a:t>
            </a:r>
          </a:p>
          <a:p>
            <a:pPr lvl="1"/>
            <a:r>
              <a:rPr lang="en-US" i="1" dirty="0" smtClean="0"/>
              <a:t>The table listens to the radio.</a:t>
            </a:r>
          </a:p>
          <a:p>
            <a:pPr lvl="1"/>
            <a:r>
              <a:rPr lang="en-US" i="1" dirty="0" smtClean="0"/>
              <a:t>The horse is reading the newspaper.</a:t>
            </a:r>
          </a:p>
          <a:p>
            <a:r>
              <a:rPr lang="en-US" dirty="0" smtClean="0"/>
              <a:t>Notice that the ‘oddness’ of these sentences is not derived from their syntactic structure/ they have well formed structures:</a:t>
            </a:r>
          </a:p>
          <a:p>
            <a:pPr lvl="1"/>
            <a:r>
              <a:rPr lang="en-US" dirty="0" smtClean="0"/>
              <a:t>           NP                  V   </a:t>
            </a:r>
            <a:r>
              <a:rPr lang="en-US" dirty="0"/>
              <a:t> </a:t>
            </a:r>
            <a:r>
              <a:rPr lang="en-US" dirty="0" smtClean="0"/>
              <a:t>       NP</a:t>
            </a:r>
          </a:p>
          <a:p>
            <a:pPr marL="457200" lvl="1" indent="0">
              <a:buNone/>
            </a:pPr>
            <a:r>
              <a:rPr lang="en-US" i="1" dirty="0" smtClean="0"/>
              <a:t>   The hamburger      ate     the boy </a:t>
            </a:r>
          </a:p>
          <a:p>
            <a:pPr lvl="1">
              <a:buFontTx/>
              <a:buChar char="-"/>
            </a:pPr>
            <a:r>
              <a:rPr lang="en-US" dirty="0" smtClean="0"/>
              <a:t>So, the sentence is syntactically good but semantically odd. However, the following sentence is perfectly acceptable:</a:t>
            </a:r>
          </a:p>
          <a:p>
            <a:pPr lvl="1">
              <a:buFontTx/>
              <a:buChar char="-"/>
            </a:pPr>
            <a:r>
              <a:rPr lang="en-US" i="1" dirty="0" smtClean="0"/>
              <a:t>The boy ate the hamburger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394868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To identify the source of the problem we have to look at the components of the conceptual meanings for both nouns: </a:t>
            </a:r>
            <a:r>
              <a:rPr lang="en-US" i="1" dirty="0" smtClean="0"/>
              <a:t>boy</a:t>
            </a:r>
            <a:r>
              <a:rPr lang="en-US" dirty="0" smtClean="0"/>
              <a:t> and </a:t>
            </a:r>
            <a:r>
              <a:rPr lang="en-US" i="1" dirty="0" smtClean="0"/>
              <a:t>hamburger </a:t>
            </a:r>
            <a:r>
              <a:rPr lang="en-US" dirty="0" smtClean="0"/>
              <a:t>because they must be different since one can be used as a subject for the verb </a:t>
            </a:r>
            <a:r>
              <a:rPr lang="en-US" i="1" dirty="0" smtClean="0"/>
              <a:t>ate</a:t>
            </a:r>
            <a:r>
              <a:rPr lang="en-US" dirty="0" smtClean="0"/>
              <a:t> while the other cannot.</a:t>
            </a:r>
          </a:p>
          <a:p>
            <a:endParaRPr lang="en-US" dirty="0" smtClean="0"/>
          </a:p>
          <a:p>
            <a:r>
              <a:rPr lang="en-US" dirty="0" smtClean="0"/>
              <a:t>Obviously, the noun of the verb </a:t>
            </a:r>
            <a:r>
              <a:rPr lang="en-US" i="1" dirty="0" smtClean="0"/>
              <a:t>ate</a:t>
            </a:r>
            <a:r>
              <a:rPr lang="en-US" dirty="0" smtClean="0"/>
              <a:t> must be capable of ‘eating’</a:t>
            </a:r>
          </a:p>
          <a:p>
            <a:r>
              <a:rPr lang="en-US" dirty="0" smtClean="0"/>
              <a:t>Thus, we can determine the feature of meaning that any noun must have in order to be used as the subject of the verb </a:t>
            </a:r>
            <a:r>
              <a:rPr lang="en-US" i="1" dirty="0" smtClean="0"/>
              <a:t>ate</a:t>
            </a:r>
            <a:r>
              <a:rPr lang="en-US" dirty="0" smtClean="0"/>
              <a:t>, this </a:t>
            </a:r>
            <a:r>
              <a:rPr lang="en-US" u="sng" dirty="0" smtClean="0"/>
              <a:t>feature</a:t>
            </a:r>
            <a:r>
              <a:rPr lang="en-US" dirty="0" smtClean="0"/>
              <a:t> can be referred to as ‘an animate being’</a:t>
            </a:r>
          </a:p>
          <a:p>
            <a:endParaRPr lang="en-US" dirty="0" smtClean="0"/>
          </a:p>
          <a:p>
            <a:r>
              <a:rPr lang="en-US" dirty="0" smtClean="0"/>
              <a:t>We can describe the feature as either (+) meaning that the feature applies to the noun, or as (-) meaning that the feature does not apply to the noun </a:t>
            </a:r>
          </a:p>
          <a:p>
            <a:pPr lvl="1"/>
            <a:r>
              <a:rPr lang="en-US" dirty="0" smtClean="0"/>
              <a:t>E.g., </a:t>
            </a:r>
            <a:r>
              <a:rPr lang="en-US" i="1" dirty="0" smtClean="0"/>
              <a:t>boy</a:t>
            </a:r>
            <a:r>
              <a:rPr lang="en-US" dirty="0" smtClean="0"/>
              <a:t> is (+ animate) while </a:t>
            </a:r>
            <a:r>
              <a:rPr lang="en-US" i="1" dirty="0" smtClean="0"/>
              <a:t>hamburger</a:t>
            </a:r>
            <a:r>
              <a:rPr lang="en-US" dirty="0" smtClean="0"/>
              <a:t> is (- animate) </a:t>
            </a:r>
          </a:p>
          <a:p>
            <a:pPr lvl="1"/>
            <a:r>
              <a:rPr lang="en-US" dirty="0" smtClean="0"/>
              <a:t>Other examples of semantic features (+ human, - human) and (+female, -female) etc.</a:t>
            </a:r>
          </a:p>
          <a:p>
            <a:pPr lvl="1"/>
            <a:r>
              <a:rPr lang="en-US" dirty="0" smtClean="0"/>
              <a:t>Such features can be treated as basic elements that can be used for differentiating between the meaning of words in a language.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693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features table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9975928"/>
              </p:ext>
            </p:extLst>
          </p:nvPr>
        </p:nvGraphicFramePr>
        <p:xfrm>
          <a:off x="381000" y="1905000"/>
          <a:ext cx="8229599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horse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Boy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Girl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woman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animate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human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female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adult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378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Tx/>
              <a:buChar char="-"/>
            </a:pPr>
            <a:r>
              <a:rPr lang="en-US" dirty="0" smtClean="0"/>
              <a:t>Thus, we can say for example that the noun girl involves the feature (elements) [+human, +female, -adult]</a:t>
            </a:r>
          </a:p>
          <a:p>
            <a:pPr>
              <a:buFontTx/>
              <a:buChar char="-"/>
            </a:pPr>
            <a:r>
              <a:rPr lang="en-US" dirty="0" smtClean="0"/>
              <a:t>We can supplement the syntactic analysis with semantic features:</a:t>
            </a:r>
          </a:p>
          <a:p>
            <a:pPr lvl="1">
              <a:buFontTx/>
              <a:buChar char="-"/>
            </a:pPr>
            <a:r>
              <a:rPr lang="en-US" dirty="0" smtClean="0"/>
              <a:t>The ________ is reading the newspaper.</a:t>
            </a:r>
          </a:p>
          <a:p>
            <a:pPr marL="457200" lvl="1" indent="0">
              <a:buNone/>
            </a:pPr>
            <a:r>
              <a:rPr lang="en-US" dirty="0" smtClean="0"/>
              <a:t>           N [+human</a:t>
            </a:r>
            <a:r>
              <a:rPr lang="en-US" dirty="0"/>
              <a:t>]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This approach would make it easier to identify which nouns make the sentence semantically ‘odd’, e.g., </a:t>
            </a:r>
            <a:r>
              <a:rPr lang="en-US" i="1" dirty="0" smtClean="0"/>
              <a:t>table</a:t>
            </a:r>
            <a:r>
              <a:rPr lang="en-US" dirty="0" smtClean="0"/>
              <a:t>, </a:t>
            </a:r>
            <a:r>
              <a:rPr lang="en-US" i="1" dirty="0" smtClean="0"/>
              <a:t>horse</a:t>
            </a:r>
            <a:r>
              <a:rPr lang="en-US" dirty="0" smtClean="0"/>
              <a:t>, </a:t>
            </a:r>
            <a:r>
              <a:rPr lang="en-US" i="1" dirty="0" smtClean="0"/>
              <a:t>hamburger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r>
              <a:rPr lang="en-US" dirty="0" smtClean="0"/>
              <a:t>Unfortunately, this approach cannot be applied </a:t>
            </a:r>
            <a:r>
              <a:rPr lang="en-US" dirty="0"/>
              <a:t>t</a:t>
            </a:r>
            <a:r>
              <a:rPr lang="en-US" dirty="0" smtClean="0"/>
              <a:t>o all words in the language, e.g., </a:t>
            </a:r>
            <a:r>
              <a:rPr lang="en-US" i="1" dirty="0" smtClean="0"/>
              <a:t>advice</a:t>
            </a:r>
            <a:r>
              <a:rPr lang="en-US" dirty="0" smtClean="0"/>
              <a:t>, </a:t>
            </a:r>
            <a:r>
              <a:rPr lang="en-US" i="1" dirty="0" smtClean="0"/>
              <a:t>threat</a:t>
            </a:r>
            <a:r>
              <a:rPr lang="en-US" dirty="0" smtClean="0"/>
              <a:t>, </a:t>
            </a:r>
            <a:r>
              <a:rPr lang="en-US" i="1" dirty="0" smtClean="0"/>
              <a:t>warning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443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Instead of thinking of words as ‘containers’ of meaning, we can look at the ‘</a:t>
            </a:r>
            <a:r>
              <a:rPr lang="en-US" u="sng" dirty="0" smtClean="0"/>
              <a:t>roles</a:t>
            </a:r>
            <a:r>
              <a:rPr lang="en-US" dirty="0" smtClean="0"/>
              <a:t>’ they fulfill in the sentence, we call them </a:t>
            </a:r>
            <a:r>
              <a:rPr lang="en-US" u="sng" dirty="0" smtClean="0"/>
              <a:t>semantic roles</a:t>
            </a:r>
          </a:p>
          <a:p>
            <a:r>
              <a:rPr lang="en-US" dirty="0" smtClean="0"/>
              <a:t> Semantic roles are also called thematic roles</a:t>
            </a:r>
          </a:p>
          <a:p>
            <a:r>
              <a:rPr lang="en-US" dirty="0" smtClean="0"/>
              <a:t>We recognize semantic roles of </a:t>
            </a:r>
            <a:r>
              <a:rPr lang="en-US" u="sng" dirty="0" smtClean="0"/>
              <a:t>noun phrases</a:t>
            </a:r>
            <a:r>
              <a:rPr lang="en-US" dirty="0" smtClean="0"/>
              <a:t> in a sentence which describe the roles of entities (such as, people and things), unlike the verb which describes the action.</a:t>
            </a:r>
          </a:p>
          <a:p>
            <a:pPr lvl="1"/>
            <a:r>
              <a:rPr lang="en-US" dirty="0" smtClean="0"/>
              <a:t>E.g., </a:t>
            </a:r>
            <a:r>
              <a:rPr lang="en-US" i="1" dirty="0" smtClean="0"/>
              <a:t>The boy kicked the ball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91275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/>
              <a:t>Agents and themes are the most common semantic </a:t>
            </a:r>
            <a:r>
              <a:rPr lang="en-US" dirty="0" smtClean="0"/>
              <a:t>roles:</a:t>
            </a:r>
            <a:endParaRPr lang="en-US" b="1" dirty="0" smtClean="0"/>
          </a:p>
          <a:p>
            <a:r>
              <a:rPr lang="en-US" b="1" dirty="0" smtClean="0"/>
              <a:t>Agent</a:t>
            </a:r>
            <a:r>
              <a:rPr lang="en-US" b="1" dirty="0"/>
              <a:t>:</a:t>
            </a:r>
          </a:p>
          <a:p>
            <a:pPr lvl="1"/>
            <a:r>
              <a:rPr lang="en-US" dirty="0"/>
              <a:t>The entity that performs the action</a:t>
            </a:r>
          </a:p>
          <a:p>
            <a:pPr lvl="1"/>
            <a:r>
              <a:rPr lang="en-US" dirty="0"/>
              <a:t>E.g., </a:t>
            </a:r>
            <a:r>
              <a:rPr lang="en-US" dirty="0" smtClean="0"/>
              <a:t>the role taken by </a:t>
            </a:r>
            <a:r>
              <a:rPr lang="en-US" i="1" dirty="0" smtClean="0"/>
              <a:t>the </a:t>
            </a:r>
            <a:r>
              <a:rPr lang="en-US" i="1" dirty="0"/>
              <a:t>boy </a:t>
            </a:r>
            <a:r>
              <a:rPr lang="en-US" dirty="0"/>
              <a:t>in ‘the boy kicked the ball.’</a:t>
            </a:r>
          </a:p>
          <a:p>
            <a:pPr lvl="1"/>
            <a:r>
              <a:rPr lang="en-US" dirty="0"/>
              <a:t>They are typically human, but they can also be non-human forces (</a:t>
            </a:r>
            <a:r>
              <a:rPr lang="en-US" i="1" dirty="0"/>
              <a:t>the wind blew the ball away</a:t>
            </a:r>
            <a:r>
              <a:rPr lang="en-US" dirty="0"/>
              <a:t>) or machines (</a:t>
            </a:r>
            <a:r>
              <a:rPr lang="en-US" i="1" dirty="0"/>
              <a:t>the car ran over the ball</a:t>
            </a:r>
            <a:r>
              <a:rPr lang="en-US" dirty="0"/>
              <a:t>) or creatures (</a:t>
            </a:r>
            <a:r>
              <a:rPr lang="en-US" i="1" dirty="0"/>
              <a:t>the dog caught the ball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r>
              <a:rPr lang="en-US" b="1" dirty="0"/>
              <a:t>Theme:</a:t>
            </a:r>
          </a:p>
          <a:p>
            <a:pPr lvl="1"/>
            <a:r>
              <a:rPr lang="en-US" dirty="0"/>
              <a:t>The entity that is involved in or affected by the action.</a:t>
            </a:r>
          </a:p>
          <a:p>
            <a:pPr lvl="1"/>
            <a:r>
              <a:rPr lang="en-US" dirty="0"/>
              <a:t>E.g., </a:t>
            </a:r>
            <a:r>
              <a:rPr lang="en-US" dirty="0" smtClean="0"/>
              <a:t>the role taken by </a:t>
            </a:r>
            <a:r>
              <a:rPr lang="en-US" i="1" dirty="0" smtClean="0"/>
              <a:t>the </a:t>
            </a:r>
            <a:r>
              <a:rPr lang="en-US" i="1" dirty="0"/>
              <a:t>ball </a:t>
            </a:r>
            <a:r>
              <a:rPr lang="en-US" dirty="0"/>
              <a:t>in the same example.</a:t>
            </a:r>
          </a:p>
          <a:p>
            <a:pPr lvl="1"/>
            <a:r>
              <a:rPr lang="en-US" dirty="0"/>
              <a:t>The theme can also be an entity that is simply being described.</a:t>
            </a:r>
          </a:p>
          <a:p>
            <a:pPr lvl="1"/>
            <a:r>
              <a:rPr lang="en-US" dirty="0"/>
              <a:t>E.g., </a:t>
            </a:r>
            <a:r>
              <a:rPr lang="en-US" i="1" dirty="0"/>
              <a:t>the ball </a:t>
            </a:r>
            <a:r>
              <a:rPr lang="en-US" dirty="0"/>
              <a:t>in ‘the ball was red.’</a:t>
            </a:r>
          </a:p>
          <a:p>
            <a:pPr lvl="1"/>
            <a:r>
              <a:rPr lang="en-US" dirty="0"/>
              <a:t>The </a:t>
            </a:r>
            <a:r>
              <a:rPr lang="en-US" dirty="0" smtClean="0"/>
              <a:t>theme is typically non-human but it </a:t>
            </a:r>
            <a:r>
              <a:rPr lang="en-US" dirty="0"/>
              <a:t>can also be human ‘</a:t>
            </a:r>
            <a:r>
              <a:rPr lang="en-US" i="1" dirty="0"/>
              <a:t>the boy kicked himself</a:t>
            </a:r>
            <a:r>
              <a:rPr lang="en-US" dirty="0"/>
              <a:t>’ </a:t>
            </a:r>
            <a:r>
              <a:rPr lang="en-US" i="1" dirty="0"/>
              <a:t>the boy </a:t>
            </a:r>
            <a:r>
              <a:rPr lang="en-US" dirty="0"/>
              <a:t>is agent and </a:t>
            </a:r>
            <a:r>
              <a:rPr lang="en-US" i="1" dirty="0"/>
              <a:t>himself</a:t>
            </a:r>
            <a:r>
              <a:rPr lang="en-US" dirty="0"/>
              <a:t> is theme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5706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1987</Words>
  <Application>Microsoft Office PowerPoint</Application>
  <PresentationFormat>On-screen Show (4:3)</PresentationFormat>
  <Paragraphs>215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Chapter Nine  Semantics</vt:lpstr>
      <vt:lpstr>PowerPoint Presentation</vt:lpstr>
      <vt:lpstr>Meaning</vt:lpstr>
      <vt:lpstr>Semantic Features</vt:lpstr>
      <vt:lpstr>PowerPoint Presentation</vt:lpstr>
      <vt:lpstr>Semantic features table</vt:lpstr>
      <vt:lpstr>PowerPoint Presentation</vt:lpstr>
      <vt:lpstr>Semantic Roles</vt:lpstr>
      <vt:lpstr>PowerPoint Presentation</vt:lpstr>
      <vt:lpstr>PowerPoint Presentation</vt:lpstr>
      <vt:lpstr>PowerPoint Presentation</vt:lpstr>
      <vt:lpstr>Examples</vt:lpstr>
      <vt:lpstr>Lexical Relations</vt:lpstr>
      <vt:lpstr>1/ Synonymy</vt:lpstr>
      <vt:lpstr>2/ Antonymy</vt:lpstr>
      <vt:lpstr>3/ Hyponymy</vt:lpstr>
      <vt:lpstr>4/ Prototypes</vt:lpstr>
      <vt:lpstr>Homophones and homonyms</vt:lpstr>
      <vt:lpstr>Polysemy</vt:lpstr>
      <vt:lpstr>Word Play</vt:lpstr>
      <vt:lpstr>Metonymy</vt:lpstr>
      <vt:lpstr>collocation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Nine  Semantics</dc:title>
  <dc:creator>Nasiba Alyami</dc:creator>
  <cp:lastModifiedBy>Nasiba Alyami</cp:lastModifiedBy>
  <cp:revision>34</cp:revision>
  <dcterms:created xsi:type="dcterms:W3CDTF">2017-11-14T07:14:11Z</dcterms:created>
  <dcterms:modified xsi:type="dcterms:W3CDTF">2017-11-22T08:59:29Z</dcterms:modified>
</cp:coreProperties>
</file>