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0A8B706-D729-0A4D-8297-BBFC667000BB}">
          <p14:sldIdLst>
            <p14:sldId id="256"/>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Lst>
        </p14:section>
        <p14:section name="Untitled Section" id="{F5043870-A817-BD4E-8B9D-C3304211749E}">
          <p14:sldIdLst/>
        </p14:section>
        <p14:section name="Untitled Section" id="{4B363322-E555-F940-9BF3-F3429A5DF58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637" autoAdjust="0"/>
  </p:normalViewPr>
  <p:slideViewPr>
    <p:cSldViewPr snapToGrid="0" snapToObjects="1">
      <p:cViewPr>
        <p:scale>
          <a:sx n="100" d="100"/>
          <a:sy n="100" d="100"/>
        </p:scale>
        <p:origin x="-104"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60646-90E9-A142-A1CF-A295D548D5E9}" type="datetimeFigureOut">
              <a:rPr lang="en-US" smtClean="0"/>
              <a:t>3/14/16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CD4CA-CCBA-B540-8B5A-81F2C0A33B66}" type="slidenum">
              <a:rPr lang="en-US" smtClean="0"/>
              <a:t>‹#›</a:t>
            </a:fld>
            <a:endParaRPr lang="en-US"/>
          </a:p>
        </p:txBody>
      </p:sp>
    </p:spTree>
    <p:extLst>
      <p:ext uri="{BB962C8B-B14F-4D97-AF65-F5344CB8AC3E}">
        <p14:creationId xmlns:p14="http://schemas.microsoft.com/office/powerpoint/2010/main" val="17918197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3/14/16</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3/14/16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3/14/16</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3/14/16</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3/14/16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3/14/16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3/14/16</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909" y="3768658"/>
            <a:ext cx="6477000" cy="1559574"/>
          </a:xfrm>
        </p:spPr>
        <p:txBody>
          <a:bodyPr>
            <a:normAutofit fontScale="90000"/>
          </a:bodyPr>
          <a:lstStyle/>
          <a:p>
            <a:pPr>
              <a:spcBef>
                <a:spcPts val="0"/>
              </a:spcBef>
              <a:defRPr/>
            </a:pPr>
            <a:r>
              <a:rPr lang="en-US" b="1" dirty="0" smtClean="0">
                <a:solidFill>
                  <a:schemeClr val="tx1"/>
                </a:solidFill>
                <a:latin typeface="Batang" charset="0"/>
              </a:rPr>
              <a:t/>
            </a:r>
            <a:br>
              <a:rPr lang="en-US" b="1" dirty="0" smtClean="0">
                <a:solidFill>
                  <a:schemeClr val="tx1"/>
                </a:solidFill>
                <a:latin typeface="Batang" charset="0"/>
              </a:rPr>
            </a:br>
            <a:r>
              <a:rPr lang="en-US" b="1" dirty="0">
                <a:solidFill>
                  <a:schemeClr val="tx1"/>
                </a:solidFill>
                <a:latin typeface="Batang" charset="0"/>
              </a:rPr>
              <a:t/>
            </a:r>
            <a:br>
              <a:rPr lang="en-US" b="1" dirty="0">
                <a:solidFill>
                  <a:schemeClr val="tx1"/>
                </a:solidFill>
                <a:latin typeface="Batang" charset="0"/>
              </a:rPr>
            </a:br>
            <a:r>
              <a:rPr lang="en-US" b="1" dirty="0" smtClean="0">
                <a:solidFill>
                  <a:schemeClr val="tx1"/>
                </a:solidFill>
                <a:latin typeface="Batang" charset="0"/>
              </a:rPr>
              <a:t>Net </a:t>
            </a:r>
            <a:r>
              <a:rPr lang="en-US" b="1" dirty="0">
                <a:solidFill>
                  <a:schemeClr val="tx1"/>
                </a:solidFill>
                <a:latin typeface="Batang" charset="0"/>
              </a:rPr>
              <a:t>Present Value and Other Investment </a:t>
            </a:r>
            <a:r>
              <a:rPr lang="en-US" b="1" dirty="0" smtClean="0">
                <a:solidFill>
                  <a:schemeClr val="tx1"/>
                </a:solidFill>
                <a:latin typeface="Batang" charset="0"/>
              </a:rPr>
              <a:t>Criteria</a:t>
            </a:r>
            <a:r>
              <a:rPr lang="en-US" b="1" dirty="0">
                <a:solidFill>
                  <a:schemeClr val="tx1"/>
                </a:solidFill>
                <a:latin typeface="Batang" charset="0"/>
              </a:rPr>
              <a:t/>
            </a:r>
            <a:br>
              <a:rPr lang="en-US" b="1" dirty="0">
                <a:solidFill>
                  <a:schemeClr val="tx1"/>
                </a:solidFill>
                <a:latin typeface="Batang" charset="0"/>
              </a:rPr>
            </a:br>
            <a:endParaRPr lang="en-US" dirty="0">
              <a:solidFill>
                <a:schemeClr val="tx1"/>
              </a:solidFill>
            </a:endParaRPr>
          </a:p>
        </p:txBody>
      </p:sp>
      <p:sp>
        <p:nvSpPr>
          <p:cNvPr id="3" name="Subtitle 2"/>
          <p:cNvSpPr>
            <a:spLocks noGrp="1"/>
          </p:cNvSpPr>
          <p:nvPr>
            <p:ph type="subTitle" idx="1"/>
          </p:nvPr>
        </p:nvSpPr>
        <p:spPr/>
        <p:txBody>
          <a:bodyPr>
            <a:normAutofit/>
          </a:bodyPr>
          <a:lstStyle/>
          <a:p>
            <a:endParaRPr lang="en-US" sz="3200" dirty="0"/>
          </a:p>
        </p:txBody>
      </p:sp>
      <p:sp>
        <p:nvSpPr>
          <p:cNvPr id="4" name="TextBox 3"/>
          <p:cNvSpPr txBox="1"/>
          <p:nvPr/>
        </p:nvSpPr>
        <p:spPr>
          <a:xfrm>
            <a:off x="0" y="6064444"/>
            <a:ext cx="2470886" cy="861774"/>
          </a:xfrm>
          <a:prstGeom prst="rect">
            <a:avLst/>
          </a:prstGeom>
          <a:noFill/>
        </p:spPr>
        <p:txBody>
          <a:bodyPr wrap="square" rtlCol="0">
            <a:spAutoFit/>
          </a:bodyPr>
          <a:lstStyle/>
          <a:p>
            <a:r>
              <a:rPr lang="en-US" sz="3200" dirty="0" smtClean="0"/>
              <a:t>Chapter </a:t>
            </a:r>
            <a:r>
              <a:rPr lang="en-US" sz="3200" dirty="0" smtClean="0"/>
              <a:t>9</a:t>
            </a:r>
            <a:endParaRPr lang="en-US" sz="3200" dirty="0" smtClean="0"/>
          </a:p>
          <a:p>
            <a:endParaRPr lang="en-US" dirty="0"/>
          </a:p>
        </p:txBody>
      </p:sp>
    </p:spTree>
    <p:extLst>
      <p:ext uri="{BB962C8B-B14F-4D97-AF65-F5344CB8AC3E}">
        <p14:creationId xmlns:p14="http://schemas.microsoft.com/office/powerpoint/2010/main" val="601829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Criteria Test - NPV</a:t>
            </a:r>
          </a:p>
        </p:txBody>
      </p:sp>
      <p:sp>
        <p:nvSpPr>
          <p:cNvPr id="3" name="Content Placeholder 2"/>
          <p:cNvSpPr>
            <a:spLocks noGrp="1"/>
          </p:cNvSpPr>
          <p:nvPr>
            <p:ph sz="quarter" idx="1"/>
          </p:nvPr>
        </p:nvSpPr>
        <p:spPr/>
        <p:txBody>
          <a:bodyPr/>
          <a:lstStyle/>
          <a:p>
            <a:pPr>
              <a:defRPr/>
            </a:pPr>
            <a:r>
              <a:rPr lang="en-US" sz="3200" dirty="0"/>
              <a:t>Does the NPV rule account for the time value of money?</a:t>
            </a:r>
          </a:p>
          <a:p>
            <a:pPr>
              <a:defRPr/>
            </a:pPr>
            <a:r>
              <a:rPr lang="en-US" sz="3200" dirty="0"/>
              <a:t>Does the NPV rule account for the risk of the cash flows?</a:t>
            </a:r>
          </a:p>
          <a:p>
            <a:pPr>
              <a:defRPr/>
            </a:pPr>
            <a:r>
              <a:rPr lang="en-US" sz="3200" dirty="0"/>
              <a:t>Does the NPV rule provide an indication about the increase in value?</a:t>
            </a:r>
          </a:p>
          <a:p>
            <a:pPr>
              <a:defRPr/>
            </a:pPr>
            <a:r>
              <a:rPr lang="en-US" sz="3200" dirty="0"/>
              <a:t>Should we consider the NPV rule for our primary decision rule?</a:t>
            </a:r>
          </a:p>
          <a:p>
            <a:endParaRPr lang="en-US" dirty="0"/>
          </a:p>
        </p:txBody>
      </p:sp>
    </p:spTree>
    <p:extLst>
      <p:ext uri="{BB962C8B-B14F-4D97-AF65-F5344CB8AC3E}">
        <p14:creationId xmlns:p14="http://schemas.microsoft.com/office/powerpoint/2010/main" val="147831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 9.1</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200" dirty="0">
                <a:latin typeface="Arial" charset="0"/>
              </a:rPr>
              <a:t>Suppose we are asked to decide whether a new consumer product should be launched. Based on projected sales and costs, we expect that the cash flows over the five-year life of the project will be $2000 in the first two years, $4000 in the next two and $5000 in the last year. It will cost about $10000 to begin production. We use a 10 percent discount rate to evaluate new products. What should we do here?</a:t>
            </a:r>
          </a:p>
          <a:p>
            <a:endParaRPr lang="en-US" dirty="0"/>
          </a:p>
        </p:txBody>
      </p:sp>
    </p:spTree>
    <p:extLst>
      <p:ext uri="{BB962C8B-B14F-4D97-AF65-F5344CB8AC3E}">
        <p14:creationId xmlns:p14="http://schemas.microsoft.com/office/powerpoint/2010/main" val="1251109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 9.1</a:t>
            </a:r>
            <a:endParaRPr lang="en-US" dirty="0"/>
          </a:p>
        </p:txBody>
      </p:sp>
      <p:sp>
        <p:nvSpPr>
          <p:cNvPr id="3" name="Content Placeholder 2"/>
          <p:cNvSpPr>
            <a:spLocks noGrp="1"/>
          </p:cNvSpPr>
          <p:nvPr>
            <p:ph sz="quarter" idx="1"/>
          </p:nvPr>
        </p:nvSpPr>
        <p:spPr/>
        <p:txBody>
          <a:bodyPr/>
          <a:lstStyle/>
          <a:p>
            <a:pPr marL="0" indent="0">
              <a:buNone/>
              <a:defRPr/>
            </a:pPr>
            <a:r>
              <a:rPr lang="en-US" dirty="0">
                <a:latin typeface="Arial" charset="0"/>
              </a:rPr>
              <a:t>Present Value of the expected cash flows = (2000/1.1) + (2000/1.1</a:t>
            </a:r>
            <a:r>
              <a:rPr lang="en-US" baseline="30000" dirty="0">
                <a:latin typeface="Arial" charset="0"/>
              </a:rPr>
              <a:t>2</a:t>
            </a:r>
            <a:r>
              <a:rPr lang="en-US" dirty="0">
                <a:latin typeface="Arial" charset="0"/>
              </a:rPr>
              <a:t>) + (4000/1.1</a:t>
            </a:r>
            <a:r>
              <a:rPr lang="en-US" baseline="30000" dirty="0">
                <a:latin typeface="Arial" charset="0"/>
              </a:rPr>
              <a:t>3</a:t>
            </a:r>
            <a:r>
              <a:rPr lang="en-US" dirty="0">
                <a:latin typeface="Arial" charset="0"/>
              </a:rPr>
              <a:t>) + (4000/1.1</a:t>
            </a:r>
            <a:r>
              <a:rPr lang="en-US" baseline="30000" dirty="0">
                <a:latin typeface="Arial" charset="0"/>
              </a:rPr>
              <a:t>4</a:t>
            </a:r>
            <a:r>
              <a:rPr lang="en-US" dirty="0">
                <a:latin typeface="Arial" charset="0"/>
              </a:rPr>
              <a:t>) + (5000/1.1</a:t>
            </a:r>
            <a:r>
              <a:rPr lang="en-US" baseline="30000" dirty="0">
                <a:latin typeface="Arial" charset="0"/>
              </a:rPr>
              <a:t>5</a:t>
            </a:r>
            <a:r>
              <a:rPr lang="en-US" dirty="0">
                <a:latin typeface="Arial" charset="0"/>
              </a:rPr>
              <a:t>) = $12313</a:t>
            </a:r>
          </a:p>
          <a:p>
            <a:pPr marL="0" indent="0">
              <a:buNone/>
              <a:defRPr/>
            </a:pPr>
            <a:r>
              <a:rPr lang="en-US" dirty="0">
                <a:latin typeface="Arial" charset="0"/>
              </a:rPr>
              <a:t>NPV = -10000 + 12313 = $2313</a:t>
            </a:r>
          </a:p>
          <a:p>
            <a:pPr marL="0" indent="0">
              <a:buNone/>
              <a:defRPr/>
            </a:pPr>
            <a:endParaRPr lang="en-US" dirty="0">
              <a:latin typeface="Arial" charset="0"/>
            </a:endParaRPr>
          </a:p>
          <a:p>
            <a:pPr marL="0" indent="0">
              <a:defRPr/>
            </a:pPr>
            <a:r>
              <a:rPr lang="en-US" dirty="0">
                <a:latin typeface="Arial" charset="0"/>
              </a:rPr>
              <a:t>The decision : accept to take on the project because the NPV is positive.</a:t>
            </a:r>
          </a:p>
          <a:p>
            <a:pPr>
              <a:defRPr/>
            </a:pPr>
            <a:endParaRPr lang="en-US" dirty="0"/>
          </a:p>
          <a:p>
            <a:endParaRPr lang="en-US" dirty="0"/>
          </a:p>
        </p:txBody>
      </p:sp>
    </p:spTree>
    <p:extLst>
      <p:ext uri="{BB962C8B-B14F-4D97-AF65-F5344CB8AC3E}">
        <p14:creationId xmlns:p14="http://schemas.microsoft.com/office/powerpoint/2010/main" val="1085052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Payback Period</a:t>
            </a:r>
          </a:p>
        </p:txBody>
      </p:sp>
      <p:sp>
        <p:nvSpPr>
          <p:cNvPr id="3" name="Content Placeholder 2"/>
          <p:cNvSpPr>
            <a:spLocks noGrp="1"/>
          </p:cNvSpPr>
          <p:nvPr>
            <p:ph sz="quarter" idx="1"/>
          </p:nvPr>
        </p:nvSpPr>
        <p:spPr/>
        <p:txBody>
          <a:bodyPr/>
          <a:lstStyle/>
          <a:p>
            <a:pPr>
              <a:defRPr/>
            </a:pPr>
            <a:r>
              <a:rPr lang="en-US" sz="2800" dirty="0"/>
              <a:t>How long does it take to get the initial cost back in a nominal sense?</a:t>
            </a:r>
          </a:p>
          <a:p>
            <a:pPr>
              <a:defRPr/>
            </a:pPr>
            <a:r>
              <a:rPr lang="en-US" sz="2800" dirty="0"/>
              <a:t>Computation</a:t>
            </a:r>
          </a:p>
          <a:p>
            <a:pPr lvl="1">
              <a:defRPr/>
            </a:pPr>
            <a:r>
              <a:rPr lang="en-US" sz="2400" dirty="0"/>
              <a:t>Estimate the cash flows</a:t>
            </a:r>
          </a:p>
          <a:p>
            <a:pPr lvl="1">
              <a:defRPr/>
            </a:pPr>
            <a:r>
              <a:rPr lang="en-US" sz="2400" dirty="0"/>
              <a:t>Subtract the future cash flows from the initial cost until the initial investment has been recovered</a:t>
            </a:r>
          </a:p>
          <a:p>
            <a:pPr>
              <a:defRPr/>
            </a:pPr>
            <a:r>
              <a:rPr lang="en-US" sz="2800" dirty="0"/>
              <a:t>Decision Rule – </a:t>
            </a:r>
            <a:r>
              <a:rPr lang="en-US" sz="2800" b="1" i="1" dirty="0"/>
              <a:t>Accept if the payback period is less than some preset limit</a:t>
            </a:r>
            <a:endParaRPr lang="en-US" sz="2800" dirty="0"/>
          </a:p>
          <a:p>
            <a:endParaRPr lang="en-US" dirty="0"/>
          </a:p>
        </p:txBody>
      </p:sp>
    </p:spTree>
    <p:extLst>
      <p:ext uri="{BB962C8B-B14F-4D97-AF65-F5344CB8AC3E}">
        <p14:creationId xmlns:p14="http://schemas.microsoft.com/office/powerpoint/2010/main" val="212777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Payback for the Project</a:t>
            </a:r>
          </a:p>
        </p:txBody>
      </p:sp>
      <p:sp>
        <p:nvSpPr>
          <p:cNvPr id="3" name="Content Placeholder 2"/>
          <p:cNvSpPr>
            <a:spLocks noGrp="1"/>
          </p:cNvSpPr>
          <p:nvPr>
            <p:ph sz="quarter" idx="1"/>
          </p:nvPr>
        </p:nvSpPr>
        <p:spPr/>
        <p:txBody>
          <a:bodyPr/>
          <a:lstStyle/>
          <a:p>
            <a:pPr>
              <a:defRPr/>
            </a:pPr>
            <a:r>
              <a:rPr lang="en-US" sz="2800" dirty="0"/>
              <a:t>Assume we will accept the project if it pays back within two years.</a:t>
            </a:r>
          </a:p>
          <a:p>
            <a:pPr lvl="1">
              <a:defRPr/>
            </a:pPr>
            <a:r>
              <a:rPr lang="en-US" sz="2400" dirty="0"/>
              <a:t>Year 1: 165,000 – 63,120 = 101,880 still to recover</a:t>
            </a:r>
          </a:p>
          <a:p>
            <a:pPr lvl="1">
              <a:defRPr/>
            </a:pPr>
            <a:r>
              <a:rPr lang="en-US" sz="2400" dirty="0"/>
              <a:t>Year 2: 101,880 – 70,800 = 31,080 still to recover</a:t>
            </a:r>
          </a:p>
          <a:p>
            <a:pPr lvl="1">
              <a:defRPr/>
            </a:pPr>
            <a:r>
              <a:rPr lang="en-US" sz="2400" dirty="0"/>
              <a:t>Year 3: 31,080 – 91,080 = -60,000 </a:t>
            </a:r>
            <a:r>
              <a:rPr lang="en-US" sz="2400" i="1" dirty="0"/>
              <a:t>project pays back in year 3</a:t>
            </a:r>
            <a:endParaRPr lang="en-US" sz="2400" dirty="0"/>
          </a:p>
          <a:p>
            <a:pPr>
              <a:defRPr/>
            </a:pPr>
            <a:r>
              <a:rPr lang="en-US" sz="2800" b="1" i="1" dirty="0"/>
              <a:t>Do we accept or reject the project?</a:t>
            </a:r>
          </a:p>
          <a:p>
            <a:endParaRPr lang="en-US" dirty="0"/>
          </a:p>
        </p:txBody>
      </p:sp>
    </p:spTree>
    <p:extLst>
      <p:ext uri="{BB962C8B-B14F-4D97-AF65-F5344CB8AC3E}">
        <p14:creationId xmlns:p14="http://schemas.microsoft.com/office/powerpoint/2010/main" val="2679541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Criteria Test - Payback</a:t>
            </a:r>
          </a:p>
        </p:txBody>
      </p:sp>
      <p:sp>
        <p:nvSpPr>
          <p:cNvPr id="3" name="Content Placeholder 2"/>
          <p:cNvSpPr>
            <a:spLocks noGrp="1"/>
          </p:cNvSpPr>
          <p:nvPr>
            <p:ph sz="quarter" idx="1"/>
          </p:nvPr>
        </p:nvSpPr>
        <p:spPr/>
        <p:txBody>
          <a:bodyPr/>
          <a:lstStyle/>
          <a:p>
            <a:pPr>
              <a:defRPr/>
            </a:pPr>
            <a:r>
              <a:rPr lang="en-US" sz="3200" dirty="0"/>
              <a:t>Does the payback rule account for the time value of money?</a:t>
            </a:r>
          </a:p>
          <a:p>
            <a:pPr>
              <a:defRPr/>
            </a:pPr>
            <a:r>
              <a:rPr lang="en-US" sz="3200" dirty="0"/>
              <a:t>Does the payback rule account for the risk of the cash flows?</a:t>
            </a:r>
          </a:p>
          <a:p>
            <a:pPr>
              <a:defRPr/>
            </a:pPr>
            <a:r>
              <a:rPr lang="en-US" sz="3200" dirty="0"/>
              <a:t>Does the payback rule provide an indication about the increase in value?</a:t>
            </a:r>
          </a:p>
          <a:p>
            <a:pPr>
              <a:defRPr/>
            </a:pPr>
            <a:r>
              <a:rPr lang="en-US" sz="3200" dirty="0"/>
              <a:t>Should we consider the payback rule for our primary decision rule?</a:t>
            </a:r>
          </a:p>
          <a:p>
            <a:endParaRPr lang="en-US" dirty="0"/>
          </a:p>
        </p:txBody>
      </p:sp>
    </p:spTree>
    <p:extLst>
      <p:ext uri="{BB962C8B-B14F-4D97-AF65-F5344CB8AC3E}">
        <p14:creationId xmlns:p14="http://schemas.microsoft.com/office/powerpoint/2010/main" val="3121001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 9.2</a:t>
            </a:r>
            <a:endParaRPr lang="en-US" dirty="0"/>
          </a:p>
        </p:txBody>
      </p:sp>
      <p:sp>
        <p:nvSpPr>
          <p:cNvPr id="3" name="Content Placeholder 2"/>
          <p:cNvSpPr>
            <a:spLocks noGrp="1"/>
          </p:cNvSpPr>
          <p:nvPr>
            <p:ph sz="quarter" idx="1"/>
          </p:nvPr>
        </p:nvSpPr>
        <p:spPr/>
        <p:txBody>
          <a:bodyPr/>
          <a:lstStyle/>
          <a:p>
            <a:pPr marL="0" indent="0">
              <a:buNone/>
              <a:defRPr/>
            </a:pPr>
            <a:r>
              <a:rPr lang="en-US" dirty="0">
                <a:latin typeface="Arial" charset="0"/>
              </a:rPr>
              <a:t>The proposed cash flows for a proposed project that costs $500, are as follows: </a:t>
            </a:r>
          </a:p>
          <a:p>
            <a:pPr marL="0" indent="0">
              <a:buNone/>
              <a:defRPr/>
            </a:pPr>
            <a:r>
              <a:rPr lang="en-US" dirty="0">
                <a:latin typeface="Arial" charset="0"/>
              </a:rPr>
              <a:t>$100 in one year, $200 in two years and $500 in three years.</a:t>
            </a:r>
          </a:p>
          <a:p>
            <a:pPr marL="0" indent="0">
              <a:buNone/>
              <a:defRPr/>
            </a:pPr>
            <a:r>
              <a:rPr lang="en-US" dirty="0">
                <a:latin typeface="Arial" charset="0"/>
              </a:rPr>
              <a:t>Should we accept or reject this project if the payback period in the market is 3 years?</a:t>
            </a:r>
          </a:p>
          <a:p>
            <a:endParaRPr lang="en-US" dirty="0"/>
          </a:p>
        </p:txBody>
      </p:sp>
    </p:spTree>
    <p:extLst>
      <p:ext uri="{BB962C8B-B14F-4D97-AF65-F5344CB8AC3E}">
        <p14:creationId xmlns:p14="http://schemas.microsoft.com/office/powerpoint/2010/main" val="1320483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 9.2</a:t>
            </a:r>
            <a:endParaRPr lang="en-US" dirty="0"/>
          </a:p>
        </p:txBody>
      </p:sp>
      <p:sp>
        <p:nvSpPr>
          <p:cNvPr id="3" name="Content Placeholder 2"/>
          <p:cNvSpPr>
            <a:spLocks noGrp="1"/>
          </p:cNvSpPr>
          <p:nvPr>
            <p:ph sz="quarter" idx="1"/>
          </p:nvPr>
        </p:nvSpPr>
        <p:spPr/>
        <p:txBody>
          <a:bodyPr/>
          <a:lstStyle/>
          <a:p>
            <a:pPr marL="0" indent="0">
              <a:buNone/>
              <a:defRPr/>
            </a:pPr>
            <a:r>
              <a:rPr lang="en-US" dirty="0">
                <a:latin typeface="Arial" charset="0"/>
              </a:rPr>
              <a:t>Year 1: 500 – 100 = $400</a:t>
            </a:r>
          </a:p>
          <a:p>
            <a:pPr marL="0" indent="0">
              <a:buNone/>
              <a:defRPr/>
            </a:pPr>
            <a:r>
              <a:rPr lang="en-US" dirty="0">
                <a:latin typeface="Arial" charset="0"/>
              </a:rPr>
              <a:t>Year 2: 400 – 200 = $200</a:t>
            </a:r>
          </a:p>
          <a:p>
            <a:pPr marL="0" indent="0">
              <a:buNone/>
              <a:defRPr/>
            </a:pPr>
            <a:r>
              <a:rPr lang="en-US" dirty="0">
                <a:latin typeface="Arial" charset="0"/>
              </a:rPr>
              <a:t>Year 3: 200 – 500 = (300)</a:t>
            </a:r>
          </a:p>
          <a:p>
            <a:pPr marL="0" indent="0">
              <a:buNone/>
              <a:defRPr/>
            </a:pPr>
            <a:r>
              <a:rPr lang="en-US" dirty="0">
                <a:latin typeface="Arial" charset="0"/>
              </a:rPr>
              <a:t>This means that we need only $200 from the third year 500, so we have to wait 200/500 = 0.4 years</a:t>
            </a:r>
          </a:p>
          <a:p>
            <a:pPr marL="0" indent="0">
              <a:buNone/>
              <a:defRPr/>
            </a:pPr>
            <a:r>
              <a:rPr lang="en-US" dirty="0">
                <a:latin typeface="Arial" charset="0"/>
              </a:rPr>
              <a:t>Therefore, The payback period is  2.4 years and since it is less than 3 years the market payback period the project should be accepted.</a:t>
            </a:r>
          </a:p>
          <a:p>
            <a:endParaRPr lang="en-US" dirty="0"/>
          </a:p>
        </p:txBody>
      </p:sp>
    </p:spTree>
    <p:extLst>
      <p:ext uri="{BB962C8B-B14F-4D97-AF65-F5344CB8AC3E}">
        <p14:creationId xmlns:p14="http://schemas.microsoft.com/office/powerpoint/2010/main" val="1998336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and Disadvantages of Payback</a:t>
            </a:r>
          </a:p>
        </p:txBody>
      </p:sp>
      <p:pic>
        <p:nvPicPr>
          <p:cNvPr id="4" name="Content Placeholder 3" descr="Screen Shot 2016-03-14 at 4.27.52 AM.png"/>
          <p:cNvPicPr>
            <a:picLocks noGrp="1" noChangeAspect="1"/>
          </p:cNvPicPr>
          <p:nvPr>
            <p:ph sz="quarter" idx="1"/>
          </p:nvPr>
        </p:nvPicPr>
        <p:blipFill>
          <a:blip r:embed="rId2">
            <a:extLst>
              <a:ext uri="{28A0092B-C50C-407E-A947-70E740481C1C}">
                <a14:useLocalDpi xmlns:a14="http://schemas.microsoft.com/office/drawing/2010/main" val="0"/>
              </a:ext>
            </a:extLst>
          </a:blip>
          <a:srcRect l="-17600" r="-17600"/>
          <a:stretch>
            <a:fillRect/>
          </a:stretch>
        </p:blipFill>
        <p:spPr/>
      </p:pic>
    </p:spTree>
    <p:extLst>
      <p:ext uri="{BB962C8B-B14F-4D97-AF65-F5344CB8AC3E}">
        <p14:creationId xmlns:p14="http://schemas.microsoft.com/office/powerpoint/2010/main" val="2529757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Discounted Payback Period</a:t>
            </a:r>
          </a:p>
        </p:txBody>
      </p:sp>
      <p:sp>
        <p:nvSpPr>
          <p:cNvPr id="3" name="Content Placeholder 2"/>
          <p:cNvSpPr>
            <a:spLocks noGrp="1"/>
          </p:cNvSpPr>
          <p:nvPr>
            <p:ph sz="quarter" idx="1"/>
          </p:nvPr>
        </p:nvSpPr>
        <p:spPr/>
        <p:txBody>
          <a:bodyPr/>
          <a:lstStyle/>
          <a:p>
            <a:pPr>
              <a:defRPr/>
            </a:pPr>
            <a:r>
              <a:rPr lang="en-US" sz="3200" dirty="0"/>
              <a:t>Compute the present value of each cash flow and then determine how long it takes to pay back on a discounted basis</a:t>
            </a:r>
          </a:p>
          <a:p>
            <a:pPr>
              <a:defRPr/>
            </a:pPr>
            <a:r>
              <a:rPr lang="en-US" sz="3200" dirty="0"/>
              <a:t>Compare to a specified required period</a:t>
            </a:r>
          </a:p>
          <a:p>
            <a:pPr>
              <a:defRPr/>
            </a:pPr>
            <a:r>
              <a:rPr lang="en-US" sz="3200" dirty="0"/>
              <a:t>Decision Rule - </a:t>
            </a:r>
            <a:r>
              <a:rPr lang="en-US" sz="3200" b="1" i="1" dirty="0"/>
              <a:t>Accept the project if it pays back on a discounted basis within the specified time</a:t>
            </a:r>
          </a:p>
          <a:p>
            <a:endParaRPr lang="en-US" dirty="0"/>
          </a:p>
        </p:txBody>
      </p:sp>
    </p:spTree>
    <p:extLst>
      <p:ext uri="{BB962C8B-B14F-4D97-AF65-F5344CB8AC3E}">
        <p14:creationId xmlns:p14="http://schemas.microsoft.com/office/powerpoint/2010/main" val="79550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Roadmap </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74171176"/>
              </p:ext>
            </p:extLst>
          </p:nvPr>
        </p:nvGraphicFramePr>
        <p:xfrm>
          <a:off x="150209" y="1622701"/>
          <a:ext cx="8821392" cy="4397685"/>
        </p:xfrm>
        <a:graphic>
          <a:graphicData uri="http://schemas.openxmlformats.org/drawingml/2006/table">
            <a:tbl>
              <a:tblPr firstRow="1" bandRow="1">
                <a:tableStyleId>{5C22544A-7EE6-4342-B048-85BDC9FD1C3A}</a:tableStyleId>
              </a:tblPr>
              <a:tblGrid>
                <a:gridCol w="991865"/>
                <a:gridCol w="3418831"/>
                <a:gridCol w="2205348"/>
                <a:gridCol w="2205348"/>
              </a:tblGrid>
              <a:tr h="480005">
                <a:tc>
                  <a:txBody>
                    <a:bodyPr/>
                    <a:lstStyle/>
                    <a:p>
                      <a:pPr algn="ctr"/>
                      <a:r>
                        <a:rPr lang="en-US" dirty="0" smtClean="0">
                          <a:solidFill>
                            <a:schemeClr val="tx1"/>
                          </a:solidFill>
                        </a:rPr>
                        <a:t>Chapter</a:t>
                      </a:r>
                      <a:r>
                        <a:rPr lang="en-US" baseline="0" dirty="0" smtClean="0">
                          <a:solidFill>
                            <a:schemeClr val="tx1"/>
                          </a:solidFill>
                        </a:rPr>
                        <a:t> </a:t>
                      </a:r>
                      <a:endParaRPr lang="en-US" dirty="0">
                        <a:solidFill>
                          <a:schemeClr val="tx1"/>
                        </a:solidFill>
                      </a:endParaRPr>
                    </a:p>
                  </a:txBody>
                  <a:tcPr/>
                </a:tc>
                <a:tc>
                  <a:txBody>
                    <a:bodyPr/>
                    <a:lstStyle/>
                    <a:p>
                      <a:r>
                        <a:rPr lang="en-US" dirty="0" smtClean="0">
                          <a:solidFill>
                            <a:schemeClr val="tx1"/>
                          </a:solidFill>
                        </a:rPr>
                        <a:t>Topic</a:t>
                      </a:r>
                      <a:endParaRPr lang="en-US" dirty="0">
                        <a:solidFill>
                          <a:schemeClr val="tx1"/>
                        </a:solidFill>
                      </a:endParaRPr>
                    </a:p>
                  </a:txBody>
                  <a:tcPr/>
                </a:tc>
                <a:tc>
                  <a:txBody>
                    <a:bodyPr/>
                    <a:lstStyle/>
                    <a:p>
                      <a:r>
                        <a:rPr lang="en-US" dirty="0" smtClean="0">
                          <a:solidFill>
                            <a:schemeClr val="tx1"/>
                          </a:solidFill>
                        </a:rPr>
                        <a:t>Focus </a:t>
                      </a:r>
                      <a:endParaRPr lang="en-US" dirty="0">
                        <a:solidFill>
                          <a:schemeClr val="tx1"/>
                        </a:solidFill>
                      </a:endParaRPr>
                    </a:p>
                  </a:txBody>
                  <a:tcPr/>
                </a:tc>
                <a:tc>
                  <a:txBody>
                    <a:bodyPr/>
                    <a:lstStyle/>
                    <a:p>
                      <a:r>
                        <a:rPr lang="en-US" dirty="0" smtClean="0">
                          <a:solidFill>
                            <a:schemeClr val="tx1"/>
                          </a:solidFill>
                        </a:rPr>
                        <a:t>Exam </a:t>
                      </a:r>
                      <a:endParaRPr lang="en-US" dirty="0">
                        <a:solidFill>
                          <a:schemeClr val="tx1"/>
                        </a:solidFill>
                      </a:endParaRPr>
                    </a:p>
                  </a:txBody>
                  <a:tcPr/>
                </a:tc>
              </a:tr>
              <a:tr h="518968">
                <a:tc>
                  <a:txBody>
                    <a:bodyPr/>
                    <a:lstStyle/>
                    <a:p>
                      <a:pPr algn="ctr"/>
                      <a:r>
                        <a:rPr lang="en-US" dirty="0" smtClean="0"/>
                        <a:t>15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Raising Capital</a:t>
                      </a:r>
                      <a:r>
                        <a:rPr lang="en-US" dirty="0" smtClean="0">
                          <a:effectLst/>
                        </a:rPr>
                        <a:t> </a:t>
                      </a:r>
                      <a:endParaRPr kumimoji="0" lang="en-US" sz="18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txBody>
                  <a:tcPr/>
                </a:tc>
                <a:tc>
                  <a:txBody>
                    <a:bodyPr/>
                    <a:lstStyle/>
                    <a:p>
                      <a:endParaRPr lang="en-US"/>
                    </a:p>
                  </a:txBody>
                  <a:tcPr/>
                </a:tc>
              </a:tr>
              <a:tr h="518874">
                <a:tc>
                  <a:txBody>
                    <a:bodyPr/>
                    <a:lstStyle/>
                    <a:p>
                      <a:pPr algn="ctr"/>
                      <a:r>
                        <a:rPr lang="en-US" dirty="0" smtClean="0"/>
                        <a:t>14</a:t>
                      </a:r>
                      <a:endParaRPr lang="en-US" dirty="0"/>
                    </a:p>
                  </a:txBody>
                  <a:tcPr/>
                </a:tc>
                <a:tc>
                  <a:txBody>
                    <a:bodyPr/>
                    <a:lstStyle/>
                    <a:p>
                      <a:r>
                        <a:rPr kumimoji="0" lang="en-US" sz="1800" b="0" kern="1200" dirty="0" smtClean="0">
                          <a:solidFill>
                            <a:schemeClr val="dk1"/>
                          </a:solidFill>
                          <a:effectLst/>
                          <a:latin typeface="+mn-lt"/>
                          <a:ea typeface="+mn-ea"/>
                          <a:cs typeface="+mn-cs"/>
                        </a:rPr>
                        <a:t>Cost</a:t>
                      </a:r>
                      <a:r>
                        <a:rPr kumimoji="0" lang="en-US" sz="1800" b="0" kern="1200" baseline="0" dirty="0" smtClean="0">
                          <a:solidFill>
                            <a:schemeClr val="dk1"/>
                          </a:solidFill>
                          <a:effectLst/>
                          <a:latin typeface="+mn-lt"/>
                          <a:ea typeface="+mn-ea"/>
                          <a:cs typeface="+mn-cs"/>
                        </a:rPr>
                        <a:t> of Capital</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dirty="0"/>
                    </a:p>
                  </a:txBody>
                  <a:tcPr/>
                </a:tc>
              </a:tr>
              <a:tr h="480005">
                <a:tc>
                  <a:txBody>
                    <a:bodyPr/>
                    <a:lstStyle/>
                    <a:p>
                      <a:pPr algn="ctr"/>
                      <a:r>
                        <a:rPr lang="en-US" dirty="0" smtClean="0"/>
                        <a:t>9</a:t>
                      </a:r>
                      <a:endParaRPr lang="en-US" dirty="0"/>
                    </a:p>
                  </a:txBody>
                  <a:tcPr/>
                </a:tc>
                <a:tc>
                  <a:txBody>
                    <a:bodyPr/>
                    <a:lstStyle/>
                    <a:p>
                      <a:r>
                        <a:rPr kumimoji="0" lang="en-US" sz="1800" kern="1200" dirty="0" smtClean="0">
                          <a:solidFill>
                            <a:schemeClr val="dk1"/>
                          </a:solidFill>
                          <a:effectLst/>
                          <a:latin typeface="+mn-lt"/>
                          <a:ea typeface="+mn-ea"/>
                          <a:cs typeface="+mn-cs"/>
                        </a:rPr>
                        <a:t>Net Present Value and Other Investment Criteria</a:t>
                      </a:r>
                      <a:r>
                        <a:rPr lang="en-US" dirty="0" smtClean="0">
                          <a:effectLst/>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Mid-Term</a:t>
                      </a:r>
                    </a:p>
                    <a:p>
                      <a:endParaRPr lang="en-US" dirty="0"/>
                    </a:p>
                  </a:txBody>
                  <a:tcPr/>
                </a:tc>
              </a:tr>
              <a:tr h="479593">
                <a:tc>
                  <a:txBody>
                    <a:bodyPr/>
                    <a:lstStyle/>
                    <a:p>
                      <a:pPr algn="ctr"/>
                      <a:r>
                        <a:rPr lang="en-US" dirty="0" smtClean="0"/>
                        <a:t>11</a:t>
                      </a:r>
                      <a:endParaRPr lang="en-US" dirty="0"/>
                    </a:p>
                  </a:txBody>
                  <a:tcPr/>
                </a:tc>
                <a:tc>
                  <a:txBody>
                    <a:bodyPr/>
                    <a:lstStyle/>
                    <a:p>
                      <a:r>
                        <a:rPr kumimoji="0" lang="en-US" sz="1800" b="0" kern="1200" dirty="0" smtClean="0">
                          <a:solidFill>
                            <a:schemeClr val="dk1"/>
                          </a:solidFill>
                          <a:effectLst/>
                          <a:latin typeface="+mn-lt"/>
                          <a:ea typeface="+mn-ea"/>
                          <a:cs typeface="+mn-cs"/>
                        </a:rPr>
                        <a:t>Project Analysis and Evaluation</a:t>
                      </a:r>
                      <a:r>
                        <a:rPr kumimoji="0" lang="en-US" sz="1800" b="0" kern="1200" baseline="0" dirty="0" smtClean="0">
                          <a:solidFill>
                            <a:schemeClr val="dk1"/>
                          </a:solidFill>
                          <a:effectLst/>
                          <a:latin typeface="+mn-lt"/>
                          <a:ea typeface="+mn-ea"/>
                          <a:cs typeface="+mn-cs"/>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dirty="0"/>
                    </a:p>
                  </a:txBody>
                  <a:tcPr/>
                </a:tc>
              </a:tr>
              <a:tr h="480005">
                <a:tc>
                  <a:txBody>
                    <a:bodyPr/>
                    <a:lstStyle/>
                    <a:p>
                      <a:pPr algn="ctr"/>
                      <a:r>
                        <a:rPr lang="en-US" dirty="0" smtClean="0"/>
                        <a:t>16</a:t>
                      </a:r>
                      <a:endParaRPr lang="en-US" dirty="0"/>
                    </a:p>
                  </a:txBody>
                  <a:tcPr/>
                </a:tc>
                <a:tc>
                  <a:txBody>
                    <a:bodyPr/>
                    <a:lstStyle/>
                    <a:p>
                      <a:r>
                        <a:rPr kumimoji="0" lang="en-US" sz="1800" b="0" kern="1200" dirty="0" smtClean="0">
                          <a:solidFill>
                            <a:schemeClr val="dk1"/>
                          </a:solidFill>
                          <a:effectLst/>
                          <a:latin typeface="+mn-lt"/>
                          <a:ea typeface="+mn-ea"/>
                          <a:cs typeface="+mn-cs"/>
                        </a:rPr>
                        <a:t>Financial</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Leverage</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and Capital</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Structure</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Policy</a:t>
                      </a:r>
                      <a:r>
                        <a:rPr kumimoji="0" lang="en-US" sz="1800" b="0" kern="1200" baseline="0" dirty="0" smtClean="0">
                          <a:solidFill>
                            <a:schemeClr val="dk1"/>
                          </a:solidFill>
                          <a:effectLst/>
                          <a:latin typeface="+mn-lt"/>
                          <a:ea typeface="+mn-ea"/>
                          <a:cs typeface="+mn-cs"/>
                        </a:rPr>
                        <a:t> </a:t>
                      </a:r>
                      <a:r>
                        <a:rPr kumimoji="0" lang="en-US" sz="1800" b="0" kern="1200" dirty="0" smtClean="0">
                          <a:solidFill>
                            <a:schemeClr val="dk1"/>
                          </a:solidFill>
                          <a:effectLst/>
                          <a:latin typeface="+mn-lt"/>
                          <a:ea typeface="+mn-ea"/>
                          <a:cs typeface="+mn-cs"/>
                        </a:rPr>
                        <a:t> </a:t>
                      </a:r>
                      <a:endParaRPr lang="en-US" dirty="0"/>
                    </a:p>
                  </a:txBody>
                  <a:tcPr/>
                </a:tc>
                <a:tc>
                  <a:txBody>
                    <a:bodyPr/>
                    <a:lstStyle/>
                    <a:p>
                      <a:r>
                        <a:rPr kumimoji="0" lang="en-US" sz="1800" kern="1200" dirty="0" smtClean="0">
                          <a:solidFill>
                            <a:schemeClr val="dk1"/>
                          </a:solidFill>
                          <a:effectLst/>
                          <a:latin typeface="+mn-lt"/>
                          <a:ea typeface="+mn-ea"/>
                          <a:cs typeface="+mn-cs"/>
                        </a:rPr>
                        <a:t>All</a:t>
                      </a:r>
                      <a:r>
                        <a:rPr lang="en-US" dirty="0" smtClean="0">
                          <a:effectLst/>
                        </a:rPr>
                        <a:t> </a:t>
                      </a:r>
                      <a:endParaRPr lang="en-US" dirty="0"/>
                    </a:p>
                  </a:txBody>
                  <a:tcPr/>
                </a:tc>
                <a:tc>
                  <a:txBody>
                    <a:bodyPr/>
                    <a:lstStyle/>
                    <a:p>
                      <a:endParaRPr lang="en-US"/>
                    </a:p>
                  </a:txBody>
                  <a:tcPr/>
                </a:tc>
              </a:tr>
              <a:tr h="480005">
                <a:tc>
                  <a:txBody>
                    <a:bodyPr/>
                    <a:lstStyle/>
                    <a:p>
                      <a:pPr algn="ctr"/>
                      <a:r>
                        <a:rPr lang="en-US" dirty="0" smtClean="0"/>
                        <a:t>10</a:t>
                      </a:r>
                      <a:endParaRPr lang="en-US" dirty="0"/>
                    </a:p>
                  </a:txBody>
                  <a:tcPr/>
                </a:tc>
                <a:tc>
                  <a:txBody>
                    <a:bodyPr/>
                    <a:lstStyle/>
                    <a:p>
                      <a:r>
                        <a:rPr kumimoji="0" lang="en-US" sz="1800" b="0" kern="1200" dirty="0" smtClean="0">
                          <a:solidFill>
                            <a:schemeClr val="dk1"/>
                          </a:solidFill>
                          <a:effectLst/>
                          <a:latin typeface="+mn-lt"/>
                          <a:ea typeface="+mn-ea"/>
                          <a:cs typeface="+mn-cs"/>
                        </a:rPr>
                        <a:t>Making Capital Investment Decision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Mid-Term</a:t>
                      </a:r>
                    </a:p>
                  </a:txBody>
                  <a:tcPr/>
                </a:tc>
              </a:tr>
              <a:tr h="625330">
                <a:tc>
                  <a:txBody>
                    <a:bodyPr/>
                    <a:lstStyle/>
                    <a:p>
                      <a:pPr algn="ctr"/>
                      <a:r>
                        <a:rPr lang="en-US" dirty="0" smtClean="0"/>
                        <a:t>17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dk1"/>
                          </a:solidFill>
                          <a:effectLst/>
                          <a:latin typeface="+mn-lt"/>
                          <a:ea typeface="+mn-ea"/>
                          <a:cs typeface="+mn-cs"/>
                        </a:rPr>
                        <a:t>Dividends</a:t>
                      </a:r>
                      <a:r>
                        <a:rPr kumimoji="0" lang="en-US" sz="1800" b="0" kern="1200" baseline="0" dirty="0" smtClean="0">
                          <a:solidFill>
                            <a:schemeClr val="dk1"/>
                          </a:solidFill>
                          <a:effectLst/>
                          <a:latin typeface="+mn-lt"/>
                          <a:ea typeface="+mn-ea"/>
                          <a:cs typeface="+mn-cs"/>
                        </a:rPr>
                        <a:t> </a:t>
                      </a:r>
                      <a:r>
                        <a:rPr kumimoji="0" lang="en-US" sz="1800" kern="1200" dirty="0" smtClean="0">
                          <a:solidFill>
                            <a:schemeClr val="dk1"/>
                          </a:solidFill>
                          <a:effectLst/>
                          <a:latin typeface="+mn-lt"/>
                          <a:ea typeface="+mn-ea"/>
                          <a:cs typeface="+mn-cs"/>
                        </a:rPr>
                        <a:t>Theory </a:t>
                      </a:r>
                      <a:r>
                        <a:rPr kumimoji="0" lang="en-US" sz="1800" b="0" kern="1200" dirty="0" smtClean="0">
                          <a:solidFill>
                            <a:schemeClr val="dk1"/>
                          </a:solidFill>
                          <a:effectLst/>
                          <a:latin typeface="+mn-lt"/>
                          <a:ea typeface="+mn-ea"/>
                          <a:cs typeface="+mn-cs"/>
                        </a:rPr>
                        <a:t> </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All</a:t>
                      </a:r>
                      <a:r>
                        <a:rPr lang="en-US" dirty="0" smtClean="0">
                          <a:effectLst/>
                        </a:rPr>
                        <a:t> </a:t>
                      </a:r>
                      <a:endParaRPr lang="en-US" dirty="0" smtClean="0"/>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460201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Computing Discounted Payback for the Project</a:t>
            </a:r>
          </a:p>
        </p:txBody>
      </p:sp>
      <p:sp>
        <p:nvSpPr>
          <p:cNvPr id="3" name="Content Placeholder 2"/>
          <p:cNvSpPr>
            <a:spLocks noGrp="1"/>
          </p:cNvSpPr>
          <p:nvPr>
            <p:ph sz="quarter" idx="1"/>
          </p:nvPr>
        </p:nvSpPr>
        <p:spPr/>
        <p:txBody>
          <a:bodyPr/>
          <a:lstStyle/>
          <a:p>
            <a:pPr>
              <a:lnSpc>
                <a:spcPct val="90000"/>
              </a:lnSpc>
              <a:defRPr/>
            </a:pPr>
            <a:r>
              <a:rPr lang="en-US" sz="2400" dirty="0"/>
              <a:t>Assume we will accept the project if it pays back on a discounted basis in 2 years.</a:t>
            </a:r>
          </a:p>
          <a:p>
            <a:pPr>
              <a:lnSpc>
                <a:spcPct val="90000"/>
              </a:lnSpc>
              <a:defRPr/>
            </a:pPr>
            <a:r>
              <a:rPr lang="en-US" sz="2400" dirty="0"/>
              <a:t>Compute the PV for each cash flow and determine the payback period using discounted cash flows</a:t>
            </a:r>
          </a:p>
          <a:p>
            <a:pPr lvl="1">
              <a:lnSpc>
                <a:spcPct val="90000"/>
              </a:lnSpc>
              <a:defRPr/>
            </a:pPr>
            <a:r>
              <a:rPr lang="en-US" sz="2000" dirty="0"/>
              <a:t>Year 1: 165,000 – 63,120/1.12</a:t>
            </a:r>
            <a:r>
              <a:rPr lang="en-US" sz="2000" baseline="30000" dirty="0"/>
              <a:t>1</a:t>
            </a:r>
            <a:r>
              <a:rPr lang="en-US" sz="2000" dirty="0"/>
              <a:t> = 108,643</a:t>
            </a:r>
          </a:p>
          <a:p>
            <a:pPr lvl="1">
              <a:lnSpc>
                <a:spcPct val="90000"/>
              </a:lnSpc>
              <a:defRPr/>
            </a:pPr>
            <a:r>
              <a:rPr lang="en-US" sz="2000" dirty="0"/>
              <a:t>Year 2: 108,643 – 70,800/1.12</a:t>
            </a:r>
            <a:r>
              <a:rPr lang="en-US" sz="2000" baseline="30000" dirty="0"/>
              <a:t>2</a:t>
            </a:r>
            <a:r>
              <a:rPr lang="en-US" sz="2000" dirty="0"/>
              <a:t> = 52,202</a:t>
            </a:r>
          </a:p>
          <a:p>
            <a:pPr lvl="1">
              <a:lnSpc>
                <a:spcPct val="90000"/>
              </a:lnSpc>
              <a:defRPr/>
            </a:pPr>
            <a:r>
              <a:rPr lang="en-US" sz="2000" dirty="0"/>
              <a:t>Year 3: 52,202 – 91,080/1.12</a:t>
            </a:r>
            <a:r>
              <a:rPr lang="en-US" sz="2000" baseline="30000" dirty="0"/>
              <a:t>3</a:t>
            </a:r>
            <a:r>
              <a:rPr lang="en-US" sz="2000" dirty="0"/>
              <a:t> = -12,627 project pays back in year 3</a:t>
            </a:r>
          </a:p>
          <a:p>
            <a:pPr>
              <a:lnSpc>
                <a:spcPct val="90000"/>
              </a:lnSpc>
              <a:defRPr/>
            </a:pPr>
            <a:r>
              <a:rPr lang="en-US" sz="2400" b="1" i="1" dirty="0"/>
              <a:t>Do we accept or reject the project?</a:t>
            </a:r>
          </a:p>
          <a:p>
            <a:endParaRPr lang="en-US" dirty="0"/>
          </a:p>
        </p:txBody>
      </p:sp>
    </p:spTree>
    <p:extLst>
      <p:ext uri="{BB962C8B-B14F-4D97-AF65-F5344CB8AC3E}">
        <p14:creationId xmlns:p14="http://schemas.microsoft.com/office/powerpoint/2010/main" val="2896391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Decision Criteria Test – Discounted Payback</a:t>
            </a:r>
          </a:p>
        </p:txBody>
      </p:sp>
      <p:sp>
        <p:nvSpPr>
          <p:cNvPr id="3" name="Content Placeholder 2"/>
          <p:cNvSpPr>
            <a:spLocks noGrp="1"/>
          </p:cNvSpPr>
          <p:nvPr>
            <p:ph sz="quarter" idx="1"/>
          </p:nvPr>
        </p:nvSpPr>
        <p:spPr/>
        <p:txBody>
          <a:bodyPr/>
          <a:lstStyle/>
          <a:p>
            <a:pPr>
              <a:defRPr/>
            </a:pPr>
            <a:r>
              <a:rPr lang="en-US" sz="3200" dirty="0"/>
              <a:t>Does the discounted payback rule account for the time value of money?</a:t>
            </a:r>
          </a:p>
          <a:p>
            <a:pPr>
              <a:defRPr/>
            </a:pPr>
            <a:r>
              <a:rPr lang="en-US" sz="3200" dirty="0"/>
              <a:t>Does the discounted payback rule account for the risk of the cash flows?</a:t>
            </a:r>
          </a:p>
          <a:p>
            <a:pPr>
              <a:defRPr/>
            </a:pPr>
            <a:r>
              <a:rPr lang="en-US" sz="3200" dirty="0"/>
              <a:t>Does the discounted payback rule provide an indication about the increase in value?</a:t>
            </a:r>
          </a:p>
          <a:p>
            <a:pPr>
              <a:defRPr/>
            </a:pPr>
            <a:r>
              <a:rPr lang="en-US" sz="3200" dirty="0"/>
              <a:t>Should we consider the discounted payback rule for our primary decision rule?</a:t>
            </a:r>
          </a:p>
          <a:p>
            <a:pPr>
              <a:defRPr/>
            </a:pPr>
            <a:endParaRPr lang="en-US" sz="3200" dirty="0"/>
          </a:p>
          <a:p>
            <a:endParaRPr lang="en-US" dirty="0"/>
          </a:p>
        </p:txBody>
      </p:sp>
    </p:spTree>
    <p:extLst>
      <p:ext uri="{BB962C8B-B14F-4D97-AF65-F5344CB8AC3E}">
        <p14:creationId xmlns:p14="http://schemas.microsoft.com/office/powerpoint/2010/main" val="2186350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and Disadvantages of Discounted Payback</a:t>
            </a:r>
          </a:p>
        </p:txBody>
      </p:sp>
      <p:pic>
        <p:nvPicPr>
          <p:cNvPr id="4" name="Content Placeholder 3" descr="Screen Shot 2016-03-14 at 4.29.18 AM.png"/>
          <p:cNvPicPr>
            <a:picLocks noGrp="1" noChangeAspect="1"/>
          </p:cNvPicPr>
          <p:nvPr>
            <p:ph sz="quarter" idx="1"/>
          </p:nvPr>
        </p:nvPicPr>
        <p:blipFill>
          <a:blip r:embed="rId2">
            <a:extLst>
              <a:ext uri="{28A0092B-C50C-407E-A947-70E740481C1C}">
                <a14:useLocalDpi xmlns:a14="http://schemas.microsoft.com/office/drawing/2010/main" val="0"/>
              </a:ext>
            </a:extLst>
          </a:blip>
          <a:srcRect l="-16911" r="-16911"/>
          <a:stretch>
            <a:fillRect/>
          </a:stretch>
        </p:blipFill>
        <p:spPr>
          <a:xfrm>
            <a:off x="612775" y="1600200"/>
            <a:ext cx="8153400" cy="4495800"/>
          </a:xfrm>
        </p:spPr>
      </p:pic>
    </p:spTree>
    <p:extLst>
      <p:ext uri="{BB962C8B-B14F-4D97-AF65-F5344CB8AC3E}">
        <p14:creationId xmlns:p14="http://schemas.microsoft.com/office/powerpoint/2010/main" val="3822994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Average Accounting Return</a:t>
            </a:r>
          </a:p>
        </p:txBody>
      </p:sp>
      <p:sp>
        <p:nvSpPr>
          <p:cNvPr id="3" name="Content Placeholder 2"/>
          <p:cNvSpPr>
            <a:spLocks noGrp="1"/>
          </p:cNvSpPr>
          <p:nvPr>
            <p:ph sz="quarter" idx="1"/>
          </p:nvPr>
        </p:nvSpPr>
        <p:spPr/>
        <p:txBody>
          <a:bodyPr/>
          <a:lstStyle/>
          <a:p>
            <a:pPr>
              <a:defRPr/>
            </a:pPr>
            <a:r>
              <a:rPr lang="en-US" sz="2800" dirty="0"/>
              <a:t>There are many different definitions for average accounting return</a:t>
            </a:r>
          </a:p>
          <a:p>
            <a:pPr>
              <a:defRPr/>
            </a:pPr>
            <a:r>
              <a:rPr lang="en-US" sz="2800" dirty="0"/>
              <a:t>The one used in the book is:</a:t>
            </a:r>
          </a:p>
          <a:p>
            <a:pPr lvl="1">
              <a:defRPr/>
            </a:pPr>
            <a:r>
              <a:rPr lang="en-US" sz="2400" dirty="0"/>
              <a:t>Average net income / average book value</a:t>
            </a:r>
          </a:p>
          <a:p>
            <a:pPr lvl="1">
              <a:defRPr/>
            </a:pPr>
            <a:r>
              <a:rPr lang="en-US" sz="2400" dirty="0"/>
              <a:t>Note that the average book value depends on how the asset is depreciated.</a:t>
            </a:r>
          </a:p>
          <a:p>
            <a:pPr>
              <a:defRPr/>
            </a:pPr>
            <a:r>
              <a:rPr lang="en-US" sz="2800" dirty="0"/>
              <a:t>Need to have a target cutoff rate</a:t>
            </a:r>
          </a:p>
          <a:p>
            <a:pPr>
              <a:defRPr/>
            </a:pPr>
            <a:r>
              <a:rPr lang="en-US" sz="2800" dirty="0"/>
              <a:t>Decision Rule: </a:t>
            </a:r>
            <a:r>
              <a:rPr lang="en-US" sz="2800" b="1" i="1" dirty="0"/>
              <a:t>Accept the project if the AAR is greater than a preset rate</a:t>
            </a:r>
            <a:endParaRPr lang="en-US" sz="2800" dirty="0"/>
          </a:p>
          <a:p>
            <a:endParaRPr lang="en-US" dirty="0"/>
          </a:p>
        </p:txBody>
      </p:sp>
    </p:spTree>
    <p:extLst>
      <p:ext uri="{BB962C8B-B14F-4D97-AF65-F5344CB8AC3E}">
        <p14:creationId xmlns:p14="http://schemas.microsoft.com/office/powerpoint/2010/main" val="2918165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AAR for the Project</a:t>
            </a:r>
          </a:p>
        </p:txBody>
      </p:sp>
      <p:sp>
        <p:nvSpPr>
          <p:cNvPr id="3" name="Content Placeholder 2"/>
          <p:cNvSpPr>
            <a:spLocks noGrp="1"/>
          </p:cNvSpPr>
          <p:nvPr>
            <p:ph sz="quarter" idx="1"/>
          </p:nvPr>
        </p:nvSpPr>
        <p:spPr/>
        <p:txBody>
          <a:bodyPr/>
          <a:lstStyle/>
          <a:p>
            <a:pPr>
              <a:defRPr/>
            </a:pPr>
            <a:r>
              <a:rPr lang="en-US" dirty="0"/>
              <a:t>Assume we require an average accounting return of 25%</a:t>
            </a:r>
          </a:p>
          <a:p>
            <a:pPr>
              <a:defRPr/>
            </a:pPr>
            <a:r>
              <a:rPr lang="en-US" dirty="0"/>
              <a:t>Average Net Income:</a:t>
            </a:r>
          </a:p>
          <a:p>
            <a:pPr lvl="1">
              <a:defRPr/>
            </a:pPr>
            <a:r>
              <a:rPr lang="en-US" dirty="0"/>
              <a:t>(13,620 + 3,300 + 29,100) / 3 = 15,340</a:t>
            </a:r>
          </a:p>
          <a:p>
            <a:pPr>
              <a:defRPr/>
            </a:pPr>
            <a:r>
              <a:rPr lang="en-US" dirty="0"/>
              <a:t>AAR = 15,340 / 72,000 = .213 = 21.3%</a:t>
            </a:r>
          </a:p>
          <a:p>
            <a:pPr>
              <a:defRPr/>
            </a:pPr>
            <a:r>
              <a:rPr lang="en-US" b="1" i="1" dirty="0"/>
              <a:t>Do we accept or reject the project?</a:t>
            </a:r>
          </a:p>
          <a:p>
            <a:pPr lvl="1">
              <a:defRPr/>
            </a:pPr>
            <a:endParaRPr lang="en-US" dirty="0"/>
          </a:p>
          <a:p>
            <a:endParaRPr lang="en-US" dirty="0"/>
          </a:p>
        </p:txBody>
      </p:sp>
    </p:spTree>
    <p:extLst>
      <p:ext uri="{BB962C8B-B14F-4D97-AF65-F5344CB8AC3E}">
        <p14:creationId xmlns:p14="http://schemas.microsoft.com/office/powerpoint/2010/main" val="756639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Criteria Test - AAR</a:t>
            </a:r>
          </a:p>
        </p:txBody>
      </p:sp>
      <p:sp>
        <p:nvSpPr>
          <p:cNvPr id="3" name="Content Placeholder 2"/>
          <p:cNvSpPr>
            <a:spLocks noGrp="1"/>
          </p:cNvSpPr>
          <p:nvPr>
            <p:ph sz="quarter" idx="1"/>
          </p:nvPr>
        </p:nvSpPr>
        <p:spPr/>
        <p:txBody>
          <a:bodyPr/>
          <a:lstStyle/>
          <a:p>
            <a:pPr>
              <a:defRPr/>
            </a:pPr>
            <a:r>
              <a:rPr lang="en-US" sz="3200" dirty="0"/>
              <a:t>Does the AAR rule account for the time value of money?</a:t>
            </a:r>
          </a:p>
          <a:p>
            <a:pPr>
              <a:defRPr/>
            </a:pPr>
            <a:r>
              <a:rPr lang="en-US" sz="3200" dirty="0"/>
              <a:t>Does the AAR rule account for the risk of the cash flows?</a:t>
            </a:r>
          </a:p>
          <a:p>
            <a:pPr>
              <a:defRPr/>
            </a:pPr>
            <a:r>
              <a:rPr lang="en-US" sz="3200" dirty="0"/>
              <a:t>Does the AAR rule provide an indication about the increase in value?</a:t>
            </a:r>
          </a:p>
          <a:p>
            <a:pPr>
              <a:defRPr/>
            </a:pPr>
            <a:r>
              <a:rPr lang="en-US" sz="3200" dirty="0"/>
              <a:t>Should we consider the AAR rule for our primary decision rule?</a:t>
            </a:r>
          </a:p>
          <a:p>
            <a:pPr>
              <a:defRPr/>
            </a:pPr>
            <a:endParaRPr lang="en-US" sz="3200" dirty="0"/>
          </a:p>
          <a:p>
            <a:endParaRPr lang="en-US" dirty="0"/>
          </a:p>
        </p:txBody>
      </p:sp>
    </p:spTree>
    <p:extLst>
      <p:ext uri="{BB962C8B-B14F-4D97-AF65-F5344CB8AC3E}">
        <p14:creationId xmlns:p14="http://schemas.microsoft.com/office/powerpoint/2010/main" val="268356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200" dirty="0">
                <a:latin typeface="Arial" charset="0"/>
              </a:rPr>
              <a:t>Suppose we are deciding whether to open a store in a new shopping mall. The required investment in improvements is $500000. The store  would have a five year life because everything reverts to the mall owners after that time. The required investment would be 100 percent depreciated (straight line) over five years. The projected net income each year is as follows: year1: $100000, year2: $150000, year3:$50000, year4: $0 &amp; year5: $(50000)</a:t>
            </a:r>
          </a:p>
          <a:p>
            <a:endParaRPr lang="en-US" dirty="0"/>
          </a:p>
        </p:txBody>
      </p:sp>
    </p:spTree>
    <p:extLst>
      <p:ext uri="{BB962C8B-B14F-4D97-AF65-F5344CB8AC3E}">
        <p14:creationId xmlns:p14="http://schemas.microsoft.com/office/powerpoint/2010/main" val="245329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Wingdings" charset="0"/>
              <a:buChar char="Ø"/>
              <a:defRPr/>
            </a:pPr>
            <a:r>
              <a:rPr lang="en-US" sz="3200" dirty="0">
                <a:latin typeface="Arial" charset="0"/>
              </a:rPr>
              <a:t>The depreciation would be 500000/5=100000</a:t>
            </a:r>
          </a:p>
          <a:p>
            <a:pPr>
              <a:buFont typeface="Wingdings" charset="0"/>
              <a:buChar char="Ø"/>
              <a:defRPr/>
            </a:pPr>
            <a:r>
              <a:rPr lang="en-US" sz="3200" dirty="0">
                <a:latin typeface="Arial" charset="0"/>
              </a:rPr>
              <a:t>The average net income= [100000+150000+50000+0+(-50000)]/5 = $50000</a:t>
            </a:r>
          </a:p>
          <a:p>
            <a:pPr>
              <a:buFont typeface="Wingdings" charset="0"/>
              <a:buChar char="Ø"/>
              <a:defRPr/>
            </a:pPr>
            <a:r>
              <a:rPr lang="en-US" sz="3200" dirty="0">
                <a:latin typeface="Arial" charset="0"/>
              </a:rPr>
              <a:t>The average book value= (500000+0)/2 = $250000</a:t>
            </a:r>
          </a:p>
          <a:p>
            <a:pPr>
              <a:buFont typeface="Wingdings" charset="0"/>
              <a:buChar char="Ø"/>
              <a:defRPr/>
            </a:pPr>
            <a:r>
              <a:rPr lang="en-US" sz="3200" dirty="0">
                <a:latin typeface="Arial" charset="0"/>
              </a:rPr>
              <a:t>AAR = 50000/250000 = 20%</a:t>
            </a:r>
          </a:p>
          <a:p>
            <a:pPr>
              <a:buFont typeface="Wingdings" charset="0"/>
              <a:buChar char="Ø"/>
              <a:defRPr/>
            </a:pPr>
            <a:r>
              <a:rPr lang="en-US" sz="3200" dirty="0">
                <a:latin typeface="Arial" charset="0"/>
              </a:rPr>
              <a:t>The decision: is to accept the investment if the firm has a target AAR of less than 20%.</a:t>
            </a:r>
          </a:p>
          <a:p>
            <a:endParaRPr lang="en-US" dirty="0"/>
          </a:p>
        </p:txBody>
      </p:sp>
    </p:spTree>
    <p:extLst>
      <p:ext uri="{BB962C8B-B14F-4D97-AF65-F5344CB8AC3E}">
        <p14:creationId xmlns:p14="http://schemas.microsoft.com/office/powerpoint/2010/main" val="2691353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and Disadvantages of AAR</a:t>
            </a:r>
          </a:p>
        </p:txBody>
      </p:sp>
      <p:pic>
        <p:nvPicPr>
          <p:cNvPr id="4" name="Content Placeholder 3" descr="Screen Shot 2016-03-14 at 4.32.29 AM.png"/>
          <p:cNvPicPr>
            <a:picLocks noGrp="1" noChangeAspect="1"/>
          </p:cNvPicPr>
          <p:nvPr>
            <p:ph sz="quarter" idx="1"/>
          </p:nvPr>
        </p:nvPicPr>
        <p:blipFill>
          <a:blip r:embed="rId2">
            <a:extLst>
              <a:ext uri="{28A0092B-C50C-407E-A947-70E740481C1C}">
                <a14:useLocalDpi xmlns:a14="http://schemas.microsoft.com/office/drawing/2010/main" val="0"/>
              </a:ext>
            </a:extLst>
          </a:blip>
          <a:srcRect l="-20069" r="-20069"/>
          <a:stretch>
            <a:fillRect/>
          </a:stretch>
        </p:blipFill>
        <p:spPr/>
      </p:pic>
    </p:spTree>
    <p:extLst>
      <p:ext uri="{BB962C8B-B14F-4D97-AF65-F5344CB8AC3E}">
        <p14:creationId xmlns:p14="http://schemas.microsoft.com/office/powerpoint/2010/main" val="1645104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Rate of Return</a:t>
            </a:r>
          </a:p>
        </p:txBody>
      </p:sp>
      <p:sp>
        <p:nvSpPr>
          <p:cNvPr id="3" name="Content Placeholder 2"/>
          <p:cNvSpPr>
            <a:spLocks noGrp="1"/>
          </p:cNvSpPr>
          <p:nvPr>
            <p:ph sz="quarter" idx="1"/>
          </p:nvPr>
        </p:nvSpPr>
        <p:spPr/>
        <p:txBody>
          <a:bodyPr/>
          <a:lstStyle/>
          <a:p>
            <a:pPr>
              <a:defRPr/>
            </a:pPr>
            <a:r>
              <a:rPr lang="en-US" dirty="0"/>
              <a:t>This is the most important alternative to NPV</a:t>
            </a:r>
          </a:p>
          <a:p>
            <a:pPr>
              <a:defRPr/>
            </a:pPr>
            <a:r>
              <a:rPr lang="en-US" dirty="0"/>
              <a:t>It is often used in practice and is intuitively appealing</a:t>
            </a:r>
          </a:p>
          <a:p>
            <a:pPr>
              <a:defRPr/>
            </a:pPr>
            <a:r>
              <a:rPr lang="en-US" dirty="0"/>
              <a:t>It is based entirely on the estimated cash flows and is independent of interest rates found elsewhere</a:t>
            </a:r>
          </a:p>
          <a:p>
            <a:endParaRPr lang="en-US" dirty="0"/>
          </a:p>
        </p:txBody>
      </p:sp>
    </p:spTree>
    <p:extLst>
      <p:ext uri="{BB962C8B-B14F-4D97-AF65-F5344CB8AC3E}">
        <p14:creationId xmlns:p14="http://schemas.microsoft.com/office/powerpoint/2010/main" val="74763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Concepts and Skills</a:t>
            </a:r>
          </a:p>
        </p:txBody>
      </p:sp>
      <p:sp>
        <p:nvSpPr>
          <p:cNvPr id="3" name="Content Placeholder 2"/>
          <p:cNvSpPr>
            <a:spLocks noGrp="1"/>
          </p:cNvSpPr>
          <p:nvPr>
            <p:ph sz="quarter" idx="1"/>
          </p:nvPr>
        </p:nvSpPr>
        <p:spPr/>
        <p:txBody>
          <a:bodyPr>
            <a:normAutofit/>
          </a:bodyPr>
          <a:lstStyle/>
          <a:p>
            <a:pPr>
              <a:lnSpc>
                <a:spcPct val="90000"/>
              </a:lnSpc>
              <a:defRPr/>
            </a:pPr>
            <a:r>
              <a:rPr lang="en-US" sz="3200" dirty="0"/>
              <a:t>payback and understand their shortcomings</a:t>
            </a:r>
          </a:p>
          <a:p>
            <a:pPr>
              <a:lnSpc>
                <a:spcPct val="90000"/>
              </a:lnSpc>
              <a:defRPr/>
            </a:pPr>
            <a:r>
              <a:rPr lang="en-US" sz="3200" dirty="0"/>
              <a:t>Understand accounting rates of return and their shortcomings</a:t>
            </a:r>
          </a:p>
          <a:p>
            <a:pPr>
              <a:lnSpc>
                <a:spcPct val="90000"/>
              </a:lnSpc>
              <a:defRPr/>
            </a:pPr>
            <a:r>
              <a:rPr lang="en-US" sz="3200" dirty="0"/>
              <a:t>Be able to compute internal rates of return (standard and modified) and understand their strengths and weaknesses</a:t>
            </a:r>
          </a:p>
          <a:p>
            <a:pPr>
              <a:lnSpc>
                <a:spcPct val="90000"/>
              </a:lnSpc>
              <a:defRPr/>
            </a:pPr>
            <a:r>
              <a:rPr lang="en-US" sz="3200" dirty="0"/>
              <a:t>Be able to compute the net present value and understand why it is the best decision </a:t>
            </a:r>
            <a:r>
              <a:rPr lang="en-US" sz="3200" dirty="0" smtClean="0"/>
              <a:t>criterion</a:t>
            </a:r>
            <a:endParaRPr lang="en-US" sz="3200" dirty="0"/>
          </a:p>
        </p:txBody>
      </p:sp>
    </p:spTree>
    <p:extLst>
      <p:ext uri="{BB962C8B-B14F-4D97-AF65-F5344CB8AC3E}">
        <p14:creationId xmlns:p14="http://schemas.microsoft.com/office/powerpoint/2010/main" val="805400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IRR – Definition and Decision Rule</a:t>
            </a:r>
          </a:p>
        </p:txBody>
      </p:sp>
      <p:sp>
        <p:nvSpPr>
          <p:cNvPr id="3" name="Content Placeholder 2"/>
          <p:cNvSpPr>
            <a:spLocks noGrp="1"/>
          </p:cNvSpPr>
          <p:nvPr>
            <p:ph sz="quarter" idx="1"/>
          </p:nvPr>
        </p:nvSpPr>
        <p:spPr/>
        <p:txBody>
          <a:bodyPr/>
          <a:lstStyle/>
          <a:p>
            <a:pPr>
              <a:defRPr/>
            </a:pPr>
            <a:r>
              <a:rPr lang="en-US" sz="3200" dirty="0"/>
              <a:t>Definition: IRR is the return that makes the NPV = 0</a:t>
            </a:r>
          </a:p>
          <a:p>
            <a:pPr>
              <a:defRPr/>
            </a:pPr>
            <a:r>
              <a:rPr lang="en-US" sz="3200" dirty="0"/>
              <a:t>Decision Rule: </a:t>
            </a:r>
            <a:r>
              <a:rPr lang="en-US" sz="3200" b="1" i="1" dirty="0"/>
              <a:t>Accept the project if the IRR is greater than the required return</a:t>
            </a:r>
            <a:endParaRPr lang="en-US" sz="3200" dirty="0"/>
          </a:p>
          <a:p>
            <a:endParaRPr lang="en-US" dirty="0"/>
          </a:p>
        </p:txBody>
      </p:sp>
    </p:spTree>
    <p:extLst>
      <p:ext uri="{BB962C8B-B14F-4D97-AF65-F5344CB8AC3E}">
        <p14:creationId xmlns:p14="http://schemas.microsoft.com/office/powerpoint/2010/main" val="1908547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IRR for the Project</a:t>
            </a:r>
          </a:p>
        </p:txBody>
      </p:sp>
      <p:sp>
        <p:nvSpPr>
          <p:cNvPr id="3" name="Content Placeholder 2"/>
          <p:cNvSpPr>
            <a:spLocks noGrp="1"/>
          </p:cNvSpPr>
          <p:nvPr>
            <p:ph sz="quarter" idx="1"/>
          </p:nvPr>
        </p:nvSpPr>
        <p:spPr/>
        <p:txBody>
          <a:bodyPr/>
          <a:lstStyle/>
          <a:p>
            <a:pPr>
              <a:defRPr/>
            </a:pPr>
            <a:r>
              <a:rPr lang="en-US" sz="2800" dirty="0"/>
              <a:t>If you do not have a financial calculator, then this becomes a trial and error process</a:t>
            </a:r>
          </a:p>
          <a:p>
            <a:pPr>
              <a:defRPr/>
            </a:pPr>
            <a:r>
              <a:rPr lang="en-US" sz="2800" dirty="0"/>
              <a:t>Calculator</a:t>
            </a:r>
          </a:p>
          <a:p>
            <a:pPr lvl="1">
              <a:defRPr/>
            </a:pPr>
            <a:r>
              <a:rPr lang="en-US" sz="2400" dirty="0"/>
              <a:t>Enter the cash flows as you did with NPV</a:t>
            </a:r>
          </a:p>
          <a:p>
            <a:pPr lvl="1">
              <a:defRPr/>
            </a:pPr>
            <a:r>
              <a:rPr lang="en-US" sz="2400" dirty="0"/>
              <a:t>Press IRR and then CPT</a:t>
            </a:r>
          </a:p>
          <a:p>
            <a:pPr lvl="1">
              <a:defRPr/>
            </a:pPr>
            <a:r>
              <a:rPr lang="en-US" sz="2400" dirty="0"/>
              <a:t>IRR = 16.13% &gt; 12% required return</a:t>
            </a:r>
          </a:p>
          <a:p>
            <a:pPr>
              <a:defRPr/>
            </a:pPr>
            <a:r>
              <a:rPr lang="en-US" sz="2800" b="1" i="1" dirty="0"/>
              <a:t>Do we accept or reject the project?</a:t>
            </a:r>
          </a:p>
          <a:p>
            <a:endParaRPr lang="en-US" dirty="0"/>
          </a:p>
        </p:txBody>
      </p:sp>
    </p:spTree>
    <p:extLst>
      <p:ext uri="{BB962C8B-B14F-4D97-AF65-F5344CB8AC3E}">
        <p14:creationId xmlns:p14="http://schemas.microsoft.com/office/powerpoint/2010/main" val="3428026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Consider a project that costs $100 today and pays $110 in one year. Suppose you were asked, “What is the return on this investment?” What would you say? </a:t>
            </a:r>
          </a:p>
          <a:p>
            <a:endParaRPr lang="en-US" dirty="0"/>
          </a:p>
        </p:txBody>
      </p:sp>
      <p:pic>
        <p:nvPicPr>
          <p:cNvPr id="4" name="Picture 3" descr="Screen Shot 2015-11-30 at 8.56.17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800600"/>
            <a:ext cx="57054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2498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5-11-30 at 8.54.26 PM.png"/>
          <p:cNvPicPr>
            <a:picLocks noGrp="1" noChangeAspect="1"/>
          </p:cNvPicPr>
          <p:nvPr>
            <p:ph sz="quarter" idx="1"/>
          </p:nvPr>
        </p:nvPicPr>
        <p:blipFill>
          <a:blip r:embed="rId2">
            <a:extLst>
              <a:ext uri="{28A0092B-C50C-407E-A947-70E740481C1C}">
                <a14:useLocalDpi xmlns:a14="http://schemas.microsoft.com/office/drawing/2010/main" val="0"/>
              </a:ext>
            </a:extLst>
          </a:blip>
          <a:srcRect t="-29488" b="-29488"/>
          <a:stretch>
            <a:fillRect/>
          </a:stretch>
        </p:blipFill>
        <p:spPr/>
      </p:pic>
    </p:spTree>
    <p:extLst>
      <p:ext uri="{BB962C8B-B14F-4D97-AF65-F5344CB8AC3E}">
        <p14:creationId xmlns:p14="http://schemas.microsoft.com/office/powerpoint/2010/main" val="2119820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charset="0"/>
              </a:rPr>
              <a:t>Example 9.4</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defRPr/>
            </a:pPr>
            <a:r>
              <a:rPr lang="en-US" sz="3200" dirty="0">
                <a:latin typeface="Arial" charset="0"/>
              </a:rPr>
              <a:t>A project has a total up-front cost of $435.44. The cash flows are $100 in the first year, $200 in the second year and $300 in the third year. What</a:t>
            </a:r>
            <a:r>
              <a:rPr lang="ja-JP" altLang="en-US" sz="3200" dirty="0">
                <a:latin typeface="Arial" charset="0"/>
              </a:rPr>
              <a:t>’</a:t>
            </a:r>
            <a:r>
              <a:rPr lang="en-US" sz="3200" dirty="0">
                <a:latin typeface="Arial" charset="0"/>
              </a:rPr>
              <a:t>s the IRR? If we require an 18 percent return, should we take this investment?</a:t>
            </a:r>
          </a:p>
          <a:p>
            <a:pPr marL="0" indent="0">
              <a:defRPr/>
            </a:pPr>
            <a:endParaRPr lang="en-US" sz="3200" dirty="0">
              <a:latin typeface="Arial" charset="0"/>
            </a:endParaRPr>
          </a:p>
          <a:p>
            <a:pPr marL="0" indent="0">
              <a:defRPr/>
            </a:pPr>
            <a:r>
              <a:rPr lang="en-US" sz="3200" dirty="0">
                <a:latin typeface="Arial" charset="0"/>
              </a:rPr>
              <a:t>The NPV is zero at 15%, so 15% is the IRR. </a:t>
            </a:r>
          </a:p>
          <a:p>
            <a:pPr marL="0" indent="0" algn="just">
              <a:defRPr/>
            </a:pPr>
            <a:r>
              <a:rPr lang="en-US" sz="3200" dirty="0">
                <a:latin typeface="Arial" charset="0"/>
              </a:rPr>
              <a:t>The decision: is to reject to take this investment because its 15% return is below the required 18% return.</a:t>
            </a:r>
          </a:p>
          <a:p>
            <a:pPr>
              <a:defRPr/>
            </a:pPr>
            <a:endParaRPr lang="en-US" dirty="0"/>
          </a:p>
          <a:p>
            <a:endParaRPr lang="en-US" dirty="0"/>
          </a:p>
        </p:txBody>
      </p:sp>
    </p:spTree>
    <p:extLst>
      <p:ext uri="{BB962C8B-B14F-4D97-AF65-F5344CB8AC3E}">
        <p14:creationId xmlns:p14="http://schemas.microsoft.com/office/powerpoint/2010/main" val="3202768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Criteria Test - IRR</a:t>
            </a:r>
          </a:p>
        </p:txBody>
      </p:sp>
      <p:sp>
        <p:nvSpPr>
          <p:cNvPr id="3" name="Content Placeholder 2"/>
          <p:cNvSpPr>
            <a:spLocks noGrp="1"/>
          </p:cNvSpPr>
          <p:nvPr>
            <p:ph sz="quarter" idx="1"/>
          </p:nvPr>
        </p:nvSpPr>
        <p:spPr/>
        <p:txBody>
          <a:bodyPr/>
          <a:lstStyle/>
          <a:p>
            <a:pPr>
              <a:defRPr/>
            </a:pPr>
            <a:r>
              <a:rPr lang="en-US" sz="3200" dirty="0"/>
              <a:t>Does the IRR rule account for the time value of money?</a:t>
            </a:r>
          </a:p>
          <a:p>
            <a:pPr>
              <a:defRPr/>
            </a:pPr>
            <a:r>
              <a:rPr lang="en-US" sz="3200" dirty="0"/>
              <a:t>Does the IRR rule account for the risk of the cash flows?</a:t>
            </a:r>
          </a:p>
          <a:p>
            <a:pPr>
              <a:defRPr/>
            </a:pPr>
            <a:r>
              <a:rPr lang="en-US" sz="3200" dirty="0"/>
              <a:t>Does the IRR rule provide an indication about the increase in value?</a:t>
            </a:r>
          </a:p>
          <a:p>
            <a:pPr>
              <a:defRPr/>
            </a:pPr>
            <a:r>
              <a:rPr lang="en-US" sz="3200" dirty="0"/>
              <a:t>Should we consider the IRR rule for our primary decision criteria?</a:t>
            </a:r>
          </a:p>
          <a:p>
            <a:pPr>
              <a:defRPr/>
            </a:pPr>
            <a:endParaRPr lang="en-US" sz="3200" dirty="0"/>
          </a:p>
          <a:p>
            <a:endParaRPr lang="en-US" dirty="0"/>
          </a:p>
        </p:txBody>
      </p:sp>
    </p:spTree>
    <p:extLst>
      <p:ext uri="{BB962C8B-B14F-4D97-AF65-F5344CB8AC3E}">
        <p14:creationId xmlns:p14="http://schemas.microsoft.com/office/powerpoint/2010/main" val="265905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IRR</a:t>
            </a:r>
          </a:p>
        </p:txBody>
      </p:sp>
      <p:sp>
        <p:nvSpPr>
          <p:cNvPr id="3" name="Content Placeholder 2"/>
          <p:cNvSpPr>
            <a:spLocks noGrp="1"/>
          </p:cNvSpPr>
          <p:nvPr>
            <p:ph sz="quarter" idx="1"/>
          </p:nvPr>
        </p:nvSpPr>
        <p:spPr/>
        <p:txBody>
          <a:bodyPr/>
          <a:lstStyle/>
          <a:p>
            <a:pPr>
              <a:defRPr/>
            </a:pPr>
            <a:r>
              <a:rPr lang="en-US" sz="3200" dirty="0"/>
              <a:t>Knowing a return is intuitively appealing</a:t>
            </a:r>
          </a:p>
          <a:p>
            <a:pPr>
              <a:defRPr/>
            </a:pPr>
            <a:r>
              <a:rPr lang="en-US" sz="3200" dirty="0"/>
              <a:t>It is a simple way to communicate the value of a project to someone who </a:t>
            </a:r>
            <a:r>
              <a:rPr lang="en-US" sz="3200" dirty="0" err="1"/>
              <a:t>doesn</a:t>
            </a:r>
            <a:r>
              <a:rPr lang="ja-JP" altLang="en-US" sz="3200" dirty="0">
                <a:latin typeface="Arial"/>
              </a:rPr>
              <a:t>’</a:t>
            </a:r>
            <a:r>
              <a:rPr lang="en-US" sz="3200" dirty="0"/>
              <a:t>t know all the estimation details</a:t>
            </a:r>
          </a:p>
          <a:p>
            <a:pPr>
              <a:defRPr/>
            </a:pPr>
            <a:r>
              <a:rPr lang="en-US" sz="3200" dirty="0"/>
              <a:t>If the IRR is high enough, you may not need to estimate a required return, which is often a difficult task</a:t>
            </a:r>
          </a:p>
          <a:p>
            <a:endParaRPr lang="en-US" dirty="0"/>
          </a:p>
        </p:txBody>
      </p:sp>
    </p:spTree>
    <p:extLst>
      <p:ext uri="{BB962C8B-B14F-4D97-AF65-F5344CB8AC3E}">
        <p14:creationId xmlns:p14="http://schemas.microsoft.com/office/powerpoint/2010/main" val="2937633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Decisions for the Project</a:t>
            </a:r>
          </a:p>
        </p:txBody>
      </p:sp>
      <p:pic>
        <p:nvPicPr>
          <p:cNvPr id="4" name="Content Placeholder 3" descr="Screen Shot 2016-03-14 at 4.36.02 AM.png"/>
          <p:cNvPicPr>
            <a:picLocks noGrp="1" noChangeAspect="1"/>
          </p:cNvPicPr>
          <p:nvPr>
            <p:ph sz="quarter" idx="1"/>
          </p:nvPr>
        </p:nvPicPr>
        <p:blipFill>
          <a:blip r:embed="rId2">
            <a:extLst>
              <a:ext uri="{28A0092B-C50C-407E-A947-70E740481C1C}">
                <a14:useLocalDpi xmlns:a14="http://schemas.microsoft.com/office/drawing/2010/main" val="0"/>
              </a:ext>
            </a:extLst>
          </a:blip>
          <a:srcRect l="-5316" r="-5316"/>
          <a:stretch>
            <a:fillRect/>
          </a:stretch>
        </p:blipFill>
        <p:spPr/>
      </p:pic>
    </p:spTree>
    <p:extLst>
      <p:ext uri="{BB962C8B-B14F-4D97-AF65-F5344CB8AC3E}">
        <p14:creationId xmlns:p14="http://schemas.microsoft.com/office/powerpoint/2010/main" val="39012065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NPV vs. IRR</a:t>
            </a:r>
          </a:p>
        </p:txBody>
      </p:sp>
      <p:sp>
        <p:nvSpPr>
          <p:cNvPr id="3" name="Content Placeholder 2"/>
          <p:cNvSpPr>
            <a:spLocks noGrp="1"/>
          </p:cNvSpPr>
          <p:nvPr>
            <p:ph sz="quarter" idx="1"/>
          </p:nvPr>
        </p:nvSpPr>
        <p:spPr/>
        <p:txBody>
          <a:bodyPr/>
          <a:lstStyle/>
          <a:p>
            <a:pPr>
              <a:defRPr/>
            </a:pPr>
            <a:r>
              <a:rPr lang="en-US" dirty="0"/>
              <a:t>NPV and IRR will generally give us the same decision</a:t>
            </a:r>
          </a:p>
          <a:p>
            <a:pPr>
              <a:defRPr/>
            </a:pPr>
            <a:r>
              <a:rPr lang="en-US" dirty="0"/>
              <a:t>Exceptions</a:t>
            </a:r>
          </a:p>
          <a:p>
            <a:pPr lvl="1">
              <a:defRPr/>
            </a:pPr>
            <a:r>
              <a:rPr lang="en-US" dirty="0"/>
              <a:t>Nonconventional cash flows – cash flow signs change more than once</a:t>
            </a:r>
          </a:p>
          <a:p>
            <a:pPr lvl="1">
              <a:defRPr/>
            </a:pPr>
            <a:r>
              <a:rPr lang="en-US" dirty="0"/>
              <a:t>Mutually exclusive projects</a:t>
            </a:r>
          </a:p>
          <a:p>
            <a:pPr lvl="2">
              <a:defRPr/>
            </a:pPr>
            <a:r>
              <a:rPr lang="en-US" dirty="0"/>
              <a:t>Initial investments are substantially different (issue of scale)</a:t>
            </a:r>
          </a:p>
          <a:p>
            <a:pPr lvl="2">
              <a:defRPr/>
            </a:pPr>
            <a:r>
              <a:rPr lang="en-US" dirty="0"/>
              <a:t>Timing of cash flows is substantially different</a:t>
            </a:r>
          </a:p>
          <a:p>
            <a:endParaRPr lang="en-US" dirty="0"/>
          </a:p>
        </p:txBody>
      </p:sp>
    </p:spTree>
    <p:extLst>
      <p:ext uri="{BB962C8B-B14F-4D97-AF65-F5344CB8AC3E}">
        <p14:creationId xmlns:p14="http://schemas.microsoft.com/office/powerpoint/2010/main" val="564990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 Payback Criteria</a:t>
            </a:r>
          </a:p>
        </p:txBody>
      </p:sp>
      <p:sp>
        <p:nvSpPr>
          <p:cNvPr id="3" name="Content Placeholder 2"/>
          <p:cNvSpPr>
            <a:spLocks noGrp="1"/>
          </p:cNvSpPr>
          <p:nvPr>
            <p:ph sz="quarter" idx="1"/>
          </p:nvPr>
        </p:nvSpPr>
        <p:spPr/>
        <p:txBody>
          <a:bodyPr/>
          <a:lstStyle/>
          <a:p>
            <a:pPr>
              <a:defRPr/>
            </a:pPr>
            <a:r>
              <a:rPr lang="en-US" sz="2400" dirty="0"/>
              <a:t>Payback period</a:t>
            </a:r>
          </a:p>
          <a:p>
            <a:pPr lvl="1">
              <a:defRPr/>
            </a:pPr>
            <a:r>
              <a:rPr lang="en-US" sz="2000" dirty="0"/>
              <a:t>Length of time until initial investment is recovered</a:t>
            </a:r>
          </a:p>
          <a:p>
            <a:pPr lvl="1">
              <a:defRPr/>
            </a:pPr>
            <a:r>
              <a:rPr lang="en-US" sz="2000" dirty="0"/>
              <a:t>Take the project if it pays back within some specified period</a:t>
            </a:r>
          </a:p>
          <a:p>
            <a:pPr lvl="1">
              <a:defRPr/>
            </a:pPr>
            <a:r>
              <a:rPr lang="en-US" sz="2000" dirty="0" err="1"/>
              <a:t>Doesn</a:t>
            </a:r>
            <a:r>
              <a:rPr lang="ja-JP" altLang="en-US" sz="2000" dirty="0">
                <a:latin typeface="Arial"/>
              </a:rPr>
              <a:t>’</a:t>
            </a:r>
            <a:r>
              <a:rPr lang="en-US" sz="2000" dirty="0"/>
              <a:t>t account for time value of money, and there is an arbitrary cutoff period</a:t>
            </a:r>
          </a:p>
          <a:p>
            <a:pPr>
              <a:defRPr/>
            </a:pPr>
            <a:r>
              <a:rPr lang="en-US" sz="2400" dirty="0"/>
              <a:t>Discounted payback period</a:t>
            </a:r>
          </a:p>
          <a:p>
            <a:pPr lvl="1">
              <a:defRPr/>
            </a:pPr>
            <a:r>
              <a:rPr lang="en-US" sz="2000" dirty="0"/>
              <a:t>Length of time until initial investment is recovered on a discounted basis</a:t>
            </a:r>
          </a:p>
          <a:p>
            <a:pPr lvl="1">
              <a:defRPr/>
            </a:pPr>
            <a:r>
              <a:rPr lang="en-US" sz="2000" dirty="0"/>
              <a:t>Take the project if it pays back in some specified period</a:t>
            </a:r>
          </a:p>
          <a:p>
            <a:pPr lvl="1">
              <a:defRPr/>
            </a:pPr>
            <a:r>
              <a:rPr lang="en-US" sz="2000" dirty="0"/>
              <a:t>There is an arbitrary cutoff period</a:t>
            </a:r>
          </a:p>
          <a:p>
            <a:endParaRPr lang="en-US" dirty="0"/>
          </a:p>
        </p:txBody>
      </p:sp>
    </p:spTree>
    <p:extLst>
      <p:ext uri="{BB962C8B-B14F-4D97-AF65-F5344CB8AC3E}">
        <p14:creationId xmlns:p14="http://schemas.microsoft.com/office/powerpoint/2010/main" val="2721174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Outline</a:t>
            </a:r>
          </a:p>
        </p:txBody>
      </p:sp>
      <p:sp>
        <p:nvSpPr>
          <p:cNvPr id="3" name="Content Placeholder 2"/>
          <p:cNvSpPr>
            <a:spLocks noGrp="1"/>
          </p:cNvSpPr>
          <p:nvPr>
            <p:ph sz="quarter" idx="1"/>
          </p:nvPr>
        </p:nvSpPr>
        <p:spPr/>
        <p:txBody>
          <a:bodyPr/>
          <a:lstStyle/>
          <a:p>
            <a:pPr>
              <a:defRPr/>
            </a:pPr>
            <a:r>
              <a:rPr lang="en-US" dirty="0"/>
              <a:t>Net Present Value</a:t>
            </a:r>
          </a:p>
          <a:p>
            <a:pPr>
              <a:defRPr/>
            </a:pPr>
            <a:r>
              <a:rPr lang="en-US" dirty="0"/>
              <a:t>The Payback Rule</a:t>
            </a:r>
          </a:p>
          <a:p>
            <a:pPr>
              <a:defRPr/>
            </a:pPr>
            <a:r>
              <a:rPr lang="en-US" dirty="0"/>
              <a:t>The Discounted Payback</a:t>
            </a:r>
          </a:p>
          <a:p>
            <a:pPr>
              <a:defRPr/>
            </a:pPr>
            <a:r>
              <a:rPr lang="en-US" dirty="0"/>
              <a:t>The Average Accounting Return</a:t>
            </a:r>
          </a:p>
          <a:p>
            <a:pPr>
              <a:defRPr/>
            </a:pPr>
            <a:r>
              <a:rPr lang="en-US" dirty="0"/>
              <a:t>The Internal Rate of </a:t>
            </a:r>
            <a:r>
              <a:rPr lang="en-US" dirty="0" smtClean="0"/>
              <a:t>Return</a:t>
            </a:r>
            <a:endParaRPr lang="en-US" dirty="0"/>
          </a:p>
        </p:txBody>
      </p:sp>
    </p:spTree>
    <p:extLst>
      <p:ext uri="{BB962C8B-B14F-4D97-AF65-F5344CB8AC3E}">
        <p14:creationId xmlns:p14="http://schemas.microsoft.com/office/powerpoint/2010/main" val="578600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 Accounting Criterion</a:t>
            </a:r>
          </a:p>
        </p:txBody>
      </p:sp>
      <p:sp>
        <p:nvSpPr>
          <p:cNvPr id="3" name="Content Placeholder 2"/>
          <p:cNvSpPr>
            <a:spLocks noGrp="1"/>
          </p:cNvSpPr>
          <p:nvPr>
            <p:ph sz="quarter" idx="1"/>
          </p:nvPr>
        </p:nvSpPr>
        <p:spPr/>
        <p:txBody>
          <a:bodyPr/>
          <a:lstStyle/>
          <a:p>
            <a:pPr>
              <a:defRPr/>
            </a:pPr>
            <a:r>
              <a:rPr lang="en-US" dirty="0"/>
              <a:t>Average Accounting Return</a:t>
            </a:r>
          </a:p>
          <a:p>
            <a:pPr lvl="1">
              <a:defRPr/>
            </a:pPr>
            <a:r>
              <a:rPr lang="en-US" dirty="0"/>
              <a:t>Measure of accounting profit relative to book value</a:t>
            </a:r>
          </a:p>
          <a:p>
            <a:pPr lvl="1">
              <a:defRPr/>
            </a:pPr>
            <a:r>
              <a:rPr lang="en-US" dirty="0"/>
              <a:t>Similar to return on assets measure</a:t>
            </a:r>
          </a:p>
          <a:p>
            <a:pPr lvl="1">
              <a:defRPr/>
            </a:pPr>
            <a:r>
              <a:rPr lang="en-US" dirty="0"/>
              <a:t>Take the investment if the AAR exceeds some specified return level</a:t>
            </a:r>
          </a:p>
          <a:p>
            <a:pPr lvl="1">
              <a:defRPr/>
            </a:pPr>
            <a:r>
              <a:rPr lang="en-US" dirty="0"/>
              <a:t>Serious problems and should not be used</a:t>
            </a:r>
          </a:p>
          <a:p>
            <a:endParaRPr lang="en-US" dirty="0"/>
          </a:p>
        </p:txBody>
      </p:sp>
    </p:spTree>
    <p:extLst>
      <p:ext uri="{BB962C8B-B14F-4D97-AF65-F5344CB8AC3E}">
        <p14:creationId xmlns:p14="http://schemas.microsoft.com/office/powerpoint/2010/main" val="395452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Decision Criteria</a:t>
            </a:r>
          </a:p>
        </p:txBody>
      </p:sp>
      <p:sp>
        <p:nvSpPr>
          <p:cNvPr id="3" name="Content Placeholder 2"/>
          <p:cNvSpPr>
            <a:spLocks noGrp="1"/>
          </p:cNvSpPr>
          <p:nvPr>
            <p:ph sz="quarter" idx="1"/>
          </p:nvPr>
        </p:nvSpPr>
        <p:spPr/>
        <p:txBody>
          <a:bodyPr/>
          <a:lstStyle/>
          <a:p>
            <a:pPr>
              <a:defRPr/>
            </a:pPr>
            <a:r>
              <a:rPr lang="en-US" dirty="0"/>
              <a:t>We need to ask ourselves the following questions when evaluating capital budgeting decision rules:</a:t>
            </a:r>
          </a:p>
          <a:p>
            <a:pPr lvl="1">
              <a:defRPr/>
            </a:pPr>
            <a:r>
              <a:rPr lang="en-US" dirty="0"/>
              <a:t>Does the decision rule adjust for the time value of money?</a:t>
            </a:r>
          </a:p>
          <a:p>
            <a:pPr lvl="1">
              <a:defRPr/>
            </a:pPr>
            <a:r>
              <a:rPr lang="en-US" dirty="0"/>
              <a:t>Does the decision rule adjust for risk?</a:t>
            </a:r>
          </a:p>
          <a:p>
            <a:pPr lvl="1">
              <a:defRPr/>
            </a:pPr>
            <a:r>
              <a:rPr lang="en-US" dirty="0"/>
              <a:t>Does the decision rule provide information on whether we are creating value for the firm?</a:t>
            </a:r>
          </a:p>
          <a:p>
            <a:endParaRPr lang="en-US" dirty="0"/>
          </a:p>
        </p:txBody>
      </p:sp>
    </p:spTree>
    <p:extLst>
      <p:ext uri="{BB962C8B-B14F-4D97-AF65-F5344CB8AC3E}">
        <p14:creationId xmlns:p14="http://schemas.microsoft.com/office/powerpoint/2010/main" val="2912464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 Present Value</a:t>
            </a:r>
          </a:p>
        </p:txBody>
      </p:sp>
      <p:sp>
        <p:nvSpPr>
          <p:cNvPr id="3" name="Content Placeholder 2"/>
          <p:cNvSpPr>
            <a:spLocks noGrp="1"/>
          </p:cNvSpPr>
          <p:nvPr>
            <p:ph sz="quarter" idx="1"/>
          </p:nvPr>
        </p:nvSpPr>
        <p:spPr/>
        <p:txBody>
          <a:bodyPr/>
          <a:lstStyle/>
          <a:p>
            <a:pPr>
              <a:lnSpc>
                <a:spcPct val="90000"/>
              </a:lnSpc>
              <a:defRPr/>
            </a:pPr>
            <a:r>
              <a:rPr lang="en-US" sz="2800" dirty="0"/>
              <a:t>The difference between the market value of a project and its cost</a:t>
            </a:r>
          </a:p>
          <a:p>
            <a:pPr>
              <a:lnSpc>
                <a:spcPct val="90000"/>
              </a:lnSpc>
              <a:defRPr/>
            </a:pPr>
            <a:r>
              <a:rPr lang="en-US" sz="2800" dirty="0"/>
              <a:t>How much value is created from undertaking an investment?</a:t>
            </a:r>
          </a:p>
          <a:p>
            <a:pPr lvl="1">
              <a:lnSpc>
                <a:spcPct val="90000"/>
              </a:lnSpc>
              <a:defRPr/>
            </a:pPr>
            <a:r>
              <a:rPr lang="en-US" sz="2400" dirty="0"/>
              <a:t>The first step is to estimate the expected future cash flows.</a:t>
            </a:r>
          </a:p>
          <a:p>
            <a:pPr lvl="1">
              <a:lnSpc>
                <a:spcPct val="90000"/>
              </a:lnSpc>
              <a:defRPr/>
            </a:pPr>
            <a:r>
              <a:rPr lang="en-US" sz="2400" dirty="0"/>
              <a:t>The second step is to estimate the required return for projects of this risk level.</a:t>
            </a:r>
          </a:p>
          <a:p>
            <a:pPr lvl="1">
              <a:lnSpc>
                <a:spcPct val="90000"/>
              </a:lnSpc>
              <a:defRPr/>
            </a:pPr>
            <a:r>
              <a:rPr lang="en-US" sz="2400" dirty="0"/>
              <a:t>The third step is to find the present value of the cash flows and subtract the initial investment.</a:t>
            </a:r>
          </a:p>
          <a:p>
            <a:endParaRPr lang="en-US" dirty="0"/>
          </a:p>
        </p:txBody>
      </p:sp>
    </p:spTree>
    <p:extLst>
      <p:ext uri="{BB962C8B-B14F-4D97-AF65-F5344CB8AC3E}">
        <p14:creationId xmlns:p14="http://schemas.microsoft.com/office/powerpoint/2010/main" val="380540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Example Information</a:t>
            </a:r>
          </a:p>
        </p:txBody>
      </p:sp>
      <p:sp>
        <p:nvSpPr>
          <p:cNvPr id="3" name="Content Placeholder 2"/>
          <p:cNvSpPr>
            <a:spLocks noGrp="1"/>
          </p:cNvSpPr>
          <p:nvPr>
            <p:ph sz="quarter" idx="1"/>
          </p:nvPr>
        </p:nvSpPr>
        <p:spPr/>
        <p:txBody>
          <a:bodyPr/>
          <a:lstStyle/>
          <a:p>
            <a:pPr>
              <a:defRPr/>
            </a:pPr>
            <a:r>
              <a:rPr lang="en-US" sz="2800" dirty="0"/>
              <a:t>You are reviewing a new project and have estimated the following cash flows:</a:t>
            </a:r>
          </a:p>
          <a:p>
            <a:pPr lvl="1">
              <a:defRPr/>
            </a:pPr>
            <a:r>
              <a:rPr lang="en-US" sz="2400" dirty="0"/>
              <a:t>Year 0:	CF = -165,000</a:t>
            </a:r>
          </a:p>
          <a:p>
            <a:pPr lvl="1">
              <a:defRPr/>
            </a:pPr>
            <a:r>
              <a:rPr lang="en-US" sz="2400" dirty="0"/>
              <a:t>Year 1:	CF = 63,120; NI = 13,620</a:t>
            </a:r>
          </a:p>
          <a:p>
            <a:pPr lvl="1">
              <a:defRPr/>
            </a:pPr>
            <a:r>
              <a:rPr lang="en-US" sz="2400" dirty="0"/>
              <a:t>Year 2:	CF = 70,800; NI = 3,300</a:t>
            </a:r>
          </a:p>
          <a:p>
            <a:pPr lvl="1">
              <a:defRPr/>
            </a:pPr>
            <a:r>
              <a:rPr lang="en-US" sz="2400" dirty="0"/>
              <a:t>Year 3:	CF = 91,080; NI = 29,100</a:t>
            </a:r>
          </a:p>
          <a:p>
            <a:pPr lvl="1">
              <a:defRPr/>
            </a:pPr>
            <a:r>
              <a:rPr lang="en-US" sz="2400" dirty="0"/>
              <a:t>Average Book Value = 72,000</a:t>
            </a:r>
          </a:p>
          <a:p>
            <a:pPr>
              <a:defRPr/>
            </a:pPr>
            <a:r>
              <a:rPr lang="en-US" sz="2800" dirty="0"/>
              <a:t>Your required return for assets of this risk level is 12%.</a:t>
            </a:r>
          </a:p>
          <a:p>
            <a:endParaRPr lang="en-US" dirty="0"/>
          </a:p>
        </p:txBody>
      </p:sp>
    </p:spTree>
    <p:extLst>
      <p:ext uri="{BB962C8B-B14F-4D97-AF65-F5344CB8AC3E}">
        <p14:creationId xmlns:p14="http://schemas.microsoft.com/office/powerpoint/2010/main" val="92838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NPV – Decision Rule</a:t>
            </a:r>
          </a:p>
        </p:txBody>
      </p:sp>
      <p:sp>
        <p:nvSpPr>
          <p:cNvPr id="3" name="Content Placeholder 2"/>
          <p:cNvSpPr>
            <a:spLocks noGrp="1"/>
          </p:cNvSpPr>
          <p:nvPr>
            <p:ph sz="quarter" idx="1"/>
          </p:nvPr>
        </p:nvSpPr>
        <p:spPr/>
        <p:txBody>
          <a:bodyPr/>
          <a:lstStyle/>
          <a:p>
            <a:pPr>
              <a:defRPr/>
            </a:pPr>
            <a:r>
              <a:rPr lang="en-US" sz="3200" b="1" i="1" dirty="0"/>
              <a:t>If the NPV is positive, accept the project</a:t>
            </a:r>
            <a:endParaRPr lang="en-US" sz="3200" dirty="0"/>
          </a:p>
          <a:p>
            <a:pPr>
              <a:defRPr/>
            </a:pPr>
            <a:r>
              <a:rPr lang="en-US" sz="3200" dirty="0"/>
              <a:t>A positive NPV means that the project is expected to add value to the firm and will therefore increase the wealth of the owners.</a:t>
            </a:r>
          </a:p>
          <a:p>
            <a:pPr>
              <a:defRPr/>
            </a:pPr>
            <a:r>
              <a:rPr lang="en-US" sz="3200" dirty="0"/>
              <a:t>Since our goal is to increase owner wealth, NPV is a direct measure of how well this project will meet our goal.</a:t>
            </a:r>
            <a:endParaRPr lang="en-US" sz="3200" b="1" i="1" dirty="0"/>
          </a:p>
          <a:p>
            <a:endParaRPr lang="en-US" dirty="0"/>
          </a:p>
        </p:txBody>
      </p:sp>
    </p:spTree>
    <p:extLst>
      <p:ext uri="{BB962C8B-B14F-4D97-AF65-F5344CB8AC3E}">
        <p14:creationId xmlns:p14="http://schemas.microsoft.com/office/powerpoint/2010/main" val="286801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Computing NPV for the Project</a:t>
            </a:r>
          </a:p>
        </p:txBody>
      </p:sp>
      <p:sp>
        <p:nvSpPr>
          <p:cNvPr id="3" name="Content Placeholder 2"/>
          <p:cNvSpPr>
            <a:spLocks noGrp="1"/>
          </p:cNvSpPr>
          <p:nvPr>
            <p:ph sz="quarter" idx="1"/>
          </p:nvPr>
        </p:nvSpPr>
        <p:spPr/>
        <p:txBody>
          <a:bodyPr/>
          <a:lstStyle/>
          <a:p>
            <a:pPr>
              <a:defRPr/>
            </a:pPr>
            <a:r>
              <a:rPr lang="en-US" sz="2800" dirty="0"/>
              <a:t>Using the formulas:</a:t>
            </a:r>
          </a:p>
          <a:p>
            <a:pPr lvl="1">
              <a:defRPr/>
            </a:pPr>
            <a:r>
              <a:rPr lang="en-US" sz="2400" dirty="0"/>
              <a:t>NPV = -165,000 + 63,120/(1.12) + 70,800/(1.12)</a:t>
            </a:r>
            <a:r>
              <a:rPr lang="en-US" sz="2400" baseline="30000" dirty="0"/>
              <a:t>2</a:t>
            </a:r>
            <a:r>
              <a:rPr lang="en-US" sz="2400" dirty="0"/>
              <a:t> + 91,080/(1.12)</a:t>
            </a:r>
            <a:r>
              <a:rPr lang="en-US" sz="2400" baseline="30000" dirty="0"/>
              <a:t>3</a:t>
            </a:r>
            <a:r>
              <a:rPr lang="en-US" sz="2400" dirty="0"/>
              <a:t> = 12,627.41</a:t>
            </a:r>
          </a:p>
          <a:p>
            <a:pPr>
              <a:defRPr/>
            </a:pPr>
            <a:r>
              <a:rPr lang="en-US" sz="2800" dirty="0"/>
              <a:t>Using the calculator:</a:t>
            </a:r>
          </a:p>
          <a:p>
            <a:pPr lvl="1">
              <a:defRPr/>
            </a:pPr>
            <a:r>
              <a:rPr lang="en-US" sz="2400" dirty="0"/>
              <a:t>CF</a:t>
            </a:r>
            <a:r>
              <a:rPr lang="en-US" sz="2400" baseline="-25000" dirty="0"/>
              <a:t>0</a:t>
            </a:r>
            <a:r>
              <a:rPr lang="en-US" sz="2400" dirty="0"/>
              <a:t> = -165,000; C01 = 63,120; F01 = 1; C02 = 70,800; F02 = 1; C03 = 91,080; F03 = 1; NPV; I = 12; CPT NPV = 12,627.41</a:t>
            </a:r>
          </a:p>
          <a:p>
            <a:pPr>
              <a:defRPr/>
            </a:pPr>
            <a:r>
              <a:rPr lang="en-US" sz="2800" b="1" i="1" dirty="0"/>
              <a:t>Do we accept or reject the project?</a:t>
            </a:r>
          </a:p>
          <a:p>
            <a:endParaRPr lang="en-US" dirty="0"/>
          </a:p>
        </p:txBody>
      </p:sp>
    </p:spTree>
    <p:extLst>
      <p:ext uri="{BB962C8B-B14F-4D97-AF65-F5344CB8AC3E}">
        <p14:creationId xmlns:p14="http://schemas.microsoft.com/office/powerpoint/2010/main" val="1860270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19980</TotalTime>
  <Words>2024</Words>
  <Application>Microsoft Macintosh PowerPoint</Application>
  <PresentationFormat>On-screen Show (4:3)</PresentationFormat>
  <Paragraphs>206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  Net Present Value and Other Investment Criteria </vt:lpstr>
      <vt:lpstr>Course Roadmap </vt:lpstr>
      <vt:lpstr>Key Concepts and Skills</vt:lpstr>
      <vt:lpstr>Chapter Outline</vt:lpstr>
      <vt:lpstr>Good Decision Criteria</vt:lpstr>
      <vt:lpstr>Net Present Value</vt:lpstr>
      <vt:lpstr>Project Example Information</vt:lpstr>
      <vt:lpstr>NPV – Decision Rule</vt:lpstr>
      <vt:lpstr>Computing NPV for the Project</vt:lpstr>
      <vt:lpstr>Decision Criteria Test - NPV</vt:lpstr>
      <vt:lpstr>Example 9.1</vt:lpstr>
      <vt:lpstr>Example 9.1</vt:lpstr>
      <vt:lpstr>Payback Period</vt:lpstr>
      <vt:lpstr>Computing Payback for the Project</vt:lpstr>
      <vt:lpstr>Decision Criteria Test - Payback</vt:lpstr>
      <vt:lpstr>Example 9.2</vt:lpstr>
      <vt:lpstr>Example 9.2</vt:lpstr>
      <vt:lpstr>Advantages and Disadvantages of Payback</vt:lpstr>
      <vt:lpstr>Discounted Payback Period</vt:lpstr>
      <vt:lpstr>Computing Discounted Payback for the Project</vt:lpstr>
      <vt:lpstr>Decision Criteria Test – Discounted Payback</vt:lpstr>
      <vt:lpstr>Advantages and Disadvantages of Discounted Payback</vt:lpstr>
      <vt:lpstr>Average Accounting Return</vt:lpstr>
      <vt:lpstr>Computing AAR for the Project</vt:lpstr>
      <vt:lpstr>Decision Criteria Test - AAR</vt:lpstr>
      <vt:lpstr>Example</vt:lpstr>
      <vt:lpstr>Example</vt:lpstr>
      <vt:lpstr>Advantages and Disadvantages of AAR</vt:lpstr>
      <vt:lpstr>Internal Rate of Return</vt:lpstr>
      <vt:lpstr>IRR – Definition and Decision Rule</vt:lpstr>
      <vt:lpstr>Computing IRR for the Project</vt:lpstr>
      <vt:lpstr>PowerPoint Presentation</vt:lpstr>
      <vt:lpstr>PowerPoint Presentation</vt:lpstr>
      <vt:lpstr>Example 9.4</vt:lpstr>
      <vt:lpstr>Decision Criteria Test - IRR</vt:lpstr>
      <vt:lpstr>Advantages of IRR</vt:lpstr>
      <vt:lpstr>Summary of Decisions for the Project</vt:lpstr>
      <vt:lpstr>NPV vs. IRR</vt:lpstr>
      <vt:lpstr>Summary – Payback Criteria</vt:lpstr>
      <vt:lpstr>Summary – Accounting Criterion</vt:lpstr>
    </vt:vector>
  </TitlesOfParts>
  <Company>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 N</dc:creator>
  <cp:lastModifiedBy>Reem N</cp:lastModifiedBy>
  <cp:revision>158</cp:revision>
  <dcterms:created xsi:type="dcterms:W3CDTF">2015-09-07T08:37:07Z</dcterms:created>
  <dcterms:modified xsi:type="dcterms:W3CDTF">2016-03-14T11:38:21Z</dcterms:modified>
</cp:coreProperties>
</file>