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9"/>
  </p:notesMasterIdLst>
  <p:sldIdLst>
    <p:sldId id="286" r:id="rId2"/>
    <p:sldId id="294" r:id="rId3"/>
    <p:sldId id="293" r:id="rId4"/>
    <p:sldId id="290" r:id="rId5"/>
    <p:sldId id="296" r:id="rId6"/>
    <p:sldId id="297" r:id="rId7"/>
    <p:sldId id="298" r:id="rId8"/>
    <p:sldId id="300" r:id="rId9"/>
    <p:sldId id="301" r:id="rId10"/>
    <p:sldId id="302" r:id="rId11"/>
    <p:sldId id="304" r:id="rId12"/>
    <p:sldId id="305" r:id="rId13"/>
    <p:sldId id="307" r:id="rId14"/>
    <p:sldId id="341" r:id="rId15"/>
    <p:sldId id="340" r:id="rId16"/>
    <p:sldId id="306"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33" r:id="rId31"/>
    <p:sldId id="335" r:id="rId32"/>
    <p:sldId id="321" r:id="rId33"/>
    <p:sldId id="322" r:id="rId34"/>
    <p:sldId id="323" r:id="rId35"/>
    <p:sldId id="324" r:id="rId36"/>
    <p:sldId id="326" r:id="rId37"/>
    <p:sldId id="327" r:id="rId38"/>
    <p:sldId id="336" r:id="rId39"/>
    <p:sldId id="334" r:id="rId40"/>
    <p:sldId id="328" r:id="rId41"/>
    <p:sldId id="329" r:id="rId42"/>
    <p:sldId id="330" r:id="rId43"/>
    <p:sldId id="331" r:id="rId44"/>
    <p:sldId id="332" r:id="rId45"/>
    <p:sldId id="337" r:id="rId46"/>
    <p:sldId id="338" r:id="rId47"/>
    <p:sldId id="33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9E3"/>
    <a:srgbClr val="CCFFFF"/>
    <a:srgbClr val="99CCFF"/>
    <a:srgbClr val="00FFCC"/>
    <a:srgbClr val="00CC99"/>
    <a:srgbClr val="CCECFF"/>
    <a:srgbClr val="D3A1F1"/>
    <a:srgbClr val="FBF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5209" autoAdjust="0"/>
  </p:normalViewPr>
  <p:slideViewPr>
    <p:cSldViewPr snapToGrid="0">
      <p:cViewPr>
        <p:scale>
          <a:sx n="82" d="100"/>
          <a:sy n="82" d="100"/>
        </p:scale>
        <p:origin x="1697" y="43"/>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3728-58ED-449B-B477-2097A9C731FD}" type="datetimeFigureOut">
              <a:rPr lang="en-US" smtClean="0"/>
              <a:t>5/19/2019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9AE0-1E79-462C-94C4-FAF6B008A579}" type="slidenum">
              <a:rPr lang="en-US" smtClean="0"/>
              <a:t>‹#›</a:t>
            </a:fld>
            <a:endParaRPr lang="en-US"/>
          </a:p>
        </p:txBody>
      </p:sp>
    </p:spTree>
    <p:extLst>
      <p:ext uri="{BB962C8B-B14F-4D97-AF65-F5344CB8AC3E}">
        <p14:creationId xmlns:p14="http://schemas.microsoft.com/office/powerpoint/2010/main" val="2732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a:t>
            </a:fld>
            <a:endParaRPr lang="en-US"/>
          </a:p>
        </p:txBody>
      </p:sp>
    </p:spTree>
    <p:extLst>
      <p:ext uri="{BB962C8B-B14F-4D97-AF65-F5344CB8AC3E}">
        <p14:creationId xmlns:p14="http://schemas.microsoft.com/office/powerpoint/2010/main" val="295135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27</a:t>
            </a:fld>
            <a:endParaRPr lang="en-US"/>
          </a:p>
        </p:txBody>
      </p:sp>
    </p:spTree>
    <p:extLst>
      <p:ext uri="{BB962C8B-B14F-4D97-AF65-F5344CB8AC3E}">
        <p14:creationId xmlns:p14="http://schemas.microsoft.com/office/powerpoint/2010/main" val="313661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C77F0-96AE-4EB8-A9AB-9E3089C9D4DD}"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74997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67786-9697-4788-B878-E0E7D0BBC387}"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30369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A5482-6720-450D-88A9-887C92E13381}"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83885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713735-C57E-40EC-86F9-4A37D36D8465}"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5833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9BE8A-5C1B-4C1E-95C7-F30640E59791}"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96264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5715F-424E-4A54-A10C-5B16A1216F71}"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51330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7CB05-2049-4E4A-BC81-20540AFAE5AE}" type="datetime1">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49462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63C0C-9639-4D5A-92C4-CA4E01DD37B6}" type="datetime1">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47643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B1DF-E66D-4CDA-914A-A89ED7EA5222}" type="datetime1">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14178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CE6BA7-D322-4050-BB9A-5B54A4A5829A}"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9473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A12C9-A6AF-45F0-AC54-68E3455A2609}"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3363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5370F-4C97-4966-BE8A-AAFEBFC9BD70}" type="datetime1">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4BF2-3C04-4AB9-BE52-D173019A9162}" type="slidenum">
              <a:rPr lang="en-US" smtClean="0"/>
              <a:t>‹#›</a:t>
            </a:fld>
            <a:endParaRPr lang="en-US"/>
          </a:p>
        </p:txBody>
      </p:sp>
    </p:spTree>
    <p:extLst>
      <p:ext uri="{BB962C8B-B14F-4D97-AF65-F5344CB8AC3E}">
        <p14:creationId xmlns:p14="http://schemas.microsoft.com/office/powerpoint/2010/main" val="1799216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vergil.chemistry.gatech.edu/notes/quantrev/quantrev.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31702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cs typeface="Arial" panose="020B0604020202020204" pitchFamily="34" charset="0"/>
            </a:endParaRPr>
          </a:p>
        </p:txBody>
      </p:sp>
      <p:sp>
        <p:nvSpPr>
          <p:cNvPr id="3076" name="Rectangle 7"/>
          <p:cNvSpPr>
            <a:spLocks noChangeArrowheads="1"/>
          </p:cNvSpPr>
          <p:nvPr/>
        </p:nvSpPr>
        <p:spPr bwMode="auto">
          <a:xfrm>
            <a:off x="0" y="3444875"/>
            <a:ext cx="914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FF00FF"/>
                </a:solidFill>
                <a:cs typeface="Arial" panose="020B0604020202020204" pitchFamily="34" charset="0"/>
              </a:rPr>
              <a:t> </a:t>
            </a:r>
            <a:endParaRPr lang="en-US" altLang="en-US" sz="2400">
              <a:cs typeface="Arial" panose="020B0604020202020204" pitchFamily="34" charset="0"/>
            </a:endParaRPr>
          </a:p>
        </p:txBody>
      </p:sp>
      <p:sp>
        <p:nvSpPr>
          <p:cNvPr id="6" name="Rectangle 2"/>
          <p:cNvSpPr>
            <a:spLocks noGrp="1" noChangeArrowheads="1"/>
          </p:cNvSpPr>
          <p:nvPr>
            <p:ph type="ctrTitle"/>
          </p:nvPr>
        </p:nvSpPr>
        <p:spPr>
          <a:xfrm>
            <a:off x="1474177" y="2890359"/>
            <a:ext cx="6195646" cy="1353506"/>
          </a:xfr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p:spPr>
        <p:txBody>
          <a:bodyPr anchor="ctr">
            <a:noAutofit/>
          </a:bodyPr>
          <a:lstStyle/>
          <a:p>
            <a:r>
              <a:rPr lang="en-US" sz="4500" b="1" dirty="0">
                <a:latin typeface="Calibri body"/>
              </a:rPr>
              <a:t>The Emergence of the Quantum Theory</a:t>
            </a:r>
            <a:endParaRPr lang="en-US" altLang="en-US" sz="4500" b="1" dirty="0">
              <a:latin typeface="Calibri body"/>
            </a:endParaRPr>
          </a:p>
        </p:txBody>
      </p:sp>
    </p:spTree>
    <p:extLst>
      <p:ext uri="{BB962C8B-B14F-4D97-AF65-F5344CB8AC3E}">
        <p14:creationId xmlns:p14="http://schemas.microsoft.com/office/powerpoint/2010/main" val="2741051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mc:AlternateContent xmlns:mc="http://schemas.openxmlformats.org/markup-compatibility/2006" xmlns:a14="http://schemas.microsoft.com/office/drawing/2010/main">
        <mc:Choice Requires="a14">
          <p:sp>
            <p:nvSpPr>
              <p:cNvPr id="4" name="Rectangle 3"/>
              <p:cNvSpPr/>
              <p:nvPr/>
            </p:nvSpPr>
            <p:spPr>
              <a:xfrm>
                <a:off x="306658" y="912204"/>
                <a:ext cx="8530683" cy="5644622"/>
              </a:xfrm>
              <a:prstGeom prst="rect">
                <a:avLst/>
              </a:prstGeom>
            </p:spPr>
            <p:txBody>
              <a:bodyPr wrap="square">
                <a:spAutoFit/>
              </a:bodyPr>
              <a:lstStyle/>
              <a:p>
                <a:pPr algn="just"/>
                <a:r>
                  <a:rPr lang="en-US" sz="2400" dirty="0"/>
                  <a:t>In 1900 Max Planck made his historic contribution when he explained the blackbody radiation by assuming that the energies of the oscillations of electrons which gave rise to the radiation were discrete and had to be proportional to an integral multiple of the frequency, i.e.  </a:t>
                </a:r>
              </a:p>
              <a:p>
                <a:pPr algn="just">
                  <a:lnSpc>
                    <a:spcPct val="140000"/>
                  </a:lnSpc>
                </a:pPr>
                <a:endParaRPr lang="en-US" sz="800" dirty="0"/>
              </a:p>
              <a:p>
                <a:pPr algn="ctr">
                  <a:lnSpc>
                    <a:spcPct val="140000"/>
                  </a:lnSpc>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Times New Roman" panose="02020603050405020304" pitchFamily="18" charset="0"/>
                        </a:rPr>
                        <m:t>𝐸</m:t>
                      </m:r>
                      <m:r>
                        <a:rPr lang="en-US" sz="3200" b="0" i="1" dirty="0" smtClean="0">
                          <a:latin typeface="Cambria Math" panose="02040503050406030204" pitchFamily="18" charset="0"/>
                          <a:cs typeface="Times New Roman" panose="02020603050405020304" pitchFamily="18" charset="0"/>
                        </a:rPr>
                        <m:t>=</m:t>
                      </m:r>
                      <m:r>
                        <a:rPr lang="en-US" sz="3200" b="0" i="1" dirty="0" smtClean="0">
                          <a:latin typeface="Cambria Math" panose="02040503050406030204" pitchFamily="18" charset="0"/>
                          <a:cs typeface="Times New Roman" panose="02020603050405020304" pitchFamily="18" charset="0"/>
                        </a:rPr>
                        <m:t>𝑛</m:t>
                      </m:r>
                      <m:r>
                        <a:rPr lang="en-US" sz="3200" b="0" i="1" dirty="0" smtClean="0">
                          <a:latin typeface="Cambria Math" panose="02040503050406030204" pitchFamily="18" charset="0"/>
                          <a:cs typeface="Times New Roman" panose="02020603050405020304" pitchFamily="18" charset="0"/>
                        </a:rPr>
                        <m:t>h</m:t>
                      </m:r>
                      <m:r>
                        <a:rPr lang="el-GR" sz="3200" i="1" dirty="0">
                          <a:latin typeface="Cambria Math" panose="02040503050406030204" pitchFamily="18" charset="0"/>
                          <a:cs typeface="Times New Roman" panose="02020603050405020304" pitchFamily="18" charset="0"/>
                        </a:rPr>
                        <m:t>𝜈</m:t>
                      </m:r>
                    </m:oMath>
                  </m:oMathPara>
                </a14:m>
                <a:endParaRPr lang="en-US" sz="3000" i="1" dirty="0">
                  <a:latin typeface="Times New Roman" panose="02020603050405020304" pitchFamily="18" charset="0"/>
                  <a:cs typeface="Times New Roman" panose="02020603050405020304" pitchFamily="18" charset="0"/>
                </a:endParaRPr>
              </a:p>
              <a:p>
                <a:pPr algn="just">
                  <a:lnSpc>
                    <a:spcPct val="140000"/>
                  </a:lnSpc>
                </a:pPr>
                <a:endParaRPr lang="en-US" sz="1000" dirty="0"/>
              </a:p>
              <a:p>
                <a:pPr>
                  <a:lnSpc>
                    <a:spcPct val="140000"/>
                  </a:lnSpc>
                </a:pPr>
                <a:r>
                  <a:rPr lang="en-US" sz="2400" dirty="0"/>
                  <a:t>where </a:t>
                </a:r>
              </a:p>
              <a:p>
                <a:pPr>
                  <a:lnSpc>
                    <a:spcPct val="140000"/>
                  </a:lnSpc>
                </a:pPr>
                <a14:m>
                  <m:oMath xmlns:m="http://schemas.openxmlformats.org/officeDocument/2006/math">
                    <m:r>
                      <a:rPr lang="en-US" sz="2400" i="1" dirty="0">
                        <a:latin typeface="Cambria Math" panose="02040503050406030204" pitchFamily="18" charset="0"/>
                        <a:cs typeface="Times New Roman" panose="02020603050405020304" pitchFamily="18" charset="0"/>
                      </a:rPr>
                      <m:t>𝐸</m:t>
                    </m:r>
                  </m:oMath>
                </a14:m>
                <a:r>
                  <a:rPr lang="en-US" sz="2400" dirty="0"/>
                  <a:t>  is the energy of an oscillator.</a:t>
                </a:r>
              </a:p>
              <a:p>
                <a:pPr>
                  <a:lnSpc>
                    <a:spcPct val="140000"/>
                  </a:lnSpc>
                </a:pPr>
                <a14:m>
                  <m:oMath xmlns:m="http://schemas.openxmlformats.org/officeDocument/2006/math">
                    <m:r>
                      <a:rPr lang="en-US" sz="2400" i="1" dirty="0">
                        <a:latin typeface="Cambria Math" panose="02040503050406030204" pitchFamily="18" charset="0"/>
                        <a:cs typeface="Times New Roman" panose="02020603050405020304" pitchFamily="18" charset="0"/>
                      </a:rPr>
                      <m:t>𝑛</m:t>
                    </m:r>
                  </m:oMath>
                </a14:m>
                <a:r>
                  <a:rPr lang="en-US" sz="2400" dirty="0"/>
                  <a:t>  is an integer.</a:t>
                </a:r>
              </a:p>
              <a:p>
                <a:pPr>
                  <a:lnSpc>
                    <a:spcPct val="140000"/>
                  </a:lnSpc>
                </a:pPr>
                <a14:m>
                  <m:oMath xmlns:m="http://schemas.openxmlformats.org/officeDocument/2006/math">
                    <m:r>
                      <a:rPr lang="en-US" sz="2400" i="1" dirty="0">
                        <a:latin typeface="Cambria Math" panose="02040503050406030204" pitchFamily="18" charset="0"/>
                        <a:cs typeface="Times New Roman" panose="02020603050405020304" pitchFamily="18" charset="0"/>
                      </a:rPr>
                      <m:t>h</m:t>
                    </m:r>
                  </m:oMath>
                </a14:m>
                <a:r>
                  <a:rPr lang="en-US" sz="2400" i="1" dirty="0">
                    <a:latin typeface="Times New Roman" panose="02020603050405020304" pitchFamily="18" charset="0"/>
                    <a:cs typeface="Times New Roman" panose="02020603050405020304" pitchFamily="18" charset="0"/>
                  </a:rPr>
                  <a:t> </a:t>
                </a:r>
                <a:r>
                  <a:rPr lang="en-US" sz="2400" dirty="0"/>
                  <a:t> is a proportionality constant. </a:t>
                </a:r>
              </a:p>
              <a:p>
                <a:pPr>
                  <a:lnSpc>
                    <a:spcPct val="140000"/>
                  </a:lnSpc>
                </a:pPr>
                <a14:m>
                  <m:oMath xmlns:m="http://schemas.openxmlformats.org/officeDocument/2006/math">
                    <m:r>
                      <a:rPr lang="el-GR" sz="2400" i="1" dirty="0">
                        <a:latin typeface="Cambria Math" panose="02040503050406030204" pitchFamily="18" charset="0"/>
                        <a:cs typeface="Times New Roman" panose="02020603050405020304" pitchFamily="18" charset="0"/>
                      </a:rPr>
                      <m:t>𝜈</m:t>
                    </m:r>
                  </m:oMath>
                </a14:m>
                <a:r>
                  <a:rPr lang="en-US" sz="2400" dirty="0"/>
                  <a:t> is the frequency.</a:t>
                </a:r>
              </a:p>
            </p:txBody>
          </p:sp>
        </mc:Choice>
        <mc:Fallback xmlns="">
          <p:sp>
            <p:nvSpPr>
              <p:cNvPr id="4" name="Rectangle 3"/>
              <p:cNvSpPr>
                <a:spLocks noRot="1" noChangeAspect="1" noMove="1" noResize="1" noEditPoints="1" noAdjustHandles="1" noChangeArrowheads="1" noChangeShapeType="1" noTextEdit="1"/>
              </p:cNvSpPr>
              <p:nvPr/>
            </p:nvSpPr>
            <p:spPr>
              <a:xfrm>
                <a:off x="306658" y="912204"/>
                <a:ext cx="8530683" cy="5644622"/>
              </a:xfrm>
              <a:prstGeom prst="rect">
                <a:avLst/>
              </a:prstGeom>
              <a:blipFill>
                <a:blip r:embed="rId2"/>
                <a:stretch>
                  <a:fillRect l="-1071" t="-864" r="-107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4374BF2-3C04-4AB9-BE52-D173019A9162}" type="slidenum">
              <a:rPr lang="en-US" smtClean="0"/>
              <a:t>10</a:t>
            </a:fld>
            <a:endParaRPr lang="en-US"/>
          </a:p>
        </p:txBody>
      </p:sp>
    </p:spTree>
    <p:extLst>
      <p:ext uri="{BB962C8B-B14F-4D97-AF65-F5344CB8AC3E}">
        <p14:creationId xmlns:p14="http://schemas.microsoft.com/office/powerpoint/2010/main" val="127732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mc:AlternateContent xmlns:mc="http://schemas.openxmlformats.org/markup-compatibility/2006" xmlns:a14="http://schemas.microsoft.com/office/drawing/2010/main">
        <mc:Choice Requires="a14">
          <p:sp>
            <p:nvSpPr>
              <p:cNvPr id="4" name="Rectangle 3"/>
              <p:cNvSpPr/>
              <p:nvPr/>
            </p:nvSpPr>
            <p:spPr>
              <a:xfrm>
                <a:off x="306658" y="923927"/>
                <a:ext cx="8530683" cy="5468100"/>
              </a:xfrm>
              <a:prstGeom prst="rect">
                <a:avLst/>
              </a:prstGeom>
            </p:spPr>
            <p:txBody>
              <a:bodyPr wrap="square">
                <a:spAutoFit/>
              </a:bodyPr>
              <a:lstStyle/>
              <a:p>
                <a:pPr algn="just"/>
                <a:r>
                  <a:rPr lang="en-US" sz="2400" dirty="0"/>
                  <a:t>Using this quantization of energy and some statistical thermodynamic ideas, Planck derived the equation</a:t>
                </a:r>
              </a:p>
              <a:p>
                <a:pPr algn="just"/>
                <a:endParaRPr lang="en-US" sz="1500" dirty="0"/>
              </a:p>
              <a:p>
                <a:pPr algn="just"/>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Cambria Math" panose="02040503050406030204" pitchFamily="18" charset="0"/>
                        </a:rPr>
                        <m:t>𝜌</m:t>
                      </m:r>
                      <m:d>
                        <m:dPr>
                          <m:ctrlPr>
                            <a:rPr lang="en-US" sz="2500" i="1">
                              <a:latin typeface="Cambria Math" panose="02040503050406030204" pitchFamily="18" charset="0"/>
                              <a:ea typeface="Cambria Math" panose="02040503050406030204" pitchFamily="18" charset="0"/>
                            </a:rPr>
                          </m:ctrlPr>
                        </m:dPr>
                        <m:e>
                          <m:r>
                            <a:rPr lang="el-GR" sz="2500" i="1" dirty="0">
                              <a:latin typeface="Cambria Math" panose="02040503050406030204" pitchFamily="18" charset="0"/>
                              <a:cs typeface="Times New Roman" panose="02020603050405020304" pitchFamily="18" charset="0"/>
                            </a:rPr>
                            <m:t>𝜈</m:t>
                          </m:r>
                          <m:r>
                            <a:rPr lang="en-US" sz="2500" i="1">
                              <a:latin typeface="Cambria Math" panose="02040503050406030204" pitchFamily="18" charset="0"/>
                              <a:ea typeface="Cambria Math" panose="02040503050406030204" pitchFamily="18" charset="0"/>
                            </a:rPr>
                            <m:t>, </m:t>
                          </m:r>
                          <m:r>
                            <a:rPr lang="en-US" sz="2500" i="1">
                              <a:latin typeface="Cambria Math" panose="02040503050406030204" pitchFamily="18" charset="0"/>
                              <a:ea typeface="Cambria Math" panose="02040503050406030204" pitchFamily="18" charset="0"/>
                            </a:rPr>
                            <m:t>𝑇</m:t>
                          </m:r>
                        </m:e>
                      </m:d>
                      <m:r>
                        <a:rPr lang="en-US" sz="2500" i="1" dirty="0">
                          <a:latin typeface="Cambria Math" panose="02040503050406030204" pitchFamily="18" charset="0"/>
                          <a:cs typeface="Times New Roman" panose="02020603050405020304" pitchFamily="18" charset="0"/>
                        </a:rPr>
                        <m:t>𝑑</m:t>
                      </m:r>
                      <m:r>
                        <a:rPr lang="el-GR" sz="2500" i="1" dirty="0">
                          <a:latin typeface="Cambria Math" panose="02040503050406030204" pitchFamily="18" charset="0"/>
                          <a:cs typeface="Times New Roman" panose="02020603050405020304" pitchFamily="18" charset="0"/>
                        </a:rPr>
                        <m:t>𝜈</m:t>
                      </m:r>
                      <m:r>
                        <m:rPr>
                          <m:nor/>
                        </m:rPr>
                        <a:rPr lang="en-US" sz="2500" dirty="0">
                          <a:latin typeface="Cambria Math" panose="02040503050406030204" pitchFamily="18" charset="0"/>
                          <a:cs typeface="Times New Roman" panose="02020603050405020304" pitchFamily="18" charset="0"/>
                        </a:rPr>
                        <m:t> </m:t>
                      </m:r>
                      <m:r>
                        <m:rPr>
                          <m:nor/>
                        </m:rPr>
                        <a:rPr lang="en-US" sz="2500" dirty="0">
                          <a:latin typeface="Times New Roman" panose="02020603050405020304" pitchFamily="18" charset="0"/>
                          <a:cs typeface="Times New Roman" panose="02020603050405020304" pitchFamily="18" charset="0"/>
                        </a:rPr>
                        <m:t>= </m:t>
                      </m:r>
                      <m:f>
                        <m:fPr>
                          <m:ctrlPr>
                            <a:rPr lang="en-US" sz="2500" i="1" dirty="0">
                              <a:latin typeface="Cambria Math" panose="02040503050406030204" pitchFamily="18" charset="0"/>
                              <a:cs typeface="Times New Roman" panose="02020603050405020304" pitchFamily="18" charset="0"/>
                            </a:rPr>
                          </m:ctrlPr>
                        </m:fPr>
                        <m:num>
                          <m:r>
                            <a:rPr lang="en-US" sz="2500" i="1" dirty="0">
                              <a:latin typeface="Cambria Math" panose="02040503050406030204" pitchFamily="18" charset="0"/>
                              <a:cs typeface="Times New Roman" panose="02020603050405020304" pitchFamily="18" charset="0"/>
                            </a:rPr>
                            <m:t>8</m:t>
                          </m:r>
                          <m:r>
                            <a:rPr lang="en-US" sz="2500" i="1" dirty="0">
                              <a:latin typeface="Cambria Math" panose="02040503050406030204" pitchFamily="18" charset="0"/>
                              <a:ea typeface="Cambria Math" panose="02040503050406030204" pitchFamily="18" charset="0"/>
                              <a:cs typeface="Times New Roman" panose="02020603050405020304" pitchFamily="18" charset="0"/>
                            </a:rPr>
                            <m:t>𝜋</m:t>
                          </m:r>
                          <m:r>
                            <a:rPr lang="en-US" sz="2500" i="1" dirty="0">
                              <a:latin typeface="Cambria Math" panose="02040503050406030204" pitchFamily="18" charset="0"/>
                              <a:ea typeface="Cambria Math" panose="02040503050406030204" pitchFamily="18" charset="0"/>
                              <a:cs typeface="Times New Roman" panose="02020603050405020304" pitchFamily="18" charset="0"/>
                            </a:rPr>
                            <m:t>h</m:t>
                          </m:r>
                          <m:sSup>
                            <m:sSupPr>
                              <m:ctrlPr>
                                <a:rPr lang="en-US" sz="25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l-GR" sz="2500" i="1" dirty="0">
                                  <a:latin typeface="Cambria Math" panose="02040503050406030204" pitchFamily="18" charset="0"/>
                                  <a:cs typeface="Times New Roman" panose="02020603050405020304" pitchFamily="18" charset="0"/>
                                </a:rPr>
                                <m:t>𝜈</m:t>
                              </m:r>
                            </m:e>
                            <m:sup>
                              <m:r>
                                <a:rPr lang="en-US" sz="2500" i="1" dirty="0">
                                  <a:latin typeface="Cambria Math" panose="02040503050406030204" pitchFamily="18" charset="0"/>
                                  <a:ea typeface="Cambria Math" panose="02040503050406030204" pitchFamily="18" charset="0"/>
                                  <a:cs typeface="Times New Roman" panose="02020603050405020304" pitchFamily="18" charset="0"/>
                                </a:rPr>
                                <m:t>3</m:t>
                              </m:r>
                            </m:sup>
                          </m:sSup>
                        </m:num>
                        <m:den>
                          <m:sSup>
                            <m:sSupPr>
                              <m:ctrlPr>
                                <a:rPr lang="en-US" sz="2500" i="1" dirty="0">
                                  <a:latin typeface="Cambria Math" panose="02040503050406030204" pitchFamily="18" charset="0"/>
                                  <a:cs typeface="Times New Roman" panose="02020603050405020304" pitchFamily="18" charset="0"/>
                                </a:rPr>
                              </m:ctrlPr>
                            </m:sSupPr>
                            <m:e>
                              <m:r>
                                <a:rPr lang="en-US" sz="2500" i="1" dirty="0">
                                  <a:latin typeface="Cambria Math" panose="02040503050406030204" pitchFamily="18" charset="0"/>
                                  <a:cs typeface="Times New Roman" panose="02020603050405020304" pitchFamily="18" charset="0"/>
                                </a:rPr>
                                <m:t>𝑐</m:t>
                              </m:r>
                            </m:e>
                            <m:sup>
                              <m:r>
                                <a:rPr lang="en-US" sz="2500" i="1" dirty="0">
                                  <a:latin typeface="Cambria Math" panose="02040503050406030204" pitchFamily="18" charset="0"/>
                                  <a:cs typeface="Times New Roman" panose="02020603050405020304" pitchFamily="18" charset="0"/>
                                </a:rPr>
                                <m:t>3</m:t>
                              </m:r>
                            </m:sup>
                          </m:sSup>
                        </m:den>
                      </m:f>
                      <m:f>
                        <m:fPr>
                          <m:ctrlPr>
                            <a:rPr lang="en-US" sz="2500" i="1" dirty="0">
                              <a:latin typeface="Cambria Math" panose="02040503050406030204" pitchFamily="18" charset="0"/>
                              <a:cs typeface="Times New Roman" panose="02020603050405020304" pitchFamily="18" charset="0"/>
                            </a:rPr>
                          </m:ctrlPr>
                        </m:fPr>
                        <m:num>
                          <m:r>
                            <a:rPr lang="en-US" sz="2500" i="1" dirty="0">
                              <a:latin typeface="Cambria Math" panose="02040503050406030204" pitchFamily="18" charset="0"/>
                              <a:cs typeface="Times New Roman" panose="02020603050405020304" pitchFamily="18" charset="0"/>
                            </a:rPr>
                            <m:t>𝑑</m:t>
                          </m:r>
                          <m:r>
                            <a:rPr lang="el-GR" sz="2500" i="1" dirty="0">
                              <a:latin typeface="Cambria Math" panose="02040503050406030204" pitchFamily="18" charset="0"/>
                              <a:cs typeface="Times New Roman" panose="02020603050405020304" pitchFamily="18" charset="0"/>
                            </a:rPr>
                            <m:t>𝜈</m:t>
                          </m:r>
                        </m:num>
                        <m:den>
                          <m:sSup>
                            <m:sSupPr>
                              <m:ctrlPr>
                                <a:rPr lang="en-US" sz="2500" i="1" dirty="0">
                                  <a:latin typeface="Cambria Math" panose="02040503050406030204" pitchFamily="18" charset="0"/>
                                  <a:cs typeface="Times New Roman" panose="02020603050405020304" pitchFamily="18" charset="0"/>
                                </a:rPr>
                              </m:ctrlPr>
                            </m:sSupPr>
                            <m:e>
                              <m:r>
                                <a:rPr lang="en-US" sz="2500" i="1" dirty="0">
                                  <a:latin typeface="Cambria Math" panose="02040503050406030204" pitchFamily="18" charset="0"/>
                                  <a:cs typeface="Times New Roman" panose="02020603050405020304" pitchFamily="18" charset="0"/>
                                </a:rPr>
                                <m:t>𝑒</m:t>
                              </m:r>
                            </m:e>
                            <m:sup>
                              <m:f>
                                <m:fPr>
                                  <m:ctrlPr>
                                    <a:rPr lang="en-US" sz="2500" i="1" dirty="0">
                                      <a:latin typeface="Cambria Math" panose="02040503050406030204" pitchFamily="18" charset="0"/>
                                      <a:cs typeface="Times New Roman" panose="02020603050405020304" pitchFamily="18" charset="0"/>
                                    </a:rPr>
                                  </m:ctrlPr>
                                </m:fPr>
                                <m:num>
                                  <m:r>
                                    <a:rPr lang="en-US" sz="2500" i="1" dirty="0">
                                      <a:latin typeface="Cambria Math" panose="02040503050406030204" pitchFamily="18" charset="0"/>
                                      <a:cs typeface="Times New Roman" panose="02020603050405020304" pitchFamily="18" charset="0"/>
                                    </a:rPr>
                                    <m:t>h</m:t>
                                  </m:r>
                                  <m:r>
                                    <a:rPr lang="el-GR" sz="2500" i="1" dirty="0">
                                      <a:latin typeface="Cambria Math" panose="02040503050406030204" pitchFamily="18" charset="0"/>
                                      <a:cs typeface="Times New Roman" panose="02020603050405020304" pitchFamily="18" charset="0"/>
                                    </a:rPr>
                                    <m:t>𝜈</m:t>
                                  </m:r>
                                </m:num>
                                <m:den>
                                  <m:r>
                                    <a:rPr lang="en-US" sz="2500" i="1" dirty="0">
                                      <a:latin typeface="Cambria Math" panose="02040503050406030204" pitchFamily="18" charset="0"/>
                                      <a:cs typeface="Times New Roman" panose="02020603050405020304" pitchFamily="18" charset="0"/>
                                    </a:rPr>
                                    <m:t>𝑘𝑇</m:t>
                                  </m:r>
                                </m:den>
                              </m:f>
                            </m:sup>
                          </m:sSup>
                          <m:r>
                            <a:rPr lang="en-US" sz="2500" i="1" dirty="0">
                              <a:latin typeface="Cambria Math" panose="02040503050406030204" pitchFamily="18" charset="0"/>
                              <a:cs typeface="Times New Roman" panose="02020603050405020304" pitchFamily="18" charset="0"/>
                            </a:rPr>
                            <m:t> −</m:t>
                          </m:r>
                          <m:r>
                            <a:rPr lang="en-US" sz="2500" i="1" dirty="0">
                              <a:latin typeface="Cambria Math" panose="02040503050406030204" pitchFamily="18" charset="0"/>
                              <a:cs typeface="Times New Roman" panose="02020603050405020304" pitchFamily="18" charset="0"/>
                            </a:rPr>
                            <m:t>1</m:t>
                          </m:r>
                        </m:den>
                      </m:f>
                    </m:oMath>
                  </m:oMathPara>
                </a14:m>
                <a:endParaRPr lang="en-US" sz="2500" dirty="0"/>
              </a:p>
              <a:p>
                <a:pPr algn="just"/>
                <a:endParaRPr lang="en-US" sz="1500" dirty="0"/>
              </a:p>
              <a:p>
                <a:pPr algn="just"/>
                <a:r>
                  <a:rPr lang="en-US" sz="2400" dirty="0"/>
                  <a:t>All the symbols except “</a:t>
                </a:r>
                <a14:m>
                  <m:oMath xmlns:m="http://schemas.openxmlformats.org/officeDocument/2006/math">
                    <m:r>
                      <a:rPr lang="en-US" sz="2400" i="1" dirty="0" smtClean="0">
                        <a:latin typeface="Cambria Math" panose="02040503050406030204" pitchFamily="18" charset="0"/>
                      </a:rPr>
                      <m:t>h</m:t>
                    </m:r>
                  </m:oMath>
                </a14:m>
                <a:r>
                  <a:rPr lang="en-US" sz="2400" dirty="0"/>
                  <a:t>” in this equation have the same meaning as in </a:t>
                </a:r>
                <a:r>
                  <a:rPr lang="en-US" sz="2400" b="1" dirty="0"/>
                  <a:t>Rayleigh–Jeans law</a:t>
                </a:r>
                <a:r>
                  <a:rPr lang="en-US" sz="2400" dirty="0"/>
                  <a:t>. </a:t>
                </a:r>
              </a:p>
              <a:p>
                <a:pPr algn="just"/>
                <a:endParaRPr lang="en-US" sz="2400" dirty="0"/>
              </a:p>
              <a:p>
                <a:pPr algn="just"/>
                <a:r>
                  <a:rPr lang="en-US" sz="2400" dirty="0"/>
                  <a:t>The only undetermined constant here is “</a:t>
                </a:r>
                <a14:m>
                  <m:oMath xmlns:m="http://schemas.openxmlformats.org/officeDocument/2006/math">
                    <m:r>
                      <a:rPr lang="en-US" sz="2400" i="1" dirty="0">
                        <a:latin typeface="Cambria Math" panose="02040503050406030204" pitchFamily="18" charset="0"/>
                      </a:rPr>
                      <m:t>h</m:t>
                    </m:r>
                  </m:oMath>
                </a14:m>
                <a:r>
                  <a:rPr lang="en-US" sz="2400" dirty="0"/>
                  <a:t>”. Planck showed that this equation avoids the ultraviolet catastrophe,  gives excellent agreement with the experimental data for all frequencies and temperatures if:</a:t>
                </a:r>
              </a:p>
              <a:p>
                <a:pPr algn="just"/>
                <a:endParaRPr lang="en-US" sz="1000" dirty="0"/>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cs typeface="Times New Roman" panose="02020603050405020304" pitchFamily="18" charset="0"/>
                        </a:rPr>
                        <m:t>h</m:t>
                      </m:r>
                      <m:r>
                        <a:rPr lang="en-US" sz="2400" i="1" dirty="0" smtClean="0">
                          <a:latin typeface="Cambria Math" panose="02040503050406030204" pitchFamily="18" charset="0"/>
                          <a:cs typeface="Times New Roman" panose="02020603050405020304" pitchFamily="18" charset="0"/>
                        </a:rPr>
                        <m:t> = </m:t>
                      </m:r>
                      <m:r>
                        <a:rPr lang="en-US" sz="2400" i="1" dirty="0" smtClean="0">
                          <a:latin typeface="Cambria Math" panose="02040503050406030204" pitchFamily="18" charset="0"/>
                          <a:cs typeface="Times New Roman" panose="02020603050405020304" pitchFamily="18" charset="0"/>
                        </a:rPr>
                        <m:t>6</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626</m:t>
                      </m:r>
                      <m:r>
                        <a:rPr lang="en-US" sz="2400" b="0" i="1" dirty="0" smtClean="0">
                          <a:latin typeface="Cambria Math" panose="02040503050406030204" pitchFamily="18" charset="0"/>
                          <a:cs typeface="Times New Roman" panose="02020603050405020304" pitchFamily="18" charset="0"/>
                        </a:rPr>
                        <m:t> </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34</m:t>
                          </m:r>
                        </m:sup>
                      </m:sSup>
                      <m:r>
                        <m:rPr>
                          <m:nor/>
                        </m:rPr>
                        <a:rPr lang="en-US" sz="2400" b="0" i="0"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joule</m:t>
                      </m:r>
                      <m:r>
                        <m:rPr>
                          <m:nor/>
                        </m:rPr>
                        <a:rPr lang="en-US" sz="2400" dirty="0">
                          <a:latin typeface="Times New Roman" panose="020206030504050203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seconds</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J</m:t>
                      </m:r>
                      <m:r>
                        <m:rPr>
                          <m:nor/>
                        </m:rPr>
                        <a:rPr lang="en-US" sz="2400" dirty="0">
                          <a:latin typeface="Times New Roman" panose="020206030504050203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s</m:t>
                      </m:r>
                      <m:r>
                        <m:rPr>
                          <m:nor/>
                        </m:rPr>
                        <a:rPr lang="en-US" sz="2400" dirty="0">
                          <a:latin typeface="Times New Roman" panose="020206030504050203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6658" y="923927"/>
                <a:ext cx="8530683" cy="5468100"/>
              </a:xfrm>
              <a:prstGeom prst="rect">
                <a:avLst/>
              </a:prstGeom>
              <a:blipFill>
                <a:blip r:embed="rId2"/>
                <a:stretch>
                  <a:fillRect l="-1071" t="-892" r="-107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4374BF2-3C04-4AB9-BE52-D173019A9162}" type="slidenum">
              <a:rPr lang="en-US" smtClean="0"/>
              <a:t>11</a:t>
            </a:fld>
            <a:endParaRPr lang="en-US"/>
          </a:p>
        </p:txBody>
      </p:sp>
    </p:spTree>
    <p:extLst>
      <p:ext uri="{BB962C8B-B14F-4D97-AF65-F5344CB8AC3E}">
        <p14:creationId xmlns:p14="http://schemas.microsoft.com/office/powerpoint/2010/main" val="245488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p:grpSp>
        <p:nvGrpSpPr>
          <p:cNvPr id="10" name="Group 9"/>
          <p:cNvGrpSpPr/>
          <p:nvPr/>
        </p:nvGrpSpPr>
        <p:grpSpPr>
          <a:xfrm>
            <a:off x="1055032" y="1029865"/>
            <a:ext cx="6797510" cy="5301726"/>
            <a:chOff x="1315844" y="1059367"/>
            <a:chExt cx="6797510" cy="5301726"/>
          </a:xfrm>
        </p:grpSpPr>
        <p:pic>
          <p:nvPicPr>
            <p:cNvPr id="3" name="Picture 2"/>
            <p:cNvPicPr>
              <a:picLocks noChangeAspect="1"/>
            </p:cNvPicPr>
            <p:nvPr/>
          </p:nvPicPr>
          <p:blipFill rotWithShape="1">
            <a:blip r:embed="rId2"/>
            <a:srcRect l="4875" t="3913" r="1931"/>
            <a:stretch/>
          </p:blipFill>
          <p:spPr>
            <a:xfrm>
              <a:off x="1315844" y="1059367"/>
              <a:ext cx="6701883" cy="4475472"/>
            </a:xfrm>
            <a:prstGeom prst="rect">
              <a:avLst/>
            </a:prstGeom>
          </p:spPr>
        </p:pic>
        <p:sp>
          <p:nvSpPr>
            <p:cNvPr id="5" name="Rectangle 4"/>
            <p:cNvSpPr/>
            <p:nvPr/>
          </p:nvSpPr>
          <p:spPr>
            <a:xfrm>
              <a:off x="1427356" y="5622429"/>
              <a:ext cx="6590371" cy="738664"/>
            </a:xfrm>
            <a:prstGeom prst="rect">
              <a:avLst/>
            </a:prstGeom>
          </p:spPr>
          <p:txBody>
            <a:bodyPr wrap="square">
              <a:spAutoFit/>
            </a:bodyPr>
            <a:lstStyle/>
            <a:p>
              <a:pPr algn="just"/>
              <a:r>
                <a:rPr lang="en-US" sz="2100" dirty="0">
                  <a:solidFill>
                    <a:srgbClr val="383838"/>
                  </a:solidFill>
                  <a:latin typeface="Times New Roman" panose="02020603050405020304" pitchFamily="18" charset="0"/>
                </a:rPr>
                <a:t>Spectral distribution of the intensity of blackbody radiation as a function of frequency for </a:t>
              </a:r>
              <a:r>
                <a:rPr lang="en-US" sz="2100" dirty="0">
                  <a:solidFill>
                    <a:srgbClr val="4D4D4D"/>
                  </a:solidFill>
                  <a:latin typeface="Times New Roman" panose="02020603050405020304" pitchFamily="18" charset="0"/>
                </a:rPr>
                <a:t>several </a:t>
              </a:r>
              <a:r>
                <a:rPr lang="en-US" sz="2100" dirty="0">
                  <a:solidFill>
                    <a:srgbClr val="383838"/>
                  </a:solidFill>
                  <a:latin typeface="Times New Roman" panose="02020603050405020304" pitchFamily="18" charset="0"/>
                </a:rPr>
                <a:t>temperatures.</a:t>
              </a:r>
              <a:endParaRPr lang="en-US" sz="2100" dirty="0"/>
            </a:p>
          </p:txBody>
        </p:sp>
        <p:sp>
          <p:nvSpPr>
            <p:cNvPr id="9" name="TextBox 8"/>
            <p:cNvSpPr txBox="1"/>
            <p:nvPr/>
          </p:nvSpPr>
          <p:spPr>
            <a:xfrm>
              <a:off x="2364057" y="1070518"/>
              <a:ext cx="559480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Prediction of Rayleigh-Jeans Law (classical physics)</a:t>
              </a:r>
            </a:p>
          </p:txBody>
        </p:sp>
        <p:sp>
          <p:nvSpPr>
            <p:cNvPr id="11" name="TextBox 10"/>
            <p:cNvSpPr txBox="1"/>
            <p:nvPr/>
          </p:nvSpPr>
          <p:spPr>
            <a:xfrm>
              <a:off x="4572000" y="3148790"/>
              <a:ext cx="3541354" cy="7078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Experimentally observed curves</a:t>
              </a:r>
            </a:p>
            <a:p>
              <a:r>
                <a:rPr lang="en-US" sz="2000" dirty="0">
                  <a:latin typeface="Times New Roman" panose="02020603050405020304" pitchFamily="18" charset="0"/>
                  <a:cs typeface="Times New Roman" panose="02020603050405020304" pitchFamily="18" charset="0"/>
                </a:rPr>
                <a:t>(Planck Radiation Formula) </a:t>
              </a:r>
            </a:p>
          </p:txBody>
        </p:sp>
      </p:grpSp>
      <p:sp>
        <p:nvSpPr>
          <p:cNvPr id="2" name="Slide Number Placeholder 1"/>
          <p:cNvSpPr>
            <a:spLocks noGrp="1"/>
          </p:cNvSpPr>
          <p:nvPr>
            <p:ph type="sldNum" sz="quarter" idx="12"/>
          </p:nvPr>
        </p:nvSpPr>
        <p:spPr/>
        <p:txBody>
          <a:bodyPr/>
          <a:lstStyle/>
          <a:p>
            <a:fld id="{74374BF2-3C04-4AB9-BE52-D173019A9162}" type="slidenum">
              <a:rPr lang="en-US" smtClean="0"/>
              <a:t>12</a:t>
            </a:fld>
            <a:endParaRPr lang="en-US"/>
          </a:p>
        </p:txBody>
      </p:sp>
      <p:sp>
        <p:nvSpPr>
          <p:cNvPr id="12" name="Rectangle 11"/>
          <p:cNvSpPr/>
          <p:nvPr/>
        </p:nvSpPr>
        <p:spPr>
          <a:xfrm>
            <a:off x="450612" y="640041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spTree>
    <p:extLst>
      <p:ext uri="{BB962C8B-B14F-4D97-AF65-F5344CB8AC3E}">
        <p14:creationId xmlns:p14="http://schemas.microsoft.com/office/powerpoint/2010/main" val="130356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p:pic>
        <p:nvPicPr>
          <p:cNvPr id="2" name="Picture 1"/>
          <p:cNvPicPr>
            <a:picLocks noChangeAspect="1"/>
          </p:cNvPicPr>
          <p:nvPr/>
        </p:nvPicPr>
        <p:blipFill rotWithShape="1">
          <a:blip r:embed="rId2"/>
          <a:srcRect l="4361" t="1818" r="1744" b="2045"/>
          <a:stretch/>
        </p:blipFill>
        <p:spPr>
          <a:xfrm>
            <a:off x="1495425" y="1019175"/>
            <a:ext cx="6153150" cy="4029075"/>
          </a:xfrm>
          <a:prstGeom prst="rect">
            <a:avLst/>
          </a:prstGeom>
        </p:spPr>
      </p:pic>
      <p:sp>
        <p:nvSpPr>
          <p:cNvPr id="4" name="Rectangle 3"/>
          <p:cNvSpPr/>
          <p:nvPr/>
        </p:nvSpPr>
        <p:spPr>
          <a:xfrm>
            <a:off x="1495426" y="5040352"/>
            <a:ext cx="6153150" cy="1384995"/>
          </a:xfrm>
          <a:prstGeom prst="rect">
            <a:avLst/>
          </a:prstGeom>
        </p:spPr>
        <p:txBody>
          <a:bodyPr wrap="square">
            <a:spAutoFit/>
          </a:bodyPr>
          <a:lstStyle/>
          <a:p>
            <a:pPr algn="just"/>
            <a:r>
              <a:rPr lang="en-US" sz="2100" dirty="0">
                <a:solidFill>
                  <a:srgbClr val="373737"/>
                </a:solidFill>
                <a:latin typeface="Times New Roman" panose="02020603050405020304" pitchFamily="18" charset="0"/>
              </a:rPr>
              <a:t>The distribution of the intensity of the radiation </a:t>
            </a:r>
            <a:r>
              <a:rPr lang="en-US" sz="2100" dirty="0">
                <a:solidFill>
                  <a:srgbClr val="484848"/>
                </a:solidFill>
                <a:latin typeface="Times New Roman" panose="02020603050405020304" pitchFamily="18" charset="0"/>
              </a:rPr>
              <a:t>emitted </a:t>
            </a:r>
            <a:r>
              <a:rPr lang="en-US" sz="2100" dirty="0">
                <a:solidFill>
                  <a:srgbClr val="373737"/>
                </a:solidFill>
                <a:latin typeface="Times New Roman" panose="02020603050405020304" pitchFamily="18" charset="0"/>
              </a:rPr>
              <a:t>by a blackbody </a:t>
            </a:r>
            <a:r>
              <a:rPr lang="en-US" sz="2100" dirty="0">
                <a:solidFill>
                  <a:srgbClr val="484848"/>
                </a:solidFill>
                <a:latin typeface="Times New Roman" panose="02020603050405020304" pitchFamily="18" charset="0"/>
              </a:rPr>
              <a:t>versus </a:t>
            </a:r>
            <a:r>
              <a:rPr lang="en-US" sz="2100" dirty="0">
                <a:solidFill>
                  <a:srgbClr val="373737"/>
                </a:solidFill>
                <a:latin typeface="Times New Roman" panose="02020603050405020304" pitchFamily="18" charset="0"/>
              </a:rPr>
              <a:t>wavelength for </a:t>
            </a:r>
            <a:r>
              <a:rPr lang="en-US" sz="2100" dirty="0">
                <a:solidFill>
                  <a:srgbClr val="484848"/>
                </a:solidFill>
                <a:latin typeface="Times New Roman" panose="02020603050405020304" pitchFamily="18" charset="0"/>
              </a:rPr>
              <a:t>various </a:t>
            </a:r>
            <a:r>
              <a:rPr lang="en-US" sz="2100" dirty="0">
                <a:solidFill>
                  <a:srgbClr val="262626"/>
                </a:solidFill>
                <a:latin typeface="Times New Roman" panose="02020603050405020304" pitchFamily="18" charset="0"/>
              </a:rPr>
              <a:t>t</a:t>
            </a:r>
            <a:r>
              <a:rPr lang="en-US" sz="2100" dirty="0">
                <a:solidFill>
                  <a:srgbClr val="484848"/>
                </a:solidFill>
                <a:latin typeface="Times New Roman" panose="02020603050405020304" pitchFamily="18" charset="0"/>
              </a:rPr>
              <a:t>emperatures. </a:t>
            </a:r>
            <a:r>
              <a:rPr lang="en-US" sz="2100" dirty="0">
                <a:solidFill>
                  <a:srgbClr val="373737"/>
                </a:solidFill>
                <a:latin typeface="Times New Roman" panose="02020603050405020304" pitchFamily="18" charset="0"/>
              </a:rPr>
              <a:t>As the temperature increases</a:t>
            </a:r>
            <a:r>
              <a:rPr lang="en-US" sz="2100" dirty="0">
                <a:solidFill>
                  <a:srgbClr val="595959"/>
                </a:solidFill>
                <a:latin typeface="Times New Roman" panose="02020603050405020304" pitchFamily="18" charset="0"/>
              </a:rPr>
              <a:t>, </a:t>
            </a:r>
            <a:r>
              <a:rPr lang="en-US" sz="2100" dirty="0">
                <a:solidFill>
                  <a:srgbClr val="373737"/>
                </a:solidFill>
                <a:latin typeface="Times New Roman" panose="02020603050405020304" pitchFamily="18" charset="0"/>
              </a:rPr>
              <a:t>the total radiation </a:t>
            </a:r>
            <a:r>
              <a:rPr lang="en-US" sz="2100" dirty="0">
                <a:solidFill>
                  <a:srgbClr val="484848"/>
                </a:solidFill>
                <a:latin typeface="Times New Roman" panose="02020603050405020304" pitchFamily="18" charset="0"/>
              </a:rPr>
              <a:t>emitted (t</a:t>
            </a:r>
            <a:r>
              <a:rPr lang="en-US" sz="2100" dirty="0">
                <a:solidFill>
                  <a:srgbClr val="262626"/>
                </a:solidFill>
                <a:latin typeface="Times New Roman" panose="02020603050405020304" pitchFamily="18" charset="0"/>
              </a:rPr>
              <a:t>h</a:t>
            </a:r>
            <a:r>
              <a:rPr lang="en-US" sz="2100" dirty="0">
                <a:solidFill>
                  <a:srgbClr val="484848"/>
                </a:solidFill>
                <a:latin typeface="Times New Roman" panose="02020603050405020304" pitchFamily="18" charset="0"/>
              </a:rPr>
              <a:t>e </a:t>
            </a:r>
            <a:r>
              <a:rPr lang="en-US" sz="2100" dirty="0">
                <a:solidFill>
                  <a:srgbClr val="373737"/>
                </a:solidFill>
                <a:latin typeface="Times New Roman" panose="02020603050405020304" pitchFamily="18" charset="0"/>
              </a:rPr>
              <a:t>area </a:t>
            </a:r>
            <a:r>
              <a:rPr lang="en-US" sz="2100" dirty="0">
                <a:solidFill>
                  <a:srgbClr val="262626"/>
                </a:solidFill>
                <a:latin typeface="Times New Roman" panose="02020603050405020304" pitchFamily="18" charset="0"/>
              </a:rPr>
              <a:t>und</a:t>
            </a:r>
            <a:r>
              <a:rPr lang="en-US" sz="2100" dirty="0">
                <a:solidFill>
                  <a:srgbClr val="484848"/>
                </a:solidFill>
                <a:latin typeface="Times New Roman" panose="02020603050405020304" pitchFamily="18" charset="0"/>
              </a:rPr>
              <a:t>er </a:t>
            </a:r>
            <a:r>
              <a:rPr lang="en-US" sz="2100" dirty="0">
                <a:solidFill>
                  <a:srgbClr val="373737"/>
                </a:solidFill>
                <a:latin typeface="Times New Roman" panose="02020603050405020304" pitchFamily="18" charset="0"/>
              </a:rPr>
              <a:t>the curve) increases</a:t>
            </a:r>
            <a:r>
              <a:rPr lang="en-US" sz="2100" dirty="0">
                <a:solidFill>
                  <a:srgbClr val="595959"/>
                </a:solidFill>
                <a:latin typeface="Times New Roman" panose="02020603050405020304" pitchFamily="18" charset="0"/>
              </a:rPr>
              <a:t>.</a:t>
            </a:r>
            <a:endParaRPr lang="en-US" sz="2100" dirty="0"/>
          </a:p>
        </p:txBody>
      </p:sp>
      <p:sp>
        <p:nvSpPr>
          <p:cNvPr id="3" name="Slide Number Placeholder 2"/>
          <p:cNvSpPr>
            <a:spLocks noGrp="1"/>
          </p:cNvSpPr>
          <p:nvPr>
            <p:ph type="sldNum" sz="quarter" idx="12"/>
          </p:nvPr>
        </p:nvSpPr>
        <p:spPr/>
        <p:txBody>
          <a:bodyPr/>
          <a:lstStyle/>
          <a:p>
            <a:fld id="{74374BF2-3C04-4AB9-BE52-D173019A9162}" type="slidenum">
              <a:rPr lang="en-US" smtClean="0"/>
              <a:t>13</a:t>
            </a:fld>
            <a:endParaRPr lang="en-US"/>
          </a:p>
        </p:txBody>
      </p:sp>
      <p:sp>
        <p:nvSpPr>
          <p:cNvPr id="7" name="Rectangle 6"/>
          <p:cNvSpPr/>
          <p:nvPr/>
        </p:nvSpPr>
        <p:spPr>
          <a:xfrm>
            <a:off x="278781" y="640041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spTree>
    <p:extLst>
      <p:ext uri="{BB962C8B-B14F-4D97-AF65-F5344CB8AC3E}">
        <p14:creationId xmlns:p14="http://schemas.microsoft.com/office/powerpoint/2010/main" val="167412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p:sp>
        <p:nvSpPr>
          <p:cNvPr id="3" name="Slide Number Placeholder 2"/>
          <p:cNvSpPr>
            <a:spLocks noGrp="1"/>
          </p:cNvSpPr>
          <p:nvPr>
            <p:ph type="sldNum" sz="quarter" idx="12"/>
          </p:nvPr>
        </p:nvSpPr>
        <p:spPr/>
        <p:txBody>
          <a:bodyPr/>
          <a:lstStyle/>
          <a:p>
            <a:fld id="{74374BF2-3C04-4AB9-BE52-D173019A9162}" type="slidenum">
              <a:rPr lang="en-US" smtClean="0"/>
              <a:t>14</a:t>
            </a:fld>
            <a:endParaRPr lang="en-US"/>
          </a:p>
        </p:txBody>
      </p:sp>
      <p:sp>
        <p:nvSpPr>
          <p:cNvPr id="7" name="Rectangle 6"/>
          <p:cNvSpPr/>
          <p:nvPr/>
        </p:nvSpPr>
        <p:spPr>
          <a:xfrm>
            <a:off x="278781" y="640041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mc:AlternateContent xmlns:mc="http://schemas.openxmlformats.org/markup-compatibility/2006" xmlns:a14="http://schemas.microsoft.com/office/drawing/2010/main">
        <mc:Choice Requires="a14">
          <p:sp>
            <p:nvSpPr>
              <p:cNvPr id="5" name="Rectangle 4"/>
              <p:cNvSpPr/>
              <p:nvPr/>
            </p:nvSpPr>
            <p:spPr>
              <a:xfrm>
                <a:off x="298718" y="999848"/>
                <a:ext cx="8546564" cy="3046988"/>
              </a:xfrm>
              <a:prstGeom prst="rect">
                <a:avLst/>
              </a:prstGeom>
            </p:spPr>
            <p:txBody>
              <a:bodyPr wrap="square">
                <a:spAutoFit/>
              </a:bodyPr>
              <a:lstStyle/>
              <a:p>
                <a:pPr algn="just"/>
                <a:r>
                  <a:rPr lang="en-US" sz="2400" dirty="0"/>
                  <a:t>The theory of blackbody radiation is used regularly in astronomy to estimate the surface temperatures of stars. The figure in the next slide shows the electromagnetic spectrum of the sun measured at the earth's upper atmosphere. A comparison of this figure with the figure in previous slide suggests that the solar spectrum can be described by a blackbody at approximately 6000 K. If we estimate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𝑚𝑎𝑥</m:t>
                        </m:r>
                      </m:sub>
                    </m:sSub>
                  </m:oMath>
                </a14:m>
                <a:r>
                  <a:rPr lang="en-US" sz="2400" dirty="0"/>
                  <a:t> to be 500 nm, then the Wein displacement law gives the temperature of the surface of the sun to be </a:t>
                </a:r>
              </a:p>
            </p:txBody>
          </p:sp>
        </mc:Choice>
        <mc:Fallback xmlns="">
          <p:sp>
            <p:nvSpPr>
              <p:cNvPr id="5" name="Rectangle 4"/>
              <p:cNvSpPr>
                <a:spLocks noRot="1" noChangeAspect="1" noMove="1" noResize="1" noEditPoints="1" noAdjustHandles="1" noChangeArrowheads="1" noChangeShapeType="1" noTextEdit="1"/>
              </p:cNvSpPr>
              <p:nvPr/>
            </p:nvSpPr>
            <p:spPr>
              <a:xfrm>
                <a:off x="298718" y="999848"/>
                <a:ext cx="8546564" cy="3046988"/>
              </a:xfrm>
              <a:prstGeom prst="rect">
                <a:avLst/>
              </a:prstGeom>
              <a:blipFill>
                <a:blip r:embed="rId2"/>
                <a:stretch>
                  <a:fillRect l="-1070" t="-1600" r="-1141" b="-3600"/>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2341419" y="4301277"/>
            <a:ext cx="4250001" cy="942926"/>
          </a:xfrm>
          <a:prstGeom prst="rect">
            <a:avLst/>
          </a:prstGeom>
        </p:spPr>
      </p:pic>
      <p:sp>
        <p:nvSpPr>
          <p:cNvPr id="9" name="Rectangle 8"/>
          <p:cNvSpPr/>
          <p:nvPr/>
        </p:nvSpPr>
        <p:spPr>
          <a:xfrm>
            <a:off x="278781" y="5270913"/>
            <a:ext cx="8546564" cy="830997"/>
          </a:xfrm>
          <a:prstGeom prst="rect">
            <a:avLst/>
          </a:prstGeom>
        </p:spPr>
        <p:txBody>
          <a:bodyPr wrap="square">
            <a:spAutoFit/>
          </a:bodyPr>
          <a:lstStyle/>
          <a:p>
            <a:pPr algn="just"/>
            <a:r>
              <a:rPr lang="en-US" sz="2400" dirty="0"/>
              <a:t>The star Sirius, which appears blue, has a surface temperature of about 11000 K. </a:t>
            </a:r>
          </a:p>
        </p:txBody>
      </p:sp>
    </p:spTree>
    <p:extLst>
      <p:ext uri="{BB962C8B-B14F-4D97-AF65-F5344CB8AC3E}">
        <p14:creationId xmlns:p14="http://schemas.microsoft.com/office/powerpoint/2010/main" val="61164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p:sp>
        <p:nvSpPr>
          <p:cNvPr id="3" name="Slide Number Placeholder 2"/>
          <p:cNvSpPr>
            <a:spLocks noGrp="1"/>
          </p:cNvSpPr>
          <p:nvPr>
            <p:ph type="sldNum" sz="quarter" idx="12"/>
          </p:nvPr>
        </p:nvSpPr>
        <p:spPr/>
        <p:txBody>
          <a:bodyPr/>
          <a:lstStyle/>
          <a:p>
            <a:fld id="{74374BF2-3C04-4AB9-BE52-D173019A9162}" type="slidenum">
              <a:rPr lang="en-US" smtClean="0"/>
              <a:t>15</a:t>
            </a:fld>
            <a:endParaRPr lang="en-US"/>
          </a:p>
        </p:txBody>
      </p:sp>
      <p:sp>
        <p:nvSpPr>
          <p:cNvPr id="7" name="Rectangle 6"/>
          <p:cNvSpPr/>
          <p:nvPr/>
        </p:nvSpPr>
        <p:spPr>
          <a:xfrm>
            <a:off x="278781" y="640041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pic>
        <p:nvPicPr>
          <p:cNvPr id="5" name="Picture 4"/>
          <p:cNvPicPr>
            <a:picLocks noChangeAspect="1"/>
          </p:cNvPicPr>
          <p:nvPr/>
        </p:nvPicPr>
        <p:blipFill rotWithShape="1">
          <a:blip r:embed="rId2"/>
          <a:srcRect l="12824" t="5301" r="11055"/>
          <a:stretch/>
        </p:blipFill>
        <p:spPr>
          <a:xfrm>
            <a:off x="597436" y="1317936"/>
            <a:ext cx="5041364" cy="4363544"/>
          </a:xfrm>
          <a:prstGeom prst="rect">
            <a:avLst/>
          </a:prstGeom>
        </p:spPr>
      </p:pic>
      <p:sp>
        <p:nvSpPr>
          <p:cNvPr id="8" name="Rectangle 7"/>
          <p:cNvSpPr/>
          <p:nvPr/>
        </p:nvSpPr>
        <p:spPr>
          <a:xfrm>
            <a:off x="5791199" y="1317936"/>
            <a:ext cx="2923309" cy="3647152"/>
          </a:xfrm>
          <a:prstGeom prst="rect">
            <a:avLst/>
          </a:prstGeom>
        </p:spPr>
        <p:txBody>
          <a:bodyPr wrap="square">
            <a:spAutoFit/>
          </a:bodyPr>
          <a:lstStyle/>
          <a:p>
            <a:pPr algn="just"/>
            <a:r>
              <a:rPr lang="en-US" sz="2100" dirty="0">
                <a:solidFill>
                  <a:srgbClr val="484848"/>
                </a:solidFill>
                <a:latin typeface="Times New Roman" panose="02020603050405020304" pitchFamily="18" charset="0"/>
              </a:rPr>
              <a:t>The electromagnetic spectrum of the sun as measured in the upper atmosphere of the earth. A comparison of this figure with Figure 1.2 shows that the sun's surface radiates as a blackbody at a temperature of about 6000 K. </a:t>
            </a:r>
          </a:p>
        </p:txBody>
      </p:sp>
    </p:spTree>
    <p:extLst>
      <p:ext uri="{BB962C8B-B14F-4D97-AF65-F5344CB8AC3E}">
        <p14:creationId xmlns:p14="http://schemas.microsoft.com/office/powerpoint/2010/main" val="230072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The Photoelectric Effect</a:t>
            </a:r>
            <a:endParaRPr lang="en-US" altLang="en-US" sz="3000" b="1" dirty="0"/>
          </a:p>
        </p:txBody>
      </p:sp>
      <p:sp>
        <p:nvSpPr>
          <p:cNvPr id="2" name="Rectangle 1"/>
          <p:cNvSpPr/>
          <p:nvPr/>
        </p:nvSpPr>
        <p:spPr>
          <a:xfrm>
            <a:off x="298450" y="998935"/>
            <a:ext cx="8547100" cy="1569660"/>
          </a:xfrm>
          <a:prstGeom prst="rect">
            <a:avLst/>
          </a:prstGeom>
        </p:spPr>
        <p:txBody>
          <a:bodyPr wrap="square">
            <a:spAutoFit/>
          </a:bodyPr>
          <a:lstStyle/>
          <a:p>
            <a:pPr algn="just"/>
            <a:r>
              <a:rPr lang="en-US" sz="2400" dirty="0"/>
              <a:t>In 1886 and 1887, Hertz discovered that ultraviolet light causes electrons to be ejected from a metal surface.</a:t>
            </a:r>
          </a:p>
          <a:p>
            <a:pPr algn="just"/>
            <a:r>
              <a:rPr lang="en-US" sz="2400" dirty="0"/>
              <a:t>The ejection of electrons from the surface of a metal by radiation is called </a:t>
            </a:r>
            <a:r>
              <a:rPr lang="en-US" sz="2400" b="1" dirty="0"/>
              <a:t>the photoelectric effect</a:t>
            </a:r>
            <a:r>
              <a:rPr lang="en-US" sz="2400" dirty="0"/>
              <a:t>.</a:t>
            </a:r>
          </a:p>
        </p:txBody>
      </p:sp>
      <p:grpSp>
        <p:nvGrpSpPr>
          <p:cNvPr id="4" name="Group 3"/>
          <p:cNvGrpSpPr/>
          <p:nvPr/>
        </p:nvGrpSpPr>
        <p:grpSpPr>
          <a:xfrm>
            <a:off x="425450" y="2608544"/>
            <a:ext cx="8343752" cy="3235854"/>
            <a:chOff x="463550" y="2722844"/>
            <a:chExt cx="8343752" cy="3235854"/>
          </a:xfrm>
        </p:grpSpPr>
        <p:grpSp>
          <p:nvGrpSpPr>
            <p:cNvPr id="10" name="Group 9"/>
            <p:cNvGrpSpPr/>
            <p:nvPr/>
          </p:nvGrpSpPr>
          <p:grpSpPr>
            <a:xfrm>
              <a:off x="463550" y="2722844"/>
              <a:ext cx="8216900" cy="3235854"/>
              <a:chOff x="1111563" y="2651881"/>
              <a:chExt cx="6844006" cy="2416017"/>
            </a:xfrm>
          </p:grpSpPr>
          <p:grpSp>
            <p:nvGrpSpPr>
              <p:cNvPr id="13" name="Group 149"/>
              <p:cNvGrpSpPr>
                <a:grpSpLocks/>
              </p:cNvGrpSpPr>
              <p:nvPr/>
            </p:nvGrpSpPr>
            <p:grpSpPr bwMode="auto">
              <a:xfrm>
                <a:off x="1111563" y="2651881"/>
                <a:ext cx="6508750" cy="2416017"/>
                <a:chOff x="748" y="1630"/>
                <a:chExt cx="4100" cy="1521"/>
              </a:xfrm>
            </p:grpSpPr>
            <p:grpSp>
              <p:nvGrpSpPr>
                <p:cNvPr id="29" name="Group 147"/>
                <p:cNvGrpSpPr>
                  <a:grpSpLocks/>
                </p:cNvGrpSpPr>
                <p:nvPr/>
              </p:nvGrpSpPr>
              <p:grpSpPr bwMode="auto">
                <a:xfrm>
                  <a:off x="748" y="2280"/>
                  <a:ext cx="1939" cy="871"/>
                  <a:chOff x="748" y="1596"/>
                  <a:chExt cx="1524" cy="586"/>
                </a:xfrm>
              </p:grpSpPr>
              <p:sp>
                <p:nvSpPr>
                  <p:cNvPr id="55" name="Line 78"/>
                  <p:cNvSpPr>
                    <a:spLocks noChangeShapeType="1"/>
                  </p:cNvSpPr>
                  <p:nvPr/>
                </p:nvSpPr>
                <p:spPr bwMode="auto">
                  <a:xfrm>
                    <a:off x="1240" y="1597"/>
                    <a:ext cx="538"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79"/>
                  <p:cNvSpPr>
                    <a:spLocks noChangeShapeType="1"/>
                  </p:cNvSpPr>
                  <p:nvPr/>
                </p:nvSpPr>
                <p:spPr bwMode="auto">
                  <a:xfrm>
                    <a:off x="1232" y="1774"/>
                    <a:ext cx="547"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Freeform 80"/>
                  <p:cNvSpPr>
                    <a:spLocks/>
                  </p:cNvSpPr>
                  <p:nvPr/>
                </p:nvSpPr>
                <p:spPr bwMode="auto">
                  <a:xfrm>
                    <a:off x="1778" y="1599"/>
                    <a:ext cx="44" cy="178"/>
                  </a:xfrm>
                  <a:custGeom>
                    <a:avLst/>
                    <a:gdLst>
                      <a:gd name="T0" fmla="*/ 0 w 120"/>
                      <a:gd name="T1" fmla="*/ 0 h 326"/>
                      <a:gd name="T2" fmla="*/ 2 w 120"/>
                      <a:gd name="T3" fmla="*/ 15 h 326"/>
                      <a:gd name="T4" fmla="*/ 0 w 120"/>
                      <a:gd name="T5" fmla="*/ 29 h 326"/>
                      <a:gd name="T6" fmla="*/ 0 60000 65536"/>
                      <a:gd name="T7" fmla="*/ 0 60000 65536"/>
                      <a:gd name="T8" fmla="*/ 0 60000 65536"/>
                    </a:gdLst>
                    <a:ahLst/>
                    <a:cxnLst>
                      <a:cxn ang="T6">
                        <a:pos x="T0" y="T1"/>
                      </a:cxn>
                      <a:cxn ang="T7">
                        <a:pos x="T2" y="T3"/>
                      </a:cxn>
                      <a:cxn ang="T8">
                        <a:pos x="T4" y="T5"/>
                      </a:cxn>
                    </a:cxnLst>
                    <a:rect l="0" t="0" r="r" b="b"/>
                    <a:pathLst>
                      <a:path w="120" h="326">
                        <a:moveTo>
                          <a:pt x="0" y="0"/>
                        </a:moveTo>
                        <a:cubicBezTo>
                          <a:pt x="60" y="54"/>
                          <a:pt x="120" y="109"/>
                          <a:pt x="120" y="163"/>
                        </a:cubicBezTo>
                        <a:cubicBezTo>
                          <a:pt x="120" y="217"/>
                          <a:pt x="20" y="299"/>
                          <a:pt x="0" y="326"/>
                        </a:cubicBezTo>
                      </a:path>
                    </a:pathLst>
                  </a:custGeom>
                  <a:noFill/>
                  <a:ln w="190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81"/>
                  <p:cNvSpPr>
                    <a:spLocks/>
                  </p:cNvSpPr>
                  <p:nvPr/>
                </p:nvSpPr>
                <p:spPr bwMode="auto">
                  <a:xfrm rot="10955903">
                    <a:off x="1193" y="1596"/>
                    <a:ext cx="45" cy="176"/>
                  </a:xfrm>
                  <a:custGeom>
                    <a:avLst/>
                    <a:gdLst>
                      <a:gd name="T0" fmla="*/ 0 w 120"/>
                      <a:gd name="T1" fmla="*/ 0 h 326"/>
                      <a:gd name="T2" fmla="*/ 2 w 120"/>
                      <a:gd name="T3" fmla="*/ 14 h 326"/>
                      <a:gd name="T4" fmla="*/ 0 w 120"/>
                      <a:gd name="T5" fmla="*/ 28 h 326"/>
                      <a:gd name="T6" fmla="*/ 0 60000 65536"/>
                      <a:gd name="T7" fmla="*/ 0 60000 65536"/>
                      <a:gd name="T8" fmla="*/ 0 60000 65536"/>
                    </a:gdLst>
                    <a:ahLst/>
                    <a:cxnLst>
                      <a:cxn ang="T6">
                        <a:pos x="T0" y="T1"/>
                      </a:cxn>
                      <a:cxn ang="T7">
                        <a:pos x="T2" y="T3"/>
                      </a:cxn>
                      <a:cxn ang="T8">
                        <a:pos x="T4" y="T5"/>
                      </a:cxn>
                    </a:cxnLst>
                    <a:rect l="0" t="0" r="r" b="b"/>
                    <a:pathLst>
                      <a:path w="120" h="326">
                        <a:moveTo>
                          <a:pt x="0" y="0"/>
                        </a:moveTo>
                        <a:cubicBezTo>
                          <a:pt x="60" y="54"/>
                          <a:pt x="120" y="109"/>
                          <a:pt x="120" y="163"/>
                        </a:cubicBezTo>
                        <a:cubicBezTo>
                          <a:pt x="120" y="217"/>
                          <a:pt x="20" y="299"/>
                          <a:pt x="0" y="326"/>
                        </a:cubicBezTo>
                      </a:path>
                    </a:pathLst>
                  </a:custGeom>
                  <a:noFill/>
                  <a:ln w="190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82"/>
                  <p:cNvSpPr>
                    <a:spLocks noChangeArrowheads="1"/>
                  </p:cNvSpPr>
                  <p:nvPr/>
                </p:nvSpPr>
                <p:spPr bwMode="auto">
                  <a:xfrm>
                    <a:off x="1822" y="1858"/>
                    <a:ext cx="390" cy="177"/>
                  </a:xfrm>
                  <a:prstGeom prst="rect">
                    <a:avLst/>
                  </a:prstGeom>
                  <a:solidFill>
                    <a:srgbClr val="FFFF00"/>
                  </a:solidFill>
                  <a:ln w="19050">
                    <a:solidFill>
                      <a:srgbClr val="000000"/>
                    </a:solidFill>
                    <a:miter lim="800000"/>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60" name="AutoShape 83"/>
                  <p:cNvSpPr>
                    <a:spLocks noChangeArrowheads="1"/>
                  </p:cNvSpPr>
                  <p:nvPr/>
                </p:nvSpPr>
                <p:spPr bwMode="auto">
                  <a:xfrm>
                    <a:off x="2153" y="1807"/>
                    <a:ext cx="45" cy="59"/>
                  </a:xfrm>
                  <a:prstGeom prst="can">
                    <a:avLst>
                      <a:gd name="adj" fmla="val 32778"/>
                    </a:avLst>
                  </a:prstGeom>
                  <a:solidFill>
                    <a:srgbClr val="FF6600"/>
                  </a:solidFill>
                  <a:ln w="19050">
                    <a:solidFill>
                      <a:srgbClr val="000000"/>
                    </a:solidFill>
                    <a:round/>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61" name="AutoShape 84"/>
                  <p:cNvSpPr>
                    <a:spLocks noChangeArrowheads="1"/>
                  </p:cNvSpPr>
                  <p:nvPr/>
                </p:nvSpPr>
                <p:spPr bwMode="auto">
                  <a:xfrm>
                    <a:off x="1843" y="1807"/>
                    <a:ext cx="45" cy="59"/>
                  </a:xfrm>
                  <a:prstGeom prst="can">
                    <a:avLst>
                      <a:gd name="adj" fmla="val 32778"/>
                    </a:avLst>
                  </a:prstGeom>
                  <a:solidFill>
                    <a:srgbClr val="FFFFFF"/>
                  </a:solidFill>
                  <a:ln w="19050">
                    <a:solidFill>
                      <a:srgbClr val="000000"/>
                    </a:solidFill>
                    <a:round/>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62" name="Text Box 85"/>
                  <p:cNvSpPr txBox="1">
                    <a:spLocks noChangeArrowheads="1"/>
                  </p:cNvSpPr>
                  <p:nvPr/>
                </p:nvSpPr>
                <p:spPr bwMode="auto">
                  <a:xfrm>
                    <a:off x="1874" y="1905"/>
                    <a:ext cx="281" cy="76"/>
                  </a:xfrm>
                  <a:prstGeom prst="rect">
                    <a:avLst/>
                  </a:prstGeom>
                  <a:solidFill>
                    <a:srgbClr val="FFFFFF">
                      <a:alpha val="0"/>
                    </a:srgbClr>
                  </a:solidFill>
                  <a:ln w="19050">
                    <a:no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500" b="1" dirty="0">
                        <a:latin typeface="Times New Roman" panose="02020603050405020304" pitchFamily="18" charset="0"/>
                        <a:cs typeface="Simplified Arabic" pitchFamily="2" charset="0"/>
                      </a:rPr>
                      <a:t>Battery</a:t>
                    </a:r>
                    <a:endParaRPr lang="en-US" altLang="en-US" sz="1500" dirty="0"/>
                  </a:p>
                </p:txBody>
              </p:sp>
              <p:sp>
                <p:nvSpPr>
                  <p:cNvPr id="63" name="Rectangle 86"/>
                  <p:cNvSpPr>
                    <a:spLocks noChangeArrowheads="1"/>
                  </p:cNvSpPr>
                  <p:nvPr/>
                </p:nvSpPr>
                <p:spPr bwMode="auto">
                  <a:xfrm>
                    <a:off x="972" y="1866"/>
                    <a:ext cx="268" cy="210"/>
                  </a:xfrm>
                  <a:prstGeom prst="rect">
                    <a:avLst/>
                  </a:prstGeom>
                  <a:solidFill>
                    <a:srgbClr val="CCFFFF"/>
                  </a:solidFill>
                  <a:ln w="19050">
                    <a:solidFill>
                      <a:srgbClr val="000000"/>
                    </a:solidFill>
                    <a:miter lim="800000"/>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64" name="Line 87"/>
                  <p:cNvSpPr>
                    <a:spLocks noChangeShapeType="1"/>
                  </p:cNvSpPr>
                  <p:nvPr/>
                </p:nvSpPr>
                <p:spPr bwMode="auto">
                  <a:xfrm flipH="1">
                    <a:off x="748" y="1984"/>
                    <a:ext cx="22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88"/>
                  <p:cNvSpPr>
                    <a:spLocks noChangeShapeType="1"/>
                  </p:cNvSpPr>
                  <p:nvPr/>
                </p:nvSpPr>
                <p:spPr bwMode="auto">
                  <a:xfrm flipV="1">
                    <a:off x="748" y="1689"/>
                    <a:ext cx="0" cy="29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89"/>
                  <p:cNvSpPr>
                    <a:spLocks noChangeShapeType="1"/>
                  </p:cNvSpPr>
                  <p:nvPr/>
                </p:nvSpPr>
                <p:spPr bwMode="auto">
                  <a:xfrm>
                    <a:off x="748" y="1689"/>
                    <a:ext cx="53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90"/>
                  <p:cNvSpPr>
                    <a:spLocks noChangeShapeType="1"/>
                  </p:cNvSpPr>
                  <p:nvPr/>
                </p:nvSpPr>
                <p:spPr bwMode="auto">
                  <a:xfrm>
                    <a:off x="1240" y="1984"/>
                    <a:ext cx="40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91"/>
                  <p:cNvSpPr>
                    <a:spLocks noChangeShapeType="1"/>
                  </p:cNvSpPr>
                  <p:nvPr/>
                </p:nvSpPr>
                <p:spPr bwMode="auto">
                  <a:xfrm flipV="1">
                    <a:off x="1643" y="1807"/>
                    <a:ext cx="0" cy="17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92"/>
                  <p:cNvSpPr>
                    <a:spLocks noChangeShapeType="1"/>
                  </p:cNvSpPr>
                  <p:nvPr/>
                </p:nvSpPr>
                <p:spPr bwMode="auto">
                  <a:xfrm>
                    <a:off x="1285" y="1630"/>
                    <a:ext cx="0" cy="1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93"/>
                  <p:cNvSpPr>
                    <a:spLocks noChangeShapeType="1"/>
                  </p:cNvSpPr>
                  <p:nvPr/>
                </p:nvSpPr>
                <p:spPr bwMode="auto">
                  <a:xfrm flipV="1">
                    <a:off x="2177" y="1686"/>
                    <a:ext cx="0" cy="12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94"/>
                  <p:cNvSpPr>
                    <a:spLocks noChangeShapeType="1"/>
                  </p:cNvSpPr>
                  <p:nvPr/>
                </p:nvSpPr>
                <p:spPr bwMode="auto">
                  <a:xfrm flipH="1">
                    <a:off x="1778" y="1689"/>
                    <a:ext cx="39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95"/>
                  <p:cNvSpPr>
                    <a:spLocks noChangeShapeType="1"/>
                  </p:cNvSpPr>
                  <p:nvPr/>
                </p:nvSpPr>
                <p:spPr bwMode="auto">
                  <a:xfrm>
                    <a:off x="1778" y="1660"/>
                    <a:ext cx="0" cy="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Freeform 96"/>
                  <p:cNvSpPr>
                    <a:spLocks/>
                  </p:cNvSpPr>
                  <p:nvPr/>
                </p:nvSpPr>
                <p:spPr bwMode="auto">
                  <a:xfrm>
                    <a:off x="972" y="1879"/>
                    <a:ext cx="268" cy="59"/>
                  </a:xfrm>
                  <a:custGeom>
                    <a:avLst/>
                    <a:gdLst>
                      <a:gd name="T0" fmla="*/ 0 w 720"/>
                      <a:gd name="T1" fmla="*/ 3 h 163"/>
                      <a:gd name="T2" fmla="*/ 7 w 720"/>
                      <a:gd name="T3" fmla="*/ 0 h 163"/>
                      <a:gd name="T4" fmla="*/ 14 w 720"/>
                      <a:gd name="T5" fmla="*/ 3 h 163"/>
                      <a:gd name="T6" fmla="*/ 0 60000 65536"/>
                      <a:gd name="T7" fmla="*/ 0 60000 65536"/>
                      <a:gd name="T8" fmla="*/ 0 60000 65536"/>
                    </a:gdLst>
                    <a:ahLst/>
                    <a:cxnLst>
                      <a:cxn ang="T6">
                        <a:pos x="T0" y="T1"/>
                      </a:cxn>
                      <a:cxn ang="T7">
                        <a:pos x="T2" y="T3"/>
                      </a:cxn>
                      <a:cxn ang="T8">
                        <a:pos x="T4" y="T5"/>
                      </a:cxn>
                    </a:cxnLst>
                    <a:rect l="0" t="0" r="r" b="b"/>
                    <a:pathLst>
                      <a:path w="720" h="163">
                        <a:moveTo>
                          <a:pt x="0" y="163"/>
                        </a:moveTo>
                        <a:cubicBezTo>
                          <a:pt x="120" y="81"/>
                          <a:pt x="240" y="0"/>
                          <a:pt x="360" y="0"/>
                        </a:cubicBezTo>
                        <a:cubicBezTo>
                          <a:pt x="480" y="0"/>
                          <a:pt x="660" y="136"/>
                          <a:pt x="720" y="163"/>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Line 97"/>
                  <p:cNvSpPr>
                    <a:spLocks noChangeShapeType="1"/>
                  </p:cNvSpPr>
                  <p:nvPr/>
                </p:nvSpPr>
                <p:spPr bwMode="auto">
                  <a:xfrm>
                    <a:off x="1016" y="19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98"/>
                  <p:cNvSpPr>
                    <a:spLocks noChangeShapeType="1"/>
                  </p:cNvSpPr>
                  <p:nvPr/>
                </p:nvSpPr>
                <p:spPr bwMode="auto">
                  <a:xfrm flipV="1">
                    <a:off x="1106" y="1879"/>
                    <a:ext cx="0"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99"/>
                  <p:cNvSpPr>
                    <a:spLocks noChangeShapeType="1"/>
                  </p:cNvSpPr>
                  <p:nvPr/>
                </p:nvSpPr>
                <p:spPr bwMode="auto">
                  <a:xfrm flipH="1" flipV="1">
                    <a:off x="972" y="1925"/>
                    <a:ext cx="134" cy="118"/>
                  </a:xfrm>
                  <a:prstGeom prst="line">
                    <a:avLst/>
                  </a:prstGeom>
                  <a:noFill/>
                  <a:ln w="19050">
                    <a:solidFill>
                      <a:srgbClr val="00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 name="Text Box 100"/>
                  <p:cNvSpPr txBox="1">
                    <a:spLocks noChangeArrowheads="1"/>
                  </p:cNvSpPr>
                  <p:nvPr/>
                </p:nvSpPr>
                <p:spPr bwMode="auto">
                  <a:xfrm>
                    <a:off x="2227" y="1764"/>
                    <a:ext cx="45" cy="118"/>
                  </a:xfrm>
                  <a:prstGeom prst="rect">
                    <a:avLst/>
                  </a:prstGeom>
                  <a:solidFill>
                    <a:srgbClr val="FFFFFF">
                      <a:alpha val="50195"/>
                    </a:srgbClr>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dirty="0">
                        <a:latin typeface="Times New Roman" panose="02020603050405020304" pitchFamily="18" charset="0"/>
                      </a:rPr>
                      <a:t>+</a:t>
                    </a:r>
                    <a:endParaRPr lang="en-US" altLang="en-US" sz="1800" b="1" dirty="0"/>
                  </a:p>
                </p:txBody>
              </p:sp>
              <p:sp>
                <p:nvSpPr>
                  <p:cNvPr id="78" name="Text Box 101"/>
                  <p:cNvSpPr txBox="1">
                    <a:spLocks noChangeArrowheads="1"/>
                  </p:cNvSpPr>
                  <p:nvPr/>
                </p:nvSpPr>
                <p:spPr bwMode="auto">
                  <a:xfrm>
                    <a:off x="1906" y="1713"/>
                    <a:ext cx="45" cy="118"/>
                  </a:xfrm>
                  <a:prstGeom prst="rect">
                    <a:avLst/>
                  </a:prstGeom>
                  <a:solidFill>
                    <a:srgbClr val="FFFFFF">
                      <a:alpha val="50195"/>
                    </a:srgbClr>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dirty="0">
                        <a:latin typeface="Times New Roman" panose="02020603050405020304" pitchFamily="18" charset="0"/>
                      </a:rPr>
                      <a:t>_</a:t>
                    </a:r>
                    <a:endParaRPr lang="en-US" altLang="en-US" sz="1800" b="1" dirty="0"/>
                  </a:p>
                </p:txBody>
              </p:sp>
              <p:sp>
                <p:nvSpPr>
                  <p:cNvPr id="79" name="Line 102"/>
                  <p:cNvSpPr>
                    <a:spLocks noChangeShapeType="1"/>
                  </p:cNvSpPr>
                  <p:nvPr/>
                </p:nvSpPr>
                <p:spPr bwMode="auto">
                  <a:xfrm>
                    <a:off x="1643" y="1807"/>
                    <a:ext cx="22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Text Box 103"/>
                  <p:cNvSpPr txBox="1">
                    <a:spLocks noChangeArrowheads="1"/>
                  </p:cNvSpPr>
                  <p:nvPr/>
                </p:nvSpPr>
                <p:spPr bwMode="auto">
                  <a:xfrm>
                    <a:off x="1430" y="1654"/>
                    <a:ext cx="278" cy="78"/>
                  </a:xfrm>
                  <a:prstGeom prst="rect">
                    <a:avLst/>
                  </a:prstGeom>
                  <a:solidFill>
                    <a:srgbClr val="FFFFFF"/>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500" b="1" dirty="0">
                        <a:latin typeface="Times New Roman" panose="02020603050405020304" pitchFamily="18" charset="0"/>
                        <a:cs typeface="Times New Roman" panose="02020603050405020304" pitchFamily="18" charset="0"/>
                      </a:rPr>
                      <a:t>Metal</a:t>
                    </a:r>
                  </a:p>
                </p:txBody>
              </p:sp>
              <p:sp>
                <p:nvSpPr>
                  <p:cNvPr id="81" name="Line 104"/>
                  <p:cNvSpPr>
                    <a:spLocks noChangeShapeType="1"/>
                  </p:cNvSpPr>
                  <p:nvPr/>
                </p:nvSpPr>
                <p:spPr bwMode="auto">
                  <a:xfrm flipH="1">
                    <a:off x="1299" y="1689"/>
                    <a:ext cx="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 name="Text Box 105"/>
                  <p:cNvSpPr txBox="1">
                    <a:spLocks noChangeArrowheads="1"/>
                  </p:cNvSpPr>
                  <p:nvPr/>
                </p:nvSpPr>
                <p:spPr bwMode="auto">
                  <a:xfrm>
                    <a:off x="884" y="2085"/>
                    <a:ext cx="444" cy="97"/>
                  </a:xfrm>
                  <a:prstGeom prst="rect">
                    <a:avLst/>
                  </a:prstGeom>
                  <a:solidFill>
                    <a:srgbClr val="FFFFFF">
                      <a:alpha val="0"/>
                    </a:srgbClr>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500" b="1" dirty="0">
                        <a:latin typeface="Times New Roman" panose="02020603050405020304" pitchFamily="18" charset="0"/>
                        <a:cs typeface="Simplified Arabic" pitchFamily="2" charset="0"/>
                      </a:rPr>
                      <a:t>Ammeter</a:t>
                    </a:r>
                    <a:endParaRPr lang="en-US" altLang="en-US" sz="1500" b="1" dirty="0"/>
                  </a:p>
                </p:txBody>
              </p:sp>
            </p:grpSp>
            <p:grpSp>
              <p:nvGrpSpPr>
                <p:cNvPr id="30" name="Group 148"/>
                <p:cNvGrpSpPr>
                  <a:grpSpLocks/>
                </p:cNvGrpSpPr>
                <p:nvPr/>
              </p:nvGrpSpPr>
              <p:grpSpPr bwMode="auto">
                <a:xfrm>
                  <a:off x="3345" y="1630"/>
                  <a:ext cx="1503" cy="1365"/>
                  <a:chOff x="3418" y="1890"/>
                  <a:chExt cx="1100" cy="864"/>
                </a:xfrm>
              </p:grpSpPr>
              <p:sp>
                <p:nvSpPr>
                  <p:cNvPr id="31" name="Line 106"/>
                  <p:cNvSpPr>
                    <a:spLocks noChangeShapeType="1"/>
                  </p:cNvSpPr>
                  <p:nvPr/>
                </p:nvSpPr>
                <p:spPr bwMode="auto">
                  <a:xfrm>
                    <a:off x="3678" y="2289"/>
                    <a:ext cx="538"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7"/>
                  <p:cNvSpPr>
                    <a:spLocks noChangeShapeType="1"/>
                  </p:cNvSpPr>
                  <p:nvPr/>
                </p:nvSpPr>
                <p:spPr bwMode="auto">
                  <a:xfrm>
                    <a:off x="3671" y="2465"/>
                    <a:ext cx="548"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Freeform 108"/>
                  <p:cNvSpPr>
                    <a:spLocks/>
                  </p:cNvSpPr>
                  <p:nvPr/>
                </p:nvSpPr>
                <p:spPr bwMode="auto">
                  <a:xfrm>
                    <a:off x="4216" y="2291"/>
                    <a:ext cx="44" cy="177"/>
                  </a:xfrm>
                  <a:custGeom>
                    <a:avLst/>
                    <a:gdLst>
                      <a:gd name="T0" fmla="*/ 0 w 120"/>
                      <a:gd name="T1" fmla="*/ 0 h 326"/>
                      <a:gd name="T2" fmla="*/ 2 w 120"/>
                      <a:gd name="T3" fmla="*/ 14 h 326"/>
                      <a:gd name="T4" fmla="*/ 0 w 120"/>
                      <a:gd name="T5" fmla="*/ 28 h 326"/>
                      <a:gd name="T6" fmla="*/ 0 60000 65536"/>
                      <a:gd name="T7" fmla="*/ 0 60000 65536"/>
                      <a:gd name="T8" fmla="*/ 0 60000 65536"/>
                    </a:gdLst>
                    <a:ahLst/>
                    <a:cxnLst>
                      <a:cxn ang="T6">
                        <a:pos x="T0" y="T1"/>
                      </a:cxn>
                      <a:cxn ang="T7">
                        <a:pos x="T2" y="T3"/>
                      </a:cxn>
                      <a:cxn ang="T8">
                        <a:pos x="T4" y="T5"/>
                      </a:cxn>
                    </a:cxnLst>
                    <a:rect l="0" t="0" r="r" b="b"/>
                    <a:pathLst>
                      <a:path w="120" h="326">
                        <a:moveTo>
                          <a:pt x="0" y="0"/>
                        </a:moveTo>
                        <a:cubicBezTo>
                          <a:pt x="60" y="54"/>
                          <a:pt x="120" y="109"/>
                          <a:pt x="120" y="163"/>
                        </a:cubicBezTo>
                        <a:cubicBezTo>
                          <a:pt x="120" y="217"/>
                          <a:pt x="20" y="299"/>
                          <a:pt x="0" y="326"/>
                        </a:cubicBezTo>
                      </a:path>
                    </a:pathLst>
                  </a:custGeom>
                  <a:noFill/>
                  <a:ln w="190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109"/>
                  <p:cNvSpPr>
                    <a:spLocks/>
                  </p:cNvSpPr>
                  <p:nvPr/>
                </p:nvSpPr>
                <p:spPr bwMode="auto">
                  <a:xfrm rot="10955903">
                    <a:off x="3617" y="2290"/>
                    <a:ext cx="61" cy="174"/>
                  </a:xfrm>
                  <a:custGeom>
                    <a:avLst/>
                    <a:gdLst>
                      <a:gd name="T0" fmla="*/ 0 w 120"/>
                      <a:gd name="T1" fmla="*/ 0 h 326"/>
                      <a:gd name="T2" fmla="*/ 2 w 120"/>
                      <a:gd name="T3" fmla="*/ 14 h 326"/>
                      <a:gd name="T4" fmla="*/ 0 w 120"/>
                      <a:gd name="T5" fmla="*/ 28 h 326"/>
                      <a:gd name="T6" fmla="*/ 0 60000 65536"/>
                      <a:gd name="T7" fmla="*/ 0 60000 65536"/>
                      <a:gd name="T8" fmla="*/ 0 60000 65536"/>
                    </a:gdLst>
                    <a:ahLst/>
                    <a:cxnLst>
                      <a:cxn ang="T6">
                        <a:pos x="T0" y="T1"/>
                      </a:cxn>
                      <a:cxn ang="T7">
                        <a:pos x="T2" y="T3"/>
                      </a:cxn>
                      <a:cxn ang="T8">
                        <a:pos x="T4" y="T5"/>
                      </a:cxn>
                    </a:cxnLst>
                    <a:rect l="0" t="0" r="r" b="b"/>
                    <a:pathLst>
                      <a:path w="120" h="326">
                        <a:moveTo>
                          <a:pt x="0" y="0"/>
                        </a:moveTo>
                        <a:cubicBezTo>
                          <a:pt x="60" y="54"/>
                          <a:pt x="120" y="109"/>
                          <a:pt x="120" y="163"/>
                        </a:cubicBezTo>
                        <a:cubicBezTo>
                          <a:pt x="120" y="217"/>
                          <a:pt x="20" y="299"/>
                          <a:pt x="0" y="326"/>
                        </a:cubicBezTo>
                      </a:path>
                    </a:pathLst>
                  </a:custGeom>
                  <a:noFill/>
                  <a:ln w="190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Rectangle 114"/>
                  <p:cNvSpPr>
                    <a:spLocks noChangeArrowheads="1"/>
                  </p:cNvSpPr>
                  <p:nvPr/>
                </p:nvSpPr>
                <p:spPr bwMode="auto">
                  <a:xfrm>
                    <a:off x="3418" y="2534"/>
                    <a:ext cx="253" cy="220"/>
                  </a:xfrm>
                  <a:prstGeom prst="rect">
                    <a:avLst/>
                  </a:prstGeom>
                  <a:solidFill>
                    <a:srgbClr val="CCFFFF"/>
                  </a:solidFill>
                  <a:ln w="19050">
                    <a:solidFill>
                      <a:srgbClr val="000000"/>
                    </a:solidFill>
                    <a:miter lim="800000"/>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36" name="Line 120"/>
                  <p:cNvSpPr>
                    <a:spLocks noChangeShapeType="1"/>
                  </p:cNvSpPr>
                  <p:nvPr/>
                </p:nvSpPr>
                <p:spPr bwMode="auto">
                  <a:xfrm>
                    <a:off x="3707" y="2334"/>
                    <a:ext cx="0" cy="1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23"/>
                  <p:cNvSpPr>
                    <a:spLocks noChangeShapeType="1"/>
                  </p:cNvSpPr>
                  <p:nvPr/>
                </p:nvSpPr>
                <p:spPr bwMode="auto">
                  <a:xfrm>
                    <a:off x="4220" y="2353"/>
                    <a:ext cx="0" cy="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Freeform 124"/>
                  <p:cNvSpPr>
                    <a:spLocks/>
                  </p:cNvSpPr>
                  <p:nvPr/>
                </p:nvSpPr>
                <p:spPr bwMode="auto">
                  <a:xfrm>
                    <a:off x="3418" y="2548"/>
                    <a:ext cx="253" cy="56"/>
                  </a:xfrm>
                  <a:custGeom>
                    <a:avLst/>
                    <a:gdLst>
                      <a:gd name="T0" fmla="*/ 0 w 720"/>
                      <a:gd name="T1" fmla="*/ 3 h 163"/>
                      <a:gd name="T2" fmla="*/ 7 w 720"/>
                      <a:gd name="T3" fmla="*/ 0 h 163"/>
                      <a:gd name="T4" fmla="*/ 14 w 720"/>
                      <a:gd name="T5" fmla="*/ 3 h 163"/>
                      <a:gd name="T6" fmla="*/ 0 60000 65536"/>
                      <a:gd name="T7" fmla="*/ 0 60000 65536"/>
                      <a:gd name="T8" fmla="*/ 0 60000 65536"/>
                    </a:gdLst>
                    <a:ahLst/>
                    <a:cxnLst>
                      <a:cxn ang="T6">
                        <a:pos x="T0" y="T1"/>
                      </a:cxn>
                      <a:cxn ang="T7">
                        <a:pos x="T2" y="T3"/>
                      </a:cxn>
                      <a:cxn ang="T8">
                        <a:pos x="T4" y="T5"/>
                      </a:cxn>
                    </a:cxnLst>
                    <a:rect l="0" t="0" r="r" b="b"/>
                    <a:pathLst>
                      <a:path w="720" h="163">
                        <a:moveTo>
                          <a:pt x="0" y="163"/>
                        </a:moveTo>
                        <a:cubicBezTo>
                          <a:pt x="120" y="81"/>
                          <a:pt x="240" y="0"/>
                          <a:pt x="360" y="0"/>
                        </a:cubicBezTo>
                        <a:cubicBezTo>
                          <a:pt x="480" y="0"/>
                          <a:pt x="660" y="136"/>
                          <a:pt x="720" y="163"/>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Line 125"/>
                  <p:cNvSpPr>
                    <a:spLocks noChangeShapeType="1"/>
                  </p:cNvSpPr>
                  <p:nvPr/>
                </p:nvSpPr>
                <p:spPr bwMode="auto">
                  <a:xfrm>
                    <a:off x="3447" y="259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26"/>
                  <p:cNvSpPr>
                    <a:spLocks noChangeShapeType="1"/>
                  </p:cNvSpPr>
                  <p:nvPr/>
                </p:nvSpPr>
                <p:spPr bwMode="auto">
                  <a:xfrm flipV="1">
                    <a:off x="3543" y="2548"/>
                    <a:ext cx="0"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31"/>
                  <p:cNvSpPr>
                    <a:spLocks noChangeShapeType="1"/>
                  </p:cNvSpPr>
                  <p:nvPr/>
                </p:nvSpPr>
                <p:spPr bwMode="auto">
                  <a:xfrm flipV="1">
                    <a:off x="3545" y="2587"/>
                    <a:ext cx="0" cy="131"/>
                  </a:xfrm>
                  <a:prstGeom prst="line">
                    <a:avLst/>
                  </a:prstGeom>
                  <a:noFill/>
                  <a:ln w="19050">
                    <a:solidFill>
                      <a:srgbClr val="00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32"/>
                  <p:cNvSpPr>
                    <a:spLocks noChangeShapeType="1"/>
                  </p:cNvSpPr>
                  <p:nvPr/>
                </p:nvSpPr>
                <p:spPr bwMode="auto">
                  <a:xfrm flipH="1">
                    <a:off x="3954" y="1890"/>
                    <a:ext cx="333" cy="263"/>
                  </a:xfrm>
                  <a:prstGeom prst="line">
                    <a:avLst/>
                  </a:prstGeom>
                  <a:noFill/>
                  <a:ln w="19050">
                    <a:solidFill>
                      <a:srgbClr val="99CC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3" name="Line 133"/>
                  <p:cNvSpPr>
                    <a:spLocks noChangeShapeType="1"/>
                  </p:cNvSpPr>
                  <p:nvPr/>
                </p:nvSpPr>
                <p:spPr bwMode="auto">
                  <a:xfrm flipH="1">
                    <a:off x="3717" y="2150"/>
                    <a:ext cx="240" cy="195"/>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34"/>
                  <p:cNvSpPr>
                    <a:spLocks noChangeShapeType="1"/>
                  </p:cNvSpPr>
                  <p:nvPr/>
                </p:nvSpPr>
                <p:spPr bwMode="auto">
                  <a:xfrm flipH="1">
                    <a:off x="3950" y="1945"/>
                    <a:ext cx="336" cy="261"/>
                  </a:xfrm>
                  <a:prstGeom prst="line">
                    <a:avLst/>
                  </a:prstGeom>
                  <a:noFill/>
                  <a:ln w="19050">
                    <a:solidFill>
                      <a:srgbClr val="99CC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5" name="Line 135"/>
                  <p:cNvSpPr>
                    <a:spLocks noChangeShapeType="1"/>
                  </p:cNvSpPr>
                  <p:nvPr/>
                </p:nvSpPr>
                <p:spPr bwMode="auto">
                  <a:xfrm flipH="1">
                    <a:off x="3717" y="2201"/>
                    <a:ext cx="240" cy="195"/>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36"/>
                  <p:cNvSpPr>
                    <a:spLocks noChangeShapeType="1"/>
                  </p:cNvSpPr>
                  <p:nvPr/>
                </p:nvSpPr>
                <p:spPr bwMode="auto">
                  <a:xfrm flipH="1">
                    <a:off x="3954" y="1987"/>
                    <a:ext cx="338" cy="261"/>
                  </a:xfrm>
                  <a:prstGeom prst="line">
                    <a:avLst/>
                  </a:prstGeom>
                  <a:noFill/>
                  <a:ln w="19050">
                    <a:solidFill>
                      <a:srgbClr val="99CC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 name="Line 137"/>
                  <p:cNvSpPr>
                    <a:spLocks noChangeShapeType="1"/>
                  </p:cNvSpPr>
                  <p:nvPr/>
                </p:nvSpPr>
                <p:spPr bwMode="auto">
                  <a:xfrm flipH="1">
                    <a:off x="3717" y="2246"/>
                    <a:ext cx="240" cy="195"/>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Text Box 138"/>
                  <p:cNvSpPr txBox="1">
                    <a:spLocks noChangeArrowheads="1"/>
                  </p:cNvSpPr>
                  <p:nvPr/>
                </p:nvSpPr>
                <p:spPr bwMode="auto">
                  <a:xfrm>
                    <a:off x="4310" y="1895"/>
                    <a:ext cx="208" cy="83"/>
                  </a:xfrm>
                  <a:prstGeom prst="rect">
                    <a:avLst/>
                  </a:prstGeom>
                  <a:solidFill>
                    <a:srgbClr val="FFFFFF"/>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dirty="0"/>
                      <a:t>light</a:t>
                    </a:r>
                  </a:p>
                </p:txBody>
              </p:sp>
              <p:sp>
                <p:nvSpPr>
                  <p:cNvPr id="49" name="Line 139"/>
                  <p:cNvSpPr>
                    <a:spLocks noChangeShapeType="1"/>
                  </p:cNvSpPr>
                  <p:nvPr/>
                </p:nvSpPr>
                <p:spPr bwMode="auto">
                  <a:xfrm>
                    <a:off x="3976" y="2368"/>
                    <a:ext cx="192" cy="0"/>
                  </a:xfrm>
                  <a:prstGeom prst="line">
                    <a:avLst/>
                  </a:prstGeom>
                  <a:noFill/>
                  <a:ln w="19050">
                    <a:solidFill>
                      <a:srgbClr val="000000"/>
                    </a:solidFill>
                    <a:prstDash val="dashDot"/>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140"/>
                  <p:cNvSpPr>
                    <a:spLocks noChangeShapeType="1"/>
                  </p:cNvSpPr>
                  <p:nvPr/>
                </p:nvSpPr>
                <p:spPr bwMode="auto">
                  <a:xfrm flipH="1">
                    <a:off x="3712" y="2370"/>
                    <a:ext cx="24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1"/>
                  <p:cNvSpPr>
                    <a:spLocks noChangeShapeType="1"/>
                  </p:cNvSpPr>
                  <p:nvPr/>
                </p:nvSpPr>
                <p:spPr bwMode="auto">
                  <a:xfrm>
                    <a:off x="3832" y="2418"/>
                    <a:ext cx="144" cy="0"/>
                  </a:xfrm>
                  <a:prstGeom prst="line">
                    <a:avLst/>
                  </a:prstGeom>
                  <a:noFill/>
                  <a:ln w="19050">
                    <a:solidFill>
                      <a:srgbClr val="000000"/>
                    </a:solidFill>
                    <a:prstDash val="dash"/>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142"/>
                  <p:cNvSpPr>
                    <a:spLocks noChangeShapeType="1"/>
                  </p:cNvSpPr>
                  <p:nvPr/>
                </p:nvSpPr>
                <p:spPr bwMode="auto">
                  <a:xfrm flipH="1">
                    <a:off x="3707" y="2418"/>
                    <a:ext cx="96"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143"/>
                  <p:cNvSpPr>
                    <a:spLocks/>
                  </p:cNvSpPr>
                  <p:nvPr/>
                </p:nvSpPr>
                <p:spPr bwMode="auto">
                  <a:xfrm rot="5414024">
                    <a:off x="3866" y="2354"/>
                    <a:ext cx="113" cy="240"/>
                  </a:xfrm>
                  <a:prstGeom prst="rightBrace">
                    <a:avLst>
                      <a:gd name="adj1" fmla="val 17699"/>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54" name="Text Box 144"/>
                  <p:cNvSpPr txBox="1">
                    <a:spLocks noChangeArrowheads="1"/>
                  </p:cNvSpPr>
                  <p:nvPr/>
                </p:nvSpPr>
                <p:spPr bwMode="auto">
                  <a:xfrm>
                    <a:off x="3765" y="2536"/>
                    <a:ext cx="314" cy="85"/>
                  </a:xfrm>
                  <a:prstGeom prst="rect">
                    <a:avLst/>
                  </a:prstGeom>
                  <a:solidFill>
                    <a:srgbClr val="FFFFFF">
                      <a:alpha val="0"/>
                    </a:srgbClr>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500" dirty="0">
                        <a:latin typeface="Times New Roman" panose="02020603050405020304" pitchFamily="18" charset="0"/>
                        <a:cs typeface="+mj-cs"/>
                      </a:rPr>
                      <a:t>Electrons</a:t>
                    </a:r>
                    <a:r>
                      <a:rPr lang="ar-SA" altLang="en-US" sz="1500" baseline="30000" dirty="0">
                        <a:latin typeface="Times New Roman" panose="02020603050405020304" pitchFamily="18" charset="0"/>
                        <a:cs typeface="+mj-cs"/>
                      </a:rPr>
                      <a:t> </a:t>
                    </a:r>
                    <a:endParaRPr lang="en-US" altLang="en-US" sz="1500" baseline="30000" dirty="0">
                      <a:latin typeface="Times New Roman" panose="02020603050405020304" pitchFamily="18" charset="0"/>
                      <a:cs typeface="+mj-cs"/>
                    </a:endParaRPr>
                  </a:p>
                </p:txBody>
              </p:sp>
            </p:grpSp>
          </p:grpSp>
          <p:sp>
            <p:nvSpPr>
              <p:cNvPr id="15" name="Rectangle 82"/>
              <p:cNvSpPr>
                <a:spLocks noChangeArrowheads="1"/>
              </p:cNvSpPr>
              <p:nvPr/>
            </p:nvSpPr>
            <p:spPr bwMode="auto">
              <a:xfrm>
                <a:off x="7168130" y="4267909"/>
                <a:ext cx="787439" cy="417521"/>
              </a:xfrm>
              <a:prstGeom prst="rect">
                <a:avLst/>
              </a:prstGeom>
              <a:solidFill>
                <a:srgbClr val="FFFF00"/>
              </a:solidFill>
              <a:ln w="19050">
                <a:solidFill>
                  <a:srgbClr val="000000"/>
                </a:solidFill>
                <a:miter lim="800000"/>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16" name="AutoShape 83"/>
              <p:cNvSpPr>
                <a:spLocks noChangeArrowheads="1"/>
              </p:cNvSpPr>
              <p:nvPr/>
            </p:nvSpPr>
            <p:spPr bwMode="auto">
              <a:xfrm>
                <a:off x="7807815" y="4139679"/>
                <a:ext cx="90858" cy="139174"/>
              </a:xfrm>
              <a:prstGeom prst="can">
                <a:avLst>
                  <a:gd name="adj" fmla="val 32778"/>
                </a:avLst>
              </a:prstGeom>
              <a:solidFill>
                <a:srgbClr val="FF6600"/>
              </a:solidFill>
              <a:ln w="19050">
                <a:solidFill>
                  <a:srgbClr val="000000"/>
                </a:solidFill>
                <a:round/>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17" name="AutoShape 84"/>
              <p:cNvSpPr>
                <a:spLocks noChangeArrowheads="1"/>
              </p:cNvSpPr>
              <p:nvPr/>
            </p:nvSpPr>
            <p:spPr bwMode="auto">
              <a:xfrm>
                <a:off x="7204897" y="4149551"/>
                <a:ext cx="90858" cy="139174"/>
              </a:xfrm>
              <a:prstGeom prst="can">
                <a:avLst>
                  <a:gd name="adj" fmla="val 32778"/>
                </a:avLst>
              </a:prstGeom>
              <a:solidFill>
                <a:srgbClr val="FFFFFF"/>
              </a:solidFill>
              <a:ln w="19050">
                <a:solidFill>
                  <a:srgbClr val="000000"/>
                </a:solidFill>
                <a:round/>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p>
            </p:txBody>
          </p:sp>
          <p:sp>
            <p:nvSpPr>
              <p:cNvPr id="19" name="Line 93"/>
              <p:cNvSpPr>
                <a:spLocks noChangeShapeType="1"/>
              </p:cNvSpPr>
              <p:nvPr/>
            </p:nvSpPr>
            <p:spPr bwMode="auto">
              <a:xfrm flipV="1">
                <a:off x="7853244" y="3885218"/>
                <a:ext cx="0" cy="23895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02"/>
              <p:cNvSpPr>
                <a:spLocks noChangeShapeType="1"/>
              </p:cNvSpPr>
              <p:nvPr/>
            </p:nvSpPr>
            <p:spPr bwMode="auto">
              <a:xfrm>
                <a:off x="6816094" y="4158707"/>
                <a:ext cx="45227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87"/>
              <p:cNvSpPr>
                <a:spLocks noChangeShapeType="1"/>
              </p:cNvSpPr>
              <p:nvPr/>
            </p:nvSpPr>
            <p:spPr bwMode="auto">
              <a:xfrm flipH="1">
                <a:off x="4783086" y="4571934"/>
                <a:ext cx="45227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8"/>
              <p:cNvSpPr>
                <a:spLocks noChangeShapeType="1"/>
              </p:cNvSpPr>
              <p:nvPr/>
            </p:nvSpPr>
            <p:spPr bwMode="auto">
              <a:xfrm flipV="1">
                <a:off x="4783086" y="3894619"/>
                <a:ext cx="0" cy="68272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9"/>
              <p:cNvSpPr>
                <a:spLocks noChangeShapeType="1"/>
              </p:cNvSpPr>
              <p:nvPr/>
            </p:nvSpPr>
            <p:spPr bwMode="auto">
              <a:xfrm>
                <a:off x="4783086" y="3904102"/>
                <a:ext cx="108424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90"/>
              <p:cNvSpPr>
                <a:spLocks noChangeShapeType="1"/>
              </p:cNvSpPr>
              <p:nvPr/>
            </p:nvSpPr>
            <p:spPr bwMode="auto">
              <a:xfrm>
                <a:off x="5776470" y="4571934"/>
                <a:ext cx="103327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91"/>
              <p:cNvSpPr>
                <a:spLocks noChangeShapeType="1"/>
              </p:cNvSpPr>
              <p:nvPr/>
            </p:nvSpPr>
            <p:spPr bwMode="auto">
              <a:xfrm flipV="1">
                <a:off x="6804248" y="4154166"/>
                <a:ext cx="0" cy="41776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94"/>
              <p:cNvSpPr>
                <a:spLocks noChangeShapeType="1"/>
              </p:cNvSpPr>
              <p:nvPr/>
            </p:nvSpPr>
            <p:spPr bwMode="auto">
              <a:xfrm flipH="1">
                <a:off x="6972095" y="3881188"/>
                <a:ext cx="88696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 name="Text Box 85"/>
            <p:cNvSpPr txBox="1">
              <a:spLocks noChangeArrowheads="1"/>
            </p:cNvSpPr>
            <p:nvPr/>
          </p:nvSpPr>
          <p:spPr bwMode="auto">
            <a:xfrm>
              <a:off x="7851962" y="5059632"/>
              <a:ext cx="681250" cy="240322"/>
            </a:xfrm>
            <a:prstGeom prst="rect">
              <a:avLst/>
            </a:prstGeom>
            <a:solidFill>
              <a:srgbClr val="FFFFFF">
                <a:alpha val="0"/>
              </a:srgbClr>
            </a:solidFill>
            <a:ln w="19050">
              <a:no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500" b="1" dirty="0">
                  <a:latin typeface="Times New Roman" panose="02020603050405020304" pitchFamily="18" charset="0"/>
                  <a:cs typeface="Simplified Arabic" pitchFamily="2" charset="0"/>
                </a:rPr>
                <a:t>Battery</a:t>
              </a:r>
              <a:endParaRPr lang="en-US" altLang="en-US" sz="1500" dirty="0"/>
            </a:p>
          </p:txBody>
        </p:sp>
        <p:sp>
          <p:nvSpPr>
            <p:cNvPr id="84" name="Text Box 100"/>
            <p:cNvSpPr txBox="1">
              <a:spLocks noChangeArrowheads="1"/>
            </p:cNvSpPr>
            <p:nvPr/>
          </p:nvSpPr>
          <p:spPr bwMode="auto">
            <a:xfrm>
              <a:off x="8698179" y="4586332"/>
              <a:ext cx="109123" cy="373132"/>
            </a:xfrm>
            <a:prstGeom prst="rect">
              <a:avLst/>
            </a:prstGeom>
            <a:solidFill>
              <a:srgbClr val="FFFFFF">
                <a:alpha val="50195"/>
              </a:srgbClr>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dirty="0">
                  <a:latin typeface="Times New Roman" panose="02020603050405020304" pitchFamily="18" charset="0"/>
                </a:rPr>
                <a:t>+</a:t>
              </a:r>
              <a:endParaRPr lang="en-US" altLang="en-US" sz="1800" b="1" dirty="0"/>
            </a:p>
          </p:txBody>
        </p:sp>
        <p:sp>
          <p:nvSpPr>
            <p:cNvPr id="85" name="Text Box 101"/>
            <p:cNvSpPr txBox="1">
              <a:spLocks noChangeArrowheads="1"/>
            </p:cNvSpPr>
            <p:nvPr/>
          </p:nvSpPr>
          <p:spPr bwMode="auto">
            <a:xfrm>
              <a:off x="7919767" y="4425064"/>
              <a:ext cx="109123" cy="373132"/>
            </a:xfrm>
            <a:prstGeom prst="rect">
              <a:avLst/>
            </a:prstGeom>
            <a:solidFill>
              <a:srgbClr val="FFFFFF">
                <a:alpha val="50195"/>
              </a:srgbClr>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dirty="0">
                  <a:latin typeface="Times New Roman" panose="02020603050405020304" pitchFamily="18" charset="0"/>
                </a:rPr>
                <a:t>_</a:t>
              </a:r>
              <a:endParaRPr lang="en-US" altLang="en-US" sz="1800" b="1" dirty="0"/>
            </a:p>
          </p:txBody>
        </p:sp>
        <p:sp>
          <p:nvSpPr>
            <p:cNvPr id="86" name="Text Box 105"/>
            <p:cNvSpPr txBox="1">
              <a:spLocks noChangeArrowheads="1"/>
            </p:cNvSpPr>
            <p:nvPr/>
          </p:nvSpPr>
          <p:spPr bwMode="auto">
            <a:xfrm>
              <a:off x="5194561" y="5651970"/>
              <a:ext cx="1076681" cy="306727"/>
            </a:xfrm>
            <a:prstGeom prst="rect">
              <a:avLst/>
            </a:prstGeom>
            <a:solidFill>
              <a:srgbClr val="FFFFFF">
                <a:alpha val="0"/>
              </a:srgbClr>
            </a:solidFill>
            <a:ln w="1905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500" b="1" dirty="0">
                  <a:latin typeface="Times New Roman" panose="02020603050405020304" pitchFamily="18" charset="0"/>
                  <a:cs typeface="Simplified Arabic" pitchFamily="2" charset="0"/>
                </a:rPr>
                <a:t>Ammeter</a:t>
              </a:r>
              <a:endParaRPr lang="en-US" altLang="en-US" sz="1500" b="1" dirty="0"/>
            </a:p>
          </p:txBody>
        </p:sp>
      </p:grpSp>
      <p:sp>
        <p:nvSpPr>
          <p:cNvPr id="8" name="TextBox 7"/>
          <p:cNvSpPr txBox="1"/>
          <p:nvPr/>
        </p:nvSpPr>
        <p:spPr>
          <a:xfrm>
            <a:off x="821277" y="5893234"/>
            <a:ext cx="3192412" cy="430887"/>
          </a:xfrm>
          <a:prstGeom prst="rect">
            <a:avLst/>
          </a:prstGeom>
          <a:noFill/>
        </p:spPr>
        <p:txBody>
          <a:bodyPr wrap="none" rtlCol="0">
            <a:spAutoFit/>
          </a:bodyPr>
          <a:lstStyle/>
          <a:p>
            <a:r>
              <a:rPr lang="en-US" sz="2200" dirty="0"/>
              <a:t>No electrical current flows</a:t>
            </a:r>
          </a:p>
        </p:txBody>
      </p:sp>
      <p:sp>
        <p:nvSpPr>
          <p:cNvPr id="88" name="TextBox 87"/>
          <p:cNvSpPr txBox="1"/>
          <p:nvPr/>
        </p:nvSpPr>
        <p:spPr>
          <a:xfrm>
            <a:off x="5548282" y="5893234"/>
            <a:ext cx="2793265" cy="430887"/>
          </a:xfrm>
          <a:prstGeom prst="rect">
            <a:avLst/>
          </a:prstGeom>
          <a:noFill/>
        </p:spPr>
        <p:txBody>
          <a:bodyPr wrap="none" rtlCol="0">
            <a:spAutoFit/>
          </a:bodyPr>
          <a:lstStyle/>
          <a:p>
            <a:r>
              <a:rPr lang="en-US" sz="2200" dirty="0"/>
              <a:t>Electrical current flows</a:t>
            </a:r>
          </a:p>
        </p:txBody>
      </p:sp>
      <p:sp>
        <p:nvSpPr>
          <p:cNvPr id="3" name="Slide Number Placeholder 2"/>
          <p:cNvSpPr>
            <a:spLocks noGrp="1"/>
          </p:cNvSpPr>
          <p:nvPr>
            <p:ph type="sldNum" sz="quarter" idx="12"/>
          </p:nvPr>
        </p:nvSpPr>
        <p:spPr/>
        <p:txBody>
          <a:bodyPr/>
          <a:lstStyle/>
          <a:p>
            <a:fld id="{74374BF2-3C04-4AB9-BE52-D173019A9162}" type="slidenum">
              <a:rPr lang="en-US" smtClean="0"/>
              <a:t>16</a:t>
            </a:fld>
            <a:endParaRPr lang="en-US"/>
          </a:p>
        </p:txBody>
      </p:sp>
    </p:spTree>
    <p:extLst>
      <p:ext uri="{BB962C8B-B14F-4D97-AF65-F5344CB8AC3E}">
        <p14:creationId xmlns:p14="http://schemas.microsoft.com/office/powerpoint/2010/main" val="245942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The Photoelectric Effect</a:t>
            </a:r>
            <a:endParaRPr lang="en-US" altLang="en-US" sz="3000" b="1"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152647992"/>
                  </p:ext>
                </p:extLst>
              </p:nvPr>
            </p:nvGraphicFramePr>
            <p:xfrm>
              <a:off x="407016" y="1691535"/>
              <a:ext cx="8329963" cy="4617267"/>
            </p:xfrm>
            <a:graphic>
              <a:graphicData uri="http://schemas.openxmlformats.org/drawingml/2006/table">
                <a:tbl>
                  <a:tblPr firstRow="1" bandRow="1">
                    <a:tableStyleId>{5940675A-B579-460E-94D1-54222C63F5DA}</a:tableStyleId>
                  </a:tblPr>
                  <a:tblGrid>
                    <a:gridCol w="4036743">
                      <a:extLst>
                        <a:ext uri="{9D8B030D-6E8A-4147-A177-3AD203B41FA5}">
                          <a16:colId xmlns:a16="http://schemas.microsoft.com/office/drawing/2014/main" val="1564216618"/>
                        </a:ext>
                      </a:extLst>
                    </a:gridCol>
                    <a:gridCol w="267629">
                      <a:extLst>
                        <a:ext uri="{9D8B030D-6E8A-4147-A177-3AD203B41FA5}">
                          <a16:colId xmlns:a16="http://schemas.microsoft.com/office/drawing/2014/main" val="2134910832"/>
                        </a:ext>
                      </a:extLst>
                    </a:gridCol>
                    <a:gridCol w="4025591">
                      <a:extLst>
                        <a:ext uri="{9D8B030D-6E8A-4147-A177-3AD203B41FA5}">
                          <a16:colId xmlns:a16="http://schemas.microsoft.com/office/drawing/2014/main" val="2313370217"/>
                        </a:ext>
                      </a:extLst>
                    </a:gridCol>
                  </a:tblGrid>
                  <a:tr h="370840">
                    <a:tc>
                      <a:txBody>
                        <a:bodyPr/>
                        <a:lstStyle/>
                        <a:p>
                          <a:pPr algn="ctr"/>
                          <a:r>
                            <a:rPr lang="en-US" sz="2100" b="1" kern="1200" dirty="0">
                              <a:solidFill>
                                <a:srgbClr val="0070C0"/>
                              </a:solidFill>
                              <a:latin typeface="+mn-lt"/>
                              <a:ea typeface="+mn-ea"/>
                              <a:cs typeface="+mn-cs"/>
                            </a:rPr>
                            <a:t>Classical Physics</a:t>
                          </a: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b="1" kern="1200" dirty="0">
                            <a:solidFill>
                              <a:srgbClr val="0070C0"/>
                            </a:solidFill>
                            <a:latin typeface="+mn-lt"/>
                            <a:ea typeface="+mn-ea"/>
                            <a:cs typeface="+mn-cs"/>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a:solidFill>
                                <a:srgbClr val="0070C0"/>
                              </a:solidFill>
                              <a:latin typeface="+mn-lt"/>
                              <a:ea typeface="+mn-ea"/>
                              <a:cs typeface="+mn-cs"/>
                            </a:rPr>
                            <a:t>Experimental observations</a:t>
                          </a: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390542"/>
                      </a:ext>
                    </a:extLst>
                  </a:tr>
                  <a:tr h="203408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50" dirty="0"/>
                            <a:t>The intensity of the light determines the amplitude of the wave, and so a greater light intensity should cause the electrons on the metal to oscillate more violently and to be ejected with a greater kinetic energy. </a:t>
                          </a:r>
                        </a:p>
                      </a:txBody>
                      <a:tcPr>
                        <a:lnL w="12700" cmpd="sng">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endParaRPr lang="en-US" sz="195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50" dirty="0"/>
                            <a:t>The kinetic energy of the ejected electrons is independent of the light’s intensity but increases as the light’s frequency increases.</a:t>
                          </a:r>
                        </a:p>
                        <a:p>
                          <a:pPr algn="just"/>
                          <a:endParaRPr lang="en-US" sz="1950" dirty="0"/>
                        </a:p>
                      </a:txBody>
                      <a:tcPr>
                        <a:lnL w="1905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0869495"/>
                      </a:ext>
                    </a:extLst>
                  </a:tr>
                  <a:tr h="370840">
                    <a:tc>
                      <a:txBody>
                        <a:bodyPr/>
                        <a:lstStyle/>
                        <a:p>
                          <a:pPr algn="just"/>
                          <a:r>
                            <a:rPr lang="en-US" sz="1950" b="0" i="0" u="none" strike="noStrike" kern="1200" baseline="0" dirty="0">
                              <a:solidFill>
                                <a:schemeClr val="tx1"/>
                              </a:solidFill>
                              <a:latin typeface="+mn-lt"/>
                              <a:ea typeface="+mn-ea"/>
                              <a:cs typeface="+mn-cs"/>
                            </a:rPr>
                            <a:t>The photoelectric effect should occur for any frequency of light as long as the intensity is sufficiently high.</a:t>
                          </a:r>
                          <a:endParaRPr lang="en-US" sz="1950"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endParaRPr lang="en-US" sz="1950"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950" b="0" i="0" u="none" strike="noStrike" kern="1200" baseline="0" dirty="0">
                              <a:solidFill>
                                <a:schemeClr val="tx1"/>
                              </a:solidFill>
                              <a:latin typeface="+mn-lt"/>
                              <a:ea typeface="+mn-ea"/>
                              <a:cs typeface="+mn-cs"/>
                            </a:rPr>
                            <a:t>There is a </a:t>
                          </a:r>
                          <a:r>
                            <a:rPr lang="en-US" sz="1950" b="1" i="0" u="none" strike="noStrike" kern="1200" baseline="0" dirty="0">
                              <a:solidFill>
                                <a:schemeClr val="tx1"/>
                              </a:solidFill>
                              <a:latin typeface="+mn-lt"/>
                              <a:ea typeface="+mn-ea"/>
                              <a:cs typeface="+mn-cs"/>
                            </a:rPr>
                            <a:t>threshold frequency, </a:t>
                          </a:r>
                          <a14:m>
                            <m:oMath xmlns:m="http://schemas.openxmlformats.org/officeDocument/2006/math">
                              <m:r>
                                <a:rPr lang="el-GR" sz="1950" b="1" i="1" u="none" strike="noStrike" kern="1200" baseline="0" dirty="0" smtClean="0">
                                  <a:solidFill>
                                    <a:schemeClr val="tx1"/>
                                  </a:solidFill>
                                  <a:latin typeface="Cambria Math" panose="02040503050406030204" pitchFamily="18" charset="0"/>
                                  <a:ea typeface="+mn-ea"/>
                                  <a:cs typeface="Times New Roman" panose="02020603050405020304" pitchFamily="18" charset="0"/>
                                </a:rPr>
                                <m:t>𝝂</m:t>
                              </m:r>
                              <m:r>
                                <a:rPr lang="el-GR" sz="1950" b="1" i="1" u="none" strike="noStrike" kern="1200" baseline="-25000" dirty="0" smtClean="0">
                                  <a:solidFill>
                                    <a:schemeClr val="tx1"/>
                                  </a:solidFill>
                                  <a:latin typeface="Cambria Math" panose="02040503050406030204" pitchFamily="18" charset="0"/>
                                  <a:ea typeface="+mn-ea"/>
                                  <a:cs typeface="Times New Roman" panose="02020603050405020304" pitchFamily="18" charset="0"/>
                                </a:rPr>
                                <m:t>₀</m:t>
                              </m:r>
                            </m:oMath>
                          </a14:m>
                          <a:r>
                            <a:rPr lang="en-US" sz="1950" b="1" i="0" u="none" strike="noStrike" kern="1200" baseline="-25000" dirty="0">
                              <a:solidFill>
                                <a:schemeClr val="tx1"/>
                              </a:solidFill>
                              <a:latin typeface="Times New Roman" panose="02020603050405020304" pitchFamily="18" charset="0"/>
                              <a:ea typeface="+mn-ea"/>
                              <a:cs typeface="Times New Roman" panose="02020603050405020304" pitchFamily="18" charset="0"/>
                            </a:rPr>
                            <a:t> </a:t>
                          </a:r>
                          <a:r>
                            <a:rPr lang="en-US" sz="1950" b="0" i="1" u="none" strike="noStrike" kern="1200" baseline="0" dirty="0">
                              <a:solidFill>
                                <a:schemeClr val="tx1"/>
                              </a:solidFill>
                              <a:latin typeface="+mn-lt"/>
                              <a:ea typeface="+mn-ea"/>
                              <a:cs typeface="+mn-cs"/>
                            </a:rPr>
                            <a:t>, </a:t>
                          </a:r>
                          <a:r>
                            <a:rPr lang="en-US" sz="1950" b="0" i="0" u="none" strike="noStrike" kern="1200" baseline="0" dirty="0">
                              <a:solidFill>
                                <a:schemeClr val="tx1"/>
                              </a:solidFill>
                              <a:latin typeface="+mn-lt"/>
                              <a:ea typeface="+mn-ea"/>
                              <a:cs typeface="+mn-cs"/>
                            </a:rPr>
                            <a:t>characteristic of the metallic surface, below which no electrons are ejected, regardless of the intensity of the radiation. Above </a:t>
                          </a:r>
                          <a14:m>
                            <m:oMath xmlns:m="http://schemas.openxmlformats.org/officeDocument/2006/math">
                              <m:r>
                                <a:rPr lang="el-GR" sz="1950" b="1" i="1" u="none" strike="noStrike" kern="1200" baseline="0" dirty="0" smtClean="0">
                                  <a:solidFill>
                                    <a:schemeClr val="tx1"/>
                                  </a:solidFill>
                                  <a:latin typeface="Cambria Math" panose="02040503050406030204" pitchFamily="18" charset="0"/>
                                  <a:ea typeface="+mn-ea"/>
                                  <a:cs typeface="Times New Roman" panose="02020603050405020304" pitchFamily="18" charset="0"/>
                                </a:rPr>
                                <m:t>𝝂</m:t>
                              </m:r>
                              <m:r>
                                <a:rPr lang="el-GR" sz="1950" b="1" i="1" u="none" strike="noStrike" kern="1200" baseline="-25000" dirty="0" smtClean="0">
                                  <a:solidFill>
                                    <a:schemeClr val="tx1"/>
                                  </a:solidFill>
                                  <a:latin typeface="Cambria Math" panose="02040503050406030204" pitchFamily="18" charset="0"/>
                                  <a:ea typeface="+mn-ea"/>
                                  <a:cs typeface="Times New Roman" panose="02020603050405020304" pitchFamily="18" charset="0"/>
                                </a:rPr>
                                <m:t>₀</m:t>
                              </m:r>
                            </m:oMath>
                          </a14:m>
                          <a:r>
                            <a:rPr lang="en-US" sz="1950" b="1" i="0" u="none" strike="noStrike" kern="1200" baseline="-25000" dirty="0">
                              <a:solidFill>
                                <a:schemeClr val="tx1"/>
                              </a:solidFill>
                              <a:latin typeface="Times New Roman" panose="02020603050405020304" pitchFamily="18" charset="0"/>
                              <a:ea typeface="+mn-ea"/>
                              <a:cs typeface="Times New Roman" panose="02020603050405020304" pitchFamily="18" charset="0"/>
                            </a:rPr>
                            <a:t> </a:t>
                          </a:r>
                          <a:r>
                            <a:rPr lang="en-US" sz="1950" b="0" i="1" u="none" strike="noStrike" kern="1200" baseline="0" dirty="0">
                              <a:solidFill>
                                <a:schemeClr val="tx1"/>
                              </a:solidFill>
                              <a:latin typeface="+mn-lt"/>
                              <a:ea typeface="+mn-ea"/>
                              <a:cs typeface="+mn-cs"/>
                            </a:rPr>
                            <a:t>, </a:t>
                          </a:r>
                          <a:r>
                            <a:rPr lang="en-US" sz="1950" b="0" i="0" u="none" strike="noStrike" kern="1200" baseline="0" dirty="0">
                              <a:solidFill>
                                <a:schemeClr val="tx1"/>
                              </a:solidFill>
                              <a:latin typeface="+mn-lt"/>
                              <a:ea typeface="+mn-ea"/>
                              <a:cs typeface="+mn-cs"/>
                            </a:rPr>
                            <a:t>the kinetic</a:t>
                          </a:r>
                        </a:p>
                        <a:p>
                          <a:pPr algn="just"/>
                          <a:r>
                            <a:rPr lang="en-US" sz="1950" b="0" i="0" u="none" strike="noStrike" kern="1200" baseline="0" dirty="0">
                              <a:solidFill>
                                <a:schemeClr val="tx1"/>
                              </a:solidFill>
                              <a:latin typeface="+mn-lt"/>
                              <a:ea typeface="+mn-ea"/>
                              <a:cs typeface="+mn-cs"/>
                            </a:rPr>
                            <a:t>energy of the ejected electrons varies linearly with the frequency </a:t>
                          </a:r>
                          <a14:m>
                            <m:oMath xmlns:m="http://schemas.openxmlformats.org/officeDocument/2006/math">
                              <m:r>
                                <a:rPr lang="el-GR" sz="1950" b="1" i="1" u="none" strike="noStrike" kern="1200" baseline="0" dirty="0" smtClean="0">
                                  <a:solidFill>
                                    <a:schemeClr val="tx1"/>
                                  </a:solidFill>
                                  <a:latin typeface="Cambria Math" panose="02040503050406030204" pitchFamily="18" charset="0"/>
                                  <a:ea typeface="+mn-ea"/>
                                  <a:cs typeface="Times New Roman" panose="02020603050405020304" pitchFamily="18" charset="0"/>
                                </a:rPr>
                                <m:t>𝝂</m:t>
                              </m:r>
                            </m:oMath>
                          </a14:m>
                          <a:r>
                            <a:rPr lang="en-US" sz="1950" b="0" i="1" u="none" strike="noStrike" kern="1200" baseline="0" dirty="0">
                              <a:solidFill>
                                <a:schemeClr val="tx1"/>
                              </a:solidFill>
                              <a:latin typeface="+mn-lt"/>
                              <a:ea typeface="+mn-ea"/>
                              <a:cs typeface="+mn-cs"/>
                            </a:rPr>
                            <a:t>.</a:t>
                          </a:r>
                          <a:endParaRPr lang="en-US" sz="1950"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082533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152647992"/>
                  </p:ext>
                </p:extLst>
              </p:nvPr>
            </p:nvGraphicFramePr>
            <p:xfrm>
              <a:off x="407016" y="1691535"/>
              <a:ext cx="8329963" cy="4617267"/>
            </p:xfrm>
            <a:graphic>
              <a:graphicData uri="http://schemas.openxmlformats.org/drawingml/2006/table">
                <a:tbl>
                  <a:tblPr firstRow="1" bandRow="1">
                    <a:tableStyleId>{5940675A-B579-460E-94D1-54222C63F5DA}</a:tableStyleId>
                  </a:tblPr>
                  <a:tblGrid>
                    <a:gridCol w="4036743">
                      <a:extLst>
                        <a:ext uri="{9D8B030D-6E8A-4147-A177-3AD203B41FA5}">
                          <a16:colId xmlns:a16="http://schemas.microsoft.com/office/drawing/2014/main" val="1564216618"/>
                        </a:ext>
                      </a:extLst>
                    </a:gridCol>
                    <a:gridCol w="267629">
                      <a:extLst>
                        <a:ext uri="{9D8B030D-6E8A-4147-A177-3AD203B41FA5}">
                          <a16:colId xmlns:a16="http://schemas.microsoft.com/office/drawing/2014/main" val="2134910832"/>
                        </a:ext>
                      </a:extLst>
                    </a:gridCol>
                    <a:gridCol w="4025591">
                      <a:extLst>
                        <a:ext uri="{9D8B030D-6E8A-4147-A177-3AD203B41FA5}">
                          <a16:colId xmlns:a16="http://schemas.microsoft.com/office/drawing/2014/main" val="2313370217"/>
                        </a:ext>
                      </a:extLst>
                    </a:gridCol>
                  </a:tblGrid>
                  <a:tr h="411480">
                    <a:tc>
                      <a:txBody>
                        <a:bodyPr/>
                        <a:lstStyle/>
                        <a:p>
                          <a:pPr algn="ctr"/>
                          <a:r>
                            <a:rPr lang="en-US" sz="2100" b="1" kern="1200" dirty="0" smtClean="0">
                              <a:solidFill>
                                <a:srgbClr val="0070C0"/>
                              </a:solidFill>
                              <a:latin typeface="+mn-lt"/>
                              <a:ea typeface="+mn-ea"/>
                              <a:cs typeface="+mn-cs"/>
                            </a:rPr>
                            <a:t>Classical Physics</a:t>
                          </a:r>
                          <a:endParaRPr lang="en-US" sz="2100" b="1" kern="1200" dirty="0">
                            <a:solidFill>
                              <a:srgbClr val="0070C0"/>
                            </a:solidFill>
                            <a:latin typeface="+mn-lt"/>
                            <a:ea typeface="+mn-ea"/>
                            <a:cs typeface="+mn-cs"/>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b="1" kern="1200" dirty="0">
                            <a:solidFill>
                              <a:srgbClr val="0070C0"/>
                            </a:solidFill>
                            <a:latin typeface="+mn-lt"/>
                            <a:ea typeface="+mn-ea"/>
                            <a:cs typeface="+mn-cs"/>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b="1" kern="1200" dirty="0" smtClean="0">
                              <a:solidFill>
                                <a:srgbClr val="0070C0"/>
                              </a:solidFill>
                              <a:latin typeface="+mn-lt"/>
                              <a:ea typeface="+mn-ea"/>
                              <a:cs typeface="+mn-cs"/>
                            </a:rPr>
                            <a:t>Experimental observations</a:t>
                          </a:r>
                          <a:endParaRPr lang="en-US" sz="2100" b="1" kern="1200" dirty="0">
                            <a:solidFill>
                              <a:srgbClr val="0070C0"/>
                            </a:solidFill>
                            <a:latin typeface="+mn-lt"/>
                            <a:ea typeface="+mn-ea"/>
                            <a:cs typeface="+mn-cs"/>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390542"/>
                      </a:ext>
                    </a:extLst>
                  </a:tr>
                  <a:tr h="203408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50" dirty="0" smtClean="0"/>
                            <a:t>The intensity of the light determines the amplitude of the wave, and so a greater light intensity should cause the electrons on the metal to oscillate more violently and to be ejected with a greater kinetic energy. </a:t>
                          </a:r>
                        </a:p>
                      </a:txBody>
                      <a:tcPr>
                        <a:lnL w="12700" cmpd="sng">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endParaRPr lang="en-US" sz="195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50" dirty="0" smtClean="0"/>
                            <a:t>The kinetic energy of the ejected electrons is independent of the light’s intensity but increases as the light’s frequency increases.</a:t>
                          </a:r>
                        </a:p>
                        <a:p>
                          <a:pPr algn="just"/>
                          <a:endParaRPr lang="en-US" sz="1950" dirty="0"/>
                        </a:p>
                      </a:txBody>
                      <a:tcPr>
                        <a:lnL w="1905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0869495"/>
                      </a:ext>
                    </a:extLst>
                  </a:tr>
                  <a:tr h="2171700">
                    <a:tc>
                      <a:txBody>
                        <a:bodyPr/>
                        <a:lstStyle/>
                        <a:p>
                          <a:pPr algn="just"/>
                          <a:r>
                            <a:rPr lang="en-US" sz="1950" b="0" i="0" u="none" strike="noStrike" kern="1200" baseline="0" dirty="0" smtClean="0">
                              <a:solidFill>
                                <a:schemeClr val="tx1"/>
                              </a:solidFill>
                              <a:latin typeface="+mn-lt"/>
                              <a:ea typeface="+mn-ea"/>
                              <a:cs typeface="+mn-cs"/>
                            </a:rPr>
                            <a:t>The photoelectric effect should occur for any frequency of light as long as the intensity is sufficiently high.</a:t>
                          </a:r>
                          <a:endParaRPr lang="en-US" sz="1950"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endParaRPr lang="en-US" sz="1950"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6959" t="-114006" r="-151" b="-5042"/>
                          </a:stretch>
                        </a:blipFill>
                      </a:tcPr>
                    </a:tc>
                    <a:extLst>
                      <a:ext uri="{0D108BD9-81ED-4DB2-BD59-A6C34878D82A}">
                        <a16:rowId xmlns:a16="http://schemas.microsoft.com/office/drawing/2014/main" val="2230825331"/>
                      </a:ext>
                    </a:extLst>
                  </a:tr>
                </a:tbl>
              </a:graphicData>
            </a:graphic>
          </p:graphicFrame>
        </mc:Fallback>
      </mc:AlternateContent>
      <p:sp>
        <p:nvSpPr>
          <p:cNvPr id="6" name="Rectangle 5"/>
          <p:cNvSpPr/>
          <p:nvPr/>
        </p:nvSpPr>
        <p:spPr>
          <a:xfrm>
            <a:off x="407017" y="912773"/>
            <a:ext cx="8329964" cy="769441"/>
          </a:xfrm>
          <a:prstGeom prst="rect">
            <a:avLst/>
          </a:prstGeom>
        </p:spPr>
        <p:txBody>
          <a:bodyPr wrap="square">
            <a:spAutoFit/>
          </a:bodyPr>
          <a:lstStyle/>
          <a:p>
            <a:r>
              <a:rPr lang="en-US" sz="2200" dirty="0"/>
              <a:t>Two experimental observations of the photoelectric effect are in stark contrast with the classical wave theory of light.</a:t>
            </a:r>
          </a:p>
        </p:txBody>
      </p:sp>
      <p:sp>
        <p:nvSpPr>
          <p:cNvPr id="4" name="Slide Number Placeholder 3"/>
          <p:cNvSpPr>
            <a:spLocks noGrp="1"/>
          </p:cNvSpPr>
          <p:nvPr>
            <p:ph type="sldNum" sz="quarter" idx="12"/>
          </p:nvPr>
        </p:nvSpPr>
        <p:spPr/>
        <p:txBody>
          <a:bodyPr/>
          <a:lstStyle/>
          <a:p>
            <a:fld id="{74374BF2-3C04-4AB9-BE52-D173019A9162}" type="slidenum">
              <a:rPr lang="en-US" smtClean="0"/>
              <a:t>17</a:t>
            </a:fld>
            <a:endParaRPr lang="en-US"/>
          </a:p>
        </p:txBody>
      </p:sp>
    </p:spTree>
    <p:extLst>
      <p:ext uri="{BB962C8B-B14F-4D97-AF65-F5344CB8AC3E}">
        <p14:creationId xmlns:p14="http://schemas.microsoft.com/office/powerpoint/2010/main" val="273882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The Photoelectric Effect</a:t>
            </a:r>
            <a:endParaRPr lang="en-US" altLang="en-US" sz="3000" b="1" dirty="0"/>
          </a:p>
        </p:txBody>
      </p:sp>
      <p:sp>
        <p:nvSpPr>
          <p:cNvPr id="5" name="Slide Number Placeholder 4"/>
          <p:cNvSpPr>
            <a:spLocks noGrp="1"/>
          </p:cNvSpPr>
          <p:nvPr>
            <p:ph type="sldNum" sz="quarter" idx="12"/>
          </p:nvPr>
        </p:nvSpPr>
        <p:spPr/>
        <p:txBody>
          <a:bodyPr/>
          <a:lstStyle/>
          <a:p>
            <a:fld id="{74374BF2-3C04-4AB9-BE52-D173019A9162}" type="slidenum">
              <a:rPr lang="en-US" smtClean="0"/>
              <a:t>18</a:t>
            </a:fld>
            <a:endParaRPr lang="en-US"/>
          </a:p>
        </p:txBody>
      </p:sp>
      <mc:AlternateContent xmlns:mc="http://schemas.openxmlformats.org/markup-compatibility/2006" xmlns:a14="http://schemas.microsoft.com/office/drawing/2010/main">
        <mc:Choice Requires="a14">
          <p:sp>
            <p:nvSpPr>
              <p:cNvPr id="4" name="Rectangle 3"/>
              <p:cNvSpPr/>
              <p:nvPr/>
            </p:nvSpPr>
            <p:spPr>
              <a:xfrm>
                <a:off x="348273" y="928596"/>
                <a:ext cx="8547100" cy="5662640"/>
              </a:xfrm>
              <a:prstGeom prst="rect">
                <a:avLst/>
              </a:prstGeom>
            </p:spPr>
            <p:txBody>
              <a:bodyPr wrap="square">
                <a:spAutoFit/>
              </a:bodyPr>
              <a:lstStyle/>
              <a:p>
                <a:pPr algn="just">
                  <a:lnSpc>
                    <a:spcPct val="114000"/>
                  </a:lnSpc>
                </a:pPr>
                <a:r>
                  <a:rPr lang="en-US" sz="2000" dirty="0"/>
                  <a:t>In 1905, Einstein showed that these observations could be explained by regarding light as composed of particlelike entities (called </a:t>
                </a:r>
                <a:r>
                  <a:rPr lang="en-US" sz="2000" b="1" dirty="0"/>
                  <a:t>photons</a:t>
                </a:r>
                <a:r>
                  <a:rPr lang="en-US" sz="2000" dirty="0"/>
                  <a:t>), with each photon having an energy</a:t>
                </a:r>
              </a:p>
              <a:p>
                <a:pPr algn="just">
                  <a:lnSpc>
                    <a:spcPct val="114000"/>
                  </a:lnSpc>
                </a:pPr>
                <a:endParaRPr lang="en-US" sz="500" dirty="0"/>
              </a:p>
              <a:p>
                <a:pPr algn="just">
                  <a:lnSpc>
                    <a:spcPct val="114000"/>
                  </a:lnSpc>
                </a:pPr>
                <a14:m>
                  <m:oMathPara xmlns:m="http://schemas.openxmlformats.org/officeDocument/2006/math">
                    <m:oMathParaPr>
                      <m:jc m:val="centerGroup"/>
                    </m:oMathParaPr>
                    <m:oMath xmlns:m="http://schemas.openxmlformats.org/officeDocument/2006/math">
                      <m:r>
                        <a:rPr lang="en-US" sz="2500" i="1" dirty="0" smtClean="0">
                          <a:latin typeface="Cambria Math" panose="02040503050406030204" pitchFamily="18" charset="0"/>
                          <a:cs typeface="Times New Roman" panose="02020603050405020304" pitchFamily="18" charset="0"/>
                        </a:rPr>
                        <m:t>𝐸</m:t>
                      </m:r>
                      <m:r>
                        <a:rPr lang="en-US" sz="2500" i="1" baseline="-25000" dirty="0" smtClean="0">
                          <a:latin typeface="Cambria Math" panose="02040503050406030204" pitchFamily="18" charset="0"/>
                          <a:cs typeface="Times New Roman" panose="02020603050405020304" pitchFamily="18" charset="0"/>
                        </a:rPr>
                        <m:t>𝑝</m:t>
                      </m:r>
                      <m:r>
                        <a:rPr lang="en-US" sz="2500" i="1" baseline="-25000" dirty="0" smtClean="0">
                          <a:latin typeface="Cambria Math" panose="02040503050406030204" pitchFamily="18" charset="0"/>
                          <a:cs typeface="Times New Roman" panose="02020603050405020304" pitchFamily="18" charset="0"/>
                        </a:rPr>
                        <m:t>h</m:t>
                      </m:r>
                      <m:r>
                        <a:rPr lang="en-US" sz="2500" i="1" baseline="-25000" dirty="0" smtClean="0">
                          <a:latin typeface="Cambria Math" panose="02040503050406030204" pitchFamily="18" charset="0"/>
                          <a:cs typeface="Times New Roman" panose="02020603050405020304" pitchFamily="18" charset="0"/>
                        </a:rPr>
                        <m:t>𝑜𝑡𝑜𝑛</m:t>
                      </m:r>
                      <m:r>
                        <a:rPr lang="en-US" sz="2500" i="1" dirty="0" smtClean="0">
                          <a:latin typeface="Cambria Math" panose="02040503050406030204" pitchFamily="18" charset="0"/>
                          <a:cs typeface="Times New Roman" panose="02020603050405020304" pitchFamily="18" charset="0"/>
                        </a:rPr>
                        <m:t>=</m:t>
                      </m:r>
                      <m:r>
                        <a:rPr lang="en-US" sz="2500" i="1" dirty="0" smtClean="0">
                          <a:latin typeface="Cambria Math" panose="02040503050406030204" pitchFamily="18" charset="0"/>
                          <a:cs typeface="Times New Roman" panose="02020603050405020304" pitchFamily="18" charset="0"/>
                        </a:rPr>
                        <m:t>h</m:t>
                      </m:r>
                      <m:r>
                        <a:rPr lang="el-GR" sz="2500" i="1" dirty="0" smtClean="0">
                          <a:latin typeface="Cambria Math" panose="02040503050406030204" pitchFamily="18" charset="0"/>
                          <a:cs typeface="Times New Roman" panose="02020603050405020304" pitchFamily="18" charset="0"/>
                        </a:rPr>
                        <m:t>𝜈</m:t>
                      </m:r>
                    </m:oMath>
                  </m:oMathPara>
                </a14:m>
                <a:endParaRPr lang="en-US" sz="2500" i="1" dirty="0">
                  <a:latin typeface="Times New Roman" panose="02020603050405020304" pitchFamily="18" charset="0"/>
                  <a:cs typeface="Times New Roman" panose="02020603050405020304" pitchFamily="18" charset="0"/>
                </a:endParaRPr>
              </a:p>
              <a:p>
                <a:pPr algn="just">
                  <a:lnSpc>
                    <a:spcPct val="114000"/>
                  </a:lnSpc>
                </a:pPr>
                <a:endParaRPr lang="en-US" sz="700" b="1" i="1" dirty="0">
                  <a:latin typeface="Times New Roman" panose="02020603050405020304" pitchFamily="18" charset="0"/>
                  <a:cs typeface="Times New Roman" panose="02020603050405020304" pitchFamily="18" charset="0"/>
                </a:endParaRPr>
              </a:p>
              <a:p>
                <a:pPr algn="just">
                  <a:lnSpc>
                    <a:spcPct val="114000"/>
                  </a:lnSpc>
                </a:pPr>
                <a:r>
                  <a:rPr lang="en-US" sz="2000" dirty="0"/>
                  <a:t>When an electron in the metal absorbs a photon, part of the absorbed photon energy is used to overcome the forces holding the electron in the metal; the remainder appears as kinetic energy of the electron after it has left the metal.</a:t>
                </a:r>
              </a:p>
              <a:p>
                <a:pPr algn="just">
                  <a:lnSpc>
                    <a:spcPct val="114000"/>
                  </a:lnSpc>
                </a:pPr>
                <a:endParaRPr lang="en-US" sz="1000" dirty="0"/>
              </a:p>
              <a:p>
                <a:pPr algn="just">
                  <a:lnSpc>
                    <a:spcPct val="114000"/>
                  </a:lnSpc>
                </a:pPr>
                <a:r>
                  <a:rPr lang="en-US" sz="2000" dirty="0"/>
                  <a:t>Conservation of energy gives</a:t>
                </a:r>
              </a:p>
              <a:p>
                <a:pPr algn="just">
                  <a:lnSpc>
                    <a:spcPct val="114000"/>
                  </a:lnSpc>
                </a:pPr>
                <a:endParaRPr lang="en-US" sz="1000" dirty="0"/>
              </a:p>
              <a:p>
                <a:pPr algn="just">
                  <a:lnSpc>
                    <a:spcPct val="114000"/>
                  </a:lnSpc>
                </a:pPr>
                <a14:m>
                  <m:oMathPara xmlns:m="http://schemas.openxmlformats.org/officeDocument/2006/math">
                    <m:oMathParaPr>
                      <m:jc m:val="centerGroup"/>
                    </m:oMathParaPr>
                    <m:oMath xmlns:m="http://schemas.openxmlformats.org/officeDocument/2006/math">
                      <m:r>
                        <a:rPr lang="en-US" sz="2500" i="1" dirty="0">
                          <a:latin typeface="Cambria Math" panose="02040503050406030204" pitchFamily="18" charset="0"/>
                          <a:cs typeface="Times New Roman" panose="02020603050405020304" pitchFamily="18" charset="0"/>
                        </a:rPr>
                        <m:t>h</m:t>
                      </m:r>
                      <m:r>
                        <a:rPr lang="el-GR" sz="2500" i="1" dirty="0">
                          <a:latin typeface="Cambria Math" panose="02040503050406030204" pitchFamily="18" charset="0"/>
                          <a:cs typeface="Times New Roman" panose="02020603050405020304" pitchFamily="18" charset="0"/>
                        </a:rPr>
                        <m:t>𝜈</m:t>
                      </m:r>
                      <m:r>
                        <a:rPr lang="en-US" sz="2500" i="1" dirty="0">
                          <a:latin typeface="Cambria Math" panose="02040503050406030204" pitchFamily="18" charset="0"/>
                          <a:cs typeface="Times New Roman" panose="02020603050405020304" pitchFamily="18" charset="0"/>
                        </a:rPr>
                        <m:t>=</m:t>
                      </m:r>
                      <m:r>
                        <a:rPr lang="el-GR" sz="2500" i="1" dirty="0">
                          <a:latin typeface="Cambria Math" panose="02040503050406030204" pitchFamily="18" charset="0"/>
                          <a:ea typeface="Cambria Math" panose="02040503050406030204" pitchFamily="18" charset="0"/>
                          <a:cs typeface="Times New Roman" panose="02020603050405020304" pitchFamily="18" charset="0"/>
                        </a:rPr>
                        <m:t>𝛷</m:t>
                      </m:r>
                      <m:r>
                        <a:rPr lang="en-US" sz="2500" i="1" dirty="0">
                          <a:latin typeface="Cambria Math" panose="02040503050406030204" pitchFamily="18" charset="0"/>
                          <a:cs typeface="Times New Roman" panose="02020603050405020304" pitchFamily="18" charset="0"/>
                        </a:rPr>
                        <m:t>+</m:t>
                      </m:r>
                      <m:r>
                        <a:rPr lang="en-US" sz="2500" i="1" dirty="0" smtClean="0">
                          <a:latin typeface="Cambria Math" panose="02040503050406030204" pitchFamily="18" charset="0"/>
                          <a:cs typeface="Times New Roman" panose="02020603050405020304" pitchFamily="18" charset="0"/>
                        </a:rPr>
                        <m:t>(</m:t>
                      </m:r>
                      <m:r>
                        <a:rPr lang="en-US" sz="2500" i="1" dirty="0" smtClean="0">
                          <a:latin typeface="Cambria Math" panose="02040503050406030204" pitchFamily="18" charset="0"/>
                          <a:cs typeface="Times New Roman" panose="02020603050405020304" pitchFamily="18" charset="0"/>
                        </a:rPr>
                        <m:t>𝐾</m:t>
                      </m:r>
                      <m:r>
                        <a:rPr lang="en-US" sz="2500" i="1" dirty="0" smtClean="0">
                          <a:latin typeface="Cambria Math" panose="02040503050406030204" pitchFamily="18" charset="0"/>
                          <a:cs typeface="Times New Roman" panose="02020603050405020304" pitchFamily="18" charset="0"/>
                        </a:rPr>
                        <m:t>.</m:t>
                      </m:r>
                      <m:r>
                        <a:rPr lang="en-US" sz="2500" i="1" dirty="0" smtClean="0">
                          <a:latin typeface="Cambria Math" panose="02040503050406030204" pitchFamily="18" charset="0"/>
                          <a:cs typeface="Times New Roman" panose="02020603050405020304" pitchFamily="18" charset="0"/>
                        </a:rPr>
                        <m:t>𝐸</m:t>
                      </m:r>
                      <m:r>
                        <a:rPr lang="en-US" sz="2500" i="1" dirty="0" smtClean="0">
                          <a:latin typeface="Cambria Math" panose="02040503050406030204" pitchFamily="18" charset="0"/>
                          <a:cs typeface="Times New Roman" panose="02020603050405020304" pitchFamily="18" charset="0"/>
                        </a:rPr>
                        <m:t>.)</m:t>
                      </m:r>
                      <m:r>
                        <a:rPr lang="en-US" sz="2500" i="1" baseline="-25000" dirty="0" smtClean="0">
                          <a:latin typeface="Cambria Math" panose="02040503050406030204" pitchFamily="18" charset="0"/>
                          <a:cs typeface="Times New Roman" panose="02020603050405020304" pitchFamily="18" charset="0"/>
                        </a:rPr>
                        <m:t>𝑒𝑙𝑒𝑐𝑡𝑟𝑜𝑛</m:t>
                      </m:r>
                    </m:oMath>
                  </m:oMathPara>
                </a14:m>
                <a:endParaRPr lang="en-US" sz="2500" baseline="-25000" dirty="0">
                  <a:latin typeface="Times New Roman" panose="02020603050405020304" pitchFamily="18" charset="0"/>
                  <a:cs typeface="Times New Roman" panose="02020603050405020304" pitchFamily="18" charset="0"/>
                </a:endParaRPr>
              </a:p>
              <a:p>
                <a:pPr algn="just">
                  <a:lnSpc>
                    <a:spcPct val="114000"/>
                  </a:lnSpc>
                </a:pPr>
                <a:endParaRPr lang="en-US" sz="1000" baseline="-25000" dirty="0">
                  <a:latin typeface="Times New Roman" panose="02020603050405020304" pitchFamily="18" charset="0"/>
                  <a:cs typeface="Times New Roman" panose="02020603050405020304" pitchFamily="18" charset="0"/>
                </a:endParaRPr>
              </a:p>
              <a:p>
                <a:pPr algn="just">
                  <a:lnSpc>
                    <a:spcPct val="114000"/>
                  </a:lnSpc>
                </a:pPr>
                <a:r>
                  <a:rPr lang="en-US" sz="2000" dirty="0"/>
                  <a:t>where </a:t>
                </a:r>
              </a:p>
              <a:p>
                <a:pPr algn="just">
                  <a:lnSpc>
                    <a:spcPct val="114000"/>
                  </a:lnSpc>
                </a:pPr>
                <a14:m>
                  <m:oMath xmlns:m="http://schemas.openxmlformats.org/officeDocument/2006/math">
                    <m:r>
                      <a:rPr lang="el-GR" sz="2500" i="1" dirty="0">
                        <a:latin typeface="Cambria Math" panose="02040503050406030204" pitchFamily="18" charset="0"/>
                        <a:ea typeface="Cambria Math" panose="02040503050406030204" pitchFamily="18" charset="0"/>
                        <a:cs typeface="Times New Roman" panose="02020603050405020304" pitchFamily="18" charset="0"/>
                      </a:rPr>
                      <m:t>𝛷</m:t>
                    </m:r>
                  </m:oMath>
                </a14:m>
                <a:r>
                  <a:rPr lang="el-GR" sz="2000" b="1" dirty="0">
                    <a:latin typeface="Times New Roman" panose="02020603050405020304" pitchFamily="18" charset="0"/>
                    <a:cs typeface="Times New Roman" panose="02020603050405020304" pitchFamily="18" charset="0"/>
                  </a:rPr>
                  <a:t> </a:t>
                </a:r>
                <a:r>
                  <a:rPr lang="en-US" sz="2000" dirty="0"/>
                  <a:t>is the minimum energy needed by an electron to escape the metal </a:t>
                </a:r>
                <a:r>
                  <a:rPr lang="en-US" sz="2000" b="1" dirty="0"/>
                  <a:t>(the metal’s work function)</a:t>
                </a:r>
                <a:r>
                  <a:rPr lang="en-US" sz="2000" dirty="0"/>
                  <a:t>. Work function </a:t>
                </a:r>
                <a:r>
                  <a:rPr lang="en-US" altLang="en-US" sz="2000" dirty="0"/>
                  <a:t>is a characteristic of each metal. </a:t>
                </a:r>
              </a:p>
              <a:p>
                <a:pPr algn="just">
                  <a:lnSpc>
                    <a:spcPct val="114000"/>
                  </a:lnSpc>
                </a:pP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𝐾</m:t>
                    </m:r>
                    <m:r>
                      <a:rPr lang="en-US" sz="2000" i="1" dirty="0" smtClean="0">
                        <a:latin typeface="Cambria Math" panose="02040503050406030204" pitchFamily="18" charset="0"/>
                        <a:cs typeface="Times New Roman" panose="02020603050405020304" pitchFamily="18" charset="0"/>
                      </a:rPr>
                      <m:t>.</m:t>
                    </m:r>
                    <m:r>
                      <a:rPr lang="en-US" sz="2000" i="1" dirty="0" smtClean="0">
                        <a:latin typeface="Cambria Math" panose="02040503050406030204" pitchFamily="18" charset="0"/>
                        <a:cs typeface="Times New Roman" panose="02020603050405020304" pitchFamily="18" charset="0"/>
                      </a:rPr>
                      <m:t>𝐸</m:t>
                    </m:r>
                    <m:r>
                      <a:rPr lang="en-US" sz="2000" i="1" dirty="0" smtClean="0">
                        <a:latin typeface="Cambria Math" panose="02040503050406030204" pitchFamily="18" charset="0"/>
                        <a:cs typeface="Times New Roman" panose="02020603050405020304" pitchFamily="18" charset="0"/>
                      </a:rPr>
                      <m:t>.</m:t>
                    </m:r>
                  </m:oMath>
                </a14:m>
                <a:r>
                  <a:rPr lang="en-US" sz="2000" i="1" dirty="0">
                    <a:latin typeface="Times New Roman" panose="02020603050405020304" pitchFamily="18" charset="0"/>
                    <a:cs typeface="Times New Roman" panose="02020603050405020304" pitchFamily="18" charset="0"/>
                  </a:rPr>
                  <a:t> </a:t>
                </a:r>
                <a:r>
                  <a:rPr lang="en-US" sz="2000" dirty="0"/>
                  <a:t>is the maximum kinetic energy of an ejected electron.</a:t>
                </a:r>
              </a:p>
            </p:txBody>
          </p:sp>
        </mc:Choice>
        <mc:Fallback xmlns="">
          <p:sp>
            <p:nvSpPr>
              <p:cNvPr id="4" name="Rectangle 3"/>
              <p:cNvSpPr>
                <a:spLocks noRot="1" noChangeAspect="1" noMove="1" noResize="1" noEditPoints="1" noAdjustHandles="1" noChangeArrowheads="1" noChangeShapeType="1" noTextEdit="1"/>
              </p:cNvSpPr>
              <p:nvPr/>
            </p:nvSpPr>
            <p:spPr>
              <a:xfrm>
                <a:off x="348273" y="928596"/>
                <a:ext cx="8547100" cy="5662640"/>
              </a:xfrm>
              <a:prstGeom prst="rect">
                <a:avLst/>
              </a:prstGeom>
              <a:blipFill>
                <a:blip r:embed="rId2"/>
                <a:stretch>
                  <a:fillRect l="-713" t="-108" r="-785"/>
                </a:stretch>
              </a:blipFill>
            </p:spPr>
            <p:txBody>
              <a:bodyPr/>
              <a:lstStyle/>
              <a:p>
                <a:r>
                  <a:rPr lang="en-US">
                    <a:noFill/>
                  </a:rPr>
                  <a:t> </a:t>
                </a:r>
              </a:p>
            </p:txBody>
          </p:sp>
        </mc:Fallback>
      </mc:AlternateContent>
    </p:spTree>
    <p:extLst>
      <p:ext uri="{BB962C8B-B14F-4D97-AF65-F5344CB8AC3E}">
        <p14:creationId xmlns:p14="http://schemas.microsoft.com/office/powerpoint/2010/main" val="251323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11150" y="948135"/>
                <a:ext cx="8547100" cy="5810950"/>
              </a:xfrm>
              <a:prstGeom prst="rect">
                <a:avLst/>
              </a:prstGeom>
            </p:spPr>
            <p:txBody>
              <a:bodyPr wrap="square">
                <a:spAutoFit/>
              </a:bodyPr>
              <a:lstStyle/>
              <a:p>
                <a:r>
                  <a:rPr lang="en-US" sz="2400" dirty="0">
                    <a:cs typeface="Times New Roman" panose="02020603050405020304" pitchFamily="18" charset="0"/>
                  </a:rPr>
                  <a:t>In classical mechanics, the kinetic energy of an object (the ejected electron) of mass </a:t>
                </a:r>
                <a:r>
                  <a:rPr lang="en-US" sz="2400" i="1" dirty="0">
                    <a:latin typeface="Times New Roman" panose="02020603050405020304" pitchFamily="18" charset="0"/>
                    <a:cs typeface="Times New Roman" panose="02020603050405020304" pitchFamily="18" charset="0"/>
                  </a:rPr>
                  <a:t>m</a:t>
                </a:r>
                <a:r>
                  <a:rPr lang="en-US" sz="2400" dirty="0">
                    <a:cs typeface="Times New Roman" panose="02020603050405020304" pitchFamily="18" charset="0"/>
                  </a:rPr>
                  <a:t> traveling at a speed </a:t>
                </a:r>
                <a:r>
                  <a:rPr lang="en-US" sz="2400" i="1" dirty="0">
                    <a:latin typeface="Times New Roman" panose="02020603050405020304" pitchFamily="18" charset="0"/>
                    <a:cs typeface="Times New Roman" panose="02020603050405020304" pitchFamily="18" charset="0"/>
                  </a:rPr>
                  <a:t>v</a:t>
                </a:r>
                <a:r>
                  <a:rPr lang="en-US" sz="2400" dirty="0">
                    <a:cs typeface="Times New Roman" panose="02020603050405020304" pitchFamily="18" charset="0"/>
                  </a:rPr>
                  <a:t> is </a:t>
                </a:r>
              </a:p>
              <a:p>
                <a:endParaRPr lang="en-US" sz="800" dirty="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sz="2500" i="1" dirty="0" smtClean="0">
                          <a:latin typeface="Cambria Math" panose="02040503050406030204" pitchFamily="18" charset="0"/>
                          <a:cs typeface="Times New Roman" panose="02020603050405020304" pitchFamily="18" charset="0"/>
                        </a:rPr>
                        <m:t>(</m:t>
                      </m:r>
                      <m:r>
                        <a:rPr lang="en-US" sz="2500" i="1" dirty="0" smtClean="0">
                          <a:latin typeface="Cambria Math" panose="02040503050406030204" pitchFamily="18" charset="0"/>
                          <a:cs typeface="Times New Roman" panose="02020603050405020304" pitchFamily="18" charset="0"/>
                        </a:rPr>
                        <m:t>𝐾</m:t>
                      </m:r>
                      <m:r>
                        <a:rPr lang="en-US" sz="2500" i="1" dirty="0" smtClean="0">
                          <a:latin typeface="Cambria Math" panose="02040503050406030204" pitchFamily="18" charset="0"/>
                          <a:cs typeface="Times New Roman" panose="02020603050405020304" pitchFamily="18" charset="0"/>
                        </a:rPr>
                        <m:t>.</m:t>
                      </m:r>
                      <m:r>
                        <a:rPr lang="en-US" sz="2500" i="1" dirty="0" smtClean="0">
                          <a:latin typeface="Cambria Math" panose="02040503050406030204" pitchFamily="18" charset="0"/>
                          <a:cs typeface="Times New Roman" panose="02020603050405020304" pitchFamily="18" charset="0"/>
                        </a:rPr>
                        <m:t>𝐸</m:t>
                      </m:r>
                      <m:r>
                        <a:rPr lang="en-US" sz="2500" i="1" dirty="0">
                          <a:latin typeface="Cambria Math" panose="02040503050406030204" pitchFamily="18" charset="0"/>
                          <a:cs typeface="Times New Roman" panose="02020603050405020304" pitchFamily="18" charset="0"/>
                        </a:rPr>
                        <m:t>.)</m:t>
                      </m:r>
                      <m:r>
                        <a:rPr lang="en-US" sz="2500" i="1" baseline="-25000" dirty="0">
                          <a:latin typeface="Cambria Math" panose="02040503050406030204" pitchFamily="18" charset="0"/>
                          <a:cs typeface="Times New Roman" panose="02020603050405020304" pitchFamily="18" charset="0"/>
                        </a:rPr>
                        <m:t>𝑒𝑙𝑒𝑐𝑡𝑟𝑜</m:t>
                      </m:r>
                      <m:r>
                        <a:rPr lang="en-US" sz="2500" b="0" i="1" baseline="-25000" dirty="0" smtClean="0">
                          <a:latin typeface="Cambria Math" panose="02040503050406030204" pitchFamily="18" charset="0"/>
                          <a:cs typeface="Times New Roman" panose="02020603050405020304" pitchFamily="18" charset="0"/>
                        </a:rPr>
                        <m:t>𝑛</m:t>
                      </m:r>
                      <m:r>
                        <a:rPr lang="en-US" sz="2500" i="1" dirty="0">
                          <a:latin typeface="Cambria Math" panose="02040503050406030204" pitchFamily="18" charset="0"/>
                          <a:cs typeface="Times New Roman" panose="02020603050405020304" pitchFamily="18" charset="0"/>
                        </a:rPr>
                        <m:t>=</m:t>
                      </m:r>
                      <m:f>
                        <m:fPr>
                          <m:ctrlPr>
                            <a:rPr lang="en-US" sz="2500" i="1" dirty="0" smtClean="0">
                              <a:latin typeface="Cambria Math" panose="02040503050406030204" pitchFamily="18" charset="0"/>
                              <a:cs typeface="Times New Roman" panose="02020603050405020304" pitchFamily="18" charset="0"/>
                            </a:rPr>
                          </m:ctrlPr>
                        </m:fPr>
                        <m:num>
                          <m:r>
                            <a:rPr lang="en-US" sz="2500" b="0" i="1" dirty="0" smtClean="0">
                              <a:latin typeface="Cambria Math" panose="02040503050406030204" pitchFamily="18" charset="0"/>
                              <a:cs typeface="Times New Roman" panose="02020603050405020304" pitchFamily="18" charset="0"/>
                            </a:rPr>
                            <m:t>1</m:t>
                          </m:r>
                        </m:num>
                        <m:den>
                          <m:r>
                            <a:rPr lang="en-US" sz="2500" b="0" i="1" dirty="0" smtClean="0">
                              <a:latin typeface="Cambria Math" panose="02040503050406030204" pitchFamily="18" charset="0"/>
                              <a:cs typeface="Times New Roman" panose="02020603050405020304" pitchFamily="18" charset="0"/>
                            </a:rPr>
                            <m:t>2</m:t>
                          </m:r>
                        </m:den>
                      </m:f>
                      <m:r>
                        <a:rPr lang="en-US" sz="2500" b="0" i="1" dirty="0" smtClean="0">
                          <a:latin typeface="Cambria Math" panose="02040503050406030204" pitchFamily="18" charset="0"/>
                          <a:cs typeface="Times New Roman" panose="02020603050405020304" pitchFamily="18" charset="0"/>
                        </a:rPr>
                        <m:t>𝑚</m:t>
                      </m:r>
                      <m:sSup>
                        <m:sSupPr>
                          <m:ctrlPr>
                            <a:rPr lang="en-US" sz="2500" b="0" i="1" dirty="0" smtClean="0">
                              <a:latin typeface="Cambria Math" panose="02040503050406030204" pitchFamily="18" charset="0"/>
                              <a:cs typeface="Times New Roman" panose="02020603050405020304" pitchFamily="18" charset="0"/>
                            </a:rPr>
                          </m:ctrlPr>
                        </m:sSupPr>
                        <m:e>
                          <m:r>
                            <m:rPr>
                              <m:nor/>
                            </m:rPr>
                            <a:rPr lang="en-US" altLang="en-US" sz="2500" i="1" dirty="0">
                              <a:latin typeface="Times New Roman" panose="02020603050405020304" pitchFamily="18" charset="0"/>
                              <a:cs typeface="Times New Roman" panose="02020603050405020304" pitchFamily="18" charset="0"/>
                            </a:rPr>
                            <m:t>v</m:t>
                          </m:r>
                        </m:e>
                        <m:sup>
                          <m:r>
                            <a:rPr lang="en-US" sz="2500" b="0" i="1" dirty="0" smtClean="0">
                              <a:latin typeface="Cambria Math" panose="02040503050406030204" pitchFamily="18" charset="0"/>
                              <a:cs typeface="Times New Roman" panose="02020603050405020304" pitchFamily="18" charset="0"/>
                            </a:rPr>
                            <m:t>2</m:t>
                          </m:r>
                        </m:sup>
                      </m:sSup>
                    </m:oMath>
                  </m:oMathPara>
                </a14:m>
                <a:endParaRPr lang="en-US" sz="2500" i="1" baseline="30000" dirty="0">
                  <a:latin typeface="Times New Roman" panose="02020603050405020304" pitchFamily="18" charset="0"/>
                  <a:cs typeface="Times New Roman" panose="02020603050405020304" pitchFamily="18" charset="0"/>
                </a:endParaRPr>
              </a:p>
              <a:p>
                <a:pPr algn="just"/>
                <a:endParaRPr lang="en-US" sz="800" dirty="0"/>
              </a:p>
              <a:p>
                <a:pPr algn="just"/>
                <a:r>
                  <a:rPr lang="en-US" sz="2400" dirty="0"/>
                  <a:t>Experimentally, </a:t>
                </a:r>
                <a:r>
                  <a:rPr lang="en-US" altLang="en-US" sz="2400" dirty="0"/>
                  <a:t>The kinetic energy of the electron is measured  by applying an apposing potential to the direction of the electron until the electron stops. The required potential that stops the electron is called </a:t>
                </a:r>
                <a:r>
                  <a:rPr lang="en-US" altLang="en-US" sz="2400" b="1" dirty="0"/>
                  <a:t>the stopping potential </a:t>
                </a:r>
                <a:r>
                  <a:rPr lang="en-US" altLang="en-US" sz="2400" dirty="0"/>
                  <a:t>and is denoted to as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r>
                          <a:rPr lang="en-US" sz="2400" i="1" dirty="0">
                            <a:latin typeface="Cambria Math" panose="02040503050406030204" pitchFamily="18" charset="0"/>
                            <a:cs typeface="Times New Roman" panose="02020603050405020304" pitchFamily="18" charset="0"/>
                          </a:rPr>
                          <m:t>𝑉</m:t>
                        </m:r>
                      </m:e>
                      <m:sub>
                        <m:r>
                          <a:rPr lang="en-US" sz="2400" i="1" dirty="0">
                            <a:latin typeface="Cambria Math" panose="02040503050406030204" pitchFamily="18" charset="0"/>
                            <a:cs typeface="Times New Roman" panose="02020603050405020304" pitchFamily="18" charset="0"/>
                          </a:rPr>
                          <m:t>𝑠</m:t>
                        </m:r>
                      </m:sub>
                    </m:sSub>
                  </m:oMath>
                </a14:m>
                <a:r>
                  <a:rPr lang="en-US" altLang="en-US" sz="2400" dirty="0"/>
                  <a:t> , and therefore we can write:</a:t>
                </a:r>
                <a:endParaRPr lang="en-US" altLang="en-US" sz="2400" i="1" dirty="0">
                  <a:latin typeface="Times New Roman" panose="02020603050405020304" pitchFamily="18" charset="0"/>
                  <a:cs typeface="Times New Roman" panose="02020603050405020304" pitchFamily="18" charset="0"/>
                </a:endParaRPr>
              </a:p>
              <a:p>
                <a:pPr algn="just"/>
                <a:endParaRPr lang="en-US" sz="1000" dirty="0"/>
              </a:p>
              <a:p>
                <a:pPr algn="ctr"/>
                <a14:m>
                  <m:oMathPara xmlns:m="http://schemas.openxmlformats.org/officeDocument/2006/math">
                    <m:oMathParaPr>
                      <m:jc m:val="centerGroup"/>
                    </m:oMathParaPr>
                    <m:oMath xmlns:m="http://schemas.openxmlformats.org/officeDocument/2006/math">
                      <m:f>
                        <m:fPr>
                          <m:ctrlPr>
                            <a:rPr lang="en-US" sz="2500" i="1" dirty="0">
                              <a:latin typeface="Cambria Math" panose="02040503050406030204" pitchFamily="18" charset="0"/>
                              <a:cs typeface="Times New Roman" panose="02020603050405020304" pitchFamily="18" charset="0"/>
                            </a:rPr>
                          </m:ctrlPr>
                        </m:fPr>
                        <m:num>
                          <m:r>
                            <a:rPr lang="en-US" sz="2500" i="1" dirty="0">
                              <a:latin typeface="Cambria Math" panose="02040503050406030204" pitchFamily="18" charset="0"/>
                              <a:cs typeface="Times New Roman" panose="02020603050405020304" pitchFamily="18" charset="0"/>
                            </a:rPr>
                            <m:t>1</m:t>
                          </m:r>
                        </m:num>
                        <m:den>
                          <m:r>
                            <a:rPr lang="en-US" sz="2500" i="1" dirty="0">
                              <a:latin typeface="Cambria Math" panose="02040503050406030204" pitchFamily="18" charset="0"/>
                              <a:cs typeface="Times New Roman" panose="02020603050405020304" pitchFamily="18" charset="0"/>
                            </a:rPr>
                            <m:t>2</m:t>
                          </m:r>
                        </m:den>
                      </m:f>
                      <m:r>
                        <a:rPr lang="en-US" sz="2500" i="1" dirty="0">
                          <a:latin typeface="Cambria Math" panose="02040503050406030204" pitchFamily="18" charset="0"/>
                          <a:cs typeface="Times New Roman" panose="02020603050405020304" pitchFamily="18" charset="0"/>
                        </a:rPr>
                        <m:t>𝑚</m:t>
                      </m:r>
                      <m:sSup>
                        <m:sSupPr>
                          <m:ctrlPr>
                            <a:rPr lang="en-US" sz="2500" i="1" dirty="0">
                              <a:latin typeface="Cambria Math" panose="02040503050406030204" pitchFamily="18" charset="0"/>
                              <a:cs typeface="Times New Roman" panose="02020603050405020304" pitchFamily="18" charset="0"/>
                            </a:rPr>
                          </m:ctrlPr>
                        </m:sSupPr>
                        <m:e>
                          <m:r>
                            <m:rPr>
                              <m:nor/>
                            </m:rPr>
                            <a:rPr lang="en-US" altLang="en-US" sz="2500" i="1" dirty="0">
                              <a:latin typeface="Times New Roman" panose="02020603050405020304" pitchFamily="18" charset="0"/>
                              <a:cs typeface="Times New Roman" panose="02020603050405020304" pitchFamily="18" charset="0"/>
                            </a:rPr>
                            <m:t>v</m:t>
                          </m:r>
                        </m:e>
                        <m:sup>
                          <m:r>
                            <a:rPr lang="en-US" sz="2500" i="1" dirty="0">
                              <a:latin typeface="Cambria Math" panose="02040503050406030204" pitchFamily="18" charset="0"/>
                              <a:cs typeface="Times New Roman" panose="02020603050405020304" pitchFamily="18" charset="0"/>
                            </a:rPr>
                            <m:t>2</m:t>
                          </m:r>
                        </m:sup>
                      </m:sSup>
                      <m:r>
                        <a:rPr lang="en-US" sz="2500" b="0" i="1" dirty="0" smtClean="0">
                          <a:latin typeface="Cambria Math" panose="02040503050406030204" pitchFamily="18" charset="0"/>
                          <a:cs typeface="Times New Roman" panose="02020603050405020304" pitchFamily="18" charset="0"/>
                        </a:rPr>
                        <m:t>=−</m:t>
                      </m:r>
                      <m:r>
                        <a:rPr lang="en-US" sz="2500" b="0" i="1" dirty="0" smtClean="0">
                          <a:latin typeface="Cambria Math" panose="02040503050406030204" pitchFamily="18" charset="0"/>
                          <a:cs typeface="Times New Roman" panose="02020603050405020304" pitchFamily="18" charset="0"/>
                        </a:rPr>
                        <m:t>𝑒</m:t>
                      </m:r>
                      <m:sSub>
                        <m:sSubPr>
                          <m:ctrlPr>
                            <a:rPr lang="en-US" sz="2500" b="0" i="1" dirty="0" smtClean="0">
                              <a:latin typeface="Cambria Math" panose="02040503050406030204" pitchFamily="18" charset="0"/>
                              <a:cs typeface="Times New Roman" panose="02020603050405020304" pitchFamily="18" charset="0"/>
                            </a:rPr>
                          </m:ctrlPr>
                        </m:sSubPr>
                        <m:e>
                          <m:r>
                            <a:rPr lang="en-US" sz="2500" b="0" i="1" dirty="0" smtClean="0">
                              <a:latin typeface="Cambria Math" panose="02040503050406030204" pitchFamily="18" charset="0"/>
                              <a:cs typeface="Times New Roman" panose="02020603050405020304" pitchFamily="18" charset="0"/>
                            </a:rPr>
                            <m:t>𝑉</m:t>
                          </m:r>
                        </m:e>
                        <m:sub>
                          <m:r>
                            <a:rPr lang="en-US" sz="2500" b="0" i="1" dirty="0" smtClean="0">
                              <a:latin typeface="Cambria Math" panose="02040503050406030204" pitchFamily="18" charset="0"/>
                              <a:cs typeface="Times New Roman" panose="02020603050405020304" pitchFamily="18" charset="0"/>
                            </a:rPr>
                            <m:t>𝑠</m:t>
                          </m:r>
                        </m:sub>
                      </m:sSub>
                    </m:oMath>
                  </m:oMathPara>
                </a14:m>
                <a:endParaRPr lang="en-US" sz="2500" i="1" baseline="30000" dirty="0">
                  <a:latin typeface="Times New Roman" panose="02020603050405020304" pitchFamily="18" charset="0"/>
                  <a:cs typeface="Times New Roman" panose="02020603050405020304" pitchFamily="18" charset="0"/>
                </a:endParaRPr>
              </a:p>
              <a:p>
                <a:pPr algn="just"/>
                <a:endParaRPr lang="en-US" sz="800" dirty="0"/>
              </a:p>
              <a:p>
                <a:pPr algn="just"/>
                <a:r>
                  <a:rPr lang="en-US" sz="2400" dirty="0"/>
                  <a:t>Where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𝑒</m:t>
                    </m:r>
                  </m:oMath>
                </a14:m>
                <a:r>
                  <a:rPr lang="en-US" sz="2400" dirty="0"/>
                  <a:t> denotes the charge of electron and it is a negative quantity, therefore, the minus sign in the equation is added to make the right side of the equation a positive value.</a:t>
                </a:r>
              </a:p>
            </p:txBody>
          </p:sp>
        </mc:Choice>
        <mc:Fallback xmlns="">
          <p:sp>
            <p:nvSpPr>
              <p:cNvPr id="4" name="Rectangle 3"/>
              <p:cNvSpPr>
                <a:spLocks noRot="1" noChangeAspect="1" noMove="1" noResize="1" noEditPoints="1" noAdjustHandles="1" noChangeArrowheads="1" noChangeShapeType="1" noTextEdit="1"/>
              </p:cNvSpPr>
              <p:nvPr/>
            </p:nvSpPr>
            <p:spPr>
              <a:xfrm>
                <a:off x="311150" y="948135"/>
                <a:ext cx="8547100" cy="5810950"/>
              </a:xfrm>
              <a:prstGeom prst="rect">
                <a:avLst/>
              </a:prstGeom>
              <a:blipFill>
                <a:blip r:embed="rId2"/>
                <a:stretch>
                  <a:fillRect l="-1070" t="-839" r="-1141" b="-420"/>
                </a:stretch>
              </a:blipFill>
            </p:spPr>
            <p:txBody>
              <a:bodyPr/>
              <a:lstStyle/>
              <a:p>
                <a:r>
                  <a:rPr lang="en-US">
                    <a:noFill/>
                  </a:rPr>
                  <a:t> </a:t>
                </a:r>
              </a:p>
            </p:txBody>
          </p:sp>
        </mc:Fallback>
      </mc:AlternateContent>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The Photoelectric Effect</a:t>
            </a:r>
            <a:endParaRPr lang="en-US" altLang="en-US" sz="3000" b="1" dirty="0"/>
          </a:p>
        </p:txBody>
      </p:sp>
      <p:sp>
        <p:nvSpPr>
          <p:cNvPr id="5" name="Slide Number Placeholder 4"/>
          <p:cNvSpPr>
            <a:spLocks noGrp="1"/>
          </p:cNvSpPr>
          <p:nvPr>
            <p:ph type="sldNum" sz="quarter" idx="12"/>
          </p:nvPr>
        </p:nvSpPr>
        <p:spPr/>
        <p:txBody>
          <a:bodyPr/>
          <a:lstStyle/>
          <a:p>
            <a:fld id="{74374BF2-3C04-4AB9-BE52-D173019A9162}" type="slidenum">
              <a:rPr lang="en-US" smtClean="0"/>
              <a:t>19</a:t>
            </a:fld>
            <a:endParaRPr lang="en-US"/>
          </a:p>
        </p:txBody>
      </p:sp>
    </p:spTree>
    <p:extLst>
      <p:ext uri="{BB962C8B-B14F-4D97-AF65-F5344CB8AC3E}">
        <p14:creationId xmlns:p14="http://schemas.microsoft.com/office/powerpoint/2010/main" val="391369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0" y="950873"/>
            <a:ext cx="8712200" cy="5678478"/>
          </a:xfrm>
          <a:prstGeom prst="rect">
            <a:avLst/>
          </a:prstGeom>
        </p:spPr>
        <p:txBody>
          <a:bodyPr wrap="square">
            <a:spAutoFit/>
          </a:bodyPr>
          <a:lstStyle/>
          <a:p>
            <a:pPr algn="just">
              <a:defRPr/>
            </a:pPr>
            <a:r>
              <a:rPr lang="en-US" sz="2700" dirty="0">
                <a:solidFill>
                  <a:srgbClr val="0070C0"/>
                </a:solidFill>
              </a:rPr>
              <a:t>In the first half of the 19</a:t>
            </a:r>
            <a:r>
              <a:rPr lang="en-US" sz="2700" baseline="30000" dirty="0">
                <a:solidFill>
                  <a:srgbClr val="0070C0"/>
                </a:solidFill>
              </a:rPr>
              <a:t>th</a:t>
            </a:r>
            <a:r>
              <a:rPr lang="en-US" sz="2700" dirty="0">
                <a:solidFill>
                  <a:srgbClr val="0070C0"/>
                </a:solidFill>
              </a:rPr>
              <a:t> century, many discoveries ware made such as:</a:t>
            </a:r>
          </a:p>
          <a:p>
            <a:pPr marL="274320" indent="-274320" algn="just">
              <a:buFontTx/>
              <a:buChar char="-"/>
              <a:defRPr/>
            </a:pPr>
            <a:r>
              <a:rPr lang="en-US" sz="2700" dirty="0"/>
              <a:t>Magnetic</a:t>
            </a:r>
            <a:r>
              <a:rPr lang="ar-SA" sz="2700" dirty="0"/>
              <a:t> </a:t>
            </a:r>
            <a:r>
              <a:rPr lang="en-US" sz="2700" dirty="0"/>
              <a:t>and electrical effects by Faraday, Maxwell and Hertz.</a:t>
            </a:r>
          </a:p>
          <a:p>
            <a:pPr marL="274320" indent="-274320" algn="just">
              <a:buFontTx/>
              <a:buChar char="-"/>
              <a:defRPr/>
            </a:pPr>
            <a:r>
              <a:rPr lang="en-US" sz="2700" dirty="0"/>
              <a:t>Three laws of mechanics by Newton.</a:t>
            </a:r>
          </a:p>
          <a:p>
            <a:pPr marL="274320" indent="-274320" algn="just">
              <a:buFontTx/>
              <a:buChar char="-"/>
              <a:defRPr/>
            </a:pPr>
            <a:r>
              <a:rPr lang="en-US" sz="2700" dirty="0"/>
              <a:t>Three laws of thermodynamics by Rumfold, Joule, Gibbs and Carnot.</a:t>
            </a:r>
          </a:p>
          <a:p>
            <a:pPr marL="274320" indent="-274320" algn="just">
              <a:buFontTx/>
              <a:buChar char="-"/>
              <a:defRPr/>
            </a:pPr>
            <a:r>
              <a:rPr lang="en-US" sz="2700" dirty="0"/>
              <a:t>Kinetic theory of gases and statistical mechanics by Maxwell, Gibbs and Boltzmann.</a:t>
            </a:r>
          </a:p>
          <a:p>
            <a:pPr marL="274320" indent="-274320" algn="just">
              <a:buFontTx/>
              <a:buChar char="-"/>
              <a:defRPr/>
            </a:pPr>
            <a:r>
              <a:rPr lang="en-US" sz="2700" dirty="0"/>
              <a:t>Wave theory of light  by Huygen.</a:t>
            </a:r>
          </a:p>
          <a:p>
            <a:pPr marL="274320" indent="-274320" algn="just">
              <a:buFontTx/>
              <a:buChar char="-"/>
              <a:defRPr/>
            </a:pPr>
            <a:r>
              <a:rPr lang="en-US" sz="2700" dirty="0"/>
              <a:t>Optics by Young and Frensel. </a:t>
            </a:r>
          </a:p>
          <a:p>
            <a:pPr algn="just">
              <a:defRPr/>
            </a:pPr>
            <a:endParaRPr lang="en-US" sz="1200" dirty="0"/>
          </a:p>
          <a:p>
            <a:r>
              <a:rPr lang="en-US" sz="2700" dirty="0">
                <a:solidFill>
                  <a:srgbClr val="00B050"/>
                </a:solidFill>
              </a:rPr>
              <a:t>The body of these accomplishments in physics is considered the development of what we now call </a:t>
            </a:r>
            <a:r>
              <a:rPr lang="en-US" sz="2700" u="sng" dirty="0">
                <a:solidFill>
                  <a:srgbClr val="00B050"/>
                </a:solidFill>
              </a:rPr>
              <a:t>classical physics</a:t>
            </a:r>
            <a:r>
              <a:rPr lang="en-US" sz="2700" dirty="0">
                <a:solidFill>
                  <a:srgbClr val="00B050"/>
                </a:solidFill>
              </a:rPr>
              <a:t>.</a:t>
            </a:r>
            <a:endParaRPr lang="ar-SA" sz="2700" dirty="0">
              <a:solidFill>
                <a:srgbClr val="00B050"/>
              </a:solidFill>
            </a:endParaRPr>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dirty="0">
                <a:latin typeface="+mn-lt"/>
                <a:cs typeface="Arial" panose="020B0604020202020204" pitchFamily="34" charset="0"/>
              </a:rPr>
              <a:t>   </a:t>
            </a:r>
            <a:r>
              <a:rPr lang="en-US" altLang="en-US" sz="3000" b="1" dirty="0"/>
              <a:t>Historical Background</a:t>
            </a:r>
          </a:p>
        </p:txBody>
      </p:sp>
      <p:sp>
        <p:nvSpPr>
          <p:cNvPr id="2" name="Slide Number Placeholder 1"/>
          <p:cNvSpPr>
            <a:spLocks noGrp="1"/>
          </p:cNvSpPr>
          <p:nvPr>
            <p:ph type="sldNum" sz="quarter" idx="12"/>
          </p:nvPr>
        </p:nvSpPr>
        <p:spPr/>
        <p:txBody>
          <a:bodyPr/>
          <a:lstStyle/>
          <a:p>
            <a:fld id="{74374BF2-3C04-4AB9-BE52-D173019A9162}" type="slidenum">
              <a:rPr lang="en-US" smtClean="0"/>
              <a:t>2</a:t>
            </a:fld>
            <a:endParaRPr lang="en-US"/>
          </a:p>
        </p:txBody>
      </p:sp>
    </p:spTree>
    <p:extLst>
      <p:ext uri="{BB962C8B-B14F-4D97-AF65-F5344CB8AC3E}">
        <p14:creationId xmlns:p14="http://schemas.microsoft.com/office/powerpoint/2010/main" val="237087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The Photoelectric Effect</a:t>
            </a:r>
            <a:endParaRPr lang="en-US" altLang="en-US" sz="3000" b="1" dirty="0"/>
          </a:p>
        </p:txBody>
      </p:sp>
      <mc:AlternateContent xmlns:mc="http://schemas.openxmlformats.org/markup-compatibility/2006" xmlns:a14="http://schemas.microsoft.com/office/drawing/2010/main">
        <mc:Choice Requires="a14">
          <p:sp>
            <p:nvSpPr>
              <p:cNvPr id="22" name="Rectangle 21"/>
              <p:cNvSpPr/>
              <p:nvPr/>
            </p:nvSpPr>
            <p:spPr>
              <a:xfrm>
                <a:off x="311150" y="912286"/>
                <a:ext cx="8547100" cy="5742982"/>
              </a:xfrm>
              <a:prstGeom prst="rect">
                <a:avLst/>
              </a:prstGeom>
            </p:spPr>
            <p:txBody>
              <a:bodyPr wrap="square">
                <a:spAutoFit/>
              </a:bodyPr>
              <a:lstStyle/>
              <a:p>
                <a:pPr algn="just">
                  <a:spcBef>
                    <a:spcPct val="0"/>
                  </a:spcBef>
                </a:pPr>
                <a:r>
                  <a:rPr lang="en-US" altLang="en-US" sz="2300" dirty="0"/>
                  <a:t>If the incident light on the metal surface energy is equal to the work function of the metal then:</a:t>
                </a:r>
              </a:p>
              <a:p>
                <a:pPr algn="just">
                  <a:spcBef>
                    <a:spcPct val="0"/>
                  </a:spcBef>
                </a:pPr>
                <a:endParaRPr lang="en-US" altLang="en-US" sz="700" dirty="0"/>
              </a:p>
              <a:p>
                <a:pPr algn="ctr">
                  <a:spcBef>
                    <a:spcPct val="0"/>
                  </a:spcBef>
                </a:pPr>
                <a14:m>
                  <m:oMathPara xmlns:m="http://schemas.openxmlformats.org/officeDocument/2006/math">
                    <m:oMathParaPr>
                      <m:jc m:val="centerGroup"/>
                    </m:oMathParaPr>
                    <m:oMath xmlns:m="http://schemas.openxmlformats.org/officeDocument/2006/math">
                      <m:r>
                        <a:rPr lang="el-GR" sz="2500" i="1" dirty="0">
                          <a:latin typeface="Cambria Math" panose="02040503050406030204" pitchFamily="18" charset="0"/>
                          <a:ea typeface="Cambria Math" panose="02040503050406030204" pitchFamily="18" charset="0"/>
                          <a:cs typeface="Times New Roman" panose="02020603050405020304" pitchFamily="18" charset="0"/>
                        </a:rPr>
                        <m:t>𝛷</m:t>
                      </m:r>
                      <m:r>
                        <a:rPr lang="en-US" sz="25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500" b="0" i="1" dirty="0" smtClean="0">
                          <a:latin typeface="Cambria Math" panose="02040503050406030204" pitchFamily="18" charset="0"/>
                          <a:ea typeface="Cambria Math" panose="02040503050406030204" pitchFamily="18" charset="0"/>
                          <a:cs typeface="Times New Roman" panose="02020603050405020304" pitchFamily="18" charset="0"/>
                        </a:rPr>
                        <m:t>h</m:t>
                      </m:r>
                      <m:sSub>
                        <m:sSubPr>
                          <m:ctrlPr>
                            <a:rPr lang="en-US" sz="2500" b="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l-GR" sz="2500" i="1" dirty="0">
                              <a:latin typeface="Cambria Math" panose="02040503050406030204" pitchFamily="18" charset="0"/>
                              <a:cs typeface="Times New Roman" panose="02020603050405020304" pitchFamily="18" charset="0"/>
                            </a:rPr>
                            <m:t>𝜈</m:t>
                          </m:r>
                        </m:e>
                        <m:sub>
                          <m:r>
                            <a:rPr lang="en-US" sz="2500" b="0" i="1" dirty="0" smtClean="0">
                              <a:latin typeface="Cambria Math" panose="02040503050406030204" pitchFamily="18" charset="0"/>
                              <a:ea typeface="Cambria Math" panose="02040503050406030204" pitchFamily="18" charset="0"/>
                              <a:cs typeface="Times New Roman" panose="02020603050405020304" pitchFamily="18" charset="0"/>
                            </a:rPr>
                            <m:t>ₒ</m:t>
                          </m:r>
                        </m:sub>
                      </m:sSub>
                    </m:oMath>
                  </m:oMathPara>
                </a14:m>
                <a:endParaRPr lang="en-US" sz="2500" baseline="-25000" dirty="0">
                  <a:latin typeface="Times New Roman" panose="02020603050405020304" pitchFamily="18" charset="0"/>
                  <a:cs typeface="Times New Roman" panose="02020603050405020304" pitchFamily="18" charset="0"/>
                </a:endParaRPr>
              </a:p>
              <a:p>
                <a:pPr algn="just">
                  <a:spcBef>
                    <a:spcPct val="0"/>
                  </a:spcBef>
                </a:pPr>
                <a:endParaRPr lang="en-US" sz="700" baseline="-25000" dirty="0">
                  <a:latin typeface="Times New Roman" panose="02020603050405020304" pitchFamily="18" charset="0"/>
                  <a:cs typeface="Times New Roman" panose="02020603050405020304" pitchFamily="18" charset="0"/>
                </a:endParaRPr>
              </a:p>
              <a:p>
                <a:pPr algn="just">
                  <a:spcBef>
                    <a:spcPct val="0"/>
                  </a:spcBef>
                </a:pPr>
                <a:r>
                  <a:rPr lang="en-US" sz="2300" dirty="0"/>
                  <a:t>where </a:t>
                </a:r>
                <a14:m>
                  <m:oMath xmlns:m="http://schemas.openxmlformats.org/officeDocument/2006/math">
                    <m:sSub>
                      <m:sSubPr>
                        <m:ctrlPr>
                          <a:rPr lang="en-US" sz="23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l-GR" sz="2300" i="1" dirty="0">
                            <a:latin typeface="Cambria Math" panose="02040503050406030204" pitchFamily="18" charset="0"/>
                            <a:cs typeface="Times New Roman" panose="02020603050405020304" pitchFamily="18" charset="0"/>
                          </a:rPr>
                          <m:t>𝜈</m:t>
                        </m:r>
                      </m:e>
                      <m:sub>
                        <m:r>
                          <a:rPr lang="en-US" sz="2300" i="1" dirty="0">
                            <a:latin typeface="Cambria Math" panose="02040503050406030204" pitchFamily="18" charset="0"/>
                            <a:ea typeface="Cambria Math" panose="02040503050406030204" pitchFamily="18" charset="0"/>
                            <a:cs typeface="Times New Roman" panose="02020603050405020304" pitchFamily="18" charset="0"/>
                          </a:rPr>
                          <m:t>ₒ</m:t>
                        </m:r>
                      </m:sub>
                    </m:sSub>
                  </m:oMath>
                </a14:m>
                <a:r>
                  <a:rPr lang="el-GR" sz="2300" b="1" baseline="-25000" dirty="0">
                    <a:latin typeface="Times New Roman" panose="02020603050405020304" pitchFamily="18" charset="0"/>
                    <a:cs typeface="Times New Roman" panose="02020603050405020304" pitchFamily="18" charset="0"/>
                  </a:rPr>
                  <a:t> </a:t>
                </a:r>
                <a:r>
                  <a:rPr lang="en-US" sz="2300" dirty="0"/>
                  <a:t>is the </a:t>
                </a:r>
                <a:r>
                  <a:rPr lang="en-US" sz="2300" b="1" dirty="0"/>
                  <a:t>threshold frequency </a:t>
                </a:r>
                <a:r>
                  <a:rPr lang="en-US" sz="2300" dirty="0"/>
                  <a:t>of the metallic surface.</a:t>
                </a:r>
              </a:p>
              <a:p>
                <a:pPr algn="just">
                  <a:spcBef>
                    <a:spcPct val="0"/>
                  </a:spcBef>
                </a:pPr>
                <a:endParaRPr lang="en-US" sz="1000" dirty="0"/>
              </a:p>
              <a:p>
                <a:pPr algn="ctr">
                  <a:spcBef>
                    <a:spcPct val="0"/>
                  </a:spcBef>
                </a:pPr>
                <a14:m>
                  <m:oMath xmlns:m="http://schemas.openxmlformats.org/officeDocument/2006/math">
                    <m:f>
                      <m:fPr>
                        <m:ctrlPr>
                          <a:rPr lang="en-US" sz="2500" i="1" dirty="0">
                            <a:latin typeface="Cambria Math" panose="02040503050406030204" pitchFamily="18" charset="0"/>
                            <a:cs typeface="Times New Roman" panose="02020603050405020304" pitchFamily="18" charset="0"/>
                          </a:rPr>
                        </m:ctrlPr>
                      </m:fPr>
                      <m:num>
                        <m:r>
                          <a:rPr lang="en-US" sz="2500" i="1" dirty="0">
                            <a:latin typeface="Cambria Math" panose="02040503050406030204" pitchFamily="18" charset="0"/>
                            <a:cs typeface="Times New Roman" panose="02020603050405020304" pitchFamily="18" charset="0"/>
                          </a:rPr>
                          <m:t>1</m:t>
                        </m:r>
                      </m:num>
                      <m:den>
                        <m:r>
                          <a:rPr lang="en-US" sz="2500" i="1" dirty="0">
                            <a:latin typeface="Cambria Math" panose="02040503050406030204" pitchFamily="18" charset="0"/>
                            <a:cs typeface="Times New Roman" panose="02020603050405020304" pitchFamily="18" charset="0"/>
                          </a:rPr>
                          <m:t>2</m:t>
                        </m:r>
                      </m:den>
                    </m:f>
                    <m:r>
                      <a:rPr lang="en-US" sz="2500" i="1" dirty="0">
                        <a:latin typeface="Cambria Math" panose="02040503050406030204" pitchFamily="18" charset="0"/>
                        <a:cs typeface="Times New Roman" panose="02020603050405020304" pitchFamily="18" charset="0"/>
                      </a:rPr>
                      <m:t>𝑚</m:t>
                    </m:r>
                    <m:sSup>
                      <m:sSupPr>
                        <m:ctrlPr>
                          <a:rPr lang="en-US" sz="2500" i="1" dirty="0">
                            <a:latin typeface="Cambria Math" panose="02040503050406030204" pitchFamily="18" charset="0"/>
                            <a:cs typeface="Times New Roman" panose="02020603050405020304" pitchFamily="18" charset="0"/>
                          </a:rPr>
                        </m:ctrlPr>
                      </m:sSupPr>
                      <m:e>
                        <m:r>
                          <m:rPr>
                            <m:nor/>
                          </m:rPr>
                          <a:rPr lang="en-US" altLang="en-US" sz="2500" i="1" dirty="0">
                            <a:latin typeface="Times New Roman" panose="02020603050405020304" pitchFamily="18" charset="0"/>
                            <a:cs typeface="Times New Roman" panose="02020603050405020304" pitchFamily="18" charset="0"/>
                          </a:rPr>
                          <m:t>v</m:t>
                        </m:r>
                      </m:e>
                      <m:sup>
                        <m:r>
                          <a:rPr lang="en-US" sz="2500" i="1" dirty="0">
                            <a:latin typeface="Cambria Math" panose="02040503050406030204" pitchFamily="18" charset="0"/>
                            <a:cs typeface="Times New Roman" panose="02020603050405020304" pitchFamily="18" charset="0"/>
                          </a:rPr>
                          <m:t>2</m:t>
                        </m:r>
                      </m:sup>
                    </m:sSup>
                    <m:r>
                      <a:rPr lang="en-US" sz="2500" b="0" i="1" dirty="0" smtClean="0">
                        <a:latin typeface="Cambria Math" panose="02040503050406030204" pitchFamily="18" charset="0"/>
                        <a:cs typeface="Times New Roman" panose="02020603050405020304" pitchFamily="18" charset="0"/>
                      </a:rPr>
                      <m:t>=</m:t>
                    </m:r>
                    <m:r>
                      <a:rPr lang="en-US" sz="2500" b="0" i="1" dirty="0" smtClean="0">
                        <a:latin typeface="Cambria Math" panose="02040503050406030204" pitchFamily="18" charset="0"/>
                        <a:cs typeface="Times New Roman" panose="02020603050405020304" pitchFamily="18" charset="0"/>
                      </a:rPr>
                      <m:t>h</m:t>
                    </m:r>
                    <m:r>
                      <a:rPr lang="el-GR" sz="2500" i="1" dirty="0">
                        <a:latin typeface="Cambria Math" panose="02040503050406030204" pitchFamily="18" charset="0"/>
                        <a:cs typeface="Times New Roman" panose="02020603050405020304" pitchFamily="18" charset="0"/>
                      </a:rPr>
                      <m:t>𝜈</m:t>
                    </m:r>
                    <m:r>
                      <a:rPr lang="en-US" sz="2500" b="0" i="0" dirty="0" smtClean="0">
                        <a:latin typeface="Cambria Math" panose="02040503050406030204" pitchFamily="18" charset="0"/>
                        <a:cs typeface="Times New Roman" panose="02020603050405020304" pitchFamily="18" charset="0"/>
                      </a:rPr>
                      <m:t> −</m:t>
                    </m:r>
                    <m:r>
                      <a:rPr lang="en-US" sz="2500" i="1" dirty="0">
                        <a:latin typeface="Cambria Math" panose="02040503050406030204" pitchFamily="18" charset="0"/>
                        <a:ea typeface="Cambria Math" panose="02040503050406030204" pitchFamily="18" charset="0"/>
                        <a:cs typeface="Times New Roman" panose="02020603050405020304" pitchFamily="18" charset="0"/>
                      </a:rPr>
                      <m:t>h</m:t>
                    </m:r>
                    <m:sSub>
                      <m:sSubPr>
                        <m:ctrlPr>
                          <a:rPr lang="en-US" sz="25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l-GR" sz="2500" i="1" dirty="0">
                            <a:latin typeface="Cambria Math" panose="02040503050406030204" pitchFamily="18" charset="0"/>
                            <a:cs typeface="Times New Roman" panose="02020603050405020304" pitchFamily="18" charset="0"/>
                          </a:rPr>
                          <m:t>𝜈</m:t>
                        </m:r>
                      </m:e>
                      <m:sub>
                        <m:r>
                          <a:rPr lang="en-US" sz="2500" i="1" dirty="0">
                            <a:latin typeface="Cambria Math" panose="02040503050406030204" pitchFamily="18" charset="0"/>
                            <a:ea typeface="Cambria Math" panose="02040503050406030204" pitchFamily="18" charset="0"/>
                            <a:cs typeface="Times New Roman" panose="02020603050405020304" pitchFamily="18" charset="0"/>
                          </a:rPr>
                          <m:t>ₒ</m:t>
                        </m:r>
                      </m:sub>
                    </m:sSub>
                    <m:r>
                      <a:rPr lang="en-US" sz="2500" i="1" dirty="0">
                        <a:latin typeface="Cambria Math" panose="02040503050406030204" pitchFamily="18" charset="0"/>
                        <a:cs typeface="Times New Roman" panose="02020603050405020304" pitchFamily="18" charset="0"/>
                      </a:rPr>
                      <m:t>=−</m:t>
                    </m:r>
                    <m:r>
                      <a:rPr lang="en-US" sz="2500" i="1" dirty="0">
                        <a:latin typeface="Cambria Math" panose="02040503050406030204" pitchFamily="18" charset="0"/>
                        <a:cs typeface="Times New Roman" panose="02020603050405020304" pitchFamily="18" charset="0"/>
                      </a:rPr>
                      <m:t>𝑒</m:t>
                    </m:r>
                    <m:sSub>
                      <m:sSubPr>
                        <m:ctrlPr>
                          <a:rPr lang="en-US" sz="2500" i="1" dirty="0">
                            <a:latin typeface="Cambria Math" panose="02040503050406030204" pitchFamily="18" charset="0"/>
                            <a:cs typeface="Times New Roman" panose="02020603050405020304" pitchFamily="18" charset="0"/>
                          </a:rPr>
                        </m:ctrlPr>
                      </m:sSubPr>
                      <m:e>
                        <m:r>
                          <a:rPr lang="en-US" sz="2500" i="1" dirty="0">
                            <a:latin typeface="Cambria Math" panose="02040503050406030204" pitchFamily="18" charset="0"/>
                            <a:cs typeface="Times New Roman" panose="02020603050405020304" pitchFamily="18" charset="0"/>
                          </a:rPr>
                          <m:t>𝑉</m:t>
                        </m:r>
                      </m:e>
                      <m:sub>
                        <m:r>
                          <a:rPr lang="en-US" sz="2500" i="1" dirty="0">
                            <a:latin typeface="Cambria Math" panose="02040503050406030204" pitchFamily="18" charset="0"/>
                            <a:cs typeface="Times New Roman" panose="02020603050405020304" pitchFamily="18" charset="0"/>
                          </a:rPr>
                          <m:t>𝑠</m:t>
                        </m:r>
                      </m:sub>
                    </m:sSub>
                  </m:oMath>
                </a14:m>
                <a:r>
                  <a:rPr lang="en-US" sz="2500" i="1" dirty="0">
                    <a:latin typeface="Times New Roman" panose="02020603050405020304" pitchFamily="18" charset="0"/>
                    <a:cs typeface="Times New Roman" panose="02020603050405020304" pitchFamily="18" charset="0"/>
                  </a:rPr>
                  <a:t>         </a:t>
                </a:r>
                <a14:m>
                  <m:oMath xmlns:m="http://schemas.openxmlformats.org/officeDocument/2006/math">
                    <m:r>
                      <a:rPr lang="el-GR" sz="2500" i="1" dirty="0">
                        <a:latin typeface="Cambria Math" panose="02040503050406030204" pitchFamily="18" charset="0"/>
                        <a:cs typeface="Times New Roman" panose="02020603050405020304" pitchFamily="18" charset="0"/>
                      </a:rPr>
                      <m:t>𝜈</m:t>
                    </m:r>
                    <m:r>
                      <a:rPr lang="en-US" sz="2500" b="0"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5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l-GR" sz="2500" i="1" dirty="0">
                            <a:latin typeface="Cambria Math" panose="02040503050406030204" pitchFamily="18" charset="0"/>
                            <a:cs typeface="Times New Roman" panose="02020603050405020304" pitchFamily="18" charset="0"/>
                          </a:rPr>
                          <m:t>𝜈</m:t>
                        </m:r>
                      </m:e>
                      <m:sub>
                        <m:r>
                          <a:rPr lang="en-US" sz="2500" i="1" dirty="0">
                            <a:latin typeface="Cambria Math" panose="02040503050406030204" pitchFamily="18" charset="0"/>
                            <a:ea typeface="Cambria Math" panose="02040503050406030204" pitchFamily="18" charset="0"/>
                            <a:cs typeface="Times New Roman" panose="02020603050405020304" pitchFamily="18" charset="0"/>
                          </a:rPr>
                          <m:t>ₒ</m:t>
                        </m:r>
                      </m:sub>
                    </m:sSub>
                  </m:oMath>
                </a14:m>
                <a:endParaRPr lang="en-US" sz="2500" i="1" dirty="0">
                  <a:latin typeface="Times New Roman" panose="02020603050405020304" pitchFamily="18" charset="0"/>
                  <a:cs typeface="Times New Roman" panose="02020603050405020304" pitchFamily="18" charset="0"/>
                </a:endParaRPr>
              </a:p>
              <a:p>
                <a:pPr algn="just">
                  <a:spcBef>
                    <a:spcPct val="0"/>
                  </a:spcBef>
                </a:pPr>
                <a:endParaRPr lang="en-US" altLang="en-US" sz="1000" i="1" baseline="-25000" dirty="0">
                  <a:latin typeface="Times New Roman" panose="02020603050405020304" pitchFamily="18" charset="0"/>
                  <a:cs typeface="Times New Roman" panose="02020603050405020304" pitchFamily="18" charset="0"/>
                </a:endParaRPr>
              </a:p>
              <a:p>
                <a:pPr algn="just">
                  <a:spcBef>
                    <a:spcPct val="0"/>
                  </a:spcBef>
                </a:pPr>
                <a:r>
                  <a:rPr lang="en-US" sz="2300" dirty="0"/>
                  <a:t>This equation shows that a plot of KE versus </a:t>
                </a:r>
                <a:r>
                  <a:rPr lang="el-GR" sz="2300" i="1" dirty="0">
                    <a:latin typeface="Times New Roman" panose="02020603050405020304" pitchFamily="18" charset="0"/>
                    <a:cs typeface="Times New Roman" panose="02020603050405020304" pitchFamily="18" charset="0"/>
                  </a:rPr>
                  <a:t>ν</a:t>
                </a:r>
                <a:r>
                  <a:rPr lang="en-US" sz="2300" dirty="0"/>
                  <a:t> should be linear and that the slope of the line should be </a:t>
                </a:r>
                <a:r>
                  <a:rPr lang="en-US" sz="2300" i="1" dirty="0">
                    <a:latin typeface="Times New Roman" panose="02020603050405020304" pitchFamily="18" charset="0"/>
                    <a:cs typeface="Times New Roman" panose="02020603050405020304" pitchFamily="18" charset="0"/>
                  </a:rPr>
                  <a:t>h</a:t>
                </a:r>
                <a:r>
                  <a:rPr lang="en-US" sz="2300" dirty="0"/>
                  <a:t>, in complete agreement with the experimental data </a:t>
                </a:r>
                <a:r>
                  <a:rPr lang="en-US" sz="2300" dirty="0">
                    <a:solidFill>
                      <a:srgbClr val="0070C0"/>
                    </a:solidFill>
                  </a:rPr>
                  <a:t>(See Next Slide)</a:t>
                </a:r>
                <a:r>
                  <a:rPr lang="en-US" sz="2300" dirty="0"/>
                  <a:t>. </a:t>
                </a:r>
              </a:p>
              <a:p>
                <a:pPr algn="just">
                  <a:spcBef>
                    <a:spcPct val="0"/>
                  </a:spcBef>
                </a:pPr>
                <a:endParaRPr lang="en-US" dirty="0"/>
              </a:p>
              <a:p>
                <a:pPr algn="just"/>
                <a:r>
                  <a:rPr lang="en-US" sz="2300" dirty="0"/>
                  <a:t>Einstein obtained a value of </a:t>
                </a:r>
                <a:r>
                  <a:rPr lang="en-US" sz="2300" i="1" dirty="0">
                    <a:latin typeface="Times New Roman" panose="02020603050405020304" pitchFamily="18" charset="0"/>
                    <a:cs typeface="Times New Roman" panose="02020603050405020304" pitchFamily="18" charset="0"/>
                  </a:rPr>
                  <a:t>h</a:t>
                </a:r>
                <a:r>
                  <a:rPr lang="en-US" sz="2300" dirty="0"/>
                  <a:t> in close agreement with Planck's value deduced from the blackbody radiation formula. This surely was a fantastic result because the whole business of energy quantization was quite mysterious and not well accepted by the scientific community of the day.</a:t>
                </a:r>
              </a:p>
            </p:txBody>
          </p:sp>
        </mc:Choice>
        <mc:Fallback xmlns="">
          <p:sp>
            <p:nvSpPr>
              <p:cNvPr id="22" name="Rectangle 21"/>
              <p:cNvSpPr>
                <a:spLocks noRot="1" noChangeAspect="1" noMove="1" noResize="1" noEditPoints="1" noAdjustHandles="1" noChangeArrowheads="1" noChangeShapeType="1" noTextEdit="1"/>
              </p:cNvSpPr>
              <p:nvPr/>
            </p:nvSpPr>
            <p:spPr>
              <a:xfrm>
                <a:off x="311150" y="912286"/>
                <a:ext cx="8547100" cy="5742982"/>
              </a:xfrm>
              <a:prstGeom prst="rect">
                <a:avLst/>
              </a:prstGeom>
              <a:blipFill>
                <a:blip r:embed="rId2"/>
                <a:stretch>
                  <a:fillRect l="-999" t="-849" r="-1070" b="-10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4374BF2-3C04-4AB9-BE52-D173019A9162}" type="slidenum">
              <a:rPr lang="en-US" smtClean="0"/>
              <a:t>20</a:t>
            </a:fld>
            <a:endParaRPr lang="en-US"/>
          </a:p>
        </p:txBody>
      </p:sp>
    </p:spTree>
    <p:extLst>
      <p:ext uri="{BB962C8B-B14F-4D97-AF65-F5344CB8AC3E}">
        <p14:creationId xmlns:p14="http://schemas.microsoft.com/office/powerpoint/2010/main" val="118575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The Photoelectric Effect</a:t>
            </a:r>
            <a:endParaRPr lang="en-US" altLang="en-US" sz="3000" b="1" dirty="0"/>
          </a:p>
        </p:txBody>
      </p:sp>
      <p:pic>
        <p:nvPicPr>
          <p:cNvPr id="5" name="Picture 4"/>
          <p:cNvPicPr>
            <a:picLocks noChangeAspect="1"/>
          </p:cNvPicPr>
          <p:nvPr/>
        </p:nvPicPr>
        <p:blipFill rotWithShape="1">
          <a:blip r:embed="rId2"/>
          <a:srcRect l="2385" t="4029" r="6158" b="1164"/>
          <a:stretch/>
        </p:blipFill>
        <p:spPr>
          <a:xfrm>
            <a:off x="2184401" y="1026499"/>
            <a:ext cx="4210050" cy="4118242"/>
          </a:xfrm>
          <a:prstGeom prst="rect">
            <a:avLst/>
          </a:prstGeom>
        </p:spPr>
      </p:pic>
      <p:sp>
        <p:nvSpPr>
          <p:cNvPr id="6" name="Rectangle 5"/>
          <p:cNvSpPr/>
          <p:nvPr/>
        </p:nvSpPr>
        <p:spPr>
          <a:xfrm>
            <a:off x="609600" y="5184507"/>
            <a:ext cx="7905750" cy="1107996"/>
          </a:xfrm>
          <a:prstGeom prst="rect">
            <a:avLst/>
          </a:prstGeom>
        </p:spPr>
        <p:txBody>
          <a:bodyPr wrap="square">
            <a:spAutoFit/>
          </a:bodyPr>
          <a:lstStyle/>
          <a:p>
            <a:pPr algn="just"/>
            <a:r>
              <a:rPr lang="en-US" sz="2200" dirty="0">
                <a:solidFill>
                  <a:srgbClr val="232323"/>
                </a:solidFill>
                <a:latin typeface="Times New Roman" panose="02020603050405020304" pitchFamily="18" charset="0"/>
              </a:rPr>
              <a:t>Th</a:t>
            </a:r>
            <a:r>
              <a:rPr lang="en-US" sz="2200" dirty="0">
                <a:solidFill>
                  <a:srgbClr val="464646"/>
                </a:solidFill>
                <a:latin typeface="Times New Roman" panose="02020603050405020304" pitchFamily="18" charset="0"/>
              </a:rPr>
              <a:t>e </a:t>
            </a:r>
            <a:r>
              <a:rPr lang="en-US" sz="2200" dirty="0">
                <a:solidFill>
                  <a:srgbClr val="353535"/>
                </a:solidFill>
                <a:latin typeface="Times New Roman" panose="02020603050405020304" pitchFamily="18" charset="0"/>
              </a:rPr>
              <a:t>kinetic </a:t>
            </a:r>
            <a:r>
              <a:rPr lang="en-US" sz="2200" dirty="0">
                <a:solidFill>
                  <a:srgbClr val="464646"/>
                </a:solidFill>
                <a:latin typeface="Times New Roman" panose="02020603050405020304" pitchFamily="18" charset="0"/>
              </a:rPr>
              <a:t>energy </a:t>
            </a:r>
            <a:r>
              <a:rPr lang="en-US" sz="2200" dirty="0">
                <a:solidFill>
                  <a:srgbClr val="353535"/>
                </a:solidFill>
                <a:latin typeface="Times New Roman" panose="02020603050405020304" pitchFamily="18" charset="0"/>
              </a:rPr>
              <a:t>of </a:t>
            </a:r>
            <a:r>
              <a:rPr lang="en-US" sz="2200" dirty="0">
                <a:solidFill>
                  <a:srgbClr val="464646"/>
                </a:solidFill>
                <a:latin typeface="Times New Roman" panose="02020603050405020304" pitchFamily="18" charset="0"/>
              </a:rPr>
              <a:t>electrons ejected </a:t>
            </a:r>
            <a:r>
              <a:rPr lang="en-US" sz="2200" dirty="0">
                <a:solidFill>
                  <a:srgbClr val="353535"/>
                </a:solidFill>
                <a:latin typeface="Times New Roman" panose="02020603050405020304" pitchFamily="18" charset="0"/>
              </a:rPr>
              <a:t>from the </a:t>
            </a:r>
            <a:r>
              <a:rPr lang="en-US" sz="2200" dirty="0">
                <a:solidFill>
                  <a:srgbClr val="464646"/>
                </a:solidFill>
                <a:latin typeface="Times New Roman" panose="02020603050405020304" pitchFamily="18" charset="0"/>
              </a:rPr>
              <a:t>surface </a:t>
            </a:r>
            <a:r>
              <a:rPr lang="en-US" sz="2200" dirty="0">
                <a:solidFill>
                  <a:srgbClr val="353535"/>
                </a:solidFill>
                <a:latin typeface="Times New Roman" panose="02020603050405020304" pitchFamily="18" charset="0"/>
              </a:rPr>
              <a:t>of </a:t>
            </a:r>
            <a:r>
              <a:rPr lang="en-US" sz="2200" dirty="0">
                <a:solidFill>
                  <a:srgbClr val="464646"/>
                </a:solidFill>
                <a:latin typeface="Times New Roman" panose="02020603050405020304" pitchFamily="18" charset="0"/>
              </a:rPr>
              <a:t>sodium </a:t>
            </a:r>
            <a:r>
              <a:rPr lang="en-US" sz="2200" dirty="0">
                <a:solidFill>
                  <a:srgbClr val="353535"/>
                </a:solidFill>
                <a:latin typeface="Times New Roman" panose="02020603050405020304" pitchFamily="18" charset="0"/>
              </a:rPr>
              <a:t>metal </a:t>
            </a:r>
            <a:r>
              <a:rPr lang="en-US" sz="2200" dirty="0">
                <a:solidFill>
                  <a:srgbClr val="464646"/>
                </a:solidFill>
                <a:latin typeface="Times New Roman" panose="02020603050405020304" pitchFamily="18" charset="0"/>
              </a:rPr>
              <a:t>versus </a:t>
            </a:r>
            <a:r>
              <a:rPr lang="en-US" sz="2200" dirty="0">
                <a:solidFill>
                  <a:srgbClr val="232323"/>
                </a:solidFill>
                <a:latin typeface="Times New Roman" panose="02020603050405020304" pitchFamily="18" charset="0"/>
              </a:rPr>
              <a:t>th</a:t>
            </a:r>
            <a:r>
              <a:rPr lang="en-US" sz="2200" dirty="0">
                <a:solidFill>
                  <a:srgbClr val="464646"/>
                </a:solidFill>
                <a:latin typeface="Times New Roman" panose="02020603050405020304" pitchFamily="18" charset="0"/>
              </a:rPr>
              <a:t>e frequency </a:t>
            </a:r>
            <a:r>
              <a:rPr lang="en-US" sz="2200" dirty="0">
                <a:solidFill>
                  <a:srgbClr val="353535"/>
                </a:solidFill>
                <a:latin typeface="Times New Roman" panose="02020603050405020304" pitchFamily="18" charset="0"/>
              </a:rPr>
              <a:t>of the incident ultra</a:t>
            </a:r>
            <a:r>
              <a:rPr lang="en-US" sz="2200" dirty="0">
                <a:solidFill>
                  <a:srgbClr val="5B5B5B"/>
                </a:solidFill>
                <a:latin typeface="Times New Roman" panose="02020603050405020304" pitchFamily="18" charset="0"/>
              </a:rPr>
              <a:t>v</a:t>
            </a:r>
            <a:r>
              <a:rPr lang="en-US" sz="2200" dirty="0">
                <a:solidFill>
                  <a:srgbClr val="353535"/>
                </a:solidFill>
                <a:latin typeface="Times New Roman" panose="02020603050405020304" pitchFamily="18" charset="0"/>
              </a:rPr>
              <a:t>iolet radiation. The threshold </a:t>
            </a:r>
            <a:r>
              <a:rPr lang="en-US" sz="2200" dirty="0">
                <a:solidFill>
                  <a:srgbClr val="464646"/>
                </a:solidFill>
                <a:latin typeface="Times New Roman" panose="02020603050405020304" pitchFamily="18" charset="0"/>
              </a:rPr>
              <a:t>frequency </a:t>
            </a:r>
            <a:r>
              <a:rPr lang="en-US" sz="2200" dirty="0">
                <a:solidFill>
                  <a:srgbClr val="232323"/>
                </a:solidFill>
                <a:latin typeface="Times New Roman" panose="02020603050405020304" pitchFamily="18" charset="0"/>
              </a:rPr>
              <a:t>h</a:t>
            </a:r>
            <a:r>
              <a:rPr lang="en-US" sz="2200" dirty="0">
                <a:solidFill>
                  <a:srgbClr val="464646"/>
                </a:solidFill>
                <a:latin typeface="Times New Roman" panose="02020603050405020304" pitchFamily="18" charset="0"/>
              </a:rPr>
              <a:t>ere </a:t>
            </a:r>
            <a:r>
              <a:rPr lang="en-US" sz="2200" dirty="0">
                <a:solidFill>
                  <a:srgbClr val="353535"/>
                </a:solidFill>
                <a:latin typeface="Times New Roman" panose="02020603050405020304" pitchFamily="18" charset="0"/>
              </a:rPr>
              <a:t>is 5.51 </a:t>
            </a:r>
            <a:r>
              <a:rPr lang="en-US" sz="2200" dirty="0">
                <a:solidFill>
                  <a:srgbClr val="464646"/>
                </a:solidFill>
                <a:latin typeface="Arial" panose="020B0604020202020204" pitchFamily="34" charset="0"/>
                <a:cs typeface="Arial" panose="020B0604020202020204" pitchFamily="34" charset="0"/>
              </a:rPr>
              <a:t>x</a:t>
            </a:r>
            <a:r>
              <a:rPr lang="en-US" sz="2200" dirty="0">
                <a:solidFill>
                  <a:srgbClr val="464646"/>
                </a:solidFill>
                <a:latin typeface="Times New Roman" panose="02020603050405020304" pitchFamily="18" charset="0"/>
              </a:rPr>
              <a:t> </a:t>
            </a:r>
            <a:r>
              <a:rPr lang="en-US" sz="2200" dirty="0">
                <a:solidFill>
                  <a:srgbClr val="353535"/>
                </a:solidFill>
                <a:latin typeface="Times New Roman" panose="02020603050405020304" pitchFamily="18" charset="0"/>
              </a:rPr>
              <a:t>10</a:t>
            </a:r>
            <a:r>
              <a:rPr lang="en-US" sz="2200" baseline="30000" dirty="0">
                <a:solidFill>
                  <a:srgbClr val="353535"/>
                </a:solidFill>
                <a:latin typeface="Times New Roman" panose="02020603050405020304" pitchFamily="18" charset="0"/>
              </a:rPr>
              <a:t>1</a:t>
            </a:r>
            <a:r>
              <a:rPr lang="en-US" sz="2200" baseline="30000" dirty="0">
                <a:solidFill>
                  <a:srgbClr val="5B5B5B"/>
                </a:solidFill>
                <a:latin typeface="Times New Roman" panose="02020603050405020304" pitchFamily="18" charset="0"/>
              </a:rPr>
              <a:t>4</a:t>
            </a:r>
            <a:r>
              <a:rPr lang="en-US" sz="2200" dirty="0">
                <a:solidFill>
                  <a:srgbClr val="5B5B5B"/>
                </a:solidFill>
                <a:latin typeface="Times New Roman" panose="02020603050405020304" pitchFamily="18" charset="0"/>
              </a:rPr>
              <a:t> </a:t>
            </a:r>
            <a:r>
              <a:rPr lang="en-US" sz="2200" dirty="0">
                <a:solidFill>
                  <a:srgbClr val="353535"/>
                </a:solidFill>
                <a:latin typeface="Times New Roman" panose="02020603050405020304" pitchFamily="18" charset="0"/>
              </a:rPr>
              <a:t>Hz </a:t>
            </a:r>
            <a:r>
              <a:rPr lang="en-US" sz="2200" dirty="0">
                <a:solidFill>
                  <a:srgbClr val="464646"/>
                </a:solidFill>
                <a:latin typeface="Times New Roman" panose="02020603050405020304" pitchFamily="18" charset="0"/>
              </a:rPr>
              <a:t>(1 </a:t>
            </a:r>
            <a:r>
              <a:rPr lang="en-US" sz="2200" dirty="0">
                <a:solidFill>
                  <a:srgbClr val="353535"/>
                </a:solidFill>
                <a:latin typeface="Times New Roman" panose="02020603050405020304" pitchFamily="18" charset="0"/>
              </a:rPr>
              <a:t>Hz </a:t>
            </a:r>
            <a:r>
              <a:rPr lang="en-US" sz="2200" dirty="0">
                <a:solidFill>
                  <a:srgbClr val="0A0A0A"/>
                </a:solidFill>
                <a:latin typeface="Times New Roman" panose="02020603050405020304" pitchFamily="18" charset="0"/>
              </a:rPr>
              <a:t>= </a:t>
            </a:r>
            <a:r>
              <a:rPr lang="en-US" sz="2200" dirty="0">
                <a:solidFill>
                  <a:srgbClr val="353535"/>
                </a:solidFill>
                <a:latin typeface="Times New Roman" panose="02020603050405020304" pitchFamily="18" charset="0"/>
              </a:rPr>
              <a:t>1 </a:t>
            </a:r>
            <a:r>
              <a:rPr lang="en-US" sz="2200" dirty="0">
                <a:solidFill>
                  <a:srgbClr val="464646"/>
                </a:solidFill>
                <a:latin typeface="Times New Roman" panose="02020603050405020304" pitchFamily="18" charset="0"/>
              </a:rPr>
              <a:t>s</a:t>
            </a:r>
            <a:r>
              <a:rPr lang="en-US" sz="2200" baseline="30000" dirty="0">
                <a:solidFill>
                  <a:srgbClr val="464646"/>
                </a:solidFill>
                <a:latin typeface="Times New Roman" panose="02020603050405020304" pitchFamily="18" charset="0"/>
              </a:rPr>
              <a:t>-1</a:t>
            </a:r>
            <a:r>
              <a:rPr lang="en-US" sz="2200" dirty="0">
                <a:solidFill>
                  <a:srgbClr val="464646"/>
                </a:solidFill>
                <a:latin typeface="Times New Roman" panose="02020603050405020304" pitchFamily="18" charset="0"/>
              </a:rPr>
              <a:t>).</a:t>
            </a:r>
            <a:endParaRPr lang="en-US" sz="2200" dirty="0"/>
          </a:p>
        </p:txBody>
      </p:sp>
      <p:sp>
        <p:nvSpPr>
          <p:cNvPr id="7" name="Slide Number Placeholder 6"/>
          <p:cNvSpPr>
            <a:spLocks noGrp="1"/>
          </p:cNvSpPr>
          <p:nvPr>
            <p:ph type="sldNum" sz="quarter" idx="12"/>
          </p:nvPr>
        </p:nvSpPr>
        <p:spPr/>
        <p:txBody>
          <a:bodyPr/>
          <a:lstStyle/>
          <a:p>
            <a:fld id="{74374BF2-3C04-4AB9-BE52-D173019A9162}" type="slidenum">
              <a:rPr lang="en-US" smtClean="0"/>
              <a:t>21</a:t>
            </a:fld>
            <a:endParaRPr lang="en-US"/>
          </a:p>
        </p:txBody>
      </p:sp>
      <p:sp>
        <p:nvSpPr>
          <p:cNvPr id="8" name="Rectangle 7"/>
          <p:cNvSpPr/>
          <p:nvPr/>
        </p:nvSpPr>
        <p:spPr>
          <a:xfrm>
            <a:off x="278781" y="640041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spTree>
    <p:extLst>
      <p:ext uri="{BB962C8B-B14F-4D97-AF65-F5344CB8AC3E}">
        <p14:creationId xmlns:p14="http://schemas.microsoft.com/office/powerpoint/2010/main" val="351790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Atomic spectra</a:t>
            </a:r>
            <a:endParaRPr lang="en-US" altLang="en-US" sz="3000" b="1" dirty="0"/>
          </a:p>
        </p:txBody>
      </p:sp>
      <p:sp>
        <p:nvSpPr>
          <p:cNvPr id="7" name="Rectangle 6"/>
          <p:cNvSpPr/>
          <p:nvPr/>
        </p:nvSpPr>
        <p:spPr>
          <a:xfrm>
            <a:off x="311150" y="931709"/>
            <a:ext cx="8426450" cy="2539157"/>
          </a:xfrm>
          <a:prstGeom prst="rect">
            <a:avLst/>
          </a:prstGeom>
        </p:spPr>
        <p:txBody>
          <a:bodyPr wrap="square">
            <a:spAutoFit/>
          </a:bodyPr>
          <a:lstStyle/>
          <a:p>
            <a:pPr algn="just"/>
            <a:r>
              <a:rPr lang="en-US" sz="2400" dirty="0"/>
              <a:t>Atomic spectra were another puzzle that classical physics failed to explain.</a:t>
            </a:r>
          </a:p>
          <a:p>
            <a:pPr algn="just"/>
            <a:endParaRPr lang="en-US" sz="1500" dirty="0"/>
          </a:p>
          <a:p>
            <a:pPr algn="just"/>
            <a:r>
              <a:rPr lang="en-US" sz="2400" b="1" dirty="0">
                <a:solidFill>
                  <a:srgbClr val="FF0000"/>
                </a:solidFill>
              </a:rPr>
              <a:t>What was experimentally observed?</a:t>
            </a:r>
          </a:p>
          <a:p>
            <a:pPr algn="just"/>
            <a:r>
              <a:rPr lang="en-US" sz="2400" dirty="0"/>
              <a:t>It was observed that the radiation emitted by atoms was not continuous but consisted of </a:t>
            </a:r>
            <a:r>
              <a:rPr lang="en-US" sz="2400" b="1" dirty="0"/>
              <a:t>discrete frequencies</a:t>
            </a:r>
            <a:r>
              <a:rPr lang="en-US" sz="2400" dirty="0"/>
              <a:t>, or </a:t>
            </a:r>
            <a:r>
              <a:rPr lang="en-US" sz="2400" b="1" dirty="0"/>
              <a:t>spectral lines</a:t>
            </a:r>
            <a:r>
              <a:rPr lang="en-US" sz="2400" dirty="0"/>
              <a:t> as shown below.</a:t>
            </a:r>
          </a:p>
        </p:txBody>
      </p:sp>
      <p:grpSp>
        <p:nvGrpSpPr>
          <p:cNvPr id="8" name="مجموعة 54"/>
          <p:cNvGrpSpPr>
            <a:grpSpLocks noChangeAspect="1"/>
          </p:cNvGrpSpPr>
          <p:nvPr/>
        </p:nvGrpSpPr>
        <p:grpSpPr bwMode="auto">
          <a:xfrm>
            <a:off x="1383955" y="3664462"/>
            <a:ext cx="5700978" cy="1828800"/>
            <a:chOff x="2143197" y="4780485"/>
            <a:chExt cx="4193441" cy="1344513"/>
          </a:xfrm>
        </p:grpSpPr>
        <p:grpSp>
          <p:nvGrpSpPr>
            <p:cNvPr id="9" name="Group 5"/>
            <p:cNvGrpSpPr>
              <a:grpSpLocks/>
            </p:cNvGrpSpPr>
            <p:nvPr/>
          </p:nvGrpSpPr>
          <p:grpSpPr bwMode="auto">
            <a:xfrm>
              <a:off x="2143197" y="4780485"/>
              <a:ext cx="4193441" cy="1344513"/>
              <a:chOff x="3792" y="10185"/>
              <a:chExt cx="3948" cy="1219"/>
            </a:xfrm>
          </p:grpSpPr>
          <p:sp>
            <p:nvSpPr>
              <p:cNvPr id="14" name="Rectangle 21"/>
              <p:cNvSpPr>
                <a:spLocks noChangeArrowheads="1"/>
              </p:cNvSpPr>
              <p:nvPr/>
            </p:nvSpPr>
            <p:spPr bwMode="auto">
              <a:xfrm>
                <a:off x="4140" y="10844"/>
                <a:ext cx="3600" cy="560"/>
              </a:xfrm>
              <a:prstGeom prst="rect">
                <a:avLst/>
              </a:prstGeom>
              <a:gradFill rotWithShape="0">
                <a:gsLst>
                  <a:gs pos="0">
                    <a:srgbClr val="FF3399"/>
                  </a:gs>
                  <a:gs pos="25000">
                    <a:srgbClr val="FF6633"/>
                  </a:gs>
                  <a:gs pos="50000">
                    <a:srgbClr val="FFFF00"/>
                  </a:gs>
                  <a:gs pos="75000">
                    <a:srgbClr val="01A78F"/>
                  </a:gs>
                  <a:gs pos="100000">
                    <a:srgbClr val="3366FF"/>
                  </a:gs>
                </a:gsLst>
                <a:lin ang="0" scaled="1"/>
              </a:gradFill>
              <a:ln w="0">
                <a:solidFill>
                  <a:srgbClr val="FFFFFF"/>
                </a:solidFill>
                <a:miter lim="800000"/>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SA" altLang="en-US" sz="1800">
                  <a:cs typeface="+mj-cs"/>
                </a:endParaRPr>
              </a:p>
            </p:txBody>
          </p:sp>
          <p:sp>
            <p:nvSpPr>
              <p:cNvPr id="15" name="Line 20"/>
              <p:cNvSpPr>
                <a:spLocks noChangeShapeType="1"/>
              </p:cNvSpPr>
              <p:nvPr/>
            </p:nvSpPr>
            <p:spPr bwMode="auto">
              <a:xfrm>
                <a:off x="4297" y="10844"/>
                <a:ext cx="0" cy="56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16" name="Line 19"/>
              <p:cNvSpPr>
                <a:spLocks noChangeShapeType="1"/>
              </p:cNvSpPr>
              <p:nvPr/>
            </p:nvSpPr>
            <p:spPr bwMode="auto">
              <a:xfrm>
                <a:off x="5549" y="10844"/>
                <a:ext cx="0" cy="56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17" name="Line 18"/>
              <p:cNvSpPr>
                <a:spLocks noChangeShapeType="1"/>
              </p:cNvSpPr>
              <p:nvPr/>
            </p:nvSpPr>
            <p:spPr bwMode="auto">
              <a:xfrm>
                <a:off x="6488" y="10844"/>
                <a:ext cx="0" cy="56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18" name="Line 17"/>
              <p:cNvSpPr>
                <a:spLocks noChangeShapeType="1"/>
              </p:cNvSpPr>
              <p:nvPr/>
            </p:nvSpPr>
            <p:spPr bwMode="auto">
              <a:xfrm>
                <a:off x="6957" y="10844"/>
                <a:ext cx="0" cy="560"/>
              </a:xfrm>
              <a:prstGeom prst="line">
                <a:avLst/>
              </a:prstGeom>
              <a:noFill/>
              <a:ln w="28575">
                <a:solidFill>
                  <a:srgbClr val="33CCCC"/>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19" name="Line 16"/>
              <p:cNvSpPr>
                <a:spLocks noChangeShapeType="1"/>
              </p:cNvSpPr>
              <p:nvPr/>
            </p:nvSpPr>
            <p:spPr bwMode="auto">
              <a:xfrm>
                <a:off x="7270" y="10844"/>
                <a:ext cx="0" cy="560"/>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20" name="Line 15"/>
              <p:cNvSpPr>
                <a:spLocks noChangeShapeType="1"/>
              </p:cNvSpPr>
              <p:nvPr/>
            </p:nvSpPr>
            <p:spPr bwMode="auto">
              <a:xfrm>
                <a:off x="7427" y="10844"/>
                <a:ext cx="0" cy="560"/>
              </a:xfrm>
              <a:prstGeom prst="line">
                <a:avLst/>
              </a:prstGeom>
              <a:noFill/>
              <a:ln w="9525">
                <a:solidFill>
                  <a:srgbClr val="9999FF"/>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21" name="Line 14"/>
              <p:cNvSpPr>
                <a:spLocks noChangeShapeType="1"/>
              </p:cNvSpPr>
              <p:nvPr/>
            </p:nvSpPr>
            <p:spPr bwMode="auto">
              <a:xfrm>
                <a:off x="7514" y="10844"/>
                <a:ext cx="0" cy="560"/>
              </a:xfrm>
              <a:prstGeom prst="line">
                <a:avLst/>
              </a:prstGeom>
              <a:noFill/>
              <a:ln w="9525">
                <a:solidFill>
                  <a:srgbClr val="9966FF"/>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22" name="Line 13"/>
              <p:cNvSpPr>
                <a:spLocks noChangeShapeType="1"/>
              </p:cNvSpPr>
              <p:nvPr/>
            </p:nvSpPr>
            <p:spPr bwMode="auto">
              <a:xfrm>
                <a:off x="7615" y="10844"/>
                <a:ext cx="0" cy="560"/>
              </a:xfrm>
              <a:prstGeom prst="line">
                <a:avLst/>
              </a:prstGeom>
              <a:noFill/>
              <a:ln w="9525">
                <a:solidFill>
                  <a:srgbClr val="9966FF"/>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23" name="Text Box 12"/>
              <p:cNvSpPr txBox="1">
                <a:spLocks noChangeArrowheads="1"/>
              </p:cNvSpPr>
              <p:nvPr/>
            </p:nvSpPr>
            <p:spPr bwMode="auto">
              <a:xfrm>
                <a:off x="3792" y="10189"/>
                <a:ext cx="753" cy="196"/>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500" b="1" dirty="0">
                    <a:latin typeface="Times New Roman" panose="02020603050405020304" pitchFamily="18" charset="0"/>
                    <a:cs typeface="Times New Roman" panose="02020603050405020304" pitchFamily="18" charset="0"/>
                  </a:rPr>
                  <a:t>6562.8 Å</a:t>
                </a:r>
              </a:p>
            </p:txBody>
          </p:sp>
          <p:sp>
            <p:nvSpPr>
              <p:cNvPr id="24" name="Text Box 11"/>
              <p:cNvSpPr txBox="1">
                <a:spLocks noChangeArrowheads="1"/>
              </p:cNvSpPr>
              <p:nvPr/>
            </p:nvSpPr>
            <p:spPr bwMode="auto">
              <a:xfrm>
                <a:off x="4937" y="10195"/>
                <a:ext cx="789" cy="248"/>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500" b="1" dirty="0">
                    <a:latin typeface="Times New Roman" panose="02020603050405020304" pitchFamily="18" charset="0"/>
                    <a:cs typeface="Times New Roman" panose="02020603050405020304" pitchFamily="18" charset="0"/>
                  </a:rPr>
                  <a:t>4861.3 Å</a:t>
                </a:r>
              </a:p>
            </p:txBody>
          </p:sp>
          <p:sp>
            <p:nvSpPr>
              <p:cNvPr id="25" name="Text Box 10"/>
              <p:cNvSpPr txBox="1">
                <a:spLocks noChangeArrowheads="1"/>
              </p:cNvSpPr>
              <p:nvPr/>
            </p:nvSpPr>
            <p:spPr bwMode="auto">
              <a:xfrm>
                <a:off x="5974" y="10195"/>
                <a:ext cx="760" cy="256"/>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500" b="1" dirty="0">
                    <a:latin typeface="Times New Roman" panose="02020603050405020304" pitchFamily="18" charset="0"/>
                    <a:cs typeface="Times New Roman" panose="02020603050405020304" pitchFamily="18" charset="0"/>
                  </a:rPr>
                  <a:t>4340.5 Å</a:t>
                </a:r>
              </a:p>
            </p:txBody>
          </p:sp>
          <p:sp>
            <p:nvSpPr>
              <p:cNvPr id="26" name="Text Box 9"/>
              <p:cNvSpPr txBox="1">
                <a:spLocks noChangeArrowheads="1"/>
              </p:cNvSpPr>
              <p:nvPr/>
            </p:nvSpPr>
            <p:spPr bwMode="auto">
              <a:xfrm>
                <a:off x="7013" y="10185"/>
                <a:ext cx="626" cy="266"/>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500" b="1" dirty="0">
                    <a:latin typeface="Times New Roman" panose="02020603050405020304" pitchFamily="18" charset="0"/>
                    <a:cs typeface="Times New Roman" panose="02020603050405020304" pitchFamily="18" charset="0"/>
                  </a:rPr>
                  <a:t>4101.7</a:t>
                </a:r>
                <a:r>
                  <a:rPr lang="en-US" altLang="en-US" sz="1500" dirty="0">
                    <a:latin typeface="Times New Roman" panose="02020603050405020304" pitchFamily="18" charset="0"/>
                    <a:cs typeface="Times New Roman" panose="02020603050405020304" pitchFamily="18" charset="0"/>
                  </a:rPr>
                  <a:t> Å</a:t>
                </a:r>
              </a:p>
            </p:txBody>
          </p:sp>
          <p:sp>
            <p:nvSpPr>
              <p:cNvPr id="27" name="Line 8"/>
              <p:cNvSpPr>
                <a:spLocks noChangeShapeType="1"/>
              </p:cNvSpPr>
              <p:nvPr/>
            </p:nvSpPr>
            <p:spPr bwMode="auto">
              <a:xfrm>
                <a:off x="7556" y="10844"/>
                <a:ext cx="0" cy="560"/>
              </a:xfrm>
              <a:prstGeom prst="line">
                <a:avLst/>
              </a:prstGeom>
              <a:noFill/>
              <a:ln w="9525">
                <a:solidFill>
                  <a:srgbClr val="9966FF"/>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28" name="Line 7"/>
              <p:cNvSpPr>
                <a:spLocks noChangeShapeType="1"/>
              </p:cNvSpPr>
              <p:nvPr/>
            </p:nvSpPr>
            <p:spPr bwMode="auto">
              <a:xfrm>
                <a:off x="7583" y="10844"/>
                <a:ext cx="0" cy="560"/>
              </a:xfrm>
              <a:prstGeom prst="line">
                <a:avLst/>
              </a:prstGeom>
              <a:noFill/>
              <a:ln w="9525">
                <a:solidFill>
                  <a:srgbClr val="9966FF"/>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sp>
            <p:nvSpPr>
              <p:cNvPr id="29" name="Line 6"/>
              <p:cNvSpPr>
                <a:spLocks noChangeShapeType="1"/>
              </p:cNvSpPr>
              <p:nvPr/>
            </p:nvSpPr>
            <p:spPr bwMode="auto">
              <a:xfrm>
                <a:off x="7639" y="10844"/>
                <a:ext cx="0" cy="560"/>
              </a:xfrm>
              <a:prstGeom prst="line">
                <a:avLst/>
              </a:prstGeom>
              <a:noFill/>
              <a:ln w="9525">
                <a:solidFill>
                  <a:srgbClr val="9966FF"/>
                </a:solidFill>
                <a:round/>
                <a:headEnd/>
                <a:tailEnd/>
              </a:ln>
              <a:extLst>
                <a:ext uri="{909E8E84-426E-40DD-AFC4-6F175D3DCCD1}">
                  <a14:hiddenFill xmlns:a14="http://schemas.microsoft.com/office/drawing/2010/main">
                    <a:noFill/>
                  </a14:hiddenFill>
                </a:ext>
              </a:extLst>
            </p:spPr>
            <p:txBody>
              <a:bodyPr/>
              <a:lstStyle/>
              <a:p>
                <a:endParaRPr lang="en-US">
                  <a:cs typeface="+mj-cs"/>
                </a:endParaRPr>
              </a:p>
            </p:txBody>
          </p:sp>
        </p:grpSp>
        <p:cxnSp>
          <p:nvCxnSpPr>
            <p:cNvPr id="10" name="AutoShape 28"/>
            <p:cNvCxnSpPr>
              <a:cxnSpLocks noChangeShapeType="1"/>
            </p:cNvCxnSpPr>
            <p:nvPr/>
          </p:nvCxnSpPr>
          <p:spPr bwMode="auto">
            <a:xfrm>
              <a:off x="2655025" y="4979737"/>
              <a:ext cx="21492" cy="4705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8"/>
            <p:cNvCxnSpPr>
              <a:cxnSpLocks noChangeShapeType="1"/>
            </p:cNvCxnSpPr>
            <p:nvPr/>
          </p:nvCxnSpPr>
          <p:spPr bwMode="auto">
            <a:xfrm>
              <a:off x="4018573" y="4936994"/>
              <a:ext cx="406162" cy="5176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28"/>
            <p:cNvCxnSpPr>
              <a:cxnSpLocks noChangeShapeType="1"/>
            </p:cNvCxnSpPr>
            <p:nvPr/>
          </p:nvCxnSpPr>
          <p:spPr bwMode="auto">
            <a:xfrm flipH="1">
              <a:off x="4992190" y="4990213"/>
              <a:ext cx="14613" cy="49824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28"/>
            <p:cNvCxnSpPr>
              <a:cxnSpLocks noChangeShapeType="1"/>
            </p:cNvCxnSpPr>
            <p:nvPr/>
          </p:nvCxnSpPr>
          <p:spPr bwMode="auto">
            <a:xfrm flipH="1">
              <a:off x="5509496" y="4966175"/>
              <a:ext cx="387405" cy="5093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32" name="Rectangle 31"/>
          <p:cNvSpPr/>
          <p:nvPr/>
        </p:nvSpPr>
        <p:spPr>
          <a:xfrm>
            <a:off x="311151" y="5617687"/>
            <a:ext cx="8475980" cy="769441"/>
          </a:xfrm>
          <a:prstGeom prst="rect">
            <a:avLst/>
          </a:prstGeom>
        </p:spPr>
        <p:txBody>
          <a:bodyPr wrap="square">
            <a:spAutoFit/>
          </a:bodyPr>
          <a:lstStyle/>
          <a:p>
            <a:pPr algn="just"/>
            <a:r>
              <a:rPr lang="en-US" sz="2200" b="1" dirty="0"/>
              <a:t>Emission spectrum of the hydrogen atom in the visible region showing that the emission spectrum of atomic hydrogen is a line spectrum.</a:t>
            </a:r>
          </a:p>
        </p:txBody>
      </p:sp>
      <p:sp>
        <p:nvSpPr>
          <p:cNvPr id="5" name="Slide Number Placeholder 4"/>
          <p:cNvSpPr>
            <a:spLocks noGrp="1"/>
          </p:cNvSpPr>
          <p:nvPr>
            <p:ph type="sldNum" sz="quarter" idx="12"/>
          </p:nvPr>
        </p:nvSpPr>
        <p:spPr/>
        <p:txBody>
          <a:bodyPr/>
          <a:lstStyle/>
          <a:p>
            <a:fld id="{74374BF2-3C04-4AB9-BE52-D173019A9162}" type="slidenum">
              <a:rPr lang="en-US" smtClean="0"/>
              <a:t>22</a:t>
            </a:fld>
            <a:endParaRPr lang="en-US"/>
          </a:p>
        </p:txBody>
      </p:sp>
    </p:spTree>
    <p:extLst>
      <p:ext uri="{BB962C8B-B14F-4D97-AF65-F5344CB8AC3E}">
        <p14:creationId xmlns:p14="http://schemas.microsoft.com/office/powerpoint/2010/main" val="97344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311150" y="912966"/>
                <a:ext cx="8547100" cy="5782930"/>
              </a:xfrm>
              <a:prstGeom prst="rect">
                <a:avLst/>
              </a:prstGeom>
            </p:spPr>
            <p:txBody>
              <a:bodyPr wrap="square">
                <a:spAutoFit/>
              </a:bodyPr>
              <a:lstStyle/>
              <a:p>
                <a:pPr algn="just">
                  <a:lnSpc>
                    <a:spcPct val="110000"/>
                  </a:lnSpc>
                </a:pPr>
                <a:r>
                  <a:rPr lang="en-US" sz="2400" dirty="0"/>
                  <a:t>For many years, scientists had tried to explain  the hydrogen atomic spectrum. In 1885, Balmer, </a:t>
                </a:r>
                <a:r>
                  <a:rPr lang="en-US" altLang="en-US" sz="2400" dirty="0"/>
                  <a:t>suggested an empirical formula that fitted the observed </a:t>
                </a:r>
                <a:r>
                  <a:rPr lang="en-US" sz="2400" b="1" dirty="0"/>
                  <a:t>spectral </a:t>
                </a:r>
                <a:r>
                  <a:rPr lang="en-US" altLang="en-US" sz="2400" dirty="0"/>
                  <a:t>lines of hydrogen atom. </a:t>
                </a:r>
                <a:r>
                  <a:rPr lang="en-US" sz="2400" dirty="0"/>
                  <a:t>This equation is called </a:t>
                </a:r>
                <a:r>
                  <a:rPr lang="en-US" sz="2400" b="1" dirty="0"/>
                  <a:t>Balmer's formula </a:t>
                </a:r>
                <a:r>
                  <a:rPr lang="en-US" sz="2400" dirty="0"/>
                  <a:t>and it has the following expression:</a:t>
                </a:r>
              </a:p>
              <a:p>
                <a:pPr algn="just">
                  <a:lnSpc>
                    <a:spcPct val="110000"/>
                  </a:lnSpc>
                </a:pPr>
                <a:endParaRPr lang="en-US" sz="1000" dirty="0"/>
              </a:p>
              <a:p>
                <a:pPr algn="just">
                  <a:lnSpc>
                    <a:spcPct val="110000"/>
                  </a:lnSpc>
                </a:pPr>
                <a14:m>
                  <m:oMathPara xmlns:m="http://schemas.openxmlformats.org/officeDocument/2006/math">
                    <m:oMathParaPr>
                      <m:jc m:val="center"/>
                    </m:oMathParaPr>
                    <m:oMath xmlns:m="http://schemas.openxmlformats.org/officeDocument/2006/math">
                      <m:f>
                        <m:fPr>
                          <m:ctrlPr>
                            <a:rPr lang="en-US" altLang="en-US" sz="2500" i="1" smtClean="0">
                              <a:latin typeface="Cambria Math" panose="02040503050406030204" pitchFamily="18" charset="0"/>
                              <a:cs typeface="Times New Roman" panose="02020603050405020304" pitchFamily="18" charset="0"/>
                            </a:rPr>
                          </m:ctrlPr>
                        </m:fPr>
                        <m:num>
                          <m:r>
                            <a:rPr lang="en-US" altLang="en-US" sz="2500" b="0" i="1" smtClean="0">
                              <a:latin typeface="Cambria Math" panose="02040503050406030204" pitchFamily="18" charset="0"/>
                              <a:cs typeface="Times New Roman" panose="02020603050405020304" pitchFamily="18" charset="0"/>
                            </a:rPr>
                            <m:t>1</m:t>
                          </m:r>
                        </m:num>
                        <m:den>
                          <m:r>
                            <a:rPr lang="en-US" altLang="en-US" sz="2500" i="1" smtClean="0">
                              <a:latin typeface="Cambria Math" panose="02040503050406030204" pitchFamily="18" charset="0"/>
                              <a:ea typeface="Cambria Math" panose="02040503050406030204" pitchFamily="18" charset="0"/>
                              <a:cs typeface="Times New Roman" panose="02020603050405020304" pitchFamily="18" charset="0"/>
                            </a:rPr>
                            <m:t>𝜆</m:t>
                          </m:r>
                        </m:den>
                      </m:f>
                      <m:r>
                        <a:rPr lang="en-US" altLang="en-US" sz="2500" b="0" i="1" smtClean="0">
                          <a:latin typeface="Cambria Math" panose="02040503050406030204" pitchFamily="18" charset="0"/>
                          <a:cs typeface="Times New Roman" panose="02020603050405020304" pitchFamily="18" charset="0"/>
                        </a:rPr>
                        <m:t>= </m:t>
                      </m:r>
                      <m:sSub>
                        <m:sSubPr>
                          <m:ctrlPr>
                            <a:rPr lang="en-US" altLang="en-US" sz="2500" b="0" i="1" smtClean="0">
                              <a:latin typeface="Cambria Math" panose="02040503050406030204" pitchFamily="18" charset="0"/>
                              <a:cs typeface="Times New Roman" panose="02020603050405020304" pitchFamily="18" charset="0"/>
                            </a:rPr>
                          </m:ctrlPr>
                        </m:sSubPr>
                        <m:e>
                          <m:r>
                            <a:rPr lang="en-US" altLang="en-US" sz="2500" b="0" i="1" smtClean="0">
                              <a:latin typeface="Cambria Math" panose="02040503050406030204" pitchFamily="18" charset="0"/>
                              <a:cs typeface="Times New Roman" panose="02020603050405020304" pitchFamily="18" charset="0"/>
                            </a:rPr>
                            <m:t>𝑅</m:t>
                          </m:r>
                        </m:e>
                        <m:sub>
                          <m:r>
                            <m:rPr>
                              <m:sty m:val="p"/>
                            </m:rPr>
                            <a:rPr lang="en-US" altLang="en-US" sz="2500" b="0" i="0" smtClean="0">
                              <a:latin typeface="Cambria Math" panose="02040503050406030204" pitchFamily="18" charset="0"/>
                              <a:cs typeface="Times New Roman" panose="02020603050405020304" pitchFamily="18" charset="0"/>
                            </a:rPr>
                            <m:t>H</m:t>
                          </m:r>
                        </m:sub>
                      </m:sSub>
                      <m:d>
                        <m:dPr>
                          <m:ctrlPr>
                            <a:rPr lang="en-US" altLang="en-US" sz="2500" b="0" i="1" smtClean="0">
                              <a:latin typeface="Cambria Math" panose="02040503050406030204" pitchFamily="18" charset="0"/>
                              <a:cs typeface="Times New Roman" panose="02020603050405020304" pitchFamily="18" charset="0"/>
                            </a:rPr>
                          </m:ctrlPr>
                        </m:dPr>
                        <m:e>
                          <m:f>
                            <m:fPr>
                              <m:ctrlPr>
                                <a:rPr lang="en-US" altLang="en-US" sz="2500" b="0" i="1" smtClean="0">
                                  <a:latin typeface="Cambria Math" panose="02040503050406030204" pitchFamily="18" charset="0"/>
                                  <a:cs typeface="Times New Roman" panose="02020603050405020304" pitchFamily="18" charset="0"/>
                                </a:rPr>
                              </m:ctrlPr>
                            </m:fPr>
                            <m:num>
                              <m:r>
                                <a:rPr lang="en-US" altLang="en-US" sz="2500" b="0" i="1" smtClean="0">
                                  <a:latin typeface="Cambria Math" panose="02040503050406030204" pitchFamily="18" charset="0"/>
                                  <a:cs typeface="Times New Roman" panose="02020603050405020304" pitchFamily="18" charset="0"/>
                                </a:rPr>
                                <m:t>1</m:t>
                              </m:r>
                            </m:num>
                            <m:den>
                              <m:sSup>
                                <m:sSupPr>
                                  <m:ctrlPr>
                                    <a:rPr lang="en-US" altLang="en-US" sz="2500" b="0" i="1" smtClean="0">
                                      <a:latin typeface="Cambria Math" panose="02040503050406030204" pitchFamily="18" charset="0"/>
                                      <a:cs typeface="Times New Roman" panose="02020603050405020304" pitchFamily="18" charset="0"/>
                                    </a:rPr>
                                  </m:ctrlPr>
                                </m:sSupPr>
                                <m:e>
                                  <m:r>
                                    <a:rPr lang="en-US" altLang="en-US" sz="2500" b="0" i="1" smtClean="0">
                                      <a:latin typeface="Cambria Math" panose="02040503050406030204" pitchFamily="18" charset="0"/>
                                      <a:cs typeface="Times New Roman" panose="02020603050405020304" pitchFamily="18" charset="0"/>
                                    </a:rPr>
                                    <m:t>2</m:t>
                                  </m:r>
                                </m:e>
                                <m:sup>
                                  <m:r>
                                    <a:rPr lang="en-US" altLang="en-US" sz="2500" b="0" i="1" smtClean="0">
                                      <a:latin typeface="Cambria Math" panose="02040503050406030204" pitchFamily="18" charset="0"/>
                                      <a:cs typeface="Times New Roman" panose="02020603050405020304" pitchFamily="18" charset="0"/>
                                    </a:rPr>
                                    <m:t>2</m:t>
                                  </m:r>
                                </m:sup>
                              </m:sSup>
                            </m:den>
                          </m:f>
                          <m:r>
                            <a:rPr lang="en-US" altLang="en-US" sz="2500" b="0" i="1" smtClean="0">
                              <a:latin typeface="Cambria Math" panose="02040503050406030204" pitchFamily="18" charset="0"/>
                              <a:cs typeface="Times New Roman" panose="02020603050405020304" pitchFamily="18" charset="0"/>
                            </a:rPr>
                            <m:t>−</m:t>
                          </m:r>
                          <m:f>
                            <m:fPr>
                              <m:ctrlPr>
                                <a:rPr lang="en-US" altLang="en-US" sz="2500" b="0" i="1" smtClean="0">
                                  <a:latin typeface="Cambria Math" panose="02040503050406030204" pitchFamily="18" charset="0"/>
                                  <a:cs typeface="Times New Roman" panose="02020603050405020304" pitchFamily="18" charset="0"/>
                                </a:rPr>
                              </m:ctrlPr>
                            </m:fPr>
                            <m:num>
                              <m:r>
                                <a:rPr lang="en-US" altLang="en-US" sz="2500" b="0" i="1" smtClean="0">
                                  <a:latin typeface="Cambria Math" panose="02040503050406030204" pitchFamily="18" charset="0"/>
                                  <a:cs typeface="Times New Roman" panose="02020603050405020304" pitchFamily="18" charset="0"/>
                                </a:rPr>
                                <m:t>1</m:t>
                              </m:r>
                            </m:num>
                            <m:den>
                              <m:sSubSup>
                                <m:sSubSupPr>
                                  <m:ctrlPr>
                                    <a:rPr lang="en-US" altLang="en-US" sz="2500" b="0" i="1" smtClean="0">
                                      <a:latin typeface="Cambria Math" panose="02040503050406030204" pitchFamily="18" charset="0"/>
                                      <a:cs typeface="Times New Roman" panose="02020603050405020304" pitchFamily="18" charset="0"/>
                                    </a:rPr>
                                  </m:ctrlPr>
                                </m:sSubSupPr>
                                <m:e>
                                  <m:r>
                                    <a:rPr lang="en-US" altLang="en-US" sz="2500" b="0" i="1" smtClean="0">
                                      <a:latin typeface="Cambria Math" panose="02040503050406030204" pitchFamily="18" charset="0"/>
                                      <a:cs typeface="Times New Roman" panose="02020603050405020304" pitchFamily="18" charset="0"/>
                                    </a:rPr>
                                    <m:t>𝑛</m:t>
                                  </m:r>
                                </m:e>
                                <m:sub>
                                  <m:r>
                                    <a:rPr lang="en-US" altLang="en-US" sz="2500" b="0" i="1" smtClean="0">
                                      <a:latin typeface="Cambria Math" panose="02040503050406030204" pitchFamily="18" charset="0"/>
                                      <a:cs typeface="Times New Roman" panose="02020603050405020304" pitchFamily="18" charset="0"/>
                                    </a:rPr>
                                    <m:t>2</m:t>
                                  </m:r>
                                </m:sub>
                                <m:sup>
                                  <m:r>
                                    <a:rPr lang="en-US" altLang="en-US" sz="2500" b="0" i="1" smtClean="0">
                                      <a:latin typeface="Cambria Math" panose="02040503050406030204" pitchFamily="18" charset="0"/>
                                      <a:cs typeface="Times New Roman" panose="02020603050405020304" pitchFamily="18" charset="0"/>
                                    </a:rPr>
                                    <m:t>2</m:t>
                                  </m:r>
                                </m:sup>
                              </m:sSubSup>
                            </m:den>
                          </m:f>
                        </m:e>
                      </m:d>
                      <m:r>
                        <a:rPr lang="en-US" altLang="en-US" sz="2500" b="0" i="1" smtClean="0">
                          <a:latin typeface="Cambria Math" panose="02040503050406030204" pitchFamily="18" charset="0"/>
                          <a:cs typeface="Times New Roman" panose="02020603050405020304" pitchFamily="18" charset="0"/>
                        </a:rPr>
                        <m:t>, </m:t>
                      </m:r>
                      <m:r>
                        <a:rPr lang="en-US" altLang="en-US" sz="2500" b="0" i="1" smtClean="0">
                          <a:latin typeface="Cambria Math" panose="02040503050406030204" pitchFamily="18" charset="0"/>
                          <a:cs typeface="Times New Roman" panose="02020603050405020304" pitchFamily="18" charset="0"/>
                        </a:rPr>
                        <m:t>𝑛</m:t>
                      </m:r>
                      <m:r>
                        <a:rPr lang="en-US" altLang="en-US" sz="2500" b="0" i="1" smtClean="0">
                          <a:latin typeface="Cambria Math" panose="02040503050406030204" pitchFamily="18" charset="0"/>
                          <a:cs typeface="Times New Roman" panose="02020603050405020304" pitchFamily="18" charset="0"/>
                        </a:rPr>
                        <m:t>=3, 4, …</m:t>
                      </m:r>
                    </m:oMath>
                  </m:oMathPara>
                </a14:m>
                <a:endParaRPr lang="en-US" altLang="en-US" sz="1500" dirty="0"/>
              </a:p>
              <a:p>
                <a:pPr algn="just">
                  <a:lnSpc>
                    <a:spcPct val="110000"/>
                  </a:lnSpc>
                </a:pPr>
                <a:endParaRPr lang="en-US" altLang="en-US" sz="1500" dirty="0"/>
              </a:p>
              <a:p>
                <a:pPr algn="just">
                  <a:lnSpc>
                    <a:spcPct val="110000"/>
                  </a:lnSpc>
                </a:pPr>
                <a:r>
                  <a:rPr lang="en-US" altLang="en-US" sz="2400" dirty="0"/>
                  <a:t>where</a:t>
                </a:r>
              </a:p>
              <a:p>
                <a:pPr algn="just">
                  <a:lnSpc>
                    <a:spcPct val="110000"/>
                  </a:lnSpc>
                </a:pPr>
                <a:r>
                  <a:rPr lang="en-US" altLang="en-US" sz="2400" dirty="0"/>
                  <a:t> </a:t>
                </a:r>
                <a14:m>
                  <m:oMath xmlns:m="http://schemas.openxmlformats.org/officeDocument/2006/math">
                    <m:r>
                      <a:rPr lang="el-GR" altLang="en-US" sz="2400" i="1" dirty="0" smtClean="0">
                        <a:latin typeface="Cambria Math" panose="02040503050406030204" pitchFamily="18" charset="0"/>
                        <a:cs typeface="Times New Roman" panose="02020603050405020304" pitchFamily="18" charset="0"/>
                      </a:rPr>
                      <m:t>𝜆</m:t>
                    </m:r>
                  </m:oMath>
                </a14:m>
                <a:r>
                  <a:rPr lang="en-US" altLang="en-US" sz="2400" dirty="0">
                    <a:latin typeface="Times New Roman" panose="02020603050405020304" pitchFamily="18" charset="0"/>
                    <a:cs typeface="Times New Roman" panose="02020603050405020304" pitchFamily="18" charset="0"/>
                  </a:rPr>
                  <a:t> </a:t>
                </a:r>
                <a:r>
                  <a:rPr lang="en-US" altLang="en-US" sz="2400" dirty="0"/>
                  <a:t>is the wavelength of the emitted line. </a:t>
                </a:r>
              </a:p>
              <a:p>
                <a:pPr algn="just">
                  <a:lnSpc>
                    <a:spcPct val="110000"/>
                  </a:lnSpc>
                </a:pPr>
                <a14:m>
                  <m:oMath xmlns:m="http://schemas.openxmlformats.org/officeDocument/2006/math">
                    <m:r>
                      <a:rPr lang="en-US" altLang="en-US" sz="2400" i="1" dirty="0" smtClean="0">
                        <a:latin typeface="Cambria Math" panose="02040503050406030204" pitchFamily="18" charset="0"/>
                        <a:cs typeface="Times New Roman" panose="02020603050405020304" pitchFamily="18" charset="0"/>
                      </a:rPr>
                      <m:t>𝑅</m:t>
                    </m:r>
                    <m:r>
                      <m:rPr>
                        <m:sty m:val="p"/>
                      </m:rPr>
                      <a:rPr lang="en-US" altLang="en-US" sz="2400" i="0" baseline="-25000" dirty="0" smtClean="0">
                        <a:latin typeface="Cambria Math" panose="02040503050406030204" pitchFamily="18" charset="0"/>
                        <a:cs typeface="Times New Roman" panose="02020603050405020304" pitchFamily="18" charset="0"/>
                      </a:rPr>
                      <m:t>H</m:t>
                    </m:r>
                  </m:oMath>
                </a14:m>
                <a:r>
                  <a:rPr lang="en-US" altLang="en-US" sz="2400" dirty="0"/>
                  <a:t> is a constant known later as Rydberg constant and has the value of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109677.57</m:t>
                    </m:r>
                    <m:r>
                      <a:rPr lang="en-US" sz="2400" b="0" i="1" dirty="0" smtClean="0">
                        <a:latin typeface="Cambria Math" panose="02040503050406030204" pitchFamily="18" charset="0"/>
                        <a:cs typeface="Times New Roman" panose="02020603050405020304" pitchFamily="18" charset="0"/>
                      </a:rPr>
                      <m:t> </m:t>
                    </m:r>
                    <m:sSup>
                      <m:sSupPr>
                        <m:ctrlPr>
                          <a:rPr lang="en-US" sz="2400" b="0" i="1" dirty="0" smtClean="0">
                            <a:latin typeface="Cambria Math" panose="02040503050406030204" pitchFamily="18" charset="0"/>
                            <a:cs typeface="Times New Roman" panose="02020603050405020304" pitchFamily="18" charset="0"/>
                          </a:rPr>
                        </m:ctrlPr>
                      </m:sSupPr>
                      <m:e>
                        <m:r>
                          <a:rPr lang="en-US" sz="2400" b="0" i="1" dirty="0" smtClean="0">
                            <a:latin typeface="Cambria Math" panose="02040503050406030204" pitchFamily="18" charset="0"/>
                            <a:cs typeface="Times New Roman" panose="02020603050405020304" pitchFamily="18" charset="0"/>
                          </a:rPr>
                          <m:t>𝑐𝑚</m:t>
                        </m:r>
                      </m:e>
                      <m:sup>
                        <m:r>
                          <a:rPr lang="en-US" sz="2400" b="0" i="1" dirty="0" smtClean="0">
                            <a:latin typeface="Cambria Math" panose="02040503050406030204" pitchFamily="18" charset="0"/>
                            <a:cs typeface="Times New Roman" panose="02020603050405020304" pitchFamily="18" charset="0"/>
                          </a:rPr>
                          <m:t>−1</m:t>
                        </m:r>
                      </m:sup>
                    </m:sSup>
                  </m:oMath>
                </a14:m>
                <a:r>
                  <a:rPr lang="en-US" altLang="en-US" sz="2400" dirty="0"/>
                  <a:t>.</a:t>
                </a:r>
              </a:p>
              <a:p>
                <a:pPr algn="just">
                  <a:lnSpc>
                    <a:spcPct val="110000"/>
                  </a:lnSpc>
                </a:pPr>
                <a:endParaRPr lang="en-US" altLang="en-US" sz="1000" dirty="0">
                  <a:latin typeface="Times New Roman" panose="02020603050405020304" pitchFamily="18" charset="0"/>
                  <a:cs typeface="Times New Roman" panose="02020603050405020304" pitchFamily="18" charset="0"/>
                </a:endParaRPr>
              </a:p>
              <a:p>
                <a:pPr algn="just">
                  <a:lnSpc>
                    <a:spcPct val="110000"/>
                  </a:lnSpc>
                </a:pPr>
                <a:r>
                  <a:rPr lang="en-US" altLang="en-US" sz="2400" dirty="0">
                    <a:solidFill>
                      <a:srgbClr val="0070C0"/>
                    </a:solidFill>
                  </a:rPr>
                  <a:t>This is another strong evidence for the quantization of energy and the need for development of quantum mechanics. </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1150" y="912966"/>
                <a:ext cx="8547100" cy="5782930"/>
              </a:xfrm>
              <a:prstGeom prst="rect">
                <a:avLst/>
              </a:prstGeom>
              <a:blipFill>
                <a:blip r:embed="rId2"/>
                <a:stretch>
                  <a:fillRect l="-1070" t="-527" r="-1141"/>
                </a:stretch>
              </a:blipFill>
            </p:spPr>
            <p:txBody>
              <a:bodyPr/>
              <a:lstStyle/>
              <a:p>
                <a:r>
                  <a:rPr lang="en-US">
                    <a:noFill/>
                  </a:rPr>
                  <a:t> </a:t>
                </a:r>
              </a:p>
            </p:txBody>
          </p:sp>
        </mc:Fallback>
      </mc:AlternateContent>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Atomic spectra</a:t>
            </a:r>
            <a:endParaRPr lang="en-US" altLang="en-US" sz="3000" b="1" dirty="0"/>
          </a:p>
        </p:txBody>
      </p:sp>
      <p:sp>
        <p:nvSpPr>
          <p:cNvPr id="5" name="Slide Number Placeholder 4"/>
          <p:cNvSpPr>
            <a:spLocks noGrp="1"/>
          </p:cNvSpPr>
          <p:nvPr>
            <p:ph type="sldNum" sz="quarter" idx="12"/>
          </p:nvPr>
        </p:nvSpPr>
        <p:spPr/>
        <p:txBody>
          <a:bodyPr/>
          <a:lstStyle/>
          <a:p>
            <a:fld id="{74374BF2-3C04-4AB9-BE52-D173019A9162}" type="slidenum">
              <a:rPr lang="en-US" smtClean="0"/>
              <a:t>23</a:t>
            </a:fld>
            <a:endParaRPr lang="en-US" dirty="0"/>
          </a:p>
        </p:txBody>
      </p:sp>
    </p:spTree>
    <p:extLst>
      <p:ext uri="{BB962C8B-B14F-4D97-AF65-F5344CB8AC3E}">
        <p14:creationId xmlns:p14="http://schemas.microsoft.com/office/powerpoint/2010/main" val="97525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sz="3000" b="1" dirty="0"/>
              <a:t>Rutherford’s Atomic Model</a:t>
            </a:r>
            <a:endParaRPr lang="en-US" altLang="en-US" sz="3000" b="1" dirty="0"/>
          </a:p>
        </p:txBody>
      </p:sp>
      <p:sp>
        <p:nvSpPr>
          <p:cNvPr id="5" name="Rectangle 4"/>
          <p:cNvSpPr/>
          <p:nvPr/>
        </p:nvSpPr>
        <p:spPr>
          <a:xfrm>
            <a:off x="311150" y="901243"/>
            <a:ext cx="8645281" cy="738664"/>
          </a:xfrm>
          <a:prstGeom prst="rect">
            <a:avLst/>
          </a:prstGeom>
        </p:spPr>
        <p:txBody>
          <a:bodyPr wrap="square">
            <a:spAutoFit/>
          </a:bodyPr>
          <a:lstStyle/>
          <a:p>
            <a:pPr algn="just"/>
            <a:r>
              <a:rPr lang="en-US" sz="2100" dirty="0"/>
              <a:t>In 1911, Rutherford proposed that electrons orbit about the nucleus of an atom. similar to the planets revolve around the Sun (solar system).</a:t>
            </a:r>
          </a:p>
        </p:txBody>
      </p:sp>
      <p:sp>
        <p:nvSpPr>
          <p:cNvPr id="9" name="Rectangle 8"/>
          <p:cNvSpPr/>
          <p:nvPr/>
        </p:nvSpPr>
        <p:spPr>
          <a:xfrm>
            <a:off x="362064" y="1592126"/>
            <a:ext cx="5269384" cy="2277547"/>
          </a:xfrm>
          <a:prstGeom prst="rect">
            <a:avLst/>
          </a:prstGeom>
        </p:spPr>
        <p:txBody>
          <a:bodyPr wrap="square">
            <a:spAutoFit/>
          </a:bodyPr>
          <a:lstStyle/>
          <a:p>
            <a:pPr algn="just"/>
            <a:r>
              <a:rPr lang="en-US" sz="2300" b="1" dirty="0">
                <a:solidFill>
                  <a:srgbClr val="0070C0"/>
                </a:solidFill>
              </a:rPr>
              <a:t>Limitation of Rutherford's Atomic Model</a:t>
            </a:r>
          </a:p>
          <a:p>
            <a:pPr algn="just"/>
            <a:r>
              <a:rPr lang="en-US" sz="2000" dirty="0"/>
              <a:t>According to classical electromagnet theory, an accelerated charged particle radiates energy in the form of electromagnetic (light) waves. An electron circling the nucleus at constant speed is being accelerated, since the direction of its velocity vector is continually changing. </a:t>
            </a:r>
          </a:p>
        </p:txBody>
      </p:sp>
      <p:pic>
        <p:nvPicPr>
          <p:cNvPr id="9218" name="Picture 2" descr="Limitations of Rutherford's Atomic Model"/>
          <p:cNvPicPr>
            <a:picLocks noChangeAspect="1" noChangeArrowheads="1"/>
          </p:cNvPicPr>
          <p:nvPr/>
        </p:nvPicPr>
        <p:blipFill rotWithShape="1">
          <a:blip r:embed="rId2">
            <a:extLst>
              <a:ext uri="{28A0092B-C50C-407E-A947-70E740481C1C}">
                <a14:useLocalDpi xmlns:a14="http://schemas.microsoft.com/office/drawing/2010/main" val="0"/>
              </a:ext>
            </a:extLst>
          </a:blip>
          <a:srcRect l="4204" r="-618" b="24256"/>
          <a:stretch/>
        </p:blipFill>
        <p:spPr bwMode="auto">
          <a:xfrm>
            <a:off x="5824596" y="1969477"/>
            <a:ext cx="3033654" cy="18272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1150" y="4371547"/>
            <a:ext cx="8433147" cy="1015663"/>
          </a:xfrm>
          <a:prstGeom prst="rect">
            <a:avLst/>
          </a:prstGeom>
        </p:spPr>
        <p:txBody>
          <a:bodyPr wrap="square">
            <a:spAutoFit/>
          </a:bodyPr>
          <a:lstStyle/>
          <a:p>
            <a:pPr algn="just"/>
            <a:r>
              <a:rPr lang="en-US" sz="2000" dirty="0"/>
              <a:t>The ultimate result of this spiral path will be that the electron will fall into the nucleus. Thus, according to classical (nineteenth-century) physics, the Rutherford atom is unstable and would collapse. </a:t>
            </a:r>
          </a:p>
        </p:txBody>
      </p:sp>
      <p:sp>
        <p:nvSpPr>
          <p:cNvPr id="11" name="Rectangle 10"/>
          <p:cNvSpPr/>
          <p:nvPr/>
        </p:nvSpPr>
        <p:spPr>
          <a:xfrm>
            <a:off x="362064" y="6108026"/>
            <a:ext cx="8363414" cy="430887"/>
          </a:xfrm>
          <a:prstGeom prst="rect">
            <a:avLst/>
          </a:prstGeom>
        </p:spPr>
        <p:txBody>
          <a:bodyPr wrap="square">
            <a:spAutoFit/>
          </a:bodyPr>
          <a:lstStyle/>
          <a:p>
            <a:r>
              <a:rPr lang="en-US" sz="2200" dirty="0">
                <a:solidFill>
                  <a:srgbClr val="00B050"/>
                </a:solidFill>
              </a:rPr>
              <a:t>Therefore, scientists were looking for a way out of this difficulty.</a:t>
            </a:r>
          </a:p>
        </p:txBody>
      </p:sp>
      <p:sp>
        <p:nvSpPr>
          <p:cNvPr id="13" name="Rectangle 12"/>
          <p:cNvSpPr/>
          <p:nvPr/>
        </p:nvSpPr>
        <p:spPr>
          <a:xfrm>
            <a:off x="336306" y="3761122"/>
            <a:ext cx="8417402" cy="707886"/>
          </a:xfrm>
          <a:prstGeom prst="rect">
            <a:avLst/>
          </a:prstGeom>
        </p:spPr>
        <p:txBody>
          <a:bodyPr wrap="square">
            <a:spAutoFit/>
          </a:bodyPr>
          <a:lstStyle/>
          <a:p>
            <a:pPr algn="just"/>
            <a:r>
              <a:rPr lang="en-US" sz="2000" dirty="0"/>
              <a:t>Hence the electrons in the Rutherford model should continually lose energy by radiation and will gradually come closer to the nucleus by a spiral path. </a:t>
            </a:r>
          </a:p>
        </p:txBody>
      </p:sp>
      <p:sp>
        <p:nvSpPr>
          <p:cNvPr id="14" name="Rectangle 13"/>
          <p:cNvSpPr/>
          <p:nvPr/>
        </p:nvSpPr>
        <p:spPr>
          <a:xfrm>
            <a:off x="362064" y="5402757"/>
            <a:ext cx="8415090"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000" dirty="0"/>
              <a:t>In reality this does not happen . Thus, this model failed to explain the stability of an atom. </a:t>
            </a:r>
          </a:p>
        </p:txBody>
      </p:sp>
      <p:sp>
        <p:nvSpPr>
          <p:cNvPr id="15" name="Slide Number Placeholder 14"/>
          <p:cNvSpPr>
            <a:spLocks noGrp="1"/>
          </p:cNvSpPr>
          <p:nvPr>
            <p:ph type="sldNum" sz="quarter" idx="12"/>
          </p:nvPr>
        </p:nvSpPr>
        <p:spPr/>
        <p:txBody>
          <a:bodyPr/>
          <a:lstStyle/>
          <a:p>
            <a:fld id="{74374BF2-3C04-4AB9-BE52-D173019A9162}" type="slidenum">
              <a:rPr lang="en-US" smtClean="0"/>
              <a:t>24</a:t>
            </a:fld>
            <a:endParaRPr lang="en-US"/>
          </a:p>
        </p:txBody>
      </p:sp>
    </p:spTree>
    <p:extLst>
      <p:ext uri="{BB962C8B-B14F-4D97-AF65-F5344CB8AC3E}">
        <p14:creationId xmlns:p14="http://schemas.microsoft.com/office/powerpoint/2010/main" val="355547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p>
        </p:txBody>
      </p:sp>
      <p:sp>
        <p:nvSpPr>
          <p:cNvPr id="15" name="Rectangle 8"/>
          <p:cNvSpPr>
            <a:spLocks noChangeArrowheads="1"/>
          </p:cNvSpPr>
          <p:nvPr/>
        </p:nvSpPr>
        <p:spPr bwMode="auto">
          <a:xfrm>
            <a:off x="327391" y="924689"/>
            <a:ext cx="8580073"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rtl="0">
              <a:spcBef>
                <a:spcPct val="0"/>
              </a:spcBef>
              <a:buClrTx/>
              <a:buSzTx/>
              <a:buNone/>
            </a:pPr>
            <a:r>
              <a:rPr lang="en-US" altLang="en-US" sz="2300" dirty="0">
                <a:latin typeface="+mn-lt"/>
              </a:rPr>
              <a:t>In 1913 Niels Bohr introduced a theory based on some hypothesis that he made in order to explain the noticed atomic spectra.  These hypothesis are:</a:t>
            </a:r>
          </a:p>
        </p:txBody>
      </p:sp>
      <p:sp>
        <p:nvSpPr>
          <p:cNvPr id="12" name="Slide Number Placeholder 11"/>
          <p:cNvSpPr>
            <a:spLocks noGrp="1"/>
          </p:cNvSpPr>
          <p:nvPr>
            <p:ph type="sldNum" sz="quarter" idx="12"/>
          </p:nvPr>
        </p:nvSpPr>
        <p:spPr/>
        <p:txBody>
          <a:bodyPr/>
          <a:lstStyle/>
          <a:p>
            <a:fld id="{74374BF2-3C04-4AB9-BE52-D173019A9162}" type="slidenum">
              <a:rPr lang="en-US" smtClean="0"/>
              <a:t>25</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168152" y="2026541"/>
                <a:ext cx="5529264" cy="4508927"/>
              </a:xfrm>
              <a:prstGeom prst="rect">
                <a:avLst/>
              </a:prstGeom>
            </p:spPr>
            <p:txBody>
              <a:bodyPr wrap="square">
                <a:spAutoFit/>
              </a:bodyPr>
              <a:lstStyle/>
              <a:p>
                <a:pPr marL="457200" indent="-365760" algn="just">
                  <a:buSzPct val="100000"/>
                  <a:buFont typeface="+mj-lt"/>
                  <a:buAutoNum type="arabicPeriod"/>
                </a:pPr>
                <a:r>
                  <a:rPr lang="en-US" sz="2300" dirty="0"/>
                  <a:t>The energy of the electron in a hydrogen atom was quantized, with the electron </a:t>
                </a:r>
                <a:r>
                  <a:rPr lang="en-US" altLang="en-US" sz="2300" dirty="0"/>
                  <a:t>rotate in a specific orbital around the nucleus. When an electron is given energy equal to the difference in energy between this orbital and a higher energy orbital, the electron is promoted to the higher orbital. When this electron returns back to its original orbital, it </a:t>
                </a:r>
                <a:r>
                  <a:rPr lang="en-US" sz="2300" dirty="0"/>
                  <a:t>releases energy in the form of a photon as proposed by Einstein, so that</a:t>
                </a:r>
                <a:r>
                  <a:rPr lang="en-US" altLang="en-US" sz="2300" dirty="0"/>
                  <a:t>:</a:t>
                </a:r>
              </a:p>
              <a:p>
                <a:pPr marL="91440" algn="just">
                  <a:buSzPct val="100000"/>
                </a:pPr>
                <a:endParaRPr lang="en-US" altLang="en-US" sz="1000" dirty="0"/>
              </a:p>
              <a:p>
                <a:pPr marL="91440" algn="just">
                  <a:buSzPct val="100000"/>
                </a:pPr>
                <a14:m>
                  <m:oMathPara xmlns:m="http://schemas.openxmlformats.org/officeDocument/2006/math">
                    <m:oMathParaPr>
                      <m:jc m:val="centerGroup"/>
                    </m:oMathParaPr>
                    <m:oMath xmlns:m="http://schemas.openxmlformats.org/officeDocument/2006/math">
                      <m:r>
                        <m:rPr>
                          <m:sty m:val="p"/>
                        </m:rPr>
                        <a:rPr lang="el-GR" sz="2400" i="1" dirty="0" smtClean="0">
                          <a:latin typeface="Cambria Math" panose="02040503050406030204" pitchFamily="18" charset="0"/>
                          <a:ea typeface="Cambria Math" panose="02040503050406030204" pitchFamily="18" charset="0"/>
                          <a:cs typeface="Times New Roman" panose="02020603050405020304" pitchFamily="18" charset="0"/>
                        </a:rPr>
                        <m:t>Δ</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𝐸</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𝐸</m:t>
                      </m:r>
                      <m:r>
                        <a:rPr lang="en-US" sz="2400" i="1" baseline="-25000" dirty="0">
                          <a:latin typeface="Cambria Math" panose="02040503050406030204" pitchFamily="18" charset="0"/>
                          <a:cs typeface="Times New Roman" panose="02020603050405020304" pitchFamily="18" charset="0"/>
                        </a:rPr>
                        <m:t>𝑝</m:t>
                      </m:r>
                      <m:r>
                        <a:rPr lang="en-US" sz="2400" i="1" baseline="-25000" dirty="0">
                          <a:latin typeface="Cambria Math" panose="02040503050406030204" pitchFamily="18" charset="0"/>
                          <a:cs typeface="Times New Roman" panose="02020603050405020304" pitchFamily="18" charset="0"/>
                        </a:rPr>
                        <m:t>h</m:t>
                      </m:r>
                      <m:r>
                        <a:rPr lang="en-US" sz="2400" i="1" baseline="-25000" dirty="0">
                          <a:latin typeface="Cambria Math" panose="02040503050406030204" pitchFamily="18" charset="0"/>
                          <a:cs typeface="Times New Roman" panose="02020603050405020304" pitchFamily="18" charset="0"/>
                        </a:rPr>
                        <m:t>𝑜𝑡𝑜𝑛</m:t>
                      </m:r>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h</m:t>
                      </m:r>
                      <m:r>
                        <a:rPr lang="el-GR" sz="2400" i="1" dirty="0" smtClean="0">
                          <a:latin typeface="Cambria Math" panose="02040503050406030204" pitchFamily="18" charset="0"/>
                          <a:cs typeface="Times New Roman" panose="02020603050405020304" pitchFamily="18" charset="0"/>
                        </a:rPr>
                        <m:t>𝜈</m:t>
                      </m:r>
                    </m:oMath>
                  </m:oMathPara>
                </a14:m>
                <a:endParaRPr lang="en-US" sz="2400" i="1"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68152" y="2026541"/>
                <a:ext cx="5529264" cy="4508927"/>
              </a:xfrm>
              <a:prstGeom prst="rect">
                <a:avLst/>
              </a:prstGeom>
              <a:blipFill>
                <a:blip r:embed="rId2"/>
                <a:stretch>
                  <a:fillRect t="-1081" r="-1544" b="-676"/>
                </a:stretch>
              </a:blipFill>
            </p:spPr>
            <p:txBody>
              <a:bodyPr/>
              <a:lstStyle/>
              <a:p>
                <a:r>
                  <a:rPr lang="en-US">
                    <a:noFill/>
                  </a:rPr>
                  <a:t> </a:t>
                </a:r>
              </a:p>
            </p:txBody>
          </p:sp>
        </mc:Fallback>
      </mc:AlternateContent>
      <p:grpSp>
        <p:nvGrpSpPr>
          <p:cNvPr id="22" name="Group 21"/>
          <p:cNvGrpSpPr/>
          <p:nvPr/>
        </p:nvGrpSpPr>
        <p:grpSpPr>
          <a:xfrm>
            <a:off x="5791200" y="2527535"/>
            <a:ext cx="3067050" cy="2968244"/>
            <a:chOff x="5884545" y="2589179"/>
            <a:chExt cx="2880360" cy="2743200"/>
          </a:xfrm>
        </p:grpSpPr>
        <p:pic>
          <p:nvPicPr>
            <p:cNvPr id="10255" name="Picture 15" descr="Skeda:Bohr atom model English.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545" y="2589179"/>
              <a:ext cx="288036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stretch>
              <a:fillRect/>
            </a:stretch>
          </p:blipFill>
          <p:spPr>
            <a:xfrm>
              <a:off x="8338356" y="4612955"/>
              <a:ext cx="317500" cy="110243"/>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6046650" y="5501821"/>
                <a:ext cx="2556149" cy="407291"/>
              </a:xfrm>
              <a:prstGeom prst="rect">
                <a:avLst/>
              </a:prstGeom>
            </p:spPr>
            <p:txBody>
              <a:bodyPr wrap="none">
                <a:spAutoFit/>
              </a:bodyPr>
              <a:lstStyle/>
              <a:p>
                <a:pPr marL="91440" algn="just">
                  <a:buSzPct val="100000"/>
                </a:pPr>
                <a14:m>
                  <m:oMathPara xmlns:m="http://schemas.openxmlformats.org/officeDocument/2006/math">
                    <m:oMathParaPr>
                      <m:jc m:val="centerGroup"/>
                    </m:oMathParaPr>
                    <m:oMath xmlns:m="http://schemas.openxmlformats.org/officeDocument/2006/math">
                      <m:sSub>
                        <m:sSubPr>
                          <m:ctrlPr>
                            <a:rPr lang="en-US" sz="1900" i="1" dirty="0" smtClean="0">
                              <a:latin typeface="Cambria Math" panose="02040503050406030204" pitchFamily="18" charset="0"/>
                              <a:cs typeface="Times New Roman" panose="02020603050405020304" pitchFamily="18" charset="0"/>
                            </a:rPr>
                          </m:ctrlPr>
                        </m:sSubPr>
                        <m:e>
                          <m:r>
                            <a:rPr lang="en-US" sz="1900" b="0" i="1" dirty="0" smtClean="0">
                              <a:latin typeface="Cambria Math" panose="02040503050406030204" pitchFamily="18" charset="0"/>
                              <a:cs typeface="Times New Roman" panose="02020603050405020304" pitchFamily="18" charset="0"/>
                            </a:rPr>
                            <m:t>𝐸</m:t>
                          </m:r>
                        </m:e>
                        <m:sub>
                          <m:r>
                            <a:rPr lang="en-US" sz="1900" b="0" i="1" dirty="0" smtClean="0">
                              <a:latin typeface="Cambria Math" panose="02040503050406030204" pitchFamily="18" charset="0"/>
                              <a:cs typeface="Times New Roman" panose="02020603050405020304" pitchFamily="18" charset="0"/>
                            </a:rPr>
                            <m:t>𝑢𝑝𝑝𝑒𝑟</m:t>
                          </m:r>
                        </m:sub>
                      </m:sSub>
                      <m:r>
                        <a:rPr lang="en-US" sz="1900" b="0" i="1" dirty="0" smtClean="0">
                          <a:latin typeface="Cambria Math" panose="02040503050406030204" pitchFamily="18" charset="0"/>
                          <a:cs typeface="Times New Roman" panose="02020603050405020304" pitchFamily="18" charset="0"/>
                        </a:rPr>
                        <m:t>−</m:t>
                      </m:r>
                      <m:sSub>
                        <m:sSubPr>
                          <m:ctrlPr>
                            <a:rPr lang="en-US" sz="1900" b="0" i="1" dirty="0" smtClean="0">
                              <a:latin typeface="Cambria Math" panose="02040503050406030204" pitchFamily="18" charset="0"/>
                              <a:cs typeface="Times New Roman" panose="02020603050405020304" pitchFamily="18" charset="0"/>
                            </a:rPr>
                          </m:ctrlPr>
                        </m:sSubPr>
                        <m:e>
                          <m:r>
                            <a:rPr lang="en-US" sz="1900" b="0" i="1" dirty="0" smtClean="0">
                              <a:latin typeface="Cambria Math" panose="02040503050406030204" pitchFamily="18" charset="0"/>
                              <a:cs typeface="Times New Roman" panose="02020603050405020304" pitchFamily="18" charset="0"/>
                            </a:rPr>
                            <m:t>𝐸</m:t>
                          </m:r>
                        </m:e>
                        <m:sub>
                          <m:r>
                            <a:rPr lang="en-US" sz="1900" b="0" i="1" dirty="0" smtClean="0">
                              <a:latin typeface="Cambria Math" panose="02040503050406030204" pitchFamily="18" charset="0"/>
                              <a:cs typeface="Times New Roman" panose="02020603050405020304" pitchFamily="18" charset="0"/>
                            </a:rPr>
                            <m:t>𝑙𝑜𝑤𝑒𝑟</m:t>
                          </m:r>
                        </m:sub>
                      </m:sSub>
                      <m:r>
                        <a:rPr lang="en-US" sz="1900" i="1" dirty="0">
                          <a:latin typeface="Cambria Math" panose="02040503050406030204" pitchFamily="18" charset="0"/>
                          <a:cs typeface="Times New Roman" panose="02020603050405020304" pitchFamily="18" charset="0"/>
                        </a:rPr>
                        <m:t>=</m:t>
                      </m:r>
                      <m:r>
                        <a:rPr lang="en-US" sz="1900" i="1" dirty="0">
                          <a:latin typeface="Cambria Math" panose="02040503050406030204" pitchFamily="18" charset="0"/>
                          <a:cs typeface="Times New Roman" panose="02020603050405020304" pitchFamily="18" charset="0"/>
                        </a:rPr>
                        <m:t>h</m:t>
                      </m:r>
                      <m:r>
                        <a:rPr lang="el-GR" sz="1900" i="1" dirty="0">
                          <a:latin typeface="Cambria Math" panose="02040503050406030204" pitchFamily="18" charset="0"/>
                          <a:cs typeface="Times New Roman" panose="02020603050405020304" pitchFamily="18" charset="0"/>
                        </a:rPr>
                        <m:t>𝜈</m:t>
                      </m:r>
                    </m:oMath>
                  </m:oMathPara>
                </a14:m>
                <a:endParaRPr lang="en-US" sz="1900" i="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46650" y="5501821"/>
                <a:ext cx="2556149" cy="407291"/>
              </a:xfrm>
              <a:prstGeom prst="rect">
                <a:avLst/>
              </a:prstGeom>
              <a:blipFill>
                <a:blip r:embed="rId5"/>
                <a:stretch>
                  <a:fillRect b="-6061"/>
                </a:stretch>
              </a:blipFill>
            </p:spPr>
            <p:txBody>
              <a:bodyPr/>
              <a:lstStyle/>
              <a:p>
                <a:r>
                  <a:rPr lang="en-US">
                    <a:noFill/>
                  </a:rPr>
                  <a:t> </a:t>
                </a:r>
              </a:p>
            </p:txBody>
          </p:sp>
        </mc:Fallback>
      </mc:AlternateContent>
    </p:spTree>
    <p:extLst>
      <p:ext uri="{BB962C8B-B14F-4D97-AF65-F5344CB8AC3E}">
        <p14:creationId xmlns:p14="http://schemas.microsoft.com/office/powerpoint/2010/main" val="795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8"/>
              <p:cNvSpPr>
                <a:spLocks noChangeArrowheads="1"/>
              </p:cNvSpPr>
              <p:nvPr/>
            </p:nvSpPr>
            <p:spPr bwMode="auto">
              <a:xfrm>
                <a:off x="211015" y="912966"/>
                <a:ext cx="8647236" cy="57468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457200" indent="-365760" algn="just" rtl="0">
                  <a:spcBef>
                    <a:spcPct val="0"/>
                  </a:spcBef>
                  <a:buClrTx/>
                  <a:buSzTx/>
                  <a:buNone/>
                </a:pPr>
                <a:r>
                  <a:rPr lang="en-US" sz="2300" dirty="0">
                    <a:latin typeface="+mn-lt"/>
                  </a:rPr>
                  <a:t>2. The </a:t>
                </a:r>
                <a:r>
                  <a:rPr lang="en-US" altLang="en-US" sz="2300" dirty="0">
                    <a:latin typeface="+mn-lt"/>
                  </a:rPr>
                  <a:t>Hydrogen atom consists of a nucleus and an electron.  The nucleus is so heavy compared to the mass of the electron.  Therefore the nucleus is considered to be stationary and the electron is moving around the nucleus in an orbit without losing any of its energy.</a:t>
                </a:r>
              </a:p>
              <a:p>
                <a:pPr marL="457200" algn="just" rtl="0">
                  <a:spcBef>
                    <a:spcPct val="0"/>
                  </a:spcBef>
                  <a:buClrTx/>
                  <a:buSzTx/>
                  <a:buNone/>
                </a:pPr>
                <a:endParaRPr lang="en-US" altLang="en-US" sz="2300" dirty="0">
                  <a:latin typeface="+mn-lt"/>
                </a:endParaRPr>
              </a:p>
              <a:p>
                <a:pPr marL="457200" indent="-365760" algn="just" rtl="0">
                  <a:spcBef>
                    <a:spcPct val="0"/>
                  </a:spcBef>
                  <a:buClrTx/>
                  <a:buSzTx/>
                  <a:buNone/>
                </a:pPr>
                <a:r>
                  <a:rPr lang="en-US" altLang="en-US" sz="2300" dirty="0">
                    <a:latin typeface="+mn-lt"/>
                  </a:rPr>
                  <a:t>	In this case, the electron move under the influence of tow forces:  </a:t>
                </a:r>
              </a:p>
              <a:p>
                <a:pPr marL="1005840" lvl="1" indent="-274320" algn="just" rtl="0">
                  <a:spcBef>
                    <a:spcPct val="0"/>
                  </a:spcBef>
                  <a:buClrTx/>
                  <a:buSzTx/>
                  <a:buFontTx/>
                  <a:buChar char="-"/>
                </a:pPr>
                <a:r>
                  <a:rPr lang="en-US" altLang="en-US" sz="2300" dirty="0">
                    <a:solidFill>
                      <a:srgbClr val="0070C0"/>
                    </a:solidFill>
                    <a:latin typeface="+mn-lt"/>
                  </a:rPr>
                  <a:t>The centrifugal force which is given by</a:t>
                </a:r>
              </a:p>
              <a:p>
                <a:pPr marL="731520" lvl="1" indent="0" algn="just" rtl="0">
                  <a:spcBef>
                    <a:spcPct val="0"/>
                  </a:spcBef>
                  <a:buClrTx/>
                  <a:buSzTx/>
                  <a:buNone/>
                </a:pPr>
                <a:endParaRPr lang="en-US" altLang="en-US" sz="2300" dirty="0">
                  <a:latin typeface="+mn-lt"/>
                </a:endParaRPr>
              </a:p>
              <a:p>
                <a:pPr marL="548640" lvl="1" indent="0" algn="just" rtl="0">
                  <a:spcBef>
                    <a:spcPct val="0"/>
                  </a:spcBef>
                  <a:buClrTx/>
                  <a:buSzTx/>
                  <a:buNone/>
                </a:pPr>
                <a:endParaRPr lang="en-US" altLang="en-US" sz="2500" dirty="0">
                  <a:latin typeface="+mn-lt"/>
                </a:endParaRPr>
              </a:p>
              <a:p>
                <a:pPr marL="548640" lvl="1" indent="0" algn="just" rtl="0">
                  <a:spcBef>
                    <a:spcPct val="0"/>
                  </a:spcBef>
                  <a:buClrTx/>
                  <a:buSzTx/>
                  <a:buNone/>
                </a:pPr>
                <a:endParaRPr lang="en-US" altLang="en-US" sz="1000" dirty="0">
                  <a:latin typeface="+mn-lt"/>
                </a:endParaRPr>
              </a:p>
              <a:p>
                <a:pPr marL="548640" lvl="1" indent="0" algn="just" rtl="0">
                  <a:spcBef>
                    <a:spcPct val="0"/>
                  </a:spcBef>
                  <a:buClrTx/>
                  <a:buSzTx/>
                  <a:buNone/>
                </a:pPr>
                <a:endParaRPr lang="en-US" altLang="en-US" sz="1000" dirty="0">
                  <a:latin typeface="+mn-lt"/>
                </a:endParaRPr>
              </a:p>
              <a:p>
                <a:pPr marL="548640" lvl="1" indent="0" algn="just" rtl="0">
                  <a:spcBef>
                    <a:spcPct val="0"/>
                  </a:spcBef>
                  <a:buClrTx/>
                  <a:buSzTx/>
                  <a:buNone/>
                </a:pPr>
                <a:r>
                  <a:rPr lang="en-US" altLang="en-US" sz="2300" dirty="0">
                    <a:latin typeface="+mn-lt"/>
                  </a:rPr>
                  <a:t>where</a:t>
                </a:r>
              </a:p>
              <a:p>
                <a:pPr marL="548640" lvl="1" indent="0" algn="just" rtl="0">
                  <a:spcBef>
                    <a:spcPct val="0"/>
                  </a:spcBef>
                  <a:buClrTx/>
                  <a:buSzTx/>
                  <a:buNone/>
                </a:pPr>
                <a14:m>
                  <m:oMath xmlns:m="http://schemas.openxmlformats.org/officeDocument/2006/math">
                    <m:r>
                      <a:rPr lang="en-US" altLang="en-US" sz="2300" i="1" dirty="0" smtClean="0">
                        <a:latin typeface="Cambria Math" panose="02040503050406030204" pitchFamily="18" charset="0"/>
                        <a:cs typeface="Times New Roman" panose="02020603050405020304" pitchFamily="18" charset="0"/>
                      </a:rPr>
                      <m:t>𝑚</m:t>
                    </m:r>
                  </m:oMath>
                </a14:m>
                <a:r>
                  <a:rPr lang="en-US" altLang="en-US" sz="2300" dirty="0">
                    <a:latin typeface="+mn-lt"/>
                  </a:rPr>
                  <a:t>  is the electron mass.</a:t>
                </a:r>
                <a:endParaRPr lang="en-US" altLang="en-US" sz="2400" i="1" dirty="0">
                  <a:latin typeface="Times New Roman" panose="02020603050405020304" pitchFamily="18" charset="0"/>
                  <a:cs typeface="Times New Roman" panose="02020603050405020304" pitchFamily="18" charset="0"/>
                </a:endParaRPr>
              </a:p>
              <a:p>
                <a:pPr marL="548640" lvl="1" indent="0" algn="just" rtl="0">
                  <a:spcBef>
                    <a:spcPct val="0"/>
                  </a:spcBef>
                  <a:buClrTx/>
                  <a:buSzTx/>
                  <a:buNone/>
                </a:pPr>
                <a14:m>
                  <m:oMath xmlns:m="http://schemas.openxmlformats.org/officeDocument/2006/math">
                    <m:r>
                      <m:rPr>
                        <m:nor/>
                      </m:rPr>
                      <a:rPr lang="en-US" altLang="en-US" sz="2400" i="1" dirty="0" smtClean="0">
                        <a:latin typeface="Times New Roman" panose="02020603050405020304" pitchFamily="18" charset="0"/>
                        <a:cs typeface="Times New Roman" panose="02020603050405020304" pitchFamily="18" charset="0"/>
                      </a:rPr>
                      <m:t>v</m:t>
                    </m:r>
                  </m:oMath>
                </a14:m>
                <a:r>
                  <a:rPr lang="en-US" altLang="en-US" sz="2300" dirty="0">
                    <a:latin typeface="+mn-lt"/>
                  </a:rPr>
                  <a:t>  is the electron velocity.</a:t>
                </a:r>
              </a:p>
              <a:p>
                <a:pPr marL="548640" lvl="1" indent="0" algn="just" rtl="0">
                  <a:spcBef>
                    <a:spcPct val="0"/>
                  </a:spcBef>
                  <a:buClrTx/>
                  <a:buSzTx/>
                  <a:buNone/>
                </a:pPr>
                <a14:m>
                  <m:oMath xmlns:m="http://schemas.openxmlformats.org/officeDocument/2006/math">
                    <m:r>
                      <a:rPr lang="en-US" altLang="en-US" sz="2300" i="1" dirty="0" smtClean="0">
                        <a:latin typeface="Cambria Math" panose="02040503050406030204" pitchFamily="18" charset="0"/>
                        <a:cs typeface="Times New Roman" panose="02020603050405020304" pitchFamily="18" charset="0"/>
                      </a:rPr>
                      <m:t>𝑟</m:t>
                    </m:r>
                  </m:oMath>
                </a14:m>
                <a:r>
                  <a:rPr lang="en-US" altLang="en-US" sz="2300" i="1" dirty="0">
                    <a:latin typeface="Times New Roman" panose="02020603050405020304" pitchFamily="18" charset="0"/>
                    <a:cs typeface="Times New Roman" panose="02020603050405020304" pitchFamily="18" charset="0"/>
                  </a:rPr>
                  <a:t> </a:t>
                </a:r>
                <a:r>
                  <a:rPr lang="en-US" altLang="en-US" sz="2300" dirty="0">
                    <a:latin typeface="+mn-lt"/>
                  </a:rPr>
                  <a:t> is the radius of the orbital (the distance between the electron   </a:t>
                </a:r>
              </a:p>
              <a:p>
                <a:pPr marL="548640" lvl="1" indent="0" algn="just" rtl="0">
                  <a:spcBef>
                    <a:spcPct val="0"/>
                  </a:spcBef>
                  <a:buClrTx/>
                  <a:buSzTx/>
                  <a:buNone/>
                </a:pPr>
                <a:r>
                  <a:rPr lang="en-US" altLang="en-US" sz="2300" dirty="0">
                    <a:latin typeface="+mn-lt"/>
                  </a:rPr>
                  <a:t>    and nucleus).</a:t>
                </a:r>
              </a:p>
            </p:txBody>
          </p:sp>
        </mc:Choice>
        <mc:Fallback xmlns="">
          <p:sp>
            <p:nvSpPr>
              <p:cNvPr id="15" name="Rectangle 8"/>
              <p:cNvSpPr>
                <a:spLocks noRot="1" noChangeAspect="1" noMove="1" noResize="1" noEditPoints="1" noAdjustHandles="1" noChangeArrowheads="1" noChangeShapeType="1" noTextEdit="1"/>
              </p:cNvSpPr>
              <p:nvPr/>
            </p:nvSpPr>
            <p:spPr bwMode="auto">
              <a:xfrm>
                <a:off x="211015" y="912966"/>
                <a:ext cx="8647236" cy="5746894"/>
              </a:xfrm>
              <a:prstGeom prst="rect">
                <a:avLst/>
              </a:prstGeom>
              <a:blipFill>
                <a:blip r:embed="rId2"/>
                <a:stretch>
                  <a:fillRect t="-849" r="-987" b="-14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grpSp>
        <p:nvGrpSpPr>
          <p:cNvPr id="8" name="Group 7"/>
          <p:cNvGrpSpPr/>
          <p:nvPr/>
        </p:nvGrpSpPr>
        <p:grpSpPr>
          <a:xfrm>
            <a:off x="5517783" y="4013089"/>
            <a:ext cx="3251200" cy="1463040"/>
            <a:chOff x="5419725" y="4522852"/>
            <a:chExt cx="3251200" cy="1463040"/>
          </a:xfrm>
        </p:grpSpPr>
        <p:pic>
          <p:nvPicPr>
            <p:cNvPr id="5" name="Picture 4"/>
            <p:cNvPicPr>
              <a:picLocks noChangeAspect="1"/>
            </p:cNvPicPr>
            <p:nvPr/>
          </p:nvPicPr>
          <p:blipFill>
            <a:blip r:embed="rId3"/>
            <a:stretch>
              <a:fillRect/>
            </a:stretch>
          </p:blipFill>
          <p:spPr>
            <a:xfrm>
              <a:off x="5419725" y="4522852"/>
              <a:ext cx="3251200" cy="1463040"/>
            </a:xfrm>
            <a:prstGeom prst="rect">
              <a:avLst/>
            </a:prstGeom>
          </p:spPr>
        </p:pic>
        <p:sp>
          <p:nvSpPr>
            <p:cNvPr id="7" name="Flowchart: Connector 6"/>
            <p:cNvSpPr/>
            <p:nvPr/>
          </p:nvSpPr>
          <p:spPr>
            <a:xfrm>
              <a:off x="6867525" y="4892422"/>
              <a:ext cx="365760" cy="36576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12"/>
          </p:nvPr>
        </p:nvSpPr>
        <p:spPr/>
        <p:txBody>
          <a:bodyPr/>
          <a:lstStyle/>
          <a:p>
            <a:fld id="{74374BF2-3C04-4AB9-BE52-D173019A9162}" type="slidenum">
              <a:rPr lang="en-US" smtClean="0"/>
              <a:t>26</a:t>
            </a:fld>
            <a:endParaRPr lang="en-US"/>
          </a:p>
        </p:txBody>
      </p:sp>
      <mc:AlternateContent xmlns:mc="http://schemas.openxmlformats.org/markup-compatibility/2006" xmlns:a14="http://schemas.microsoft.com/office/drawing/2010/main">
        <mc:Choice Requires="a14">
          <p:sp>
            <p:nvSpPr>
              <p:cNvPr id="6" name="Rectangle 5"/>
              <p:cNvSpPr/>
              <p:nvPr/>
            </p:nvSpPr>
            <p:spPr>
              <a:xfrm>
                <a:off x="2393436" y="3851992"/>
                <a:ext cx="2838598" cy="8926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600" i="1">
                              <a:latin typeface="Cambria Math" panose="02040503050406030204" pitchFamily="18" charset="0"/>
                            </a:rPr>
                          </m:ctrlPr>
                        </m:sSubPr>
                        <m:e>
                          <m:r>
                            <a:rPr lang="en-US" altLang="en-US" sz="2600" i="1">
                              <a:latin typeface="Cambria Math" panose="02040503050406030204" pitchFamily="18" charset="0"/>
                            </a:rPr>
                            <m:t>𝐹</m:t>
                          </m:r>
                        </m:e>
                        <m:sub>
                          <m:r>
                            <m:rPr>
                              <m:sty m:val="p"/>
                            </m:rPr>
                            <a:rPr lang="en-US" altLang="en-US" sz="2600" i="0">
                              <a:latin typeface="Cambria Math" panose="02040503050406030204" pitchFamily="18" charset="0"/>
                            </a:rPr>
                            <m:t>centrifugal</m:t>
                          </m:r>
                        </m:sub>
                      </m:sSub>
                      <m:r>
                        <a:rPr lang="en-US" altLang="en-US" sz="2600" i="1">
                          <a:latin typeface="Cambria Math" panose="02040503050406030204" pitchFamily="18" charset="0"/>
                        </a:rPr>
                        <m:t>= </m:t>
                      </m:r>
                      <m:f>
                        <m:fPr>
                          <m:ctrlPr>
                            <a:rPr lang="en-US" altLang="en-US" sz="2600" i="1">
                              <a:latin typeface="Cambria Math" panose="02040503050406030204" pitchFamily="18" charset="0"/>
                            </a:rPr>
                          </m:ctrlPr>
                        </m:fPr>
                        <m:num>
                          <m:r>
                            <a:rPr lang="en-US" sz="2600" i="1" dirty="0">
                              <a:latin typeface="Cambria Math" panose="02040503050406030204" pitchFamily="18" charset="0"/>
                              <a:cs typeface="Times New Roman" panose="02020603050405020304" pitchFamily="18" charset="0"/>
                            </a:rPr>
                            <m:t>𝑚</m:t>
                          </m:r>
                          <m:sSup>
                            <m:sSupPr>
                              <m:ctrlPr>
                                <a:rPr lang="en-US" sz="2600" i="1" dirty="0">
                                  <a:latin typeface="Cambria Math" panose="02040503050406030204" pitchFamily="18" charset="0"/>
                                  <a:cs typeface="Times New Roman" panose="02020603050405020304" pitchFamily="18" charset="0"/>
                                </a:rPr>
                              </m:ctrlPr>
                            </m:sSupPr>
                            <m:e>
                              <m:r>
                                <m:rPr>
                                  <m:nor/>
                                </m:rPr>
                                <a:rPr lang="en-US" altLang="en-US" sz="2600" i="1" dirty="0">
                                  <a:latin typeface="Times New Roman" panose="02020603050405020304" pitchFamily="18" charset="0"/>
                                  <a:cs typeface="Times New Roman" panose="02020603050405020304" pitchFamily="18" charset="0"/>
                                </a:rPr>
                                <m:t>v</m:t>
                              </m:r>
                            </m:e>
                            <m:sup>
                              <m:r>
                                <a:rPr lang="en-US" sz="2600" i="1" dirty="0">
                                  <a:latin typeface="Cambria Math" panose="02040503050406030204" pitchFamily="18" charset="0"/>
                                  <a:cs typeface="Times New Roman" panose="02020603050405020304" pitchFamily="18" charset="0"/>
                                </a:rPr>
                                <m:t>2</m:t>
                              </m:r>
                            </m:sup>
                          </m:sSup>
                        </m:num>
                        <m:den>
                          <m:r>
                            <a:rPr lang="en-US" altLang="en-US" sz="2600" i="1">
                              <a:latin typeface="Cambria Math" panose="02040503050406030204" pitchFamily="18" charset="0"/>
                            </a:rPr>
                            <m:t>𝑟</m:t>
                          </m:r>
                        </m:den>
                      </m:f>
                    </m:oMath>
                  </m:oMathPara>
                </a14:m>
                <a:endParaRPr lang="en-US" sz="2600" dirty="0"/>
              </a:p>
            </p:txBody>
          </p:sp>
        </mc:Choice>
        <mc:Fallback xmlns="">
          <p:sp>
            <p:nvSpPr>
              <p:cNvPr id="6" name="Rectangle 5"/>
              <p:cNvSpPr>
                <a:spLocks noRot="1" noChangeAspect="1" noMove="1" noResize="1" noEditPoints="1" noAdjustHandles="1" noChangeArrowheads="1" noChangeShapeType="1" noTextEdit="1"/>
              </p:cNvSpPr>
              <p:nvPr/>
            </p:nvSpPr>
            <p:spPr>
              <a:xfrm>
                <a:off x="2393436" y="3851992"/>
                <a:ext cx="2838598" cy="8926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1398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8"/>
              <p:cNvSpPr>
                <a:spLocks noChangeArrowheads="1"/>
              </p:cNvSpPr>
              <p:nvPr/>
            </p:nvSpPr>
            <p:spPr bwMode="auto">
              <a:xfrm>
                <a:off x="0" y="915029"/>
                <a:ext cx="8858250" cy="2145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457200" indent="-365760" algn="just" rtl="0">
                  <a:spcBef>
                    <a:spcPct val="0"/>
                  </a:spcBef>
                  <a:buClrTx/>
                  <a:buSzTx/>
                  <a:buNone/>
                </a:pPr>
                <a:r>
                  <a:rPr lang="en-US" altLang="en-US" sz="2300" dirty="0">
                    <a:latin typeface="Calibri body"/>
                  </a:rPr>
                  <a:t>	The second force that holds an electron in its orbit is:</a:t>
                </a:r>
              </a:p>
              <a:p>
                <a:pPr marL="1005840" lvl="1" indent="-274320" algn="just" rtl="0">
                  <a:spcBef>
                    <a:spcPct val="0"/>
                  </a:spcBef>
                  <a:buClrTx/>
                  <a:buSzTx/>
                  <a:buFontTx/>
                  <a:buChar char="-"/>
                </a:pPr>
                <a:r>
                  <a:rPr lang="en-US" altLang="en-US" sz="2300" dirty="0">
                    <a:solidFill>
                      <a:srgbClr val="0070C0"/>
                    </a:solidFill>
                    <a:latin typeface="Calibri body"/>
                  </a:rPr>
                  <a:t>The coulombic force of </a:t>
                </a:r>
                <a:r>
                  <a:rPr lang="en-US" sz="2300" dirty="0">
                    <a:solidFill>
                      <a:srgbClr val="0070C0"/>
                    </a:solidFill>
                    <a:latin typeface="Calibri body"/>
                  </a:rPr>
                  <a:t>attraction between the proton and the electron </a:t>
                </a:r>
                <a:r>
                  <a:rPr lang="en-US" altLang="en-US" sz="2300" dirty="0">
                    <a:solidFill>
                      <a:srgbClr val="0070C0"/>
                    </a:solidFill>
                    <a:latin typeface="Calibri body"/>
                  </a:rPr>
                  <a:t>which is given by Coulomb’s law.</a:t>
                </a:r>
              </a:p>
              <a:p>
                <a:pPr marL="731520" lvl="1" indent="0" algn="just" rtl="0">
                  <a:spcBef>
                    <a:spcPct val="0"/>
                  </a:spcBef>
                  <a:buClrTx/>
                  <a:buSzTx/>
                  <a:buNone/>
                </a:pPr>
                <a:endParaRPr lang="en-US" altLang="en-US" sz="1000" dirty="0">
                  <a:latin typeface="Calibri body"/>
                </a:endParaRPr>
              </a:p>
              <a:p>
                <a:pPr marL="731520" lvl="1" indent="0" algn="just" rtl="0">
                  <a:spcBef>
                    <a:spcPct val="0"/>
                  </a:spcBef>
                  <a:buClrTx/>
                  <a:buSzTx/>
                  <a:buNone/>
                </a:pPr>
                <a14:m>
                  <m:oMathPara xmlns:m="http://schemas.openxmlformats.org/officeDocument/2006/math">
                    <m:oMathParaPr>
                      <m:jc m:val="center"/>
                    </m:oMathParaPr>
                    <m:oMath xmlns:m="http://schemas.openxmlformats.org/officeDocument/2006/math">
                      <m:sSub>
                        <m:sSubPr>
                          <m:ctrlPr>
                            <a:rPr lang="en-US" altLang="en-US" sz="2500" i="1">
                              <a:latin typeface="Cambria Math" panose="02040503050406030204" pitchFamily="18" charset="0"/>
                            </a:rPr>
                          </m:ctrlPr>
                        </m:sSubPr>
                        <m:e>
                          <m:r>
                            <a:rPr lang="en-US" altLang="en-US" sz="2500" i="1">
                              <a:latin typeface="Cambria Math" panose="02040503050406030204" pitchFamily="18" charset="0"/>
                            </a:rPr>
                            <m:t>𝐹</m:t>
                          </m:r>
                        </m:e>
                        <m:sub>
                          <m:r>
                            <m:rPr>
                              <m:sty m:val="p"/>
                            </m:rPr>
                            <a:rPr lang="en-US" altLang="en-US" sz="2500">
                              <a:latin typeface="Cambria Math" panose="02040503050406030204" pitchFamily="18" charset="0"/>
                            </a:rPr>
                            <m:t>coulombic</m:t>
                          </m:r>
                        </m:sub>
                      </m:sSub>
                      <m:r>
                        <a:rPr lang="en-US" altLang="en-US" sz="2500" i="1">
                          <a:latin typeface="Cambria Math" panose="02040503050406030204" pitchFamily="18" charset="0"/>
                        </a:rPr>
                        <m:t>=</m:t>
                      </m:r>
                      <m:f>
                        <m:fPr>
                          <m:ctrlPr>
                            <a:rPr lang="en-US" altLang="en-US" sz="2500" i="1">
                              <a:latin typeface="Cambria Math" panose="02040503050406030204" pitchFamily="18" charset="0"/>
                            </a:rPr>
                          </m:ctrlPr>
                        </m:fPr>
                        <m:num>
                          <m:r>
                            <a:rPr lang="en-US" altLang="en-US" sz="2500" b="0" i="1" smtClean="0">
                              <a:latin typeface="Cambria Math" panose="02040503050406030204" pitchFamily="18" charset="0"/>
                            </a:rPr>
                            <m:t>𝑍</m:t>
                          </m:r>
                          <m:sSup>
                            <m:sSupPr>
                              <m:ctrlPr>
                                <a:rPr lang="en-US" altLang="en-US" sz="2500" i="1">
                                  <a:latin typeface="Cambria Math" panose="02040503050406030204" pitchFamily="18" charset="0"/>
                                </a:rPr>
                              </m:ctrlPr>
                            </m:sSupPr>
                            <m:e>
                              <m:r>
                                <a:rPr lang="en-US" altLang="en-US" sz="2500" i="1">
                                  <a:latin typeface="Cambria Math" panose="02040503050406030204" pitchFamily="18" charset="0"/>
                                </a:rPr>
                                <m:t>𝑒</m:t>
                              </m:r>
                            </m:e>
                            <m:sup>
                              <m:r>
                                <a:rPr lang="en-US" altLang="en-US" sz="2500" i="1">
                                  <a:latin typeface="Cambria Math" panose="02040503050406030204" pitchFamily="18" charset="0"/>
                                </a:rPr>
                                <m:t>2</m:t>
                              </m:r>
                            </m:sup>
                          </m:sSup>
                        </m:num>
                        <m:den>
                          <m:r>
                            <a:rPr lang="en-US" altLang="en-US" sz="2500" i="1">
                              <a:latin typeface="Cambria Math" panose="02040503050406030204" pitchFamily="18" charset="0"/>
                            </a:rPr>
                            <m:t>4</m:t>
                          </m:r>
                          <m:r>
                            <a:rPr lang="en-US" altLang="en-US" sz="2500" i="1">
                              <a:latin typeface="Cambria Math" panose="02040503050406030204" pitchFamily="18" charset="0"/>
                              <a:ea typeface="Cambria Math" panose="02040503050406030204" pitchFamily="18" charset="0"/>
                            </a:rPr>
                            <m:t>𝜋</m:t>
                          </m:r>
                          <m:sSub>
                            <m:sSubPr>
                              <m:ctrlPr>
                                <a:rPr lang="en-US" altLang="en-US" sz="2500" i="1">
                                  <a:latin typeface="Cambria Math" panose="02040503050406030204" pitchFamily="18" charset="0"/>
                                  <a:ea typeface="Cambria Math" panose="02040503050406030204" pitchFamily="18" charset="0"/>
                                </a:rPr>
                              </m:ctrlPr>
                            </m:sSubPr>
                            <m:e>
                              <m:r>
                                <a:rPr lang="en-US" altLang="en-US" sz="2500" i="1">
                                  <a:latin typeface="Cambria Math" panose="02040503050406030204" pitchFamily="18" charset="0"/>
                                  <a:ea typeface="Cambria Math" panose="02040503050406030204" pitchFamily="18" charset="0"/>
                                </a:rPr>
                                <m:t>𝜀</m:t>
                              </m:r>
                            </m:e>
                            <m:sub>
                              <m:r>
                                <a:rPr lang="en-US" altLang="en-US" sz="2500" i="1">
                                  <a:latin typeface="Cambria Math" panose="02040503050406030204" pitchFamily="18" charset="0"/>
                                  <a:ea typeface="Cambria Math" panose="02040503050406030204" pitchFamily="18" charset="0"/>
                                </a:rPr>
                                <m:t>0</m:t>
                              </m:r>
                            </m:sub>
                          </m:sSub>
                          <m:sSup>
                            <m:sSupPr>
                              <m:ctrlPr>
                                <a:rPr lang="en-US" altLang="en-US" sz="2500" i="1">
                                  <a:latin typeface="Cambria Math" panose="02040503050406030204" pitchFamily="18" charset="0"/>
                                  <a:ea typeface="Cambria Math" panose="02040503050406030204" pitchFamily="18" charset="0"/>
                                </a:rPr>
                              </m:ctrlPr>
                            </m:sSupPr>
                            <m:e>
                              <m:r>
                                <a:rPr lang="en-US" altLang="en-US" sz="2500" i="1">
                                  <a:latin typeface="Cambria Math" panose="02040503050406030204" pitchFamily="18" charset="0"/>
                                  <a:ea typeface="Cambria Math" panose="02040503050406030204" pitchFamily="18" charset="0"/>
                                </a:rPr>
                                <m:t>𝑟</m:t>
                              </m:r>
                            </m:e>
                            <m:sup>
                              <m:r>
                                <a:rPr lang="en-US" altLang="en-US" sz="2500" i="1">
                                  <a:latin typeface="Cambria Math" panose="02040503050406030204" pitchFamily="18" charset="0"/>
                                  <a:ea typeface="Cambria Math" panose="02040503050406030204" pitchFamily="18" charset="0"/>
                                </a:rPr>
                                <m:t>2</m:t>
                              </m:r>
                            </m:sup>
                          </m:sSup>
                        </m:den>
                      </m:f>
                      <m:r>
                        <a:rPr lang="en-US" altLang="en-US" sz="2500" i="1">
                          <a:latin typeface="Cambria Math" panose="02040503050406030204" pitchFamily="18" charset="0"/>
                        </a:rPr>
                        <m:t>=</m:t>
                      </m:r>
                      <m:f>
                        <m:fPr>
                          <m:ctrlPr>
                            <a:rPr lang="en-US" altLang="en-US" sz="2500" i="1">
                              <a:latin typeface="Cambria Math" panose="02040503050406030204" pitchFamily="18" charset="0"/>
                            </a:rPr>
                          </m:ctrlPr>
                        </m:fPr>
                        <m:num>
                          <m:sSup>
                            <m:sSupPr>
                              <m:ctrlPr>
                                <a:rPr lang="en-US" altLang="en-US" sz="2500" i="1">
                                  <a:latin typeface="Cambria Math" panose="02040503050406030204" pitchFamily="18" charset="0"/>
                                </a:rPr>
                              </m:ctrlPr>
                            </m:sSupPr>
                            <m:e>
                              <m:r>
                                <a:rPr lang="en-US" altLang="en-US" sz="2500" b="0" i="1" smtClean="0">
                                  <a:latin typeface="Cambria Math" panose="02040503050406030204" pitchFamily="18" charset="0"/>
                                </a:rPr>
                                <m:t>𝑍</m:t>
                              </m:r>
                              <m:r>
                                <a:rPr lang="en-US" altLang="en-US" sz="2500" i="1">
                                  <a:latin typeface="Cambria Math" panose="02040503050406030204" pitchFamily="18" charset="0"/>
                                </a:rPr>
                                <m:t>𝑒</m:t>
                              </m:r>
                            </m:e>
                            <m:sup>
                              <m:r>
                                <a:rPr lang="en-US" altLang="en-US" sz="2500" i="1">
                                  <a:latin typeface="Cambria Math" panose="02040503050406030204" pitchFamily="18" charset="0"/>
                                </a:rPr>
                                <m:t>2</m:t>
                              </m:r>
                            </m:sup>
                          </m:sSup>
                        </m:num>
                        <m:den>
                          <m:r>
                            <a:rPr lang="en-US" altLang="en-US" sz="2500" i="1">
                              <a:latin typeface="Cambria Math" panose="02040503050406030204" pitchFamily="18" charset="0"/>
                            </a:rPr>
                            <m:t>4</m:t>
                          </m:r>
                          <m:r>
                            <a:rPr lang="en-US" altLang="en-US" sz="2500" i="1">
                              <a:latin typeface="Cambria Math" panose="02040503050406030204" pitchFamily="18" charset="0"/>
                              <a:ea typeface="Cambria Math" panose="02040503050406030204" pitchFamily="18" charset="0"/>
                            </a:rPr>
                            <m:t>𝜋</m:t>
                          </m:r>
                          <m:sSub>
                            <m:sSubPr>
                              <m:ctrlPr>
                                <a:rPr lang="en-US" altLang="en-US" sz="2500" i="1">
                                  <a:latin typeface="Cambria Math" panose="02040503050406030204" pitchFamily="18" charset="0"/>
                                  <a:ea typeface="Cambria Math" panose="02040503050406030204" pitchFamily="18" charset="0"/>
                                </a:rPr>
                              </m:ctrlPr>
                            </m:sSubPr>
                            <m:e>
                              <m:r>
                                <a:rPr lang="en-US" altLang="en-US" sz="2500" i="1">
                                  <a:latin typeface="Cambria Math" panose="02040503050406030204" pitchFamily="18" charset="0"/>
                                  <a:ea typeface="Cambria Math" panose="02040503050406030204" pitchFamily="18" charset="0"/>
                                </a:rPr>
                                <m:t>𝜀</m:t>
                              </m:r>
                            </m:e>
                            <m:sub>
                              <m:r>
                                <a:rPr lang="en-US" altLang="en-US" sz="2500" i="1">
                                  <a:latin typeface="Cambria Math" panose="02040503050406030204" pitchFamily="18" charset="0"/>
                                  <a:ea typeface="Cambria Math" panose="02040503050406030204" pitchFamily="18" charset="0"/>
                                </a:rPr>
                                <m:t>0</m:t>
                              </m:r>
                            </m:sub>
                          </m:sSub>
                          <m:sSup>
                            <m:sSupPr>
                              <m:ctrlPr>
                                <a:rPr lang="en-US" altLang="en-US" sz="2500" i="1">
                                  <a:latin typeface="Cambria Math" panose="02040503050406030204" pitchFamily="18" charset="0"/>
                                </a:rPr>
                              </m:ctrlPr>
                            </m:sSupPr>
                            <m:e>
                              <m:r>
                                <a:rPr lang="en-US" altLang="en-US" sz="2500" i="1">
                                  <a:latin typeface="Cambria Math" panose="02040503050406030204" pitchFamily="18" charset="0"/>
                                </a:rPr>
                                <m:t>𝑟</m:t>
                              </m:r>
                            </m:e>
                            <m:sup>
                              <m:r>
                                <a:rPr lang="en-US" altLang="en-US" sz="2500" i="1">
                                  <a:latin typeface="Cambria Math" panose="02040503050406030204" pitchFamily="18" charset="0"/>
                                </a:rPr>
                                <m:t>2</m:t>
                              </m:r>
                            </m:sup>
                          </m:sSup>
                        </m:den>
                      </m:f>
                    </m:oMath>
                  </m:oMathPara>
                </a14:m>
                <a:endParaRPr lang="en-US" altLang="en-US" sz="2500" dirty="0">
                  <a:latin typeface="Calibri body"/>
                </a:endParaRPr>
              </a:p>
            </p:txBody>
          </p:sp>
        </mc:Choice>
        <mc:Fallback xmlns="">
          <p:sp>
            <p:nvSpPr>
              <p:cNvPr id="15" name="Rectangle 8"/>
              <p:cNvSpPr>
                <a:spLocks noRot="1" noChangeAspect="1" noMove="1" noResize="1" noEditPoints="1" noAdjustHandles="1" noChangeArrowheads="1" noChangeShapeType="1" noTextEdit="1"/>
              </p:cNvSpPr>
              <p:nvPr/>
            </p:nvSpPr>
            <p:spPr bwMode="auto">
              <a:xfrm>
                <a:off x="0" y="915029"/>
                <a:ext cx="8858250" cy="2145331"/>
              </a:xfrm>
              <a:prstGeom prst="rect">
                <a:avLst/>
              </a:prstGeom>
              <a:blipFill>
                <a:blip r:embed="rId3"/>
                <a:stretch>
                  <a:fillRect t="-1989" r="-96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10" name="Slide Number Placeholder 9"/>
          <p:cNvSpPr>
            <a:spLocks noGrp="1"/>
          </p:cNvSpPr>
          <p:nvPr>
            <p:ph type="sldNum" sz="quarter" idx="12"/>
          </p:nvPr>
        </p:nvSpPr>
        <p:spPr/>
        <p:txBody>
          <a:bodyPr/>
          <a:lstStyle/>
          <a:p>
            <a:fld id="{74374BF2-3C04-4AB9-BE52-D173019A9162}" type="slidenum">
              <a:rPr lang="en-US" smtClean="0"/>
              <a:t>27</a:t>
            </a:fld>
            <a:endParaRPr lang="en-US" dirty="0"/>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pic>
        <p:nvPicPr>
          <p:cNvPr id="2" name="Picture 1"/>
          <p:cNvPicPr>
            <a:picLocks noChangeAspect="1"/>
          </p:cNvPicPr>
          <p:nvPr/>
        </p:nvPicPr>
        <p:blipFill rotWithShape="1">
          <a:blip r:embed="rId4"/>
          <a:srcRect l="10932" t="1125" r="17384" b="16871"/>
          <a:stretch/>
        </p:blipFill>
        <p:spPr>
          <a:xfrm>
            <a:off x="6355977" y="2993418"/>
            <a:ext cx="2645148" cy="265176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0" y="3062275"/>
                <a:ext cx="7549662" cy="3483198"/>
              </a:xfrm>
              <a:prstGeom prst="rect">
                <a:avLst/>
              </a:prstGeom>
            </p:spPr>
            <p:txBody>
              <a:bodyPr wrap="square">
                <a:spAutoFit/>
              </a:bodyPr>
              <a:lstStyle/>
              <a:p>
                <a:pPr marL="1005840" lvl="1" algn="just">
                  <a:spcBef>
                    <a:spcPct val="0"/>
                  </a:spcBef>
                </a:pPr>
                <a:r>
                  <a:rPr lang="en-US" altLang="en-US" sz="2200" dirty="0">
                    <a:latin typeface="Calibri body"/>
                  </a:rPr>
                  <a:t>Where</a:t>
                </a:r>
              </a:p>
              <a:p>
                <a:pPr marL="1005840" lvl="1" algn="just">
                  <a:spcBef>
                    <a:spcPct val="0"/>
                  </a:spcBef>
                </a:pPr>
                <a14:m>
                  <m:oMath xmlns:m="http://schemas.openxmlformats.org/officeDocument/2006/math">
                    <m:r>
                      <a:rPr lang="en-US" altLang="en-US" sz="2500" i="1">
                        <a:latin typeface="Cambria Math" panose="02040503050406030204" pitchFamily="18" charset="0"/>
                      </a:rPr>
                      <m:t>𝑍</m:t>
                    </m:r>
                  </m:oMath>
                </a14:m>
                <a:r>
                  <a:rPr lang="en-US" altLang="en-US" sz="2200" dirty="0">
                    <a:latin typeface="Calibri body"/>
                  </a:rPr>
                  <a:t> is the number of proton in the nucleus</a:t>
                </a:r>
              </a:p>
              <a:p>
                <a:pPr marL="1005840" lvl="1" algn="just">
                  <a:spcBef>
                    <a:spcPct val="0"/>
                  </a:spcBef>
                </a:pPr>
                <a:r>
                  <a:rPr lang="en-US" altLang="en-US" sz="2200" dirty="0">
                    <a:latin typeface="Calibri body"/>
                  </a:rPr>
                  <a:t>(e.g., for </a:t>
                </a:r>
                <a14:m>
                  <m:oMath xmlns:m="http://schemas.openxmlformats.org/officeDocument/2006/math">
                    <m:r>
                      <m:rPr>
                        <m:sty m:val="p"/>
                      </m:rPr>
                      <a:rPr lang="en-US" altLang="en-US" sz="2500" i="0" dirty="0" smtClean="0">
                        <a:latin typeface="Cambria Math" panose="02040503050406030204" pitchFamily="18" charset="0"/>
                      </a:rPr>
                      <m:t>H</m:t>
                    </m:r>
                  </m:oMath>
                </a14:m>
                <a:r>
                  <a:rPr lang="en-US" altLang="en-US" sz="2200" dirty="0">
                    <a:latin typeface="Calibri body"/>
                  </a:rPr>
                  <a:t> atom </a:t>
                </a:r>
                <a14:m>
                  <m:oMath xmlns:m="http://schemas.openxmlformats.org/officeDocument/2006/math">
                    <m:r>
                      <a:rPr lang="en-US" altLang="en-US" sz="2500" i="1" dirty="0" smtClean="0">
                        <a:latin typeface="Cambria Math" panose="02040503050406030204" pitchFamily="18" charset="0"/>
                      </a:rPr>
                      <m:t>𝑍</m:t>
                    </m:r>
                    <m:r>
                      <a:rPr lang="en-US" altLang="en-US" sz="2500" i="1" dirty="0" smtClean="0">
                        <a:latin typeface="Cambria Math" panose="02040503050406030204" pitchFamily="18" charset="0"/>
                      </a:rPr>
                      <m:t>=1</m:t>
                    </m:r>
                  </m:oMath>
                </a14:m>
                <a:r>
                  <a:rPr lang="en-US" altLang="en-US" sz="2200" dirty="0">
                    <a:latin typeface="Calibri body"/>
                  </a:rPr>
                  <a:t>, and </a:t>
                </a:r>
                <a14:m>
                  <m:oMath xmlns:m="http://schemas.openxmlformats.org/officeDocument/2006/math">
                    <m:r>
                      <a:rPr lang="en-US" altLang="en-US" sz="2500" i="1" dirty="0" smtClean="0">
                        <a:latin typeface="Cambria Math" panose="02040503050406030204" pitchFamily="18" charset="0"/>
                      </a:rPr>
                      <m:t>𝑍</m:t>
                    </m:r>
                    <m:r>
                      <a:rPr lang="en-US" altLang="en-US" sz="2500" i="1" dirty="0" smtClean="0">
                        <a:latin typeface="Cambria Math" panose="02040503050406030204" pitchFamily="18" charset="0"/>
                      </a:rPr>
                      <m:t>=2</m:t>
                    </m:r>
                  </m:oMath>
                </a14:m>
                <a:r>
                  <a:rPr lang="en-US" altLang="en-US" sz="2200" dirty="0">
                    <a:latin typeface="Calibri body"/>
                  </a:rPr>
                  <a:t> for</a:t>
                </a:r>
              </a:p>
              <a:p>
                <a:pPr marL="1005840" lvl="1" algn="just">
                  <a:spcBef>
                    <a:spcPct val="0"/>
                  </a:spcBef>
                </a:pPr>
                <a14:m>
                  <m:oMath xmlns:m="http://schemas.openxmlformats.org/officeDocument/2006/math">
                    <m:r>
                      <m:rPr>
                        <m:sty m:val="p"/>
                      </m:rPr>
                      <a:rPr lang="en-US" altLang="en-US" sz="2500" i="0" dirty="0" smtClean="0">
                        <a:latin typeface="Cambria Math" panose="02040503050406030204" pitchFamily="18" charset="0"/>
                      </a:rPr>
                      <m:t>He</m:t>
                    </m:r>
                  </m:oMath>
                </a14:m>
                <a:r>
                  <a:rPr lang="en-US" altLang="en-US" sz="2200" dirty="0">
                    <a:latin typeface="Calibri body"/>
                  </a:rPr>
                  <a:t> atom  and so on).</a:t>
                </a:r>
              </a:p>
              <a:p>
                <a:pPr marL="1005840" lvl="1" algn="just">
                  <a:spcBef>
                    <a:spcPct val="0"/>
                  </a:spcBef>
                </a:pPr>
                <a14:m>
                  <m:oMath xmlns:m="http://schemas.openxmlformats.org/officeDocument/2006/math">
                    <m:r>
                      <a:rPr lang="en-US" altLang="en-US" sz="2500" i="1">
                        <a:latin typeface="Cambria Math" panose="02040503050406030204" pitchFamily="18" charset="0"/>
                      </a:rPr>
                      <m:t>𝑒</m:t>
                    </m:r>
                  </m:oMath>
                </a14:m>
                <a:r>
                  <a:rPr lang="en-US" altLang="en-US" sz="2200" dirty="0">
                    <a:latin typeface="Calibri body"/>
                  </a:rPr>
                  <a:t> is the charge on the electron.</a:t>
                </a:r>
              </a:p>
              <a:p>
                <a:pPr marL="1005840" lvl="1" algn="just">
                  <a:spcBef>
                    <a:spcPct val="0"/>
                  </a:spcBef>
                </a:pPr>
                <a14:m>
                  <m:oMath xmlns:m="http://schemas.openxmlformats.org/officeDocument/2006/math">
                    <m:sSub>
                      <m:sSubPr>
                        <m:ctrlPr>
                          <a:rPr lang="en-US" altLang="en-US" sz="2500" i="1">
                            <a:latin typeface="Cambria Math" panose="02040503050406030204" pitchFamily="18" charset="0"/>
                          </a:rPr>
                        </m:ctrlPr>
                      </m:sSubPr>
                      <m:e>
                        <m:r>
                          <a:rPr lang="en-US" altLang="en-US" sz="2500">
                            <a:latin typeface="Cambria Math" panose="02040503050406030204" pitchFamily="18" charset="0"/>
                          </a:rPr>
                          <m:t>𝜀</m:t>
                        </m:r>
                      </m:e>
                      <m:sub>
                        <m:r>
                          <a:rPr lang="en-US" altLang="en-US" sz="2500">
                            <a:latin typeface="Cambria Math" panose="02040503050406030204" pitchFamily="18" charset="0"/>
                          </a:rPr>
                          <m:t>0</m:t>
                        </m:r>
                      </m:sub>
                    </m:sSub>
                  </m:oMath>
                </a14:m>
                <a:r>
                  <a:rPr lang="en-US" altLang="en-US" sz="2200" dirty="0">
                    <a:latin typeface="Calibri body"/>
                  </a:rPr>
                  <a:t> is the permittivity of free space</a:t>
                </a:r>
              </a:p>
              <a:p>
                <a:pPr marL="1005840" lvl="1" algn="just">
                  <a:spcBef>
                    <a:spcPct val="0"/>
                  </a:spcBef>
                </a:pPr>
                <a:r>
                  <a:rPr lang="en-US" altLang="en-US" sz="2200" dirty="0">
                    <a:latin typeface="Calibri body"/>
                  </a:rPr>
                  <a:t>(</a:t>
                </a:r>
                <a14:m>
                  <m:oMath xmlns:m="http://schemas.openxmlformats.org/officeDocument/2006/math">
                    <m:sSub>
                      <m:sSubPr>
                        <m:ctrlPr>
                          <a:rPr lang="en-US" altLang="en-US" sz="2400" i="1">
                            <a:latin typeface="Cambria Math" panose="02040503050406030204" pitchFamily="18" charset="0"/>
                          </a:rPr>
                        </m:ctrlPr>
                      </m:sSubPr>
                      <m:e>
                        <m:r>
                          <a:rPr lang="en-US" altLang="en-US" sz="2400">
                            <a:latin typeface="Cambria Math" panose="02040503050406030204" pitchFamily="18" charset="0"/>
                          </a:rPr>
                          <m:t>𝜀</m:t>
                        </m:r>
                      </m:e>
                      <m:sub>
                        <m:r>
                          <a:rPr lang="en-US" altLang="en-US" sz="2400">
                            <a:latin typeface="Cambria Math" panose="02040503050406030204" pitchFamily="18" charset="0"/>
                          </a:rPr>
                          <m:t>0</m:t>
                        </m:r>
                      </m:sub>
                    </m:sSub>
                    <m:r>
                      <a:rPr lang="en-US" altLang="en-US" sz="2400" b="0" i="1" smtClean="0">
                        <a:latin typeface="Cambria Math" panose="02040503050406030204" pitchFamily="18" charset="0"/>
                      </a:rPr>
                      <m:t>=8.8541878</m:t>
                    </m:r>
                    <m:r>
                      <a:rPr lang="en-US" altLang="en-US" sz="2400" b="0" i="1" smtClean="0">
                        <a:latin typeface="Cambria Math" panose="02040503050406030204" pitchFamily="18" charset="0"/>
                        <a:ea typeface="Cambria Math" panose="02040503050406030204" pitchFamily="18" charset="0"/>
                      </a:rPr>
                      <m:t>×</m:t>
                    </m:r>
                    <m:sSup>
                      <m:sSupPr>
                        <m:ctrlPr>
                          <a:rPr lang="en-US" altLang="en-US" sz="2400" b="0" i="1" smtClean="0">
                            <a:latin typeface="Cambria Math" panose="02040503050406030204" pitchFamily="18" charset="0"/>
                            <a:ea typeface="Cambria Math" panose="02040503050406030204" pitchFamily="18" charset="0"/>
                          </a:rPr>
                        </m:ctrlPr>
                      </m:sSupPr>
                      <m:e>
                        <m:r>
                          <a:rPr lang="en-US" altLang="en-US" sz="2400" b="0" i="1" smtClean="0">
                            <a:latin typeface="Cambria Math" panose="02040503050406030204" pitchFamily="18" charset="0"/>
                            <a:ea typeface="Cambria Math" panose="02040503050406030204" pitchFamily="18" charset="0"/>
                          </a:rPr>
                          <m:t>10</m:t>
                        </m:r>
                      </m:e>
                      <m:sup>
                        <m:r>
                          <a:rPr lang="en-US" altLang="en-US" sz="2400" b="0" i="1" smtClean="0">
                            <a:latin typeface="Cambria Math" panose="02040503050406030204" pitchFamily="18" charset="0"/>
                            <a:ea typeface="Cambria Math" panose="02040503050406030204" pitchFamily="18" charset="0"/>
                          </a:rPr>
                          <m:t>−12</m:t>
                        </m:r>
                      </m:sup>
                    </m:sSup>
                    <m:sSup>
                      <m:sSupPr>
                        <m:ctrlPr>
                          <a:rPr lang="en-US" altLang="en-US" sz="2400" b="0" i="1" smtClean="0">
                            <a:latin typeface="Cambria Math" panose="02040503050406030204" pitchFamily="18" charset="0"/>
                            <a:ea typeface="Cambria Math" panose="02040503050406030204" pitchFamily="18" charset="0"/>
                          </a:rPr>
                        </m:ctrlPr>
                      </m:sSupPr>
                      <m:e>
                        <m:r>
                          <m:rPr>
                            <m:sty m:val="p"/>
                          </m:rPr>
                          <a:rPr lang="en-US" altLang="en-US" sz="2400" b="0" i="0" smtClean="0">
                            <a:latin typeface="Cambria Math" panose="02040503050406030204" pitchFamily="18" charset="0"/>
                            <a:ea typeface="Cambria Math" panose="02040503050406030204" pitchFamily="18" charset="0"/>
                          </a:rPr>
                          <m:t>C</m:t>
                        </m:r>
                      </m:e>
                      <m:sup>
                        <m:r>
                          <a:rPr lang="en-US" altLang="en-US" sz="2400" b="0" i="0" smtClean="0">
                            <a:latin typeface="Cambria Math" panose="02040503050406030204" pitchFamily="18" charset="0"/>
                            <a:ea typeface="Cambria Math" panose="02040503050406030204" pitchFamily="18" charset="0"/>
                          </a:rPr>
                          <m:t>2</m:t>
                        </m:r>
                      </m:sup>
                    </m:sSup>
                    <m:r>
                      <a:rPr lang="en-US" altLang="en-US" sz="2400" b="0" i="1" smtClean="0">
                        <a:latin typeface="Cambria Math" panose="02040503050406030204" pitchFamily="18" charset="0"/>
                        <a:ea typeface="Cambria Math" panose="02040503050406030204" pitchFamily="18" charset="0"/>
                      </a:rPr>
                      <m:t>/</m:t>
                    </m:r>
                    <m:r>
                      <m:rPr>
                        <m:sty m:val="p"/>
                      </m:rPr>
                      <a:rPr lang="en-US" altLang="en-US" sz="2400" b="0" i="0" smtClean="0">
                        <a:latin typeface="Cambria Math" panose="02040503050406030204" pitchFamily="18" charset="0"/>
                        <a:ea typeface="Cambria Math" panose="02040503050406030204" pitchFamily="18" charset="0"/>
                      </a:rPr>
                      <m:t>N</m:t>
                    </m:r>
                    <m:sSup>
                      <m:sSupPr>
                        <m:ctrlPr>
                          <a:rPr lang="en-US" altLang="en-US" sz="2400" b="0" i="1" smtClean="0">
                            <a:latin typeface="Cambria Math" panose="02040503050406030204" pitchFamily="18" charset="0"/>
                            <a:ea typeface="Cambria Math" panose="02040503050406030204" pitchFamily="18" charset="0"/>
                          </a:rPr>
                        </m:ctrlPr>
                      </m:sSupPr>
                      <m:e>
                        <m:r>
                          <m:rPr>
                            <m:sty m:val="p"/>
                          </m:rPr>
                          <a:rPr lang="en-US" altLang="en-US" sz="2400" b="0" i="0" smtClean="0">
                            <a:latin typeface="Cambria Math" panose="02040503050406030204" pitchFamily="18" charset="0"/>
                            <a:ea typeface="Cambria Math" panose="02040503050406030204" pitchFamily="18" charset="0"/>
                          </a:rPr>
                          <m:t>m</m:t>
                        </m:r>
                      </m:e>
                      <m:sup>
                        <m:r>
                          <a:rPr lang="en-US" altLang="en-US" sz="2400" b="0" i="0" smtClean="0">
                            <a:latin typeface="Cambria Math" panose="02040503050406030204" pitchFamily="18" charset="0"/>
                            <a:ea typeface="Cambria Math" panose="02040503050406030204" pitchFamily="18" charset="0"/>
                          </a:rPr>
                          <m:t>2</m:t>
                        </m:r>
                      </m:sup>
                    </m:sSup>
                  </m:oMath>
                </a14:m>
                <a:r>
                  <a:rPr lang="en-US" altLang="en-US" sz="2200" dirty="0">
                    <a:latin typeface="Calibri body"/>
                  </a:rPr>
                  <a:t>).</a:t>
                </a:r>
              </a:p>
              <a:p>
                <a:pPr marL="1005840" lvl="1" algn="just">
                  <a:spcBef>
                    <a:spcPct val="0"/>
                  </a:spcBef>
                </a:pPr>
                <a14:m>
                  <m:oMath xmlns:m="http://schemas.openxmlformats.org/officeDocument/2006/math">
                    <m:r>
                      <a:rPr lang="en-US" altLang="en-US" sz="2500">
                        <a:latin typeface="Cambria Math" panose="02040503050406030204" pitchFamily="18" charset="0"/>
                      </a:rPr>
                      <m:t>𝑟</m:t>
                    </m:r>
                    <m:r>
                      <a:rPr lang="en-US" altLang="en-US" sz="2500">
                        <a:latin typeface="Cambria Math" panose="02040503050406030204" pitchFamily="18" charset="0"/>
                      </a:rPr>
                      <m:t> </m:t>
                    </m:r>
                  </m:oMath>
                </a14:m>
                <a:r>
                  <a:rPr lang="en-US" sz="2200" dirty="0">
                    <a:latin typeface="Calibri body"/>
                  </a:rPr>
                  <a:t>is the distance between the electron and</a:t>
                </a:r>
              </a:p>
              <a:p>
                <a:pPr marL="1005840" lvl="1" algn="just">
                  <a:spcBef>
                    <a:spcPct val="0"/>
                  </a:spcBef>
                </a:pPr>
                <a:r>
                  <a:rPr lang="en-US" sz="2200" dirty="0">
                    <a:latin typeface="Calibri body"/>
                  </a:rPr>
                  <a:t>the proton (the radius of the orbital).</a:t>
                </a:r>
                <a:endParaRPr lang="en-US" altLang="en-US" sz="2200" dirty="0">
                  <a:latin typeface="Calibri body"/>
                </a:endParaRPr>
              </a:p>
            </p:txBody>
          </p:sp>
        </mc:Choice>
        <mc:Fallback xmlns="">
          <p:sp>
            <p:nvSpPr>
              <p:cNvPr id="5" name="Rectangle 4"/>
              <p:cNvSpPr>
                <a:spLocks noRot="1" noChangeAspect="1" noMove="1" noResize="1" noEditPoints="1" noAdjustHandles="1" noChangeArrowheads="1" noChangeShapeType="1" noTextEdit="1"/>
              </p:cNvSpPr>
              <p:nvPr/>
            </p:nvSpPr>
            <p:spPr>
              <a:xfrm>
                <a:off x="0" y="3062275"/>
                <a:ext cx="7549662" cy="3483198"/>
              </a:xfrm>
              <a:prstGeom prst="rect">
                <a:avLst/>
              </a:prstGeom>
              <a:blipFill>
                <a:blip r:embed="rId5"/>
                <a:stretch>
                  <a:fillRect t="-874" b="-175"/>
                </a:stretch>
              </a:blipFill>
            </p:spPr>
            <p:txBody>
              <a:bodyPr/>
              <a:lstStyle/>
              <a:p>
                <a:r>
                  <a:rPr lang="en-US">
                    <a:noFill/>
                  </a:rPr>
                  <a:t> </a:t>
                </a:r>
              </a:p>
            </p:txBody>
          </p:sp>
        </mc:Fallback>
      </mc:AlternateContent>
    </p:spTree>
    <p:extLst>
      <p:ext uri="{BB962C8B-B14F-4D97-AF65-F5344CB8AC3E}">
        <p14:creationId xmlns:p14="http://schemas.microsoft.com/office/powerpoint/2010/main" val="410978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75846" y="3282209"/>
                <a:ext cx="8765811" cy="3334631"/>
              </a:xfrm>
              <a:prstGeom prst="rect">
                <a:avLst/>
              </a:prstGeom>
            </p:spPr>
            <p:txBody>
              <a:bodyPr wrap="square">
                <a:spAutoFit/>
              </a:bodyPr>
              <a:lstStyle/>
              <a:p>
                <a:pPr marL="457200" indent="-365760">
                  <a:spcBef>
                    <a:spcPct val="0"/>
                  </a:spcBef>
                </a:pPr>
                <a:r>
                  <a:rPr lang="en-US" altLang="en-US" sz="2200" dirty="0">
                    <a:cs typeface="Arial" panose="020B0604020202020204" pitchFamily="34" charset="0"/>
                  </a:rPr>
                  <a:t>3. Because of its circular motion around the nucleus, the electron has an angular momentum (</a:t>
                </a:r>
                <a14:m>
                  <m:oMath xmlns:m="http://schemas.openxmlformats.org/officeDocument/2006/math">
                    <m:r>
                      <a:rPr lang="en-US" altLang="en-US" sz="2200" b="0" i="1" smtClean="0">
                        <a:latin typeface="Cambria Math" panose="02040503050406030204" pitchFamily="18" charset="0"/>
                        <a:cs typeface="Arial" panose="020B0604020202020204" pitchFamily="34" charset="0"/>
                      </a:rPr>
                      <m:t>𝑙</m:t>
                    </m:r>
                  </m:oMath>
                </a14:m>
                <a:r>
                  <a:rPr lang="en-US" altLang="en-US" sz="2200" dirty="0">
                    <a:cs typeface="Arial" panose="020B0604020202020204" pitchFamily="34" charset="0"/>
                  </a:rPr>
                  <a:t>) given by</a:t>
                </a:r>
              </a:p>
              <a:p>
                <a:pPr marL="457200" indent="-365760">
                  <a:spcBef>
                    <a:spcPct val="0"/>
                  </a:spcBef>
                </a:pPr>
                <a:endParaRPr lang="en-US" altLang="en-US" sz="500" dirty="0">
                  <a:cs typeface="Arial" panose="020B0604020202020204" pitchFamily="34" charset="0"/>
                </a:endParaRPr>
              </a:p>
              <a:p>
                <a:pPr marL="457200" indent="-365760">
                  <a:spcBef>
                    <a:spcPct val="0"/>
                  </a:spcBef>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cs typeface="Arial" panose="020B0604020202020204" pitchFamily="34" charset="0"/>
                        </a:rPr>
                        <m:t>𝑙</m:t>
                      </m:r>
                      <m:r>
                        <a:rPr lang="en-US" altLang="en-US" sz="2200" b="0" i="1" smtClean="0">
                          <a:latin typeface="Cambria Math" panose="02040503050406030204" pitchFamily="18" charset="0"/>
                          <a:cs typeface="Arial" panose="020B0604020202020204" pitchFamily="34" charset="0"/>
                        </a:rPr>
                        <m:t>=</m:t>
                      </m:r>
                      <m:r>
                        <a:rPr lang="en-US" altLang="en-US" sz="2200" b="0" i="1" smtClean="0">
                          <a:latin typeface="Cambria Math" panose="02040503050406030204" pitchFamily="18" charset="0"/>
                          <a:cs typeface="Arial" panose="020B0604020202020204" pitchFamily="34" charset="0"/>
                        </a:rPr>
                        <m:t>𝑚</m:t>
                      </m:r>
                      <m:r>
                        <m:rPr>
                          <m:nor/>
                        </m:rPr>
                        <a:rPr lang="en-US" altLang="en-US" sz="2200" i="1" dirty="0">
                          <a:latin typeface="Times New Roman" panose="02020603050405020304" pitchFamily="18" charset="0"/>
                          <a:cs typeface="Times New Roman" panose="02020603050405020304" pitchFamily="18" charset="0"/>
                        </a:rPr>
                        <m:t>v</m:t>
                      </m:r>
                      <m:r>
                        <a:rPr lang="en-US" altLang="en-US" sz="2200" b="0" i="0" dirty="0" smtClean="0">
                          <a:latin typeface="Cambria Math" panose="02040503050406030204" pitchFamily="18" charset="0"/>
                          <a:cs typeface="Times New Roman" panose="02020603050405020304" pitchFamily="18" charset="0"/>
                        </a:rPr>
                        <m:t> </m:t>
                      </m:r>
                      <m:r>
                        <a:rPr lang="en-US" altLang="en-US" sz="2200" b="0" i="1" smtClean="0">
                          <a:latin typeface="Cambria Math" panose="02040503050406030204" pitchFamily="18" charset="0"/>
                          <a:cs typeface="Arial" panose="020B0604020202020204" pitchFamily="34" charset="0"/>
                        </a:rPr>
                        <m:t>𝑟</m:t>
                      </m:r>
                    </m:oMath>
                  </m:oMathPara>
                </a14:m>
                <a:endParaRPr lang="en-US" altLang="en-US" sz="2200" dirty="0">
                  <a:cs typeface="Arial" panose="020B0604020202020204" pitchFamily="34" charset="0"/>
                </a:endParaRPr>
              </a:p>
              <a:p>
                <a:pPr marL="457200" indent="-365760">
                  <a:spcBef>
                    <a:spcPct val="0"/>
                  </a:spcBef>
                </a:pPr>
                <a:endParaRPr lang="en-US" altLang="en-US" sz="500" dirty="0">
                  <a:cs typeface="Arial" panose="020B0604020202020204" pitchFamily="34" charset="0"/>
                </a:endParaRPr>
              </a:p>
              <a:p>
                <a:pPr marL="457200" indent="-365760">
                  <a:spcBef>
                    <a:spcPct val="0"/>
                  </a:spcBef>
                </a:pPr>
                <a:r>
                  <a:rPr lang="en-US" altLang="en-US" sz="2200" dirty="0">
                    <a:cs typeface="Arial" panose="020B0604020202020204" pitchFamily="34" charset="0"/>
                  </a:rPr>
                  <a:t>	Bohr</a:t>
                </a:r>
                <a:r>
                  <a:rPr lang="en-US" sz="2200" dirty="0">
                    <a:cs typeface="Arial" panose="020B0604020202020204" pitchFamily="34" charset="0"/>
                  </a:rPr>
                  <a:t> proposed the quantization of the angular momentum in the form:</a:t>
                </a:r>
                <a:endParaRPr lang="en-US" altLang="en-US" sz="2200" dirty="0">
                  <a:cs typeface="Arial" panose="020B0604020202020204" pitchFamily="34" charset="0"/>
                </a:endParaRPr>
              </a:p>
              <a:p>
                <a:pPr marL="457200" indent="-365760">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cs typeface="Arial" panose="020B0604020202020204" pitchFamily="34" charset="0"/>
                        </a:rPr>
                        <m:t>𝑙</m:t>
                      </m:r>
                      <m:r>
                        <a:rPr lang="en-US" altLang="en-US" sz="2200" i="1">
                          <a:latin typeface="Cambria Math" panose="02040503050406030204" pitchFamily="18" charset="0"/>
                          <a:cs typeface="Arial" panose="020B0604020202020204" pitchFamily="34" charset="0"/>
                        </a:rPr>
                        <m:t>=</m:t>
                      </m:r>
                      <m:r>
                        <a:rPr lang="en-US" altLang="en-US" sz="2200" i="1">
                          <a:latin typeface="Cambria Math" panose="02040503050406030204" pitchFamily="18" charset="0"/>
                          <a:cs typeface="Arial" panose="020B0604020202020204" pitchFamily="34" charset="0"/>
                        </a:rPr>
                        <m:t>𝑚</m:t>
                      </m:r>
                      <m:r>
                        <m:rPr>
                          <m:nor/>
                        </m:rPr>
                        <a:rPr lang="en-US" altLang="en-US" sz="2200" i="1" dirty="0">
                          <a:latin typeface="Times New Roman" panose="02020603050405020304" pitchFamily="18" charset="0"/>
                          <a:cs typeface="Times New Roman" panose="02020603050405020304" pitchFamily="18" charset="0"/>
                        </a:rPr>
                        <m:t>v</m:t>
                      </m:r>
                      <m:r>
                        <a:rPr lang="en-US" altLang="en-US" sz="2200" dirty="0">
                          <a:latin typeface="Cambria Math" panose="02040503050406030204" pitchFamily="18" charset="0"/>
                          <a:cs typeface="Times New Roman" panose="02020603050405020304" pitchFamily="18" charset="0"/>
                        </a:rPr>
                        <m:t> </m:t>
                      </m:r>
                      <m:r>
                        <a:rPr lang="en-US" altLang="en-US" sz="2200" i="1">
                          <a:latin typeface="Cambria Math" panose="02040503050406030204" pitchFamily="18" charset="0"/>
                          <a:cs typeface="Arial" panose="020B0604020202020204" pitchFamily="34" charset="0"/>
                        </a:rPr>
                        <m:t>𝑟</m:t>
                      </m:r>
                      <m:r>
                        <a:rPr lang="en-US" altLang="en-US" sz="2200" b="0" i="1" smtClean="0">
                          <a:latin typeface="Cambria Math" panose="02040503050406030204" pitchFamily="18" charset="0"/>
                          <a:cs typeface="Arial" panose="020B0604020202020204" pitchFamily="34" charset="0"/>
                        </a:rPr>
                        <m:t>=</m:t>
                      </m:r>
                      <m:r>
                        <a:rPr lang="en-US" altLang="en-US" sz="2200" b="0" i="1" smtClean="0">
                          <a:latin typeface="Cambria Math" panose="02040503050406030204" pitchFamily="18" charset="0"/>
                          <a:cs typeface="Arial" panose="020B0604020202020204" pitchFamily="34" charset="0"/>
                        </a:rPr>
                        <m:t>𝑛</m:t>
                      </m:r>
                      <m:r>
                        <a:rPr lang="en-US" altLang="en-US" sz="2200" b="0" i="1" smtClean="0">
                          <a:latin typeface="Cambria Math" panose="02040503050406030204" pitchFamily="18" charset="0"/>
                          <a:ea typeface="Cambria Math" panose="02040503050406030204" pitchFamily="18" charset="0"/>
                          <a:cs typeface="Arial" panose="020B0604020202020204" pitchFamily="34" charset="0"/>
                        </a:rPr>
                        <m:t>ℏ</m:t>
                      </m:r>
                    </m:oMath>
                  </m:oMathPara>
                </a14:m>
                <a:endParaRPr lang="en-US" altLang="en-US" sz="2200" dirty="0">
                  <a:cs typeface="Arial" panose="020B0604020202020204" pitchFamily="34" charset="0"/>
                </a:endParaRPr>
              </a:p>
              <a:p>
                <a:pPr marL="457200" indent="-365760">
                  <a:spcBef>
                    <a:spcPct val="0"/>
                  </a:spcBef>
                </a:pPr>
                <a:r>
                  <a:rPr lang="en-US" altLang="en-US" sz="2200" dirty="0">
                    <a:cs typeface="Arial" panose="020B0604020202020204" pitchFamily="34" charset="0"/>
                  </a:rPr>
                  <a:t>     where </a:t>
                </a:r>
                <a14:m>
                  <m:oMath xmlns:m="http://schemas.openxmlformats.org/officeDocument/2006/math">
                    <m:r>
                      <a:rPr lang="en-US" altLang="en-US" sz="2200" i="1" smtClean="0">
                        <a:latin typeface="Cambria Math" panose="02040503050406030204" pitchFamily="18" charset="0"/>
                        <a:ea typeface="Cambria Math" panose="02040503050406030204" pitchFamily="18" charset="0"/>
                        <a:cs typeface="Arial" panose="020B0604020202020204" pitchFamily="34" charset="0"/>
                      </a:rPr>
                      <m:t>ℏ</m:t>
                    </m:r>
                    <m:r>
                      <a:rPr lang="en-US" altLang="en-US" sz="2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US" altLang="en-US" sz="22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altLang="en-US" sz="2200" b="0" i="1" smtClean="0">
                            <a:latin typeface="Cambria Math" panose="02040503050406030204" pitchFamily="18" charset="0"/>
                            <a:ea typeface="Cambria Math" panose="02040503050406030204" pitchFamily="18" charset="0"/>
                            <a:cs typeface="Arial" panose="020B0604020202020204" pitchFamily="34" charset="0"/>
                          </a:rPr>
                          <m:t>h</m:t>
                        </m:r>
                      </m:num>
                      <m:den>
                        <m:r>
                          <a:rPr lang="en-US" altLang="en-US" sz="2200" b="0" i="1" smtClean="0">
                            <a:latin typeface="Cambria Math" panose="02040503050406030204" pitchFamily="18" charset="0"/>
                            <a:ea typeface="Cambria Math" panose="02040503050406030204" pitchFamily="18" charset="0"/>
                            <a:cs typeface="Arial" panose="020B0604020202020204" pitchFamily="34" charset="0"/>
                          </a:rPr>
                          <m:t>2</m:t>
                        </m:r>
                        <m:r>
                          <a:rPr lang="en-US" altLang="en-US" sz="2200" b="0" i="1" smtClean="0">
                            <a:latin typeface="Cambria Math" panose="02040503050406030204" pitchFamily="18" charset="0"/>
                            <a:ea typeface="Cambria Math" panose="02040503050406030204" pitchFamily="18" charset="0"/>
                            <a:cs typeface="Arial" panose="020B0604020202020204" pitchFamily="34" charset="0"/>
                          </a:rPr>
                          <m:t>𝜋</m:t>
                        </m:r>
                      </m:den>
                    </m:f>
                  </m:oMath>
                </a14:m>
                <a:r>
                  <a:rPr lang="en-US" altLang="en-US" sz="2200" dirty="0">
                    <a:cs typeface="Arial" panose="020B0604020202020204" pitchFamily="34" charset="0"/>
                  </a:rPr>
                  <a:t> </a:t>
                </a:r>
                <a:r>
                  <a:rPr lang="en-US" sz="2200" dirty="0">
                    <a:cs typeface="Arial" panose="020B0604020202020204" pitchFamily="34" charset="0"/>
                  </a:rPr>
                  <a:t>(called h-bar)</a:t>
                </a:r>
                <a:r>
                  <a:rPr lang="en-US" altLang="en-US" sz="2200" dirty="0">
                    <a:cs typeface="Arial" panose="020B0604020202020204" pitchFamily="34" charset="0"/>
                  </a:rPr>
                  <a:t>  and </a:t>
                </a:r>
                <a14:m>
                  <m:oMath xmlns:m="http://schemas.openxmlformats.org/officeDocument/2006/math">
                    <m:r>
                      <a:rPr lang="en-US" altLang="en-US" sz="2200" i="1" dirty="0" smtClean="0">
                        <a:latin typeface="Cambria Math" panose="02040503050406030204" pitchFamily="18" charset="0"/>
                        <a:cs typeface="Times New Roman" panose="02020603050405020304" pitchFamily="18" charset="0"/>
                      </a:rPr>
                      <m:t>𝑛</m:t>
                    </m:r>
                    <m:r>
                      <a:rPr lang="en-US" altLang="en-US" sz="2200" i="1" dirty="0" smtClean="0">
                        <a:latin typeface="Cambria Math" panose="02040503050406030204" pitchFamily="18" charset="0"/>
                        <a:cs typeface="Times New Roman" panose="02020603050405020304" pitchFamily="18" charset="0"/>
                      </a:rPr>
                      <m:t>= 1, 2, … </m:t>
                    </m:r>
                  </m:oMath>
                </a14:m>
                <a:endParaRPr lang="en-US" altLang="en-US" sz="2200" i="1" dirty="0">
                  <a:latin typeface="Times New Roman" panose="02020603050405020304" pitchFamily="18" charset="0"/>
                  <a:cs typeface="Times New Roman" panose="02020603050405020304" pitchFamily="18" charset="0"/>
                </a:endParaRPr>
              </a:p>
              <a:p>
                <a:pPr marL="457200" indent="-365760">
                  <a:spcBef>
                    <a:spcPct val="0"/>
                  </a:spcBef>
                </a:pPr>
                <a:endParaRPr lang="en-US" altLang="en-US" sz="1000" dirty="0"/>
              </a:p>
              <a:p>
                <a:pPr marL="457200" indent="-365760">
                  <a:spcBef>
                    <a:spcPct val="0"/>
                  </a:spcBef>
                </a:pPr>
                <a:r>
                  <a:rPr lang="en-US" altLang="en-US" sz="2200" dirty="0"/>
                  <a:t>	</a:t>
                </a:r>
                <a:r>
                  <a:rPr lang="en-US" altLang="en-US" sz="2200" dirty="0">
                    <a:cs typeface="Arial" panose="020B0604020202020204" pitchFamily="34" charset="0"/>
                  </a:rPr>
                  <a:t>Bohr didn’t introduce any proof to this hypothesis, but it was proved by de Broglie later on.</a:t>
                </a:r>
              </a:p>
            </p:txBody>
          </p:sp>
        </mc:Choice>
        <mc:Fallback xmlns="">
          <p:sp>
            <p:nvSpPr>
              <p:cNvPr id="5" name="Rectangle 4"/>
              <p:cNvSpPr>
                <a:spLocks noRot="1" noChangeAspect="1" noMove="1" noResize="1" noEditPoints="1" noAdjustHandles="1" noChangeArrowheads="1" noChangeShapeType="1" noTextEdit="1"/>
              </p:cNvSpPr>
              <p:nvPr/>
            </p:nvSpPr>
            <p:spPr>
              <a:xfrm>
                <a:off x="175846" y="3282209"/>
                <a:ext cx="8765811" cy="3334631"/>
              </a:xfrm>
              <a:prstGeom prst="rect">
                <a:avLst/>
              </a:prstGeom>
              <a:blipFill>
                <a:blip r:embed="rId2"/>
                <a:stretch>
                  <a:fillRect t="-1097" r="-1043" b="-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8"/>
              <p:cNvSpPr>
                <a:spLocks noChangeArrowheads="1"/>
              </p:cNvSpPr>
              <p:nvPr/>
            </p:nvSpPr>
            <p:spPr bwMode="auto">
              <a:xfrm>
                <a:off x="311151" y="869985"/>
                <a:ext cx="8558944" cy="23374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rtl="0">
                  <a:spcBef>
                    <a:spcPct val="0"/>
                  </a:spcBef>
                  <a:buClrTx/>
                  <a:buSzTx/>
                  <a:buNone/>
                </a:pPr>
                <a:r>
                  <a:rPr lang="en-US" altLang="en-US" sz="2200" dirty="0">
                    <a:latin typeface="+mn-lt"/>
                  </a:rPr>
                  <a:t>For an electron to stay in a certain orbital, the two forces (centrifugal force and coulombic force) have to be equal</a:t>
                </a:r>
              </a:p>
              <a:p>
                <a:pPr algn="just" rtl="0">
                  <a:spcBef>
                    <a:spcPct val="0"/>
                  </a:spcBef>
                  <a:buClrTx/>
                  <a:buSzTx/>
                  <a:buNone/>
                </a:pPr>
                <a:endParaRPr lang="en-US" altLang="en-US" sz="500" dirty="0">
                  <a:latin typeface="+mn-lt"/>
                </a:endParaRPr>
              </a:p>
              <a:p>
                <a:pPr algn="just" rtl="0">
                  <a:spcBef>
                    <a:spcPct val="0"/>
                  </a:spcBef>
                  <a:buClrTx/>
                  <a:buSzTx/>
                  <a:buNone/>
                </a:pPr>
                <a14:m>
                  <m:oMathPara xmlns:m="http://schemas.openxmlformats.org/officeDocument/2006/math">
                    <m:oMathParaPr>
                      <m:jc m:val="centerGroup"/>
                    </m:oMathParaPr>
                    <m:oMath xmlns:m="http://schemas.openxmlformats.org/officeDocument/2006/math">
                      <m:f>
                        <m:fPr>
                          <m:ctrlPr>
                            <a:rPr lang="en-US" altLang="en-US" sz="2200" i="1">
                              <a:latin typeface="Cambria Math" panose="02040503050406030204" pitchFamily="18" charset="0"/>
                            </a:rPr>
                          </m:ctrlPr>
                        </m:fPr>
                        <m:num>
                          <m:r>
                            <a:rPr lang="en-US" sz="2200" i="1" dirty="0">
                              <a:latin typeface="Cambria Math" panose="02040503050406030204" pitchFamily="18" charset="0"/>
                              <a:cs typeface="Times New Roman" panose="02020603050405020304" pitchFamily="18" charset="0"/>
                            </a:rPr>
                            <m:t>𝑚</m:t>
                          </m:r>
                          <m:sSup>
                            <m:sSupPr>
                              <m:ctrlPr>
                                <a:rPr lang="en-US" sz="2200" i="1" dirty="0">
                                  <a:latin typeface="Cambria Math" panose="02040503050406030204" pitchFamily="18" charset="0"/>
                                  <a:cs typeface="Times New Roman" panose="02020603050405020304" pitchFamily="18" charset="0"/>
                                </a:rPr>
                              </m:ctrlPr>
                            </m:sSupPr>
                            <m:e>
                              <m:r>
                                <m:rPr>
                                  <m:nor/>
                                </m:rPr>
                                <a:rPr lang="en-US" altLang="en-US" sz="2200" i="1" dirty="0">
                                  <a:latin typeface="Times New Roman" panose="02020603050405020304" pitchFamily="18" charset="0"/>
                                  <a:cs typeface="Times New Roman" panose="02020603050405020304" pitchFamily="18" charset="0"/>
                                </a:rPr>
                                <m:t>v</m:t>
                              </m:r>
                            </m:e>
                            <m:sup>
                              <m:r>
                                <a:rPr lang="en-US" sz="2200" i="1" dirty="0">
                                  <a:latin typeface="Cambria Math" panose="02040503050406030204" pitchFamily="18" charset="0"/>
                                  <a:cs typeface="Times New Roman" panose="02020603050405020304" pitchFamily="18" charset="0"/>
                                </a:rPr>
                                <m:t>2</m:t>
                              </m:r>
                            </m:sup>
                          </m:sSup>
                        </m:num>
                        <m:den>
                          <m:r>
                            <a:rPr lang="en-US" altLang="en-US" sz="2200" i="1">
                              <a:latin typeface="Cambria Math" panose="02040503050406030204" pitchFamily="18" charset="0"/>
                            </a:rPr>
                            <m:t>𝑟</m:t>
                          </m:r>
                        </m:den>
                      </m:f>
                      <m:r>
                        <a:rPr lang="en-US" altLang="en-US" sz="2200" b="0" i="1" smtClean="0">
                          <a:latin typeface="Cambria Math" panose="02040503050406030204" pitchFamily="18" charset="0"/>
                        </a:rPr>
                        <m:t>=</m:t>
                      </m:r>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b="0" i="1" smtClean="0">
                                  <a:latin typeface="Cambria Math" panose="02040503050406030204" pitchFamily="18" charset="0"/>
                                </a:rPr>
                                <m:t>𝑍</m:t>
                              </m:r>
                              <m:r>
                                <a:rPr lang="en-US" altLang="en-US" sz="2200" i="1">
                                  <a:latin typeface="Cambria Math" panose="02040503050406030204" pitchFamily="18" charset="0"/>
                                </a:rPr>
                                <m:t>𝑒</m:t>
                              </m:r>
                            </m:e>
                            <m:sup>
                              <m:r>
                                <a:rPr lang="en-US" altLang="en-US" sz="2200" i="1">
                                  <a:latin typeface="Cambria Math" panose="02040503050406030204" pitchFamily="18" charset="0"/>
                                </a:rPr>
                                <m:t>2</m:t>
                              </m:r>
                            </m:sup>
                          </m:sSup>
                        </m:num>
                        <m:den>
                          <m:sSup>
                            <m:sSupPr>
                              <m:ctrlPr>
                                <a:rPr lang="en-US" altLang="en-US" sz="2200" i="1">
                                  <a:latin typeface="Cambria Math" panose="02040503050406030204" pitchFamily="18" charset="0"/>
                                </a:rPr>
                              </m:ctrlPr>
                            </m:sSupPr>
                            <m:e>
                              <m:r>
                                <a:rPr lang="en-US" altLang="en-US" sz="2400" i="1">
                                  <a:latin typeface="Cambria Math" panose="02040503050406030204" pitchFamily="18" charset="0"/>
                                </a:rPr>
                                <m:t>4</m:t>
                              </m:r>
                              <m:r>
                                <a:rPr lang="en-US" altLang="en-US" sz="2400" i="1">
                                  <a:latin typeface="Cambria Math" panose="02040503050406030204" pitchFamily="18" charset="0"/>
                                  <a:ea typeface="Cambria Math" panose="02040503050406030204" pitchFamily="18" charset="0"/>
                                </a:rPr>
                                <m:t>𝜋</m:t>
                              </m:r>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𝜀</m:t>
                                  </m:r>
                                </m:e>
                                <m:sub>
                                  <m:r>
                                    <a:rPr lang="en-US" altLang="en-US" sz="2400" i="1">
                                      <a:latin typeface="Cambria Math" panose="02040503050406030204" pitchFamily="18" charset="0"/>
                                      <a:ea typeface="Cambria Math" panose="02040503050406030204" pitchFamily="18" charset="0"/>
                                    </a:rPr>
                                    <m:t>0</m:t>
                                  </m:r>
                                </m:sub>
                              </m:sSub>
                              <m:r>
                                <a:rPr lang="en-US" altLang="en-US" sz="2200" i="1">
                                  <a:latin typeface="Cambria Math" panose="02040503050406030204" pitchFamily="18" charset="0"/>
                                </a:rPr>
                                <m:t>𝑟</m:t>
                              </m:r>
                            </m:e>
                            <m:sup>
                              <m:r>
                                <a:rPr lang="en-US" altLang="en-US" sz="2200" i="1">
                                  <a:latin typeface="Cambria Math" panose="02040503050406030204" pitchFamily="18" charset="0"/>
                                </a:rPr>
                                <m:t>2</m:t>
                              </m:r>
                            </m:sup>
                          </m:sSup>
                        </m:den>
                      </m:f>
                    </m:oMath>
                  </m:oMathPara>
                </a14:m>
                <a:endParaRPr lang="en-US" altLang="en-US" sz="2200" dirty="0">
                  <a:latin typeface="+mn-lt"/>
                </a:endParaRPr>
              </a:p>
              <a:p>
                <a:pPr algn="just" rtl="0">
                  <a:spcBef>
                    <a:spcPct val="0"/>
                  </a:spcBef>
                  <a:buClrTx/>
                  <a:buSzTx/>
                  <a:buNone/>
                </a:pPr>
                <a:endParaRPr lang="en-US" altLang="en-US" sz="500" dirty="0">
                  <a:latin typeface="+mn-lt"/>
                </a:endParaRPr>
              </a:p>
              <a:p>
                <a:pPr algn="just" rtl="0">
                  <a:spcBef>
                    <a:spcPct val="0"/>
                  </a:spcBef>
                  <a:buClrTx/>
                  <a:buSzTx/>
                  <a:buNone/>
                </a:pPr>
                <a:r>
                  <a:rPr lang="en-US" altLang="en-US" sz="2200" dirty="0">
                    <a:latin typeface="+mn-lt"/>
                  </a:rPr>
                  <a:t>Assuming that the electrons is moving in a fixed orbitals with constant energy contradict laws of classical physics.   </a:t>
                </a:r>
              </a:p>
            </p:txBody>
          </p:sp>
        </mc:Choice>
        <mc:Fallback xmlns="">
          <p:sp>
            <p:nvSpPr>
              <p:cNvPr id="15" name="Rectangle 8"/>
              <p:cNvSpPr>
                <a:spLocks noRot="1" noChangeAspect="1" noMove="1" noResize="1" noEditPoints="1" noAdjustHandles="1" noChangeArrowheads="1" noChangeShapeType="1" noTextEdit="1"/>
              </p:cNvSpPr>
              <p:nvPr/>
            </p:nvSpPr>
            <p:spPr bwMode="auto">
              <a:xfrm>
                <a:off x="311151" y="869985"/>
                <a:ext cx="8558944" cy="2337499"/>
              </a:xfrm>
              <a:prstGeom prst="rect">
                <a:avLst/>
              </a:prstGeom>
              <a:blipFill>
                <a:blip r:embed="rId3"/>
                <a:stretch>
                  <a:fillRect l="-926" t="-1828" r="-926" b="-44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10" name="Slide Number Placeholder 9"/>
          <p:cNvSpPr>
            <a:spLocks noGrp="1"/>
          </p:cNvSpPr>
          <p:nvPr>
            <p:ph type="sldNum" sz="quarter" idx="12"/>
          </p:nvPr>
        </p:nvSpPr>
        <p:spPr/>
        <p:txBody>
          <a:bodyPr/>
          <a:lstStyle/>
          <a:p>
            <a:fld id="{74374BF2-3C04-4AB9-BE52-D173019A9162}" type="slidenum">
              <a:rPr lang="en-US" smtClean="0"/>
              <a:t>28</a:t>
            </a:fld>
            <a:endParaRPr lang="en-US" dirty="0"/>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Tree>
    <p:extLst>
      <p:ext uri="{BB962C8B-B14F-4D97-AF65-F5344CB8AC3E}">
        <p14:creationId xmlns:p14="http://schemas.microsoft.com/office/powerpoint/2010/main" val="1695985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8"/>
              <p:cNvSpPr>
                <a:spLocks noChangeArrowheads="1"/>
              </p:cNvSpPr>
              <p:nvPr/>
            </p:nvSpPr>
            <p:spPr bwMode="auto">
              <a:xfrm>
                <a:off x="311150" y="948135"/>
                <a:ext cx="8507413" cy="52561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457200" indent="-365760" algn="just" rtl="0">
                  <a:spcBef>
                    <a:spcPct val="0"/>
                  </a:spcBef>
                  <a:buClrTx/>
                  <a:buSzTx/>
                  <a:buNone/>
                </a:pPr>
                <a:r>
                  <a:rPr lang="en-US" altLang="en-US" sz="2400" dirty="0">
                    <a:latin typeface="+mn-lt"/>
                  </a:rPr>
                  <a:t>From this equation (</a:t>
                </a:r>
                <a14:m>
                  <m:oMath xmlns:m="http://schemas.openxmlformats.org/officeDocument/2006/math">
                    <m:r>
                      <a:rPr lang="en-US" altLang="en-US" sz="2400" i="1">
                        <a:latin typeface="Cambria Math" panose="02040503050406030204" pitchFamily="18" charset="0"/>
                      </a:rPr>
                      <m:t>𝑙</m:t>
                    </m:r>
                    <m:r>
                      <a:rPr lang="en-US" altLang="en-US" sz="2400" i="1">
                        <a:latin typeface="Cambria Math" panose="02040503050406030204" pitchFamily="18" charset="0"/>
                      </a:rPr>
                      <m:t>=</m:t>
                    </m:r>
                    <m:r>
                      <a:rPr lang="en-US" altLang="en-US" sz="2400" i="1">
                        <a:latin typeface="Cambria Math" panose="02040503050406030204" pitchFamily="18" charset="0"/>
                      </a:rPr>
                      <m:t>𝑚</m:t>
                    </m:r>
                    <m:r>
                      <m:rPr>
                        <m:nor/>
                      </m:rPr>
                      <a:rPr lang="en-US" altLang="en-US" sz="2400" i="1" dirty="0">
                        <a:latin typeface="Times New Roman" panose="02020603050405020304" pitchFamily="18" charset="0"/>
                        <a:cs typeface="Times New Roman" panose="02020603050405020304" pitchFamily="18" charset="0"/>
                      </a:rPr>
                      <m:t>v</m:t>
                    </m:r>
                    <m:r>
                      <a:rPr lang="en-US" altLang="en-US" sz="2400" dirty="0">
                        <a:latin typeface="Cambria Math" panose="02040503050406030204" pitchFamily="18" charset="0"/>
                        <a:cs typeface="Times New Roman" panose="02020603050405020304" pitchFamily="18" charset="0"/>
                      </a:rPr>
                      <m:t> </m:t>
                    </m:r>
                    <m:r>
                      <a:rPr lang="en-US" altLang="en-US" sz="2400" i="1" smtClean="0">
                        <a:latin typeface="Cambria Math" panose="02040503050406030204" pitchFamily="18" charset="0"/>
                      </a:rPr>
                      <m:t>𝑟</m:t>
                    </m:r>
                    <m:r>
                      <a:rPr lang="en-US" altLang="en-US" sz="2400">
                        <a:latin typeface="Cambria Math" panose="02040503050406030204" pitchFamily="18" charset="0"/>
                      </a:rPr>
                      <m:t>=</m:t>
                    </m:r>
                    <m:r>
                      <a:rPr lang="en-US" altLang="en-US" sz="2400">
                        <a:latin typeface="Cambria Math" panose="02040503050406030204" pitchFamily="18" charset="0"/>
                      </a:rPr>
                      <m:t>𝑛</m:t>
                    </m:r>
                    <m:r>
                      <a:rPr lang="en-US" altLang="en-US" sz="2400">
                        <a:latin typeface="Cambria Math" panose="02040503050406030204" pitchFamily="18" charset="0"/>
                      </a:rPr>
                      <m:t>ℏ</m:t>
                    </m:r>
                  </m:oMath>
                </a14:m>
                <a:r>
                  <a:rPr lang="en-US" altLang="en-US" sz="2400" dirty="0">
                    <a:latin typeface="+mn-lt"/>
                  </a:rPr>
                  <a:t>)  where </a:t>
                </a:r>
                <a14:m>
                  <m:oMath xmlns:m="http://schemas.openxmlformats.org/officeDocument/2006/math">
                    <m:r>
                      <a:rPr lang="en-US" altLang="en-US" sz="2700">
                        <a:latin typeface="Cambria Math" panose="02040503050406030204" pitchFamily="18" charset="0"/>
                      </a:rPr>
                      <m:t>ℏ</m:t>
                    </m:r>
                    <m:r>
                      <a:rPr lang="en-US" altLang="en-US" sz="2700">
                        <a:latin typeface="Cambria Math" panose="02040503050406030204" pitchFamily="18" charset="0"/>
                      </a:rPr>
                      <m:t>=</m:t>
                    </m:r>
                    <m:f>
                      <m:fPr>
                        <m:ctrlPr>
                          <a:rPr lang="en-US" altLang="en-US" sz="2700" i="1">
                            <a:latin typeface="Cambria Math" panose="02040503050406030204" pitchFamily="18" charset="0"/>
                          </a:rPr>
                        </m:ctrlPr>
                      </m:fPr>
                      <m:num>
                        <m:r>
                          <a:rPr lang="en-US" altLang="en-US" sz="2700">
                            <a:latin typeface="Cambria Math" panose="02040503050406030204" pitchFamily="18" charset="0"/>
                          </a:rPr>
                          <m:t>h</m:t>
                        </m:r>
                      </m:num>
                      <m:den>
                        <m:r>
                          <a:rPr lang="en-US" altLang="en-US" sz="2700">
                            <a:latin typeface="Cambria Math" panose="02040503050406030204" pitchFamily="18" charset="0"/>
                          </a:rPr>
                          <m:t>2</m:t>
                        </m:r>
                        <m:r>
                          <a:rPr lang="en-US" altLang="en-US" sz="2700">
                            <a:latin typeface="Cambria Math" panose="02040503050406030204" pitchFamily="18" charset="0"/>
                          </a:rPr>
                          <m:t>𝜋</m:t>
                        </m:r>
                      </m:den>
                    </m:f>
                  </m:oMath>
                </a14:m>
                <a:r>
                  <a:rPr lang="en-US" altLang="en-US" sz="2400" dirty="0">
                    <a:latin typeface="+mn-lt"/>
                  </a:rPr>
                  <a:t> , we can write</a:t>
                </a:r>
              </a:p>
              <a:p>
                <a:pPr marL="457200" indent="-365760" algn="just" rtl="0">
                  <a:spcBef>
                    <a:spcPct val="0"/>
                  </a:spcBef>
                  <a:buClrTx/>
                  <a:buSzTx/>
                  <a:buNone/>
                </a:pPr>
                <a:endParaRPr lang="en-US" altLang="en-US" sz="1000" dirty="0">
                  <a:latin typeface="+mn-lt"/>
                </a:endParaRPr>
              </a:p>
              <a:p>
                <a:pPr marL="457200" indent="-365760" algn="just" rtl="0">
                  <a:spcBef>
                    <a:spcPct val="0"/>
                  </a:spcBef>
                  <a:buClrTx/>
                  <a:buSzTx/>
                  <a:buNone/>
                </a:pPr>
                <a14:m>
                  <m:oMathPara xmlns:m="http://schemas.openxmlformats.org/officeDocument/2006/math">
                    <m:oMathParaPr>
                      <m:jc m:val="centerGroup"/>
                    </m:oMathParaPr>
                    <m:oMath xmlns:m="http://schemas.openxmlformats.org/officeDocument/2006/math">
                      <m:sSup>
                        <m:sSupPr>
                          <m:ctrlPr>
                            <a:rPr lang="en-US" altLang="en-US" sz="2300" i="1" smtClean="0">
                              <a:latin typeface="Cambria Math" panose="02040503050406030204" pitchFamily="18" charset="0"/>
                            </a:rPr>
                          </m:ctrlPr>
                        </m:sSupPr>
                        <m:e>
                          <m:r>
                            <a:rPr lang="en-US" altLang="en-US" sz="2300" b="0" i="1" smtClean="0">
                              <a:latin typeface="Cambria Math" panose="02040503050406030204" pitchFamily="18" charset="0"/>
                            </a:rPr>
                            <m:t>𝑚</m:t>
                          </m:r>
                        </m:e>
                        <m:sup>
                          <m:r>
                            <a:rPr lang="en-US" altLang="en-US" sz="2300" b="0" i="1" smtClean="0">
                              <a:latin typeface="Cambria Math" panose="02040503050406030204" pitchFamily="18" charset="0"/>
                            </a:rPr>
                            <m:t>2</m:t>
                          </m:r>
                        </m:sup>
                      </m:sSup>
                      <m:sSup>
                        <m:sSupPr>
                          <m:ctrlPr>
                            <a:rPr lang="en-US" altLang="en-US" sz="2300" i="1" smtClean="0">
                              <a:latin typeface="Cambria Math" panose="02040503050406030204" pitchFamily="18" charset="0"/>
                            </a:rPr>
                          </m:ctrlPr>
                        </m:sSupPr>
                        <m:e>
                          <m:r>
                            <m:rPr>
                              <m:nor/>
                            </m:rPr>
                            <a:rPr lang="en-US" altLang="en-US" sz="2300" i="1" dirty="0">
                              <a:latin typeface="Times New Roman" panose="02020603050405020304" pitchFamily="18" charset="0"/>
                              <a:cs typeface="Times New Roman" panose="02020603050405020304" pitchFamily="18" charset="0"/>
                            </a:rPr>
                            <m:t>v</m:t>
                          </m:r>
                        </m:e>
                        <m:sup>
                          <m:r>
                            <a:rPr lang="en-US" altLang="en-US" sz="2300" b="0" i="1" smtClean="0">
                              <a:latin typeface="Cambria Math" panose="02040503050406030204" pitchFamily="18" charset="0"/>
                            </a:rPr>
                            <m:t>2</m:t>
                          </m:r>
                        </m:sup>
                      </m:sSup>
                      <m:sSup>
                        <m:sSupPr>
                          <m:ctrlPr>
                            <a:rPr lang="en-US" altLang="en-US" sz="230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𝑛</m:t>
                              </m:r>
                            </m:e>
                            <m:sup>
                              <m:r>
                                <a:rPr lang="en-US" altLang="en-US" sz="2300" b="0" i="1" smtClean="0">
                                  <a:latin typeface="Cambria Math" panose="02040503050406030204" pitchFamily="18" charset="0"/>
                                </a:rPr>
                                <m:t>2</m:t>
                              </m:r>
                            </m:sup>
                          </m:sSup>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h</m:t>
                              </m:r>
                            </m:e>
                            <m:sup>
                              <m:r>
                                <a:rPr lang="en-US" altLang="en-US" sz="2300" b="0" i="1" smtClean="0">
                                  <a:latin typeface="Cambria Math" panose="02040503050406030204" pitchFamily="18" charset="0"/>
                                </a:rPr>
                                <m:t>2</m:t>
                              </m:r>
                            </m:sup>
                          </m:sSup>
                        </m:num>
                        <m:den>
                          <m:r>
                            <a:rPr lang="en-US" altLang="en-US" sz="2300" b="0" i="1" smtClean="0">
                              <a:latin typeface="Cambria Math" panose="02040503050406030204" pitchFamily="18" charset="0"/>
                            </a:rPr>
                            <m:t>4</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𝜋</m:t>
                              </m:r>
                            </m:e>
                            <m:sup>
                              <m:r>
                                <a:rPr lang="en-US" altLang="en-US" sz="2300" b="0" i="1" smtClean="0">
                                  <a:latin typeface="Cambria Math" panose="02040503050406030204" pitchFamily="18" charset="0"/>
                                </a:rPr>
                                <m:t>2</m:t>
                              </m:r>
                            </m:sup>
                          </m:sSup>
                        </m:den>
                      </m:f>
                    </m:oMath>
                  </m:oMathPara>
                </a14:m>
                <a:endParaRPr lang="en-US" altLang="en-US" sz="2300" b="0" dirty="0">
                  <a:latin typeface="+mn-lt"/>
                </a:endParaRPr>
              </a:p>
              <a:p>
                <a:pPr marL="457200" indent="-365760" algn="just" rtl="0">
                  <a:spcBef>
                    <a:spcPct val="0"/>
                  </a:spcBef>
                  <a:buClrTx/>
                  <a:buSzTx/>
                  <a:buNone/>
                </a:pPr>
                <a:endParaRPr lang="en-US" altLang="en-US" sz="700" dirty="0">
                  <a:latin typeface="+mn-lt"/>
                </a:endParaRPr>
              </a:p>
              <a:p>
                <a:pPr marL="457200" indent="-365760" algn="just" rtl="0">
                  <a:spcBef>
                    <a:spcPct val="0"/>
                  </a:spcBef>
                  <a:buClrTx/>
                  <a:buSzTx/>
                  <a:buNone/>
                </a:pPr>
                <a:r>
                  <a:rPr lang="en-US" altLang="en-US" sz="2400" dirty="0">
                    <a:latin typeface="+mn-lt"/>
                  </a:rPr>
                  <a:t>Solving the equation above for </a:t>
                </a:r>
                <a14:m>
                  <m:oMath xmlns:m="http://schemas.openxmlformats.org/officeDocument/2006/math">
                    <m:r>
                      <m:rPr>
                        <m:nor/>
                      </m:rPr>
                      <a:rPr lang="en-US" altLang="en-US" sz="2400" i="1" dirty="0">
                        <a:latin typeface="Times New Roman" panose="02020603050405020304" pitchFamily="18" charset="0"/>
                        <a:cs typeface="Times New Roman" panose="02020603050405020304" pitchFamily="18" charset="0"/>
                      </a:rPr>
                      <m:t>v</m:t>
                    </m:r>
                  </m:oMath>
                </a14:m>
                <a:r>
                  <a:rPr lang="en-US" altLang="en-US" sz="2400" dirty="0">
                    <a:latin typeface="+mn-lt"/>
                  </a:rPr>
                  <a:t>  gives</a:t>
                </a:r>
              </a:p>
              <a:p>
                <a:pPr marL="457200" indent="-365760" algn="just" rtl="0">
                  <a:spcBef>
                    <a:spcPct val="0"/>
                  </a:spcBef>
                  <a:buClrTx/>
                  <a:buSzTx/>
                  <a:buNone/>
                </a:pPr>
                <a:endParaRPr lang="en-US" altLang="en-US" sz="1500" dirty="0">
                  <a:latin typeface="+mn-lt"/>
                </a:endParaRPr>
              </a:p>
              <a:p>
                <a:pPr marL="457200" indent="-365760" algn="just" rtl="0">
                  <a:spcBef>
                    <a:spcPct val="0"/>
                  </a:spcBef>
                  <a:buClrTx/>
                  <a:buSzTx/>
                  <a:buNone/>
                </a:pPr>
                <a:endParaRPr lang="en-US" altLang="en-US" sz="1500" dirty="0">
                  <a:latin typeface="+mn-lt"/>
                </a:endParaRPr>
              </a:p>
              <a:p>
                <a:pPr marL="457200" indent="-365760" algn="just" rtl="0">
                  <a:spcBef>
                    <a:spcPct val="0"/>
                  </a:spcBef>
                  <a:buClrTx/>
                  <a:buSzTx/>
                  <a:buNone/>
                </a:pPr>
                <a:endParaRPr lang="en-US" altLang="en-US" sz="1500" dirty="0">
                  <a:latin typeface="+mn-lt"/>
                </a:endParaRPr>
              </a:p>
              <a:p>
                <a:pPr marL="457200" indent="-365760" algn="just" rtl="0">
                  <a:spcBef>
                    <a:spcPct val="0"/>
                  </a:spcBef>
                  <a:buClrTx/>
                  <a:buSzTx/>
                  <a:buNone/>
                </a:pPr>
                <a:r>
                  <a:rPr lang="en-US" altLang="en-US" sz="2400" dirty="0">
                    <a:latin typeface="+mn-lt"/>
                  </a:rPr>
                  <a:t>                           </a:t>
                </a:r>
              </a:p>
              <a:p>
                <a:pPr marL="457200" indent="-365760" algn="just" rtl="0">
                  <a:spcBef>
                    <a:spcPct val="0"/>
                  </a:spcBef>
                  <a:buClrTx/>
                  <a:buSzTx/>
                  <a:buNone/>
                </a:pPr>
                <a:r>
                  <a:rPr lang="en-US" altLang="en-US" sz="2400" dirty="0">
                    <a:latin typeface="+mn-lt"/>
                  </a:rPr>
                  <a:t>Using the two equation below we can write</a:t>
                </a:r>
              </a:p>
              <a:p>
                <a:pPr marL="457200" indent="-365760" algn="just" rtl="0">
                  <a:spcBef>
                    <a:spcPct val="0"/>
                  </a:spcBef>
                  <a:buClrTx/>
                  <a:buSzTx/>
                  <a:buNone/>
                </a:pPr>
                <a:endParaRPr lang="en-US" altLang="en-US" sz="500" dirty="0">
                  <a:latin typeface="+mn-lt"/>
                </a:endParaRPr>
              </a:p>
              <a:p>
                <a:pPr marL="457200" indent="-365760" algn="just" rtl="0">
                  <a:spcBef>
                    <a:spcPct val="0"/>
                  </a:spcBef>
                  <a:buClrTx/>
                  <a:buSzTx/>
                  <a:buNone/>
                </a:pPr>
                <a:endParaRPr lang="en-US" altLang="en-US" sz="1500" dirty="0">
                  <a:latin typeface="+mn-lt"/>
                </a:endParaRPr>
              </a:p>
              <a:p>
                <a:pPr marL="457200" indent="-365760" algn="just" rtl="0">
                  <a:spcBef>
                    <a:spcPct val="0"/>
                  </a:spcBef>
                  <a:buClrTx/>
                  <a:buSzTx/>
                  <a:buNone/>
                </a:pPr>
                <a:r>
                  <a:rPr lang="en-US" altLang="en-US" sz="2400" dirty="0">
                    <a:latin typeface="+mn-lt"/>
                  </a:rPr>
                  <a:t>                                                    and </a:t>
                </a:r>
              </a:p>
              <a:p>
                <a:pPr marL="457200" indent="-365760" algn="just" rtl="0">
                  <a:spcBef>
                    <a:spcPct val="0"/>
                  </a:spcBef>
                  <a:buClrTx/>
                  <a:buSzTx/>
                  <a:buNone/>
                </a:pPr>
                <a:endParaRPr lang="en-US" altLang="en-US" sz="2400" dirty="0">
                  <a:latin typeface="+mn-lt"/>
                </a:endParaRPr>
              </a:p>
              <a:p>
                <a:pPr marL="457200" indent="-365760" algn="just" rtl="0">
                  <a:spcBef>
                    <a:spcPct val="0"/>
                  </a:spcBef>
                  <a:buClrTx/>
                  <a:buSzTx/>
                  <a:buNone/>
                </a:pPr>
                <a:endParaRPr lang="en-US" altLang="en-US" sz="2400" dirty="0">
                  <a:latin typeface="+mn-lt"/>
                </a:endParaRPr>
              </a:p>
              <a:p>
                <a:pPr marL="457200" indent="-365760" algn="just" rtl="0">
                  <a:spcBef>
                    <a:spcPct val="0"/>
                  </a:spcBef>
                  <a:buClrTx/>
                  <a:buSzTx/>
                  <a:buNone/>
                </a:pPr>
                <a:endParaRPr lang="en-US" altLang="en-US" sz="2400" dirty="0">
                  <a:latin typeface="+mn-lt"/>
                </a:endParaRPr>
              </a:p>
            </p:txBody>
          </p:sp>
        </mc:Choice>
        <mc:Fallback xmlns="">
          <p:sp>
            <p:nvSpPr>
              <p:cNvPr id="15" name="Rectangle 8"/>
              <p:cNvSpPr>
                <a:spLocks noRot="1" noChangeAspect="1" noMove="1" noResize="1" noEditPoints="1" noAdjustHandles="1" noChangeArrowheads="1" noChangeShapeType="1" noTextEdit="1"/>
              </p:cNvSpPr>
              <p:nvPr/>
            </p:nvSpPr>
            <p:spPr bwMode="auto">
              <a:xfrm>
                <a:off x="311150" y="948135"/>
                <a:ext cx="8507413" cy="5256119"/>
              </a:xfrm>
              <a:prstGeom prst="rect">
                <a:avLst/>
              </a:prstGeom>
              <a:blipFill>
                <a:blip r:embed="rId2"/>
                <a:stretch>
                  <a:fillRect r="-8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
        <p:nvSpPr>
          <p:cNvPr id="10" name="Slide Number Placeholder 9"/>
          <p:cNvSpPr>
            <a:spLocks noGrp="1"/>
          </p:cNvSpPr>
          <p:nvPr>
            <p:ph type="sldNum" sz="quarter" idx="12"/>
          </p:nvPr>
        </p:nvSpPr>
        <p:spPr/>
        <p:txBody>
          <a:bodyPr/>
          <a:lstStyle/>
          <a:p>
            <a:fld id="{74374BF2-3C04-4AB9-BE52-D173019A9162}" type="slidenum">
              <a:rPr lang="en-US" smtClean="0"/>
              <a:t>29</a:t>
            </a:fld>
            <a:endParaRPr lang="en-US"/>
          </a:p>
        </p:txBody>
      </p:sp>
      <mc:AlternateContent xmlns:mc="http://schemas.openxmlformats.org/markup-compatibility/2006" xmlns:a14="http://schemas.microsoft.com/office/drawing/2010/main">
        <mc:Choice Requires="a14">
          <p:sp>
            <p:nvSpPr>
              <p:cNvPr id="5" name="Rectangle 4"/>
              <p:cNvSpPr/>
              <p:nvPr/>
            </p:nvSpPr>
            <p:spPr>
              <a:xfrm>
                <a:off x="3501290" y="3181808"/>
                <a:ext cx="562975" cy="50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700" i="1">
                          <a:latin typeface="Cambria Math" panose="02040503050406030204" pitchFamily="18" charset="0"/>
                          <a:ea typeface="Cambria Math" panose="02040503050406030204" pitchFamily="18" charset="0"/>
                        </a:rPr>
                        <m:t>⇒</m:t>
                      </m:r>
                    </m:oMath>
                  </m:oMathPara>
                </a14:m>
                <a:endParaRPr lang="en-US" sz="2700" dirty="0"/>
              </a:p>
            </p:txBody>
          </p:sp>
        </mc:Choice>
        <mc:Fallback xmlns="">
          <p:sp>
            <p:nvSpPr>
              <p:cNvPr id="5" name="Rectangle 4"/>
              <p:cNvSpPr>
                <a:spLocks noRot="1" noChangeAspect="1" noMove="1" noResize="1" noEditPoints="1" noAdjustHandles="1" noChangeArrowheads="1" noChangeShapeType="1" noTextEdit="1"/>
              </p:cNvSpPr>
              <p:nvPr/>
            </p:nvSpPr>
            <p:spPr>
              <a:xfrm>
                <a:off x="3501290" y="3181808"/>
                <a:ext cx="562975" cy="5078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56920" y="2987180"/>
                <a:ext cx="2354555" cy="833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en-US" sz="2300" i="1">
                              <a:latin typeface="Cambria Math" panose="02040503050406030204" pitchFamily="18" charset="0"/>
                            </a:rPr>
                          </m:ctrlPr>
                        </m:sSupPr>
                        <m:e>
                          <m:r>
                            <m:rPr>
                              <m:nor/>
                            </m:rPr>
                            <a:rPr lang="en-US" altLang="en-US" sz="2300" i="1" dirty="0">
                              <a:latin typeface="Times New Roman" panose="02020603050405020304" pitchFamily="18" charset="0"/>
                              <a:cs typeface="Times New Roman" panose="02020603050405020304" pitchFamily="18" charset="0"/>
                            </a:rPr>
                            <m:t>v</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𝑛</m:t>
                              </m:r>
                            </m:e>
                            <m:sup>
                              <m:r>
                                <a:rPr lang="en-US" altLang="en-US" sz="2300" i="1">
                                  <a:latin typeface="Cambria Math" panose="02040503050406030204" pitchFamily="18" charset="0"/>
                                </a:rPr>
                                <m:t>2</m:t>
                              </m:r>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4</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𝑚</m:t>
                              </m:r>
                            </m:e>
                            <m:sup>
                              <m:r>
                                <a:rPr lang="en-US" altLang="en-US" sz="2300" i="1">
                                  <a:latin typeface="Cambria Math" panose="02040503050406030204" pitchFamily="18" charset="0"/>
                                </a:rPr>
                                <m:t>2</m:t>
                              </m:r>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den>
                      </m:f>
                    </m:oMath>
                  </m:oMathPara>
                </a14:m>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1156920" y="2987180"/>
                <a:ext cx="2354555" cy="8334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037570" y="3053567"/>
                <a:ext cx="1636858" cy="76431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en-US" sz="2300" i="1" dirty="0" smtClean="0">
                          <a:latin typeface="Times New Roman" panose="02020603050405020304" pitchFamily="18" charset="0"/>
                          <a:cs typeface="Times New Roman" panose="02020603050405020304" pitchFamily="18" charset="0"/>
                        </a:rPr>
                        <m:t>v</m:t>
                      </m:r>
                      <m:r>
                        <a:rPr lang="en-US" altLang="en-US" sz="2300" i="1">
                          <a:latin typeface="Cambria Math" panose="02040503050406030204" pitchFamily="18" charset="0"/>
                        </a:rPr>
                        <m:t>=</m:t>
                      </m:r>
                      <m:r>
                        <a:rPr lang="en-US" altLang="en-US" sz="2300" b="0" i="1" smtClean="0">
                          <a:latin typeface="Cambria Math" panose="02040503050406030204" pitchFamily="18" charset="0"/>
                        </a:rPr>
                        <m:t> </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𝑛</m:t>
                          </m:r>
                          <m:r>
                            <a:rPr lang="en-US" altLang="en-US" sz="2300" b="0" i="1" smtClean="0">
                              <a:latin typeface="Cambria Math" panose="02040503050406030204" pitchFamily="18" charset="0"/>
                            </a:rPr>
                            <m:t>h</m:t>
                          </m:r>
                        </m:num>
                        <m:den>
                          <m:r>
                            <a:rPr lang="en-US" altLang="en-US" sz="2300" b="0" i="1" smtClean="0">
                              <a:latin typeface="Cambria Math" panose="02040503050406030204" pitchFamily="18" charset="0"/>
                            </a:rPr>
                            <m:t>2</m:t>
                          </m:r>
                          <m:r>
                            <a:rPr lang="en-US" altLang="en-US" sz="2300" b="0" i="1" smtClean="0">
                              <a:latin typeface="Cambria Math" panose="02040503050406030204" pitchFamily="18" charset="0"/>
                              <a:ea typeface="Cambria Math" panose="02040503050406030204" pitchFamily="18" charset="0"/>
                            </a:rPr>
                            <m:t>𝜋</m:t>
                          </m:r>
                        </m:den>
                      </m:f>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b="0" i="1" smtClean="0">
                              <a:latin typeface="Cambria Math" panose="02040503050406030204" pitchFamily="18" charset="0"/>
                            </a:rPr>
                            <m:t>𝑚𝑟</m:t>
                          </m:r>
                        </m:den>
                      </m:f>
                    </m:oMath>
                  </m:oMathPara>
                </a14:m>
                <a:endParaRPr lang="en-US" sz="2300" dirty="0"/>
              </a:p>
            </p:txBody>
          </p:sp>
        </mc:Choice>
        <mc:Fallback xmlns="">
          <p:sp>
            <p:nvSpPr>
              <p:cNvPr id="19" name="Rectangle 18"/>
              <p:cNvSpPr>
                <a:spLocks noRot="1" noChangeAspect="1" noMove="1" noResize="1" noEditPoints="1" noAdjustHandles="1" noChangeArrowheads="1" noChangeShapeType="1" noTextEdit="1"/>
              </p:cNvSpPr>
              <p:nvPr/>
            </p:nvSpPr>
            <p:spPr>
              <a:xfrm>
                <a:off x="4037570" y="3053567"/>
                <a:ext cx="1636858" cy="7643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61929" y="4499137"/>
                <a:ext cx="2100319" cy="8627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2300" i="1" smtClean="0">
                              <a:latin typeface="Cambria Math" panose="02040503050406030204" pitchFamily="18" charset="0"/>
                            </a:rPr>
                          </m:ctrlPr>
                        </m:fPr>
                        <m:num>
                          <m:r>
                            <a:rPr lang="en-US" sz="2300" i="1" dirty="0">
                              <a:latin typeface="Cambria Math" panose="02040503050406030204" pitchFamily="18" charset="0"/>
                              <a:cs typeface="Times New Roman" panose="02020603050405020304" pitchFamily="18" charset="0"/>
                            </a:rPr>
                            <m:t>𝑚</m:t>
                          </m:r>
                          <m:sSup>
                            <m:sSupPr>
                              <m:ctrlPr>
                                <a:rPr lang="en-US" sz="2300" i="1" dirty="0">
                                  <a:latin typeface="Cambria Math" panose="02040503050406030204" pitchFamily="18" charset="0"/>
                                  <a:cs typeface="Times New Roman" panose="02020603050405020304" pitchFamily="18" charset="0"/>
                                </a:rPr>
                              </m:ctrlPr>
                            </m:sSupPr>
                            <m:e>
                              <m:r>
                                <m:rPr>
                                  <m:nor/>
                                </m:rPr>
                                <a:rPr lang="en-US" altLang="en-US" sz="2300" i="1" dirty="0">
                                  <a:latin typeface="Times New Roman" panose="02020603050405020304" pitchFamily="18" charset="0"/>
                                  <a:cs typeface="Times New Roman" panose="02020603050405020304" pitchFamily="18" charset="0"/>
                                </a:rPr>
                                <m:t>v</m:t>
                              </m:r>
                            </m:e>
                            <m:sup>
                              <m:r>
                                <a:rPr lang="en-US" sz="2300" i="1" dirty="0">
                                  <a:latin typeface="Cambria Math" panose="02040503050406030204" pitchFamily="18" charset="0"/>
                                  <a:cs typeface="Times New Roman" panose="02020603050405020304" pitchFamily="18" charset="0"/>
                                </a:rPr>
                                <m:t>2</m:t>
                              </m:r>
                            </m:sup>
                          </m:sSup>
                        </m:num>
                        <m:den>
                          <m:r>
                            <a:rPr lang="en-US" altLang="en-US" sz="2300" i="1">
                              <a:latin typeface="Cambria Math" panose="02040503050406030204" pitchFamily="18" charset="0"/>
                            </a:rPr>
                            <m:t>𝑟</m:t>
                          </m:r>
                        </m:den>
                      </m:f>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b="0" i="1" smtClean="0">
                              <a:latin typeface="Cambria Math" panose="02040503050406030204" pitchFamily="18" charset="0"/>
                            </a:rPr>
                            <m:t>𝑍</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e>
                            <m:sup>
                              <m:r>
                                <a:rPr lang="en-US" altLang="en-US" sz="2300" i="1">
                                  <a:latin typeface="Cambria Math" panose="02040503050406030204" pitchFamily="18" charset="0"/>
                                </a:rPr>
                                <m:t>2</m:t>
                              </m:r>
                            </m:sup>
                          </m:sSup>
                        </m:num>
                        <m:den>
                          <m:sSup>
                            <m:sSupPr>
                              <m:ctrlPr>
                                <a:rPr lang="en-US" altLang="en-US" sz="2300" i="1">
                                  <a:latin typeface="Cambria Math" panose="02040503050406030204" pitchFamily="18" charset="0"/>
                                </a:rPr>
                              </m:ctrlPr>
                            </m:sSupPr>
                            <m:e>
                              <m:r>
                                <a:rPr lang="en-US" altLang="en-US" sz="2400" i="1">
                                  <a:latin typeface="Cambria Math" panose="02040503050406030204" pitchFamily="18" charset="0"/>
                                </a:rPr>
                                <m:t>4</m:t>
                              </m:r>
                              <m:r>
                                <a:rPr lang="en-US" altLang="en-US" sz="2400" i="1">
                                  <a:latin typeface="Cambria Math" panose="02040503050406030204" pitchFamily="18" charset="0"/>
                                  <a:ea typeface="Cambria Math" panose="02040503050406030204" pitchFamily="18" charset="0"/>
                                </a:rPr>
                                <m:t>𝜋</m:t>
                              </m:r>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𝜀</m:t>
                                  </m:r>
                                </m:e>
                                <m:sub>
                                  <m:r>
                                    <a:rPr lang="en-US" altLang="en-US" sz="2400" i="1">
                                      <a:latin typeface="Cambria Math" panose="02040503050406030204" pitchFamily="18" charset="0"/>
                                      <a:ea typeface="Cambria Math" panose="02040503050406030204" pitchFamily="18" charset="0"/>
                                    </a:rPr>
                                    <m:t>0</m:t>
                                  </m:r>
                                </m:sub>
                              </m:sSub>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den>
                      </m:f>
                    </m:oMath>
                  </m:oMathPara>
                </a14:m>
                <a:endParaRPr lang="en-US" sz="2300" dirty="0"/>
              </a:p>
            </p:txBody>
          </p:sp>
        </mc:Choice>
        <mc:Fallback xmlns="">
          <p:sp>
            <p:nvSpPr>
              <p:cNvPr id="7" name="Rectangle 6"/>
              <p:cNvSpPr>
                <a:spLocks noRot="1" noChangeAspect="1" noMove="1" noResize="1" noEditPoints="1" noAdjustHandles="1" noChangeArrowheads="1" noChangeShapeType="1" noTextEdit="1"/>
              </p:cNvSpPr>
              <p:nvPr/>
            </p:nvSpPr>
            <p:spPr>
              <a:xfrm>
                <a:off x="1761929" y="4499137"/>
                <a:ext cx="2100319" cy="8627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106716" y="4494615"/>
                <a:ext cx="2354555" cy="833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en-US" sz="2300" i="1">
                              <a:latin typeface="Cambria Math" panose="02040503050406030204" pitchFamily="18" charset="0"/>
                            </a:rPr>
                          </m:ctrlPr>
                        </m:sSupPr>
                        <m:e>
                          <m:r>
                            <m:rPr>
                              <m:nor/>
                            </m:rPr>
                            <a:rPr lang="en-US" altLang="en-US" sz="2300" i="1" dirty="0">
                              <a:latin typeface="Times New Roman" panose="02020603050405020304" pitchFamily="18" charset="0"/>
                              <a:cs typeface="Times New Roman" panose="02020603050405020304" pitchFamily="18" charset="0"/>
                            </a:rPr>
                            <m:t>v</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m:t>
                      </m:r>
                      <m:f>
                        <m:fPr>
                          <m:ctrlPr>
                            <a:rPr lang="en-US" altLang="en-US" sz="2300" i="1" smtClean="0">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𝑛</m:t>
                              </m:r>
                            </m:e>
                            <m:sup>
                              <m:r>
                                <a:rPr lang="en-US" altLang="en-US" sz="2300" i="1">
                                  <a:latin typeface="Cambria Math" panose="02040503050406030204" pitchFamily="18" charset="0"/>
                                </a:rPr>
                                <m:t>2</m:t>
                              </m:r>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4</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𝑚</m:t>
                              </m:r>
                            </m:e>
                            <m:sup>
                              <m:r>
                                <a:rPr lang="en-US" altLang="en-US" sz="2300" i="1">
                                  <a:latin typeface="Cambria Math" panose="02040503050406030204" pitchFamily="18" charset="0"/>
                                </a:rPr>
                                <m:t>2</m:t>
                              </m:r>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den>
                      </m:f>
                    </m:oMath>
                  </m:oMathPara>
                </a14:m>
                <a:endParaRPr lang="en-US" sz="2300" dirty="0"/>
              </a:p>
            </p:txBody>
          </p:sp>
        </mc:Choice>
        <mc:Fallback xmlns="">
          <p:sp>
            <p:nvSpPr>
              <p:cNvPr id="20" name="Rectangle 19"/>
              <p:cNvSpPr>
                <a:spLocks noRot="1" noChangeAspect="1" noMove="1" noResize="1" noEditPoints="1" noAdjustHandles="1" noChangeArrowheads="1" noChangeShapeType="1" noTextEdit="1"/>
              </p:cNvSpPr>
              <p:nvPr/>
            </p:nvSpPr>
            <p:spPr>
              <a:xfrm>
                <a:off x="5106716" y="4494615"/>
                <a:ext cx="2354555" cy="8334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36078" y="5355541"/>
                <a:ext cx="282129"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700" i="1" smtClean="0">
                          <a:latin typeface="Cambria Math" panose="02040503050406030204" pitchFamily="18" charset="0"/>
                          <a:ea typeface="Cambria Math" panose="02040503050406030204" pitchFamily="18" charset="0"/>
                        </a:rPr>
                        <m:t>⇓</m:t>
                      </m:r>
                    </m:oMath>
                  </m:oMathPara>
                </a14:m>
                <a:endParaRPr lang="en-US" sz="2700" dirty="0"/>
              </a:p>
            </p:txBody>
          </p:sp>
        </mc:Choice>
        <mc:Fallback xmlns="">
          <p:sp>
            <p:nvSpPr>
              <p:cNvPr id="8" name="TextBox 7"/>
              <p:cNvSpPr txBox="1">
                <a:spLocks noRot="1" noChangeAspect="1" noMove="1" noResize="1" noEditPoints="1" noAdjustHandles="1" noChangeArrowheads="1" noChangeShapeType="1" noTextEdit="1"/>
              </p:cNvSpPr>
              <p:nvPr/>
            </p:nvSpPr>
            <p:spPr>
              <a:xfrm>
                <a:off x="2436078" y="5355541"/>
                <a:ext cx="282129" cy="4154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750601" y="5731538"/>
                <a:ext cx="1955086" cy="8627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rPr>
                        <m:t>𝑚</m:t>
                      </m:r>
                      <m:sSup>
                        <m:sSupPr>
                          <m:ctrlPr>
                            <a:rPr lang="en-US" sz="2300" i="1" dirty="0">
                              <a:latin typeface="Cambria Math" panose="02040503050406030204" pitchFamily="18" charset="0"/>
                              <a:cs typeface="Times New Roman" panose="02020603050405020304" pitchFamily="18" charset="0"/>
                            </a:rPr>
                          </m:ctrlPr>
                        </m:sSupPr>
                        <m:e>
                          <m:r>
                            <m:rPr>
                              <m:nor/>
                            </m:rPr>
                            <a:rPr lang="en-US" altLang="en-US" sz="2300" i="1" dirty="0">
                              <a:latin typeface="Times New Roman" panose="02020603050405020304" pitchFamily="18" charset="0"/>
                              <a:cs typeface="Times New Roman" panose="02020603050405020304" pitchFamily="18" charset="0"/>
                            </a:rPr>
                            <m:t>v</m:t>
                          </m:r>
                        </m:e>
                        <m:sup>
                          <m:r>
                            <a:rPr lang="en-US" sz="2300" i="1" dirty="0">
                              <a:latin typeface="Cambria Math" panose="02040503050406030204" pitchFamily="18" charset="0"/>
                              <a:cs typeface="Times New Roman" panose="02020603050405020304" pitchFamily="18" charset="0"/>
                            </a:rPr>
                            <m:t>2</m:t>
                          </m:r>
                        </m:sup>
                      </m:sSup>
                      <m:r>
                        <a:rPr lang="en-US" altLang="en-US" sz="2300" b="0" i="1" smtClean="0">
                          <a:latin typeface="Cambria Math" panose="02040503050406030204" pitchFamily="18" charset="0"/>
                        </a:rPr>
                        <m:t>=</m:t>
                      </m:r>
                      <m:f>
                        <m:fPr>
                          <m:ctrlPr>
                            <a:rPr lang="en-US" altLang="en-US" sz="2300" i="1" smtClean="0">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b="0" i="1" smtClean="0">
                                  <a:latin typeface="Cambria Math" panose="02040503050406030204" pitchFamily="18" charset="0"/>
                                </a:rPr>
                                <m:t>𝑍</m:t>
                              </m:r>
                              <m:r>
                                <a:rPr lang="en-US" altLang="en-US" sz="2300" i="1">
                                  <a:latin typeface="Cambria Math" panose="02040503050406030204" pitchFamily="18" charset="0"/>
                                </a:rPr>
                                <m:t>𝑒</m:t>
                              </m:r>
                            </m:e>
                            <m:sup>
                              <m:r>
                                <a:rPr lang="en-US" altLang="en-US" sz="2300" i="1">
                                  <a:latin typeface="Cambria Math" panose="02040503050406030204" pitchFamily="18" charset="0"/>
                                </a:rPr>
                                <m:t>2</m:t>
                              </m:r>
                            </m:sup>
                          </m:sSup>
                        </m:num>
                        <m:den>
                          <m:r>
                            <a:rPr lang="en-US" altLang="en-US" sz="2400" i="1">
                              <a:latin typeface="Cambria Math" panose="02040503050406030204" pitchFamily="18" charset="0"/>
                            </a:rPr>
                            <m:t>4</m:t>
                          </m:r>
                          <m:r>
                            <a:rPr lang="en-US" altLang="en-US" sz="2400" i="1">
                              <a:latin typeface="Cambria Math" panose="02040503050406030204" pitchFamily="18" charset="0"/>
                              <a:ea typeface="Cambria Math" panose="02040503050406030204" pitchFamily="18" charset="0"/>
                            </a:rPr>
                            <m:t>𝜋</m:t>
                          </m:r>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𝜀</m:t>
                              </m:r>
                            </m:e>
                            <m:sub>
                              <m:r>
                                <a:rPr lang="en-US" altLang="en-US" sz="2400" i="1">
                                  <a:latin typeface="Cambria Math" panose="02040503050406030204" pitchFamily="18" charset="0"/>
                                  <a:ea typeface="Cambria Math" panose="02040503050406030204" pitchFamily="18" charset="0"/>
                                </a:rPr>
                                <m:t>0</m:t>
                              </m:r>
                            </m:sub>
                          </m:sSub>
                          <m:r>
                            <a:rPr lang="en-US" altLang="en-US" sz="2300" b="0" i="1" smtClean="0">
                              <a:latin typeface="Cambria Math" panose="02040503050406030204" pitchFamily="18" charset="0"/>
                            </a:rPr>
                            <m:t>𝑟</m:t>
                          </m:r>
                        </m:den>
                      </m:f>
                    </m:oMath>
                  </m:oMathPara>
                </a14:m>
                <a:endParaRPr lang="en-US" sz="2300" dirty="0"/>
              </a:p>
            </p:txBody>
          </p:sp>
        </mc:Choice>
        <mc:Fallback xmlns="">
          <p:sp>
            <p:nvSpPr>
              <p:cNvPr id="21" name="Rectangle 20"/>
              <p:cNvSpPr>
                <a:spLocks noRot="1" noChangeAspect="1" noMove="1" noResize="1" noEditPoints="1" noAdjustHandles="1" noChangeArrowheads="1" noChangeShapeType="1" noTextEdit="1"/>
              </p:cNvSpPr>
              <p:nvPr/>
            </p:nvSpPr>
            <p:spPr>
              <a:xfrm>
                <a:off x="1750601" y="5731538"/>
                <a:ext cx="1955086" cy="86273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160415" y="5261757"/>
                <a:ext cx="282129"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700" i="1" smtClean="0">
                          <a:latin typeface="Cambria Math" panose="02040503050406030204" pitchFamily="18" charset="0"/>
                          <a:ea typeface="Cambria Math" panose="02040503050406030204" pitchFamily="18" charset="0"/>
                        </a:rPr>
                        <m:t>⇓</m:t>
                      </m:r>
                    </m:oMath>
                  </m:oMathPara>
                </a14:m>
                <a:endParaRPr lang="en-US" sz="27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160415" y="5261757"/>
                <a:ext cx="282129" cy="4154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861151" y="5623875"/>
                <a:ext cx="2822568" cy="802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rPr>
                        <m:t>𝑚</m:t>
                      </m:r>
                      <m:sSup>
                        <m:sSupPr>
                          <m:ctrlPr>
                            <a:rPr lang="en-US" sz="2300" i="1" dirty="0">
                              <a:latin typeface="Cambria Math" panose="02040503050406030204" pitchFamily="18" charset="0"/>
                              <a:cs typeface="Times New Roman" panose="02020603050405020304" pitchFamily="18" charset="0"/>
                            </a:rPr>
                          </m:ctrlPr>
                        </m:sSupPr>
                        <m:e>
                          <m:r>
                            <m:rPr>
                              <m:nor/>
                            </m:rPr>
                            <a:rPr lang="en-US" altLang="en-US" sz="2300" i="1" dirty="0">
                              <a:latin typeface="Times New Roman" panose="02020603050405020304" pitchFamily="18" charset="0"/>
                              <a:cs typeface="Times New Roman" panose="02020603050405020304" pitchFamily="18" charset="0"/>
                            </a:rPr>
                            <m:t>v</m:t>
                          </m:r>
                        </m:e>
                        <m:sup>
                          <m:r>
                            <a:rPr lang="en-US" sz="2300" i="1" dirty="0">
                              <a:latin typeface="Cambria Math" panose="02040503050406030204" pitchFamily="18" charset="0"/>
                              <a:cs typeface="Times New Roman" panose="02020603050405020304" pitchFamily="18" charset="0"/>
                            </a:rPr>
                            <m:t>2</m:t>
                          </m:r>
                        </m:sup>
                      </m:sSup>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𝑚</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𝑛</m:t>
                              </m:r>
                            </m:e>
                            <m:sup>
                              <m:r>
                                <a:rPr lang="en-US" altLang="en-US" sz="2300" i="1">
                                  <a:latin typeface="Cambria Math" panose="02040503050406030204" pitchFamily="18" charset="0"/>
                                </a:rPr>
                                <m:t>2</m:t>
                              </m:r>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4</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𝑚</m:t>
                              </m:r>
                            </m:e>
                            <m:sup>
                              <m:r>
                                <a:rPr lang="en-US" altLang="en-US" sz="2300" i="1">
                                  <a:latin typeface="Cambria Math" panose="02040503050406030204" pitchFamily="18" charset="0"/>
                                </a:rPr>
                                <m:t>2</m:t>
                              </m:r>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den>
                      </m:f>
                    </m:oMath>
                  </m:oMathPara>
                </a14:m>
                <a:endParaRPr lang="en-US" sz="2300" dirty="0"/>
              </a:p>
            </p:txBody>
          </p:sp>
        </mc:Choice>
        <mc:Fallback xmlns="">
          <p:sp>
            <p:nvSpPr>
              <p:cNvPr id="23" name="Rectangle 22"/>
              <p:cNvSpPr>
                <a:spLocks noRot="1" noChangeAspect="1" noMove="1" noResize="1" noEditPoints="1" noAdjustHandles="1" noChangeArrowheads="1" noChangeShapeType="1" noTextEdit="1"/>
              </p:cNvSpPr>
              <p:nvPr/>
            </p:nvSpPr>
            <p:spPr>
              <a:xfrm>
                <a:off x="4861151" y="5623875"/>
                <a:ext cx="2822568" cy="802527"/>
              </a:xfrm>
              <a:prstGeom prst="rect">
                <a:avLst/>
              </a:prstGeom>
              <a:blipFill>
                <a:blip r:embed="rId11"/>
                <a:stretch>
                  <a:fillRect/>
                </a:stretch>
              </a:blipFill>
            </p:spPr>
            <p:txBody>
              <a:bodyPr/>
              <a:lstStyle/>
              <a:p>
                <a:r>
                  <a:rPr lang="en-US">
                    <a:noFill/>
                  </a:rPr>
                  <a:t> </a:t>
                </a:r>
              </a:p>
            </p:txBody>
          </p:sp>
        </mc:Fallback>
      </mc:AlternateContent>
      <p:sp>
        <p:nvSpPr>
          <p:cNvPr id="27" name="TextBox 26"/>
          <p:cNvSpPr txBox="1"/>
          <p:nvPr/>
        </p:nvSpPr>
        <p:spPr>
          <a:xfrm>
            <a:off x="5674428" y="3111882"/>
            <a:ext cx="3385351" cy="646331"/>
          </a:xfrm>
          <a:prstGeom prst="rect">
            <a:avLst/>
          </a:prstGeom>
          <a:noFill/>
        </p:spPr>
        <p:txBody>
          <a:bodyPr wrap="square" rtlCol="0">
            <a:spAutoFit/>
          </a:bodyPr>
          <a:lstStyle/>
          <a:p>
            <a:pPr algn="just"/>
            <a:r>
              <a:rPr lang="en-US" dirty="0">
                <a:solidFill>
                  <a:schemeClr val="accent6">
                    <a:lumMod val="75000"/>
                  </a:schemeClr>
                </a:solidFill>
              </a:rPr>
              <a:t>This equation enables us form calculating the speed of electron.</a:t>
            </a:r>
          </a:p>
        </p:txBody>
      </p:sp>
    </p:spTree>
    <p:extLst>
      <p:ext uri="{BB962C8B-B14F-4D97-AF65-F5344CB8AC3E}">
        <p14:creationId xmlns:p14="http://schemas.microsoft.com/office/powerpoint/2010/main" val="95999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631" y="923756"/>
            <a:ext cx="8665354" cy="5632311"/>
          </a:xfrm>
          <a:prstGeom prst="rect">
            <a:avLst/>
          </a:prstGeom>
        </p:spPr>
        <p:txBody>
          <a:bodyPr wrap="square">
            <a:spAutoFit/>
          </a:bodyPr>
          <a:lstStyle/>
          <a:p>
            <a:pPr algn="just"/>
            <a:r>
              <a:rPr lang="en-US" sz="2300" dirty="0">
                <a:cs typeface="Arial" panose="020B0604020202020204" pitchFamily="34" charset="0"/>
              </a:rPr>
              <a:t>Toward the end of the nineteenth century, many scientists believed that most of the fundamental physical laws had been worked out and little remained but to clear up a few minor problems and to improve experimental methods to measure physical results to a greater number of decimal places. </a:t>
            </a:r>
          </a:p>
          <a:p>
            <a:pPr algn="just"/>
            <a:endParaRPr lang="en-US" altLang="en-US" sz="1300" dirty="0"/>
          </a:p>
          <a:p>
            <a:pPr algn="just"/>
            <a:r>
              <a:rPr lang="en-US" altLang="en-US" sz="2300" dirty="0"/>
              <a:t>However, at late 19</a:t>
            </a:r>
            <a:r>
              <a:rPr lang="en-US" altLang="en-US" sz="2300" baseline="30000" dirty="0"/>
              <a:t>th</a:t>
            </a:r>
            <a:r>
              <a:rPr lang="en-US" altLang="en-US" sz="2300" dirty="0"/>
              <a:t> century and early 20</a:t>
            </a:r>
            <a:r>
              <a:rPr lang="en-US" altLang="en-US" sz="2300" baseline="30000" dirty="0"/>
              <a:t>th</a:t>
            </a:r>
            <a:r>
              <a:rPr lang="en-US" altLang="en-US" sz="2300" dirty="0"/>
              <a:t> century, classical physics failed to explain some</a:t>
            </a:r>
            <a:r>
              <a:rPr lang="en-US" sz="2300" dirty="0"/>
              <a:t> important naturally occurring physical phenomena. Some of the phenomena that demonstrated the inadequacy of classical physics are:</a:t>
            </a:r>
          </a:p>
          <a:p>
            <a:pPr marL="1371600" lvl="2" indent="-274320" algn="just">
              <a:buFont typeface="Arial" panose="020B0604020202020204" pitchFamily="34" charset="0"/>
              <a:buChar char="•"/>
            </a:pPr>
            <a:r>
              <a:rPr lang="en-US" sz="2300" dirty="0">
                <a:solidFill>
                  <a:srgbClr val="0070C0"/>
                </a:solidFill>
              </a:rPr>
              <a:t>Blackbody Radiation</a:t>
            </a:r>
          </a:p>
          <a:p>
            <a:pPr marL="1371600" lvl="2" indent="-274320" algn="just">
              <a:buFont typeface="Arial" panose="020B0604020202020204" pitchFamily="34" charset="0"/>
              <a:buChar char="•"/>
              <a:defRPr/>
            </a:pPr>
            <a:r>
              <a:rPr lang="en-US" sz="2300" dirty="0">
                <a:solidFill>
                  <a:srgbClr val="0070C0"/>
                </a:solidFill>
              </a:rPr>
              <a:t>Photoelectric effect</a:t>
            </a:r>
          </a:p>
          <a:p>
            <a:pPr marL="1371600" lvl="2" indent="-274320" algn="just">
              <a:buFont typeface="Arial" panose="020B0604020202020204" pitchFamily="34" charset="0"/>
              <a:buChar char="•"/>
              <a:defRPr/>
            </a:pPr>
            <a:r>
              <a:rPr lang="en-US" sz="2300" dirty="0">
                <a:solidFill>
                  <a:srgbClr val="0070C0"/>
                </a:solidFill>
              </a:rPr>
              <a:t>Atomic spectra</a:t>
            </a:r>
          </a:p>
          <a:p>
            <a:pPr marL="1097280" lvl="2" algn="just">
              <a:defRPr/>
            </a:pPr>
            <a:endParaRPr lang="en-US" sz="1500" dirty="0">
              <a:solidFill>
                <a:srgbClr val="0070C0"/>
              </a:solidFill>
            </a:endParaRPr>
          </a:p>
          <a:p>
            <a:pPr algn="just">
              <a:defRPr/>
            </a:pPr>
            <a:r>
              <a:rPr lang="en-US" sz="2300" dirty="0">
                <a:solidFill>
                  <a:srgbClr val="FF0000"/>
                </a:solidFill>
              </a:rPr>
              <a:t>The limitation of classical physics to explain such phenomena led to the development of quantum mechanics in the early twentieth century.</a:t>
            </a:r>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000" b="1" dirty="0"/>
              <a:t>   The Motivation for Quantum Mechanics</a:t>
            </a:r>
          </a:p>
        </p:txBody>
      </p:sp>
      <p:sp>
        <p:nvSpPr>
          <p:cNvPr id="2" name="Slide Number Placeholder 1"/>
          <p:cNvSpPr>
            <a:spLocks noGrp="1"/>
          </p:cNvSpPr>
          <p:nvPr>
            <p:ph type="sldNum" sz="quarter" idx="12"/>
          </p:nvPr>
        </p:nvSpPr>
        <p:spPr/>
        <p:txBody>
          <a:bodyPr/>
          <a:lstStyle/>
          <a:p>
            <a:fld id="{74374BF2-3C04-4AB9-BE52-D173019A9162}" type="slidenum">
              <a:rPr lang="en-US" smtClean="0"/>
              <a:t>3</a:t>
            </a:fld>
            <a:endParaRPr lang="en-US"/>
          </a:p>
        </p:txBody>
      </p:sp>
      <p:sp>
        <p:nvSpPr>
          <p:cNvPr id="5" name="Rectangle 4"/>
          <p:cNvSpPr/>
          <p:nvPr/>
        </p:nvSpPr>
        <p:spPr>
          <a:xfrm>
            <a:off x="267631" y="639641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spTree>
    <p:extLst>
      <p:ext uri="{BB962C8B-B14F-4D97-AF65-F5344CB8AC3E}">
        <p14:creationId xmlns:p14="http://schemas.microsoft.com/office/powerpoint/2010/main" val="3269470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311150" y="948135"/>
            <a:ext cx="8507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457200" indent="-365760" algn="just" rtl="0">
              <a:spcBef>
                <a:spcPct val="0"/>
              </a:spcBef>
              <a:buClrTx/>
              <a:buSzTx/>
              <a:buNone/>
            </a:pPr>
            <a:endParaRPr lang="en-US" altLang="en-US" sz="2400" dirty="0">
              <a:latin typeface="+mn-lt"/>
            </a:endParaRPr>
          </a:p>
          <a:p>
            <a:pPr marL="457200" indent="-365760" algn="just" rtl="0">
              <a:spcBef>
                <a:spcPct val="0"/>
              </a:spcBef>
              <a:buClrTx/>
              <a:buSzTx/>
              <a:buNone/>
            </a:pPr>
            <a:endParaRPr lang="en-US" altLang="en-US" sz="2400" dirty="0">
              <a:latin typeface="+mn-lt"/>
            </a:endParaRPr>
          </a:p>
        </p:txBody>
      </p:sp>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
        <p:nvSpPr>
          <p:cNvPr id="10" name="Slide Number Placeholder 9"/>
          <p:cNvSpPr>
            <a:spLocks noGrp="1"/>
          </p:cNvSpPr>
          <p:nvPr>
            <p:ph type="sldNum" sz="quarter" idx="12"/>
          </p:nvPr>
        </p:nvSpPr>
        <p:spPr/>
        <p:txBody>
          <a:bodyPr/>
          <a:lstStyle/>
          <a:p>
            <a:fld id="{74374BF2-3C04-4AB9-BE52-D173019A9162}" type="slidenum">
              <a:rPr lang="en-US" smtClean="0"/>
              <a:t>30</a:t>
            </a:fld>
            <a:endParaRPr lang="en-US"/>
          </a:p>
        </p:txBody>
      </p:sp>
      <mc:AlternateContent xmlns:mc="http://schemas.openxmlformats.org/markup-compatibility/2006" xmlns:a14="http://schemas.microsoft.com/office/drawing/2010/main">
        <mc:Choice Requires="a14">
          <p:sp>
            <p:nvSpPr>
              <p:cNvPr id="2" name="Rectangle 1"/>
              <p:cNvSpPr/>
              <p:nvPr/>
            </p:nvSpPr>
            <p:spPr>
              <a:xfrm>
                <a:off x="413742" y="994301"/>
                <a:ext cx="8444508" cy="4897303"/>
              </a:xfrm>
              <a:prstGeom prst="rect">
                <a:avLst/>
              </a:prstGeom>
            </p:spPr>
            <p:txBody>
              <a:bodyPr wrap="square">
                <a:spAutoFit/>
              </a:bodyPr>
              <a:lstStyle/>
              <a:p>
                <a:r>
                  <a:rPr lang="en-US" altLang="en-US" sz="2400" dirty="0"/>
                  <a:t>From the last two equation, we can then write</a:t>
                </a:r>
              </a:p>
              <a:p>
                <a:endParaRPr lang="en-US" sz="2000" dirty="0"/>
              </a:p>
              <a:p>
                <a:pPr/>
                <a14:m>
                  <m:oMathPara xmlns:m="http://schemas.openxmlformats.org/officeDocument/2006/math">
                    <m:oMathParaPr>
                      <m:jc m:val="centerGroup"/>
                    </m:oMathParaPr>
                    <m:oMath xmlns:m="http://schemas.openxmlformats.org/officeDocument/2006/math">
                      <m:r>
                        <a:rPr lang="en-US" altLang="en-US" sz="2400" i="1">
                          <a:latin typeface="Cambria Math" panose="02040503050406030204" pitchFamily="18" charset="0"/>
                        </a:rPr>
                        <m:t>𝑚</m:t>
                      </m:r>
                      <m:f>
                        <m:fPr>
                          <m:ctrlPr>
                            <a:rPr lang="en-US" altLang="en-US" sz="2400" i="1">
                              <a:latin typeface="Cambria Math" panose="02040503050406030204" pitchFamily="18" charset="0"/>
                            </a:rPr>
                          </m:ctrlPr>
                        </m:fPr>
                        <m:num>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𝑛</m:t>
                              </m:r>
                            </m:e>
                            <m:sup>
                              <m:r>
                                <a:rPr lang="en-US" altLang="en-US" sz="2400" i="1">
                                  <a:latin typeface="Cambria Math" panose="02040503050406030204" pitchFamily="18" charset="0"/>
                                </a:rPr>
                                <m:t>2</m:t>
                              </m:r>
                            </m:sup>
                          </m:sSup>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h</m:t>
                              </m:r>
                            </m:e>
                            <m:sup>
                              <m:r>
                                <a:rPr lang="en-US" altLang="en-US" sz="2400" i="1">
                                  <a:latin typeface="Cambria Math" panose="02040503050406030204" pitchFamily="18" charset="0"/>
                                </a:rPr>
                                <m:t>2</m:t>
                              </m:r>
                            </m:sup>
                          </m:sSup>
                        </m:num>
                        <m:den>
                          <m:r>
                            <a:rPr lang="en-US" altLang="en-US" sz="2400" i="1">
                              <a:latin typeface="Cambria Math" panose="02040503050406030204" pitchFamily="18" charset="0"/>
                            </a:rPr>
                            <m:t>4</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ea typeface="Cambria Math" panose="02040503050406030204" pitchFamily="18" charset="0"/>
                                </a:rPr>
                                <m:t>𝜋</m:t>
                              </m:r>
                            </m:e>
                            <m:sup>
                              <m:r>
                                <a:rPr lang="en-US" altLang="en-US" sz="2400" i="1">
                                  <a:latin typeface="Cambria Math" panose="02040503050406030204" pitchFamily="18" charset="0"/>
                                </a:rPr>
                                <m:t>2</m:t>
                              </m:r>
                            </m:sup>
                          </m:sSup>
                        </m:den>
                      </m:f>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𝑚</m:t>
                              </m:r>
                            </m:e>
                            <m:sup>
                              <m:r>
                                <a:rPr lang="en-US" altLang="en-US" sz="2400" i="1">
                                  <a:latin typeface="Cambria Math" panose="02040503050406030204" pitchFamily="18" charset="0"/>
                                </a:rPr>
                                <m:t>2</m:t>
                              </m:r>
                            </m:sup>
                          </m:sSup>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𝑟</m:t>
                              </m:r>
                            </m:e>
                            <m:sup>
                              <m:r>
                                <a:rPr lang="en-US" altLang="en-US" sz="2400" i="1">
                                  <a:latin typeface="Cambria Math" panose="02040503050406030204" pitchFamily="18" charset="0"/>
                                </a:rPr>
                                <m:t>2</m:t>
                              </m:r>
                            </m:sup>
                          </m:sSup>
                        </m:den>
                      </m:f>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b="0" i="1" smtClean="0">
                              <a:latin typeface="Cambria Math" panose="02040503050406030204" pitchFamily="18" charset="0"/>
                            </a:rPr>
                            <m:t>𝑍</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𝑒</m:t>
                              </m:r>
                            </m:e>
                            <m:sup>
                              <m:r>
                                <a:rPr lang="en-US" altLang="en-US" sz="2400" i="1">
                                  <a:latin typeface="Cambria Math" panose="02040503050406030204" pitchFamily="18" charset="0"/>
                                </a:rPr>
                                <m:t>2</m:t>
                              </m:r>
                            </m:sup>
                          </m:sSup>
                        </m:num>
                        <m:den>
                          <m:r>
                            <a:rPr lang="en-US" altLang="en-US" sz="2400" i="1">
                              <a:latin typeface="Cambria Math" panose="02040503050406030204" pitchFamily="18" charset="0"/>
                            </a:rPr>
                            <m:t>4</m:t>
                          </m:r>
                          <m:r>
                            <a:rPr lang="en-US" altLang="en-US" sz="2400" i="1">
                              <a:latin typeface="Cambria Math" panose="02040503050406030204" pitchFamily="18" charset="0"/>
                              <a:ea typeface="Cambria Math" panose="02040503050406030204" pitchFamily="18" charset="0"/>
                            </a:rPr>
                            <m:t>𝜋</m:t>
                          </m:r>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𝜀</m:t>
                              </m:r>
                            </m:e>
                            <m:sub>
                              <m:r>
                                <a:rPr lang="en-US" altLang="en-US" sz="2400" i="1">
                                  <a:latin typeface="Cambria Math" panose="02040503050406030204" pitchFamily="18" charset="0"/>
                                  <a:ea typeface="Cambria Math" panose="02040503050406030204" pitchFamily="18" charset="0"/>
                                </a:rPr>
                                <m:t>0</m:t>
                              </m:r>
                            </m:sub>
                          </m:sSub>
                          <m:r>
                            <a:rPr lang="en-US" altLang="en-US" sz="2400" i="1">
                              <a:latin typeface="Cambria Math" panose="02040503050406030204" pitchFamily="18" charset="0"/>
                            </a:rPr>
                            <m:t>𝑟</m:t>
                          </m:r>
                        </m:den>
                      </m:f>
                    </m:oMath>
                  </m:oMathPara>
                </a14:m>
                <a:endParaRPr lang="en-US" sz="2400" dirty="0"/>
              </a:p>
              <a:p>
                <a:endParaRPr lang="en-US" sz="2400" dirty="0"/>
              </a:p>
              <a:p>
                <a:r>
                  <a:rPr lang="en-US" sz="2400" dirty="0"/>
                  <a:t>For hydrogen atom Z=1 and therefore,</a:t>
                </a:r>
              </a:p>
              <a:p>
                <a:endParaRPr lang="en-US" sz="2400" dirty="0"/>
              </a:p>
              <a:p>
                <a:endParaRPr lang="en-US" sz="2400" dirty="0"/>
              </a:p>
              <a:p>
                <a:endParaRPr lang="en-US" sz="2400" dirty="0"/>
              </a:p>
              <a:p>
                <a:r>
                  <a:rPr lang="en-US" sz="2400" dirty="0"/>
                  <a:t> </a:t>
                </a:r>
              </a:p>
              <a:p>
                <a:endParaRPr lang="en-US" sz="2400" dirty="0"/>
              </a:p>
              <a:p>
                <a:r>
                  <a:rPr lang="en-US" sz="2400" dirty="0"/>
                  <a:t>This equation enables us to calculate the radius of the orbital at which the electron is orbiting.</a:t>
                </a:r>
              </a:p>
            </p:txBody>
          </p:sp>
        </mc:Choice>
        <mc:Fallback xmlns="">
          <p:sp>
            <p:nvSpPr>
              <p:cNvPr id="2" name="Rectangle 1"/>
              <p:cNvSpPr>
                <a:spLocks noRot="1" noChangeAspect="1" noMove="1" noResize="1" noEditPoints="1" noAdjustHandles="1" noChangeArrowheads="1" noChangeShapeType="1" noTextEdit="1"/>
              </p:cNvSpPr>
              <p:nvPr/>
            </p:nvSpPr>
            <p:spPr>
              <a:xfrm>
                <a:off x="413742" y="994301"/>
                <a:ext cx="8444508" cy="4897303"/>
              </a:xfrm>
              <a:prstGeom prst="rect">
                <a:avLst/>
              </a:prstGeom>
              <a:blipFill>
                <a:blip r:embed="rId2"/>
                <a:stretch>
                  <a:fillRect l="-1155" t="-996" b="-1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761590" y="3737240"/>
                <a:ext cx="1748812" cy="83349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altLang="en-US" sz="2400" i="1" smtClean="0">
                          <a:latin typeface="Cambria Math" panose="02040503050406030204" pitchFamily="18" charset="0"/>
                        </a:rPr>
                        <m:t>𝑟</m:t>
                      </m:r>
                      <m:r>
                        <a:rPr lang="en-US" altLang="en-US" sz="2400" i="1" smtClean="0">
                          <a:latin typeface="Cambria Math" panose="02040503050406030204" pitchFamily="18" charset="0"/>
                        </a:rPr>
                        <m:t>=</m:t>
                      </m:r>
                      <m:f>
                        <m:fPr>
                          <m:ctrlPr>
                            <a:rPr lang="en-US" altLang="en-US" sz="2400" i="1">
                              <a:latin typeface="Cambria Math" panose="02040503050406030204" pitchFamily="18" charset="0"/>
                            </a:rPr>
                          </m:ctrlPr>
                        </m:fPr>
                        <m:num>
                          <m:sSup>
                            <m:sSupPr>
                              <m:ctrlPr>
                                <a:rPr lang="en-US" altLang="en-US" sz="2400" i="1">
                                  <a:latin typeface="Cambria Math" panose="02040503050406030204" pitchFamily="18" charset="0"/>
                                </a:rPr>
                              </m:ctrlPr>
                            </m:sSupPr>
                            <m:e>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𝜀</m:t>
                                  </m:r>
                                </m:e>
                                <m:sub>
                                  <m:r>
                                    <a:rPr lang="en-US" altLang="en-US" sz="2400" i="1">
                                      <a:latin typeface="Cambria Math" panose="02040503050406030204" pitchFamily="18" charset="0"/>
                                      <a:ea typeface="Cambria Math" panose="02040503050406030204" pitchFamily="18" charset="0"/>
                                    </a:rPr>
                                    <m:t>0</m:t>
                                  </m:r>
                                </m:sub>
                              </m:sSub>
                              <m:r>
                                <a:rPr lang="en-US" altLang="en-US" sz="2400" i="1">
                                  <a:latin typeface="Cambria Math" panose="02040503050406030204" pitchFamily="18" charset="0"/>
                                </a:rPr>
                                <m:t>𝑛</m:t>
                              </m:r>
                            </m:e>
                            <m:sup>
                              <m:r>
                                <a:rPr lang="en-US" altLang="en-US" sz="2400" i="1">
                                  <a:latin typeface="Cambria Math" panose="02040503050406030204" pitchFamily="18" charset="0"/>
                                </a:rPr>
                                <m:t>2</m:t>
                              </m:r>
                            </m:sup>
                          </m:sSup>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h</m:t>
                              </m:r>
                            </m:e>
                            <m:sup>
                              <m:r>
                                <a:rPr lang="en-US" altLang="en-US" sz="2400" i="1">
                                  <a:latin typeface="Cambria Math" panose="02040503050406030204" pitchFamily="18" charset="0"/>
                                </a:rPr>
                                <m:t>2</m:t>
                              </m:r>
                            </m:sup>
                          </m:sSup>
                        </m:num>
                        <m:den>
                          <m:r>
                            <m:rPr>
                              <m:nor/>
                            </m:rPr>
                            <a:rPr lang="en-US" altLang="en-US" sz="2400">
                              <a:latin typeface="Cambria Math" panose="02040503050406030204" pitchFamily="18" charset="0"/>
                              <a:ea typeface="Cambria Math" panose="02040503050406030204" pitchFamily="18" charset="0"/>
                            </a:rPr>
                            <m:t>𝜋</m:t>
                          </m:r>
                          <m:r>
                            <a:rPr lang="en-US" altLang="en-US" sz="2400" i="1">
                              <a:latin typeface="Cambria Math" panose="02040503050406030204" pitchFamily="18" charset="0"/>
                            </a:rPr>
                            <m:t>𝑚</m:t>
                          </m:r>
                          <m:r>
                            <a:rPr lang="en-US" altLang="en-US" sz="2400" i="1" smtClean="0">
                              <a:latin typeface="Cambria Math" panose="02040503050406030204" pitchFamily="18" charset="0"/>
                            </a:rPr>
                            <m:t>𝑍</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𝑒</m:t>
                              </m:r>
                            </m:e>
                            <m:sup>
                              <m:r>
                                <a:rPr lang="en-US" altLang="en-US" sz="2400" i="1">
                                  <a:latin typeface="Cambria Math" panose="02040503050406030204" pitchFamily="18" charset="0"/>
                                </a:rPr>
                                <m:t>2</m:t>
                              </m:r>
                            </m:sup>
                          </m:sSup>
                        </m:den>
                      </m:f>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761590" y="3737240"/>
                <a:ext cx="1748812" cy="83349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2697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311150" y="948135"/>
            <a:ext cx="8507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457200" indent="-365760" algn="just" rtl="0">
              <a:spcBef>
                <a:spcPct val="0"/>
              </a:spcBef>
              <a:buClrTx/>
              <a:buSzTx/>
              <a:buNone/>
            </a:pPr>
            <a:endParaRPr lang="en-US" altLang="en-US" sz="2400" dirty="0">
              <a:latin typeface="+mn-lt"/>
            </a:endParaRPr>
          </a:p>
          <a:p>
            <a:pPr marL="457200" indent="-365760" algn="just" rtl="0">
              <a:spcBef>
                <a:spcPct val="0"/>
              </a:spcBef>
              <a:buClrTx/>
              <a:buSzTx/>
              <a:buNone/>
            </a:pPr>
            <a:endParaRPr lang="en-US" altLang="en-US" sz="2400" dirty="0">
              <a:latin typeface="+mn-lt"/>
            </a:endParaRPr>
          </a:p>
        </p:txBody>
      </p:sp>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
        <p:nvSpPr>
          <p:cNvPr id="10" name="Slide Number Placeholder 9"/>
          <p:cNvSpPr>
            <a:spLocks noGrp="1"/>
          </p:cNvSpPr>
          <p:nvPr>
            <p:ph type="sldNum" sz="quarter" idx="12"/>
          </p:nvPr>
        </p:nvSpPr>
        <p:spPr/>
        <p:txBody>
          <a:bodyPr/>
          <a:lstStyle/>
          <a:p>
            <a:fld id="{74374BF2-3C04-4AB9-BE52-D173019A9162}" type="slidenum">
              <a:rPr lang="en-US" smtClean="0"/>
              <a:t>31</a:t>
            </a:fld>
            <a:endParaRPr lang="en-US"/>
          </a:p>
        </p:txBody>
      </p:sp>
      <mc:AlternateContent xmlns:mc="http://schemas.openxmlformats.org/markup-compatibility/2006" xmlns:a14="http://schemas.microsoft.com/office/drawing/2010/main">
        <mc:Choice Requires="a14">
          <p:sp>
            <p:nvSpPr>
              <p:cNvPr id="2" name="Rectangle 1"/>
              <p:cNvSpPr/>
              <p:nvPr/>
            </p:nvSpPr>
            <p:spPr>
              <a:xfrm>
                <a:off x="331680" y="912240"/>
                <a:ext cx="8659919" cy="5701689"/>
              </a:xfrm>
              <a:prstGeom prst="rect">
                <a:avLst/>
              </a:prstGeom>
            </p:spPr>
            <p:txBody>
              <a:bodyPr wrap="square">
                <a:spAutoFit/>
              </a:bodyPr>
              <a:lstStyle/>
              <a:p>
                <a:r>
                  <a:rPr lang="en-US" altLang="en-US" b="1" dirty="0">
                    <a:solidFill>
                      <a:srgbClr val="FF0000"/>
                    </a:solidFill>
                  </a:rPr>
                  <a:t>Example:  </a:t>
                </a:r>
                <a:r>
                  <a:rPr lang="en-US" dirty="0">
                    <a:solidFill>
                      <a:srgbClr val="FF0000"/>
                    </a:solidFill>
                  </a:rPr>
                  <a:t>If you know that:</a:t>
                </a:r>
              </a:p>
              <a:p>
                <a:pPr/>
                <a14:m>
                  <m:oMathPara xmlns:m="http://schemas.openxmlformats.org/officeDocument/2006/math">
                    <m:oMathParaPr>
                      <m:jc m:val="left"/>
                    </m:oMathParaPr>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𝑡</m:t>
                      </m:r>
                      <m:r>
                        <a:rPr lang="en-US" i="1">
                          <a:solidFill>
                            <a:srgbClr val="FF0000"/>
                          </a:solidFill>
                          <a:latin typeface="Cambria Math" panose="02040503050406030204" pitchFamily="18" charset="0"/>
                          <a:ea typeface="Cambria Math" panose="02040503050406030204" pitchFamily="18" charset="0"/>
                        </a:rPr>
                        <m:t>h</m:t>
                      </m:r>
                      <m:r>
                        <a:rPr lang="en-US" i="1">
                          <a:solidFill>
                            <a:srgbClr val="FF0000"/>
                          </a:solidFill>
                          <a:latin typeface="Cambria Math" panose="02040503050406030204" pitchFamily="18" charset="0"/>
                          <a:ea typeface="Cambria Math" panose="02040503050406030204" pitchFamily="18" charset="0"/>
                        </a:rPr>
                        <m:t>𝑒</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𝑐</m:t>
                      </m:r>
                      <m:r>
                        <a:rPr lang="en-US" i="1">
                          <a:solidFill>
                            <a:srgbClr val="FF0000"/>
                          </a:solidFill>
                          <a:latin typeface="Cambria Math" panose="02040503050406030204" pitchFamily="18" charset="0"/>
                          <a:ea typeface="Cambria Math" panose="02040503050406030204" pitchFamily="18" charset="0"/>
                        </a:rPr>
                        <m:t>h</m:t>
                      </m:r>
                      <m:r>
                        <a:rPr lang="en-US" i="1">
                          <a:solidFill>
                            <a:srgbClr val="FF0000"/>
                          </a:solidFill>
                          <a:latin typeface="Cambria Math" panose="02040503050406030204" pitchFamily="18" charset="0"/>
                          <a:ea typeface="Cambria Math" panose="02040503050406030204" pitchFamily="18" charset="0"/>
                        </a:rPr>
                        <m:t>𝑎𝑟𝑔𝑒</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𝑜𝑛</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𝑡</m:t>
                      </m:r>
                      <m:r>
                        <a:rPr lang="en-US" i="1">
                          <a:solidFill>
                            <a:srgbClr val="FF0000"/>
                          </a:solidFill>
                          <a:latin typeface="Cambria Math" panose="02040503050406030204" pitchFamily="18" charset="0"/>
                          <a:ea typeface="Cambria Math" panose="02040503050406030204" pitchFamily="18" charset="0"/>
                        </a:rPr>
                        <m:t>h</m:t>
                      </m:r>
                      <m:r>
                        <a:rPr lang="en-US" i="1">
                          <a:solidFill>
                            <a:srgbClr val="FF0000"/>
                          </a:solidFill>
                          <a:latin typeface="Cambria Math" panose="02040503050406030204" pitchFamily="18" charset="0"/>
                          <a:ea typeface="Cambria Math" panose="02040503050406030204" pitchFamily="18" charset="0"/>
                        </a:rPr>
                        <m:t>𝑒</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𝑒𝑙𝑒𝑐𝑡𝑟𝑜𝑛</m:t>
                      </m:r>
                      <m:r>
                        <a:rPr lang="en-US" i="1">
                          <a:solidFill>
                            <a:srgbClr val="FF0000"/>
                          </a:solidFill>
                          <a:latin typeface="Cambria Math" panose="02040503050406030204" pitchFamily="18" charset="0"/>
                          <a:ea typeface="Cambria Math" panose="02040503050406030204" pitchFamily="18" charset="0"/>
                        </a:rPr>
                        <m:t> </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𝑒</m:t>
                          </m:r>
                        </m:e>
                      </m:d>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1</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602177</m:t>
                      </m:r>
                      <m:r>
                        <a:rPr lang="en-US" i="1">
                          <a:solidFill>
                            <a:srgbClr val="FF0000"/>
                          </a:solidFill>
                          <a:latin typeface="Cambria Math" panose="02040503050406030204" pitchFamily="18" charset="0"/>
                          <a:ea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10</m:t>
                          </m:r>
                        </m:e>
                        <m:sup>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19</m:t>
                          </m:r>
                        </m:sup>
                      </m:sSup>
                      <m:r>
                        <a:rPr lang="en-US" i="1">
                          <a:solidFill>
                            <a:srgbClr val="FF0000"/>
                          </a:solidFill>
                          <a:latin typeface="Cambria Math" panose="02040503050406030204" pitchFamily="18" charset="0"/>
                          <a:ea typeface="Cambria Math" panose="02040503050406030204" pitchFamily="18" charset="0"/>
                        </a:rPr>
                        <m:t> </m:t>
                      </m:r>
                      <m:r>
                        <m:rPr>
                          <m:sty m:val="p"/>
                        </m:rPr>
                        <a:rPr lang="en-US" i="0">
                          <a:solidFill>
                            <a:srgbClr val="FF0000"/>
                          </a:solidFill>
                          <a:latin typeface="Cambria Math" panose="02040503050406030204" pitchFamily="18" charset="0"/>
                          <a:ea typeface="Cambria Math" panose="02040503050406030204" pitchFamily="18" charset="0"/>
                        </a:rPr>
                        <m:t>C</m:t>
                      </m:r>
                    </m:oMath>
                  </m:oMathPara>
                </a14:m>
                <a:endParaRPr lang="en-US" dirty="0">
                  <a:solidFill>
                    <a:srgbClr val="FF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𝑡</m:t>
                      </m:r>
                      <m:r>
                        <a:rPr lang="en-US" i="1">
                          <a:solidFill>
                            <a:srgbClr val="FF0000"/>
                          </a:solidFill>
                          <a:latin typeface="Cambria Math" panose="02040503050406030204" pitchFamily="18" charset="0"/>
                          <a:ea typeface="Cambria Math" panose="02040503050406030204" pitchFamily="18" charset="0"/>
                        </a:rPr>
                        <m:t>h</m:t>
                      </m:r>
                      <m:r>
                        <a:rPr lang="en-US" i="1">
                          <a:solidFill>
                            <a:srgbClr val="FF0000"/>
                          </a:solidFill>
                          <a:latin typeface="Cambria Math" panose="02040503050406030204" pitchFamily="18" charset="0"/>
                          <a:ea typeface="Cambria Math" panose="02040503050406030204" pitchFamily="18" charset="0"/>
                        </a:rPr>
                        <m:t>𝑒</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𝑚𝑎𝑠𝑠</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𝑜𝑓</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𝑡</m:t>
                      </m:r>
                      <m:r>
                        <a:rPr lang="en-US" i="1">
                          <a:solidFill>
                            <a:srgbClr val="FF0000"/>
                          </a:solidFill>
                          <a:latin typeface="Cambria Math" panose="02040503050406030204" pitchFamily="18" charset="0"/>
                          <a:ea typeface="Cambria Math" panose="02040503050406030204" pitchFamily="18" charset="0"/>
                        </a:rPr>
                        <m:t>h</m:t>
                      </m:r>
                      <m:r>
                        <a:rPr lang="en-US" i="1">
                          <a:solidFill>
                            <a:srgbClr val="FF0000"/>
                          </a:solidFill>
                          <a:latin typeface="Cambria Math" panose="02040503050406030204" pitchFamily="18" charset="0"/>
                          <a:ea typeface="Cambria Math" panose="02040503050406030204" pitchFamily="18" charset="0"/>
                        </a:rPr>
                        <m:t>𝑒</m:t>
                      </m:r>
                      <m:r>
                        <a:rPr lang="en-US" i="1">
                          <a:solidFill>
                            <a:srgbClr val="FF0000"/>
                          </a:solidFill>
                          <a:latin typeface="Cambria Math" panose="02040503050406030204" pitchFamily="18" charset="0"/>
                          <a:ea typeface="Cambria Math" panose="02040503050406030204" pitchFamily="18" charset="0"/>
                        </a:rPr>
                        <m:t> </m:t>
                      </m:r>
                      <m:r>
                        <a:rPr lang="en-US" i="1">
                          <a:solidFill>
                            <a:srgbClr val="FF0000"/>
                          </a:solidFill>
                          <a:latin typeface="Cambria Math" panose="02040503050406030204" pitchFamily="18" charset="0"/>
                          <a:ea typeface="Cambria Math" panose="02040503050406030204" pitchFamily="18" charset="0"/>
                        </a:rPr>
                        <m:t>𝑒𝑙𝑒𝑐𝑡𝑟𝑜𝑛</m:t>
                      </m:r>
                      <m:r>
                        <a:rPr lang="en-US" i="1">
                          <a:solidFill>
                            <a:srgbClr val="FF0000"/>
                          </a:solidFill>
                          <a:latin typeface="Cambria Math" panose="02040503050406030204" pitchFamily="18" charset="0"/>
                          <a:ea typeface="Cambria Math" panose="02040503050406030204" pitchFamily="18" charset="0"/>
                        </a:rPr>
                        <m:t> </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𝑚</m:t>
                          </m:r>
                        </m:e>
                      </m:d>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9</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10939</m:t>
                      </m:r>
                      <m:r>
                        <a:rPr lang="en-US" i="1">
                          <a:solidFill>
                            <a:srgbClr val="FF0000"/>
                          </a:solidFill>
                          <a:latin typeface="Cambria Math" panose="02040503050406030204" pitchFamily="18" charset="0"/>
                          <a:ea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10</m:t>
                          </m:r>
                        </m:e>
                        <m:sup>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31</m:t>
                          </m:r>
                        </m:sup>
                      </m:sSup>
                      <m:r>
                        <a:rPr lang="en-US" i="0">
                          <a:solidFill>
                            <a:srgbClr val="FF0000"/>
                          </a:solidFill>
                          <a:latin typeface="Cambria Math" panose="02040503050406030204" pitchFamily="18" charset="0"/>
                          <a:ea typeface="Cambria Math" panose="02040503050406030204" pitchFamily="18" charset="0"/>
                        </a:rPr>
                        <m:t> </m:t>
                      </m:r>
                      <m:r>
                        <m:rPr>
                          <m:sty m:val="p"/>
                        </m:rPr>
                        <a:rPr lang="en-US" i="0">
                          <a:solidFill>
                            <a:srgbClr val="FF0000"/>
                          </a:solidFill>
                          <a:latin typeface="Cambria Math" panose="02040503050406030204" pitchFamily="18" charset="0"/>
                          <a:ea typeface="Cambria Math" panose="02040503050406030204" pitchFamily="18" charset="0"/>
                        </a:rPr>
                        <m:t>kg</m:t>
                      </m:r>
                    </m:oMath>
                  </m:oMathPara>
                </a14:m>
                <a:endParaRPr lang="en-US" dirty="0">
                  <a:solidFill>
                    <a:srgbClr val="FF0000"/>
                  </a:solidFill>
                  <a:latin typeface="Cambria Math" panose="02040503050406030204" pitchFamily="18" charset="0"/>
                  <a:ea typeface="Cambria Math" panose="02040503050406030204" pitchFamily="18" charset="0"/>
                </a:endParaRPr>
              </a:p>
              <a:p>
                <a:pPr marL="0" lvl="1"/>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𝑡</m:t>
                      </m:r>
                      <m:r>
                        <a:rPr lang="en-US" b="0" i="1" smtClean="0">
                          <a:solidFill>
                            <a:srgbClr val="FF0000"/>
                          </a:solidFill>
                          <a:latin typeface="Cambria Math" panose="02040503050406030204" pitchFamily="18" charset="0"/>
                          <a:ea typeface="Cambria Math" panose="02040503050406030204" pitchFamily="18" charset="0"/>
                        </a:rPr>
                        <m:t>h</m:t>
                      </m:r>
                      <m:r>
                        <a:rPr lang="en-US" b="0" i="1" smtClean="0">
                          <a:solidFill>
                            <a:srgbClr val="FF0000"/>
                          </a:solidFill>
                          <a:latin typeface="Cambria Math" panose="02040503050406030204" pitchFamily="18" charset="0"/>
                          <a:ea typeface="Cambria Math" panose="02040503050406030204" pitchFamily="18" charset="0"/>
                        </a:rPr>
                        <m:t>𝑒</m:t>
                      </m:r>
                      <m:r>
                        <a:rPr lang="en-US" b="0" i="1" smtClean="0">
                          <a:solidFill>
                            <a:srgbClr val="FF0000"/>
                          </a:solidFill>
                          <a:latin typeface="Cambria Math" panose="02040503050406030204" pitchFamily="18" charset="0"/>
                          <a:ea typeface="Cambria Math" panose="02040503050406030204" pitchFamily="18" charset="0"/>
                        </a:rPr>
                        <m:t> </m:t>
                      </m:r>
                      <m:r>
                        <a:rPr lang="en-US" b="0" i="1" smtClean="0">
                          <a:solidFill>
                            <a:srgbClr val="FF0000"/>
                          </a:solidFill>
                          <a:latin typeface="Cambria Math" panose="02040503050406030204" pitchFamily="18" charset="0"/>
                          <a:ea typeface="Cambria Math" panose="02040503050406030204" pitchFamily="18" charset="0"/>
                        </a:rPr>
                        <m:t>𝑝𝑒𝑟𝑚𝑖𝑡𝑡𝑖𝑣𝑖𝑡𝑦</m:t>
                      </m:r>
                      <m:r>
                        <a:rPr lang="en-US" b="0" i="1" smtClean="0">
                          <a:solidFill>
                            <a:srgbClr val="FF0000"/>
                          </a:solidFill>
                          <a:latin typeface="Cambria Math" panose="02040503050406030204" pitchFamily="18" charset="0"/>
                          <a:ea typeface="Cambria Math" panose="02040503050406030204" pitchFamily="18" charset="0"/>
                        </a:rPr>
                        <m:t> </m:t>
                      </m:r>
                      <m:r>
                        <a:rPr lang="en-US" b="0" i="1" smtClean="0">
                          <a:solidFill>
                            <a:srgbClr val="FF0000"/>
                          </a:solidFill>
                          <a:latin typeface="Cambria Math" panose="02040503050406030204" pitchFamily="18" charset="0"/>
                          <a:ea typeface="Cambria Math" panose="02040503050406030204" pitchFamily="18" charset="0"/>
                        </a:rPr>
                        <m:t>𝑜𝑓</m:t>
                      </m:r>
                      <m:r>
                        <a:rPr lang="en-US" b="0" i="1" smtClean="0">
                          <a:solidFill>
                            <a:srgbClr val="FF0000"/>
                          </a:solidFill>
                          <a:latin typeface="Cambria Math" panose="02040503050406030204" pitchFamily="18" charset="0"/>
                          <a:ea typeface="Cambria Math" panose="02040503050406030204" pitchFamily="18" charset="0"/>
                        </a:rPr>
                        <m:t> </m:t>
                      </m:r>
                      <m:r>
                        <a:rPr lang="en-US" b="0" i="1" smtClean="0">
                          <a:solidFill>
                            <a:srgbClr val="FF0000"/>
                          </a:solidFill>
                          <a:latin typeface="Cambria Math" panose="02040503050406030204" pitchFamily="18" charset="0"/>
                          <a:ea typeface="Cambria Math" panose="02040503050406030204" pitchFamily="18" charset="0"/>
                        </a:rPr>
                        <m:t>𝑓𝑟𝑒𝑒</m:t>
                      </m:r>
                      <m:r>
                        <a:rPr lang="en-US" b="0" i="1" smtClean="0">
                          <a:solidFill>
                            <a:srgbClr val="FF0000"/>
                          </a:solidFill>
                          <a:latin typeface="Cambria Math" panose="02040503050406030204" pitchFamily="18" charset="0"/>
                          <a:ea typeface="Cambria Math" panose="02040503050406030204" pitchFamily="18" charset="0"/>
                        </a:rPr>
                        <m:t> </m:t>
                      </m:r>
                      <m:r>
                        <a:rPr lang="en-US" b="0" i="1" smtClean="0">
                          <a:solidFill>
                            <a:srgbClr val="FF0000"/>
                          </a:solidFill>
                          <a:latin typeface="Cambria Math" panose="02040503050406030204" pitchFamily="18" charset="0"/>
                          <a:ea typeface="Cambria Math" panose="02040503050406030204" pitchFamily="18" charset="0"/>
                        </a:rPr>
                        <m:t>𝑠𝑝𝑎𝑐𝑒</m:t>
                      </m:r>
                      <m:r>
                        <a:rPr lang="en-US" b="0" i="1" smtClean="0">
                          <a:solidFill>
                            <a:srgbClr val="FF0000"/>
                          </a:solidFill>
                          <a:latin typeface="Cambria Math" panose="02040503050406030204" pitchFamily="18" charset="0"/>
                          <a:ea typeface="Cambria Math" panose="02040503050406030204" pitchFamily="18" charset="0"/>
                        </a:rPr>
                        <m:t> </m:t>
                      </m:r>
                      <m:d>
                        <m:dPr>
                          <m:ctrlPr>
                            <a:rPr lang="en-US" i="1">
                              <a:solidFill>
                                <a:srgbClr val="FF0000"/>
                              </a:solidFill>
                              <a:latin typeface="Cambria Math" panose="02040503050406030204" pitchFamily="18" charset="0"/>
                              <a:ea typeface="Cambria Math" panose="02040503050406030204" pitchFamily="18" charset="0"/>
                            </a:rPr>
                          </m:ctrlPr>
                        </m:dPr>
                        <m:e>
                          <m:sSub>
                            <m:sSubPr>
                              <m:ctrlPr>
                                <a:rPr lang="en-US" altLang="en-US" i="1">
                                  <a:solidFill>
                                    <a:srgbClr val="FF0000"/>
                                  </a:solidFill>
                                  <a:latin typeface="Cambria Math" panose="02040503050406030204" pitchFamily="18" charset="0"/>
                                  <a:ea typeface="Cambria Math" panose="02040503050406030204" pitchFamily="18" charset="0"/>
                                </a:rPr>
                              </m:ctrlPr>
                            </m:sSubPr>
                            <m:e>
                              <m:r>
                                <a:rPr lang="en-US" altLang="en-US" i="1">
                                  <a:solidFill>
                                    <a:srgbClr val="FF0000"/>
                                  </a:solidFill>
                                  <a:latin typeface="Cambria Math" panose="02040503050406030204" pitchFamily="18" charset="0"/>
                                  <a:ea typeface="Cambria Math" panose="02040503050406030204" pitchFamily="18" charset="0"/>
                                </a:rPr>
                                <m:t>𝜀</m:t>
                              </m:r>
                            </m:e>
                            <m:sub>
                              <m:r>
                                <a:rPr lang="en-US" altLang="en-US" i="1">
                                  <a:solidFill>
                                    <a:srgbClr val="FF0000"/>
                                  </a:solidFill>
                                  <a:latin typeface="Cambria Math" panose="02040503050406030204" pitchFamily="18" charset="0"/>
                                  <a:ea typeface="Cambria Math" panose="02040503050406030204" pitchFamily="18" charset="0"/>
                                </a:rPr>
                                <m:t>0</m:t>
                              </m:r>
                            </m:sub>
                          </m:sSub>
                        </m:e>
                      </m:d>
                      <m:r>
                        <a:rPr lang="en-US" i="1" smtClean="0">
                          <a:solidFill>
                            <a:srgbClr val="FF0000"/>
                          </a:solidFill>
                          <a:latin typeface="Cambria Math" panose="02040503050406030204" pitchFamily="18" charset="0"/>
                          <a:ea typeface="Cambria Math" panose="02040503050406030204" pitchFamily="18" charset="0"/>
                        </a:rPr>
                        <m:t>=</m:t>
                      </m:r>
                      <m:r>
                        <m:rPr>
                          <m:nor/>
                        </m:rPr>
                        <a:rPr lang="en-US" altLang="en-US" i="1" dirty="0">
                          <a:solidFill>
                            <a:srgbClr val="FF0000"/>
                          </a:solidFill>
                          <a:latin typeface="Cambria Math" panose="02040503050406030204" pitchFamily="18" charset="0"/>
                          <a:ea typeface="Cambria Math" panose="02040503050406030204" pitchFamily="18" charset="0"/>
                        </a:rPr>
                        <m:t> </m:t>
                      </m:r>
                      <m:r>
                        <a:rPr lang="en-US" altLang="en-US" i="1">
                          <a:solidFill>
                            <a:srgbClr val="FF0000"/>
                          </a:solidFill>
                          <a:latin typeface="Cambria Math" panose="02040503050406030204" pitchFamily="18" charset="0"/>
                        </a:rPr>
                        <m:t>8</m:t>
                      </m:r>
                      <m:r>
                        <a:rPr lang="en-US" altLang="en-US" i="1">
                          <a:solidFill>
                            <a:srgbClr val="FF0000"/>
                          </a:solidFill>
                          <a:latin typeface="Cambria Math" panose="02040503050406030204" pitchFamily="18" charset="0"/>
                        </a:rPr>
                        <m:t>.</m:t>
                      </m:r>
                      <m:r>
                        <a:rPr lang="en-US" altLang="en-US" i="1">
                          <a:solidFill>
                            <a:srgbClr val="FF0000"/>
                          </a:solidFill>
                          <a:latin typeface="Cambria Math" panose="02040503050406030204" pitchFamily="18" charset="0"/>
                        </a:rPr>
                        <m:t>8541878</m:t>
                      </m:r>
                      <m:r>
                        <a:rPr lang="en-US" altLang="en-US" i="1">
                          <a:solidFill>
                            <a:srgbClr val="FF0000"/>
                          </a:solidFill>
                          <a:latin typeface="Cambria Math" panose="02040503050406030204" pitchFamily="18" charset="0"/>
                          <a:ea typeface="Cambria Math" panose="02040503050406030204" pitchFamily="18" charset="0"/>
                        </a:rPr>
                        <m:t>×</m:t>
                      </m:r>
                      <m:sSup>
                        <m:sSupPr>
                          <m:ctrlPr>
                            <a:rPr lang="en-US" altLang="en-US" i="1">
                              <a:solidFill>
                                <a:srgbClr val="FF0000"/>
                              </a:solidFill>
                              <a:latin typeface="Cambria Math" panose="02040503050406030204" pitchFamily="18" charset="0"/>
                              <a:ea typeface="Cambria Math" panose="02040503050406030204" pitchFamily="18" charset="0"/>
                            </a:rPr>
                          </m:ctrlPr>
                        </m:sSupPr>
                        <m:e>
                          <m:r>
                            <a:rPr lang="en-US" altLang="en-US" i="1">
                              <a:solidFill>
                                <a:srgbClr val="FF0000"/>
                              </a:solidFill>
                              <a:latin typeface="Cambria Math" panose="02040503050406030204" pitchFamily="18" charset="0"/>
                              <a:ea typeface="Cambria Math" panose="02040503050406030204" pitchFamily="18" charset="0"/>
                            </a:rPr>
                            <m:t>10</m:t>
                          </m:r>
                        </m:e>
                        <m:sup>
                          <m:r>
                            <a:rPr lang="en-US" altLang="en-US" i="1">
                              <a:solidFill>
                                <a:srgbClr val="FF0000"/>
                              </a:solidFill>
                              <a:latin typeface="Cambria Math" panose="02040503050406030204" pitchFamily="18" charset="0"/>
                              <a:ea typeface="Cambria Math" panose="02040503050406030204" pitchFamily="18" charset="0"/>
                            </a:rPr>
                            <m:t>−</m:t>
                          </m:r>
                          <m:r>
                            <a:rPr lang="en-US" altLang="en-US" i="1">
                              <a:solidFill>
                                <a:srgbClr val="FF0000"/>
                              </a:solidFill>
                              <a:latin typeface="Cambria Math" panose="02040503050406030204" pitchFamily="18" charset="0"/>
                              <a:ea typeface="Cambria Math" panose="02040503050406030204" pitchFamily="18" charset="0"/>
                            </a:rPr>
                            <m:t>12</m:t>
                          </m:r>
                        </m:sup>
                      </m:sSup>
                      <m:f>
                        <m:fPr>
                          <m:ctrlPr>
                            <a:rPr lang="en-US" altLang="en-US" i="1">
                              <a:solidFill>
                                <a:srgbClr val="FF0000"/>
                              </a:solidFill>
                              <a:latin typeface="Cambria Math" panose="02040503050406030204" pitchFamily="18" charset="0"/>
                              <a:ea typeface="Cambria Math" panose="02040503050406030204" pitchFamily="18" charset="0"/>
                            </a:rPr>
                          </m:ctrlPr>
                        </m:fPr>
                        <m:num>
                          <m:sSup>
                            <m:sSupPr>
                              <m:ctrlPr>
                                <a:rPr lang="en-US" altLang="en-US" i="1">
                                  <a:solidFill>
                                    <a:srgbClr val="FF0000"/>
                                  </a:solidFill>
                                  <a:latin typeface="Cambria Math" panose="02040503050406030204" pitchFamily="18" charset="0"/>
                                  <a:ea typeface="Cambria Math" panose="02040503050406030204" pitchFamily="18" charset="0"/>
                                </a:rPr>
                              </m:ctrlPr>
                            </m:sSupPr>
                            <m:e>
                              <m:r>
                                <m:rPr>
                                  <m:sty m:val="p"/>
                                </m:rPr>
                                <a:rPr lang="en-US" altLang="en-US">
                                  <a:solidFill>
                                    <a:srgbClr val="FF0000"/>
                                  </a:solidFill>
                                  <a:latin typeface="Cambria Math" panose="02040503050406030204" pitchFamily="18" charset="0"/>
                                  <a:ea typeface="Cambria Math" panose="02040503050406030204" pitchFamily="18" charset="0"/>
                                </a:rPr>
                                <m:t>C</m:t>
                              </m:r>
                            </m:e>
                            <m:sup>
                              <m:r>
                                <a:rPr lang="en-US" altLang="en-US">
                                  <a:solidFill>
                                    <a:srgbClr val="FF0000"/>
                                  </a:solidFill>
                                  <a:latin typeface="Cambria Math" panose="02040503050406030204" pitchFamily="18" charset="0"/>
                                  <a:ea typeface="Cambria Math" panose="02040503050406030204" pitchFamily="18" charset="0"/>
                                </a:rPr>
                                <m:t>2</m:t>
                              </m:r>
                            </m:sup>
                          </m:sSup>
                        </m:num>
                        <m:den>
                          <m:r>
                            <m:rPr>
                              <m:sty m:val="p"/>
                            </m:rPr>
                            <a:rPr lang="en-US" altLang="en-US">
                              <a:solidFill>
                                <a:srgbClr val="FF0000"/>
                              </a:solidFill>
                              <a:latin typeface="Cambria Math" panose="02040503050406030204" pitchFamily="18" charset="0"/>
                              <a:ea typeface="Cambria Math" panose="02040503050406030204" pitchFamily="18" charset="0"/>
                            </a:rPr>
                            <m:t>N</m:t>
                          </m:r>
                          <m:sSup>
                            <m:sSupPr>
                              <m:ctrlPr>
                                <a:rPr lang="en-US" altLang="en-US" i="1">
                                  <a:solidFill>
                                    <a:srgbClr val="FF0000"/>
                                  </a:solidFill>
                                  <a:latin typeface="Cambria Math" panose="02040503050406030204" pitchFamily="18" charset="0"/>
                                  <a:ea typeface="Cambria Math" panose="02040503050406030204" pitchFamily="18" charset="0"/>
                                </a:rPr>
                              </m:ctrlPr>
                            </m:sSupPr>
                            <m:e>
                              <m:r>
                                <m:rPr>
                                  <m:sty m:val="p"/>
                                </m:rPr>
                                <a:rPr lang="en-US" altLang="en-US">
                                  <a:solidFill>
                                    <a:srgbClr val="FF0000"/>
                                  </a:solidFill>
                                  <a:latin typeface="Cambria Math" panose="02040503050406030204" pitchFamily="18" charset="0"/>
                                  <a:ea typeface="Cambria Math" panose="02040503050406030204" pitchFamily="18" charset="0"/>
                                </a:rPr>
                                <m:t>m</m:t>
                              </m:r>
                            </m:e>
                            <m:sup>
                              <m:r>
                                <a:rPr lang="en-US" altLang="en-US">
                                  <a:solidFill>
                                    <a:srgbClr val="FF0000"/>
                                  </a:solidFill>
                                  <a:latin typeface="Cambria Math" panose="02040503050406030204" pitchFamily="18" charset="0"/>
                                  <a:ea typeface="Cambria Math" panose="02040503050406030204" pitchFamily="18" charset="0"/>
                                </a:rPr>
                                <m:t>2</m:t>
                              </m:r>
                            </m:sup>
                          </m:sSup>
                        </m:den>
                      </m:f>
                    </m:oMath>
                  </m:oMathPara>
                </a14:m>
                <a:endParaRPr lang="en-US" dirty="0">
                  <a:solidFill>
                    <a:srgbClr val="FF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en-US" i="1">
                          <a:solidFill>
                            <a:srgbClr val="FF0000"/>
                          </a:solidFill>
                          <a:latin typeface="Cambria Math" panose="02040503050406030204" pitchFamily="18" charset="0"/>
                          <a:ea typeface="Cambria Math" panose="02040503050406030204" pitchFamily="18" charset="0"/>
                        </a:rPr>
                        <m:t>𝑃𝑙𝑎𝑛𝑐𝑘</m:t>
                      </m:r>
                      <m:r>
                        <a:rPr lang="en-US" altLang="en-US" i="1">
                          <a:solidFill>
                            <a:srgbClr val="FF0000"/>
                          </a:solidFill>
                          <a:latin typeface="Cambria Math" panose="02040503050406030204" pitchFamily="18" charset="0"/>
                          <a:ea typeface="Cambria Math" panose="02040503050406030204" pitchFamily="18" charset="0"/>
                        </a:rPr>
                        <m:t> </m:t>
                      </m:r>
                      <m:r>
                        <a:rPr lang="en-US" altLang="en-US" i="1">
                          <a:solidFill>
                            <a:srgbClr val="FF0000"/>
                          </a:solidFill>
                          <a:latin typeface="Cambria Math" panose="02040503050406030204" pitchFamily="18" charset="0"/>
                          <a:ea typeface="Cambria Math" panose="02040503050406030204" pitchFamily="18" charset="0"/>
                        </a:rPr>
                        <m:t>𝑐𝑜𝑛𝑠𝑡𝑎𝑡𝑛</m:t>
                      </m:r>
                      <m:r>
                        <a:rPr lang="en-US" altLang="en-US" i="1">
                          <a:solidFill>
                            <a:srgbClr val="FF0000"/>
                          </a:solidFill>
                          <a:latin typeface="Cambria Math" panose="02040503050406030204" pitchFamily="18" charset="0"/>
                          <a:ea typeface="Cambria Math" panose="02040503050406030204" pitchFamily="18" charset="0"/>
                        </a:rPr>
                        <m:t> </m:t>
                      </m:r>
                      <m:d>
                        <m:dPr>
                          <m:ctrlPr>
                            <a:rPr lang="en-US" altLang="en-US" i="1">
                              <a:solidFill>
                                <a:srgbClr val="FF0000"/>
                              </a:solidFill>
                              <a:latin typeface="Cambria Math" panose="02040503050406030204" pitchFamily="18" charset="0"/>
                              <a:ea typeface="Cambria Math" panose="02040503050406030204" pitchFamily="18" charset="0"/>
                            </a:rPr>
                          </m:ctrlPr>
                        </m:dPr>
                        <m:e>
                          <m:r>
                            <a:rPr lang="en-US" altLang="en-US" i="1">
                              <a:solidFill>
                                <a:srgbClr val="FF0000"/>
                              </a:solidFill>
                              <a:latin typeface="Cambria Math" panose="02040503050406030204" pitchFamily="18" charset="0"/>
                              <a:ea typeface="Cambria Math" panose="02040503050406030204" pitchFamily="18" charset="0"/>
                            </a:rPr>
                            <m:t>h</m:t>
                          </m:r>
                        </m:e>
                      </m:d>
                      <m:r>
                        <a:rPr lang="en-US" altLang="en-US" i="1">
                          <a:solidFill>
                            <a:srgbClr val="FF0000"/>
                          </a:solidFill>
                          <a:latin typeface="Cambria Math" panose="02040503050406030204" pitchFamily="18" charset="0"/>
                          <a:ea typeface="Cambria Math" panose="02040503050406030204" pitchFamily="18" charset="0"/>
                        </a:rPr>
                        <m:t>=</m:t>
                      </m:r>
                      <m:r>
                        <a:rPr lang="en-US" altLang="en-US" i="1">
                          <a:solidFill>
                            <a:srgbClr val="FF0000"/>
                          </a:solidFill>
                          <a:latin typeface="Cambria Math" panose="02040503050406030204" pitchFamily="18" charset="0"/>
                          <a:ea typeface="Cambria Math" panose="02040503050406030204" pitchFamily="18" charset="0"/>
                        </a:rPr>
                        <m:t>6</m:t>
                      </m:r>
                      <m:r>
                        <a:rPr lang="en-US" altLang="en-US" i="1">
                          <a:solidFill>
                            <a:srgbClr val="FF0000"/>
                          </a:solidFill>
                          <a:latin typeface="Cambria Math" panose="02040503050406030204" pitchFamily="18" charset="0"/>
                          <a:ea typeface="Cambria Math" panose="02040503050406030204" pitchFamily="18" charset="0"/>
                        </a:rPr>
                        <m:t>.</m:t>
                      </m:r>
                      <m:r>
                        <a:rPr lang="en-US" altLang="en-US" i="1">
                          <a:solidFill>
                            <a:srgbClr val="FF0000"/>
                          </a:solidFill>
                          <a:latin typeface="Cambria Math" panose="02040503050406030204" pitchFamily="18" charset="0"/>
                          <a:ea typeface="Cambria Math" panose="02040503050406030204" pitchFamily="18" charset="0"/>
                        </a:rPr>
                        <m:t>626</m:t>
                      </m:r>
                      <m:r>
                        <a:rPr lang="en-US" i="1">
                          <a:solidFill>
                            <a:srgbClr val="FF0000"/>
                          </a:solidFill>
                          <a:latin typeface="Cambria Math" panose="02040503050406030204" pitchFamily="18" charset="0"/>
                          <a:ea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10</m:t>
                          </m:r>
                        </m:e>
                        <m:sup>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34</m:t>
                          </m:r>
                        </m:sup>
                      </m:sSup>
                      <m:r>
                        <a:rPr lang="en-US" i="1">
                          <a:solidFill>
                            <a:srgbClr val="FF0000"/>
                          </a:solidFill>
                          <a:latin typeface="Cambria Math" panose="02040503050406030204" pitchFamily="18" charset="0"/>
                          <a:ea typeface="Cambria Math" panose="02040503050406030204" pitchFamily="18" charset="0"/>
                        </a:rPr>
                        <m:t> </m:t>
                      </m:r>
                      <m:r>
                        <m:rPr>
                          <m:sty m:val="p"/>
                        </m:rPr>
                        <a:rPr lang="en-US" i="0">
                          <a:solidFill>
                            <a:srgbClr val="FF0000"/>
                          </a:solidFill>
                          <a:latin typeface="Cambria Math" panose="02040503050406030204" pitchFamily="18" charset="0"/>
                          <a:ea typeface="Cambria Math" panose="02040503050406030204" pitchFamily="18" charset="0"/>
                        </a:rPr>
                        <m:t>Js</m:t>
                      </m:r>
                    </m:oMath>
                  </m:oMathPara>
                </a14:m>
                <a:endParaRPr lang="en-US" dirty="0">
                  <a:solidFill>
                    <a:srgbClr val="FF0000"/>
                  </a:solidFill>
                  <a:latin typeface="Cambria Math" panose="02040503050406030204" pitchFamily="18" charset="0"/>
                  <a:ea typeface="Cambria Math" panose="02040503050406030204" pitchFamily="18" charset="0"/>
                </a:endParaRPr>
              </a:p>
              <a:p>
                <a:r>
                  <a:rPr lang="en-US" dirty="0">
                    <a:solidFill>
                      <a:srgbClr val="FF0000"/>
                    </a:solidFill>
                  </a:rPr>
                  <a:t>Calculate the radius of the first orbital in hydrogen atom (orbit with </a:t>
                </a:r>
                <a14:m>
                  <m:oMath xmlns:m="http://schemas.openxmlformats.org/officeDocument/2006/math">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1</m:t>
                    </m:r>
                  </m:oMath>
                </a14:m>
                <a:r>
                  <a:rPr lang="en-US" dirty="0">
                    <a:solidFill>
                      <a:srgbClr val="FF0000"/>
                    </a:solidFill>
                  </a:rPr>
                  <a:t>).</a:t>
                </a:r>
              </a:p>
              <a:p>
                <a:endParaRPr lang="en-US" altLang="en-US" sz="1000" b="1" dirty="0">
                  <a:solidFill>
                    <a:srgbClr val="FF0000"/>
                  </a:solidFill>
                </a:endParaRPr>
              </a:p>
              <a:p>
                <a:r>
                  <a:rPr lang="en-US" altLang="en-US" b="1" dirty="0">
                    <a:solidFill>
                      <a:srgbClr val="0070C0"/>
                    </a:solidFill>
                  </a:rPr>
                  <a:t>Example:  </a:t>
                </a:r>
              </a:p>
              <a:p>
                <a:r>
                  <a:rPr lang="en-US" dirty="0">
                    <a:solidFill>
                      <a:schemeClr val="tx1"/>
                    </a:solidFill>
                  </a:rPr>
                  <a:t>Using equation                            </a:t>
                </a:r>
                <a14:m>
                  <m:oMath xmlns:m="http://schemas.openxmlformats.org/officeDocument/2006/math">
                    <m:r>
                      <a:rPr lang="en-US" altLang="en-US" sz="2400" b="0" i="1" smtClean="0">
                        <a:latin typeface="Cambria Math" panose="02040503050406030204" pitchFamily="18" charset="0"/>
                      </a:rPr>
                      <m:t>𝑟</m:t>
                    </m:r>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sSup>
                          <m:sSupPr>
                            <m:ctrlPr>
                              <a:rPr lang="en-US" altLang="en-US" sz="2400" i="1">
                                <a:latin typeface="Cambria Math" panose="02040503050406030204" pitchFamily="18" charset="0"/>
                              </a:rPr>
                            </m:ctrlPr>
                          </m:sSupPr>
                          <m:e>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𝜀</m:t>
                                </m:r>
                              </m:e>
                              <m:sub>
                                <m:r>
                                  <a:rPr lang="en-US" altLang="en-US" sz="2400" i="1">
                                    <a:latin typeface="Cambria Math" panose="02040503050406030204" pitchFamily="18" charset="0"/>
                                    <a:ea typeface="Cambria Math" panose="02040503050406030204" pitchFamily="18" charset="0"/>
                                  </a:rPr>
                                  <m:t>0</m:t>
                                </m:r>
                              </m:sub>
                            </m:sSub>
                            <m:r>
                              <a:rPr lang="en-US" altLang="en-US" sz="2400" i="1">
                                <a:latin typeface="Cambria Math" panose="02040503050406030204" pitchFamily="18" charset="0"/>
                              </a:rPr>
                              <m:t>𝑛</m:t>
                            </m:r>
                          </m:e>
                          <m:sup>
                            <m:r>
                              <a:rPr lang="en-US" altLang="en-US" sz="2400" i="1">
                                <a:latin typeface="Cambria Math" panose="02040503050406030204" pitchFamily="18" charset="0"/>
                              </a:rPr>
                              <m:t>2</m:t>
                            </m:r>
                          </m:sup>
                        </m:sSup>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h</m:t>
                            </m:r>
                          </m:e>
                          <m:sup>
                            <m:r>
                              <a:rPr lang="en-US" altLang="en-US" sz="2400" i="1">
                                <a:latin typeface="Cambria Math" panose="02040503050406030204" pitchFamily="18" charset="0"/>
                              </a:rPr>
                              <m:t>2</m:t>
                            </m:r>
                          </m:sup>
                        </m:sSup>
                      </m:num>
                      <m:den>
                        <m:r>
                          <m:rPr>
                            <m:nor/>
                          </m:rPr>
                          <a:rPr lang="en-US" altLang="en-US" sz="2400">
                            <a:latin typeface="Cambria Math" panose="02040503050406030204" pitchFamily="18" charset="0"/>
                            <a:ea typeface="Cambria Math" panose="02040503050406030204" pitchFamily="18" charset="0"/>
                          </a:rPr>
                          <m:t>𝜋</m:t>
                        </m:r>
                        <m:r>
                          <a:rPr lang="en-US" altLang="en-US" sz="2400" i="1">
                            <a:latin typeface="Cambria Math" panose="02040503050406030204" pitchFamily="18" charset="0"/>
                          </a:rPr>
                          <m:t>𝑚</m:t>
                        </m:r>
                        <m:r>
                          <a:rPr lang="en-US" altLang="en-US" sz="2400" i="1" smtClean="0">
                            <a:latin typeface="Cambria Math" panose="02040503050406030204" pitchFamily="18" charset="0"/>
                          </a:rPr>
                          <m:t>𝑍</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𝑒</m:t>
                            </m:r>
                          </m:e>
                          <m:sup>
                            <m:r>
                              <a:rPr lang="en-US" altLang="en-US" sz="2400" i="1">
                                <a:latin typeface="Cambria Math" panose="02040503050406030204" pitchFamily="18" charset="0"/>
                              </a:rPr>
                              <m:t>2</m:t>
                            </m:r>
                          </m:sup>
                        </m:sSup>
                      </m:den>
                    </m:f>
                  </m:oMath>
                </a14:m>
                <a:endParaRPr lang="en-US" sz="2400" dirty="0">
                  <a:solidFill>
                    <a:schemeClr val="tx1"/>
                  </a:solidFill>
                </a:endParaRPr>
              </a:p>
              <a:p>
                <a:endParaRPr lang="en-US" sz="1000" dirty="0">
                  <a:solidFill>
                    <a:schemeClr val="tx1"/>
                  </a:solidFill>
                </a:endParaRPr>
              </a:p>
              <a:p>
                <a:endParaRPr lang="en-US" sz="800" dirty="0">
                  <a:solidFill>
                    <a:schemeClr val="tx1"/>
                  </a:solidFill>
                </a:endParaRPr>
              </a:p>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panose="02040503050406030204" pitchFamily="18" charset="0"/>
                            </a:rPr>
                          </m:ctrlPr>
                        </m:fPr>
                        <m:num>
                          <m:r>
                            <a:rPr lang="en-US" altLang="en-US" i="1">
                              <a:latin typeface="Cambria Math" panose="02040503050406030204" pitchFamily="18" charset="0"/>
                            </a:rPr>
                            <m:t>8</m:t>
                          </m:r>
                          <m:r>
                            <a:rPr lang="en-US" altLang="en-US" i="1">
                              <a:latin typeface="Cambria Math" panose="02040503050406030204" pitchFamily="18" charset="0"/>
                            </a:rPr>
                            <m:t>.</m:t>
                          </m:r>
                          <m:r>
                            <a:rPr lang="en-US" altLang="en-US" i="1">
                              <a:latin typeface="Cambria Math" panose="02040503050406030204" pitchFamily="18" charset="0"/>
                            </a:rPr>
                            <m:t>8541878</m:t>
                          </m:r>
                          <m:r>
                            <a:rPr lang="en-US" altLang="en-US" i="1">
                              <a:latin typeface="Cambria Math" panose="02040503050406030204" pitchFamily="18" charset="0"/>
                              <a:ea typeface="Cambria Math" panose="02040503050406030204" pitchFamily="18" charset="0"/>
                            </a:rPr>
                            <m:t>×</m:t>
                          </m:r>
                          <m:sSup>
                            <m:sSupPr>
                              <m:ctrlPr>
                                <a:rPr lang="en-US" altLang="en-US" i="1">
                                  <a:latin typeface="Cambria Math" panose="02040503050406030204" pitchFamily="18" charset="0"/>
                                  <a:ea typeface="Cambria Math" panose="02040503050406030204" pitchFamily="18" charset="0"/>
                                </a:rPr>
                              </m:ctrlPr>
                            </m:sSupPr>
                            <m:e>
                              <m:r>
                                <a:rPr lang="en-US" altLang="en-US" i="1">
                                  <a:latin typeface="Cambria Math" panose="02040503050406030204" pitchFamily="18" charset="0"/>
                                  <a:ea typeface="Cambria Math" panose="02040503050406030204" pitchFamily="18" charset="0"/>
                                </a:rPr>
                                <m:t>10</m:t>
                              </m:r>
                            </m:e>
                            <m:sup>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12</m:t>
                              </m:r>
                            </m:sup>
                          </m:sSup>
                          <m:f>
                            <m:fPr>
                              <m:ctrlPr>
                                <a:rPr lang="en-US" altLang="en-US" i="1" smtClean="0">
                                  <a:latin typeface="Cambria Math" panose="02040503050406030204" pitchFamily="18" charset="0"/>
                                  <a:ea typeface="Cambria Math" panose="02040503050406030204" pitchFamily="18" charset="0"/>
                                </a:rPr>
                              </m:ctrlPr>
                            </m:fPr>
                            <m:num>
                              <m:sSup>
                                <m:sSupPr>
                                  <m:ctrlPr>
                                    <a:rPr lang="en-US" altLang="en-US" i="1">
                                      <a:latin typeface="Cambria Math" panose="02040503050406030204" pitchFamily="18" charset="0"/>
                                      <a:ea typeface="Cambria Math" panose="02040503050406030204" pitchFamily="18" charset="0"/>
                                    </a:rPr>
                                  </m:ctrlPr>
                                </m:sSupPr>
                                <m:e>
                                  <m:r>
                                    <m:rPr>
                                      <m:sty m:val="p"/>
                                    </m:rPr>
                                    <a:rPr lang="en-US" altLang="en-US">
                                      <a:latin typeface="Cambria Math" panose="02040503050406030204" pitchFamily="18" charset="0"/>
                                      <a:ea typeface="Cambria Math" panose="02040503050406030204" pitchFamily="18" charset="0"/>
                                    </a:rPr>
                                    <m:t>C</m:t>
                                  </m:r>
                                </m:e>
                                <m:sup>
                                  <m:r>
                                    <a:rPr lang="en-US" altLang="en-US">
                                      <a:latin typeface="Cambria Math" panose="02040503050406030204" pitchFamily="18" charset="0"/>
                                      <a:ea typeface="Cambria Math" panose="02040503050406030204" pitchFamily="18" charset="0"/>
                                    </a:rPr>
                                    <m:t>2</m:t>
                                  </m:r>
                                </m:sup>
                              </m:sSup>
                            </m:num>
                            <m:den>
                              <m:r>
                                <m:rPr>
                                  <m:sty m:val="p"/>
                                </m:rPr>
                                <a:rPr lang="en-US" altLang="en-US">
                                  <a:latin typeface="Cambria Math" panose="02040503050406030204" pitchFamily="18" charset="0"/>
                                  <a:ea typeface="Cambria Math" panose="02040503050406030204" pitchFamily="18" charset="0"/>
                                </a:rPr>
                                <m:t>N</m:t>
                              </m:r>
                              <m:sSup>
                                <m:sSupPr>
                                  <m:ctrlPr>
                                    <a:rPr lang="en-US" altLang="en-US" i="1">
                                      <a:latin typeface="Cambria Math" panose="02040503050406030204" pitchFamily="18" charset="0"/>
                                      <a:ea typeface="Cambria Math" panose="02040503050406030204" pitchFamily="18" charset="0"/>
                                    </a:rPr>
                                  </m:ctrlPr>
                                </m:sSupPr>
                                <m:e>
                                  <m:r>
                                    <m:rPr>
                                      <m:sty m:val="p"/>
                                    </m:rPr>
                                    <a:rPr lang="en-US" altLang="en-US">
                                      <a:latin typeface="Cambria Math" panose="02040503050406030204" pitchFamily="18" charset="0"/>
                                      <a:ea typeface="Cambria Math" panose="02040503050406030204" pitchFamily="18" charset="0"/>
                                    </a:rPr>
                                    <m:t>m</m:t>
                                  </m:r>
                                </m:e>
                                <m:sup>
                                  <m:r>
                                    <a:rPr lang="en-US" altLang="en-US">
                                      <a:latin typeface="Cambria Math" panose="02040503050406030204" pitchFamily="18" charset="0"/>
                                      <a:ea typeface="Cambria Math" panose="02040503050406030204" pitchFamily="18" charset="0"/>
                                    </a:rPr>
                                    <m:t>2</m:t>
                                  </m:r>
                                </m:sup>
                              </m:sSup>
                            </m:den>
                          </m:f>
                          <m:r>
                            <a:rPr lang="en-US" altLang="en-US" i="1">
                              <a:latin typeface="Cambria Math" panose="02040503050406030204" pitchFamily="18" charset="0"/>
                              <a:ea typeface="Cambria Math" panose="02040503050406030204" pitchFamily="18" charset="0"/>
                            </a:rPr>
                            <m:t>×</m:t>
                          </m:r>
                          <m:sSup>
                            <m:sSupPr>
                              <m:ctrlPr>
                                <a:rPr lang="en-US" altLang="en-US" i="1" smtClean="0">
                                  <a:latin typeface="Cambria Math" panose="02040503050406030204" pitchFamily="18" charset="0"/>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1</m:t>
                              </m:r>
                            </m:e>
                            <m:sup>
                              <m:r>
                                <a:rPr lang="en-US" altLang="en-US" b="0" i="1" smtClean="0">
                                  <a:latin typeface="Cambria Math" panose="02040503050406030204" pitchFamily="18" charset="0"/>
                                  <a:ea typeface="Cambria Math" panose="02040503050406030204" pitchFamily="18" charset="0"/>
                                </a:rPr>
                                <m:t>2</m:t>
                              </m:r>
                            </m:sup>
                          </m:sSup>
                          <m:sSup>
                            <m:sSupPr>
                              <m:ctrlPr>
                                <a:rPr lang="en-US" b="0" i="1" smtClean="0">
                                  <a:solidFill>
                                    <a:schemeClr val="tx1"/>
                                  </a:solidFill>
                                  <a:latin typeface="Cambria Math" panose="02040503050406030204" pitchFamily="18" charset="0"/>
                                </a:rPr>
                              </m:ctrlPr>
                            </m:sSupPr>
                            <m:e>
                              <m:r>
                                <a:rPr lang="en-US" altLang="en-US" i="1">
                                  <a:latin typeface="Cambria Math" panose="02040503050406030204" pitchFamily="18" charset="0"/>
                                  <a:ea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altLang="en-US" i="1">
                                      <a:solidFill>
                                        <a:schemeClr val="tx1"/>
                                      </a:solidFill>
                                      <a:latin typeface="Cambria Math" panose="02040503050406030204" pitchFamily="18" charset="0"/>
                                      <a:ea typeface="Cambria Math" panose="02040503050406030204" pitchFamily="18" charset="0"/>
                                    </a:rPr>
                                    <m:t>6</m:t>
                                  </m:r>
                                  <m:r>
                                    <a:rPr lang="en-US" altLang="en-US" i="1">
                                      <a:solidFill>
                                        <a:schemeClr val="tx1"/>
                                      </a:solidFill>
                                      <a:latin typeface="Cambria Math" panose="02040503050406030204" pitchFamily="18" charset="0"/>
                                      <a:ea typeface="Cambria Math" panose="02040503050406030204" pitchFamily="18" charset="0"/>
                                    </a:rPr>
                                    <m:t>.</m:t>
                                  </m:r>
                                  <m:r>
                                    <a:rPr lang="en-US" altLang="en-US" i="1">
                                      <a:solidFill>
                                        <a:schemeClr val="tx1"/>
                                      </a:solidFill>
                                      <a:latin typeface="Cambria Math" panose="02040503050406030204" pitchFamily="18" charset="0"/>
                                      <a:ea typeface="Cambria Math" panose="02040503050406030204" pitchFamily="18" charset="0"/>
                                    </a:rPr>
                                    <m:t>626</m:t>
                                  </m:r>
                                  <m:r>
                                    <a:rPr lang="en-US" i="1">
                                      <a:solidFill>
                                        <a:schemeClr val="tx1"/>
                                      </a:solidFill>
                                      <a:latin typeface="Cambria Math" panose="02040503050406030204" pitchFamily="18" charset="0"/>
                                      <a:ea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10</m:t>
                                      </m:r>
                                    </m:e>
                                    <m:sup>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34</m:t>
                                      </m:r>
                                    </m:sup>
                                  </m:sSup>
                                  <m:r>
                                    <a:rPr lang="en-US" i="1">
                                      <a:solidFill>
                                        <a:schemeClr val="tx1"/>
                                      </a:solidFill>
                                      <a:latin typeface="Cambria Math" panose="02040503050406030204" pitchFamily="18" charset="0"/>
                                      <a:ea typeface="Cambria Math" panose="02040503050406030204" pitchFamily="18" charset="0"/>
                                    </a:rPr>
                                    <m:t> </m:t>
                                  </m:r>
                                  <m:r>
                                    <m:rPr>
                                      <m:sty m:val="p"/>
                                    </m:rPr>
                                    <a:rPr lang="en-US" i="0">
                                      <a:solidFill>
                                        <a:schemeClr val="tx1"/>
                                      </a:solidFill>
                                      <a:latin typeface="Cambria Math" panose="02040503050406030204" pitchFamily="18" charset="0"/>
                                      <a:ea typeface="Cambria Math" panose="02040503050406030204" pitchFamily="18" charset="0"/>
                                    </a:rPr>
                                    <m:t>Js</m:t>
                                  </m:r>
                                </m:e>
                              </m:d>
                            </m:e>
                            <m:sup>
                              <m:r>
                                <a:rPr lang="en-US" b="0" i="1" smtClean="0">
                                  <a:solidFill>
                                    <a:schemeClr val="tx1"/>
                                  </a:solidFill>
                                  <a:latin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9</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10939</m:t>
                          </m:r>
                          <m:r>
                            <a:rPr lang="en-US" i="1">
                              <a:solidFill>
                                <a:schemeClr val="tx1"/>
                              </a:solidFill>
                              <a:latin typeface="Cambria Math" panose="02040503050406030204" pitchFamily="18" charset="0"/>
                              <a:ea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10</m:t>
                              </m:r>
                            </m:e>
                            <m:sup>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31</m:t>
                              </m:r>
                            </m:sup>
                          </m:sSup>
                          <m:r>
                            <a:rPr lang="en-US" i="1">
                              <a:solidFill>
                                <a:schemeClr val="tx1"/>
                              </a:solidFill>
                              <a:latin typeface="Cambria Math" panose="02040503050406030204" pitchFamily="18" charset="0"/>
                              <a:ea typeface="Cambria Math" panose="02040503050406030204" pitchFamily="18" charset="0"/>
                            </a:rPr>
                            <m:t> </m:t>
                          </m:r>
                          <m:r>
                            <m:rPr>
                              <m:sty m:val="p"/>
                            </m:rPr>
                            <a:rPr lang="en-US" i="0">
                              <a:solidFill>
                                <a:schemeClr val="tx1"/>
                              </a:solidFill>
                              <a:latin typeface="Cambria Math" panose="02040503050406030204" pitchFamily="18" charset="0"/>
                              <a:ea typeface="Cambria Math" panose="02040503050406030204" pitchFamily="18" charset="0"/>
                            </a:rPr>
                            <m:t>kg</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602177</m:t>
                                  </m:r>
                                  <m:r>
                                    <a:rPr lang="en-US" i="1">
                                      <a:solidFill>
                                        <a:schemeClr val="tx1"/>
                                      </a:solidFill>
                                      <a:latin typeface="Cambria Math" panose="02040503050406030204" pitchFamily="18" charset="0"/>
                                      <a:ea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10</m:t>
                                      </m:r>
                                    </m:e>
                                    <m:sup>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19</m:t>
                                      </m:r>
                                    </m:sup>
                                  </m:sSup>
                                  <m:r>
                                    <a:rPr lang="en-US" i="1">
                                      <a:solidFill>
                                        <a:schemeClr val="tx1"/>
                                      </a:solidFill>
                                      <a:latin typeface="Cambria Math" panose="02040503050406030204" pitchFamily="18" charset="0"/>
                                      <a:ea typeface="Cambria Math" panose="02040503050406030204" pitchFamily="18" charset="0"/>
                                    </a:rPr>
                                    <m:t> </m:t>
                                  </m:r>
                                  <m:r>
                                    <m:rPr>
                                      <m:sty m:val="p"/>
                                    </m:rPr>
                                    <a:rPr lang="en-US" i="0">
                                      <a:solidFill>
                                        <a:schemeClr val="tx1"/>
                                      </a:solidFill>
                                      <a:latin typeface="Cambria Math" panose="02040503050406030204" pitchFamily="18" charset="0"/>
                                      <a:ea typeface="Cambria Math" panose="02040503050406030204" pitchFamily="18" charset="0"/>
                                    </a:rPr>
                                    <m:t>C</m:t>
                                  </m:r>
                                </m:e>
                              </m:d>
                            </m:e>
                            <m:sup>
                              <m:r>
                                <a:rPr lang="en-US" b="0" i="1" smtClean="0">
                                  <a:solidFill>
                                    <a:schemeClr val="tx1"/>
                                  </a:solidFill>
                                  <a:latin typeface="Cambria Math" panose="02040503050406030204" pitchFamily="18" charset="0"/>
                                </a:rPr>
                                <m:t>2</m:t>
                              </m:r>
                            </m:sup>
                          </m:sSup>
                        </m:den>
                      </m:f>
                    </m:oMath>
                  </m:oMathPara>
                </a14:m>
                <a:endParaRPr lang="en-US" dirty="0">
                  <a:solidFill>
                    <a:schemeClr val="tx1"/>
                  </a:solidFill>
                </a:endParaRPr>
              </a:p>
              <a:p>
                <a:endParaRPr lang="en-US" sz="1000" i="1" dirty="0">
                  <a:solidFill>
                    <a:schemeClr val="tx1"/>
                  </a:solidFill>
                  <a:latin typeface="Cambria Math" panose="02040503050406030204" pitchFamily="18" charset="0"/>
                </a:endParaRPr>
              </a:p>
              <a:p>
                <a:r>
                  <a:rPr lang="en-US" dirty="0">
                    <a:solidFill>
                      <a:schemeClr val="tx1"/>
                    </a:solidFill>
                  </a:rPr>
                  <a:t>                              </a:t>
                </a:r>
                <a14:m>
                  <m:oMath xmlns:m="http://schemas.openxmlformats.org/officeDocument/2006/math">
                    <m:r>
                      <a:rPr lang="en-US" i="1"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𝟓</m:t>
                    </m:r>
                    <m:r>
                      <a:rPr lang="en-US" b="1" i="0"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𝟐𝟗</m:t>
                    </m:r>
                    <m:r>
                      <a:rPr lang="en-US" b="1" i="1" smtClean="0">
                        <a:solidFill>
                          <a:schemeClr val="tx1"/>
                        </a:solidFill>
                        <a:latin typeface="Cambria Math" panose="02040503050406030204" pitchFamily="18" charset="0"/>
                        <a:ea typeface="Cambria Math" panose="02040503050406030204" pitchFamily="18" charset="0"/>
                      </a:rPr>
                      <m:t>×</m:t>
                    </m:r>
                    <m:sSup>
                      <m:sSupPr>
                        <m:ctrlPr>
                          <a:rPr lang="en-US" b="1" i="1" smtClean="0">
                            <a:solidFill>
                              <a:schemeClr val="tx1"/>
                            </a:solidFill>
                            <a:latin typeface="Cambria Math" panose="02040503050406030204" pitchFamily="18" charset="0"/>
                            <a:ea typeface="Cambria Math" panose="02040503050406030204" pitchFamily="18" charset="0"/>
                          </a:rPr>
                        </m:ctrlPr>
                      </m:sSupPr>
                      <m:e>
                        <m:r>
                          <a:rPr lang="en-US" b="1" i="1">
                            <a:solidFill>
                              <a:schemeClr val="tx1"/>
                            </a:solidFill>
                            <a:latin typeface="Cambria Math" panose="02040503050406030204" pitchFamily="18" charset="0"/>
                            <a:ea typeface="Cambria Math" panose="02040503050406030204" pitchFamily="18" charset="0"/>
                          </a:rPr>
                          <m:t>𝟏𝟎</m:t>
                        </m:r>
                      </m:e>
                      <m:sup>
                        <m:r>
                          <a:rPr lang="en-US" b="1" i="1">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𝟏</m:t>
                        </m:r>
                        <m:r>
                          <a:rPr lang="en-US" b="1" i="1">
                            <a:solidFill>
                              <a:schemeClr val="tx1"/>
                            </a:solidFill>
                            <a:latin typeface="Cambria Math" panose="02040503050406030204" pitchFamily="18" charset="0"/>
                            <a:ea typeface="Cambria Math" panose="02040503050406030204" pitchFamily="18" charset="0"/>
                          </a:rPr>
                          <m:t>𝟏</m:t>
                        </m:r>
                      </m:sup>
                    </m:sSup>
                    <m:r>
                      <a:rPr lang="en-US" b="1" i="1" smtClean="0">
                        <a:solidFill>
                          <a:schemeClr val="tx1"/>
                        </a:solidFill>
                        <a:latin typeface="Cambria Math" panose="02040503050406030204" pitchFamily="18" charset="0"/>
                        <a:ea typeface="Cambria Math" panose="02040503050406030204" pitchFamily="18" charset="0"/>
                      </a:rPr>
                      <m:t> </m:t>
                    </m:r>
                    <m:r>
                      <a:rPr lang="en-US" b="1" i="0" smtClean="0">
                        <a:solidFill>
                          <a:schemeClr val="tx1"/>
                        </a:solidFill>
                        <a:latin typeface="Cambria Math" panose="02040503050406030204" pitchFamily="18" charset="0"/>
                        <a:ea typeface="Cambria Math" panose="02040503050406030204" pitchFamily="18" charset="0"/>
                      </a:rPr>
                      <m:t>𝐦</m:t>
                    </m:r>
                  </m:oMath>
                </a14:m>
                <a:r>
                  <a:rPr lang="en-US" b="1" dirty="0">
                    <a:solidFill>
                      <a:schemeClr val="tx1"/>
                    </a:solidFill>
                    <a:ea typeface="Cambria Math" panose="02040503050406030204" pitchFamily="18" charset="0"/>
                  </a:rPr>
                  <a:t> </a:t>
                </a:r>
                <a14:m>
                  <m:oMath xmlns:m="http://schemas.openxmlformats.org/officeDocument/2006/math">
                    <m:r>
                      <a:rPr lang="en-US" b="0" i="1" dirty="0" smtClean="0">
                        <a:solidFill>
                          <a:schemeClr val="tx1"/>
                        </a:solidFill>
                        <a:latin typeface="Cambria Math" panose="02040503050406030204" pitchFamily="18" charset="0"/>
                        <a:ea typeface="Cambria Math" panose="02040503050406030204" pitchFamily="18" charset="0"/>
                      </a:rPr>
                      <m:t>= </m:t>
                    </m:r>
                    <m:r>
                      <a:rPr lang="en-US" b="1" i="1" dirty="0" smtClean="0">
                        <a:solidFill>
                          <a:schemeClr val="tx1"/>
                        </a:solidFill>
                        <a:latin typeface="Cambria Math" panose="02040503050406030204" pitchFamily="18" charset="0"/>
                        <a:ea typeface="Cambria Math" panose="02040503050406030204" pitchFamily="18" charset="0"/>
                      </a:rPr>
                      <m:t>𝟓𝟐</m:t>
                    </m:r>
                    <m:r>
                      <a:rPr lang="en-US" b="1" i="1" dirty="0" smtClean="0">
                        <a:solidFill>
                          <a:schemeClr val="tx1"/>
                        </a:solidFill>
                        <a:latin typeface="Cambria Math" panose="02040503050406030204" pitchFamily="18" charset="0"/>
                        <a:ea typeface="Cambria Math" panose="02040503050406030204" pitchFamily="18" charset="0"/>
                      </a:rPr>
                      <m:t>.</m:t>
                    </m:r>
                    <m:r>
                      <a:rPr lang="en-US" b="1" i="1" dirty="0" smtClean="0">
                        <a:solidFill>
                          <a:schemeClr val="tx1"/>
                        </a:solidFill>
                        <a:latin typeface="Cambria Math" panose="02040503050406030204" pitchFamily="18" charset="0"/>
                        <a:ea typeface="Cambria Math" panose="02040503050406030204" pitchFamily="18" charset="0"/>
                      </a:rPr>
                      <m:t>𝟗</m:t>
                    </m:r>
                    <m:r>
                      <a:rPr lang="en-US" b="1" i="1" dirty="0" smtClean="0">
                        <a:solidFill>
                          <a:schemeClr val="tx1"/>
                        </a:solidFill>
                        <a:latin typeface="Cambria Math" panose="02040503050406030204" pitchFamily="18" charset="0"/>
                        <a:ea typeface="Cambria Math" panose="02040503050406030204" pitchFamily="18" charset="0"/>
                      </a:rPr>
                      <m:t> </m:t>
                    </m:r>
                    <m:r>
                      <a:rPr lang="en-US" b="1" i="0" dirty="0" smtClean="0">
                        <a:solidFill>
                          <a:schemeClr val="tx1"/>
                        </a:solidFill>
                        <a:latin typeface="Cambria Math" panose="02040503050406030204" pitchFamily="18" charset="0"/>
                        <a:ea typeface="Cambria Math" panose="02040503050406030204" pitchFamily="18" charset="0"/>
                      </a:rPr>
                      <m:t>𝐩𝐦</m:t>
                    </m:r>
                    <m:r>
                      <a:rPr lang="en-US" b="1" i="1" dirty="0" smtClean="0">
                        <a:solidFill>
                          <a:schemeClr val="tx1"/>
                        </a:solidFill>
                        <a:latin typeface="Cambria Math" panose="02040503050406030204" pitchFamily="18" charset="0"/>
                        <a:ea typeface="Cambria Math" panose="02040503050406030204" pitchFamily="18" charset="0"/>
                      </a:rPr>
                      <m:t> </m:t>
                    </m:r>
                    <m:r>
                      <a:rPr lang="en-US" b="0" i="1" dirty="0" smtClean="0">
                        <a:solidFill>
                          <a:schemeClr val="tx1"/>
                        </a:solidFill>
                        <a:latin typeface="Cambria Math" panose="02040503050406030204" pitchFamily="18" charset="0"/>
                        <a:ea typeface="Cambria Math" panose="02040503050406030204" pitchFamily="18" charset="0"/>
                      </a:rPr>
                      <m:t>= </m:t>
                    </m:r>
                    <m:r>
                      <a:rPr lang="en-US" b="1" i="1" dirty="0" smtClean="0">
                        <a:solidFill>
                          <a:schemeClr val="tx1"/>
                        </a:solidFill>
                        <a:latin typeface="Cambria Math" panose="02040503050406030204" pitchFamily="18" charset="0"/>
                        <a:ea typeface="Cambria Math" panose="02040503050406030204" pitchFamily="18" charset="0"/>
                      </a:rPr>
                      <m:t>𝟎</m:t>
                    </m:r>
                    <m:r>
                      <a:rPr lang="en-US" b="1" i="1" dirty="0" smtClean="0">
                        <a:solidFill>
                          <a:schemeClr val="tx1"/>
                        </a:solidFill>
                        <a:latin typeface="Cambria Math" panose="02040503050406030204" pitchFamily="18" charset="0"/>
                        <a:ea typeface="Cambria Math" panose="02040503050406030204" pitchFamily="18" charset="0"/>
                      </a:rPr>
                      <m:t>.</m:t>
                    </m:r>
                    <m:r>
                      <a:rPr lang="en-US" b="1" i="1" dirty="0" smtClean="0">
                        <a:solidFill>
                          <a:schemeClr val="tx1"/>
                        </a:solidFill>
                        <a:latin typeface="Cambria Math" panose="02040503050406030204" pitchFamily="18" charset="0"/>
                        <a:ea typeface="Cambria Math" panose="02040503050406030204" pitchFamily="18" charset="0"/>
                      </a:rPr>
                      <m:t>𝟓𝟐𝟗</m:t>
                    </m:r>
                    <m:r>
                      <a:rPr lang="en-US" b="1" i="1" dirty="0" smtClean="0">
                        <a:solidFill>
                          <a:schemeClr val="tx1"/>
                        </a:solidFill>
                        <a:latin typeface="Cambria Math" panose="02040503050406030204" pitchFamily="18" charset="0"/>
                        <a:ea typeface="Cambria Math" panose="02040503050406030204" pitchFamily="18" charset="0"/>
                      </a:rPr>
                      <m:t> Å</m:t>
                    </m:r>
                  </m:oMath>
                </a14:m>
                <a:endParaRPr lang="en-US" b="1" dirty="0">
                  <a:solidFill>
                    <a:schemeClr val="tx1"/>
                  </a:solidFill>
                  <a:ea typeface="Cambria Math" panose="02040503050406030204" pitchFamily="18" charset="0"/>
                </a:endParaRPr>
              </a:p>
              <a:p>
                <a:endParaRPr lang="en-US" sz="500" dirty="0">
                  <a:ea typeface="Cambria Math" panose="02040503050406030204" pitchFamily="18" charset="0"/>
                </a:endParaRPr>
              </a:p>
              <a:p>
                <a:r>
                  <a:rPr lang="en-US" dirty="0"/>
                  <a:t>The radius of the first Bohr orbit is often denoted by </a:t>
                </a:r>
                <a14:m>
                  <m:oMath xmlns:m="http://schemas.openxmlformats.org/officeDocument/2006/math">
                    <m:sSub>
                      <m:sSubPr>
                        <m:ctrlPr>
                          <a:rPr lang="en-US" altLang="en-US" sz="2100" i="1">
                            <a:latin typeface="Cambria Math" panose="02040503050406030204" pitchFamily="18" charset="0"/>
                            <a:ea typeface="Cambria Math" panose="02040503050406030204" pitchFamily="18" charset="0"/>
                          </a:rPr>
                        </m:ctrlPr>
                      </m:sSubPr>
                      <m:e>
                        <m:r>
                          <a:rPr lang="en-US" altLang="en-US" sz="2100" b="0" i="1" smtClean="0">
                            <a:latin typeface="Cambria Math" panose="02040503050406030204" pitchFamily="18" charset="0"/>
                            <a:ea typeface="Cambria Math" panose="02040503050406030204" pitchFamily="18" charset="0"/>
                          </a:rPr>
                          <m:t>𝑎</m:t>
                        </m:r>
                      </m:e>
                      <m:sub>
                        <m:r>
                          <a:rPr lang="en-US" altLang="en-US" sz="2100" i="1">
                            <a:latin typeface="Cambria Math" panose="02040503050406030204" pitchFamily="18" charset="0"/>
                            <a:ea typeface="Cambria Math" panose="02040503050406030204" pitchFamily="18" charset="0"/>
                          </a:rPr>
                          <m:t>0</m:t>
                        </m:r>
                      </m:sub>
                    </m:sSub>
                  </m:oMath>
                </a14:m>
                <a:endParaRPr lang="en-US" sz="2100" b="0" i="1" dirty="0">
                  <a:solidFill>
                    <a:schemeClr val="accent6">
                      <a:lumMod val="75000"/>
                    </a:schemeClr>
                  </a:solidFill>
                  <a:latin typeface="Cambria Math" panose="02040503050406030204" pitchFamily="18" charset="0"/>
                </a:endParaRPr>
              </a:p>
              <a:p>
                <a:endParaRPr lang="en-US" sz="500" b="0" i="1" dirty="0">
                  <a:solidFill>
                    <a:schemeClr val="accent6">
                      <a:lumMod val="75000"/>
                    </a:schemeClr>
                  </a:solidFill>
                  <a:latin typeface="Cambria Math" panose="02040503050406030204" pitchFamily="18" charset="0"/>
                </a:endParaRPr>
              </a:p>
              <a:p>
                <a:endParaRPr lang="en-US" sz="300" b="0" i="1" dirty="0">
                  <a:solidFill>
                    <a:schemeClr val="accent6">
                      <a:lumMod val="75000"/>
                    </a:schemeClr>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solidFill>
                            <a:srgbClr val="002060"/>
                          </a:solidFill>
                          <a:latin typeface="Cambria Math" panose="02040503050406030204" pitchFamily="18" charset="0"/>
                        </a:rPr>
                        <m:t>(</m:t>
                      </m:r>
                      <m:r>
                        <a:rPr lang="en-US" i="1" dirty="0" smtClean="0">
                          <a:solidFill>
                            <a:srgbClr val="002060"/>
                          </a:solidFill>
                          <a:latin typeface="Cambria Math" panose="02040503050406030204" pitchFamily="18" charset="0"/>
                        </a:rPr>
                        <m:t>𝑅𝑒𝑚𝑒𝑚𝑏𝑒𝑟</m:t>
                      </m:r>
                      <m:r>
                        <a:rPr lang="en-US" i="1" dirty="0" smtClean="0">
                          <a:solidFill>
                            <a:srgbClr val="002060"/>
                          </a:solidFill>
                          <a:latin typeface="Cambria Math" panose="02040503050406030204" pitchFamily="18" charset="0"/>
                        </a:rPr>
                        <m:t> </m:t>
                      </m:r>
                      <m:r>
                        <a:rPr lang="en-US" b="0" i="1" smtClean="0">
                          <a:solidFill>
                            <a:srgbClr val="002060"/>
                          </a:solidFill>
                          <a:latin typeface="Cambria Math" panose="02040503050406030204" pitchFamily="18" charset="0"/>
                        </a:rPr>
                        <m:t>1</m:t>
                      </m:r>
                      <m:r>
                        <m:rPr>
                          <m:sty m:val="p"/>
                        </m:rPr>
                        <a:rPr lang="en-US" b="0" i="0" smtClean="0">
                          <a:solidFill>
                            <a:srgbClr val="002060"/>
                          </a:solidFill>
                          <a:latin typeface="Cambria Math" panose="02040503050406030204" pitchFamily="18" charset="0"/>
                        </a:rPr>
                        <m:t>J</m:t>
                      </m:r>
                      <m:r>
                        <a:rPr lang="en-US" b="0" i="1" smtClean="0">
                          <a:solidFill>
                            <a:srgbClr val="002060"/>
                          </a:solidFill>
                          <a:latin typeface="Cambria Math" panose="02040503050406030204" pitchFamily="18" charset="0"/>
                        </a:rPr>
                        <m:t>=</m:t>
                      </m:r>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1</m:t>
                          </m:r>
                          <m:r>
                            <m:rPr>
                              <m:sty m:val="p"/>
                            </m:rPr>
                            <a:rPr lang="en-US" b="0" i="0" smtClean="0">
                              <a:solidFill>
                                <a:srgbClr val="002060"/>
                              </a:solidFill>
                              <a:latin typeface="Cambria Math" panose="02040503050406030204" pitchFamily="18" charset="0"/>
                            </a:rPr>
                            <m:t>kg</m:t>
                          </m:r>
                          <m:r>
                            <a:rPr lang="en-US" b="0" i="0" smtClean="0">
                              <a:solidFill>
                                <a:srgbClr val="002060"/>
                              </a:solidFill>
                              <a:latin typeface="Cambria Math" panose="02040503050406030204" pitchFamily="18" charset="0"/>
                            </a:rPr>
                            <m:t> </m:t>
                          </m:r>
                          <m:sSup>
                            <m:sSupPr>
                              <m:ctrlPr>
                                <a:rPr lang="en-US" b="0" i="1" smtClean="0">
                                  <a:solidFill>
                                    <a:srgbClr val="002060"/>
                                  </a:solidFill>
                                  <a:latin typeface="Cambria Math" panose="02040503050406030204" pitchFamily="18" charset="0"/>
                                </a:rPr>
                              </m:ctrlPr>
                            </m:sSupPr>
                            <m:e>
                              <m:r>
                                <m:rPr>
                                  <m:sty m:val="p"/>
                                </m:rPr>
                                <a:rPr lang="en-US" b="0" i="0" smtClean="0">
                                  <a:solidFill>
                                    <a:srgbClr val="002060"/>
                                  </a:solidFill>
                                  <a:latin typeface="Cambria Math" panose="02040503050406030204" pitchFamily="18" charset="0"/>
                                </a:rPr>
                                <m:t>m</m:t>
                              </m:r>
                            </m:e>
                            <m:sup>
                              <m:r>
                                <a:rPr lang="en-US" b="0" i="0" smtClean="0">
                                  <a:solidFill>
                                    <a:srgbClr val="002060"/>
                                  </a:solidFill>
                                  <a:latin typeface="Cambria Math" panose="02040503050406030204" pitchFamily="18" charset="0"/>
                                </a:rPr>
                                <m:t>2</m:t>
                              </m:r>
                            </m:sup>
                          </m:sSup>
                        </m:num>
                        <m:den>
                          <m:sSup>
                            <m:sSupPr>
                              <m:ctrlPr>
                                <a:rPr lang="en-US" b="0" i="1" smtClean="0">
                                  <a:solidFill>
                                    <a:srgbClr val="002060"/>
                                  </a:solidFill>
                                  <a:latin typeface="Cambria Math" panose="02040503050406030204" pitchFamily="18" charset="0"/>
                                </a:rPr>
                              </m:ctrlPr>
                            </m:sSupPr>
                            <m:e>
                              <m:r>
                                <m:rPr>
                                  <m:sty m:val="p"/>
                                </m:rPr>
                                <a:rPr lang="en-US" b="0" i="0" smtClean="0">
                                  <a:solidFill>
                                    <a:srgbClr val="002060"/>
                                  </a:solidFill>
                                  <a:latin typeface="Cambria Math" panose="02040503050406030204" pitchFamily="18" charset="0"/>
                                </a:rPr>
                                <m:t>s</m:t>
                              </m:r>
                            </m:e>
                            <m:sup>
                              <m:r>
                                <a:rPr lang="en-US" b="0" i="1" smtClean="0">
                                  <a:solidFill>
                                    <a:srgbClr val="002060"/>
                                  </a:solidFill>
                                  <a:latin typeface="Cambria Math" panose="02040503050406030204" pitchFamily="18" charset="0"/>
                                </a:rPr>
                                <m:t>2</m:t>
                              </m:r>
                            </m:sup>
                          </m:sSup>
                        </m:den>
                      </m:f>
                      <m:r>
                        <a:rPr lang="en-US" b="0" i="1" smtClean="0">
                          <a:solidFill>
                            <a:srgbClr val="002060"/>
                          </a:solidFill>
                          <a:latin typeface="Cambria Math" panose="02040503050406030204" pitchFamily="18" charset="0"/>
                        </a:rPr>
                        <m:t>      </m:t>
                      </m:r>
                      <m:r>
                        <m:rPr>
                          <m:sty m:val="p"/>
                        </m:rPr>
                        <a:rPr lang="en-US" b="0" i="0" smtClean="0">
                          <a:solidFill>
                            <a:srgbClr val="002060"/>
                          </a:solidFill>
                          <a:latin typeface="Cambria Math" panose="02040503050406030204" pitchFamily="18" charset="0"/>
                        </a:rPr>
                        <m:t>and</m:t>
                      </m:r>
                      <m:r>
                        <a:rPr lang="en-US" b="0" i="1" smtClean="0">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1</m:t>
                      </m:r>
                      <m:r>
                        <m:rPr>
                          <m:sty m:val="p"/>
                        </m:rPr>
                        <a:rPr lang="en-US" b="0" i="0" smtClean="0">
                          <a:solidFill>
                            <a:srgbClr val="002060"/>
                          </a:solidFill>
                          <a:latin typeface="Cambria Math" panose="02040503050406030204" pitchFamily="18" charset="0"/>
                        </a:rPr>
                        <m:t>N</m:t>
                      </m:r>
                      <m:r>
                        <a:rPr lang="en-US" i="1">
                          <a:solidFill>
                            <a:srgbClr val="002060"/>
                          </a:solidFill>
                          <a:latin typeface="Cambria Math" panose="02040503050406030204" pitchFamily="18" charset="0"/>
                        </a:rPr>
                        <m:t>=</m:t>
                      </m:r>
                      <m:f>
                        <m:fPr>
                          <m:ctrlPr>
                            <a:rPr lang="en-US" i="1">
                              <a:solidFill>
                                <a:srgbClr val="002060"/>
                              </a:solidFill>
                              <a:latin typeface="Cambria Math" panose="02040503050406030204" pitchFamily="18" charset="0"/>
                            </a:rPr>
                          </m:ctrlPr>
                        </m:fPr>
                        <m:num>
                          <m:r>
                            <a:rPr lang="en-US" i="1">
                              <a:solidFill>
                                <a:srgbClr val="002060"/>
                              </a:solidFill>
                              <a:latin typeface="Cambria Math" panose="02040503050406030204" pitchFamily="18" charset="0"/>
                            </a:rPr>
                            <m:t>1</m:t>
                          </m:r>
                          <m:r>
                            <m:rPr>
                              <m:sty m:val="p"/>
                            </m:rPr>
                            <a:rPr lang="en-US">
                              <a:solidFill>
                                <a:srgbClr val="002060"/>
                              </a:solidFill>
                              <a:latin typeface="Cambria Math" panose="02040503050406030204" pitchFamily="18" charset="0"/>
                            </a:rPr>
                            <m:t>kg</m:t>
                          </m:r>
                          <m:r>
                            <a:rPr lang="en-US" b="0" i="0" smtClean="0">
                              <a:solidFill>
                                <a:srgbClr val="002060"/>
                              </a:solidFill>
                              <a:latin typeface="Cambria Math" panose="02040503050406030204" pitchFamily="18" charset="0"/>
                            </a:rPr>
                            <m:t> </m:t>
                          </m:r>
                          <m:r>
                            <m:rPr>
                              <m:sty m:val="p"/>
                            </m:rPr>
                            <a:rPr lang="en-US">
                              <a:solidFill>
                                <a:srgbClr val="002060"/>
                              </a:solidFill>
                              <a:latin typeface="Cambria Math" panose="02040503050406030204" pitchFamily="18" charset="0"/>
                            </a:rPr>
                            <m:t>m</m:t>
                          </m:r>
                        </m:num>
                        <m:den>
                          <m:sSup>
                            <m:sSupPr>
                              <m:ctrlPr>
                                <a:rPr lang="en-US" i="1">
                                  <a:solidFill>
                                    <a:srgbClr val="002060"/>
                                  </a:solidFill>
                                  <a:latin typeface="Cambria Math" panose="02040503050406030204" pitchFamily="18" charset="0"/>
                                </a:rPr>
                              </m:ctrlPr>
                            </m:sSupPr>
                            <m:e>
                              <m:r>
                                <m:rPr>
                                  <m:sty m:val="p"/>
                                </m:rPr>
                                <a:rPr lang="en-US">
                                  <a:solidFill>
                                    <a:srgbClr val="002060"/>
                                  </a:solidFill>
                                  <a:latin typeface="Cambria Math" panose="02040503050406030204" pitchFamily="18" charset="0"/>
                                </a:rPr>
                                <m:t>s</m:t>
                              </m:r>
                            </m:e>
                            <m:sup>
                              <m:r>
                                <a:rPr lang="en-US" i="1">
                                  <a:solidFill>
                                    <a:srgbClr val="002060"/>
                                  </a:solidFill>
                                  <a:latin typeface="Cambria Math" panose="02040503050406030204" pitchFamily="18" charset="0"/>
                                </a:rPr>
                                <m:t>2</m:t>
                              </m:r>
                            </m:sup>
                          </m:sSup>
                        </m:den>
                      </m:f>
                      <m:r>
                        <a:rPr lang="en-US" b="0" i="1" smtClean="0">
                          <a:solidFill>
                            <a:srgbClr val="002060"/>
                          </a:solidFill>
                          <a:latin typeface="Cambria Math" panose="02040503050406030204" pitchFamily="18" charset="0"/>
                        </a:rPr>
                        <m:t>)</m:t>
                      </m:r>
                    </m:oMath>
                  </m:oMathPara>
                </a14:m>
                <a:endParaRPr lang="en-US" dirty="0">
                  <a:solidFill>
                    <a:srgbClr val="00206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331680" y="912240"/>
                <a:ext cx="8659919" cy="5701689"/>
              </a:xfrm>
              <a:prstGeom prst="rect">
                <a:avLst/>
              </a:prstGeom>
              <a:blipFill>
                <a:blip r:embed="rId2"/>
                <a:stretch>
                  <a:fillRect l="-563" t="-642"/>
                </a:stretch>
              </a:blipFill>
            </p:spPr>
            <p:txBody>
              <a:bodyPr/>
              <a:lstStyle/>
              <a:p>
                <a:r>
                  <a:rPr lang="en-US">
                    <a:noFill/>
                  </a:rPr>
                  <a:t> </a:t>
                </a:r>
              </a:p>
            </p:txBody>
          </p:sp>
        </mc:Fallback>
      </mc:AlternateContent>
    </p:spTree>
    <p:extLst>
      <p:ext uri="{BB962C8B-B14F-4D97-AF65-F5344CB8AC3E}">
        <p14:creationId xmlns:p14="http://schemas.microsoft.com/office/powerpoint/2010/main" val="216390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Rectangle 23"/>
              <p:cNvSpPr/>
              <p:nvPr/>
            </p:nvSpPr>
            <p:spPr>
              <a:xfrm>
                <a:off x="311150" y="929140"/>
                <a:ext cx="8547100" cy="5824608"/>
              </a:xfrm>
              <a:prstGeom prst="rect">
                <a:avLst/>
              </a:prstGeom>
            </p:spPr>
            <p:txBody>
              <a:bodyPr wrap="square">
                <a:spAutoFit/>
              </a:bodyPr>
              <a:lstStyle/>
              <a:p>
                <a:pPr algn="just"/>
                <a:r>
                  <a:rPr lang="en-US" sz="2200" dirty="0">
                    <a:cs typeface="Arial" panose="020B0604020202020204" pitchFamily="34" charset="0"/>
                  </a:rPr>
                  <a:t>The total energy of the electron is equal to the sum of its kinetic energy and potential energy </a:t>
                </a:r>
                <a14:m>
                  <m:oMath xmlns:m="http://schemas.openxmlformats.org/officeDocument/2006/math">
                    <m:r>
                      <a:rPr lang="en-US" sz="2200" i="1" dirty="0" smtClean="0">
                        <a:latin typeface="Cambria Math" panose="02040503050406030204" pitchFamily="18" charset="0"/>
                        <a:cs typeface="Times New Roman" panose="02020603050405020304" pitchFamily="18" charset="0"/>
                      </a:rPr>
                      <m:t>(</m:t>
                    </m:r>
                    <m:r>
                      <a:rPr lang="en-US" sz="2200" i="1" dirty="0" smtClean="0">
                        <a:latin typeface="Cambria Math" panose="02040503050406030204" pitchFamily="18" charset="0"/>
                        <a:cs typeface="Times New Roman" panose="02020603050405020304" pitchFamily="18" charset="0"/>
                      </a:rPr>
                      <m:t>𝑉</m:t>
                    </m:r>
                    <m:r>
                      <a:rPr lang="en-US" sz="2200" i="1" dirty="0" smtClean="0">
                        <a:latin typeface="Cambria Math" panose="02040503050406030204" pitchFamily="18" charset="0"/>
                        <a:cs typeface="Times New Roman" panose="02020603050405020304" pitchFamily="18" charset="0"/>
                      </a:rPr>
                      <m:t>). </m:t>
                    </m:r>
                  </m:oMath>
                </a14:m>
                <a:endParaRPr lang="en-US" sz="2200" i="1" dirty="0">
                  <a:cs typeface="Arial" panose="020B0604020202020204" pitchFamily="34" charset="0"/>
                </a:endParaRPr>
              </a:p>
              <a:p>
                <a:pPr algn="just"/>
                <a:endParaRPr lang="en-US" sz="500" i="1" dirty="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cs typeface="Arial" panose="020B0604020202020204" pitchFamily="34" charset="0"/>
                        </a:rPr>
                        <m:t>𝐸</m:t>
                      </m:r>
                      <m:r>
                        <a:rPr lang="en-US" sz="2200" b="0" i="1" smtClean="0">
                          <a:latin typeface="Cambria Math" panose="02040503050406030204" pitchFamily="18" charset="0"/>
                          <a:cs typeface="Arial" panose="020B0604020202020204" pitchFamily="34" charset="0"/>
                        </a:rPr>
                        <m:t>=</m:t>
                      </m:r>
                      <m:r>
                        <a:rPr lang="en-US" sz="2200" b="0" i="1" smtClean="0">
                          <a:latin typeface="Cambria Math" panose="02040503050406030204" pitchFamily="18" charset="0"/>
                          <a:cs typeface="Arial" panose="020B0604020202020204" pitchFamily="34" charset="0"/>
                        </a:rPr>
                        <m:t>𝐾𝐸</m:t>
                      </m:r>
                      <m:r>
                        <a:rPr lang="en-US" sz="2200" b="0" i="1" smtClean="0">
                          <a:latin typeface="Cambria Math" panose="02040503050406030204" pitchFamily="18" charset="0"/>
                          <a:cs typeface="Arial" panose="020B0604020202020204" pitchFamily="34" charset="0"/>
                        </a:rPr>
                        <m:t>+</m:t>
                      </m:r>
                      <m:r>
                        <a:rPr lang="en-US" sz="2200" b="0" i="1" smtClean="0">
                          <a:latin typeface="Cambria Math" panose="02040503050406030204" pitchFamily="18" charset="0"/>
                          <a:cs typeface="Arial" panose="020B0604020202020204" pitchFamily="34" charset="0"/>
                        </a:rPr>
                        <m:t>𝑉</m:t>
                      </m:r>
                    </m:oMath>
                  </m:oMathPara>
                </a14:m>
                <a:endParaRPr lang="en-US" sz="2200" dirty="0">
                  <a:cs typeface="Arial" panose="020B0604020202020204" pitchFamily="34" charset="0"/>
                </a:endParaRPr>
              </a:p>
              <a:p>
                <a:pPr algn="just"/>
                <a:endParaRPr lang="en-US" sz="200" dirty="0">
                  <a:cs typeface="Arial" panose="020B0604020202020204" pitchFamily="34" charset="0"/>
                </a:endParaRPr>
              </a:p>
              <a:p>
                <a:pPr algn="just"/>
                <a:r>
                  <a:rPr lang="en-US" sz="2200" dirty="0">
                    <a:cs typeface="Arial" panose="020B0604020202020204" pitchFamily="34" charset="0"/>
                  </a:rPr>
                  <a:t>The kinetic energy and the potential energy of an electron and a proton separated by a distance </a:t>
                </a:r>
                <a14:m>
                  <m:oMath xmlns:m="http://schemas.openxmlformats.org/officeDocument/2006/math">
                    <m:r>
                      <a:rPr lang="en-US" sz="2200" i="1" dirty="0" smtClean="0">
                        <a:latin typeface="Cambria Math" panose="02040503050406030204" pitchFamily="18" charset="0"/>
                        <a:cs typeface="Times New Roman" panose="02020603050405020304" pitchFamily="18" charset="0"/>
                      </a:rPr>
                      <m:t>𝑟</m:t>
                    </m:r>
                  </m:oMath>
                </a14:m>
                <a:r>
                  <a:rPr lang="en-US" sz="2200" dirty="0">
                    <a:cs typeface="Arial" panose="020B0604020202020204" pitchFamily="34" charset="0"/>
                  </a:rPr>
                  <a:t> are </a:t>
                </a:r>
              </a:p>
              <a:p>
                <a:pPr algn="just"/>
                <a:endParaRPr lang="en-US" sz="200" dirty="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n-US" sz="2200" dirty="0">
                          <a:latin typeface="Cambria Math" panose="02040503050406030204" pitchFamily="18" charset="0"/>
                          <a:cs typeface="Arial" panose="020B0604020202020204" pitchFamily="34" charset="0"/>
                        </a:rPr>
                        <m:t>𝐾</m:t>
                      </m:r>
                      <m:r>
                        <a:rPr lang="en-US" sz="2200" dirty="0">
                          <a:latin typeface="Cambria Math" panose="02040503050406030204" pitchFamily="18" charset="0"/>
                          <a:cs typeface="Arial" panose="020B0604020202020204" pitchFamily="34" charset="0"/>
                        </a:rPr>
                        <m:t>.</m:t>
                      </m:r>
                      <m:r>
                        <a:rPr lang="en-US" sz="2200" dirty="0">
                          <a:latin typeface="Cambria Math" panose="02040503050406030204" pitchFamily="18" charset="0"/>
                          <a:cs typeface="Arial" panose="020B0604020202020204" pitchFamily="34" charset="0"/>
                        </a:rPr>
                        <m:t>𝐸</m:t>
                      </m:r>
                      <m:r>
                        <a:rPr lang="en-US" sz="2200" dirty="0">
                          <a:latin typeface="Cambria Math" panose="02040503050406030204" pitchFamily="18" charset="0"/>
                          <a:cs typeface="Arial" panose="020B0604020202020204" pitchFamily="34" charset="0"/>
                        </a:rPr>
                        <m:t>.=</m:t>
                      </m:r>
                      <m:f>
                        <m:fPr>
                          <m:ctrlPr>
                            <a:rPr lang="en-US" sz="2200" i="1" dirty="0">
                              <a:latin typeface="Cambria Math" panose="02040503050406030204" pitchFamily="18" charset="0"/>
                              <a:cs typeface="Arial" panose="020B0604020202020204" pitchFamily="34" charset="0"/>
                            </a:rPr>
                          </m:ctrlPr>
                        </m:fPr>
                        <m:num>
                          <m:r>
                            <a:rPr lang="en-US" sz="2200" dirty="0">
                              <a:latin typeface="Cambria Math" panose="02040503050406030204" pitchFamily="18" charset="0"/>
                              <a:cs typeface="Arial" panose="020B0604020202020204" pitchFamily="34" charset="0"/>
                            </a:rPr>
                            <m:t>1</m:t>
                          </m:r>
                        </m:num>
                        <m:den>
                          <m:r>
                            <a:rPr lang="en-US" sz="2200" dirty="0">
                              <a:latin typeface="Cambria Math" panose="02040503050406030204" pitchFamily="18" charset="0"/>
                              <a:cs typeface="Arial" panose="020B0604020202020204" pitchFamily="34" charset="0"/>
                            </a:rPr>
                            <m:t>2</m:t>
                          </m:r>
                        </m:den>
                      </m:f>
                      <m:r>
                        <a:rPr lang="en-US" sz="2200" dirty="0">
                          <a:latin typeface="Cambria Math" panose="02040503050406030204" pitchFamily="18" charset="0"/>
                          <a:cs typeface="Arial" panose="020B0604020202020204" pitchFamily="34" charset="0"/>
                        </a:rPr>
                        <m:t>𝑚</m:t>
                      </m:r>
                      <m:sSup>
                        <m:sSupPr>
                          <m:ctrlPr>
                            <a:rPr lang="en-US" sz="2200" i="1" dirty="0">
                              <a:latin typeface="Cambria Math" panose="02040503050406030204" pitchFamily="18" charset="0"/>
                              <a:cs typeface="Arial" panose="020B0604020202020204" pitchFamily="34" charset="0"/>
                            </a:rPr>
                          </m:ctrlPr>
                        </m:sSupPr>
                        <m:e>
                          <m:r>
                            <m:rPr>
                              <m:nor/>
                            </m:rPr>
                            <a:rPr lang="en-US" altLang="en-US" sz="2200" dirty="0">
                              <a:cs typeface="Arial" panose="020B0604020202020204" pitchFamily="34" charset="0"/>
                            </a:rPr>
                            <m:t>v</m:t>
                          </m:r>
                        </m:e>
                        <m:sup>
                          <m:r>
                            <a:rPr lang="en-US" sz="2200" dirty="0">
                              <a:latin typeface="Cambria Math" panose="02040503050406030204" pitchFamily="18" charset="0"/>
                              <a:cs typeface="Arial" panose="020B0604020202020204" pitchFamily="34" charset="0"/>
                            </a:rPr>
                            <m:t>2</m:t>
                          </m:r>
                        </m:sup>
                      </m:sSup>
                      <m:r>
                        <a:rPr lang="en-US" sz="2200" dirty="0">
                          <a:latin typeface="Cambria Math" panose="02040503050406030204" pitchFamily="18" charset="0"/>
                          <a:cs typeface="Arial" panose="020B0604020202020204" pitchFamily="34" charset="0"/>
                        </a:rPr>
                        <m:t>       </m:t>
                      </m:r>
                      <m:r>
                        <m:rPr>
                          <m:sty m:val="p"/>
                        </m:rPr>
                        <a:rPr lang="en-US" sz="2200" dirty="0">
                          <a:latin typeface="Cambria Math" panose="02040503050406030204" pitchFamily="18" charset="0"/>
                          <a:cs typeface="Arial" panose="020B0604020202020204" pitchFamily="34" charset="0"/>
                        </a:rPr>
                        <m:t>and</m:t>
                      </m:r>
                      <m:r>
                        <a:rPr lang="en-US" sz="2200" dirty="0">
                          <a:latin typeface="Cambria Math" panose="02040503050406030204" pitchFamily="18" charset="0"/>
                          <a:cs typeface="Arial" panose="020B0604020202020204" pitchFamily="34" charset="0"/>
                        </a:rPr>
                        <m:t>        </m:t>
                      </m:r>
                      <m:r>
                        <a:rPr lang="en-US" sz="2200" dirty="0">
                          <a:latin typeface="Cambria Math" panose="02040503050406030204" pitchFamily="18" charset="0"/>
                          <a:cs typeface="Arial" panose="020B0604020202020204" pitchFamily="34" charset="0"/>
                        </a:rPr>
                        <m:t>𝑉</m:t>
                      </m:r>
                      <m:r>
                        <a:rPr lang="en-US" sz="2200" dirty="0">
                          <a:latin typeface="Cambria Math" panose="02040503050406030204" pitchFamily="18" charset="0"/>
                          <a:cs typeface="Arial" panose="020B0604020202020204" pitchFamily="34" charset="0"/>
                        </a:rPr>
                        <m:t>=−</m:t>
                      </m:r>
                      <m:f>
                        <m:fPr>
                          <m:ctrlPr>
                            <a:rPr lang="en-US" sz="2200" i="1" dirty="0">
                              <a:latin typeface="Cambria Math" panose="02040503050406030204" pitchFamily="18" charset="0"/>
                              <a:cs typeface="Arial" panose="020B0604020202020204" pitchFamily="34" charset="0"/>
                            </a:rPr>
                          </m:ctrlPr>
                        </m:fPr>
                        <m:num>
                          <m:r>
                            <a:rPr lang="en-US" sz="2200" dirty="0">
                              <a:latin typeface="Cambria Math" panose="02040503050406030204" pitchFamily="18" charset="0"/>
                              <a:cs typeface="Arial" panose="020B0604020202020204" pitchFamily="34" charset="0"/>
                            </a:rPr>
                            <m:t>𝑍</m:t>
                          </m:r>
                          <m:sSup>
                            <m:sSupPr>
                              <m:ctrlPr>
                                <a:rPr lang="en-US" sz="2200" i="1" dirty="0">
                                  <a:latin typeface="Cambria Math" panose="02040503050406030204" pitchFamily="18" charset="0"/>
                                  <a:cs typeface="Arial" panose="020B0604020202020204" pitchFamily="34" charset="0"/>
                                </a:rPr>
                              </m:ctrlPr>
                            </m:sSupPr>
                            <m:e>
                              <m:r>
                                <a:rPr lang="en-US" sz="2200" dirty="0">
                                  <a:latin typeface="Cambria Math" panose="02040503050406030204" pitchFamily="18" charset="0"/>
                                  <a:cs typeface="Arial" panose="020B0604020202020204" pitchFamily="34" charset="0"/>
                                </a:rPr>
                                <m:t>𝑒</m:t>
                              </m:r>
                            </m:e>
                            <m:sup>
                              <m:r>
                                <a:rPr lang="en-US" sz="2200" dirty="0">
                                  <a:latin typeface="Cambria Math" panose="02040503050406030204" pitchFamily="18" charset="0"/>
                                  <a:cs typeface="Arial" panose="020B0604020202020204" pitchFamily="34" charset="0"/>
                                </a:rPr>
                                <m:t>2</m:t>
                              </m:r>
                            </m:sup>
                          </m:sSup>
                        </m:num>
                        <m:den>
                          <m:r>
                            <a:rPr lang="en-US" altLang="en-US" sz="2200">
                              <a:latin typeface="Cambria Math" panose="02040503050406030204" pitchFamily="18" charset="0"/>
                              <a:cs typeface="Arial" panose="020B0604020202020204" pitchFamily="34" charset="0"/>
                            </a:rPr>
                            <m:t>4</m:t>
                          </m:r>
                          <m:r>
                            <a:rPr lang="en-US" altLang="en-US" sz="2200">
                              <a:latin typeface="Cambria Math" panose="02040503050406030204" pitchFamily="18" charset="0"/>
                              <a:cs typeface="Arial" panose="020B0604020202020204" pitchFamily="34" charset="0"/>
                            </a:rPr>
                            <m:t>𝜋</m:t>
                          </m:r>
                          <m:sSub>
                            <m:sSubPr>
                              <m:ctrlPr>
                                <a:rPr lang="en-US" altLang="en-US" sz="2200" i="1">
                                  <a:latin typeface="Cambria Math" panose="02040503050406030204" pitchFamily="18" charset="0"/>
                                  <a:cs typeface="Arial" panose="020B0604020202020204" pitchFamily="34" charset="0"/>
                                </a:rPr>
                              </m:ctrlPr>
                            </m:sSubPr>
                            <m:e>
                              <m:r>
                                <a:rPr lang="en-US" altLang="en-US" sz="2200">
                                  <a:latin typeface="Cambria Math" panose="02040503050406030204" pitchFamily="18" charset="0"/>
                                  <a:cs typeface="Arial" panose="020B0604020202020204" pitchFamily="34" charset="0"/>
                                </a:rPr>
                                <m:t>𝜀</m:t>
                              </m:r>
                            </m:e>
                            <m:sub>
                              <m:r>
                                <a:rPr lang="en-US" altLang="en-US" sz="2200">
                                  <a:latin typeface="Cambria Math" panose="02040503050406030204" pitchFamily="18" charset="0"/>
                                  <a:cs typeface="Arial" panose="020B0604020202020204" pitchFamily="34" charset="0"/>
                                </a:rPr>
                                <m:t>0</m:t>
                              </m:r>
                            </m:sub>
                          </m:sSub>
                          <m:r>
                            <a:rPr lang="en-US" sz="2200" dirty="0">
                              <a:latin typeface="Cambria Math" panose="02040503050406030204" pitchFamily="18" charset="0"/>
                              <a:cs typeface="Arial" panose="020B0604020202020204" pitchFamily="34" charset="0"/>
                            </a:rPr>
                            <m:t>𝑟</m:t>
                          </m:r>
                        </m:den>
                      </m:f>
                    </m:oMath>
                  </m:oMathPara>
                </a14:m>
                <a:endParaRPr lang="en-US" sz="2200" dirty="0">
                  <a:cs typeface="Arial" panose="020B0604020202020204" pitchFamily="34" charset="0"/>
                </a:endParaRPr>
              </a:p>
              <a:p>
                <a:pPr algn="just"/>
                <a:endParaRPr lang="en-US" sz="100" dirty="0">
                  <a:cs typeface="Arial" panose="020B0604020202020204" pitchFamily="34" charset="0"/>
                </a:endParaRPr>
              </a:p>
              <a:p>
                <a:pPr algn="just"/>
                <a:r>
                  <a:rPr lang="en-US" sz="2200" dirty="0">
                    <a:cs typeface="Arial" panose="020B0604020202020204" pitchFamily="34" charset="0"/>
                  </a:rPr>
                  <a:t>The negative sign in the potential energy expression indicates that the proton and electron attract each other.</a:t>
                </a:r>
              </a:p>
              <a:p>
                <a:pPr algn="just"/>
                <a:endParaRPr lang="en-US" sz="800" dirty="0">
                  <a:cs typeface="Arial" panose="020B0604020202020204" pitchFamily="34" charset="0"/>
                </a:endParaRPr>
              </a:p>
              <a:p>
                <a:pPr algn="just"/>
                <a:r>
                  <a:rPr lang="en-US" sz="2200" dirty="0">
                    <a:cs typeface="Arial" panose="020B0604020202020204" pitchFamily="34" charset="0"/>
                  </a:rPr>
                  <a:t>Since</a:t>
                </a:r>
              </a:p>
              <a:p>
                <a:pPr algn="just"/>
                <a14:m>
                  <m:oMathPara xmlns:m="http://schemas.openxmlformats.org/officeDocument/2006/math">
                    <m:oMathParaPr>
                      <m:jc m:val="centerGroup"/>
                    </m:oMathParaPr>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i="1">
                              <a:latin typeface="Cambria Math" panose="02040503050406030204" pitchFamily="18" charset="0"/>
                              <a:cs typeface="Arial" panose="020B0604020202020204" pitchFamily="34" charset="0"/>
                            </a:rPr>
                            <m:t>1</m:t>
                          </m:r>
                        </m:num>
                        <m:den>
                          <m:r>
                            <a:rPr lang="en-US" sz="2200" i="1">
                              <a:latin typeface="Cambria Math" panose="02040503050406030204" pitchFamily="18" charset="0"/>
                              <a:cs typeface="Arial" panose="020B0604020202020204" pitchFamily="34" charset="0"/>
                            </a:rPr>
                            <m:t>2</m:t>
                          </m:r>
                        </m:den>
                      </m:f>
                      <m:r>
                        <a:rPr lang="en-US" sz="2200" i="1">
                          <a:latin typeface="Cambria Math" panose="02040503050406030204" pitchFamily="18" charset="0"/>
                          <a:cs typeface="Arial" panose="020B0604020202020204" pitchFamily="34" charset="0"/>
                        </a:rPr>
                        <m:t>𝑚</m:t>
                      </m:r>
                      <m:sSup>
                        <m:sSupPr>
                          <m:ctrlPr>
                            <a:rPr lang="en-US" sz="2200" i="1">
                              <a:latin typeface="Cambria Math" panose="02040503050406030204" pitchFamily="18" charset="0"/>
                              <a:cs typeface="Arial" panose="020B0604020202020204" pitchFamily="34" charset="0"/>
                            </a:rPr>
                          </m:ctrlPr>
                        </m:sSupPr>
                        <m:e>
                          <m:r>
                            <m:rPr>
                              <m:nor/>
                            </m:rPr>
                            <a:rPr lang="en-US" altLang="en-US" sz="2200" i="1" dirty="0">
                              <a:latin typeface="Times New Roman" panose="02020603050405020304" pitchFamily="18" charset="0"/>
                              <a:cs typeface="Times New Roman" panose="02020603050405020304" pitchFamily="18" charset="0"/>
                            </a:rPr>
                            <m:t>v</m:t>
                          </m:r>
                        </m:e>
                        <m:sup>
                          <m:r>
                            <a:rPr lang="en-US" sz="2200" i="1">
                              <a:latin typeface="Cambria Math" panose="02040503050406030204" pitchFamily="18" charset="0"/>
                              <a:cs typeface="Arial" panose="020B0604020202020204" pitchFamily="34" charset="0"/>
                            </a:rPr>
                            <m:t>2</m:t>
                          </m:r>
                        </m:sup>
                      </m:sSup>
                      <m:r>
                        <a:rPr lang="en-US" sz="2200" i="1">
                          <a:latin typeface="Cambria Math" panose="02040503050406030204" pitchFamily="18" charset="0"/>
                          <a:cs typeface="Arial" panose="020B0604020202020204" pitchFamily="34" charset="0"/>
                        </a:rPr>
                        <m:t>=</m:t>
                      </m:r>
                      <m:f>
                        <m:fPr>
                          <m:ctrlPr>
                            <a:rPr lang="en-US" sz="2200" i="1">
                              <a:latin typeface="Cambria Math" panose="02040503050406030204" pitchFamily="18" charset="0"/>
                              <a:cs typeface="Arial" panose="020B0604020202020204" pitchFamily="34" charset="0"/>
                            </a:rPr>
                          </m:ctrlPr>
                        </m:fPr>
                        <m:num>
                          <m:r>
                            <a:rPr lang="en-US" sz="2200" i="1">
                              <a:latin typeface="Cambria Math" panose="02040503050406030204" pitchFamily="18" charset="0"/>
                              <a:cs typeface="Arial" panose="020B0604020202020204" pitchFamily="34" charset="0"/>
                            </a:rPr>
                            <m:t>1</m:t>
                          </m:r>
                        </m:num>
                        <m:den>
                          <m:r>
                            <a:rPr lang="en-US" sz="2200" i="1">
                              <a:latin typeface="Cambria Math" panose="02040503050406030204" pitchFamily="18" charset="0"/>
                              <a:cs typeface="Arial" panose="020B0604020202020204" pitchFamily="34" charset="0"/>
                            </a:rPr>
                            <m:t>2</m:t>
                          </m:r>
                        </m:den>
                      </m:f>
                      <m:d>
                        <m:dPr>
                          <m:ctrlPr>
                            <a:rPr lang="en-US" sz="2200" i="1">
                              <a:latin typeface="Cambria Math" panose="02040503050406030204" pitchFamily="18" charset="0"/>
                              <a:cs typeface="Arial" panose="020B0604020202020204" pitchFamily="34" charset="0"/>
                            </a:rPr>
                          </m:ctrlPr>
                        </m:dPr>
                        <m:e>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𝑍𝑒</m:t>
                                  </m:r>
                                </m:e>
                                <m:sup>
                                  <m:r>
                                    <a:rPr lang="en-US" altLang="en-US" sz="2200" i="1">
                                      <a:latin typeface="Cambria Math" panose="02040503050406030204" pitchFamily="18" charset="0"/>
                                    </a:rPr>
                                    <m:t>2</m:t>
                                  </m:r>
                                </m:sup>
                              </m:sSup>
                            </m:num>
                            <m:den>
                              <m:r>
                                <a:rPr lang="en-US" altLang="en-US" sz="2200" i="1">
                                  <a:latin typeface="Cambria Math" panose="02040503050406030204" pitchFamily="18" charset="0"/>
                                </a:rPr>
                                <m:t>4</m:t>
                              </m:r>
                              <m:r>
                                <a:rPr lang="en-US" altLang="en-US" sz="2200" i="1">
                                  <a:latin typeface="Cambria Math" panose="02040503050406030204" pitchFamily="18" charset="0"/>
                                  <a:ea typeface="Cambria Math" panose="02040503050406030204" pitchFamily="18" charset="0"/>
                                </a:rPr>
                                <m:t>𝜋</m:t>
                              </m:r>
                              <m:sSub>
                                <m:sSubPr>
                                  <m:ctrlPr>
                                    <a:rPr lang="en-US" altLang="en-US" sz="2200" i="1">
                                      <a:latin typeface="Cambria Math" panose="02040503050406030204" pitchFamily="18" charset="0"/>
                                      <a:ea typeface="Cambria Math" panose="02040503050406030204" pitchFamily="18" charset="0"/>
                                    </a:rPr>
                                  </m:ctrlPr>
                                </m:sSubPr>
                                <m:e>
                                  <m:r>
                                    <a:rPr lang="en-US" altLang="en-US" sz="2200" i="1">
                                      <a:latin typeface="Cambria Math" panose="02040503050406030204" pitchFamily="18" charset="0"/>
                                      <a:ea typeface="Cambria Math" panose="02040503050406030204" pitchFamily="18" charset="0"/>
                                    </a:rPr>
                                    <m:t>𝜀</m:t>
                                  </m:r>
                                </m:e>
                                <m:sub>
                                  <m:r>
                                    <a:rPr lang="en-US" altLang="en-US" sz="2200" i="1">
                                      <a:latin typeface="Cambria Math" panose="02040503050406030204" pitchFamily="18" charset="0"/>
                                      <a:ea typeface="Cambria Math" panose="02040503050406030204" pitchFamily="18" charset="0"/>
                                    </a:rPr>
                                    <m:t>0</m:t>
                                  </m:r>
                                </m:sub>
                              </m:sSub>
                              <m:r>
                                <a:rPr lang="en-US" altLang="en-US" sz="2200" i="1">
                                  <a:latin typeface="Cambria Math" panose="02040503050406030204" pitchFamily="18" charset="0"/>
                                </a:rPr>
                                <m:t>𝑟</m:t>
                              </m:r>
                            </m:den>
                          </m:f>
                        </m:e>
                      </m:d>
                    </m:oMath>
                  </m:oMathPara>
                </a14:m>
                <a:endParaRPr lang="en-US" sz="2200" dirty="0">
                  <a:cs typeface="Arial" panose="020B0604020202020204" pitchFamily="34" charset="0"/>
                </a:endParaRPr>
              </a:p>
              <a:p>
                <a:pPr algn="just"/>
                <a:endParaRPr lang="en-US" sz="500" dirty="0">
                  <a:cs typeface="Arial" panose="020B0604020202020204" pitchFamily="34" charset="0"/>
                </a:endParaRPr>
              </a:p>
              <a:p>
                <a:r>
                  <a:rPr lang="en-US" sz="2200" dirty="0">
                    <a:cs typeface="Arial" panose="020B0604020202020204" pitchFamily="34" charset="0"/>
                  </a:rPr>
                  <a:t>Therefore the total energy is give by</a:t>
                </a:r>
              </a:p>
              <a:p>
                <a:endParaRPr lang="en-US" sz="500" dirty="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cs typeface="Arial" panose="020B0604020202020204" pitchFamily="34" charset="0"/>
                        </a:rPr>
                        <m:t>𝐸</m:t>
                      </m:r>
                      <m:r>
                        <a:rPr lang="en-US" sz="2200" i="1">
                          <a:latin typeface="Cambria Math" panose="02040503050406030204" pitchFamily="18" charset="0"/>
                          <a:cs typeface="Arial" panose="020B0604020202020204" pitchFamily="34" charset="0"/>
                        </a:rPr>
                        <m:t>=</m:t>
                      </m:r>
                      <m:f>
                        <m:fPr>
                          <m:ctrlPr>
                            <a:rPr lang="en-US" sz="2200" i="1">
                              <a:latin typeface="Cambria Math" panose="02040503050406030204" pitchFamily="18" charset="0"/>
                              <a:cs typeface="Arial" panose="020B0604020202020204" pitchFamily="34" charset="0"/>
                            </a:rPr>
                          </m:ctrlPr>
                        </m:fPr>
                        <m:num>
                          <m:r>
                            <a:rPr lang="en-US" sz="2200" i="1">
                              <a:latin typeface="Cambria Math" panose="02040503050406030204" pitchFamily="18" charset="0"/>
                              <a:cs typeface="Arial" panose="020B0604020202020204" pitchFamily="34" charset="0"/>
                            </a:rPr>
                            <m:t>1</m:t>
                          </m:r>
                        </m:num>
                        <m:den>
                          <m:r>
                            <a:rPr lang="en-US" sz="2200" i="1">
                              <a:latin typeface="Cambria Math" panose="02040503050406030204" pitchFamily="18" charset="0"/>
                              <a:cs typeface="Arial" panose="020B0604020202020204" pitchFamily="34" charset="0"/>
                            </a:rPr>
                            <m:t>2</m:t>
                          </m:r>
                        </m:den>
                      </m:f>
                      <m:d>
                        <m:dPr>
                          <m:ctrlPr>
                            <a:rPr lang="en-US" sz="2200" i="1">
                              <a:latin typeface="Cambria Math" panose="02040503050406030204" pitchFamily="18" charset="0"/>
                              <a:cs typeface="Arial" panose="020B0604020202020204" pitchFamily="34" charset="0"/>
                            </a:rPr>
                          </m:ctrlPr>
                        </m:dPr>
                        <m:e>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𝑍𝑒</m:t>
                                  </m:r>
                                </m:e>
                                <m:sup>
                                  <m:r>
                                    <a:rPr lang="en-US" altLang="en-US" sz="2200" i="1">
                                      <a:latin typeface="Cambria Math" panose="02040503050406030204" pitchFamily="18" charset="0"/>
                                    </a:rPr>
                                    <m:t>2</m:t>
                                  </m:r>
                                </m:sup>
                              </m:sSup>
                            </m:num>
                            <m:den>
                              <m:r>
                                <a:rPr lang="en-US" altLang="en-US" sz="2200" i="1">
                                  <a:latin typeface="Cambria Math" panose="02040503050406030204" pitchFamily="18" charset="0"/>
                                </a:rPr>
                                <m:t>4</m:t>
                              </m:r>
                              <m:r>
                                <a:rPr lang="en-US" altLang="en-US" sz="2200" i="1">
                                  <a:latin typeface="Cambria Math" panose="02040503050406030204" pitchFamily="18" charset="0"/>
                                  <a:ea typeface="Cambria Math" panose="02040503050406030204" pitchFamily="18" charset="0"/>
                                </a:rPr>
                                <m:t>𝜋</m:t>
                              </m:r>
                              <m:sSub>
                                <m:sSubPr>
                                  <m:ctrlPr>
                                    <a:rPr lang="en-US" altLang="en-US" sz="2200" i="1">
                                      <a:latin typeface="Cambria Math" panose="02040503050406030204" pitchFamily="18" charset="0"/>
                                      <a:ea typeface="Cambria Math" panose="02040503050406030204" pitchFamily="18" charset="0"/>
                                    </a:rPr>
                                  </m:ctrlPr>
                                </m:sSubPr>
                                <m:e>
                                  <m:r>
                                    <a:rPr lang="en-US" altLang="en-US" sz="2200" i="1">
                                      <a:latin typeface="Cambria Math" panose="02040503050406030204" pitchFamily="18" charset="0"/>
                                      <a:ea typeface="Cambria Math" panose="02040503050406030204" pitchFamily="18" charset="0"/>
                                    </a:rPr>
                                    <m:t>𝜀</m:t>
                                  </m:r>
                                </m:e>
                                <m:sub>
                                  <m:r>
                                    <a:rPr lang="en-US" altLang="en-US" sz="2200" i="1">
                                      <a:latin typeface="Cambria Math" panose="02040503050406030204" pitchFamily="18" charset="0"/>
                                      <a:ea typeface="Cambria Math" panose="02040503050406030204" pitchFamily="18" charset="0"/>
                                    </a:rPr>
                                    <m:t>0</m:t>
                                  </m:r>
                                </m:sub>
                              </m:sSub>
                              <m:r>
                                <a:rPr lang="en-US" altLang="en-US" sz="2200" i="1">
                                  <a:latin typeface="Cambria Math" panose="02040503050406030204" pitchFamily="18" charset="0"/>
                                </a:rPr>
                                <m:t>𝑟</m:t>
                              </m:r>
                            </m:den>
                          </m:f>
                        </m:e>
                      </m:d>
                      <m:r>
                        <a:rPr lang="en-US" sz="2200" i="1">
                          <a:latin typeface="Cambria Math" panose="02040503050406030204" pitchFamily="18" charset="0"/>
                          <a:cs typeface="Arial" panose="020B0604020202020204" pitchFamily="34" charset="0"/>
                        </a:rPr>
                        <m:t>−</m:t>
                      </m:r>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𝑍𝑒</m:t>
                              </m:r>
                            </m:e>
                            <m:sup>
                              <m:r>
                                <a:rPr lang="en-US" altLang="en-US" sz="2200" i="1">
                                  <a:latin typeface="Cambria Math" panose="02040503050406030204" pitchFamily="18" charset="0"/>
                                </a:rPr>
                                <m:t>2</m:t>
                              </m:r>
                            </m:sup>
                          </m:sSup>
                        </m:num>
                        <m:den>
                          <m:r>
                            <a:rPr lang="en-US" altLang="en-US" sz="2200" i="1">
                              <a:latin typeface="Cambria Math" panose="02040503050406030204" pitchFamily="18" charset="0"/>
                            </a:rPr>
                            <m:t>4</m:t>
                          </m:r>
                          <m:r>
                            <a:rPr lang="en-US" altLang="en-US" sz="2200" i="1">
                              <a:latin typeface="Cambria Math" panose="02040503050406030204" pitchFamily="18" charset="0"/>
                              <a:ea typeface="Cambria Math" panose="02040503050406030204" pitchFamily="18" charset="0"/>
                            </a:rPr>
                            <m:t>𝜋</m:t>
                          </m:r>
                          <m:sSub>
                            <m:sSubPr>
                              <m:ctrlPr>
                                <a:rPr lang="en-US" altLang="en-US" sz="2200" i="1">
                                  <a:latin typeface="Cambria Math" panose="02040503050406030204" pitchFamily="18" charset="0"/>
                                  <a:ea typeface="Cambria Math" panose="02040503050406030204" pitchFamily="18" charset="0"/>
                                </a:rPr>
                              </m:ctrlPr>
                            </m:sSubPr>
                            <m:e>
                              <m:r>
                                <a:rPr lang="en-US" altLang="en-US" sz="2200" i="1">
                                  <a:latin typeface="Cambria Math" panose="02040503050406030204" pitchFamily="18" charset="0"/>
                                  <a:ea typeface="Cambria Math" panose="02040503050406030204" pitchFamily="18" charset="0"/>
                                </a:rPr>
                                <m:t>𝜀</m:t>
                              </m:r>
                            </m:e>
                            <m:sub>
                              <m:r>
                                <a:rPr lang="en-US" altLang="en-US" sz="2200" i="1">
                                  <a:latin typeface="Cambria Math" panose="02040503050406030204" pitchFamily="18" charset="0"/>
                                  <a:ea typeface="Cambria Math" panose="02040503050406030204" pitchFamily="18" charset="0"/>
                                </a:rPr>
                                <m:t>0</m:t>
                              </m:r>
                            </m:sub>
                          </m:sSub>
                          <m:r>
                            <a:rPr lang="en-US" altLang="en-US" sz="2200" i="1">
                              <a:latin typeface="Cambria Math" panose="02040503050406030204" pitchFamily="18" charset="0"/>
                            </a:rPr>
                            <m:t>𝑟</m:t>
                          </m:r>
                        </m:den>
                      </m:f>
                      <m:r>
                        <a:rPr lang="en-US" sz="2200">
                          <a:latin typeface="Cambria Math" panose="02040503050406030204" pitchFamily="18" charset="0"/>
                          <a:cs typeface="Arial" panose="020B0604020202020204" pitchFamily="34" charset="0"/>
                        </a:rPr>
                        <m:t>=−</m:t>
                      </m:r>
                      <m:f>
                        <m:fPr>
                          <m:ctrlPr>
                            <a:rPr lang="en-US" sz="2200" i="1">
                              <a:latin typeface="Cambria Math" panose="02040503050406030204" pitchFamily="18" charset="0"/>
                              <a:cs typeface="Arial" panose="020B0604020202020204" pitchFamily="34" charset="0"/>
                            </a:rPr>
                          </m:ctrlPr>
                        </m:fPr>
                        <m:num>
                          <m:r>
                            <a:rPr lang="en-US" sz="2200" i="1">
                              <a:latin typeface="Cambria Math" panose="02040503050406030204" pitchFamily="18" charset="0"/>
                              <a:cs typeface="Arial" panose="020B0604020202020204" pitchFamily="34" charset="0"/>
                            </a:rPr>
                            <m:t>1</m:t>
                          </m:r>
                        </m:num>
                        <m:den>
                          <m:r>
                            <a:rPr lang="en-US" sz="2200" i="1">
                              <a:latin typeface="Cambria Math" panose="02040503050406030204" pitchFamily="18" charset="0"/>
                              <a:cs typeface="Arial" panose="020B0604020202020204" pitchFamily="34" charset="0"/>
                            </a:rPr>
                            <m:t>2</m:t>
                          </m:r>
                        </m:den>
                      </m:f>
                      <m:d>
                        <m:dPr>
                          <m:ctrlPr>
                            <a:rPr lang="en-US" sz="2200" i="1">
                              <a:latin typeface="Cambria Math" panose="02040503050406030204" pitchFamily="18" charset="0"/>
                              <a:cs typeface="Arial" panose="020B0604020202020204" pitchFamily="34" charset="0"/>
                            </a:rPr>
                          </m:ctrlPr>
                        </m:dPr>
                        <m:e>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𝑍𝑒</m:t>
                                  </m:r>
                                </m:e>
                                <m:sup>
                                  <m:r>
                                    <a:rPr lang="en-US" altLang="en-US" sz="2200" i="1">
                                      <a:latin typeface="Cambria Math" panose="02040503050406030204" pitchFamily="18" charset="0"/>
                                    </a:rPr>
                                    <m:t>2</m:t>
                                  </m:r>
                                </m:sup>
                              </m:sSup>
                            </m:num>
                            <m:den>
                              <m:r>
                                <a:rPr lang="en-US" altLang="en-US" sz="2200" i="1">
                                  <a:latin typeface="Cambria Math" panose="02040503050406030204" pitchFamily="18" charset="0"/>
                                </a:rPr>
                                <m:t>4</m:t>
                              </m:r>
                              <m:r>
                                <a:rPr lang="en-US" altLang="en-US" sz="2200" i="1">
                                  <a:latin typeface="Cambria Math" panose="02040503050406030204" pitchFamily="18" charset="0"/>
                                  <a:ea typeface="Cambria Math" panose="02040503050406030204" pitchFamily="18" charset="0"/>
                                </a:rPr>
                                <m:t>𝜋</m:t>
                              </m:r>
                              <m:sSub>
                                <m:sSubPr>
                                  <m:ctrlPr>
                                    <a:rPr lang="en-US" altLang="en-US" sz="2200" i="1">
                                      <a:latin typeface="Cambria Math" panose="02040503050406030204" pitchFamily="18" charset="0"/>
                                      <a:ea typeface="Cambria Math" panose="02040503050406030204" pitchFamily="18" charset="0"/>
                                    </a:rPr>
                                  </m:ctrlPr>
                                </m:sSubPr>
                                <m:e>
                                  <m:r>
                                    <a:rPr lang="en-US" altLang="en-US" sz="2200" i="1">
                                      <a:latin typeface="Cambria Math" panose="02040503050406030204" pitchFamily="18" charset="0"/>
                                      <a:ea typeface="Cambria Math" panose="02040503050406030204" pitchFamily="18" charset="0"/>
                                    </a:rPr>
                                    <m:t>𝜀</m:t>
                                  </m:r>
                                </m:e>
                                <m:sub>
                                  <m:r>
                                    <a:rPr lang="en-US" altLang="en-US" sz="2200" i="1">
                                      <a:latin typeface="Cambria Math" panose="02040503050406030204" pitchFamily="18" charset="0"/>
                                      <a:ea typeface="Cambria Math" panose="02040503050406030204" pitchFamily="18" charset="0"/>
                                    </a:rPr>
                                    <m:t>0</m:t>
                                  </m:r>
                                </m:sub>
                              </m:sSub>
                              <m:r>
                                <a:rPr lang="en-US" altLang="en-US" sz="2200" i="1">
                                  <a:latin typeface="Cambria Math" panose="02040503050406030204" pitchFamily="18" charset="0"/>
                                </a:rPr>
                                <m:t>𝑟</m:t>
                              </m:r>
                            </m:den>
                          </m:f>
                        </m:e>
                      </m:d>
                      <m:r>
                        <a:rPr lang="en-US" altLang="en-US" sz="2200" b="0" i="1" smtClean="0">
                          <a:latin typeface="Cambria Math" panose="02040503050406030204" pitchFamily="18" charset="0"/>
                        </a:rPr>
                        <m:t>=−</m:t>
                      </m:r>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𝑍𝑒</m:t>
                              </m:r>
                            </m:e>
                            <m:sup>
                              <m:r>
                                <a:rPr lang="en-US" altLang="en-US" sz="2200" i="1">
                                  <a:latin typeface="Cambria Math" panose="02040503050406030204" pitchFamily="18" charset="0"/>
                                </a:rPr>
                                <m:t>2</m:t>
                              </m:r>
                            </m:sup>
                          </m:sSup>
                        </m:num>
                        <m:den>
                          <m:r>
                            <a:rPr lang="en-US" altLang="en-US" sz="2200" b="0" i="1" smtClean="0">
                              <a:latin typeface="Cambria Math" panose="02040503050406030204" pitchFamily="18" charset="0"/>
                            </a:rPr>
                            <m:t>8</m:t>
                          </m:r>
                          <m:r>
                            <a:rPr lang="en-US" altLang="en-US" sz="2200" i="1">
                              <a:latin typeface="Cambria Math" panose="02040503050406030204" pitchFamily="18" charset="0"/>
                              <a:ea typeface="Cambria Math" panose="02040503050406030204" pitchFamily="18" charset="0"/>
                            </a:rPr>
                            <m:t>𝜋</m:t>
                          </m:r>
                          <m:sSub>
                            <m:sSubPr>
                              <m:ctrlPr>
                                <a:rPr lang="en-US" altLang="en-US" sz="2200" i="1">
                                  <a:latin typeface="Cambria Math" panose="02040503050406030204" pitchFamily="18" charset="0"/>
                                  <a:ea typeface="Cambria Math" panose="02040503050406030204" pitchFamily="18" charset="0"/>
                                </a:rPr>
                              </m:ctrlPr>
                            </m:sSubPr>
                            <m:e>
                              <m:r>
                                <a:rPr lang="en-US" altLang="en-US" sz="2200" i="1">
                                  <a:latin typeface="Cambria Math" panose="02040503050406030204" pitchFamily="18" charset="0"/>
                                  <a:ea typeface="Cambria Math" panose="02040503050406030204" pitchFamily="18" charset="0"/>
                                </a:rPr>
                                <m:t>𝜀</m:t>
                              </m:r>
                            </m:e>
                            <m:sub>
                              <m:r>
                                <a:rPr lang="en-US" altLang="en-US" sz="2200" i="1">
                                  <a:latin typeface="Cambria Math" panose="02040503050406030204" pitchFamily="18" charset="0"/>
                                  <a:ea typeface="Cambria Math" panose="02040503050406030204" pitchFamily="18" charset="0"/>
                                </a:rPr>
                                <m:t>0</m:t>
                              </m:r>
                            </m:sub>
                          </m:sSub>
                          <m:r>
                            <a:rPr lang="en-US" altLang="en-US" sz="2200" i="1">
                              <a:latin typeface="Cambria Math" panose="02040503050406030204" pitchFamily="18" charset="0"/>
                            </a:rPr>
                            <m:t>𝑟</m:t>
                          </m:r>
                        </m:den>
                      </m:f>
                    </m:oMath>
                  </m:oMathPara>
                </a14:m>
                <a:endParaRPr lang="en-US" sz="2200" dirty="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11150" y="929140"/>
                <a:ext cx="8547100" cy="5824608"/>
              </a:xfrm>
              <a:prstGeom prst="rect">
                <a:avLst/>
              </a:prstGeom>
              <a:blipFill>
                <a:blip r:embed="rId2"/>
                <a:stretch>
                  <a:fillRect l="-927" t="-628" r="-927"/>
                </a:stretch>
              </a:blipFill>
            </p:spPr>
            <p:txBody>
              <a:bodyPr/>
              <a:lstStyle/>
              <a:p>
                <a:r>
                  <a:rPr lang="en-US">
                    <a:noFill/>
                  </a:rPr>
                  <a:t> </a:t>
                </a:r>
              </a:p>
            </p:txBody>
          </p:sp>
        </mc:Fallback>
      </mc:AlternateContent>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
        <p:nvSpPr>
          <p:cNvPr id="10" name="Slide Number Placeholder 9"/>
          <p:cNvSpPr>
            <a:spLocks noGrp="1"/>
          </p:cNvSpPr>
          <p:nvPr>
            <p:ph type="sldNum" sz="quarter" idx="12"/>
          </p:nvPr>
        </p:nvSpPr>
        <p:spPr/>
        <p:txBody>
          <a:bodyPr/>
          <a:lstStyle/>
          <a:p>
            <a:fld id="{74374BF2-3C04-4AB9-BE52-D173019A9162}" type="slidenum">
              <a:rPr lang="en-US" smtClean="0"/>
              <a:t>32</a:t>
            </a:fld>
            <a:endParaRPr lang="en-US" dirty="0"/>
          </a:p>
        </p:txBody>
      </p:sp>
    </p:spTree>
    <p:extLst>
      <p:ext uri="{BB962C8B-B14F-4D97-AF65-F5344CB8AC3E}">
        <p14:creationId xmlns:p14="http://schemas.microsoft.com/office/powerpoint/2010/main" val="3554094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7704" y="906825"/>
                <a:ext cx="8411935" cy="5893473"/>
              </a:xfrm>
              <a:prstGeom prst="rect">
                <a:avLst/>
              </a:prstGeom>
            </p:spPr>
            <p:txBody>
              <a:bodyPr wrap="square">
                <a:spAutoFit/>
              </a:bodyPr>
              <a:lstStyle/>
              <a:p>
                <a:r>
                  <a:rPr lang="en-US" sz="2400" dirty="0"/>
                  <a:t>We have already found the  only allowed values of </a:t>
                </a:r>
                <a14:m>
                  <m:oMath xmlns:m="http://schemas.openxmlformats.org/officeDocument/2006/math">
                    <m:r>
                      <a:rPr lang="en-US" altLang="en-US" sz="2400" i="1" dirty="0">
                        <a:latin typeface="Cambria Math" panose="02040503050406030204" pitchFamily="18" charset="0"/>
                      </a:rPr>
                      <m:t>𝑟</m:t>
                    </m:r>
                  </m:oMath>
                </a14:m>
                <a:r>
                  <a:rPr lang="en-US" sz="2400" dirty="0"/>
                  <a:t> are given by</a:t>
                </a:r>
              </a:p>
              <a:p>
                <a:pPr/>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rPr>
                        <m:t>𝑟</m:t>
                      </m:r>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𝜀</m:t>
                                  </m:r>
                                </m:e>
                                <m:sub>
                                  <m:r>
                                    <a:rPr lang="en-US" altLang="en-US" sz="2300" i="1">
                                      <a:latin typeface="Cambria Math" panose="02040503050406030204" pitchFamily="18" charset="0"/>
                                      <a:ea typeface="Cambria Math" panose="02040503050406030204" pitchFamily="18" charset="0"/>
                                    </a:rPr>
                                    <m:t>0</m:t>
                                  </m:r>
                                </m:sub>
                              </m:sSub>
                              <m:r>
                                <a:rPr lang="en-US" altLang="en-US" sz="2300" i="1">
                                  <a:latin typeface="Cambria Math" panose="02040503050406030204" pitchFamily="18" charset="0"/>
                                </a:rPr>
                                <m:t>𝑛</m:t>
                              </m:r>
                            </m:e>
                            <m:sup>
                              <m:r>
                                <a:rPr lang="en-US" altLang="en-US" sz="2300" i="1">
                                  <a:latin typeface="Cambria Math" panose="02040503050406030204" pitchFamily="18" charset="0"/>
                                </a:rPr>
                                <m:t>2</m:t>
                              </m:r>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m:rPr>
                              <m:nor/>
                            </m:rPr>
                            <a:rPr lang="en-US" altLang="en-US" sz="2300">
                              <a:latin typeface="Cambria Math" panose="02040503050406030204" pitchFamily="18" charset="0"/>
                              <a:ea typeface="Cambria Math" panose="02040503050406030204" pitchFamily="18" charset="0"/>
                            </a:rPr>
                            <m:t>𝜋</m:t>
                          </m:r>
                          <m:r>
                            <a:rPr lang="en-US" altLang="en-US" sz="2300" i="1">
                              <a:latin typeface="Cambria Math" panose="02040503050406030204" pitchFamily="18" charset="0"/>
                            </a:rPr>
                            <m:t>𝑚</m:t>
                          </m:r>
                          <m:r>
                            <a:rPr lang="en-US" altLang="en-US" sz="2300" i="1" smtClean="0">
                              <a:latin typeface="Cambria Math" panose="02040503050406030204" pitchFamily="18" charset="0"/>
                            </a:rPr>
                            <m:t>𝑍</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e>
                            <m:sup>
                              <m:r>
                                <a:rPr lang="en-US" altLang="en-US" sz="2300" i="1">
                                  <a:latin typeface="Cambria Math" panose="02040503050406030204" pitchFamily="18" charset="0"/>
                                </a:rPr>
                                <m:t>2</m:t>
                              </m:r>
                            </m:sup>
                          </m:sSup>
                        </m:den>
                      </m:f>
                      <m:r>
                        <a:rPr lang="en-US" altLang="en-US" sz="2300" b="0" i="1">
                          <a:latin typeface="Cambria Math" panose="02040503050406030204" pitchFamily="18" charset="0"/>
                        </a:rPr>
                        <m:t>     </m:t>
                      </m:r>
                      <m:r>
                        <a:rPr lang="en-US" altLang="en-US" sz="2300" b="0" i="1" smtClean="0">
                          <a:latin typeface="Cambria Math" panose="02040503050406030204" pitchFamily="18" charset="0"/>
                        </a:rPr>
                        <m:t>   (</m:t>
                      </m:r>
                      <m:r>
                        <a:rPr lang="en-US" altLang="en-US" sz="2300" b="0" i="1" smtClean="0">
                          <a:latin typeface="Cambria Math" panose="02040503050406030204" pitchFamily="18" charset="0"/>
                        </a:rPr>
                        <m:t>𝑠𝑙𝑖𝑑𝑒</m:t>
                      </m:r>
                      <m:r>
                        <a:rPr lang="en-US" altLang="en-US" sz="2300" b="0" i="1" smtClean="0">
                          <a:latin typeface="Cambria Math" panose="02040503050406030204" pitchFamily="18" charset="0"/>
                        </a:rPr>
                        <m:t> 28)</m:t>
                      </m:r>
                    </m:oMath>
                  </m:oMathPara>
                </a14:m>
                <a:endParaRPr lang="en-US" altLang="en-US" sz="2300" i="1" dirty="0"/>
              </a:p>
              <a:p>
                <a:endParaRPr lang="en-US" sz="500" i="1" dirty="0"/>
              </a:p>
              <a:p>
                <a:pPr algn="just">
                  <a:spcBef>
                    <a:spcPct val="0"/>
                  </a:spcBef>
                </a:pPr>
                <a:r>
                  <a:rPr lang="en-US" altLang="en-US" sz="2400" dirty="0"/>
                  <a:t>so if we substitute for </a:t>
                </a:r>
                <a14:m>
                  <m:oMath xmlns:m="http://schemas.openxmlformats.org/officeDocument/2006/math">
                    <m:r>
                      <a:rPr lang="en-US" altLang="en-US" sz="2400" i="1" dirty="0" smtClean="0">
                        <a:latin typeface="Cambria Math" panose="02040503050406030204" pitchFamily="18" charset="0"/>
                      </a:rPr>
                      <m:t>𝑟</m:t>
                    </m:r>
                  </m:oMath>
                </a14:m>
                <a:r>
                  <a:rPr lang="en-US" altLang="en-US" sz="2400" i="1" dirty="0"/>
                  <a:t> </a:t>
                </a:r>
                <a:r>
                  <a:rPr lang="en-US" sz="2400" dirty="0"/>
                  <a:t>into the previous equation, we get the only allowed energies are</a:t>
                </a:r>
              </a:p>
              <a:p>
                <a:pPr algn="just">
                  <a:spcBef>
                    <a:spcPct val="0"/>
                  </a:spcBef>
                </a:pPr>
                <a:endParaRPr lang="en-US" sz="1000" dirty="0"/>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300" b="0" i="1" smtClean="0">
                              <a:latin typeface="Cambria Math" panose="02040503050406030204" pitchFamily="18" charset="0"/>
                              <a:cs typeface="Times New Roman" panose="02020603050405020304" pitchFamily="18" charset="0"/>
                            </a:rPr>
                          </m:ctrlPr>
                        </m:sSubPr>
                        <m:e>
                          <m:r>
                            <a:rPr lang="en-US" altLang="en-US" sz="2300" b="0" i="1" smtClean="0">
                              <a:latin typeface="Cambria Math" panose="02040503050406030204" pitchFamily="18" charset="0"/>
                              <a:cs typeface="Times New Roman" panose="02020603050405020304" pitchFamily="18" charset="0"/>
                            </a:rPr>
                            <m:t>𝐸</m:t>
                          </m:r>
                        </m:e>
                        <m:sub>
                          <m:r>
                            <a:rPr lang="en-US" altLang="en-US" sz="2300" b="0" i="1" smtClean="0">
                              <a:latin typeface="Cambria Math" panose="02040503050406030204" pitchFamily="18" charset="0"/>
                              <a:cs typeface="Times New Roman" panose="02020603050405020304" pitchFamily="18" charset="0"/>
                            </a:rPr>
                            <m:t>𝑛</m:t>
                          </m:r>
                        </m:sub>
                      </m:sSub>
                      <m:r>
                        <a:rPr lang="en-US" altLang="en-US" sz="2300" i="1">
                          <a:latin typeface="Cambria Math" panose="02040503050406030204" pitchFamily="18" charset="0"/>
                          <a:cs typeface="Times New Roman" panose="02020603050405020304" pitchFamily="18" charset="0"/>
                        </a:rPr>
                        <m:t>=</m:t>
                      </m:r>
                      <m:r>
                        <a:rPr lang="en-US" altLang="en-US" sz="2300" b="0" i="1" smtClean="0">
                          <a:latin typeface="Cambria Math" panose="02040503050406030204" pitchFamily="18" charset="0"/>
                          <a:cs typeface="Times New Roman" panose="02020603050405020304" pitchFamily="18" charset="0"/>
                        </a:rPr>
                        <m:t>−</m:t>
                      </m:r>
                      <m:f>
                        <m:fPr>
                          <m:ctrlPr>
                            <a:rPr lang="en-US" altLang="en-US" sz="2300" b="0" i="1" smtClean="0">
                              <a:latin typeface="Cambria Math" panose="02040503050406030204" pitchFamily="18" charset="0"/>
                              <a:cs typeface="Times New Roman" panose="02020603050405020304" pitchFamily="18" charset="0"/>
                            </a:rPr>
                          </m:ctrlPr>
                        </m:fPr>
                        <m:num>
                          <m:sSup>
                            <m:sSupPr>
                              <m:ctrlPr>
                                <a:rPr lang="en-US" altLang="en-US" sz="2300" b="0" i="1" smtClean="0">
                                  <a:latin typeface="Cambria Math" panose="02040503050406030204" pitchFamily="18" charset="0"/>
                                  <a:cs typeface="Times New Roman" panose="02020603050405020304" pitchFamily="18" charset="0"/>
                                </a:rPr>
                              </m:ctrlPr>
                            </m:sSupPr>
                            <m:e>
                              <m:r>
                                <a:rPr lang="en-US" altLang="en-US" sz="2300" i="1">
                                  <a:latin typeface="Cambria Math" panose="02040503050406030204" pitchFamily="18" charset="0"/>
                                  <a:cs typeface="Times New Roman" panose="02020603050405020304" pitchFamily="18" charset="0"/>
                                </a:rPr>
                                <m:t>𝑍</m:t>
                              </m:r>
                            </m:e>
                            <m:sup>
                              <m:r>
                                <a:rPr lang="en-US" altLang="en-US" sz="2300" b="0" i="1" smtClean="0">
                                  <a:latin typeface="Cambria Math" panose="02040503050406030204" pitchFamily="18" charset="0"/>
                                  <a:cs typeface="Times New Roman" panose="02020603050405020304" pitchFamily="18" charset="0"/>
                                </a:rPr>
                                <m:t>2</m:t>
                              </m:r>
                            </m:sup>
                          </m:sSup>
                          <m:r>
                            <a:rPr lang="en-US" altLang="en-US" sz="2300" b="0" i="1" smtClean="0">
                              <a:latin typeface="Cambria Math" panose="02040503050406030204" pitchFamily="18" charset="0"/>
                              <a:cs typeface="Times New Roman" panose="02020603050405020304" pitchFamily="18" charset="0"/>
                            </a:rPr>
                            <m:t>𝑚</m:t>
                          </m:r>
                          <m:sSup>
                            <m:sSupPr>
                              <m:ctrlPr>
                                <a:rPr lang="en-US" altLang="en-US" sz="2300" b="0" i="1" smtClean="0">
                                  <a:latin typeface="Cambria Math" panose="02040503050406030204" pitchFamily="18" charset="0"/>
                                  <a:cs typeface="Times New Roman" panose="02020603050405020304" pitchFamily="18" charset="0"/>
                                </a:rPr>
                              </m:ctrlPr>
                            </m:sSupPr>
                            <m:e>
                              <m:r>
                                <a:rPr lang="en-US" altLang="en-US" sz="2300" b="0" i="1" smtClean="0">
                                  <a:latin typeface="Cambria Math" panose="02040503050406030204" pitchFamily="18" charset="0"/>
                                  <a:cs typeface="Times New Roman" panose="02020603050405020304" pitchFamily="18" charset="0"/>
                                </a:rPr>
                                <m:t>𝑒</m:t>
                              </m:r>
                            </m:e>
                            <m:sup>
                              <m:r>
                                <a:rPr lang="en-US" altLang="en-US" sz="2300" b="0" i="1" smtClean="0">
                                  <a:latin typeface="Cambria Math" panose="02040503050406030204" pitchFamily="18" charset="0"/>
                                  <a:cs typeface="Times New Roman" panose="02020603050405020304" pitchFamily="18" charset="0"/>
                                </a:rPr>
                                <m:t>4</m:t>
                              </m:r>
                            </m:sup>
                          </m:sSup>
                        </m:num>
                        <m:den>
                          <m:r>
                            <a:rPr lang="en-US" altLang="en-US" sz="2300" b="0" i="1" smtClean="0">
                              <a:latin typeface="Cambria Math" panose="02040503050406030204" pitchFamily="18" charset="0"/>
                              <a:cs typeface="Times New Roman" panose="02020603050405020304" pitchFamily="18" charset="0"/>
                            </a:rPr>
                            <m:t>8</m:t>
                          </m:r>
                          <m:sSup>
                            <m:sSupPr>
                              <m:ctrlPr>
                                <a:rPr lang="en-US" altLang="en-US" sz="2300" b="0" i="1" smtClean="0">
                                  <a:latin typeface="Cambria Math" panose="02040503050406030204" pitchFamily="18" charset="0"/>
                                  <a:cs typeface="Times New Roman" panose="02020603050405020304" pitchFamily="18" charset="0"/>
                                </a:rPr>
                              </m:ctrlPr>
                            </m:sSupPr>
                            <m:e>
                              <m:sSubSup>
                                <m:sSubSupPr>
                                  <m:ctrlPr>
                                    <a:rPr lang="en-US" altLang="en-US" sz="2300" i="1">
                                      <a:latin typeface="Cambria Math" panose="02040503050406030204" pitchFamily="18" charset="0"/>
                                      <a:cs typeface="Times New Roman" panose="02020603050405020304" pitchFamily="18" charset="0"/>
                                    </a:rPr>
                                  </m:ctrlPr>
                                </m:sSubSupPr>
                                <m:e>
                                  <m:r>
                                    <a:rPr lang="en-US" altLang="en-US" sz="2300" i="1">
                                      <a:latin typeface="Cambria Math" panose="02040503050406030204" pitchFamily="18" charset="0"/>
                                      <a:ea typeface="Cambria Math" panose="02040503050406030204" pitchFamily="18" charset="0"/>
                                    </a:rPr>
                                    <m:t>𝜀</m:t>
                                  </m:r>
                                </m:e>
                                <m:sub>
                                  <m:r>
                                    <a:rPr lang="en-US" altLang="en-US" sz="2300" i="1">
                                      <a:latin typeface="Cambria Math" panose="02040503050406030204" pitchFamily="18" charset="0"/>
                                      <a:ea typeface="Cambria Math" panose="02040503050406030204" pitchFamily="18" charset="0"/>
                                    </a:rPr>
                                    <m:t>0</m:t>
                                  </m:r>
                                </m:sub>
                                <m:sup>
                                  <m:r>
                                    <a:rPr lang="en-US" altLang="en-US" sz="2300" i="1">
                                      <a:latin typeface="Cambria Math" panose="02040503050406030204" pitchFamily="18" charset="0"/>
                                      <a:cs typeface="Times New Roman" panose="02020603050405020304" pitchFamily="18" charset="0"/>
                                    </a:rPr>
                                    <m:t>2</m:t>
                                  </m:r>
                                </m:sup>
                              </m:sSubSup>
                              <m:r>
                                <a:rPr lang="en-US" altLang="en-US" sz="2300" b="0" i="1" smtClean="0">
                                  <a:latin typeface="Cambria Math" panose="02040503050406030204" pitchFamily="18" charset="0"/>
                                  <a:cs typeface="Times New Roman" panose="02020603050405020304" pitchFamily="18" charset="0"/>
                                </a:rPr>
                                <m:t>𝑛</m:t>
                              </m:r>
                            </m:e>
                            <m:sup>
                              <m:r>
                                <a:rPr lang="en-US" altLang="en-US" sz="2300" b="0" i="1" smtClean="0">
                                  <a:latin typeface="Cambria Math" panose="02040503050406030204" pitchFamily="18" charset="0"/>
                                  <a:cs typeface="Times New Roman" panose="02020603050405020304" pitchFamily="18" charset="0"/>
                                </a:rPr>
                                <m:t>2</m:t>
                              </m:r>
                            </m:sup>
                          </m:sSup>
                          <m:sSup>
                            <m:sSupPr>
                              <m:ctrlPr>
                                <a:rPr lang="en-US" altLang="en-US" sz="2300" b="0" i="1" smtClean="0">
                                  <a:latin typeface="Cambria Math" panose="02040503050406030204" pitchFamily="18" charset="0"/>
                                  <a:cs typeface="Times New Roman" panose="02020603050405020304" pitchFamily="18" charset="0"/>
                                </a:rPr>
                              </m:ctrlPr>
                            </m:sSupPr>
                            <m:e>
                              <m:r>
                                <a:rPr lang="en-US" altLang="en-US" sz="2300" b="0" i="1" smtClean="0">
                                  <a:latin typeface="Cambria Math" panose="02040503050406030204" pitchFamily="18" charset="0"/>
                                  <a:cs typeface="Times New Roman" panose="02020603050405020304" pitchFamily="18" charset="0"/>
                                </a:rPr>
                                <m:t>h</m:t>
                              </m:r>
                            </m:e>
                            <m:sup>
                              <m:r>
                                <a:rPr lang="en-US" altLang="en-US" sz="2300" b="0" i="1" smtClean="0">
                                  <a:latin typeface="Cambria Math" panose="02040503050406030204" pitchFamily="18" charset="0"/>
                                  <a:cs typeface="Times New Roman" panose="02020603050405020304" pitchFamily="18" charset="0"/>
                                </a:rPr>
                                <m:t>2</m:t>
                              </m:r>
                            </m:sup>
                          </m:sSup>
                        </m:den>
                      </m:f>
                      <m:r>
                        <a:rPr lang="en-US" altLang="en-US" sz="2300" b="0" i="1" smtClean="0">
                          <a:latin typeface="Cambria Math" panose="02040503050406030204" pitchFamily="18" charset="0"/>
                          <a:cs typeface="Times New Roman" panose="02020603050405020304" pitchFamily="18" charset="0"/>
                        </a:rPr>
                        <m:t>      </m:t>
                      </m:r>
                      <m:r>
                        <a:rPr lang="en-US" altLang="en-US" sz="2300" b="0" i="1" smtClean="0">
                          <a:latin typeface="Cambria Math" panose="02040503050406030204" pitchFamily="18" charset="0"/>
                          <a:cs typeface="Times New Roman" panose="02020603050405020304" pitchFamily="18" charset="0"/>
                        </a:rPr>
                        <m:t>𝑛</m:t>
                      </m:r>
                      <m:r>
                        <a:rPr lang="en-US" altLang="en-US" sz="2300" b="0" i="1" smtClean="0">
                          <a:latin typeface="Cambria Math" panose="02040503050406030204" pitchFamily="18" charset="0"/>
                          <a:cs typeface="Times New Roman" panose="02020603050405020304" pitchFamily="18" charset="0"/>
                        </a:rPr>
                        <m:t>=1, 2, …</m:t>
                      </m:r>
                    </m:oMath>
                  </m:oMathPara>
                </a14:m>
                <a:endParaRPr lang="en-US" altLang="en-US" sz="2300" dirty="0"/>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rPr>
                        <m:t>(</m:t>
                      </m:r>
                      <m:r>
                        <a:rPr lang="en-US" altLang="en-US" sz="2300" i="1">
                          <a:latin typeface="Cambria Math" panose="02040503050406030204" pitchFamily="18" charset="0"/>
                        </a:rPr>
                        <m:t>𝑓𝑜𝑟</m:t>
                      </m:r>
                      <m:r>
                        <a:rPr lang="en-US" altLang="en-US" sz="2300" i="1">
                          <a:latin typeface="Cambria Math" panose="02040503050406030204" pitchFamily="18" charset="0"/>
                        </a:rPr>
                        <m:t> </m:t>
                      </m:r>
                      <m:r>
                        <a:rPr lang="en-US" altLang="en-US" sz="2300" i="1">
                          <a:latin typeface="Cambria Math" panose="02040503050406030204" pitchFamily="18" charset="0"/>
                        </a:rPr>
                        <m:t>𝐻</m:t>
                      </m:r>
                      <m:r>
                        <a:rPr lang="en-US" altLang="en-US" sz="2300" i="1">
                          <a:latin typeface="Cambria Math" panose="02040503050406030204" pitchFamily="18" charset="0"/>
                        </a:rPr>
                        <m:t> </m:t>
                      </m:r>
                      <m:r>
                        <a:rPr lang="en-US" altLang="en-US" sz="2300" i="1">
                          <a:latin typeface="Cambria Math" panose="02040503050406030204" pitchFamily="18" charset="0"/>
                        </a:rPr>
                        <m:t>𝑎𝑡𝑜𝑚</m:t>
                      </m:r>
                      <m:r>
                        <a:rPr lang="en-US" altLang="en-US" sz="2300" i="1">
                          <a:latin typeface="Cambria Math" panose="02040503050406030204" pitchFamily="18" charset="0"/>
                        </a:rPr>
                        <m:t> </m:t>
                      </m:r>
                      <m:r>
                        <a:rPr lang="en-US" altLang="en-US" sz="2300" i="1">
                          <a:latin typeface="Cambria Math" panose="02040503050406030204" pitchFamily="18" charset="0"/>
                        </a:rPr>
                        <m:t>𝑍</m:t>
                      </m:r>
                      <m:r>
                        <a:rPr lang="en-US" altLang="en-US" sz="2300" i="1">
                          <a:latin typeface="Cambria Math" panose="02040503050406030204" pitchFamily="18" charset="0"/>
                        </a:rPr>
                        <m:t>=1)</m:t>
                      </m:r>
                    </m:oMath>
                  </m:oMathPara>
                </a14:m>
                <a:endParaRPr lang="en-US" altLang="en-US" sz="2300" dirty="0"/>
              </a:p>
              <a:p>
                <a:pPr algn="just">
                  <a:spcBef>
                    <a:spcPct val="0"/>
                  </a:spcBef>
                </a:pPr>
                <a:endParaRPr lang="en-US" altLang="en-US" sz="100" dirty="0"/>
              </a:p>
              <a:p>
                <a:pPr algn="just">
                  <a:spcBef>
                    <a:spcPct val="0"/>
                  </a:spcBef>
                </a:pPr>
                <a:r>
                  <a:rPr lang="en-US" altLang="en-US" sz="2200" b="1" dirty="0"/>
                  <a:t>Notice that:</a:t>
                </a:r>
              </a:p>
              <a:p>
                <a:pPr algn="just">
                  <a:spcBef>
                    <a:spcPct val="0"/>
                  </a:spcBef>
                </a:pPr>
                <a:endParaRPr lang="en-US" altLang="en-US" sz="300" dirty="0"/>
              </a:p>
              <a:p>
                <a:pPr marL="342900" indent="-342900" algn="just">
                  <a:spcBef>
                    <a:spcPct val="0"/>
                  </a:spcBef>
                  <a:buFont typeface="Wingdings" panose="05000000000000000000" pitchFamily="2" charset="2"/>
                  <a:buChar char="§"/>
                </a:pPr>
                <a:r>
                  <a:rPr lang="en-US" altLang="en-US" sz="2200" dirty="0"/>
                  <a:t>The total energy of the electron in a given orbital depends on the </a:t>
                </a:r>
                <a14:m>
                  <m:oMath xmlns:m="http://schemas.openxmlformats.org/officeDocument/2006/math">
                    <m:r>
                      <a:rPr lang="en-US" altLang="en-US" sz="2200" i="1" dirty="0" smtClean="0">
                        <a:latin typeface="Cambria Math" panose="02040503050406030204" pitchFamily="18" charset="0"/>
                        <a:cs typeface="Times New Roman" panose="02020603050405020304" pitchFamily="18" charset="0"/>
                      </a:rPr>
                      <m:t>𝑛</m:t>
                    </m:r>
                    <m:r>
                      <a:rPr lang="en-US" altLang="en-US" sz="2200" i="1" baseline="30000" dirty="0" smtClean="0">
                        <a:latin typeface="Cambria Math" panose="02040503050406030204" pitchFamily="18" charset="0"/>
                        <a:cs typeface="Times New Roman" panose="02020603050405020304" pitchFamily="18" charset="0"/>
                      </a:rPr>
                      <m:t>2</m:t>
                    </m:r>
                  </m:oMath>
                </a14:m>
                <a:r>
                  <a:rPr lang="en-US" altLang="en-US" sz="2200" dirty="0"/>
                  <a:t>.  this means that the energy of the electron is </a:t>
                </a:r>
                <a:r>
                  <a:rPr lang="en-US" altLang="en-US" sz="2200" b="1" dirty="0"/>
                  <a:t>quantized</a:t>
                </a:r>
                <a:r>
                  <a:rPr lang="en-US" altLang="en-US" sz="2200" dirty="0"/>
                  <a:t>. </a:t>
                </a:r>
              </a:p>
              <a:p>
                <a:pPr algn="just">
                  <a:spcBef>
                    <a:spcPct val="0"/>
                  </a:spcBef>
                </a:pPr>
                <a:endParaRPr lang="en-US" sz="300" dirty="0"/>
              </a:p>
              <a:p>
                <a:pPr marL="342900" indent="-342900" algn="just">
                  <a:spcBef>
                    <a:spcPct val="0"/>
                  </a:spcBef>
                  <a:buFont typeface="Wingdings" panose="05000000000000000000" pitchFamily="2" charset="2"/>
                  <a:buChar char="§"/>
                </a:pPr>
                <a14:m>
                  <m:oMath xmlns:m="http://schemas.openxmlformats.org/officeDocument/2006/math">
                    <m:r>
                      <a:rPr lang="en-US" sz="2200" i="1" dirty="0" smtClean="0">
                        <a:latin typeface="Cambria Math" panose="02040503050406030204" pitchFamily="18" charset="0"/>
                      </a:rPr>
                      <m:t>𝑛</m:t>
                    </m:r>
                    <m:r>
                      <a:rPr lang="en-US" sz="2200" i="1" dirty="0" smtClean="0">
                        <a:latin typeface="Cambria Math" panose="02040503050406030204" pitchFamily="18" charset="0"/>
                      </a:rPr>
                      <m:t> = 1 </m:t>
                    </m:r>
                  </m:oMath>
                </a14:m>
                <a:r>
                  <a:rPr lang="en-US" sz="2200" dirty="0"/>
                  <a:t>corresponds to the state of lowest energy, called the ground-stale energy .</a:t>
                </a:r>
                <a:endParaRPr lang="en-US" altLang="en-US" sz="2200" dirty="0"/>
              </a:p>
              <a:p>
                <a:pPr algn="just">
                  <a:spcBef>
                    <a:spcPct val="0"/>
                  </a:spcBef>
                </a:pPr>
                <a:endParaRPr lang="en-US" altLang="en-US" sz="300" dirty="0"/>
              </a:p>
              <a:p>
                <a:pPr marL="342900" indent="-342900" algn="just">
                  <a:spcBef>
                    <a:spcPct val="0"/>
                  </a:spcBef>
                  <a:buFont typeface="Wingdings" panose="05000000000000000000" pitchFamily="2" charset="2"/>
                  <a:buChar char="§"/>
                </a:pPr>
                <a:r>
                  <a:rPr lang="en-US" sz="2200" dirty="0"/>
                  <a:t>The negative sign in this equation indicates that the energy states are bound states.</a:t>
                </a:r>
              </a:p>
            </p:txBody>
          </p:sp>
        </mc:Choice>
        <mc:Fallback xmlns="">
          <p:sp>
            <p:nvSpPr>
              <p:cNvPr id="2" name="Rectangle 1"/>
              <p:cNvSpPr>
                <a:spLocks noRot="1" noChangeAspect="1" noMove="1" noResize="1" noEditPoints="1" noAdjustHandles="1" noChangeArrowheads="1" noChangeShapeType="1" noTextEdit="1"/>
              </p:cNvSpPr>
              <p:nvPr/>
            </p:nvSpPr>
            <p:spPr>
              <a:xfrm>
                <a:off x="287704" y="906825"/>
                <a:ext cx="8411935" cy="5893473"/>
              </a:xfrm>
              <a:prstGeom prst="rect">
                <a:avLst/>
              </a:prstGeom>
              <a:blipFill>
                <a:blip r:embed="rId2"/>
                <a:stretch>
                  <a:fillRect l="-1087" t="-827" r="-1159" b="-1034"/>
                </a:stretch>
              </a:blipFill>
            </p:spPr>
            <p:txBody>
              <a:bodyPr/>
              <a:lstStyle/>
              <a:p>
                <a:r>
                  <a:rPr lang="en-US">
                    <a:noFill/>
                  </a:rPr>
                  <a:t> </a:t>
                </a:r>
              </a:p>
            </p:txBody>
          </p:sp>
        </mc:Fallback>
      </mc:AlternateContent>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
        <p:nvSpPr>
          <p:cNvPr id="10" name="Slide Number Placeholder 9"/>
          <p:cNvSpPr>
            <a:spLocks noGrp="1"/>
          </p:cNvSpPr>
          <p:nvPr>
            <p:ph type="sldNum" sz="quarter" idx="12"/>
          </p:nvPr>
        </p:nvSpPr>
        <p:spPr/>
        <p:txBody>
          <a:bodyPr/>
          <a:lstStyle/>
          <a:p>
            <a:fld id="{74374BF2-3C04-4AB9-BE52-D173019A9162}" type="slidenum">
              <a:rPr lang="en-US" smtClean="0"/>
              <a:t>33</a:t>
            </a:fld>
            <a:endParaRPr lang="en-US"/>
          </a:p>
        </p:txBody>
      </p:sp>
    </p:spTree>
    <p:extLst>
      <p:ext uri="{BB962C8B-B14F-4D97-AF65-F5344CB8AC3E}">
        <p14:creationId xmlns:p14="http://schemas.microsoft.com/office/powerpoint/2010/main" val="115266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
        <p:nvSpPr>
          <p:cNvPr id="10" name="Slide Number Placeholder 9"/>
          <p:cNvSpPr>
            <a:spLocks noGrp="1"/>
          </p:cNvSpPr>
          <p:nvPr>
            <p:ph type="sldNum" sz="quarter" idx="12"/>
          </p:nvPr>
        </p:nvSpPr>
        <p:spPr/>
        <p:txBody>
          <a:bodyPr/>
          <a:lstStyle/>
          <a:p>
            <a:fld id="{74374BF2-3C04-4AB9-BE52-D173019A9162}" type="slidenum">
              <a:rPr lang="en-US" smtClean="0"/>
              <a:t>34</a:t>
            </a:fld>
            <a:endParaRPr lang="en-US"/>
          </a:p>
        </p:txBody>
      </p:sp>
      <p:sp>
        <p:nvSpPr>
          <p:cNvPr id="2" name="Rectangle 1"/>
          <p:cNvSpPr/>
          <p:nvPr/>
        </p:nvSpPr>
        <p:spPr>
          <a:xfrm>
            <a:off x="199292" y="942763"/>
            <a:ext cx="8510954" cy="2554545"/>
          </a:xfrm>
          <a:prstGeom prst="rect">
            <a:avLst/>
          </a:prstGeom>
        </p:spPr>
        <p:txBody>
          <a:bodyPr wrap="square">
            <a:spAutoFit/>
          </a:bodyPr>
          <a:lstStyle/>
          <a:p>
            <a:pPr marL="457200" indent="-365760" algn="just">
              <a:buFont typeface="Wingdings" panose="05000000000000000000" pitchFamily="2" charset="2"/>
              <a:buChar char="§"/>
            </a:pPr>
            <a:r>
              <a:rPr lang="en-US" sz="2200" dirty="0"/>
              <a:t>At ordinary temperatures, hydrogen atoms, as well as most other atoms and molecules, will be found almost exclusively in their </a:t>
            </a:r>
            <a:r>
              <a:rPr lang="en-US" sz="2200" b="1" dirty="0"/>
              <a:t>ground electronic state</a:t>
            </a:r>
            <a:r>
              <a:rPr lang="en-US" sz="2200" dirty="0"/>
              <a:t>. </a:t>
            </a:r>
          </a:p>
          <a:p>
            <a:pPr marL="457200" indent="-365760" algn="just">
              <a:buFont typeface="Wingdings" panose="05000000000000000000" pitchFamily="2" charset="2"/>
              <a:buChar char="§"/>
            </a:pPr>
            <a:endParaRPr lang="en-US" sz="300" dirty="0"/>
          </a:p>
          <a:p>
            <a:pPr marL="457200" indent="-365760" algn="just">
              <a:buFont typeface="Wingdings" panose="05000000000000000000" pitchFamily="2" charset="2"/>
              <a:buChar char="§"/>
            </a:pPr>
            <a:r>
              <a:rPr lang="en-US" sz="2200" dirty="0"/>
              <a:t>The states of higher energy are called </a:t>
            </a:r>
            <a:r>
              <a:rPr lang="en-US" sz="2200" b="1" dirty="0"/>
              <a:t>excited slates </a:t>
            </a:r>
            <a:r>
              <a:rPr lang="en-US" sz="2200" dirty="0"/>
              <a:t>and are generally unstable with respect to the ground state. </a:t>
            </a:r>
          </a:p>
          <a:p>
            <a:pPr marL="457200" indent="-365760" algn="just">
              <a:buFont typeface="Wingdings" panose="05000000000000000000" pitchFamily="2" charset="2"/>
              <a:buChar char="§"/>
            </a:pPr>
            <a:endParaRPr lang="en-US" sz="300" dirty="0"/>
          </a:p>
          <a:p>
            <a:pPr marL="457200" indent="-365760" algn="just">
              <a:buFont typeface="Wingdings" panose="05000000000000000000" pitchFamily="2" charset="2"/>
              <a:buChar char="§"/>
            </a:pPr>
            <a:r>
              <a:rPr lang="en-US" sz="2200" dirty="0"/>
              <a:t>An atom or molecule in an excited state will usually relax back to the ground state and give off the energy as electromagnetic radiation</a:t>
            </a:r>
          </a:p>
        </p:txBody>
      </p:sp>
      <p:sp>
        <p:nvSpPr>
          <p:cNvPr id="5" name="Rectangle 4"/>
          <p:cNvSpPr/>
          <p:nvPr/>
        </p:nvSpPr>
        <p:spPr>
          <a:xfrm>
            <a:off x="311150" y="3672899"/>
            <a:ext cx="8547100" cy="1107996"/>
          </a:xfrm>
          <a:prstGeom prst="rect">
            <a:avLst/>
          </a:prstGeom>
        </p:spPr>
        <p:txBody>
          <a:bodyPr wrap="square">
            <a:spAutoFit/>
          </a:bodyPr>
          <a:lstStyle/>
          <a:p>
            <a:pPr algn="just"/>
            <a:r>
              <a:rPr lang="en-US" sz="2200" dirty="0">
                <a:solidFill>
                  <a:srgbClr val="252525"/>
                </a:solidFill>
              </a:rPr>
              <a:t>Bohr </a:t>
            </a:r>
            <a:r>
              <a:rPr lang="en-US" sz="2200" dirty="0">
                <a:solidFill>
                  <a:srgbClr val="393939"/>
                </a:solidFill>
              </a:rPr>
              <a:t>assumed that the observed emission spectrum of the hydrogen atom was </a:t>
            </a:r>
            <a:r>
              <a:rPr lang="en-US" sz="2200" dirty="0">
                <a:solidFill>
                  <a:srgbClr val="252525"/>
                </a:solidFill>
              </a:rPr>
              <a:t>due </a:t>
            </a:r>
            <a:r>
              <a:rPr lang="en-US" sz="2200" dirty="0">
                <a:solidFill>
                  <a:srgbClr val="393939"/>
                </a:solidFill>
              </a:rPr>
              <a:t>to transitions from one allowed energy state to a </a:t>
            </a:r>
            <a:r>
              <a:rPr lang="en-US" sz="2200" dirty="0">
                <a:solidFill>
                  <a:srgbClr val="252525"/>
                </a:solidFill>
              </a:rPr>
              <a:t>lower </a:t>
            </a:r>
            <a:r>
              <a:rPr lang="en-US" sz="2200" dirty="0">
                <a:solidFill>
                  <a:srgbClr val="393939"/>
                </a:solidFill>
              </a:rPr>
              <a:t>state</a:t>
            </a:r>
            <a:r>
              <a:rPr lang="en-US" sz="2200" dirty="0">
                <a:solidFill>
                  <a:srgbClr val="535353"/>
                </a:solidFill>
              </a:rPr>
              <a:t>, </a:t>
            </a:r>
            <a:r>
              <a:rPr lang="en-US" sz="2200" dirty="0">
                <a:solidFill>
                  <a:srgbClr val="393939"/>
                </a:solidFill>
              </a:rPr>
              <a:t>and so</a:t>
            </a:r>
          </a:p>
        </p:txBody>
      </p:sp>
      <mc:AlternateContent xmlns:mc="http://schemas.openxmlformats.org/markup-compatibility/2006" xmlns:a14="http://schemas.microsoft.com/office/drawing/2010/main">
        <mc:Choice Requires="a14">
          <p:sp>
            <p:nvSpPr>
              <p:cNvPr id="6" name="Rectangle 5"/>
              <p:cNvSpPr/>
              <p:nvPr/>
            </p:nvSpPr>
            <p:spPr>
              <a:xfrm>
                <a:off x="1866135" y="4680303"/>
                <a:ext cx="5437129" cy="888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300" i="1">
                          <a:solidFill>
                            <a:srgbClr val="393939"/>
                          </a:solidFill>
                          <a:latin typeface="Cambria Math" panose="02040503050406030204" pitchFamily="18" charset="0"/>
                          <a:ea typeface="Cambria Math" panose="02040503050406030204" pitchFamily="18" charset="0"/>
                        </a:rPr>
                        <m:t>∆</m:t>
                      </m:r>
                      <m:r>
                        <a:rPr lang="en-US" sz="2300" i="1">
                          <a:solidFill>
                            <a:srgbClr val="393939"/>
                          </a:solidFill>
                          <a:latin typeface="Cambria Math" panose="02040503050406030204" pitchFamily="18" charset="0"/>
                          <a:ea typeface="Cambria Math" panose="02040503050406030204" pitchFamily="18" charset="0"/>
                        </a:rPr>
                        <m:t>𝐸</m:t>
                      </m:r>
                      <m:r>
                        <a:rPr lang="en-US" sz="2300" i="1">
                          <a:solidFill>
                            <a:srgbClr val="393939"/>
                          </a:solidFill>
                          <a:latin typeface="Cambria Math" panose="02040503050406030204" pitchFamily="18" charset="0"/>
                          <a:ea typeface="Cambria Math" panose="02040503050406030204" pitchFamily="18" charset="0"/>
                        </a:rPr>
                        <m:t>= </m:t>
                      </m:r>
                      <m:sSub>
                        <m:sSubPr>
                          <m:ctrlPr>
                            <a:rPr lang="en-US" sz="2300" i="1">
                              <a:solidFill>
                                <a:srgbClr val="393939"/>
                              </a:solidFill>
                              <a:latin typeface="Cambria Math" panose="02040503050406030204" pitchFamily="18" charset="0"/>
                              <a:ea typeface="Cambria Math" panose="02040503050406030204" pitchFamily="18" charset="0"/>
                            </a:rPr>
                          </m:ctrlPr>
                        </m:sSubPr>
                        <m:e>
                          <m:r>
                            <a:rPr lang="en-US" sz="2300" i="1">
                              <a:solidFill>
                                <a:srgbClr val="393939"/>
                              </a:solidFill>
                              <a:latin typeface="Cambria Math" panose="02040503050406030204" pitchFamily="18" charset="0"/>
                              <a:ea typeface="Cambria Math" panose="02040503050406030204" pitchFamily="18" charset="0"/>
                            </a:rPr>
                            <m:t>𝐸</m:t>
                          </m:r>
                        </m:e>
                        <m:sub>
                          <m:sSub>
                            <m:sSubPr>
                              <m:ctrlPr>
                                <a:rPr lang="en-US" sz="2300" i="1">
                                  <a:solidFill>
                                    <a:srgbClr val="393939"/>
                                  </a:solidFill>
                                  <a:latin typeface="Cambria Math" panose="02040503050406030204" pitchFamily="18" charset="0"/>
                                  <a:ea typeface="Cambria Math" panose="02040503050406030204" pitchFamily="18" charset="0"/>
                                </a:rPr>
                              </m:ctrlPr>
                            </m:sSubPr>
                            <m:e>
                              <m:r>
                                <a:rPr lang="en-US" sz="2300" i="1">
                                  <a:solidFill>
                                    <a:srgbClr val="393939"/>
                                  </a:solidFill>
                                  <a:latin typeface="Cambria Math" panose="02040503050406030204" pitchFamily="18" charset="0"/>
                                  <a:ea typeface="Cambria Math" panose="02040503050406030204" pitchFamily="18" charset="0"/>
                                </a:rPr>
                                <m:t>𝑛</m:t>
                              </m:r>
                            </m:e>
                            <m:sub>
                              <m:r>
                                <a:rPr lang="en-US" sz="2300" i="1">
                                  <a:solidFill>
                                    <a:srgbClr val="393939"/>
                                  </a:solidFill>
                                  <a:latin typeface="Cambria Math" panose="02040503050406030204" pitchFamily="18" charset="0"/>
                                  <a:ea typeface="Cambria Math" panose="02040503050406030204" pitchFamily="18" charset="0"/>
                                </a:rPr>
                                <m:t>2</m:t>
                              </m:r>
                            </m:sub>
                          </m:sSub>
                        </m:sub>
                      </m:sSub>
                      <m:r>
                        <a:rPr lang="en-US" sz="2300" i="1">
                          <a:solidFill>
                            <a:srgbClr val="393939"/>
                          </a:solidFill>
                          <a:latin typeface="Cambria Math" panose="02040503050406030204" pitchFamily="18" charset="0"/>
                          <a:ea typeface="Cambria Math" panose="02040503050406030204" pitchFamily="18" charset="0"/>
                        </a:rPr>
                        <m:t>−</m:t>
                      </m:r>
                      <m:sSub>
                        <m:sSubPr>
                          <m:ctrlPr>
                            <a:rPr lang="en-US" sz="2300" i="1">
                              <a:solidFill>
                                <a:srgbClr val="393939"/>
                              </a:solidFill>
                              <a:latin typeface="Cambria Math" panose="02040503050406030204" pitchFamily="18" charset="0"/>
                              <a:ea typeface="Cambria Math" panose="02040503050406030204" pitchFamily="18" charset="0"/>
                            </a:rPr>
                          </m:ctrlPr>
                        </m:sSubPr>
                        <m:e>
                          <m:r>
                            <a:rPr lang="en-US" sz="2300" i="1">
                              <a:solidFill>
                                <a:srgbClr val="393939"/>
                              </a:solidFill>
                              <a:latin typeface="Cambria Math" panose="02040503050406030204" pitchFamily="18" charset="0"/>
                              <a:ea typeface="Cambria Math" panose="02040503050406030204" pitchFamily="18" charset="0"/>
                            </a:rPr>
                            <m:t>𝐸</m:t>
                          </m:r>
                        </m:e>
                        <m:sub>
                          <m:sSub>
                            <m:sSubPr>
                              <m:ctrlPr>
                                <a:rPr lang="en-US" sz="2300" i="1">
                                  <a:solidFill>
                                    <a:srgbClr val="393939"/>
                                  </a:solidFill>
                                  <a:latin typeface="Cambria Math" panose="02040503050406030204" pitchFamily="18" charset="0"/>
                                  <a:ea typeface="Cambria Math" panose="02040503050406030204" pitchFamily="18" charset="0"/>
                                </a:rPr>
                              </m:ctrlPr>
                            </m:sSubPr>
                            <m:e>
                              <m:r>
                                <a:rPr lang="en-US" sz="2300" i="1">
                                  <a:solidFill>
                                    <a:srgbClr val="393939"/>
                                  </a:solidFill>
                                  <a:latin typeface="Cambria Math" panose="02040503050406030204" pitchFamily="18" charset="0"/>
                                  <a:ea typeface="Cambria Math" panose="02040503050406030204" pitchFamily="18" charset="0"/>
                                </a:rPr>
                                <m:t>𝑛</m:t>
                              </m:r>
                            </m:e>
                            <m:sub>
                              <m:r>
                                <a:rPr lang="en-US" sz="2300" i="1">
                                  <a:solidFill>
                                    <a:srgbClr val="393939"/>
                                  </a:solidFill>
                                  <a:latin typeface="Cambria Math" panose="02040503050406030204" pitchFamily="18" charset="0"/>
                                  <a:ea typeface="Cambria Math" panose="02040503050406030204" pitchFamily="18" charset="0"/>
                                </a:rPr>
                                <m:t>1</m:t>
                              </m:r>
                            </m:sub>
                          </m:sSub>
                        </m:sub>
                      </m:sSub>
                      <m:r>
                        <a:rPr lang="en-US" sz="2300" i="1">
                          <a:solidFill>
                            <a:srgbClr val="393939"/>
                          </a:solidFill>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cs typeface="Times New Roman" panose="02020603050405020304" pitchFamily="18" charset="0"/>
                        </a:rPr>
                        <m:t>−</m:t>
                      </m:r>
                      <m:f>
                        <m:fPr>
                          <m:ctrlPr>
                            <a:rPr lang="en-US" altLang="en-US" sz="2300" i="1">
                              <a:latin typeface="Cambria Math" panose="02040503050406030204" pitchFamily="18" charset="0"/>
                              <a:cs typeface="Times New Roman" panose="02020603050405020304" pitchFamily="18" charset="0"/>
                            </a:rPr>
                          </m:ctrlPr>
                        </m:fPr>
                        <m:num>
                          <m:r>
                            <a:rPr lang="en-US" altLang="en-US" sz="2300" i="1">
                              <a:latin typeface="Cambria Math" panose="02040503050406030204" pitchFamily="18" charset="0"/>
                              <a:cs typeface="Times New Roman" panose="02020603050405020304" pitchFamily="18" charset="0"/>
                            </a:rPr>
                            <m:t>𝑚</m:t>
                          </m:r>
                          <m:sSup>
                            <m:sSupPr>
                              <m:ctrlPr>
                                <a:rPr lang="en-US" altLang="en-US" sz="2300" i="1">
                                  <a:latin typeface="Cambria Math" panose="02040503050406030204" pitchFamily="18" charset="0"/>
                                  <a:cs typeface="Times New Roman" panose="02020603050405020304" pitchFamily="18" charset="0"/>
                                </a:rPr>
                              </m:ctrlPr>
                            </m:sSupPr>
                            <m:e>
                              <m:r>
                                <a:rPr lang="en-US" altLang="en-US" sz="2300" i="1">
                                  <a:latin typeface="Cambria Math" panose="02040503050406030204" pitchFamily="18" charset="0"/>
                                  <a:cs typeface="Times New Roman" panose="02020603050405020304" pitchFamily="18" charset="0"/>
                                </a:rPr>
                                <m:t>𝑒</m:t>
                              </m:r>
                            </m:e>
                            <m:sup>
                              <m:r>
                                <a:rPr lang="en-US" altLang="en-US" sz="2300" i="1">
                                  <a:latin typeface="Cambria Math" panose="02040503050406030204" pitchFamily="18" charset="0"/>
                                  <a:cs typeface="Times New Roman" panose="02020603050405020304" pitchFamily="18" charset="0"/>
                                </a:rPr>
                                <m:t>4</m:t>
                              </m:r>
                            </m:sup>
                          </m:sSup>
                        </m:num>
                        <m:den>
                          <m:sSubSup>
                            <m:sSubSupPr>
                              <m:ctrlPr>
                                <a:rPr lang="en-US" altLang="en-US" sz="2300" i="1">
                                  <a:latin typeface="Cambria Math" panose="02040503050406030204" pitchFamily="18" charset="0"/>
                                  <a:cs typeface="Times New Roman" panose="02020603050405020304" pitchFamily="18" charset="0"/>
                                </a:rPr>
                              </m:ctrlPr>
                            </m:sSubSupPr>
                            <m:e>
                              <m:r>
                                <a:rPr lang="en-US" altLang="en-US" sz="2300" i="1">
                                  <a:latin typeface="Cambria Math" panose="02040503050406030204" pitchFamily="18" charset="0"/>
                                  <a:cs typeface="Times New Roman" panose="02020603050405020304" pitchFamily="18" charset="0"/>
                                </a:rPr>
                                <m:t>8</m:t>
                              </m:r>
                              <m:r>
                                <a:rPr lang="en-US" altLang="en-US" sz="2300" i="1">
                                  <a:latin typeface="Cambria Math" panose="02040503050406030204" pitchFamily="18" charset="0"/>
                                  <a:ea typeface="Cambria Math" panose="02040503050406030204" pitchFamily="18" charset="0"/>
                                </a:rPr>
                                <m:t>𝜀</m:t>
                              </m:r>
                            </m:e>
                            <m:sub>
                              <m:r>
                                <a:rPr lang="en-US" altLang="en-US" sz="2300" i="1">
                                  <a:latin typeface="Cambria Math" panose="02040503050406030204" pitchFamily="18" charset="0"/>
                                  <a:ea typeface="Cambria Math" panose="02040503050406030204" pitchFamily="18" charset="0"/>
                                </a:rPr>
                                <m:t>0</m:t>
                              </m:r>
                            </m:sub>
                            <m:sup>
                              <m:r>
                                <a:rPr lang="en-US" altLang="en-US" sz="2300" i="1">
                                  <a:latin typeface="Cambria Math" panose="02040503050406030204" pitchFamily="18" charset="0"/>
                                  <a:cs typeface="Times New Roman" panose="02020603050405020304" pitchFamily="18" charset="0"/>
                                </a:rPr>
                                <m:t>2</m:t>
                              </m:r>
                            </m:sup>
                          </m:sSubSup>
                          <m:sSubSup>
                            <m:sSubSupPr>
                              <m:ctrlPr>
                                <a:rPr lang="en-US" altLang="en-US" sz="2300" i="1">
                                  <a:latin typeface="Cambria Math" panose="02040503050406030204" pitchFamily="18" charset="0"/>
                                  <a:cs typeface="Times New Roman" panose="02020603050405020304" pitchFamily="18" charset="0"/>
                                </a:rPr>
                              </m:ctrlPr>
                            </m:sSubSupPr>
                            <m:e>
                              <m:r>
                                <a:rPr lang="en-US" altLang="en-US" sz="2300" i="1">
                                  <a:latin typeface="Cambria Math" panose="02040503050406030204" pitchFamily="18" charset="0"/>
                                  <a:ea typeface="Cambria Math" panose="02040503050406030204" pitchFamily="18" charset="0"/>
                                </a:rPr>
                                <m:t>𝑛</m:t>
                              </m:r>
                            </m:e>
                            <m:sub>
                              <m:r>
                                <a:rPr lang="en-US" altLang="en-US" sz="2300" i="1">
                                  <a:latin typeface="Cambria Math" panose="02040503050406030204" pitchFamily="18" charset="0"/>
                                  <a:ea typeface="Cambria Math" panose="02040503050406030204" pitchFamily="18" charset="0"/>
                                </a:rPr>
                                <m:t>2</m:t>
                              </m:r>
                            </m:sub>
                            <m:sup>
                              <m:r>
                                <a:rPr lang="en-US" altLang="en-US" sz="2300" i="1">
                                  <a:latin typeface="Cambria Math" panose="02040503050406030204" pitchFamily="18" charset="0"/>
                                  <a:cs typeface="Times New Roman" panose="02020603050405020304" pitchFamily="18" charset="0"/>
                                </a:rPr>
                                <m:t>2</m:t>
                              </m:r>
                            </m:sup>
                          </m:sSubSup>
                          <m:sSup>
                            <m:sSupPr>
                              <m:ctrlPr>
                                <a:rPr lang="en-US" altLang="en-US" sz="2300" i="1">
                                  <a:latin typeface="Cambria Math" panose="02040503050406030204" pitchFamily="18" charset="0"/>
                                  <a:cs typeface="Times New Roman" panose="02020603050405020304" pitchFamily="18" charset="0"/>
                                </a:rPr>
                              </m:ctrlPr>
                            </m:sSupPr>
                            <m:e>
                              <m:r>
                                <a:rPr lang="en-US" altLang="en-US" sz="2300" i="1">
                                  <a:latin typeface="Cambria Math" panose="02040503050406030204" pitchFamily="18" charset="0"/>
                                  <a:cs typeface="Times New Roman" panose="02020603050405020304" pitchFamily="18" charset="0"/>
                                </a:rPr>
                                <m:t>h</m:t>
                              </m:r>
                            </m:e>
                            <m:sup>
                              <m:r>
                                <a:rPr lang="en-US" altLang="en-US" sz="2300" i="1">
                                  <a:latin typeface="Cambria Math" panose="02040503050406030204" pitchFamily="18" charset="0"/>
                                  <a:cs typeface="Times New Roman" panose="02020603050405020304" pitchFamily="18" charset="0"/>
                                </a:rPr>
                                <m:t>2</m:t>
                              </m:r>
                            </m:sup>
                          </m:sSup>
                        </m:den>
                      </m:f>
                      <m:r>
                        <a:rPr lang="en-US" altLang="en-US" sz="2300" i="1">
                          <a:latin typeface="Cambria Math" panose="02040503050406030204" pitchFamily="18" charset="0"/>
                          <a:cs typeface="Times New Roman" panose="02020603050405020304" pitchFamily="18" charset="0"/>
                        </a:rPr>
                        <m:t>+</m:t>
                      </m:r>
                      <m:f>
                        <m:fPr>
                          <m:ctrlPr>
                            <a:rPr lang="en-US" altLang="en-US" sz="2300" i="1">
                              <a:latin typeface="Cambria Math" panose="02040503050406030204" pitchFamily="18" charset="0"/>
                              <a:cs typeface="Times New Roman" panose="02020603050405020304" pitchFamily="18" charset="0"/>
                            </a:rPr>
                          </m:ctrlPr>
                        </m:fPr>
                        <m:num>
                          <m:r>
                            <a:rPr lang="en-US" altLang="en-US" sz="2300" i="1">
                              <a:latin typeface="Cambria Math" panose="02040503050406030204" pitchFamily="18" charset="0"/>
                              <a:cs typeface="Times New Roman" panose="02020603050405020304" pitchFamily="18" charset="0"/>
                            </a:rPr>
                            <m:t>𝑚</m:t>
                          </m:r>
                          <m:sSup>
                            <m:sSupPr>
                              <m:ctrlPr>
                                <a:rPr lang="en-US" altLang="en-US" sz="2300" i="1">
                                  <a:latin typeface="Cambria Math" panose="02040503050406030204" pitchFamily="18" charset="0"/>
                                  <a:cs typeface="Times New Roman" panose="02020603050405020304" pitchFamily="18" charset="0"/>
                                </a:rPr>
                              </m:ctrlPr>
                            </m:sSupPr>
                            <m:e>
                              <m:r>
                                <a:rPr lang="en-US" altLang="en-US" sz="2300" i="1">
                                  <a:latin typeface="Cambria Math" panose="02040503050406030204" pitchFamily="18" charset="0"/>
                                  <a:cs typeface="Times New Roman" panose="02020603050405020304" pitchFamily="18" charset="0"/>
                                </a:rPr>
                                <m:t>𝑒</m:t>
                              </m:r>
                            </m:e>
                            <m:sup>
                              <m:r>
                                <a:rPr lang="en-US" altLang="en-US" sz="2300" i="1">
                                  <a:latin typeface="Cambria Math" panose="02040503050406030204" pitchFamily="18" charset="0"/>
                                  <a:cs typeface="Times New Roman" panose="02020603050405020304" pitchFamily="18" charset="0"/>
                                </a:rPr>
                                <m:t>4</m:t>
                              </m:r>
                            </m:sup>
                          </m:sSup>
                        </m:num>
                        <m:den>
                          <m:sSubSup>
                            <m:sSubSupPr>
                              <m:ctrlPr>
                                <a:rPr lang="en-US" altLang="en-US" sz="2300" i="1">
                                  <a:latin typeface="Cambria Math" panose="02040503050406030204" pitchFamily="18" charset="0"/>
                                  <a:cs typeface="Times New Roman" panose="02020603050405020304" pitchFamily="18" charset="0"/>
                                </a:rPr>
                              </m:ctrlPr>
                            </m:sSubSupPr>
                            <m:e>
                              <m:r>
                                <a:rPr lang="en-US" altLang="en-US" sz="2300" i="1">
                                  <a:latin typeface="Cambria Math" panose="02040503050406030204" pitchFamily="18" charset="0"/>
                                  <a:cs typeface="Times New Roman" panose="02020603050405020304" pitchFamily="18" charset="0"/>
                                </a:rPr>
                                <m:t>8</m:t>
                              </m:r>
                              <m:r>
                                <a:rPr lang="en-US" altLang="en-US" sz="2300" i="1">
                                  <a:latin typeface="Cambria Math" panose="02040503050406030204" pitchFamily="18" charset="0"/>
                                  <a:ea typeface="Cambria Math" panose="02040503050406030204" pitchFamily="18" charset="0"/>
                                </a:rPr>
                                <m:t>𝜀</m:t>
                              </m:r>
                            </m:e>
                            <m:sub>
                              <m:r>
                                <a:rPr lang="en-US" altLang="en-US" sz="2300" i="1">
                                  <a:latin typeface="Cambria Math" panose="02040503050406030204" pitchFamily="18" charset="0"/>
                                  <a:ea typeface="Cambria Math" panose="02040503050406030204" pitchFamily="18" charset="0"/>
                                </a:rPr>
                                <m:t>0</m:t>
                              </m:r>
                            </m:sub>
                            <m:sup>
                              <m:r>
                                <a:rPr lang="en-US" altLang="en-US" sz="2300" i="1">
                                  <a:latin typeface="Cambria Math" panose="02040503050406030204" pitchFamily="18" charset="0"/>
                                  <a:cs typeface="Times New Roman" panose="02020603050405020304" pitchFamily="18" charset="0"/>
                                </a:rPr>
                                <m:t>2</m:t>
                              </m:r>
                            </m:sup>
                          </m:sSubSup>
                          <m:sSubSup>
                            <m:sSubSupPr>
                              <m:ctrlPr>
                                <a:rPr lang="en-US" altLang="en-US" sz="2300" i="1">
                                  <a:latin typeface="Cambria Math" panose="02040503050406030204" pitchFamily="18" charset="0"/>
                                  <a:cs typeface="Times New Roman" panose="02020603050405020304" pitchFamily="18" charset="0"/>
                                </a:rPr>
                              </m:ctrlPr>
                            </m:sSubSupPr>
                            <m:e>
                              <m:r>
                                <a:rPr lang="en-US" altLang="en-US" sz="2300" i="1">
                                  <a:latin typeface="Cambria Math" panose="02040503050406030204" pitchFamily="18" charset="0"/>
                                  <a:ea typeface="Cambria Math" panose="02040503050406030204" pitchFamily="18" charset="0"/>
                                </a:rPr>
                                <m:t>𝑛</m:t>
                              </m:r>
                            </m:e>
                            <m:sub>
                              <m:r>
                                <a:rPr lang="en-US" altLang="en-US" sz="2300" i="1">
                                  <a:latin typeface="Cambria Math" panose="02040503050406030204" pitchFamily="18" charset="0"/>
                                  <a:ea typeface="Cambria Math" panose="02040503050406030204" pitchFamily="18" charset="0"/>
                                </a:rPr>
                                <m:t>1</m:t>
                              </m:r>
                            </m:sub>
                            <m:sup>
                              <m:r>
                                <a:rPr lang="en-US" altLang="en-US" sz="2300" i="1">
                                  <a:latin typeface="Cambria Math" panose="02040503050406030204" pitchFamily="18" charset="0"/>
                                  <a:cs typeface="Times New Roman" panose="02020603050405020304" pitchFamily="18" charset="0"/>
                                </a:rPr>
                                <m:t>2</m:t>
                              </m:r>
                            </m:sup>
                          </m:sSubSup>
                          <m:sSup>
                            <m:sSupPr>
                              <m:ctrlPr>
                                <a:rPr lang="en-US" altLang="en-US" sz="2300" i="1">
                                  <a:latin typeface="Cambria Math" panose="02040503050406030204" pitchFamily="18" charset="0"/>
                                  <a:cs typeface="Times New Roman" panose="02020603050405020304" pitchFamily="18" charset="0"/>
                                </a:rPr>
                              </m:ctrlPr>
                            </m:sSupPr>
                            <m:e>
                              <m:r>
                                <a:rPr lang="en-US" altLang="en-US" sz="2300" i="1">
                                  <a:latin typeface="Cambria Math" panose="02040503050406030204" pitchFamily="18" charset="0"/>
                                  <a:cs typeface="Times New Roman" panose="02020603050405020304" pitchFamily="18" charset="0"/>
                                </a:rPr>
                                <m:t>h</m:t>
                              </m:r>
                            </m:e>
                            <m:sup>
                              <m:r>
                                <a:rPr lang="en-US" altLang="en-US" sz="2300" i="1">
                                  <a:latin typeface="Cambria Math" panose="02040503050406030204" pitchFamily="18" charset="0"/>
                                  <a:cs typeface="Times New Roman" panose="02020603050405020304" pitchFamily="18" charset="0"/>
                                </a:rPr>
                                <m:t>2</m:t>
                              </m:r>
                            </m:sup>
                          </m:sSup>
                        </m:den>
                      </m:f>
                    </m:oMath>
                  </m:oMathPara>
                </a14:m>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1866135" y="4680303"/>
                <a:ext cx="5437129" cy="8883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019605" y="5682769"/>
                <a:ext cx="2674194" cy="8932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300" i="1">
                          <a:solidFill>
                            <a:srgbClr val="393939"/>
                          </a:solidFill>
                          <a:latin typeface="Cambria Math" panose="02040503050406030204" pitchFamily="18" charset="0"/>
                          <a:ea typeface="Cambria Math" panose="02040503050406030204" pitchFamily="18" charset="0"/>
                        </a:rPr>
                        <m:t>=</m:t>
                      </m:r>
                      <m:f>
                        <m:fPr>
                          <m:ctrlPr>
                            <a:rPr lang="en-US" altLang="en-US" sz="2300" i="1">
                              <a:latin typeface="Cambria Math" panose="02040503050406030204" pitchFamily="18" charset="0"/>
                              <a:cs typeface="Times New Roman" panose="02020603050405020304" pitchFamily="18" charset="0"/>
                            </a:rPr>
                          </m:ctrlPr>
                        </m:fPr>
                        <m:num>
                          <m:r>
                            <a:rPr lang="en-US" altLang="en-US" sz="2300" i="1">
                              <a:latin typeface="Cambria Math" panose="02040503050406030204" pitchFamily="18" charset="0"/>
                              <a:cs typeface="Times New Roman" panose="02020603050405020304" pitchFamily="18" charset="0"/>
                            </a:rPr>
                            <m:t>𝑚</m:t>
                          </m:r>
                          <m:sSup>
                            <m:sSupPr>
                              <m:ctrlPr>
                                <a:rPr lang="en-US" altLang="en-US" sz="2300" i="1">
                                  <a:latin typeface="Cambria Math" panose="02040503050406030204" pitchFamily="18" charset="0"/>
                                  <a:cs typeface="Times New Roman" panose="02020603050405020304" pitchFamily="18" charset="0"/>
                                </a:rPr>
                              </m:ctrlPr>
                            </m:sSupPr>
                            <m:e>
                              <m:r>
                                <a:rPr lang="en-US" altLang="en-US" sz="2300" i="1">
                                  <a:latin typeface="Cambria Math" panose="02040503050406030204" pitchFamily="18" charset="0"/>
                                  <a:cs typeface="Times New Roman" panose="02020603050405020304" pitchFamily="18" charset="0"/>
                                </a:rPr>
                                <m:t>𝑒</m:t>
                              </m:r>
                            </m:e>
                            <m:sup>
                              <m:r>
                                <a:rPr lang="en-US" altLang="en-US" sz="2300" i="1">
                                  <a:latin typeface="Cambria Math" panose="02040503050406030204" pitchFamily="18" charset="0"/>
                                  <a:cs typeface="Times New Roman" panose="02020603050405020304" pitchFamily="18" charset="0"/>
                                </a:rPr>
                                <m:t>4</m:t>
                              </m:r>
                            </m:sup>
                          </m:sSup>
                        </m:num>
                        <m:den>
                          <m:sSubSup>
                            <m:sSubSupPr>
                              <m:ctrlPr>
                                <a:rPr lang="en-US" altLang="en-US" sz="2300" i="1">
                                  <a:latin typeface="Cambria Math" panose="02040503050406030204" pitchFamily="18" charset="0"/>
                                  <a:cs typeface="Times New Roman" panose="02020603050405020304" pitchFamily="18" charset="0"/>
                                </a:rPr>
                              </m:ctrlPr>
                            </m:sSubSupPr>
                            <m:e>
                              <m:r>
                                <a:rPr lang="en-US" altLang="en-US" sz="2300" i="1">
                                  <a:latin typeface="Cambria Math" panose="02040503050406030204" pitchFamily="18" charset="0"/>
                                  <a:cs typeface="Times New Roman" panose="02020603050405020304" pitchFamily="18" charset="0"/>
                                </a:rPr>
                                <m:t>8</m:t>
                              </m:r>
                              <m:r>
                                <a:rPr lang="en-US" altLang="en-US" sz="2300" i="1">
                                  <a:latin typeface="Cambria Math" panose="02040503050406030204" pitchFamily="18" charset="0"/>
                                  <a:ea typeface="Cambria Math" panose="02040503050406030204" pitchFamily="18" charset="0"/>
                                </a:rPr>
                                <m:t>𝜀</m:t>
                              </m:r>
                            </m:e>
                            <m:sub>
                              <m:r>
                                <a:rPr lang="en-US" altLang="en-US" sz="2300" i="1">
                                  <a:latin typeface="Cambria Math" panose="02040503050406030204" pitchFamily="18" charset="0"/>
                                  <a:ea typeface="Cambria Math" panose="02040503050406030204" pitchFamily="18" charset="0"/>
                                </a:rPr>
                                <m:t>0</m:t>
                              </m:r>
                            </m:sub>
                            <m:sup>
                              <m:r>
                                <a:rPr lang="en-US" altLang="en-US" sz="2300" i="1">
                                  <a:latin typeface="Cambria Math" panose="02040503050406030204" pitchFamily="18" charset="0"/>
                                  <a:cs typeface="Times New Roman" panose="02020603050405020304" pitchFamily="18" charset="0"/>
                                </a:rPr>
                                <m:t>2</m:t>
                              </m:r>
                            </m:sup>
                          </m:sSubSup>
                          <m:sSup>
                            <m:sSupPr>
                              <m:ctrlPr>
                                <a:rPr lang="en-US" altLang="en-US" sz="2300" i="1">
                                  <a:latin typeface="Cambria Math" panose="02040503050406030204" pitchFamily="18" charset="0"/>
                                  <a:cs typeface="Times New Roman" panose="02020603050405020304" pitchFamily="18" charset="0"/>
                                </a:rPr>
                              </m:ctrlPr>
                            </m:sSupPr>
                            <m:e>
                              <m:r>
                                <a:rPr lang="en-US" altLang="en-US" sz="2300" i="1">
                                  <a:latin typeface="Cambria Math" panose="02040503050406030204" pitchFamily="18" charset="0"/>
                                  <a:cs typeface="Times New Roman" panose="02020603050405020304" pitchFamily="18" charset="0"/>
                                </a:rPr>
                                <m:t>h</m:t>
                              </m:r>
                            </m:e>
                            <m:sup>
                              <m:r>
                                <a:rPr lang="en-US" altLang="en-US" sz="2300" i="1">
                                  <a:latin typeface="Cambria Math" panose="02040503050406030204" pitchFamily="18" charset="0"/>
                                  <a:cs typeface="Times New Roman" panose="02020603050405020304" pitchFamily="18" charset="0"/>
                                </a:rPr>
                                <m:t>2</m:t>
                              </m:r>
                            </m:sup>
                          </m:sSup>
                        </m:den>
                      </m:f>
                      <m:d>
                        <m:dPr>
                          <m:ctrlPr>
                            <a:rPr lang="en-US" sz="2300" i="1">
                              <a:solidFill>
                                <a:srgbClr val="393939"/>
                              </a:solidFill>
                              <a:latin typeface="Cambria Math" panose="02040503050406030204" pitchFamily="18" charset="0"/>
                              <a:ea typeface="Cambria Math" panose="02040503050406030204" pitchFamily="18" charset="0"/>
                            </a:rPr>
                          </m:ctrlPr>
                        </m:dPr>
                        <m:e>
                          <m:f>
                            <m:fPr>
                              <m:ctrlPr>
                                <a:rPr lang="en-US" sz="2300" i="1">
                                  <a:solidFill>
                                    <a:srgbClr val="393939"/>
                                  </a:solidFill>
                                  <a:latin typeface="Cambria Math" panose="02040503050406030204" pitchFamily="18" charset="0"/>
                                  <a:ea typeface="Cambria Math" panose="02040503050406030204" pitchFamily="18" charset="0"/>
                                </a:rPr>
                              </m:ctrlPr>
                            </m:fPr>
                            <m:num>
                              <m:r>
                                <a:rPr lang="en-US" sz="2300" i="1">
                                  <a:solidFill>
                                    <a:srgbClr val="393939"/>
                                  </a:solidFill>
                                  <a:latin typeface="Cambria Math" panose="02040503050406030204" pitchFamily="18" charset="0"/>
                                  <a:ea typeface="Cambria Math" panose="02040503050406030204" pitchFamily="18" charset="0"/>
                                </a:rPr>
                                <m:t>1</m:t>
                              </m:r>
                            </m:num>
                            <m:den>
                              <m:sSubSup>
                                <m:sSubSupPr>
                                  <m:ctrlPr>
                                    <a:rPr lang="en-US" sz="2300" i="1">
                                      <a:solidFill>
                                        <a:srgbClr val="393939"/>
                                      </a:solidFill>
                                      <a:latin typeface="Cambria Math" panose="02040503050406030204" pitchFamily="18" charset="0"/>
                                      <a:ea typeface="Cambria Math" panose="02040503050406030204" pitchFamily="18" charset="0"/>
                                    </a:rPr>
                                  </m:ctrlPr>
                                </m:sSubSupPr>
                                <m:e>
                                  <m:r>
                                    <a:rPr lang="en-US" sz="2300" i="1">
                                      <a:solidFill>
                                        <a:srgbClr val="393939"/>
                                      </a:solidFill>
                                      <a:latin typeface="Cambria Math" panose="02040503050406030204" pitchFamily="18" charset="0"/>
                                      <a:ea typeface="Cambria Math" panose="02040503050406030204" pitchFamily="18" charset="0"/>
                                    </a:rPr>
                                    <m:t>𝑛</m:t>
                                  </m:r>
                                </m:e>
                                <m:sub>
                                  <m:r>
                                    <a:rPr lang="en-US" sz="2300" i="1">
                                      <a:solidFill>
                                        <a:srgbClr val="393939"/>
                                      </a:solidFill>
                                      <a:latin typeface="Cambria Math" panose="02040503050406030204" pitchFamily="18" charset="0"/>
                                      <a:ea typeface="Cambria Math" panose="02040503050406030204" pitchFamily="18" charset="0"/>
                                    </a:rPr>
                                    <m:t>1</m:t>
                                  </m:r>
                                </m:sub>
                                <m:sup>
                                  <m:r>
                                    <a:rPr lang="en-US" sz="2300" i="1">
                                      <a:solidFill>
                                        <a:srgbClr val="393939"/>
                                      </a:solidFill>
                                      <a:latin typeface="Cambria Math" panose="02040503050406030204" pitchFamily="18" charset="0"/>
                                      <a:ea typeface="Cambria Math" panose="02040503050406030204" pitchFamily="18" charset="0"/>
                                    </a:rPr>
                                    <m:t>2</m:t>
                                  </m:r>
                                </m:sup>
                              </m:sSubSup>
                            </m:den>
                          </m:f>
                          <m:r>
                            <a:rPr lang="en-US" sz="2300" i="1">
                              <a:solidFill>
                                <a:srgbClr val="393939"/>
                              </a:solidFill>
                              <a:latin typeface="Cambria Math" panose="02040503050406030204" pitchFamily="18" charset="0"/>
                              <a:ea typeface="Cambria Math" panose="02040503050406030204" pitchFamily="18" charset="0"/>
                            </a:rPr>
                            <m:t>−</m:t>
                          </m:r>
                          <m:f>
                            <m:fPr>
                              <m:ctrlPr>
                                <a:rPr lang="en-US" sz="2300" i="1">
                                  <a:solidFill>
                                    <a:srgbClr val="393939"/>
                                  </a:solidFill>
                                  <a:latin typeface="Cambria Math" panose="02040503050406030204" pitchFamily="18" charset="0"/>
                                  <a:ea typeface="Cambria Math" panose="02040503050406030204" pitchFamily="18" charset="0"/>
                                </a:rPr>
                              </m:ctrlPr>
                            </m:fPr>
                            <m:num>
                              <m:r>
                                <a:rPr lang="en-US" sz="2300" i="1">
                                  <a:solidFill>
                                    <a:srgbClr val="393939"/>
                                  </a:solidFill>
                                  <a:latin typeface="Cambria Math" panose="02040503050406030204" pitchFamily="18" charset="0"/>
                                  <a:ea typeface="Cambria Math" panose="02040503050406030204" pitchFamily="18" charset="0"/>
                                </a:rPr>
                                <m:t>1</m:t>
                              </m:r>
                            </m:num>
                            <m:den>
                              <m:sSubSup>
                                <m:sSubSupPr>
                                  <m:ctrlPr>
                                    <a:rPr lang="en-US" sz="2300" i="1">
                                      <a:solidFill>
                                        <a:srgbClr val="393939"/>
                                      </a:solidFill>
                                      <a:latin typeface="Cambria Math" panose="02040503050406030204" pitchFamily="18" charset="0"/>
                                      <a:ea typeface="Cambria Math" panose="02040503050406030204" pitchFamily="18" charset="0"/>
                                    </a:rPr>
                                  </m:ctrlPr>
                                </m:sSubSupPr>
                                <m:e>
                                  <m:r>
                                    <a:rPr lang="en-US" sz="2300" i="1">
                                      <a:solidFill>
                                        <a:srgbClr val="393939"/>
                                      </a:solidFill>
                                      <a:latin typeface="Cambria Math" panose="02040503050406030204" pitchFamily="18" charset="0"/>
                                      <a:ea typeface="Cambria Math" panose="02040503050406030204" pitchFamily="18" charset="0"/>
                                    </a:rPr>
                                    <m:t>𝑛</m:t>
                                  </m:r>
                                </m:e>
                                <m:sub>
                                  <m:r>
                                    <a:rPr lang="en-US" sz="2300" i="1">
                                      <a:solidFill>
                                        <a:srgbClr val="393939"/>
                                      </a:solidFill>
                                      <a:latin typeface="Cambria Math" panose="02040503050406030204" pitchFamily="18" charset="0"/>
                                      <a:ea typeface="Cambria Math" panose="02040503050406030204" pitchFamily="18" charset="0"/>
                                    </a:rPr>
                                    <m:t>2</m:t>
                                  </m:r>
                                </m:sub>
                                <m:sup>
                                  <m:r>
                                    <a:rPr lang="en-US" sz="2300" i="1">
                                      <a:solidFill>
                                        <a:srgbClr val="393939"/>
                                      </a:solidFill>
                                      <a:latin typeface="Cambria Math" panose="02040503050406030204" pitchFamily="18" charset="0"/>
                                      <a:ea typeface="Cambria Math" panose="02040503050406030204" pitchFamily="18" charset="0"/>
                                    </a:rPr>
                                    <m:t>2</m:t>
                                  </m:r>
                                </m:sup>
                              </m:sSubSup>
                            </m:den>
                          </m:f>
                        </m:e>
                      </m:d>
                    </m:oMath>
                  </m:oMathPara>
                </a14:m>
                <a:endParaRPr lang="en-US" sz="2300" dirty="0"/>
              </a:p>
            </p:txBody>
          </p:sp>
        </mc:Choice>
        <mc:Fallback xmlns="">
          <p:sp>
            <p:nvSpPr>
              <p:cNvPr id="8" name="Rectangle 7"/>
              <p:cNvSpPr>
                <a:spLocks noRot="1" noChangeAspect="1" noMove="1" noResize="1" noEditPoints="1" noAdjustHandles="1" noChangeArrowheads="1" noChangeShapeType="1" noTextEdit="1"/>
              </p:cNvSpPr>
              <p:nvPr/>
            </p:nvSpPr>
            <p:spPr>
              <a:xfrm>
                <a:off x="4019605" y="5682769"/>
                <a:ext cx="2674194" cy="8932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0049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Bohr Theory</a:t>
            </a:r>
            <a:r>
              <a:rPr lang="en-US" altLang="en-US" sz="2000" b="1" dirty="0"/>
              <a:t>: </a:t>
            </a:r>
            <a:r>
              <a:rPr lang="en-US" sz="2000" b="1" dirty="0"/>
              <a:t>Quantization of Electronic Angular Momentum</a:t>
            </a:r>
          </a:p>
        </p:txBody>
      </p:sp>
      <p:sp>
        <p:nvSpPr>
          <p:cNvPr id="10" name="Slide Number Placeholder 9"/>
          <p:cNvSpPr>
            <a:spLocks noGrp="1"/>
          </p:cNvSpPr>
          <p:nvPr>
            <p:ph type="sldNum" sz="quarter" idx="12"/>
          </p:nvPr>
        </p:nvSpPr>
        <p:spPr/>
        <p:txBody>
          <a:bodyPr/>
          <a:lstStyle/>
          <a:p>
            <a:fld id="{74374BF2-3C04-4AB9-BE52-D173019A9162}" type="slidenum">
              <a:rPr lang="en-US" smtClean="0"/>
              <a:t>35</a:t>
            </a:fld>
            <a:endParaRPr lang="en-US"/>
          </a:p>
        </p:txBody>
      </p:sp>
      <mc:AlternateContent xmlns:mc="http://schemas.openxmlformats.org/markup-compatibility/2006" xmlns:a14="http://schemas.microsoft.com/office/drawing/2010/main">
        <mc:Choice Requires="a14">
          <p:sp>
            <p:nvSpPr>
              <p:cNvPr id="5" name="Rectangle 4"/>
              <p:cNvSpPr/>
              <p:nvPr/>
            </p:nvSpPr>
            <p:spPr>
              <a:xfrm>
                <a:off x="311150" y="924882"/>
                <a:ext cx="8657004" cy="5779467"/>
              </a:xfrm>
              <a:prstGeom prst="rect">
                <a:avLst/>
              </a:prstGeom>
            </p:spPr>
            <p:txBody>
              <a:bodyPr wrap="square">
                <a:spAutoFit/>
              </a:bodyPr>
              <a:lstStyle/>
              <a:p>
                <a:pPr algn="just"/>
                <a:r>
                  <a:rPr lang="en-US" sz="2100" u="sng" dirty="0">
                    <a:solidFill>
                      <a:srgbClr val="0070C0"/>
                    </a:solidFill>
                  </a:rPr>
                  <a:t>Remember that</a:t>
                </a:r>
                <a:r>
                  <a:rPr lang="en-US" sz="2100" dirty="0">
                    <a:solidFill>
                      <a:srgbClr val="393939"/>
                    </a:solidFill>
                  </a:rPr>
                  <a:t>, Bohr assumed that as the electron falls from one level to another, the energy evolved is given off as a photon of energy</a:t>
                </a:r>
                <a:endParaRPr lang="en-US" sz="2100" i="1" dirty="0">
                  <a:solidFill>
                    <a:srgbClr val="393939"/>
                  </a:solidFill>
                  <a:latin typeface="Times New Roman" panose="02020603050405020304" pitchFamily="18" charset="0"/>
                  <a:cs typeface="Times New Roman" panose="02020603050405020304" pitchFamily="18" charset="0"/>
                </a:endParaRPr>
              </a:p>
              <a:p>
                <a:pPr algn="just"/>
                <a:endParaRPr lang="en-US" sz="300" dirty="0">
                  <a:solidFill>
                    <a:srgbClr val="393939"/>
                  </a:solidFill>
                </a:endParaRPr>
              </a:p>
              <a:p>
                <a:pPr algn="just"/>
                <a14:m>
                  <m:oMathPara xmlns:m="http://schemas.openxmlformats.org/officeDocument/2006/math">
                    <m:oMathParaPr>
                      <m:jc m:val="centerGroup"/>
                    </m:oMathParaPr>
                    <m:oMath xmlns:m="http://schemas.openxmlformats.org/officeDocument/2006/math">
                      <m:r>
                        <a:rPr lang="en-US" sz="2100" b="0" i="1" smtClean="0">
                          <a:solidFill>
                            <a:srgbClr val="393939"/>
                          </a:solidFill>
                          <a:latin typeface="Cambria Math" panose="02040503050406030204" pitchFamily="18" charset="0"/>
                          <a:ea typeface="Cambria Math" panose="02040503050406030204" pitchFamily="18" charset="0"/>
                        </a:rPr>
                        <m:t>𝐸</m:t>
                      </m:r>
                      <m:r>
                        <a:rPr lang="en-US" sz="2100" i="1">
                          <a:solidFill>
                            <a:srgbClr val="393939"/>
                          </a:solidFill>
                          <a:latin typeface="Cambria Math" panose="02040503050406030204" pitchFamily="18" charset="0"/>
                          <a:ea typeface="Cambria Math" panose="02040503050406030204" pitchFamily="18" charset="0"/>
                        </a:rPr>
                        <m:t>=</m:t>
                      </m:r>
                      <m:r>
                        <a:rPr lang="en-US" sz="2100" i="1" dirty="0">
                          <a:latin typeface="Cambria Math" panose="02040503050406030204" pitchFamily="18" charset="0"/>
                          <a:cs typeface="Times New Roman" panose="02020603050405020304" pitchFamily="18" charset="0"/>
                        </a:rPr>
                        <m:t>h</m:t>
                      </m:r>
                      <m:r>
                        <a:rPr lang="el-GR" sz="2100" i="1" dirty="0">
                          <a:latin typeface="Cambria Math" panose="02040503050406030204" pitchFamily="18" charset="0"/>
                          <a:cs typeface="Times New Roman" panose="02020603050405020304" pitchFamily="18" charset="0"/>
                        </a:rPr>
                        <m:t>𝜈</m:t>
                      </m:r>
                      <m:r>
                        <a:rPr lang="en-US" sz="2100" b="0" i="1" dirty="0" smtClean="0">
                          <a:latin typeface="Cambria Math" panose="02040503050406030204" pitchFamily="18" charset="0"/>
                          <a:cs typeface="Times New Roman" panose="02020603050405020304" pitchFamily="18" charset="0"/>
                        </a:rPr>
                        <m:t>=</m:t>
                      </m:r>
                      <m:f>
                        <m:fPr>
                          <m:ctrlPr>
                            <a:rPr lang="en-US" sz="2100" b="0" i="1" dirty="0" smtClean="0">
                              <a:latin typeface="Cambria Math" panose="02040503050406030204" pitchFamily="18" charset="0"/>
                              <a:cs typeface="Times New Roman" panose="02020603050405020304" pitchFamily="18" charset="0"/>
                            </a:rPr>
                          </m:ctrlPr>
                        </m:fPr>
                        <m:num>
                          <m:r>
                            <a:rPr lang="en-US" sz="2100" b="0" i="1" dirty="0" smtClean="0">
                              <a:latin typeface="Cambria Math" panose="02040503050406030204" pitchFamily="18" charset="0"/>
                              <a:cs typeface="Times New Roman" panose="02020603050405020304" pitchFamily="18" charset="0"/>
                            </a:rPr>
                            <m:t>h</m:t>
                          </m:r>
                          <m:r>
                            <a:rPr lang="en-US" sz="2100" b="0" i="1" dirty="0" smtClean="0">
                              <a:latin typeface="Cambria Math" panose="02040503050406030204" pitchFamily="18" charset="0"/>
                              <a:cs typeface="Times New Roman" panose="02020603050405020304" pitchFamily="18" charset="0"/>
                            </a:rPr>
                            <m:t>𝑐</m:t>
                          </m:r>
                        </m:num>
                        <m:den>
                          <m:r>
                            <a:rPr lang="en-US" sz="2100" b="0" i="1" dirty="0" smtClean="0">
                              <a:latin typeface="Cambria Math" panose="02040503050406030204" pitchFamily="18" charset="0"/>
                              <a:ea typeface="Cambria Math" panose="02040503050406030204" pitchFamily="18" charset="0"/>
                              <a:cs typeface="Times New Roman" panose="02020603050405020304" pitchFamily="18" charset="0"/>
                            </a:rPr>
                            <m:t>𝜆</m:t>
                          </m:r>
                        </m:den>
                      </m:f>
                      <m:r>
                        <a:rPr lang="en-US" sz="2100" b="0" i="1" dirty="0" smtClean="0">
                          <a:latin typeface="Cambria Math" panose="02040503050406030204" pitchFamily="18" charset="0"/>
                          <a:cs typeface="Times New Roman" panose="02020603050405020304" pitchFamily="18" charset="0"/>
                        </a:rPr>
                        <m:t>=</m:t>
                      </m:r>
                      <m:r>
                        <a:rPr lang="en-US" sz="2100" b="0" i="1" dirty="0" smtClean="0">
                          <a:latin typeface="Cambria Math" panose="02040503050406030204" pitchFamily="18" charset="0"/>
                          <a:cs typeface="Times New Roman" panose="02020603050405020304" pitchFamily="18" charset="0"/>
                        </a:rPr>
                        <m:t>h</m:t>
                      </m:r>
                      <m:r>
                        <a:rPr lang="en-US" sz="2100" b="0" i="1" dirty="0" smtClean="0">
                          <a:latin typeface="Cambria Math" panose="02040503050406030204" pitchFamily="18" charset="0"/>
                          <a:cs typeface="Times New Roman" panose="02020603050405020304" pitchFamily="18" charset="0"/>
                        </a:rPr>
                        <m:t>𝑐</m:t>
                      </m:r>
                      <m:bar>
                        <m:barPr>
                          <m:pos m:val="top"/>
                          <m:ctrlPr>
                            <a:rPr lang="en-US" sz="2100" b="0" i="1" dirty="0" smtClean="0">
                              <a:latin typeface="Cambria Math" panose="02040503050406030204" pitchFamily="18" charset="0"/>
                              <a:cs typeface="Times New Roman" panose="02020603050405020304" pitchFamily="18" charset="0"/>
                            </a:rPr>
                          </m:ctrlPr>
                        </m:barPr>
                        <m:e>
                          <m:r>
                            <a:rPr lang="el-GR" sz="2100" i="1" dirty="0">
                              <a:latin typeface="Cambria Math" panose="02040503050406030204" pitchFamily="18" charset="0"/>
                              <a:cs typeface="Times New Roman" panose="02020603050405020304" pitchFamily="18" charset="0"/>
                            </a:rPr>
                            <m:t>𝜈</m:t>
                          </m:r>
                        </m:e>
                      </m:bar>
                    </m:oMath>
                  </m:oMathPara>
                </a14:m>
                <a:endParaRPr lang="en-US" sz="2100" dirty="0">
                  <a:solidFill>
                    <a:srgbClr val="393939"/>
                  </a:solidFill>
                </a:endParaRPr>
              </a:p>
              <a:p>
                <a:pPr algn="just"/>
                <a:endParaRPr lang="en-US" sz="300" dirty="0">
                  <a:solidFill>
                    <a:srgbClr val="393939"/>
                  </a:solidFill>
                </a:endParaRPr>
              </a:p>
              <a:p>
                <a:pPr algn="just"/>
                <a:r>
                  <a:rPr lang="en-US" sz="2100" dirty="0">
                    <a:solidFill>
                      <a:srgbClr val="393939"/>
                    </a:solidFill>
                  </a:rPr>
                  <a:t>where </a:t>
                </a:r>
                <a14:m>
                  <m:oMath xmlns:m="http://schemas.openxmlformats.org/officeDocument/2006/math">
                    <m:bar>
                      <m:barPr>
                        <m:pos m:val="top"/>
                        <m:ctrlPr>
                          <a:rPr lang="en-US" sz="2100" i="1" dirty="0">
                            <a:latin typeface="Cambria Math" panose="02040503050406030204" pitchFamily="18" charset="0"/>
                            <a:cs typeface="Times New Roman" panose="02020603050405020304" pitchFamily="18" charset="0"/>
                          </a:rPr>
                        </m:ctrlPr>
                      </m:barPr>
                      <m:e>
                        <m:r>
                          <a:rPr lang="el-GR" sz="2100" i="1" dirty="0">
                            <a:latin typeface="Cambria Math" panose="02040503050406030204" pitchFamily="18" charset="0"/>
                            <a:cs typeface="Times New Roman" panose="02020603050405020304" pitchFamily="18" charset="0"/>
                          </a:rPr>
                          <m:t>𝜈</m:t>
                        </m:r>
                      </m:e>
                    </m:bar>
                  </m:oMath>
                </a14:m>
                <a:r>
                  <a:rPr lang="en-US" sz="2100" dirty="0">
                    <a:solidFill>
                      <a:srgbClr val="393939"/>
                    </a:solidFill>
                  </a:rPr>
                  <a:t> is called wavenumber (defined as </a:t>
                </a:r>
                <a14:m>
                  <m:oMath xmlns:m="http://schemas.openxmlformats.org/officeDocument/2006/math">
                    <m:f>
                      <m:fPr>
                        <m:ctrlPr>
                          <a:rPr lang="en-US" sz="2100" i="1" smtClean="0">
                            <a:solidFill>
                              <a:srgbClr val="393939"/>
                            </a:solidFill>
                            <a:latin typeface="Cambria Math" panose="02040503050406030204" pitchFamily="18" charset="0"/>
                          </a:rPr>
                        </m:ctrlPr>
                      </m:fPr>
                      <m:num>
                        <m:r>
                          <a:rPr lang="en-US" sz="2100" b="0" i="1" smtClean="0">
                            <a:solidFill>
                              <a:srgbClr val="393939"/>
                            </a:solidFill>
                            <a:latin typeface="Cambria Math" panose="02040503050406030204" pitchFamily="18" charset="0"/>
                          </a:rPr>
                          <m:t>1</m:t>
                        </m:r>
                      </m:num>
                      <m:den>
                        <m:r>
                          <a:rPr lang="en-US" sz="2100" i="1" smtClean="0">
                            <a:solidFill>
                              <a:srgbClr val="393939"/>
                            </a:solidFill>
                            <a:latin typeface="Cambria Math" panose="02040503050406030204" pitchFamily="18" charset="0"/>
                            <a:ea typeface="Cambria Math" panose="02040503050406030204" pitchFamily="18" charset="0"/>
                          </a:rPr>
                          <m:t>𝜆</m:t>
                        </m:r>
                      </m:den>
                    </m:f>
                  </m:oMath>
                </a14:m>
                <a:r>
                  <a:rPr lang="en-US" sz="2100" dirty="0">
                    <a:solidFill>
                      <a:srgbClr val="393939"/>
                    </a:solidFill>
                  </a:rPr>
                  <a:t>).</a:t>
                </a:r>
              </a:p>
              <a:p>
                <a:pPr algn="just"/>
                <a:endParaRPr lang="en-US" sz="300" dirty="0">
                  <a:solidFill>
                    <a:srgbClr val="393939"/>
                  </a:solidFill>
                </a:endParaRPr>
              </a:p>
              <a:p>
                <a:pPr algn="just"/>
                <a:r>
                  <a:rPr lang="en-US" sz="2100" dirty="0">
                    <a:solidFill>
                      <a:srgbClr val="393939"/>
                    </a:solidFill>
                  </a:rPr>
                  <a:t>From the previous two equations we can write</a:t>
                </a:r>
              </a:p>
              <a:p>
                <a:pPr algn="just"/>
                <a:endParaRPr lang="en-US" sz="300" dirty="0">
                  <a:solidFill>
                    <a:srgbClr val="393939"/>
                  </a:solidFill>
                </a:endParaRPr>
              </a:p>
              <a:p>
                <a:pPr algn="just"/>
                <a14:m>
                  <m:oMathPara xmlns:m="http://schemas.openxmlformats.org/officeDocument/2006/math">
                    <m:oMathParaPr>
                      <m:jc m:val="centerGroup"/>
                    </m:oMathParaPr>
                    <m:oMath xmlns:m="http://schemas.openxmlformats.org/officeDocument/2006/math">
                      <m:bar>
                        <m:barPr>
                          <m:pos m:val="top"/>
                          <m:ctrlPr>
                            <a:rPr lang="en-US" sz="2100" i="1">
                              <a:solidFill>
                                <a:srgbClr val="393939"/>
                              </a:solidFill>
                              <a:latin typeface="Cambria Math" panose="02040503050406030204" pitchFamily="18" charset="0"/>
                              <a:ea typeface="Cambria Math" panose="02040503050406030204" pitchFamily="18" charset="0"/>
                            </a:rPr>
                          </m:ctrlPr>
                        </m:barPr>
                        <m:e>
                          <m:r>
                            <a:rPr lang="el-GR" sz="2100" i="1" dirty="0">
                              <a:latin typeface="Cambria Math" panose="02040503050406030204" pitchFamily="18" charset="0"/>
                              <a:cs typeface="Times New Roman" panose="02020603050405020304" pitchFamily="18" charset="0"/>
                            </a:rPr>
                            <m:t>𝜈</m:t>
                          </m:r>
                        </m:e>
                      </m:bar>
                      <m:r>
                        <a:rPr lang="en-US" sz="2100" i="1">
                          <a:solidFill>
                            <a:srgbClr val="393939"/>
                          </a:solidFill>
                          <a:latin typeface="Cambria Math" panose="02040503050406030204" pitchFamily="18" charset="0"/>
                          <a:ea typeface="Cambria Math" panose="02040503050406030204" pitchFamily="18" charset="0"/>
                        </a:rPr>
                        <m:t>=</m:t>
                      </m:r>
                      <m:f>
                        <m:fPr>
                          <m:ctrlPr>
                            <a:rPr lang="en-US" sz="2100" i="1">
                              <a:solidFill>
                                <a:srgbClr val="393939"/>
                              </a:solidFill>
                              <a:latin typeface="Cambria Math" panose="02040503050406030204" pitchFamily="18" charset="0"/>
                              <a:ea typeface="Cambria Math" panose="02040503050406030204" pitchFamily="18" charset="0"/>
                            </a:rPr>
                          </m:ctrlPr>
                        </m:fPr>
                        <m:num>
                          <m:r>
                            <a:rPr lang="en-US" sz="2100" i="1">
                              <a:solidFill>
                                <a:srgbClr val="393939"/>
                              </a:solidFill>
                              <a:latin typeface="Cambria Math" panose="02040503050406030204" pitchFamily="18" charset="0"/>
                              <a:ea typeface="Cambria Math" panose="02040503050406030204" pitchFamily="18" charset="0"/>
                            </a:rPr>
                            <m:t>1</m:t>
                          </m:r>
                        </m:num>
                        <m:den>
                          <m:r>
                            <a:rPr lang="en-US" sz="2100" i="1">
                              <a:solidFill>
                                <a:srgbClr val="393939"/>
                              </a:solidFill>
                              <a:latin typeface="Cambria Math" panose="02040503050406030204" pitchFamily="18" charset="0"/>
                              <a:ea typeface="Cambria Math" panose="02040503050406030204" pitchFamily="18" charset="0"/>
                            </a:rPr>
                            <m:t>𝜆</m:t>
                          </m:r>
                        </m:den>
                      </m:f>
                      <m:r>
                        <a:rPr lang="en-US" sz="2100" i="1">
                          <a:solidFill>
                            <a:srgbClr val="393939"/>
                          </a:solidFill>
                          <a:latin typeface="Cambria Math" panose="02040503050406030204" pitchFamily="18" charset="0"/>
                          <a:ea typeface="Cambria Math" panose="02040503050406030204" pitchFamily="18" charset="0"/>
                        </a:rPr>
                        <m:t>=</m:t>
                      </m:r>
                      <m:f>
                        <m:fPr>
                          <m:ctrlPr>
                            <a:rPr lang="en-US" altLang="en-US" sz="2100" i="1">
                              <a:latin typeface="Cambria Math" panose="02040503050406030204" pitchFamily="18" charset="0"/>
                              <a:cs typeface="Times New Roman" panose="02020603050405020304" pitchFamily="18" charset="0"/>
                            </a:rPr>
                          </m:ctrlPr>
                        </m:fPr>
                        <m:num>
                          <m:r>
                            <a:rPr lang="en-US" altLang="en-US" sz="2100" i="1">
                              <a:latin typeface="Cambria Math" panose="02040503050406030204" pitchFamily="18" charset="0"/>
                              <a:cs typeface="Times New Roman" panose="02020603050405020304" pitchFamily="18" charset="0"/>
                            </a:rPr>
                            <m:t>𝑚</m:t>
                          </m:r>
                          <m:sSup>
                            <m:sSupPr>
                              <m:ctrlPr>
                                <a:rPr lang="en-US" altLang="en-US" sz="2100" i="1">
                                  <a:latin typeface="Cambria Math" panose="02040503050406030204" pitchFamily="18" charset="0"/>
                                  <a:cs typeface="Times New Roman" panose="02020603050405020304" pitchFamily="18" charset="0"/>
                                </a:rPr>
                              </m:ctrlPr>
                            </m:sSupPr>
                            <m:e>
                              <m:r>
                                <a:rPr lang="en-US" altLang="en-US" sz="2100" i="1">
                                  <a:latin typeface="Cambria Math" panose="02040503050406030204" pitchFamily="18" charset="0"/>
                                  <a:cs typeface="Times New Roman" panose="02020603050405020304" pitchFamily="18" charset="0"/>
                                </a:rPr>
                                <m:t>𝑒</m:t>
                              </m:r>
                            </m:e>
                            <m:sup>
                              <m:r>
                                <a:rPr lang="en-US" altLang="en-US" sz="2100" i="1">
                                  <a:latin typeface="Cambria Math" panose="02040503050406030204" pitchFamily="18" charset="0"/>
                                  <a:cs typeface="Times New Roman" panose="02020603050405020304" pitchFamily="18" charset="0"/>
                                </a:rPr>
                                <m:t>4</m:t>
                              </m:r>
                            </m:sup>
                          </m:sSup>
                        </m:num>
                        <m:den>
                          <m:sSubSup>
                            <m:sSubSupPr>
                              <m:ctrlPr>
                                <a:rPr lang="en-US" altLang="en-US" sz="2100" i="1">
                                  <a:latin typeface="Cambria Math" panose="02040503050406030204" pitchFamily="18" charset="0"/>
                                  <a:cs typeface="Times New Roman" panose="02020603050405020304" pitchFamily="18" charset="0"/>
                                </a:rPr>
                              </m:ctrlPr>
                            </m:sSubSupPr>
                            <m:e>
                              <m:r>
                                <a:rPr lang="en-US" altLang="en-US" sz="2100" i="1">
                                  <a:latin typeface="Cambria Math" panose="02040503050406030204" pitchFamily="18" charset="0"/>
                                  <a:cs typeface="Times New Roman" panose="02020603050405020304" pitchFamily="18" charset="0"/>
                                </a:rPr>
                                <m:t>8</m:t>
                              </m:r>
                              <m:r>
                                <a:rPr lang="en-US" altLang="en-US" sz="2100" i="1">
                                  <a:latin typeface="Cambria Math" panose="02040503050406030204" pitchFamily="18" charset="0"/>
                                  <a:ea typeface="Cambria Math" panose="02040503050406030204" pitchFamily="18" charset="0"/>
                                </a:rPr>
                                <m:t>𝜀</m:t>
                              </m:r>
                            </m:e>
                            <m:sub>
                              <m:r>
                                <a:rPr lang="en-US" altLang="en-US" sz="2100" i="1">
                                  <a:latin typeface="Cambria Math" panose="02040503050406030204" pitchFamily="18" charset="0"/>
                                  <a:ea typeface="Cambria Math" panose="02040503050406030204" pitchFamily="18" charset="0"/>
                                </a:rPr>
                                <m:t>0</m:t>
                              </m:r>
                            </m:sub>
                            <m:sup>
                              <m:r>
                                <a:rPr lang="en-US" altLang="en-US" sz="2100" i="1">
                                  <a:latin typeface="Cambria Math" panose="02040503050406030204" pitchFamily="18" charset="0"/>
                                  <a:cs typeface="Times New Roman" panose="02020603050405020304" pitchFamily="18" charset="0"/>
                                </a:rPr>
                                <m:t>2</m:t>
                              </m:r>
                            </m:sup>
                          </m:sSubSup>
                          <m:r>
                            <a:rPr lang="en-US" altLang="en-US" sz="2100" b="0" i="1" smtClean="0">
                              <a:latin typeface="Cambria Math" panose="02040503050406030204" pitchFamily="18" charset="0"/>
                              <a:cs typeface="Times New Roman" panose="02020603050405020304" pitchFamily="18" charset="0"/>
                            </a:rPr>
                            <m:t>𝑐</m:t>
                          </m:r>
                          <m:sSup>
                            <m:sSupPr>
                              <m:ctrlPr>
                                <a:rPr lang="en-US" altLang="en-US" sz="2100" i="1">
                                  <a:latin typeface="Cambria Math" panose="02040503050406030204" pitchFamily="18" charset="0"/>
                                  <a:cs typeface="Times New Roman" panose="02020603050405020304" pitchFamily="18" charset="0"/>
                                </a:rPr>
                              </m:ctrlPr>
                            </m:sSupPr>
                            <m:e>
                              <m:r>
                                <a:rPr lang="en-US" altLang="en-US" sz="2100" i="1">
                                  <a:latin typeface="Cambria Math" panose="02040503050406030204" pitchFamily="18" charset="0"/>
                                  <a:cs typeface="Times New Roman" panose="02020603050405020304" pitchFamily="18" charset="0"/>
                                </a:rPr>
                                <m:t>h</m:t>
                              </m:r>
                            </m:e>
                            <m:sup>
                              <m:r>
                                <a:rPr lang="en-US" altLang="en-US" sz="2100" b="0" i="1" smtClean="0">
                                  <a:latin typeface="Cambria Math" panose="02040503050406030204" pitchFamily="18" charset="0"/>
                                  <a:cs typeface="Times New Roman" panose="02020603050405020304" pitchFamily="18" charset="0"/>
                                </a:rPr>
                                <m:t>3</m:t>
                              </m:r>
                            </m:sup>
                          </m:sSup>
                        </m:den>
                      </m:f>
                      <m:d>
                        <m:dPr>
                          <m:ctrlPr>
                            <a:rPr lang="en-US" sz="2100" i="1">
                              <a:solidFill>
                                <a:srgbClr val="393939"/>
                              </a:solidFill>
                              <a:latin typeface="Cambria Math" panose="02040503050406030204" pitchFamily="18" charset="0"/>
                              <a:ea typeface="Cambria Math" panose="02040503050406030204" pitchFamily="18" charset="0"/>
                            </a:rPr>
                          </m:ctrlPr>
                        </m:dPr>
                        <m:e>
                          <m:f>
                            <m:fPr>
                              <m:ctrlPr>
                                <a:rPr lang="en-US" sz="2100" i="1">
                                  <a:solidFill>
                                    <a:srgbClr val="393939"/>
                                  </a:solidFill>
                                  <a:latin typeface="Cambria Math" panose="02040503050406030204" pitchFamily="18" charset="0"/>
                                  <a:ea typeface="Cambria Math" panose="02040503050406030204" pitchFamily="18" charset="0"/>
                                </a:rPr>
                              </m:ctrlPr>
                            </m:fPr>
                            <m:num>
                              <m:r>
                                <a:rPr lang="en-US" sz="2100" i="1">
                                  <a:solidFill>
                                    <a:srgbClr val="393939"/>
                                  </a:solidFill>
                                  <a:latin typeface="Cambria Math" panose="02040503050406030204" pitchFamily="18" charset="0"/>
                                  <a:ea typeface="Cambria Math" panose="02040503050406030204" pitchFamily="18" charset="0"/>
                                </a:rPr>
                                <m:t>1</m:t>
                              </m:r>
                            </m:num>
                            <m:den>
                              <m:sSubSup>
                                <m:sSubSupPr>
                                  <m:ctrlPr>
                                    <a:rPr lang="en-US" sz="2100" i="1">
                                      <a:solidFill>
                                        <a:srgbClr val="393939"/>
                                      </a:solidFill>
                                      <a:latin typeface="Cambria Math" panose="02040503050406030204" pitchFamily="18" charset="0"/>
                                      <a:ea typeface="Cambria Math" panose="02040503050406030204" pitchFamily="18" charset="0"/>
                                    </a:rPr>
                                  </m:ctrlPr>
                                </m:sSubSupPr>
                                <m:e>
                                  <m:r>
                                    <a:rPr lang="en-US" sz="2100" i="1">
                                      <a:solidFill>
                                        <a:srgbClr val="393939"/>
                                      </a:solidFill>
                                      <a:latin typeface="Cambria Math" panose="02040503050406030204" pitchFamily="18" charset="0"/>
                                      <a:ea typeface="Cambria Math" panose="02040503050406030204" pitchFamily="18" charset="0"/>
                                    </a:rPr>
                                    <m:t>𝑛</m:t>
                                  </m:r>
                                </m:e>
                                <m:sub>
                                  <m:r>
                                    <a:rPr lang="en-US" sz="2100" i="1">
                                      <a:solidFill>
                                        <a:srgbClr val="393939"/>
                                      </a:solidFill>
                                      <a:latin typeface="Cambria Math" panose="02040503050406030204" pitchFamily="18" charset="0"/>
                                      <a:ea typeface="Cambria Math" panose="02040503050406030204" pitchFamily="18" charset="0"/>
                                    </a:rPr>
                                    <m:t>1</m:t>
                                  </m:r>
                                </m:sub>
                                <m:sup>
                                  <m:r>
                                    <a:rPr lang="en-US" sz="2100" i="1">
                                      <a:solidFill>
                                        <a:srgbClr val="393939"/>
                                      </a:solidFill>
                                      <a:latin typeface="Cambria Math" panose="02040503050406030204" pitchFamily="18" charset="0"/>
                                      <a:ea typeface="Cambria Math" panose="02040503050406030204" pitchFamily="18" charset="0"/>
                                    </a:rPr>
                                    <m:t>2</m:t>
                                  </m:r>
                                </m:sup>
                              </m:sSubSup>
                            </m:den>
                          </m:f>
                          <m:r>
                            <a:rPr lang="en-US" sz="2100" i="1">
                              <a:solidFill>
                                <a:srgbClr val="393939"/>
                              </a:solidFill>
                              <a:latin typeface="Cambria Math" panose="02040503050406030204" pitchFamily="18" charset="0"/>
                              <a:ea typeface="Cambria Math" panose="02040503050406030204" pitchFamily="18" charset="0"/>
                            </a:rPr>
                            <m:t>−</m:t>
                          </m:r>
                          <m:f>
                            <m:fPr>
                              <m:ctrlPr>
                                <a:rPr lang="en-US" sz="2100" i="1">
                                  <a:solidFill>
                                    <a:srgbClr val="393939"/>
                                  </a:solidFill>
                                  <a:latin typeface="Cambria Math" panose="02040503050406030204" pitchFamily="18" charset="0"/>
                                  <a:ea typeface="Cambria Math" panose="02040503050406030204" pitchFamily="18" charset="0"/>
                                </a:rPr>
                              </m:ctrlPr>
                            </m:fPr>
                            <m:num>
                              <m:r>
                                <a:rPr lang="en-US" sz="2100" i="1">
                                  <a:solidFill>
                                    <a:srgbClr val="393939"/>
                                  </a:solidFill>
                                  <a:latin typeface="Cambria Math" panose="02040503050406030204" pitchFamily="18" charset="0"/>
                                  <a:ea typeface="Cambria Math" panose="02040503050406030204" pitchFamily="18" charset="0"/>
                                </a:rPr>
                                <m:t>1</m:t>
                              </m:r>
                            </m:num>
                            <m:den>
                              <m:sSubSup>
                                <m:sSubSupPr>
                                  <m:ctrlPr>
                                    <a:rPr lang="en-US" sz="2100" i="1">
                                      <a:solidFill>
                                        <a:srgbClr val="393939"/>
                                      </a:solidFill>
                                      <a:latin typeface="Cambria Math" panose="02040503050406030204" pitchFamily="18" charset="0"/>
                                      <a:ea typeface="Cambria Math" panose="02040503050406030204" pitchFamily="18" charset="0"/>
                                    </a:rPr>
                                  </m:ctrlPr>
                                </m:sSubSupPr>
                                <m:e>
                                  <m:r>
                                    <a:rPr lang="en-US" sz="2100" i="1">
                                      <a:solidFill>
                                        <a:srgbClr val="393939"/>
                                      </a:solidFill>
                                      <a:latin typeface="Cambria Math" panose="02040503050406030204" pitchFamily="18" charset="0"/>
                                      <a:ea typeface="Cambria Math" panose="02040503050406030204" pitchFamily="18" charset="0"/>
                                    </a:rPr>
                                    <m:t>𝑛</m:t>
                                  </m:r>
                                </m:e>
                                <m:sub>
                                  <m:r>
                                    <a:rPr lang="en-US" sz="2100" i="1">
                                      <a:solidFill>
                                        <a:srgbClr val="393939"/>
                                      </a:solidFill>
                                      <a:latin typeface="Cambria Math" panose="02040503050406030204" pitchFamily="18" charset="0"/>
                                      <a:ea typeface="Cambria Math" panose="02040503050406030204" pitchFamily="18" charset="0"/>
                                    </a:rPr>
                                    <m:t>2</m:t>
                                  </m:r>
                                </m:sub>
                                <m:sup>
                                  <m:r>
                                    <a:rPr lang="en-US" sz="2100" i="1">
                                      <a:solidFill>
                                        <a:srgbClr val="393939"/>
                                      </a:solidFill>
                                      <a:latin typeface="Cambria Math" panose="02040503050406030204" pitchFamily="18" charset="0"/>
                                      <a:ea typeface="Cambria Math" panose="02040503050406030204" pitchFamily="18" charset="0"/>
                                    </a:rPr>
                                    <m:t>2</m:t>
                                  </m:r>
                                </m:sup>
                              </m:sSubSup>
                            </m:den>
                          </m:f>
                        </m:e>
                      </m:d>
                    </m:oMath>
                  </m:oMathPara>
                </a14:m>
                <a:endParaRPr lang="en-US" sz="2100" dirty="0">
                  <a:solidFill>
                    <a:srgbClr val="393939"/>
                  </a:solidFill>
                </a:endParaRPr>
              </a:p>
              <a:p>
                <a:pPr algn="just"/>
                <a:endParaRPr lang="en-US" sz="300" dirty="0">
                  <a:solidFill>
                    <a:srgbClr val="393939"/>
                  </a:solidFill>
                </a:endParaRPr>
              </a:p>
              <a:p>
                <a:pPr algn="just"/>
                <a:r>
                  <a:rPr lang="en-US" sz="2100" dirty="0">
                    <a:solidFill>
                      <a:srgbClr val="393939"/>
                    </a:solidFill>
                  </a:rPr>
                  <a:t>Now, if we compare this equation with the  previously shown equation</a:t>
                </a:r>
              </a:p>
              <a:p>
                <a:pPr algn="just"/>
                <a:endParaRPr lang="en-US" sz="300" dirty="0">
                  <a:solidFill>
                    <a:srgbClr val="393939"/>
                  </a:solidFill>
                </a:endParaRPr>
              </a:p>
              <a:p>
                <a:pPr algn="just"/>
                <a14:m>
                  <m:oMathPara xmlns:m="http://schemas.openxmlformats.org/officeDocument/2006/math">
                    <m:oMathParaPr>
                      <m:jc m:val="centerGroup"/>
                    </m:oMathParaPr>
                    <m:oMath xmlns:m="http://schemas.openxmlformats.org/officeDocument/2006/math">
                      <m:f>
                        <m:fPr>
                          <m:ctrlPr>
                            <a:rPr lang="en-US" altLang="en-US" sz="2100" i="1">
                              <a:latin typeface="Cambria Math" panose="02040503050406030204" pitchFamily="18" charset="0"/>
                              <a:cs typeface="Times New Roman" panose="02020603050405020304" pitchFamily="18" charset="0"/>
                            </a:rPr>
                          </m:ctrlPr>
                        </m:fPr>
                        <m:num>
                          <m:r>
                            <a:rPr lang="en-US" altLang="en-US" sz="2100" i="1">
                              <a:latin typeface="Cambria Math" panose="02040503050406030204" pitchFamily="18" charset="0"/>
                              <a:cs typeface="Times New Roman" panose="02020603050405020304" pitchFamily="18" charset="0"/>
                            </a:rPr>
                            <m:t>1</m:t>
                          </m:r>
                        </m:num>
                        <m:den>
                          <m:r>
                            <a:rPr lang="en-US" altLang="en-US" sz="2100" i="1">
                              <a:latin typeface="Cambria Math" panose="02040503050406030204" pitchFamily="18" charset="0"/>
                              <a:ea typeface="Cambria Math" panose="02040503050406030204" pitchFamily="18" charset="0"/>
                              <a:cs typeface="Times New Roman" panose="02020603050405020304" pitchFamily="18" charset="0"/>
                            </a:rPr>
                            <m:t>𝜆</m:t>
                          </m:r>
                        </m:den>
                      </m:f>
                      <m:r>
                        <a:rPr lang="en-US" altLang="en-US" sz="2100" i="1">
                          <a:latin typeface="Cambria Math" panose="02040503050406030204" pitchFamily="18" charset="0"/>
                          <a:cs typeface="Times New Roman" panose="02020603050405020304" pitchFamily="18" charset="0"/>
                        </a:rPr>
                        <m:t>= </m:t>
                      </m:r>
                      <m:sSub>
                        <m:sSubPr>
                          <m:ctrlPr>
                            <a:rPr lang="en-US" altLang="en-US" sz="2100" i="1">
                              <a:latin typeface="Cambria Math" panose="02040503050406030204" pitchFamily="18" charset="0"/>
                              <a:cs typeface="Times New Roman" panose="02020603050405020304" pitchFamily="18" charset="0"/>
                            </a:rPr>
                          </m:ctrlPr>
                        </m:sSubPr>
                        <m:e>
                          <m:r>
                            <a:rPr lang="en-US" altLang="en-US" sz="2100" i="1">
                              <a:latin typeface="Cambria Math" panose="02040503050406030204" pitchFamily="18" charset="0"/>
                              <a:cs typeface="Times New Roman" panose="02020603050405020304" pitchFamily="18" charset="0"/>
                            </a:rPr>
                            <m:t>𝑅</m:t>
                          </m:r>
                        </m:e>
                        <m:sub>
                          <m:r>
                            <m:rPr>
                              <m:sty m:val="p"/>
                            </m:rPr>
                            <a:rPr lang="en-US" altLang="en-US" sz="2100">
                              <a:latin typeface="Cambria Math" panose="02040503050406030204" pitchFamily="18" charset="0"/>
                              <a:cs typeface="Times New Roman" panose="02020603050405020304" pitchFamily="18" charset="0"/>
                            </a:rPr>
                            <m:t>H</m:t>
                          </m:r>
                        </m:sub>
                      </m:sSub>
                      <m:d>
                        <m:dPr>
                          <m:ctrlPr>
                            <a:rPr lang="en-US" altLang="en-US" sz="2100" i="1">
                              <a:latin typeface="Cambria Math" panose="02040503050406030204" pitchFamily="18" charset="0"/>
                              <a:cs typeface="Times New Roman" panose="02020603050405020304" pitchFamily="18" charset="0"/>
                            </a:rPr>
                          </m:ctrlPr>
                        </m:dPr>
                        <m:e>
                          <m:f>
                            <m:fPr>
                              <m:ctrlPr>
                                <a:rPr lang="en-US" altLang="en-US" sz="2100" i="1">
                                  <a:latin typeface="Cambria Math" panose="02040503050406030204" pitchFamily="18" charset="0"/>
                                  <a:cs typeface="Times New Roman" panose="02020603050405020304" pitchFamily="18" charset="0"/>
                                </a:rPr>
                              </m:ctrlPr>
                            </m:fPr>
                            <m:num>
                              <m:r>
                                <a:rPr lang="en-US" altLang="en-US" sz="2100" i="1">
                                  <a:latin typeface="Cambria Math" panose="02040503050406030204" pitchFamily="18" charset="0"/>
                                  <a:cs typeface="Times New Roman" panose="02020603050405020304" pitchFamily="18" charset="0"/>
                                </a:rPr>
                                <m:t>1</m:t>
                              </m:r>
                            </m:num>
                            <m:den>
                              <m:sSup>
                                <m:sSupPr>
                                  <m:ctrlPr>
                                    <a:rPr lang="en-US" altLang="en-US" sz="2100" i="1">
                                      <a:latin typeface="Cambria Math" panose="02040503050406030204" pitchFamily="18" charset="0"/>
                                      <a:cs typeface="Times New Roman" panose="02020603050405020304" pitchFamily="18" charset="0"/>
                                    </a:rPr>
                                  </m:ctrlPr>
                                </m:sSupPr>
                                <m:e>
                                  <m:r>
                                    <a:rPr lang="en-US" altLang="en-US" sz="2100" i="1">
                                      <a:latin typeface="Cambria Math" panose="02040503050406030204" pitchFamily="18" charset="0"/>
                                      <a:cs typeface="Times New Roman" panose="02020603050405020304" pitchFamily="18" charset="0"/>
                                    </a:rPr>
                                    <m:t>2</m:t>
                                  </m:r>
                                </m:e>
                                <m:sup>
                                  <m:r>
                                    <a:rPr lang="en-US" altLang="en-US" sz="2100" i="1">
                                      <a:latin typeface="Cambria Math" panose="02040503050406030204" pitchFamily="18" charset="0"/>
                                      <a:cs typeface="Times New Roman" panose="02020603050405020304" pitchFamily="18" charset="0"/>
                                    </a:rPr>
                                    <m:t>2</m:t>
                                  </m:r>
                                </m:sup>
                              </m:sSup>
                            </m:den>
                          </m:f>
                          <m:r>
                            <a:rPr lang="en-US" altLang="en-US" sz="2100" i="1">
                              <a:latin typeface="Cambria Math" panose="02040503050406030204" pitchFamily="18" charset="0"/>
                              <a:cs typeface="Times New Roman" panose="02020603050405020304" pitchFamily="18" charset="0"/>
                            </a:rPr>
                            <m:t>−</m:t>
                          </m:r>
                          <m:f>
                            <m:fPr>
                              <m:ctrlPr>
                                <a:rPr lang="en-US" altLang="en-US" sz="2100" i="1">
                                  <a:latin typeface="Cambria Math" panose="02040503050406030204" pitchFamily="18" charset="0"/>
                                  <a:cs typeface="Times New Roman" panose="02020603050405020304" pitchFamily="18" charset="0"/>
                                </a:rPr>
                              </m:ctrlPr>
                            </m:fPr>
                            <m:num>
                              <m:r>
                                <a:rPr lang="en-US" altLang="en-US" sz="2100" i="1">
                                  <a:latin typeface="Cambria Math" panose="02040503050406030204" pitchFamily="18" charset="0"/>
                                  <a:cs typeface="Times New Roman" panose="02020603050405020304" pitchFamily="18" charset="0"/>
                                </a:rPr>
                                <m:t>1</m:t>
                              </m:r>
                            </m:num>
                            <m:den>
                              <m:sSubSup>
                                <m:sSubSupPr>
                                  <m:ctrlPr>
                                    <a:rPr lang="en-US" altLang="en-US" sz="2100" i="1">
                                      <a:latin typeface="Cambria Math" panose="02040503050406030204" pitchFamily="18" charset="0"/>
                                      <a:cs typeface="Times New Roman" panose="02020603050405020304" pitchFamily="18" charset="0"/>
                                    </a:rPr>
                                  </m:ctrlPr>
                                </m:sSubSupPr>
                                <m:e>
                                  <m:r>
                                    <a:rPr lang="en-US" altLang="en-US" sz="2100" i="1">
                                      <a:latin typeface="Cambria Math" panose="02040503050406030204" pitchFamily="18" charset="0"/>
                                      <a:cs typeface="Times New Roman" panose="02020603050405020304" pitchFamily="18" charset="0"/>
                                    </a:rPr>
                                    <m:t>𝑛</m:t>
                                  </m:r>
                                </m:e>
                                <m:sub>
                                  <m:r>
                                    <a:rPr lang="en-US" altLang="en-US" sz="2100" i="1">
                                      <a:latin typeface="Cambria Math" panose="02040503050406030204" pitchFamily="18" charset="0"/>
                                      <a:cs typeface="Times New Roman" panose="02020603050405020304" pitchFamily="18" charset="0"/>
                                    </a:rPr>
                                    <m:t>2</m:t>
                                  </m:r>
                                </m:sub>
                                <m:sup>
                                  <m:r>
                                    <a:rPr lang="en-US" altLang="en-US" sz="2100" i="1">
                                      <a:latin typeface="Cambria Math" panose="02040503050406030204" pitchFamily="18" charset="0"/>
                                      <a:cs typeface="Times New Roman" panose="02020603050405020304" pitchFamily="18" charset="0"/>
                                    </a:rPr>
                                    <m:t>2</m:t>
                                  </m:r>
                                </m:sup>
                              </m:sSubSup>
                            </m:den>
                          </m:f>
                        </m:e>
                      </m:d>
                      <m:r>
                        <a:rPr lang="en-US" altLang="en-US" sz="2100" b="0" i="1">
                          <a:latin typeface="Cambria Math" panose="02040503050406030204" pitchFamily="18" charset="0"/>
                          <a:cs typeface="Times New Roman" panose="02020603050405020304" pitchFamily="18" charset="0"/>
                        </a:rPr>
                        <m:t>      </m:t>
                      </m:r>
                      <m:r>
                        <a:rPr lang="en-US" altLang="en-US" sz="2100" b="0" i="1" smtClean="0">
                          <a:latin typeface="Cambria Math" panose="02040503050406030204" pitchFamily="18" charset="0"/>
                          <a:cs typeface="Times New Roman" panose="02020603050405020304" pitchFamily="18" charset="0"/>
                        </a:rPr>
                        <m:t>(</m:t>
                      </m:r>
                      <m:r>
                        <a:rPr lang="en-US" altLang="en-US" sz="2100" b="0" i="1" smtClean="0">
                          <a:latin typeface="Cambria Math" panose="02040503050406030204" pitchFamily="18" charset="0"/>
                          <a:cs typeface="Times New Roman" panose="02020603050405020304" pitchFamily="18" charset="0"/>
                        </a:rPr>
                        <m:t>𝑠𝑙𝑖𝑑𝑒</m:t>
                      </m:r>
                      <m:r>
                        <a:rPr lang="en-US" altLang="en-US" sz="2100" b="0" i="1" smtClean="0">
                          <a:latin typeface="Cambria Math" panose="02040503050406030204" pitchFamily="18" charset="0"/>
                          <a:cs typeface="Times New Roman" panose="02020603050405020304" pitchFamily="18" charset="0"/>
                        </a:rPr>
                        <m:t> </m:t>
                      </m:r>
                      <m:r>
                        <a:rPr lang="en-US" altLang="en-US" sz="2100" b="0" i="1" smtClean="0">
                          <a:latin typeface="Cambria Math" panose="02040503050406030204" pitchFamily="18" charset="0"/>
                          <a:cs typeface="Times New Roman" panose="02020603050405020304" pitchFamily="18" charset="0"/>
                        </a:rPr>
                        <m:t>21</m:t>
                      </m:r>
                      <m:r>
                        <a:rPr lang="en-US" altLang="en-US" sz="2100" b="0" i="1" smtClean="0">
                          <a:latin typeface="Cambria Math" panose="02040503050406030204" pitchFamily="18" charset="0"/>
                          <a:cs typeface="Times New Roman" panose="02020603050405020304" pitchFamily="18" charset="0"/>
                        </a:rPr>
                        <m:t>)  </m:t>
                      </m:r>
                    </m:oMath>
                  </m:oMathPara>
                </a14:m>
                <a:endParaRPr lang="en-US" altLang="en-US" sz="2100" b="0" dirty="0">
                  <a:cs typeface="Times New Roman" panose="02020603050405020304" pitchFamily="18" charset="0"/>
                </a:endParaRPr>
              </a:p>
              <a:p>
                <a:pPr algn="just"/>
                <a:r>
                  <a:rPr lang="en-US" sz="2100" dirty="0">
                    <a:solidFill>
                      <a:srgbClr val="393939"/>
                    </a:solidFill>
                  </a:rPr>
                  <a:t>we conclude that</a:t>
                </a:r>
              </a:p>
              <a:p>
                <a:pPr algn="just"/>
                <a14:m>
                  <m:oMathPara xmlns:m="http://schemas.openxmlformats.org/officeDocument/2006/math">
                    <m:oMathParaPr>
                      <m:jc m:val="centerGroup"/>
                    </m:oMathParaPr>
                    <m:oMath xmlns:m="http://schemas.openxmlformats.org/officeDocument/2006/math">
                      <m:sSub>
                        <m:sSubPr>
                          <m:ctrlPr>
                            <a:rPr lang="en-US" altLang="en-US" sz="2100" i="1">
                              <a:latin typeface="Cambria Math" panose="02040503050406030204" pitchFamily="18" charset="0"/>
                              <a:cs typeface="Times New Roman" panose="02020603050405020304" pitchFamily="18" charset="0"/>
                            </a:rPr>
                          </m:ctrlPr>
                        </m:sSubPr>
                        <m:e>
                          <m:r>
                            <a:rPr lang="en-US" altLang="en-US" sz="2100" i="1">
                              <a:latin typeface="Cambria Math" panose="02040503050406030204" pitchFamily="18" charset="0"/>
                              <a:cs typeface="Times New Roman" panose="02020603050405020304" pitchFamily="18" charset="0"/>
                            </a:rPr>
                            <m:t>𝑅</m:t>
                          </m:r>
                        </m:e>
                        <m:sub>
                          <m:r>
                            <m:rPr>
                              <m:sty m:val="p"/>
                            </m:rPr>
                            <a:rPr lang="en-US" altLang="en-US" sz="2100" i="1">
                              <a:latin typeface="Cambria Math" panose="02040503050406030204" pitchFamily="18" charset="0"/>
                              <a:cs typeface="Times New Roman" panose="02020603050405020304" pitchFamily="18" charset="0"/>
                            </a:rPr>
                            <m:t>H</m:t>
                          </m:r>
                        </m:sub>
                      </m:sSub>
                      <m:r>
                        <a:rPr lang="en-US" altLang="en-US" sz="2100" i="1">
                          <a:latin typeface="Cambria Math" panose="02040503050406030204" pitchFamily="18" charset="0"/>
                          <a:cs typeface="Times New Roman" panose="02020603050405020304" pitchFamily="18" charset="0"/>
                        </a:rPr>
                        <m:t>=</m:t>
                      </m:r>
                      <m:f>
                        <m:fPr>
                          <m:ctrlPr>
                            <a:rPr lang="en-US" altLang="en-US" sz="2100" i="1">
                              <a:latin typeface="Cambria Math" panose="02040503050406030204" pitchFamily="18" charset="0"/>
                              <a:cs typeface="Times New Roman" panose="02020603050405020304" pitchFamily="18" charset="0"/>
                            </a:rPr>
                          </m:ctrlPr>
                        </m:fPr>
                        <m:num>
                          <m:r>
                            <a:rPr lang="en-US" altLang="en-US" sz="2100" i="1">
                              <a:latin typeface="Cambria Math" panose="02040503050406030204" pitchFamily="18" charset="0"/>
                              <a:cs typeface="Times New Roman" panose="02020603050405020304" pitchFamily="18" charset="0"/>
                            </a:rPr>
                            <m:t>𝑚</m:t>
                          </m:r>
                          <m:sSup>
                            <m:sSupPr>
                              <m:ctrlPr>
                                <a:rPr lang="en-US" altLang="en-US" sz="2100" i="1">
                                  <a:latin typeface="Cambria Math" panose="02040503050406030204" pitchFamily="18" charset="0"/>
                                  <a:cs typeface="Times New Roman" panose="02020603050405020304" pitchFamily="18" charset="0"/>
                                </a:rPr>
                              </m:ctrlPr>
                            </m:sSupPr>
                            <m:e>
                              <m:r>
                                <a:rPr lang="en-US" altLang="en-US" sz="2100" i="1">
                                  <a:latin typeface="Cambria Math" panose="02040503050406030204" pitchFamily="18" charset="0"/>
                                  <a:cs typeface="Times New Roman" panose="02020603050405020304" pitchFamily="18" charset="0"/>
                                </a:rPr>
                                <m:t>𝑒</m:t>
                              </m:r>
                            </m:e>
                            <m:sup>
                              <m:r>
                                <a:rPr lang="en-US" altLang="en-US" sz="2100" i="1">
                                  <a:latin typeface="Cambria Math" panose="02040503050406030204" pitchFamily="18" charset="0"/>
                                  <a:cs typeface="Times New Roman" panose="02020603050405020304" pitchFamily="18" charset="0"/>
                                </a:rPr>
                                <m:t>4</m:t>
                              </m:r>
                            </m:sup>
                          </m:sSup>
                        </m:num>
                        <m:den>
                          <m:sSubSup>
                            <m:sSubSupPr>
                              <m:ctrlPr>
                                <a:rPr lang="en-US" altLang="en-US" sz="2100" i="1">
                                  <a:latin typeface="Cambria Math" panose="02040503050406030204" pitchFamily="18" charset="0"/>
                                  <a:cs typeface="Times New Roman" panose="02020603050405020304" pitchFamily="18" charset="0"/>
                                </a:rPr>
                              </m:ctrlPr>
                            </m:sSubSupPr>
                            <m:e>
                              <m:r>
                                <a:rPr lang="en-US" altLang="en-US" sz="2100" i="1">
                                  <a:latin typeface="Cambria Math" panose="02040503050406030204" pitchFamily="18" charset="0"/>
                                  <a:cs typeface="Times New Roman" panose="02020603050405020304" pitchFamily="18" charset="0"/>
                                </a:rPr>
                                <m:t>8</m:t>
                              </m:r>
                              <m:r>
                                <a:rPr lang="en-US" altLang="en-US" sz="2100" i="1">
                                  <a:latin typeface="Cambria Math" panose="02040503050406030204" pitchFamily="18" charset="0"/>
                                  <a:cs typeface="Times New Roman" panose="02020603050405020304" pitchFamily="18" charset="0"/>
                                </a:rPr>
                                <m:t>𝜀</m:t>
                              </m:r>
                            </m:e>
                            <m:sub>
                              <m:r>
                                <a:rPr lang="en-US" altLang="en-US" sz="2100" i="1">
                                  <a:latin typeface="Cambria Math" panose="02040503050406030204" pitchFamily="18" charset="0"/>
                                  <a:cs typeface="Times New Roman" panose="02020603050405020304" pitchFamily="18" charset="0"/>
                                </a:rPr>
                                <m:t>0</m:t>
                              </m:r>
                            </m:sub>
                            <m:sup>
                              <m:r>
                                <a:rPr lang="en-US" altLang="en-US" sz="2100" i="1">
                                  <a:latin typeface="Cambria Math" panose="02040503050406030204" pitchFamily="18" charset="0"/>
                                  <a:cs typeface="Times New Roman" panose="02020603050405020304" pitchFamily="18" charset="0"/>
                                </a:rPr>
                                <m:t>2</m:t>
                              </m:r>
                            </m:sup>
                          </m:sSubSup>
                          <m:r>
                            <a:rPr lang="en-US" altLang="en-US" sz="2100" i="1">
                              <a:latin typeface="Cambria Math" panose="02040503050406030204" pitchFamily="18" charset="0"/>
                              <a:cs typeface="Times New Roman" panose="02020603050405020304" pitchFamily="18" charset="0"/>
                            </a:rPr>
                            <m:t>𝑐</m:t>
                          </m:r>
                          <m:sSup>
                            <m:sSupPr>
                              <m:ctrlPr>
                                <a:rPr lang="en-US" altLang="en-US" sz="2100" i="1">
                                  <a:latin typeface="Cambria Math" panose="02040503050406030204" pitchFamily="18" charset="0"/>
                                  <a:cs typeface="Times New Roman" panose="02020603050405020304" pitchFamily="18" charset="0"/>
                                </a:rPr>
                              </m:ctrlPr>
                            </m:sSupPr>
                            <m:e>
                              <m:r>
                                <a:rPr lang="en-US" altLang="en-US" sz="2100" i="1">
                                  <a:latin typeface="Cambria Math" panose="02040503050406030204" pitchFamily="18" charset="0"/>
                                  <a:cs typeface="Times New Roman" panose="02020603050405020304" pitchFamily="18" charset="0"/>
                                </a:rPr>
                                <m:t>h</m:t>
                              </m:r>
                            </m:e>
                            <m:sup>
                              <m:r>
                                <a:rPr lang="en-US" altLang="en-US" sz="2100" i="1">
                                  <a:latin typeface="Cambria Math" panose="02040503050406030204" pitchFamily="18" charset="0"/>
                                  <a:cs typeface="Times New Roman" panose="02020603050405020304" pitchFamily="18" charset="0"/>
                                </a:rPr>
                                <m:t>3</m:t>
                              </m:r>
                            </m:sup>
                          </m:sSup>
                        </m:den>
                      </m:f>
                      <m:r>
                        <a:rPr lang="en-US" altLang="en-US" sz="2100" i="0" smtClean="0">
                          <a:latin typeface="Cambria Math" panose="02040503050406030204" pitchFamily="18" charset="0"/>
                          <a:cs typeface="Times New Roman" panose="02020603050405020304" pitchFamily="18" charset="0"/>
                        </a:rPr>
                        <m:t>=</m:t>
                      </m:r>
                      <m:r>
                        <m:rPr>
                          <m:nor/>
                        </m:rPr>
                        <a:rPr lang="en-US" sz="2100">
                          <a:latin typeface="Cambria Math" panose="02040503050406030204" pitchFamily="18" charset="0"/>
                          <a:cs typeface="Times New Roman" panose="02020603050405020304" pitchFamily="18" charset="0"/>
                        </a:rPr>
                        <m:t>109 73</m:t>
                      </m:r>
                      <m:r>
                        <m:rPr>
                          <m:nor/>
                        </m:rPr>
                        <a:rPr lang="en-US" sz="2100" smtClean="0">
                          <a:latin typeface="Cambria Math" panose="02040503050406030204" pitchFamily="18" charset="0"/>
                          <a:cs typeface="Times New Roman" panose="02020603050405020304" pitchFamily="18" charset="0"/>
                        </a:rPr>
                        <m:t>7 </m:t>
                      </m:r>
                      <m:sSup>
                        <m:sSupPr>
                          <m:ctrlPr>
                            <a:rPr lang="en-US" sz="2100" i="1" smtClean="0">
                              <a:latin typeface="Cambria Math" panose="02040503050406030204" pitchFamily="18" charset="0"/>
                              <a:cs typeface="Times New Roman" panose="02020603050405020304" pitchFamily="18" charset="0"/>
                            </a:rPr>
                          </m:ctrlPr>
                        </m:sSupPr>
                        <m:e>
                          <m:r>
                            <m:rPr>
                              <m:sty m:val="p"/>
                            </m:rPr>
                            <a:rPr lang="en-US" sz="2100" b="0" i="0" smtClean="0">
                              <a:latin typeface="Cambria Math" panose="02040503050406030204" pitchFamily="18" charset="0"/>
                              <a:cs typeface="Times New Roman" panose="02020603050405020304" pitchFamily="18" charset="0"/>
                            </a:rPr>
                            <m:t>cm</m:t>
                          </m:r>
                        </m:e>
                        <m:sup>
                          <m:r>
                            <a:rPr lang="en-US" sz="2100" b="0" i="0" smtClean="0">
                              <a:latin typeface="Cambria Math" panose="02040503050406030204" pitchFamily="18" charset="0"/>
                              <a:cs typeface="Times New Roman" panose="02020603050405020304" pitchFamily="18" charset="0"/>
                            </a:rPr>
                            <m:t>−</m:t>
                          </m:r>
                          <m:r>
                            <a:rPr lang="en-US" sz="2100" b="0" i="0" smtClean="0">
                              <a:latin typeface="Cambria Math" panose="02040503050406030204" pitchFamily="18" charset="0"/>
                              <a:cs typeface="Times New Roman" panose="02020603050405020304" pitchFamily="18" charset="0"/>
                            </a:rPr>
                            <m:t>1</m:t>
                          </m:r>
                        </m:sup>
                      </m:sSup>
                    </m:oMath>
                  </m:oMathPara>
                </a14:m>
                <a:endParaRPr lang="en-US" sz="2100" baseline="30000" dirty="0">
                  <a:latin typeface="Cambria Math" panose="02040503050406030204" pitchFamily="18" charset="0"/>
                  <a:cs typeface="Times New Roman" panose="02020603050405020304" pitchFamily="18" charset="0"/>
                </a:endParaRPr>
              </a:p>
              <a:p>
                <a:pPr algn="just"/>
                <a:endParaRPr lang="en-US" sz="500" baseline="30000" dirty="0">
                  <a:latin typeface="Cambria Math" panose="02040503050406030204" pitchFamily="18" charset="0"/>
                  <a:cs typeface="Times New Roman" panose="02020603050405020304" pitchFamily="18" charset="0"/>
                </a:endParaRPr>
              </a:p>
              <a:p>
                <a:pPr algn="just"/>
                <a:r>
                  <a:rPr lang="en-US" sz="2100" dirty="0">
                    <a:solidFill>
                      <a:srgbClr val="393939"/>
                    </a:solidFill>
                  </a:rPr>
                  <a:t>This is in great agreement with the experimental value of 109 677.6 </a:t>
                </a:r>
                <a14:m>
                  <m:oMath xmlns:m="http://schemas.openxmlformats.org/officeDocument/2006/math">
                    <m:sSup>
                      <m:sSupPr>
                        <m:ctrlPr>
                          <a:rPr lang="en-US" sz="2100" i="1">
                            <a:latin typeface="Cambria Math" panose="02040503050406030204" pitchFamily="18" charset="0"/>
                            <a:cs typeface="Times New Roman" panose="02020603050405020304" pitchFamily="18" charset="0"/>
                          </a:rPr>
                        </m:ctrlPr>
                      </m:sSupPr>
                      <m:e>
                        <m:r>
                          <m:rPr>
                            <m:sty m:val="p"/>
                          </m:rPr>
                          <a:rPr lang="en-US" sz="2100">
                            <a:latin typeface="Cambria Math" panose="02040503050406030204" pitchFamily="18" charset="0"/>
                            <a:cs typeface="Times New Roman" panose="02020603050405020304" pitchFamily="18" charset="0"/>
                          </a:rPr>
                          <m:t>cm</m:t>
                        </m:r>
                      </m:e>
                      <m:sup>
                        <m:r>
                          <a:rPr lang="en-US" sz="2100">
                            <a:latin typeface="Cambria Math" panose="02040503050406030204" pitchFamily="18" charset="0"/>
                            <a:cs typeface="Times New Roman" panose="02020603050405020304" pitchFamily="18" charset="0"/>
                          </a:rPr>
                          <m:t>−</m:t>
                        </m:r>
                        <m:r>
                          <a:rPr lang="en-US" sz="2100">
                            <a:latin typeface="Cambria Math" panose="02040503050406030204" pitchFamily="18" charset="0"/>
                            <a:cs typeface="Times New Roman" panose="02020603050405020304" pitchFamily="18" charset="0"/>
                          </a:rPr>
                          <m:t>1</m:t>
                        </m:r>
                      </m:sup>
                    </m:sSup>
                  </m:oMath>
                </a14:m>
                <a:r>
                  <a:rPr lang="en-US" sz="2100" dirty="0">
                    <a:latin typeface="Cambria Math" panose="02040503050406030204" pitchFamily="18" charset="0"/>
                    <a:cs typeface="Times New Roman" panose="02020603050405020304" pitchFamily="18" charset="0"/>
                  </a:rPr>
                  <a:t>.</a:t>
                </a:r>
                <a:endParaRPr lang="en-US" sz="2100" baseline="30000" dirty="0">
                  <a:latin typeface="Cambria Math" panose="020405030504060302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1150" y="924882"/>
                <a:ext cx="8657004" cy="5779467"/>
              </a:xfrm>
              <a:prstGeom prst="rect">
                <a:avLst/>
              </a:prstGeom>
              <a:blipFill>
                <a:blip r:embed="rId2"/>
                <a:stretch>
                  <a:fillRect l="-845" t="-738" r="-845"/>
                </a:stretch>
              </a:blipFill>
            </p:spPr>
            <p:txBody>
              <a:bodyPr/>
              <a:lstStyle/>
              <a:p>
                <a:r>
                  <a:rPr lang="en-US">
                    <a:noFill/>
                  </a:rPr>
                  <a:t> </a:t>
                </a:r>
              </a:p>
            </p:txBody>
          </p:sp>
        </mc:Fallback>
      </mc:AlternateContent>
    </p:spTree>
    <p:extLst>
      <p:ext uri="{BB962C8B-B14F-4D97-AF65-F5344CB8AC3E}">
        <p14:creationId xmlns:p14="http://schemas.microsoft.com/office/powerpoint/2010/main" val="2744302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23220"/>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cs typeface="Arial" panose="020B0604020202020204" pitchFamily="34" charset="0"/>
              </a:rPr>
              <a:t>   </a:t>
            </a:r>
            <a:r>
              <a:rPr lang="en-US" altLang="en-US" sz="2800" b="1" dirty="0"/>
              <a:t>Hydrogen Atomic Spectra And Rydberg Formula </a:t>
            </a:r>
          </a:p>
        </p:txBody>
      </p:sp>
      <p:sp>
        <p:nvSpPr>
          <p:cNvPr id="10" name="Slide Number Placeholder 9"/>
          <p:cNvSpPr>
            <a:spLocks noGrp="1"/>
          </p:cNvSpPr>
          <p:nvPr>
            <p:ph type="sldNum" sz="quarter" idx="12"/>
          </p:nvPr>
        </p:nvSpPr>
        <p:spPr/>
        <p:txBody>
          <a:bodyPr/>
          <a:lstStyle/>
          <a:p>
            <a:fld id="{74374BF2-3C04-4AB9-BE52-D173019A9162}" type="slidenum">
              <a:rPr lang="en-US" smtClean="0"/>
              <a:t>36</a:t>
            </a:fld>
            <a:endParaRPr lang="en-US"/>
          </a:p>
        </p:txBody>
      </p:sp>
      <mc:AlternateContent xmlns:mc="http://schemas.openxmlformats.org/markup-compatibility/2006" xmlns:a14="http://schemas.microsoft.com/office/drawing/2010/main">
        <mc:Choice Requires="a14">
          <p:sp>
            <p:nvSpPr>
              <p:cNvPr id="5" name="Rectangle 4"/>
              <p:cNvSpPr/>
              <p:nvPr/>
            </p:nvSpPr>
            <p:spPr>
              <a:xfrm>
                <a:off x="299427" y="848821"/>
                <a:ext cx="8436952" cy="3481209"/>
              </a:xfrm>
              <a:prstGeom prst="rect">
                <a:avLst/>
              </a:prstGeom>
            </p:spPr>
            <p:txBody>
              <a:bodyPr wrap="square">
                <a:spAutoFit/>
              </a:bodyPr>
              <a:lstStyle/>
              <a:p>
                <a:pPr algn="just">
                  <a:spcBef>
                    <a:spcPct val="0"/>
                  </a:spcBef>
                </a:pPr>
                <a:r>
                  <a:rPr lang="en-US" altLang="en-US" sz="2100" dirty="0"/>
                  <a:t>The empirical equation that Balmer suggested to fit the observed line spectrum for hydrogen is just on case of a general equation called Rydberg equation given by</a:t>
                </a:r>
              </a:p>
              <a:p>
                <a:pPr algn="just">
                  <a:spcBef>
                    <a:spcPct val="0"/>
                  </a:spcBef>
                </a:pPr>
                <a:endParaRPr lang="en-US" altLang="en-US" sz="400" dirty="0"/>
              </a:p>
              <a:p>
                <a:pPr algn="just">
                  <a:spcBef>
                    <a:spcPct val="0"/>
                  </a:spcBef>
                </a:pPr>
                <a14:m>
                  <m:oMathPara xmlns:m="http://schemas.openxmlformats.org/officeDocument/2006/math">
                    <m:oMathParaPr>
                      <m:jc m:val="centerGroup"/>
                    </m:oMathParaPr>
                    <m:oMath xmlns:m="http://schemas.openxmlformats.org/officeDocument/2006/math">
                      <m:bar>
                        <m:barPr>
                          <m:pos m:val="top"/>
                          <m:ctrlPr>
                            <a:rPr lang="en-US" sz="2400" i="1">
                              <a:solidFill>
                                <a:srgbClr val="393939"/>
                              </a:solidFill>
                              <a:latin typeface="Cambria Math" panose="02040503050406030204" pitchFamily="18" charset="0"/>
                              <a:ea typeface="Cambria Math" panose="02040503050406030204" pitchFamily="18" charset="0"/>
                            </a:rPr>
                          </m:ctrlPr>
                        </m:barPr>
                        <m:e>
                          <m:r>
                            <a:rPr lang="el-GR" sz="2400" i="1" dirty="0">
                              <a:latin typeface="Cambria Math" panose="02040503050406030204" pitchFamily="18" charset="0"/>
                              <a:cs typeface="Times New Roman" panose="02020603050405020304" pitchFamily="18" charset="0"/>
                            </a:rPr>
                            <m:t>𝜈</m:t>
                          </m:r>
                        </m:e>
                      </m:bar>
                      <m:r>
                        <a:rPr lang="en-US" sz="2400" i="1">
                          <a:solidFill>
                            <a:srgbClr val="393939"/>
                          </a:solidFill>
                          <a:latin typeface="Cambria Math" panose="02040503050406030204" pitchFamily="18" charset="0"/>
                          <a:ea typeface="Cambria Math" panose="02040503050406030204" pitchFamily="18" charset="0"/>
                        </a:rPr>
                        <m:t>=</m:t>
                      </m:r>
                      <m:sSub>
                        <m:sSubPr>
                          <m:ctrlPr>
                            <a:rPr lang="en-US" sz="2400" i="1" smtClean="0">
                              <a:solidFill>
                                <a:srgbClr val="393939"/>
                              </a:solidFill>
                              <a:latin typeface="Cambria Math" panose="02040503050406030204" pitchFamily="18" charset="0"/>
                              <a:ea typeface="Cambria Math" panose="02040503050406030204" pitchFamily="18" charset="0"/>
                            </a:rPr>
                          </m:ctrlPr>
                        </m:sSubPr>
                        <m:e>
                          <m:r>
                            <a:rPr lang="en-US" sz="2400" b="0" i="1" smtClean="0">
                              <a:solidFill>
                                <a:srgbClr val="393939"/>
                              </a:solidFill>
                              <a:latin typeface="Cambria Math" panose="02040503050406030204" pitchFamily="18" charset="0"/>
                              <a:ea typeface="Cambria Math" panose="02040503050406030204" pitchFamily="18" charset="0"/>
                            </a:rPr>
                            <m:t>𝑅</m:t>
                          </m:r>
                        </m:e>
                        <m:sub>
                          <m:r>
                            <m:rPr>
                              <m:sty m:val="p"/>
                            </m:rPr>
                            <a:rPr lang="en-US" sz="2400" b="0" i="0" smtClean="0">
                              <a:solidFill>
                                <a:srgbClr val="393939"/>
                              </a:solidFill>
                              <a:latin typeface="Cambria Math" panose="02040503050406030204" pitchFamily="18" charset="0"/>
                              <a:ea typeface="Cambria Math" panose="02040503050406030204" pitchFamily="18" charset="0"/>
                            </a:rPr>
                            <m:t>H</m:t>
                          </m:r>
                        </m:sub>
                      </m:sSub>
                      <m:d>
                        <m:dPr>
                          <m:ctrlPr>
                            <a:rPr lang="en-US" sz="2400" i="1">
                              <a:solidFill>
                                <a:srgbClr val="393939"/>
                              </a:solidFill>
                              <a:latin typeface="Cambria Math" panose="02040503050406030204" pitchFamily="18" charset="0"/>
                              <a:ea typeface="Cambria Math" panose="02040503050406030204" pitchFamily="18" charset="0"/>
                            </a:rPr>
                          </m:ctrlPr>
                        </m:dPr>
                        <m:e>
                          <m:f>
                            <m:fPr>
                              <m:ctrlPr>
                                <a:rPr lang="en-US" sz="2400" i="1">
                                  <a:solidFill>
                                    <a:srgbClr val="393939"/>
                                  </a:solidFill>
                                  <a:latin typeface="Cambria Math" panose="02040503050406030204" pitchFamily="18" charset="0"/>
                                  <a:ea typeface="Cambria Math" panose="02040503050406030204" pitchFamily="18" charset="0"/>
                                </a:rPr>
                              </m:ctrlPr>
                            </m:fPr>
                            <m:num>
                              <m:r>
                                <a:rPr lang="en-US" sz="2400" i="1">
                                  <a:solidFill>
                                    <a:srgbClr val="393939"/>
                                  </a:solidFill>
                                  <a:latin typeface="Cambria Math" panose="02040503050406030204" pitchFamily="18" charset="0"/>
                                  <a:ea typeface="Cambria Math" panose="02040503050406030204" pitchFamily="18" charset="0"/>
                                </a:rPr>
                                <m:t>1</m:t>
                              </m:r>
                            </m:num>
                            <m:den>
                              <m:sSubSup>
                                <m:sSubSupPr>
                                  <m:ctrlPr>
                                    <a:rPr lang="en-US" sz="2400" i="1">
                                      <a:solidFill>
                                        <a:srgbClr val="393939"/>
                                      </a:solidFill>
                                      <a:latin typeface="Cambria Math" panose="02040503050406030204" pitchFamily="18" charset="0"/>
                                      <a:ea typeface="Cambria Math" panose="02040503050406030204" pitchFamily="18" charset="0"/>
                                    </a:rPr>
                                  </m:ctrlPr>
                                </m:sSubSupPr>
                                <m:e>
                                  <m:r>
                                    <a:rPr lang="en-US" sz="2400" i="1">
                                      <a:solidFill>
                                        <a:srgbClr val="393939"/>
                                      </a:solidFill>
                                      <a:latin typeface="Cambria Math" panose="02040503050406030204" pitchFamily="18" charset="0"/>
                                      <a:ea typeface="Cambria Math" panose="02040503050406030204" pitchFamily="18" charset="0"/>
                                    </a:rPr>
                                    <m:t>𝑛</m:t>
                                  </m:r>
                                </m:e>
                                <m:sub>
                                  <m:r>
                                    <a:rPr lang="en-US" sz="2400" i="1">
                                      <a:solidFill>
                                        <a:srgbClr val="393939"/>
                                      </a:solidFill>
                                      <a:latin typeface="Cambria Math" panose="02040503050406030204" pitchFamily="18" charset="0"/>
                                      <a:ea typeface="Cambria Math" panose="02040503050406030204" pitchFamily="18" charset="0"/>
                                    </a:rPr>
                                    <m:t>1</m:t>
                                  </m:r>
                                </m:sub>
                                <m:sup>
                                  <m:r>
                                    <a:rPr lang="en-US" sz="2400" i="1">
                                      <a:solidFill>
                                        <a:srgbClr val="393939"/>
                                      </a:solidFill>
                                      <a:latin typeface="Cambria Math" panose="02040503050406030204" pitchFamily="18" charset="0"/>
                                      <a:ea typeface="Cambria Math" panose="02040503050406030204" pitchFamily="18" charset="0"/>
                                    </a:rPr>
                                    <m:t>2</m:t>
                                  </m:r>
                                </m:sup>
                              </m:sSubSup>
                            </m:den>
                          </m:f>
                          <m:r>
                            <a:rPr lang="en-US" sz="2400" i="1">
                              <a:solidFill>
                                <a:srgbClr val="393939"/>
                              </a:solidFill>
                              <a:latin typeface="Cambria Math" panose="02040503050406030204" pitchFamily="18" charset="0"/>
                              <a:ea typeface="Cambria Math" panose="02040503050406030204" pitchFamily="18" charset="0"/>
                            </a:rPr>
                            <m:t>−</m:t>
                          </m:r>
                          <m:f>
                            <m:fPr>
                              <m:ctrlPr>
                                <a:rPr lang="en-US" sz="2400" i="1">
                                  <a:solidFill>
                                    <a:srgbClr val="393939"/>
                                  </a:solidFill>
                                  <a:latin typeface="Cambria Math" panose="02040503050406030204" pitchFamily="18" charset="0"/>
                                  <a:ea typeface="Cambria Math" panose="02040503050406030204" pitchFamily="18" charset="0"/>
                                </a:rPr>
                              </m:ctrlPr>
                            </m:fPr>
                            <m:num>
                              <m:r>
                                <a:rPr lang="en-US" sz="2400" i="1">
                                  <a:solidFill>
                                    <a:srgbClr val="393939"/>
                                  </a:solidFill>
                                  <a:latin typeface="Cambria Math" panose="02040503050406030204" pitchFamily="18" charset="0"/>
                                  <a:ea typeface="Cambria Math" panose="02040503050406030204" pitchFamily="18" charset="0"/>
                                </a:rPr>
                                <m:t>1</m:t>
                              </m:r>
                            </m:num>
                            <m:den>
                              <m:sSubSup>
                                <m:sSubSupPr>
                                  <m:ctrlPr>
                                    <a:rPr lang="en-US" sz="2400" i="1">
                                      <a:solidFill>
                                        <a:srgbClr val="393939"/>
                                      </a:solidFill>
                                      <a:latin typeface="Cambria Math" panose="02040503050406030204" pitchFamily="18" charset="0"/>
                                      <a:ea typeface="Cambria Math" panose="02040503050406030204" pitchFamily="18" charset="0"/>
                                    </a:rPr>
                                  </m:ctrlPr>
                                </m:sSubSupPr>
                                <m:e>
                                  <m:r>
                                    <a:rPr lang="en-US" sz="2400" i="1">
                                      <a:solidFill>
                                        <a:srgbClr val="393939"/>
                                      </a:solidFill>
                                      <a:latin typeface="Cambria Math" panose="02040503050406030204" pitchFamily="18" charset="0"/>
                                      <a:ea typeface="Cambria Math" panose="02040503050406030204" pitchFamily="18" charset="0"/>
                                    </a:rPr>
                                    <m:t>𝑛</m:t>
                                  </m:r>
                                </m:e>
                                <m:sub>
                                  <m:r>
                                    <a:rPr lang="en-US" sz="2400" i="1">
                                      <a:solidFill>
                                        <a:srgbClr val="393939"/>
                                      </a:solidFill>
                                      <a:latin typeface="Cambria Math" panose="02040503050406030204" pitchFamily="18" charset="0"/>
                                      <a:ea typeface="Cambria Math" panose="02040503050406030204" pitchFamily="18" charset="0"/>
                                    </a:rPr>
                                    <m:t>2</m:t>
                                  </m:r>
                                </m:sub>
                                <m:sup>
                                  <m:r>
                                    <a:rPr lang="en-US" sz="2400" i="1">
                                      <a:solidFill>
                                        <a:srgbClr val="393939"/>
                                      </a:solidFill>
                                      <a:latin typeface="Cambria Math" panose="02040503050406030204" pitchFamily="18" charset="0"/>
                                      <a:ea typeface="Cambria Math" panose="02040503050406030204" pitchFamily="18" charset="0"/>
                                    </a:rPr>
                                    <m:t>2</m:t>
                                  </m:r>
                                </m:sup>
                              </m:sSubSup>
                            </m:den>
                          </m:f>
                        </m:e>
                      </m:d>
                    </m:oMath>
                  </m:oMathPara>
                </a14:m>
                <a:endParaRPr lang="en-US" altLang="en-US" sz="2100" dirty="0"/>
              </a:p>
              <a:p>
                <a:pPr algn="just">
                  <a:spcBef>
                    <a:spcPct val="0"/>
                  </a:spcBef>
                </a:pPr>
                <a:endParaRPr lang="en-US" altLang="en-US" sz="400" dirty="0"/>
              </a:p>
              <a:p>
                <a:pPr algn="just">
                  <a:spcBef>
                    <a:spcPct val="0"/>
                  </a:spcBef>
                </a:pPr>
                <a14:m>
                  <m:oMath xmlns:m="http://schemas.openxmlformats.org/officeDocument/2006/math">
                    <m:sSub>
                      <m:sSubPr>
                        <m:ctrlPr>
                          <a:rPr lang="en-US" altLang="en-US" sz="2600" i="1" dirty="0" smtClean="0">
                            <a:latin typeface="Cambria Math" panose="02040503050406030204" pitchFamily="18" charset="0"/>
                            <a:cs typeface="Times New Roman" panose="02020603050405020304" pitchFamily="18" charset="0"/>
                          </a:rPr>
                        </m:ctrlPr>
                      </m:sSubPr>
                      <m:e>
                        <m:r>
                          <a:rPr lang="en-US" altLang="en-US" sz="2600" b="0" i="1" dirty="0" smtClean="0">
                            <a:latin typeface="Cambria Math" panose="02040503050406030204" pitchFamily="18" charset="0"/>
                            <a:cs typeface="Times New Roman" panose="02020603050405020304" pitchFamily="18" charset="0"/>
                          </a:rPr>
                          <m:t>𝑛</m:t>
                        </m:r>
                      </m:e>
                      <m:sub>
                        <m:r>
                          <a:rPr lang="en-US" altLang="en-US" sz="2600" b="0" i="1" dirty="0" smtClean="0">
                            <a:latin typeface="Cambria Math" panose="02040503050406030204" pitchFamily="18" charset="0"/>
                            <a:cs typeface="Times New Roman" panose="02020603050405020304" pitchFamily="18" charset="0"/>
                          </a:rPr>
                          <m:t>1</m:t>
                        </m:r>
                      </m:sub>
                    </m:sSub>
                  </m:oMath>
                </a14:m>
                <a:r>
                  <a:rPr lang="en-US" altLang="en-US" sz="2100" dirty="0"/>
                  <a:t> and </a:t>
                </a:r>
                <a14:m>
                  <m:oMath xmlns:m="http://schemas.openxmlformats.org/officeDocument/2006/math">
                    <m:sSub>
                      <m:sSubPr>
                        <m:ctrlPr>
                          <a:rPr lang="en-US" altLang="en-US" sz="2600" i="1" dirty="0">
                            <a:latin typeface="Cambria Math" panose="02040503050406030204" pitchFamily="18" charset="0"/>
                            <a:cs typeface="Times New Roman" panose="02020603050405020304" pitchFamily="18" charset="0"/>
                          </a:rPr>
                        </m:ctrlPr>
                      </m:sSubPr>
                      <m:e>
                        <m:r>
                          <a:rPr lang="en-US" altLang="en-US" sz="2600" i="1" dirty="0">
                            <a:latin typeface="Cambria Math" panose="02040503050406030204" pitchFamily="18" charset="0"/>
                            <a:cs typeface="Times New Roman" panose="02020603050405020304" pitchFamily="18" charset="0"/>
                          </a:rPr>
                          <m:t>𝑛</m:t>
                        </m:r>
                      </m:e>
                      <m:sub>
                        <m:r>
                          <a:rPr lang="en-US" altLang="en-US" sz="2600" i="1" dirty="0">
                            <a:latin typeface="Cambria Math" panose="02040503050406030204" pitchFamily="18" charset="0"/>
                            <a:cs typeface="Times New Roman" panose="02020603050405020304" pitchFamily="18" charset="0"/>
                          </a:rPr>
                          <m:t>2</m:t>
                        </m:r>
                      </m:sub>
                    </m:sSub>
                  </m:oMath>
                </a14:m>
                <a:r>
                  <a:rPr lang="en-US" altLang="en-US" sz="2100" dirty="0"/>
                  <a:t> are two numbers that represent the two energy levels involved in a transition of the electron. For each value of </a:t>
                </a:r>
                <a14:m>
                  <m:oMath xmlns:m="http://schemas.openxmlformats.org/officeDocument/2006/math">
                    <m:sSub>
                      <m:sSubPr>
                        <m:ctrlPr>
                          <a:rPr lang="en-US" altLang="en-US" sz="2400" i="1" dirty="0">
                            <a:latin typeface="Cambria Math" panose="02040503050406030204" pitchFamily="18" charset="0"/>
                            <a:cs typeface="Times New Roman" panose="02020603050405020304" pitchFamily="18" charset="0"/>
                          </a:rPr>
                        </m:ctrlPr>
                      </m:sSubPr>
                      <m:e>
                        <m:r>
                          <a:rPr lang="en-US" altLang="en-US" sz="2400" i="1" dirty="0">
                            <a:latin typeface="Cambria Math" panose="02040503050406030204" pitchFamily="18" charset="0"/>
                            <a:cs typeface="Times New Roman" panose="02020603050405020304" pitchFamily="18" charset="0"/>
                          </a:rPr>
                          <m:t>𝑛</m:t>
                        </m:r>
                      </m:e>
                      <m:sub>
                        <m:r>
                          <a:rPr lang="en-US" altLang="en-US" sz="2400" i="1" dirty="0">
                            <a:latin typeface="Cambria Math" panose="02040503050406030204" pitchFamily="18" charset="0"/>
                            <a:cs typeface="Times New Roman" panose="02020603050405020304" pitchFamily="18" charset="0"/>
                          </a:rPr>
                          <m:t>1</m:t>
                        </m:r>
                      </m:sub>
                    </m:sSub>
                  </m:oMath>
                </a14:m>
                <a:r>
                  <a:rPr lang="en-US" altLang="en-US" sz="2100" dirty="0"/>
                  <a:t> there are several transitions of </a:t>
                </a:r>
                <a14:m>
                  <m:oMath xmlns:m="http://schemas.openxmlformats.org/officeDocument/2006/math">
                    <m:sSub>
                      <m:sSubPr>
                        <m:ctrlPr>
                          <a:rPr lang="en-US" altLang="en-US" sz="2400" i="1" dirty="0">
                            <a:latin typeface="Cambria Math" panose="02040503050406030204" pitchFamily="18" charset="0"/>
                            <a:cs typeface="Times New Roman" panose="02020603050405020304" pitchFamily="18" charset="0"/>
                          </a:rPr>
                        </m:ctrlPr>
                      </m:sSubPr>
                      <m:e>
                        <m:r>
                          <a:rPr lang="en-US" altLang="en-US" sz="2400" i="1" dirty="0">
                            <a:latin typeface="Cambria Math" panose="02040503050406030204" pitchFamily="18" charset="0"/>
                            <a:cs typeface="Times New Roman" panose="02020603050405020304" pitchFamily="18" charset="0"/>
                          </a:rPr>
                          <m:t>𝑛</m:t>
                        </m:r>
                      </m:e>
                      <m:sub>
                        <m:r>
                          <a:rPr lang="en-US" altLang="en-US" sz="2400" i="1" dirty="0">
                            <a:latin typeface="Cambria Math" panose="02040503050406030204" pitchFamily="18" charset="0"/>
                            <a:cs typeface="Times New Roman" panose="02020603050405020304" pitchFamily="18" charset="0"/>
                          </a:rPr>
                          <m:t>1</m:t>
                        </m:r>
                      </m:sub>
                    </m:sSub>
                  </m:oMath>
                </a14:m>
                <a:r>
                  <a:rPr lang="en-US" altLang="en-US" sz="2100" dirty="0"/>
                  <a:t> to different levels of </a:t>
                </a:r>
                <a14:m>
                  <m:oMath xmlns:m="http://schemas.openxmlformats.org/officeDocument/2006/math">
                    <m:sSub>
                      <m:sSubPr>
                        <m:ctrlPr>
                          <a:rPr lang="en-US" altLang="en-US" sz="2400" i="1" dirty="0">
                            <a:latin typeface="Cambria Math" panose="02040503050406030204" pitchFamily="18" charset="0"/>
                            <a:cs typeface="Times New Roman" panose="02020603050405020304" pitchFamily="18" charset="0"/>
                          </a:rPr>
                        </m:ctrlPr>
                      </m:sSubPr>
                      <m:e>
                        <m:r>
                          <a:rPr lang="en-US" altLang="en-US" sz="2400" i="1" dirty="0">
                            <a:latin typeface="Cambria Math" panose="02040503050406030204" pitchFamily="18" charset="0"/>
                            <a:cs typeface="Times New Roman" panose="02020603050405020304" pitchFamily="18" charset="0"/>
                          </a:rPr>
                          <m:t>𝑛</m:t>
                        </m:r>
                      </m:e>
                      <m:sub>
                        <m:r>
                          <a:rPr lang="en-US" altLang="en-US" sz="2400" i="1" dirty="0">
                            <a:latin typeface="Cambria Math" panose="02040503050406030204" pitchFamily="18" charset="0"/>
                            <a:cs typeface="Times New Roman" panose="02020603050405020304" pitchFamily="18" charset="0"/>
                          </a:rPr>
                          <m:t>2</m:t>
                        </m:r>
                      </m:sub>
                    </m:sSub>
                  </m:oMath>
                </a14:m>
                <a:r>
                  <a:rPr lang="en-US" altLang="en-US" sz="2100" dirty="0"/>
                  <a:t> so that </a:t>
                </a:r>
                <a14:m>
                  <m:oMath xmlns:m="http://schemas.openxmlformats.org/officeDocument/2006/math">
                    <m:sSub>
                      <m:sSubPr>
                        <m:ctrlPr>
                          <a:rPr lang="en-US" altLang="en-US" sz="2400" i="1" dirty="0">
                            <a:latin typeface="Cambria Math" panose="02040503050406030204" pitchFamily="18" charset="0"/>
                            <a:cs typeface="Times New Roman" panose="02020603050405020304" pitchFamily="18" charset="0"/>
                          </a:rPr>
                        </m:ctrlPr>
                      </m:sSubPr>
                      <m:e>
                        <m:r>
                          <a:rPr lang="en-US" altLang="en-US" sz="2400" i="1" dirty="0">
                            <a:latin typeface="Cambria Math" panose="02040503050406030204" pitchFamily="18" charset="0"/>
                            <a:cs typeface="Times New Roman" panose="02020603050405020304" pitchFamily="18" charset="0"/>
                          </a:rPr>
                          <m:t>𝑛</m:t>
                        </m:r>
                      </m:e>
                      <m:sub>
                        <m:r>
                          <a:rPr lang="en-US" altLang="en-US" sz="2400" i="1" dirty="0">
                            <a:latin typeface="Cambria Math" panose="02040503050406030204" pitchFamily="18" charset="0"/>
                            <a:cs typeface="Times New Roman" panose="02020603050405020304" pitchFamily="18" charset="0"/>
                          </a:rPr>
                          <m:t>2</m:t>
                        </m:r>
                      </m:sub>
                    </m:sSub>
                  </m:oMath>
                </a14:m>
                <a:r>
                  <a:rPr lang="en-US" altLang="en-US" sz="2100" i="1" dirty="0">
                    <a:latin typeface="Times New Roman" panose="02020603050405020304" pitchFamily="18" charset="0"/>
                    <a:cs typeface="Times New Roman" panose="02020603050405020304" pitchFamily="18" charset="0"/>
                  </a:rPr>
                  <a:t> &gt; </a:t>
                </a:r>
                <a14:m>
                  <m:oMath xmlns:m="http://schemas.openxmlformats.org/officeDocument/2006/math">
                    <m:sSub>
                      <m:sSubPr>
                        <m:ctrlPr>
                          <a:rPr lang="en-US" altLang="en-US" sz="2400" i="1" dirty="0">
                            <a:latin typeface="Cambria Math" panose="02040503050406030204" pitchFamily="18" charset="0"/>
                            <a:cs typeface="Times New Roman" panose="02020603050405020304" pitchFamily="18" charset="0"/>
                          </a:rPr>
                        </m:ctrlPr>
                      </m:sSubPr>
                      <m:e>
                        <m:r>
                          <a:rPr lang="en-US" altLang="en-US" sz="2400" i="1" dirty="0">
                            <a:latin typeface="Cambria Math" panose="02040503050406030204" pitchFamily="18" charset="0"/>
                            <a:cs typeface="Times New Roman" panose="02020603050405020304" pitchFamily="18" charset="0"/>
                          </a:rPr>
                          <m:t>𝑛</m:t>
                        </m:r>
                      </m:e>
                      <m:sub>
                        <m:r>
                          <a:rPr lang="en-US" altLang="en-US" sz="2400" i="1" dirty="0">
                            <a:latin typeface="Cambria Math" panose="02040503050406030204" pitchFamily="18" charset="0"/>
                            <a:cs typeface="Times New Roman" panose="02020603050405020304" pitchFamily="18" charset="0"/>
                          </a:rPr>
                          <m:t>1</m:t>
                        </m:r>
                      </m:sub>
                    </m:sSub>
                  </m:oMath>
                </a14:m>
                <a:r>
                  <a:rPr lang="en-US" altLang="en-US" sz="2100" dirty="0"/>
                  <a:t>.  each series of line is named after the scientist who discover that series. </a:t>
                </a:r>
              </a:p>
            </p:txBody>
          </p:sp>
        </mc:Choice>
        <mc:Fallback xmlns="">
          <p:sp>
            <p:nvSpPr>
              <p:cNvPr id="5" name="Rectangle 4"/>
              <p:cNvSpPr>
                <a:spLocks noRot="1" noChangeAspect="1" noMove="1" noResize="1" noEditPoints="1" noAdjustHandles="1" noChangeArrowheads="1" noChangeShapeType="1" noTextEdit="1"/>
              </p:cNvSpPr>
              <p:nvPr/>
            </p:nvSpPr>
            <p:spPr>
              <a:xfrm>
                <a:off x="299427" y="848821"/>
                <a:ext cx="8436952" cy="3481209"/>
              </a:xfrm>
              <a:prstGeom prst="rect">
                <a:avLst/>
              </a:prstGeom>
              <a:blipFill>
                <a:blip r:embed="rId2"/>
                <a:stretch>
                  <a:fillRect l="-867" t="-1051" r="-867" b="-1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Group 57"/>
              <p:cNvGraphicFramePr>
                <a:graphicFrameLocks/>
              </p:cNvGraphicFramePr>
              <p:nvPr>
                <p:extLst>
                  <p:ext uri="{D42A27DB-BD31-4B8C-83A1-F6EECF244321}">
                    <p14:modId xmlns:p14="http://schemas.microsoft.com/office/powerpoint/2010/main" val="3707166118"/>
                  </p:ext>
                </p:extLst>
              </p:nvPr>
            </p:nvGraphicFramePr>
            <p:xfrm>
              <a:off x="917453" y="4320218"/>
              <a:ext cx="7200900" cy="2103120"/>
            </p:xfrm>
            <a:graphic>
              <a:graphicData uri="http://schemas.openxmlformats.org/drawingml/2006/table">
                <a:tbl>
                  <a:tblPr rtl="1"/>
                  <a:tblGrid>
                    <a:gridCol w="2952750">
                      <a:extLst>
                        <a:ext uri="{9D8B030D-6E8A-4147-A177-3AD203B41FA5}">
                          <a16:colId xmlns:a16="http://schemas.microsoft.com/office/drawing/2014/main" val="20000"/>
                        </a:ext>
                      </a:extLst>
                    </a:gridCol>
                    <a:gridCol w="3455987">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tblGrid>
                  <a:tr h="272195">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400" b="1" i="1" u="none" strike="noStrike" cap="none" normalizeH="0" baseline="0" dirty="0" smtClean="0">
                                    <a:ln>
                                      <a:noFill/>
                                    </a:ln>
                                    <a:solidFill>
                                      <a:schemeClr val="tx1"/>
                                    </a:solidFill>
                                    <a:effectLst/>
                                    <a:latin typeface="Cambria Math" panose="02040503050406030204" pitchFamily="18" charset="0"/>
                                    <a:cs typeface="Arial" charset="0"/>
                                  </a:rPr>
                                  <m:t>𝑺𝒆𝒓𝒊𝒆𝒔</m:t>
                                </m:r>
                                <m:r>
                                  <a:rPr kumimoji="0" lang="en-US" altLang="en-US" sz="2400" b="1"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400" b="1" i="1" u="none" strike="noStrike" cap="none" normalizeH="0" baseline="0" dirty="0" smtClean="0">
                                    <a:ln>
                                      <a:noFill/>
                                    </a:ln>
                                    <a:solidFill>
                                      <a:schemeClr val="tx1"/>
                                    </a:solidFill>
                                    <a:effectLst/>
                                    <a:latin typeface="Cambria Math" panose="02040503050406030204" pitchFamily="18" charset="0"/>
                                    <a:cs typeface="Arial" charset="0"/>
                                  </a:rPr>
                                  <m:t>𝒏𝒂𝒎𝒆</m:t>
                                </m:r>
                              </m:oMath>
                            </m:oMathPara>
                          </a14:m>
                          <a:endParaRPr kumimoji="0" lang="en-US" altLang="en-US" sz="2400" b="1" i="1" u="none" strike="noStrike" cap="none" normalizeH="0" baseline="0" dirty="0">
                            <a:ln>
                              <a:noFill/>
                            </a:ln>
                            <a:solidFill>
                              <a:schemeClr val="tx1"/>
                            </a:solidFill>
                            <a:effectLst/>
                            <a:latin typeface="+mn-lt"/>
                            <a:cs typeface="Arial" charset="0"/>
                          </a:endParaRPr>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400" b="1" i="1" u="none" strike="noStrike" cap="none" normalizeH="0" baseline="0" smtClean="0">
                                    <a:ln>
                                      <a:noFill/>
                                    </a:ln>
                                    <a:solidFill>
                                      <a:schemeClr val="tx1"/>
                                    </a:solidFill>
                                    <a:effectLst/>
                                    <a:latin typeface="Cambria Math" panose="02040503050406030204" pitchFamily="18" charset="0"/>
                                    <a:cs typeface="Arial" charset="0"/>
                                  </a:rPr>
                                  <m:t>𝒏</m:t>
                                </m:r>
                                <m:r>
                                  <a:rPr kumimoji="0" lang="en-US" altLang="en-US" sz="2400" b="1" i="1" u="none" strike="noStrike" cap="none" normalizeH="0" baseline="-25000" smtClean="0">
                                    <a:ln>
                                      <a:noFill/>
                                    </a:ln>
                                    <a:solidFill>
                                      <a:schemeClr val="tx1"/>
                                    </a:solidFill>
                                    <a:effectLst/>
                                    <a:latin typeface="Cambria Math" panose="02040503050406030204" pitchFamily="18" charset="0"/>
                                    <a:cs typeface="Arial" charset="0"/>
                                  </a:rPr>
                                  <m:t>𝟐</m:t>
                                </m:r>
                              </m:oMath>
                            </m:oMathPara>
                          </a14:m>
                          <a:endParaRPr kumimoji="0" lang="en-US" altLang="en-US" sz="2400" b="1" i="1" u="none" strike="noStrike" cap="none" normalizeH="0" baseline="-25000" dirty="0">
                            <a:ln>
                              <a:noFill/>
                            </a:ln>
                            <a:solidFill>
                              <a:schemeClr val="tx1"/>
                            </a:solidFill>
                            <a:effectLst/>
                            <a:latin typeface="+mn-lt"/>
                            <a:cs typeface="Arial" charset="0"/>
                          </a:endParaRPr>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400" b="1" i="1" u="none" strike="noStrike" cap="none" normalizeH="0" baseline="0" dirty="0" smtClean="0">
                                    <a:ln>
                                      <a:noFill/>
                                    </a:ln>
                                    <a:solidFill>
                                      <a:schemeClr val="tx1"/>
                                    </a:solidFill>
                                    <a:effectLst/>
                                    <a:latin typeface="Cambria Math" panose="02040503050406030204" pitchFamily="18" charset="0"/>
                                    <a:cs typeface="Arial" charset="0"/>
                                  </a:rPr>
                                  <m:t>𝒏</m:t>
                                </m:r>
                                <m:r>
                                  <a:rPr kumimoji="0" lang="en-US" altLang="en-US" sz="2400" b="1" i="1" u="none" strike="noStrike" cap="none" normalizeH="0" baseline="-25000" dirty="0" smtClean="0">
                                    <a:ln>
                                      <a:noFill/>
                                    </a:ln>
                                    <a:solidFill>
                                      <a:schemeClr val="tx1"/>
                                    </a:solidFill>
                                    <a:effectLst/>
                                    <a:latin typeface="Cambria Math" panose="02040503050406030204" pitchFamily="18" charset="0"/>
                                    <a:cs typeface="Arial" charset="0"/>
                                  </a:rPr>
                                  <m:t>𝟏</m:t>
                                </m:r>
                              </m:oMath>
                            </m:oMathPara>
                          </a14:m>
                          <a:endParaRPr kumimoji="0" lang="en-US" altLang="en-US" sz="2400" b="1" i="1" u="none" strike="noStrike" cap="none" normalizeH="0" baseline="-25000" dirty="0">
                            <a:ln>
                              <a:noFill/>
                            </a:ln>
                            <a:solidFill>
                              <a:schemeClr val="tx1"/>
                            </a:solidFill>
                            <a:effectLst/>
                            <a:latin typeface="+mn-lt"/>
                            <a:cs typeface="Arial" charset="0"/>
                          </a:endParaRPr>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7871">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000" b="0" i="1" u="none" strike="noStrike" cap="none" normalizeH="0" baseline="0" dirty="0" smtClean="0">
                                    <a:ln>
                                      <a:noFill/>
                                    </a:ln>
                                    <a:solidFill>
                                      <a:schemeClr val="tx1"/>
                                    </a:solidFill>
                                    <a:effectLst/>
                                    <a:latin typeface="Cambria Math" panose="02040503050406030204" pitchFamily="18" charset="0"/>
                                    <a:cs typeface="Arial" charset="0"/>
                                  </a:rPr>
                                  <m:t>𝐿𝑦𝑚𝑎𝑛</m:t>
                                </m:r>
                              </m:oMath>
                            </m:oMathPara>
                          </a14:m>
                          <a:endParaRPr kumimoji="0" lang="en-US" altLang="en-US" sz="20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2</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3</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4</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1</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7871">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000" b="0" i="1" u="none" strike="noStrike" cap="none" normalizeH="0" baseline="0" dirty="0" smtClean="0">
                                    <a:ln>
                                      <a:noFill/>
                                    </a:ln>
                                    <a:solidFill>
                                      <a:schemeClr val="tx1"/>
                                    </a:solidFill>
                                    <a:effectLst/>
                                    <a:latin typeface="Cambria Math" panose="02040503050406030204" pitchFamily="18" charset="0"/>
                                    <a:cs typeface="Arial" charset="0"/>
                                  </a:rPr>
                                  <m:t>𝐵𝑎𝑙𝑚𝑒𝑟</m:t>
                                </m:r>
                              </m:oMath>
                            </m:oMathPara>
                          </a14:m>
                          <a:endParaRPr kumimoji="0" lang="en-US" altLang="en-US" sz="20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3</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4</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5</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2</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871">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000" b="0" i="1" u="none" strike="noStrike" cap="none" normalizeH="0" baseline="0" smtClean="0">
                                    <a:ln>
                                      <a:noFill/>
                                    </a:ln>
                                    <a:solidFill>
                                      <a:schemeClr val="tx1"/>
                                    </a:solidFill>
                                    <a:effectLst/>
                                    <a:latin typeface="Cambria Math" panose="02040503050406030204" pitchFamily="18" charset="0"/>
                                    <a:cs typeface="Arial" charset="0"/>
                                  </a:rPr>
                                  <m:t>𝐵𝑎𝑠𝑐</m:t>
                                </m:r>
                                <m:r>
                                  <a:rPr kumimoji="0" lang="en-US" altLang="en-US" sz="2000" b="0" i="1" u="none" strike="noStrike" cap="none" normalizeH="0" baseline="0" smtClean="0">
                                    <a:ln>
                                      <a:noFill/>
                                    </a:ln>
                                    <a:solidFill>
                                      <a:schemeClr val="tx1"/>
                                    </a:solidFill>
                                    <a:effectLst/>
                                    <a:latin typeface="Cambria Math" panose="02040503050406030204" pitchFamily="18" charset="0"/>
                                    <a:cs typeface="Arial" charset="0"/>
                                  </a:rPr>
                                  <m:t>h</m:t>
                                </m:r>
                                <m:r>
                                  <a:rPr kumimoji="0" lang="en-US" altLang="en-US" sz="2000" b="0" i="1" u="none" strike="noStrike" cap="none" normalizeH="0" baseline="0" smtClean="0">
                                    <a:ln>
                                      <a:noFill/>
                                    </a:ln>
                                    <a:solidFill>
                                      <a:schemeClr val="tx1"/>
                                    </a:solidFill>
                                    <a:effectLst/>
                                    <a:latin typeface="Cambria Math" panose="02040503050406030204" pitchFamily="18" charset="0"/>
                                    <a:cs typeface="Arial" charset="0"/>
                                  </a:rPr>
                                  <m:t>𝑒𝑛</m:t>
                                </m:r>
                              </m:oMath>
                            </m:oMathPara>
                          </a14:m>
                          <a:endParaRPr kumimoji="0" lang="en-US" altLang="en-US" sz="2000" b="0" i="0" u="none" strike="noStrike" cap="none" normalizeH="0" baseline="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4</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5</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6</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3</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0133">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000" b="0" i="1" u="none" strike="noStrike" cap="none" normalizeH="0" baseline="0" dirty="0" smtClean="0">
                                    <a:ln>
                                      <a:noFill/>
                                    </a:ln>
                                    <a:solidFill>
                                      <a:schemeClr val="tx1"/>
                                    </a:solidFill>
                                    <a:effectLst/>
                                    <a:latin typeface="Cambria Math" panose="02040503050406030204" pitchFamily="18" charset="0"/>
                                    <a:cs typeface="Arial" charset="0"/>
                                  </a:rPr>
                                  <m:t>𝐵𝑟𝑎𝑐𝑘𝑒𝑡𝑡</m:t>
                                </m:r>
                              </m:oMath>
                            </m:oMathPara>
                          </a14:m>
                          <a:endParaRPr kumimoji="0" lang="en-US" altLang="en-US" sz="20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5</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6</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7</m:t>
                                </m:r>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 …</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charset="0"/>
                              <a:cs typeface="Arial" charset="0"/>
                            </a:defRPr>
                          </a:lvl1pPr>
                          <a:lvl2pPr eaLnBrk="0" hangingPunct="0">
                            <a:spcBef>
                              <a:spcPct val="20000"/>
                            </a:spcBef>
                            <a:buClr>
                              <a:schemeClr val="accent1"/>
                            </a:buClr>
                            <a:buSzPct val="70000"/>
                            <a:buFont typeface="Wingdings" pitchFamily="2" charset="2"/>
                            <a:defRPr sz="2400">
                              <a:solidFill>
                                <a:schemeClr val="tx1"/>
                              </a:solidFill>
                              <a:latin typeface="Arial" charset="0"/>
                              <a:cs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cs typeface="Arial" charset="0"/>
                            </a:defRPr>
                          </a:lvl3pPr>
                          <a:lvl4pPr eaLnBrk="0" hangingPunct="0">
                            <a:spcBef>
                              <a:spcPct val="20000"/>
                            </a:spcBef>
                            <a:buClr>
                              <a:schemeClr val="hlink"/>
                            </a:buClr>
                            <a:buSzPct val="60000"/>
                            <a:buFont typeface="Wingdings" pitchFamily="2" charset="2"/>
                            <a:defRPr>
                              <a:solidFill>
                                <a:schemeClr val="tx1"/>
                              </a:solidFill>
                              <a:latin typeface="Arial" charset="0"/>
                              <a:cs typeface="Arial" charset="0"/>
                            </a:defRPr>
                          </a:lvl4pPr>
                          <a:lvl5pPr eaLnBrk="0" hangingPunct="0">
                            <a:spcBef>
                              <a:spcPct val="20000"/>
                            </a:spcBef>
                            <a:buClr>
                              <a:schemeClr val="bg2"/>
                            </a:buClr>
                            <a:buSzPct val="40000"/>
                            <a:buFont typeface="Wingdings" pitchFamily="2" charset="2"/>
                            <a:defRPr>
                              <a:solidFill>
                                <a:schemeClr val="tx1"/>
                              </a:solidFill>
                              <a:latin typeface="Arial" charset="0"/>
                              <a:cs typeface="Arial" charset="0"/>
                            </a:defRPr>
                          </a:lvl5pPr>
                          <a:lvl6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6pPr>
                          <a:lvl7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7pPr>
                          <a:lvl8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8pPr>
                          <a:lvl9pPr algn="r" rtl="1" eaLnBrk="0" fontAlgn="base" hangingPunct="0">
                            <a:spcBef>
                              <a:spcPct val="20000"/>
                            </a:spcBef>
                            <a:spcAft>
                              <a:spcPct val="0"/>
                            </a:spcAft>
                            <a:buClr>
                              <a:schemeClr val="bg2"/>
                            </a:buClr>
                            <a:buSzPct val="40000"/>
                            <a:buFont typeface="Wingdings" pitchFamily="2" charset="2"/>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ts val="0"/>
                            </a:spcBef>
                            <a:spcAft>
                              <a:spcPct val="0"/>
                            </a:spcAft>
                            <a:buClr>
                              <a:schemeClr val="hlink"/>
                            </a:buClr>
                            <a:buSzPct val="80000"/>
                            <a:buFont typeface="Wingdings" pitchFamily="2" charset="2"/>
                            <a:buNone/>
                            <a:tabLst/>
                          </a:pPr>
                          <a14:m>
                            <m:oMathPara xmlns:m="http://schemas.openxmlformats.org/officeDocument/2006/math">
                              <m:oMathParaPr>
                                <m:jc m:val="centerGroup"/>
                              </m:oMathParaPr>
                              <m:oMath xmlns:m="http://schemas.openxmlformats.org/officeDocument/2006/math">
                                <m:r>
                                  <a:rPr kumimoji="0" lang="en-US" altLang="en-US" sz="2100" b="0" i="1" u="none" strike="noStrike" cap="none" normalizeH="0" baseline="0" dirty="0" smtClean="0">
                                    <a:ln>
                                      <a:noFill/>
                                    </a:ln>
                                    <a:solidFill>
                                      <a:schemeClr val="tx1"/>
                                    </a:solidFill>
                                    <a:effectLst/>
                                    <a:latin typeface="Cambria Math" panose="02040503050406030204" pitchFamily="18" charset="0"/>
                                    <a:cs typeface="Arial" charset="0"/>
                                  </a:rPr>
                                  <m:t>4</m:t>
                                </m:r>
                              </m:oMath>
                            </m:oMathPara>
                          </a14:m>
                          <a:endParaRPr kumimoji="0" lang="en-US" altLang="en-US" sz="2100" b="0" i="0" u="none" strike="noStrike" cap="none" normalizeH="0" baseline="0" dirty="0">
                            <a:ln>
                              <a:noFill/>
                            </a:ln>
                            <a:solidFill>
                              <a:schemeClr val="tx1"/>
                            </a:solidFill>
                            <a:effectLst/>
                            <a:latin typeface="Arial" charset="0"/>
                            <a:cs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Choice>
        <mc:Fallback xmlns="">
          <p:graphicFrame>
            <p:nvGraphicFramePr>
              <p:cNvPr id="13" name="Group 57"/>
              <p:cNvGraphicFramePr>
                <a:graphicFrameLocks/>
              </p:cNvGraphicFramePr>
              <p:nvPr>
                <p:extLst>
                  <p:ext uri="{D42A27DB-BD31-4B8C-83A1-F6EECF244321}">
                    <p14:modId xmlns:p14="http://schemas.microsoft.com/office/powerpoint/2010/main" val="3707166118"/>
                  </p:ext>
                </p:extLst>
              </p:nvPr>
            </p:nvGraphicFramePr>
            <p:xfrm>
              <a:off x="917453" y="4320218"/>
              <a:ext cx="7200900" cy="2103120"/>
            </p:xfrm>
            <a:graphic>
              <a:graphicData uri="http://schemas.openxmlformats.org/drawingml/2006/table">
                <a:tbl>
                  <a:tblPr rtl="1"/>
                  <a:tblGrid>
                    <a:gridCol w="2952750">
                      <a:extLst>
                        <a:ext uri="{9D8B030D-6E8A-4147-A177-3AD203B41FA5}">
                          <a16:colId xmlns:a16="http://schemas.microsoft.com/office/drawing/2014/main" val="20000"/>
                        </a:ext>
                      </a:extLst>
                    </a:gridCol>
                    <a:gridCol w="3455987">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tblGrid>
                  <a:tr h="457200">
                    <a:tc>
                      <a:txBody>
                        <a:bodyPr/>
                        <a:lstStyle/>
                        <a:p>
                          <a:endParaRPr lang="en-US"/>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blipFill>
                          <a:blip r:embed="rId3"/>
                          <a:stretch>
                            <a:fillRect t="-1333" r="-144124" b="-364000"/>
                          </a:stretch>
                        </a:blipFill>
                      </a:tcPr>
                    </a:tc>
                    <a:tc>
                      <a:txBody>
                        <a:bodyPr/>
                        <a:lstStyle/>
                        <a:p>
                          <a:endParaRPr lang="en-US"/>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blipFill>
                          <a:blip r:embed="rId3"/>
                          <a:stretch>
                            <a:fillRect l="-85538" t="-1333" r="-23280" b="-364000"/>
                          </a:stretch>
                        </a:blipFill>
                      </a:tcPr>
                    </a:tc>
                    <a:tc>
                      <a:txBody>
                        <a:bodyPr/>
                        <a:lstStyle/>
                        <a:p>
                          <a:endParaRPr lang="en-US"/>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blipFill>
                          <a:blip r:embed="rId3"/>
                          <a:stretch>
                            <a:fillRect l="-809231" t="-1333" r="-1538" b="-364000"/>
                          </a:stretch>
                        </a:blipFill>
                      </a:tcPr>
                    </a:tc>
                    <a:extLst>
                      <a:ext uri="{0D108BD9-81ED-4DB2-BD59-A6C34878D82A}">
                        <a16:rowId xmlns:a16="http://schemas.microsoft.com/office/drawing/2014/main" val="10000"/>
                      </a:ext>
                    </a:extLst>
                  </a:tr>
                  <a:tr h="411480">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t="-111765" r="-144124" b="-301471"/>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l="-85538" t="-111765" r="-23280" b="-301471"/>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l="-809231" t="-111765" r="-1538" b="-301471"/>
                          </a:stretch>
                        </a:blipFill>
                      </a:tcPr>
                    </a:tc>
                    <a:extLst>
                      <a:ext uri="{0D108BD9-81ED-4DB2-BD59-A6C34878D82A}">
                        <a16:rowId xmlns:a16="http://schemas.microsoft.com/office/drawing/2014/main" val="10001"/>
                      </a:ext>
                    </a:extLst>
                  </a:tr>
                  <a:tr h="411480">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t="-211765" r="-144124" b="-201471"/>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l="-85538" t="-211765" r="-23280" b="-201471"/>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l="-809231" t="-211765" r="-1538" b="-201471"/>
                          </a:stretch>
                        </a:blipFill>
                      </a:tcPr>
                    </a:tc>
                    <a:extLst>
                      <a:ext uri="{0D108BD9-81ED-4DB2-BD59-A6C34878D82A}">
                        <a16:rowId xmlns:a16="http://schemas.microsoft.com/office/drawing/2014/main" val="10002"/>
                      </a:ext>
                    </a:extLst>
                  </a:tr>
                  <a:tr h="411480">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t="-316418" r="-144124" b="-104478"/>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l="-85538" t="-316418" r="-23280" b="-104478"/>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blipFill>
                          <a:blip r:embed="rId3"/>
                          <a:stretch>
                            <a:fillRect l="-809231" t="-316418" r="-1538" b="-104478"/>
                          </a:stretch>
                        </a:blipFill>
                      </a:tcPr>
                    </a:tc>
                    <a:extLst>
                      <a:ext uri="{0D108BD9-81ED-4DB2-BD59-A6C34878D82A}">
                        <a16:rowId xmlns:a16="http://schemas.microsoft.com/office/drawing/2014/main" val="10003"/>
                      </a:ext>
                    </a:extLst>
                  </a:tr>
                  <a:tr h="411480">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blipFill>
                          <a:blip r:embed="rId3"/>
                          <a:stretch>
                            <a:fillRect t="-410294" r="-144124" b="-2941"/>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blipFill>
                          <a:blip r:embed="rId3"/>
                          <a:stretch>
                            <a:fillRect l="-85538" t="-410294" r="-23280" b="-2941"/>
                          </a:stretch>
                        </a:blipFill>
                      </a:tcPr>
                    </a:tc>
                    <a:tc>
                      <a:txBody>
                        <a:bodyPr/>
                        <a:lstStyle/>
                        <a:p>
                          <a:endParaRPr lang="en-US"/>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blipFill>
                          <a:blip r:embed="rId3"/>
                          <a:stretch>
                            <a:fillRect l="-809231" t="-410294" r="-1538" b="-2941"/>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69814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23220"/>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cs typeface="Arial" panose="020B0604020202020204" pitchFamily="34" charset="0"/>
              </a:rPr>
              <a:t>   </a:t>
            </a:r>
            <a:r>
              <a:rPr lang="en-US" altLang="en-US" sz="2800" b="1" dirty="0"/>
              <a:t>Hydrogen Atomic Spectra And Rydberg Formula </a:t>
            </a:r>
          </a:p>
        </p:txBody>
      </p:sp>
      <p:sp>
        <p:nvSpPr>
          <p:cNvPr id="10" name="Slide Number Placeholder 9"/>
          <p:cNvSpPr>
            <a:spLocks noGrp="1"/>
          </p:cNvSpPr>
          <p:nvPr>
            <p:ph type="sldNum" sz="quarter" idx="12"/>
          </p:nvPr>
        </p:nvSpPr>
        <p:spPr/>
        <p:txBody>
          <a:bodyPr/>
          <a:lstStyle/>
          <a:p>
            <a:fld id="{74374BF2-3C04-4AB9-BE52-D173019A9162}" type="slidenum">
              <a:rPr lang="en-US" smtClean="0"/>
              <a:t>37</a:t>
            </a:fld>
            <a:endParaRPr lang="en-US"/>
          </a:p>
        </p:txBody>
      </p:sp>
      <p:sp>
        <p:nvSpPr>
          <p:cNvPr id="11" name="Line 7"/>
          <p:cNvSpPr>
            <a:spLocks noChangeShapeType="1"/>
          </p:cNvSpPr>
          <p:nvPr/>
        </p:nvSpPr>
        <p:spPr bwMode="auto">
          <a:xfrm flipV="1">
            <a:off x="1691484" y="953358"/>
            <a:ext cx="0" cy="44805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12" name="Text Box 8"/>
          <p:cNvSpPr txBox="1">
            <a:spLocks noChangeArrowheads="1"/>
          </p:cNvSpPr>
          <p:nvPr/>
        </p:nvSpPr>
        <p:spPr bwMode="auto">
          <a:xfrm>
            <a:off x="520235" y="2898812"/>
            <a:ext cx="1078225" cy="288277"/>
          </a:xfrm>
          <a:prstGeom prst="rect">
            <a:avLst/>
          </a:prstGeom>
          <a:solidFill>
            <a:srgbClr val="FFFFFF">
              <a:alpha val="50195"/>
            </a:srgbClr>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dirty="0">
                <a:latin typeface="Times New Roman" panose="02020603050405020304" pitchFamily="18" charset="0"/>
              </a:rPr>
              <a:t>Energy</a:t>
            </a:r>
            <a:endParaRPr lang="en-US" altLang="en-US" sz="2000" dirty="0"/>
          </a:p>
        </p:txBody>
      </p:sp>
      <p:sp>
        <p:nvSpPr>
          <p:cNvPr id="13" name="Line 9"/>
          <p:cNvSpPr>
            <a:spLocks noChangeShapeType="1"/>
          </p:cNvSpPr>
          <p:nvPr/>
        </p:nvSpPr>
        <p:spPr bwMode="auto">
          <a:xfrm>
            <a:off x="1877531" y="5463602"/>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4" name="Line 10"/>
          <p:cNvSpPr>
            <a:spLocks noChangeShapeType="1"/>
          </p:cNvSpPr>
          <p:nvPr/>
        </p:nvSpPr>
        <p:spPr bwMode="auto">
          <a:xfrm>
            <a:off x="1877531" y="3886815"/>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5" name="Line 11"/>
          <p:cNvSpPr>
            <a:spLocks noChangeShapeType="1"/>
          </p:cNvSpPr>
          <p:nvPr/>
        </p:nvSpPr>
        <p:spPr bwMode="auto">
          <a:xfrm>
            <a:off x="1877531" y="3027226"/>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6" name="Line 12"/>
          <p:cNvSpPr>
            <a:spLocks noChangeShapeType="1"/>
          </p:cNvSpPr>
          <p:nvPr/>
        </p:nvSpPr>
        <p:spPr bwMode="auto">
          <a:xfrm>
            <a:off x="1877531" y="2453293"/>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7" name="Line 13"/>
          <p:cNvSpPr>
            <a:spLocks noChangeShapeType="1"/>
          </p:cNvSpPr>
          <p:nvPr/>
        </p:nvSpPr>
        <p:spPr bwMode="auto">
          <a:xfrm>
            <a:off x="1877531" y="2022625"/>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8" name="Line 14"/>
          <p:cNvSpPr>
            <a:spLocks noChangeShapeType="1"/>
          </p:cNvSpPr>
          <p:nvPr/>
        </p:nvSpPr>
        <p:spPr bwMode="auto">
          <a:xfrm>
            <a:off x="1877531" y="1735222"/>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9" name="Line 15"/>
          <p:cNvSpPr>
            <a:spLocks noChangeShapeType="1"/>
          </p:cNvSpPr>
          <p:nvPr/>
        </p:nvSpPr>
        <p:spPr bwMode="auto">
          <a:xfrm>
            <a:off x="1877531" y="1592831"/>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20" name="Rectangle 16"/>
          <p:cNvSpPr>
            <a:spLocks noChangeArrowheads="1"/>
          </p:cNvSpPr>
          <p:nvPr/>
        </p:nvSpPr>
        <p:spPr bwMode="auto">
          <a:xfrm>
            <a:off x="1877531" y="1018024"/>
            <a:ext cx="5190281" cy="430668"/>
          </a:xfrm>
          <a:prstGeom prst="rect">
            <a:avLst/>
          </a:prstGeom>
          <a:solidFill>
            <a:srgbClr val="CCFFFF"/>
          </a:solidFill>
          <a:ln w="9525">
            <a:solidFill>
              <a:srgbClr val="000000"/>
            </a:solidFill>
            <a:miter lim="800000"/>
            <a:headEnd/>
            <a:tailEnd/>
          </a:ln>
        </p:spPr>
        <p:txBody>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dirty="0">
                <a:latin typeface="Times New Roman" panose="02020603050405020304" pitchFamily="18" charset="0"/>
              </a:rPr>
              <a:t>Continuum</a:t>
            </a:r>
            <a:endParaRPr lang="en-US" altLang="en-US" sz="2000" dirty="0"/>
          </a:p>
        </p:txBody>
      </p:sp>
      <p:sp>
        <p:nvSpPr>
          <p:cNvPr id="21" name="Text Box 17"/>
          <p:cNvSpPr txBox="1">
            <a:spLocks noChangeArrowheads="1"/>
          </p:cNvSpPr>
          <p:nvPr/>
        </p:nvSpPr>
        <p:spPr bwMode="auto">
          <a:xfrm>
            <a:off x="7097410" y="5321210"/>
            <a:ext cx="604652" cy="283035"/>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dirty="0">
                <a:latin typeface="Times New Roman" panose="02020603050405020304" pitchFamily="18" charset="0"/>
              </a:rPr>
              <a:t>n = 1</a:t>
            </a:r>
            <a:endParaRPr lang="en-US" altLang="en-US" sz="2000" dirty="0"/>
          </a:p>
        </p:txBody>
      </p:sp>
      <p:sp>
        <p:nvSpPr>
          <p:cNvPr id="22" name="Line 18"/>
          <p:cNvSpPr>
            <a:spLocks noChangeShapeType="1"/>
          </p:cNvSpPr>
          <p:nvPr/>
        </p:nvSpPr>
        <p:spPr bwMode="auto">
          <a:xfrm>
            <a:off x="2062520" y="3886815"/>
            <a:ext cx="0" cy="1576787"/>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23" name="Line 19"/>
          <p:cNvSpPr>
            <a:spLocks noChangeShapeType="1"/>
          </p:cNvSpPr>
          <p:nvPr/>
        </p:nvSpPr>
        <p:spPr bwMode="auto">
          <a:xfrm>
            <a:off x="2247510" y="3026352"/>
            <a:ext cx="0" cy="2437249"/>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24" name="Line 20"/>
          <p:cNvSpPr>
            <a:spLocks noChangeShapeType="1"/>
          </p:cNvSpPr>
          <p:nvPr/>
        </p:nvSpPr>
        <p:spPr bwMode="auto">
          <a:xfrm>
            <a:off x="2433557" y="2452420"/>
            <a:ext cx="0" cy="3011182"/>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25" name="Line 21"/>
          <p:cNvSpPr>
            <a:spLocks noChangeShapeType="1"/>
          </p:cNvSpPr>
          <p:nvPr/>
        </p:nvSpPr>
        <p:spPr bwMode="auto">
          <a:xfrm>
            <a:off x="2618546" y="2021752"/>
            <a:ext cx="0" cy="3440977"/>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26" name="Line 22"/>
          <p:cNvSpPr>
            <a:spLocks noChangeShapeType="1"/>
          </p:cNvSpPr>
          <p:nvPr/>
        </p:nvSpPr>
        <p:spPr bwMode="auto">
          <a:xfrm>
            <a:off x="2803536" y="1735222"/>
            <a:ext cx="0" cy="3727506"/>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27" name="Line 23"/>
          <p:cNvSpPr>
            <a:spLocks noChangeShapeType="1"/>
          </p:cNvSpPr>
          <p:nvPr/>
        </p:nvSpPr>
        <p:spPr bwMode="auto">
          <a:xfrm>
            <a:off x="2989583" y="1591957"/>
            <a:ext cx="0" cy="3870771"/>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28" name="Line 24"/>
          <p:cNvSpPr>
            <a:spLocks noChangeShapeType="1"/>
          </p:cNvSpPr>
          <p:nvPr/>
        </p:nvSpPr>
        <p:spPr bwMode="auto">
          <a:xfrm>
            <a:off x="3545609" y="3026352"/>
            <a:ext cx="0" cy="860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29" name="Line 25"/>
          <p:cNvSpPr>
            <a:spLocks noChangeShapeType="1"/>
          </p:cNvSpPr>
          <p:nvPr/>
        </p:nvSpPr>
        <p:spPr bwMode="auto">
          <a:xfrm>
            <a:off x="3730598" y="2452420"/>
            <a:ext cx="0" cy="1434395"/>
          </a:xfrm>
          <a:prstGeom prst="line">
            <a:avLst/>
          </a:prstGeom>
          <a:noFill/>
          <a:ln w="2857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0" name="Line 26"/>
          <p:cNvSpPr>
            <a:spLocks noChangeShapeType="1"/>
          </p:cNvSpPr>
          <p:nvPr/>
        </p:nvSpPr>
        <p:spPr bwMode="auto">
          <a:xfrm>
            <a:off x="3916645" y="2021752"/>
            <a:ext cx="0" cy="1864190"/>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1" name="Line 27"/>
          <p:cNvSpPr>
            <a:spLocks noChangeShapeType="1"/>
          </p:cNvSpPr>
          <p:nvPr/>
        </p:nvSpPr>
        <p:spPr bwMode="auto">
          <a:xfrm>
            <a:off x="4101635" y="1735222"/>
            <a:ext cx="0" cy="2150720"/>
          </a:xfrm>
          <a:prstGeom prst="line">
            <a:avLst/>
          </a:prstGeom>
          <a:noFill/>
          <a:ln w="28575">
            <a:solidFill>
              <a:srgbClr val="CC99FF"/>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2" name="Line 28"/>
          <p:cNvSpPr>
            <a:spLocks noChangeShapeType="1"/>
          </p:cNvSpPr>
          <p:nvPr/>
        </p:nvSpPr>
        <p:spPr bwMode="auto">
          <a:xfrm>
            <a:off x="4287681" y="1591957"/>
            <a:ext cx="0" cy="2293984"/>
          </a:xfrm>
          <a:prstGeom prst="line">
            <a:avLst/>
          </a:prstGeom>
          <a:noFill/>
          <a:ln w="28575">
            <a:solidFill>
              <a:srgbClr val="CC00FF"/>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3" name="Line 29"/>
          <p:cNvSpPr>
            <a:spLocks noChangeShapeType="1"/>
          </p:cNvSpPr>
          <p:nvPr/>
        </p:nvSpPr>
        <p:spPr bwMode="auto">
          <a:xfrm>
            <a:off x="5028697" y="2452420"/>
            <a:ext cx="0" cy="57393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4" name="Line 30"/>
          <p:cNvSpPr>
            <a:spLocks noChangeShapeType="1"/>
          </p:cNvSpPr>
          <p:nvPr/>
        </p:nvSpPr>
        <p:spPr bwMode="auto">
          <a:xfrm>
            <a:off x="5213687" y="2021752"/>
            <a:ext cx="0" cy="100372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5" name="Line 31"/>
          <p:cNvSpPr>
            <a:spLocks noChangeShapeType="1"/>
          </p:cNvSpPr>
          <p:nvPr/>
        </p:nvSpPr>
        <p:spPr bwMode="auto">
          <a:xfrm>
            <a:off x="5399734" y="1735222"/>
            <a:ext cx="0" cy="129025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6" name="Line 32"/>
          <p:cNvSpPr>
            <a:spLocks noChangeShapeType="1"/>
          </p:cNvSpPr>
          <p:nvPr/>
        </p:nvSpPr>
        <p:spPr bwMode="auto">
          <a:xfrm>
            <a:off x="5584723" y="1591957"/>
            <a:ext cx="0" cy="143352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7" name="Line 33"/>
          <p:cNvSpPr>
            <a:spLocks noChangeShapeType="1"/>
          </p:cNvSpPr>
          <p:nvPr/>
        </p:nvSpPr>
        <p:spPr bwMode="auto">
          <a:xfrm>
            <a:off x="6326796" y="2021752"/>
            <a:ext cx="0" cy="42979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8" name="Line 34"/>
          <p:cNvSpPr>
            <a:spLocks noChangeShapeType="1"/>
          </p:cNvSpPr>
          <p:nvPr/>
        </p:nvSpPr>
        <p:spPr bwMode="auto">
          <a:xfrm>
            <a:off x="6511786" y="1735222"/>
            <a:ext cx="0" cy="71632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39" name="Line 35"/>
          <p:cNvSpPr>
            <a:spLocks noChangeShapeType="1"/>
          </p:cNvSpPr>
          <p:nvPr/>
        </p:nvSpPr>
        <p:spPr bwMode="auto">
          <a:xfrm>
            <a:off x="6697832" y="1591957"/>
            <a:ext cx="0" cy="85958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40" name="Text Box 36"/>
          <p:cNvSpPr txBox="1">
            <a:spLocks noChangeArrowheads="1"/>
          </p:cNvSpPr>
          <p:nvPr/>
        </p:nvSpPr>
        <p:spPr bwMode="auto">
          <a:xfrm>
            <a:off x="7479017" y="3742677"/>
            <a:ext cx="125793" cy="295265"/>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dirty="0">
                <a:latin typeface="Times New Roman" panose="02020603050405020304" pitchFamily="18" charset="0"/>
              </a:rPr>
              <a:t>2</a:t>
            </a:r>
            <a:endParaRPr lang="en-US" altLang="en-US" sz="2000" dirty="0"/>
          </a:p>
        </p:txBody>
      </p:sp>
      <p:sp>
        <p:nvSpPr>
          <p:cNvPr id="41" name="Text Box 37"/>
          <p:cNvSpPr txBox="1">
            <a:spLocks noChangeArrowheads="1"/>
          </p:cNvSpPr>
          <p:nvPr/>
        </p:nvSpPr>
        <p:spPr bwMode="auto">
          <a:xfrm>
            <a:off x="7472675" y="2898812"/>
            <a:ext cx="132135" cy="202667"/>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latin typeface="Times New Roman" panose="02020603050405020304" pitchFamily="18" charset="0"/>
              </a:rPr>
              <a:t>3</a:t>
            </a:r>
            <a:endParaRPr lang="en-US" altLang="en-US" sz="2000"/>
          </a:p>
        </p:txBody>
      </p:sp>
      <p:sp>
        <p:nvSpPr>
          <p:cNvPr id="42" name="Text Box 38"/>
          <p:cNvSpPr txBox="1">
            <a:spLocks noChangeArrowheads="1"/>
          </p:cNvSpPr>
          <p:nvPr/>
        </p:nvSpPr>
        <p:spPr bwMode="auto">
          <a:xfrm>
            <a:off x="7467389" y="2311775"/>
            <a:ext cx="137421" cy="207909"/>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latin typeface="Times New Roman" panose="02020603050405020304" pitchFamily="18" charset="0"/>
              </a:rPr>
              <a:t>4</a:t>
            </a:r>
            <a:endParaRPr lang="en-US" altLang="en-US" sz="2000"/>
          </a:p>
        </p:txBody>
      </p:sp>
      <p:sp>
        <p:nvSpPr>
          <p:cNvPr id="43" name="Text Box 39"/>
          <p:cNvSpPr txBox="1">
            <a:spLocks noChangeArrowheads="1"/>
          </p:cNvSpPr>
          <p:nvPr/>
        </p:nvSpPr>
        <p:spPr bwMode="auto">
          <a:xfrm>
            <a:off x="7449419" y="1878487"/>
            <a:ext cx="155391" cy="207909"/>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latin typeface="Times New Roman" panose="02020603050405020304" pitchFamily="18" charset="0"/>
              </a:rPr>
              <a:t>5</a:t>
            </a:r>
            <a:endParaRPr lang="en-US" altLang="en-US" sz="2000"/>
          </a:p>
        </p:txBody>
      </p:sp>
      <p:sp>
        <p:nvSpPr>
          <p:cNvPr id="44" name="Text Box 40"/>
          <p:cNvSpPr txBox="1">
            <a:spLocks noChangeArrowheads="1"/>
          </p:cNvSpPr>
          <p:nvPr/>
        </p:nvSpPr>
        <p:spPr bwMode="auto">
          <a:xfrm>
            <a:off x="7443076" y="1591957"/>
            <a:ext cx="161734" cy="213150"/>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latin typeface="Times New Roman" panose="02020603050405020304" pitchFamily="18" charset="0"/>
              </a:rPr>
              <a:t>6</a:t>
            </a:r>
            <a:endParaRPr lang="en-US" altLang="en-US" sz="2000"/>
          </a:p>
        </p:txBody>
      </p:sp>
      <p:sp>
        <p:nvSpPr>
          <p:cNvPr id="45" name="Text Box 41"/>
          <p:cNvSpPr txBox="1">
            <a:spLocks noChangeArrowheads="1"/>
          </p:cNvSpPr>
          <p:nvPr/>
        </p:nvSpPr>
        <p:spPr bwMode="auto">
          <a:xfrm>
            <a:off x="7438848" y="1367451"/>
            <a:ext cx="165962" cy="249840"/>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a:latin typeface="Times New Roman" panose="02020603050405020304" pitchFamily="18" charset="0"/>
              </a:rPr>
              <a:t>7</a:t>
            </a:r>
            <a:endParaRPr lang="en-US" altLang="en-US" sz="2000"/>
          </a:p>
        </p:txBody>
      </p:sp>
      <p:sp>
        <p:nvSpPr>
          <p:cNvPr id="46" name="Text Box 42"/>
          <p:cNvSpPr txBox="1">
            <a:spLocks noChangeArrowheads="1"/>
          </p:cNvSpPr>
          <p:nvPr/>
        </p:nvSpPr>
        <p:spPr bwMode="auto">
          <a:xfrm>
            <a:off x="5983244" y="2463776"/>
            <a:ext cx="1175477" cy="337196"/>
          </a:xfrm>
          <a:prstGeom prst="rect">
            <a:avLst/>
          </a:prstGeom>
          <a:solidFill>
            <a:srgbClr val="FFFFFF">
              <a:alpha val="50195"/>
            </a:srgbClr>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dirty="0">
                <a:latin typeface="Times New Roman" panose="02020603050405020304" pitchFamily="18" charset="0"/>
              </a:rPr>
              <a:t>Brackett</a:t>
            </a:r>
          </a:p>
          <a:p>
            <a:pPr algn="ctr" eaLnBrk="1" hangingPunct="1">
              <a:spcBef>
                <a:spcPct val="0"/>
              </a:spcBef>
              <a:buClrTx/>
              <a:buSzTx/>
              <a:buFontTx/>
              <a:buNone/>
            </a:pPr>
            <a:r>
              <a:rPr lang="en-US" altLang="en-US" sz="2000" dirty="0">
                <a:latin typeface="Times New Roman" panose="02020603050405020304" pitchFamily="18" charset="0"/>
              </a:rPr>
              <a:t>series</a:t>
            </a:r>
            <a:endParaRPr lang="en-US" altLang="en-US" sz="2000" dirty="0"/>
          </a:p>
        </p:txBody>
      </p:sp>
      <p:sp>
        <p:nvSpPr>
          <p:cNvPr id="47" name="Text Box 43"/>
          <p:cNvSpPr txBox="1">
            <a:spLocks noChangeArrowheads="1"/>
          </p:cNvSpPr>
          <p:nvPr/>
        </p:nvSpPr>
        <p:spPr bwMode="auto">
          <a:xfrm>
            <a:off x="4796139" y="3049939"/>
            <a:ext cx="1084568" cy="337196"/>
          </a:xfrm>
          <a:prstGeom prst="rect">
            <a:avLst/>
          </a:prstGeom>
          <a:solidFill>
            <a:srgbClr val="FFFFFF">
              <a:alpha val="50195"/>
            </a:srgbClr>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dirty="0">
                <a:latin typeface="Times New Roman" panose="02020603050405020304" pitchFamily="18" charset="0"/>
              </a:rPr>
              <a:t>Paschen</a:t>
            </a:r>
          </a:p>
          <a:p>
            <a:pPr algn="ctr" eaLnBrk="1" hangingPunct="1">
              <a:spcBef>
                <a:spcPct val="0"/>
              </a:spcBef>
              <a:buClrTx/>
              <a:buSzTx/>
              <a:buFontTx/>
              <a:buNone/>
            </a:pPr>
            <a:r>
              <a:rPr lang="en-US" altLang="en-US" sz="2000" dirty="0">
                <a:latin typeface="Times New Roman" panose="02020603050405020304" pitchFamily="18" charset="0"/>
              </a:rPr>
              <a:t>series</a:t>
            </a:r>
            <a:endParaRPr lang="en-US" altLang="en-US" sz="2000" dirty="0"/>
          </a:p>
        </p:txBody>
      </p:sp>
      <p:sp>
        <p:nvSpPr>
          <p:cNvPr id="48" name="Text Box 44"/>
          <p:cNvSpPr txBox="1">
            <a:spLocks noChangeArrowheads="1"/>
          </p:cNvSpPr>
          <p:nvPr/>
        </p:nvSpPr>
        <p:spPr bwMode="auto">
          <a:xfrm>
            <a:off x="3390217" y="3921758"/>
            <a:ext cx="1051798" cy="337196"/>
          </a:xfrm>
          <a:prstGeom prst="rect">
            <a:avLst/>
          </a:prstGeom>
          <a:solidFill>
            <a:srgbClr val="FFFFFF">
              <a:alpha val="50195"/>
            </a:srgbClr>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dirty="0">
                <a:latin typeface="Times New Roman" panose="02020603050405020304" pitchFamily="18" charset="0"/>
              </a:rPr>
              <a:t>Balmer</a:t>
            </a:r>
          </a:p>
          <a:p>
            <a:pPr algn="ctr" eaLnBrk="1" hangingPunct="1">
              <a:spcBef>
                <a:spcPct val="0"/>
              </a:spcBef>
              <a:buClrTx/>
              <a:buSzTx/>
              <a:buFontTx/>
              <a:buNone/>
            </a:pPr>
            <a:r>
              <a:rPr lang="en-US" altLang="en-US" sz="2000" dirty="0">
                <a:latin typeface="Times New Roman" panose="02020603050405020304" pitchFamily="18" charset="0"/>
              </a:rPr>
              <a:t>series</a:t>
            </a:r>
            <a:endParaRPr lang="en-US" altLang="en-US" sz="2000" dirty="0"/>
          </a:p>
        </p:txBody>
      </p:sp>
      <p:sp>
        <p:nvSpPr>
          <p:cNvPr id="49" name="Text Box 45"/>
          <p:cNvSpPr txBox="1">
            <a:spLocks noChangeArrowheads="1"/>
          </p:cNvSpPr>
          <p:nvPr/>
        </p:nvSpPr>
        <p:spPr bwMode="auto">
          <a:xfrm>
            <a:off x="2062520" y="5508154"/>
            <a:ext cx="926005" cy="337196"/>
          </a:xfrm>
          <a:prstGeom prst="rect">
            <a:avLst/>
          </a:prstGeom>
          <a:solidFill>
            <a:srgbClr val="FFFFFF">
              <a:alpha val="50195"/>
            </a:srgbClr>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dirty="0">
                <a:latin typeface="Times New Roman" panose="02020603050405020304" pitchFamily="18" charset="0"/>
              </a:rPr>
              <a:t>Lyman</a:t>
            </a:r>
          </a:p>
          <a:p>
            <a:pPr algn="ctr" eaLnBrk="1" hangingPunct="1">
              <a:spcBef>
                <a:spcPct val="0"/>
              </a:spcBef>
              <a:buClrTx/>
              <a:buSzTx/>
              <a:buFontTx/>
              <a:buNone/>
            </a:pPr>
            <a:r>
              <a:rPr lang="en-US" altLang="en-US" sz="2000" dirty="0">
                <a:latin typeface="Times New Roman" panose="02020603050405020304" pitchFamily="18" charset="0"/>
              </a:rPr>
              <a:t>series</a:t>
            </a:r>
            <a:endParaRPr lang="en-US" altLang="en-US" sz="2000" dirty="0"/>
          </a:p>
        </p:txBody>
      </p:sp>
      <p:sp>
        <p:nvSpPr>
          <p:cNvPr id="50" name="Line 46"/>
          <p:cNvSpPr>
            <a:spLocks noChangeShapeType="1"/>
          </p:cNvSpPr>
          <p:nvPr/>
        </p:nvSpPr>
        <p:spPr bwMode="auto">
          <a:xfrm flipH="1">
            <a:off x="7114323" y="1493244"/>
            <a:ext cx="365751" cy="978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51" name="Text Box 47"/>
          <p:cNvSpPr txBox="1">
            <a:spLocks noChangeArrowheads="1"/>
          </p:cNvSpPr>
          <p:nvPr/>
        </p:nvSpPr>
        <p:spPr bwMode="auto">
          <a:xfrm>
            <a:off x="7380709" y="1018898"/>
            <a:ext cx="234673" cy="248966"/>
          </a:xfrm>
          <a:prstGeom prst="rect">
            <a:avLst/>
          </a:prstGeom>
          <a:solidFill>
            <a:srgbClr val="FFFFFF"/>
          </a:solidFill>
          <a:ln w="0">
            <a:solidFill>
              <a:srgbClr val="FFFFFF"/>
            </a:solidFill>
            <a:miter lim="800000"/>
            <a:headEnd/>
            <a:tailEnd/>
          </a:ln>
        </p:spPr>
        <p:txBody>
          <a:bodyPr lIns="0" tIns="0" rIns="0" bIns="0"/>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dirty="0">
                <a:latin typeface="Times New Roman" panose="02020603050405020304" pitchFamily="18" charset="0"/>
              </a:rPr>
              <a:t>8</a:t>
            </a:r>
            <a:endParaRPr lang="en-US" altLang="en-US" sz="2000" dirty="0"/>
          </a:p>
        </p:txBody>
      </p:sp>
      <p:sp>
        <p:nvSpPr>
          <p:cNvPr id="52" name="Line 48"/>
          <p:cNvSpPr>
            <a:spLocks noChangeShapeType="1"/>
          </p:cNvSpPr>
          <p:nvPr/>
        </p:nvSpPr>
        <p:spPr bwMode="auto">
          <a:xfrm flipH="1">
            <a:off x="7101638" y="1188370"/>
            <a:ext cx="365751" cy="3476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53" name="Line 49"/>
          <p:cNvSpPr>
            <a:spLocks noChangeShapeType="1"/>
          </p:cNvSpPr>
          <p:nvPr/>
        </p:nvSpPr>
        <p:spPr bwMode="auto">
          <a:xfrm>
            <a:off x="1877531" y="1527313"/>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4" name="Line 50"/>
          <p:cNvSpPr>
            <a:spLocks noChangeShapeType="1"/>
          </p:cNvSpPr>
          <p:nvPr/>
        </p:nvSpPr>
        <p:spPr bwMode="auto">
          <a:xfrm>
            <a:off x="1877531" y="1498486"/>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5" name="Line 51"/>
          <p:cNvSpPr>
            <a:spLocks noChangeShapeType="1"/>
          </p:cNvSpPr>
          <p:nvPr/>
        </p:nvSpPr>
        <p:spPr bwMode="auto">
          <a:xfrm>
            <a:off x="1877531" y="1473152"/>
            <a:ext cx="51902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mc:AlternateContent xmlns:mc="http://schemas.openxmlformats.org/markup-compatibility/2006" xmlns:a14="http://schemas.microsoft.com/office/drawing/2010/main">
        <mc:Choice Requires="a14">
          <p:sp>
            <p:nvSpPr>
              <p:cNvPr id="2" name="Rectangle 1"/>
              <p:cNvSpPr/>
              <p:nvPr/>
            </p:nvSpPr>
            <p:spPr>
              <a:xfrm>
                <a:off x="1610183" y="6134811"/>
                <a:ext cx="6103602" cy="461665"/>
              </a:xfrm>
              <a:prstGeom prst="rect">
                <a:avLst/>
              </a:prstGeom>
            </p:spPr>
            <p:txBody>
              <a:bodyPr wrap="square">
                <a:spAutoFit/>
              </a:bodyPr>
              <a:lstStyle/>
              <a:p>
                <a:r>
                  <a:rPr lang="en-US" sz="2400" dirty="0">
                    <a:solidFill>
                      <a:srgbClr val="535353"/>
                    </a:solidFill>
                    <a:latin typeface="Times New Roman" panose="02020603050405020304" pitchFamily="18" charset="0"/>
                  </a:rPr>
                  <a:t>N</a:t>
                </a:r>
                <a:r>
                  <a:rPr lang="en-US" sz="2400" dirty="0">
                    <a:solidFill>
                      <a:srgbClr val="393939"/>
                    </a:solidFill>
                    <a:latin typeface="Times New Roman" panose="02020603050405020304" pitchFamily="18" charset="0"/>
                  </a:rPr>
                  <a:t>ote that the energy </a:t>
                </a:r>
                <a:r>
                  <a:rPr lang="en-US" sz="2400" dirty="0">
                    <a:solidFill>
                      <a:srgbClr val="252525"/>
                    </a:solidFill>
                    <a:latin typeface="Times New Roman" panose="02020603050405020304" pitchFamily="18" charset="0"/>
                  </a:rPr>
                  <a:t>levels </a:t>
                </a:r>
                <a:r>
                  <a:rPr lang="en-US" sz="2400" dirty="0">
                    <a:solidFill>
                      <a:srgbClr val="393939"/>
                    </a:solidFill>
                    <a:latin typeface="Times New Roman" panose="02020603050405020304" pitchFamily="18" charset="0"/>
                  </a:rPr>
                  <a:t>merge as </a:t>
                </a:r>
                <a14:m>
                  <m:oMath xmlns:m="http://schemas.openxmlformats.org/officeDocument/2006/math">
                    <m:r>
                      <a:rPr lang="en-US" sz="2400" b="0" i="1" smtClean="0">
                        <a:solidFill>
                          <a:srgbClr val="393939"/>
                        </a:solidFill>
                        <a:latin typeface="Cambria Math" panose="02040503050406030204" pitchFamily="18" charset="0"/>
                      </a:rPr>
                      <m:t>𝑛</m:t>
                    </m:r>
                    <m:r>
                      <a:rPr lang="en-US" sz="2400" b="0" i="1" smtClean="0">
                        <a:solidFill>
                          <a:srgbClr val="393939"/>
                        </a:solidFill>
                        <a:latin typeface="Cambria Math" panose="02040503050406030204" pitchFamily="18" charset="0"/>
                        <a:ea typeface="Cambria Math" panose="02040503050406030204" pitchFamily="18" charset="0"/>
                      </a:rPr>
                      <m:t>→∞</m:t>
                    </m:r>
                  </m:oMath>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610183" y="6134811"/>
                <a:ext cx="6103602" cy="461665"/>
              </a:xfrm>
              <a:prstGeom prst="rect">
                <a:avLst/>
              </a:prstGeom>
              <a:blipFill>
                <a:blip r:embed="rId2"/>
                <a:stretch>
                  <a:fillRect l="-1499" t="-11842" b="-27632"/>
                </a:stretch>
              </a:blipFill>
            </p:spPr>
            <p:txBody>
              <a:bodyPr/>
              <a:lstStyle/>
              <a:p>
                <a:r>
                  <a:rPr lang="en-US">
                    <a:noFill/>
                  </a:rPr>
                  <a:t> </a:t>
                </a:r>
              </a:p>
            </p:txBody>
          </p:sp>
        </mc:Fallback>
      </mc:AlternateContent>
    </p:spTree>
    <p:extLst>
      <p:ext uri="{BB962C8B-B14F-4D97-AF65-F5344CB8AC3E}">
        <p14:creationId xmlns:p14="http://schemas.microsoft.com/office/powerpoint/2010/main" val="970481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07831"/>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700" b="1" dirty="0">
                <a:cs typeface="Arial" panose="020B0604020202020204" pitchFamily="34" charset="0"/>
              </a:rPr>
              <a:t>   </a:t>
            </a:r>
            <a:r>
              <a:rPr lang="en-US" altLang="en-US" sz="2700" b="1" dirty="0"/>
              <a:t>Example</a:t>
            </a:r>
          </a:p>
        </p:txBody>
      </p:sp>
      <p:sp>
        <p:nvSpPr>
          <p:cNvPr id="10" name="Slide Number Placeholder 9"/>
          <p:cNvSpPr>
            <a:spLocks noGrp="1"/>
          </p:cNvSpPr>
          <p:nvPr>
            <p:ph type="sldNum" sz="quarter" idx="12"/>
          </p:nvPr>
        </p:nvSpPr>
        <p:spPr/>
        <p:txBody>
          <a:bodyPr/>
          <a:lstStyle/>
          <a:p>
            <a:fld id="{74374BF2-3C04-4AB9-BE52-D173019A9162}" type="slidenum">
              <a:rPr lang="en-US" smtClean="0"/>
              <a:t>38</a:t>
            </a:fld>
            <a:endParaRPr lang="en-US"/>
          </a:p>
        </p:txBody>
      </p:sp>
      <mc:AlternateContent xmlns:mc="http://schemas.openxmlformats.org/markup-compatibility/2006" xmlns:a14="http://schemas.microsoft.com/office/drawing/2010/main">
        <mc:Choice Requires="a14">
          <p:sp>
            <p:nvSpPr>
              <p:cNvPr id="2" name="Rectangle 1"/>
              <p:cNvSpPr/>
              <p:nvPr/>
            </p:nvSpPr>
            <p:spPr>
              <a:xfrm>
                <a:off x="293077" y="876274"/>
                <a:ext cx="8581291" cy="5088509"/>
              </a:xfrm>
              <a:prstGeom prst="rect">
                <a:avLst/>
              </a:prstGeom>
            </p:spPr>
            <p:txBody>
              <a:bodyPr wrap="square">
                <a:spAutoFit/>
              </a:bodyPr>
              <a:lstStyle/>
              <a:p>
                <a:pPr algn="just"/>
                <a:r>
                  <a:rPr lang="en-US" sz="2200" dirty="0">
                    <a:solidFill>
                      <a:srgbClr val="FF0000"/>
                    </a:solidFill>
                  </a:rPr>
                  <a:t>Calculate the amount of energy needed to completely remove the electron from hydrogen atom.</a:t>
                </a:r>
              </a:p>
              <a:p>
                <a:pPr algn="just"/>
                <a:endParaRPr lang="en-US" sz="1000" dirty="0">
                  <a:solidFill>
                    <a:srgbClr val="FF0000"/>
                  </a:solidFill>
                </a:endParaRPr>
              </a:p>
              <a:p>
                <a:pPr algn="just"/>
                <a:r>
                  <a:rPr lang="en-US" sz="2200" b="1" dirty="0">
                    <a:solidFill>
                      <a:srgbClr val="0070C0"/>
                    </a:solidFill>
                  </a:rPr>
                  <a:t>Solution:</a:t>
                </a:r>
              </a:p>
              <a:p>
                <a:pPr algn="just"/>
                <a:r>
                  <a:rPr lang="en-US" sz="2200" dirty="0"/>
                  <a:t>In this example we are required to calculate the ionization energy </a:t>
                </a:r>
                <a14:m>
                  <m:oMath xmlns:m="http://schemas.openxmlformats.org/officeDocument/2006/math">
                    <m:r>
                      <a:rPr lang="en-US" sz="2200" i="1" dirty="0" smtClean="0">
                        <a:latin typeface="Cambria Math" panose="02040503050406030204" pitchFamily="18" charset="0"/>
                      </a:rPr>
                      <m:t>𝐼</m:t>
                    </m:r>
                    <m:r>
                      <a:rPr lang="en-US" sz="2200" i="1" dirty="0" smtClean="0">
                        <a:latin typeface="Cambria Math" panose="02040503050406030204" pitchFamily="18" charset="0"/>
                      </a:rPr>
                      <m:t>.</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r>
                  <a:rPr lang="en-US" sz="2200" dirty="0"/>
                  <a:t> of the hydrogen atom. We will use the following equation</a:t>
                </a:r>
              </a:p>
              <a:p>
                <a:pPr algn="just"/>
                <a:endParaRPr lang="en-US" sz="1000" dirty="0"/>
              </a:p>
              <a:p>
                <a:pPr algn="just"/>
                <a14:m>
                  <m:oMathPara xmlns:m="http://schemas.openxmlformats.org/officeDocument/2006/math">
                    <m:oMathParaPr>
                      <m:jc m:val="centerGroup"/>
                    </m:oMathParaPr>
                    <m:oMath xmlns:m="http://schemas.openxmlformats.org/officeDocument/2006/math">
                      <m:r>
                        <m:rPr>
                          <m:sty m:val="p"/>
                        </m:rPr>
                        <a:rPr lang="en-US" sz="2200" b="0" i="0" smtClean="0">
                          <a:solidFill>
                            <a:srgbClr val="393939"/>
                          </a:solidFill>
                          <a:latin typeface="Cambria Math" panose="02040503050406030204" pitchFamily="18" charset="0"/>
                          <a:ea typeface="Cambria Math" panose="02040503050406030204" pitchFamily="18" charset="0"/>
                        </a:rPr>
                        <m:t>I</m:t>
                      </m:r>
                      <m:r>
                        <a:rPr lang="en-US" sz="2200" b="0" i="0" smtClean="0">
                          <a:solidFill>
                            <a:srgbClr val="393939"/>
                          </a:solidFill>
                          <a:latin typeface="Cambria Math" panose="02040503050406030204" pitchFamily="18" charset="0"/>
                          <a:ea typeface="Cambria Math" panose="02040503050406030204" pitchFamily="18" charset="0"/>
                        </a:rPr>
                        <m:t>.</m:t>
                      </m:r>
                      <m:r>
                        <m:rPr>
                          <m:sty m:val="p"/>
                        </m:rPr>
                        <a:rPr lang="en-US" sz="2200" b="0" i="0" smtClean="0">
                          <a:solidFill>
                            <a:srgbClr val="393939"/>
                          </a:solidFill>
                          <a:latin typeface="Cambria Math" panose="02040503050406030204" pitchFamily="18" charset="0"/>
                          <a:ea typeface="Cambria Math" panose="02040503050406030204" pitchFamily="18" charset="0"/>
                        </a:rPr>
                        <m:t>E</m:t>
                      </m:r>
                      <m:r>
                        <a:rPr lang="en-US" sz="2200" b="0" i="0" smtClean="0">
                          <a:solidFill>
                            <a:srgbClr val="393939"/>
                          </a:solidFill>
                          <a:latin typeface="Cambria Math" panose="02040503050406030204" pitchFamily="18" charset="0"/>
                          <a:ea typeface="Cambria Math" panose="02040503050406030204" pitchFamily="18" charset="0"/>
                        </a:rPr>
                        <m:t>.=</m:t>
                      </m:r>
                      <m:sSub>
                        <m:sSubPr>
                          <m:ctrlPr>
                            <a:rPr lang="en-US" sz="2200" i="1">
                              <a:solidFill>
                                <a:srgbClr val="393939"/>
                              </a:solidFill>
                              <a:latin typeface="Cambria Math" panose="02040503050406030204" pitchFamily="18" charset="0"/>
                              <a:ea typeface="Cambria Math" panose="02040503050406030204" pitchFamily="18" charset="0"/>
                            </a:rPr>
                          </m:ctrlPr>
                        </m:sSubPr>
                        <m:e>
                          <m:r>
                            <a:rPr lang="en-US" sz="2200" i="1">
                              <a:solidFill>
                                <a:srgbClr val="393939"/>
                              </a:solidFill>
                              <a:latin typeface="Cambria Math" panose="02040503050406030204" pitchFamily="18" charset="0"/>
                              <a:ea typeface="Cambria Math" panose="02040503050406030204" pitchFamily="18" charset="0"/>
                            </a:rPr>
                            <m:t>𝑅</m:t>
                          </m:r>
                        </m:e>
                        <m:sub>
                          <m:r>
                            <m:rPr>
                              <m:sty m:val="p"/>
                            </m:rPr>
                            <a:rPr lang="en-US" sz="2200">
                              <a:solidFill>
                                <a:srgbClr val="393939"/>
                              </a:solidFill>
                              <a:latin typeface="Cambria Math" panose="02040503050406030204" pitchFamily="18" charset="0"/>
                              <a:ea typeface="Cambria Math" panose="02040503050406030204" pitchFamily="18" charset="0"/>
                            </a:rPr>
                            <m:t>H</m:t>
                          </m:r>
                        </m:sub>
                      </m:sSub>
                      <m:d>
                        <m:dPr>
                          <m:ctrlPr>
                            <a:rPr lang="en-US" sz="2200" i="1">
                              <a:solidFill>
                                <a:srgbClr val="393939"/>
                              </a:solidFill>
                              <a:latin typeface="Cambria Math" panose="02040503050406030204" pitchFamily="18" charset="0"/>
                              <a:ea typeface="Cambria Math" panose="02040503050406030204" pitchFamily="18" charset="0"/>
                            </a:rPr>
                          </m:ctrlPr>
                        </m:dPr>
                        <m:e>
                          <m:f>
                            <m:fPr>
                              <m:ctrlPr>
                                <a:rPr lang="en-US" sz="2200" i="1">
                                  <a:solidFill>
                                    <a:srgbClr val="393939"/>
                                  </a:solidFill>
                                  <a:latin typeface="Cambria Math" panose="02040503050406030204" pitchFamily="18" charset="0"/>
                                  <a:ea typeface="Cambria Math" panose="02040503050406030204" pitchFamily="18" charset="0"/>
                                </a:rPr>
                              </m:ctrlPr>
                            </m:fPr>
                            <m:num>
                              <m:r>
                                <a:rPr lang="en-US" sz="2200" i="1">
                                  <a:solidFill>
                                    <a:srgbClr val="393939"/>
                                  </a:solidFill>
                                  <a:latin typeface="Cambria Math" panose="02040503050406030204" pitchFamily="18" charset="0"/>
                                  <a:ea typeface="Cambria Math" panose="02040503050406030204" pitchFamily="18" charset="0"/>
                                </a:rPr>
                                <m:t>1</m:t>
                              </m:r>
                            </m:num>
                            <m:den>
                              <m:sSubSup>
                                <m:sSubSupPr>
                                  <m:ctrlPr>
                                    <a:rPr lang="en-US" sz="2200" i="1">
                                      <a:solidFill>
                                        <a:srgbClr val="393939"/>
                                      </a:solidFill>
                                      <a:latin typeface="Cambria Math" panose="02040503050406030204" pitchFamily="18" charset="0"/>
                                      <a:ea typeface="Cambria Math" panose="02040503050406030204" pitchFamily="18" charset="0"/>
                                    </a:rPr>
                                  </m:ctrlPr>
                                </m:sSubSupPr>
                                <m:e>
                                  <m:r>
                                    <a:rPr lang="en-US" sz="2200" i="1">
                                      <a:solidFill>
                                        <a:srgbClr val="393939"/>
                                      </a:solidFill>
                                      <a:latin typeface="Cambria Math" panose="02040503050406030204" pitchFamily="18" charset="0"/>
                                      <a:ea typeface="Cambria Math" panose="02040503050406030204" pitchFamily="18" charset="0"/>
                                    </a:rPr>
                                    <m:t>𝑛</m:t>
                                  </m:r>
                                </m:e>
                                <m:sub>
                                  <m:r>
                                    <a:rPr lang="en-US" sz="2200" i="1">
                                      <a:solidFill>
                                        <a:srgbClr val="393939"/>
                                      </a:solidFill>
                                      <a:latin typeface="Cambria Math" panose="02040503050406030204" pitchFamily="18" charset="0"/>
                                      <a:ea typeface="Cambria Math" panose="02040503050406030204" pitchFamily="18" charset="0"/>
                                    </a:rPr>
                                    <m:t>1</m:t>
                                  </m:r>
                                </m:sub>
                                <m:sup>
                                  <m:r>
                                    <a:rPr lang="en-US" sz="2200" i="1">
                                      <a:solidFill>
                                        <a:srgbClr val="393939"/>
                                      </a:solidFill>
                                      <a:latin typeface="Cambria Math" panose="02040503050406030204" pitchFamily="18" charset="0"/>
                                      <a:ea typeface="Cambria Math" panose="02040503050406030204" pitchFamily="18" charset="0"/>
                                    </a:rPr>
                                    <m:t>2</m:t>
                                  </m:r>
                                </m:sup>
                              </m:sSubSup>
                            </m:den>
                          </m:f>
                          <m:r>
                            <a:rPr lang="en-US" sz="2200" i="1">
                              <a:solidFill>
                                <a:srgbClr val="393939"/>
                              </a:solidFill>
                              <a:latin typeface="Cambria Math" panose="02040503050406030204" pitchFamily="18" charset="0"/>
                              <a:ea typeface="Cambria Math" panose="02040503050406030204" pitchFamily="18" charset="0"/>
                            </a:rPr>
                            <m:t>−</m:t>
                          </m:r>
                          <m:f>
                            <m:fPr>
                              <m:ctrlPr>
                                <a:rPr lang="en-US" sz="2200" i="1">
                                  <a:solidFill>
                                    <a:srgbClr val="393939"/>
                                  </a:solidFill>
                                  <a:latin typeface="Cambria Math" panose="02040503050406030204" pitchFamily="18" charset="0"/>
                                  <a:ea typeface="Cambria Math" panose="02040503050406030204" pitchFamily="18" charset="0"/>
                                </a:rPr>
                              </m:ctrlPr>
                            </m:fPr>
                            <m:num>
                              <m:r>
                                <a:rPr lang="en-US" sz="2200" i="1">
                                  <a:solidFill>
                                    <a:srgbClr val="393939"/>
                                  </a:solidFill>
                                  <a:latin typeface="Cambria Math" panose="02040503050406030204" pitchFamily="18" charset="0"/>
                                  <a:ea typeface="Cambria Math" panose="02040503050406030204" pitchFamily="18" charset="0"/>
                                </a:rPr>
                                <m:t>1</m:t>
                              </m:r>
                            </m:num>
                            <m:den>
                              <m:sSubSup>
                                <m:sSubSupPr>
                                  <m:ctrlPr>
                                    <a:rPr lang="en-US" sz="2200" i="1">
                                      <a:solidFill>
                                        <a:srgbClr val="393939"/>
                                      </a:solidFill>
                                      <a:latin typeface="Cambria Math" panose="02040503050406030204" pitchFamily="18" charset="0"/>
                                      <a:ea typeface="Cambria Math" panose="02040503050406030204" pitchFamily="18" charset="0"/>
                                    </a:rPr>
                                  </m:ctrlPr>
                                </m:sSubSupPr>
                                <m:e>
                                  <m:r>
                                    <a:rPr lang="en-US" sz="2200" i="1">
                                      <a:solidFill>
                                        <a:srgbClr val="393939"/>
                                      </a:solidFill>
                                      <a:latin typeface="Cambria Math" panose="02040503050406030204" pitchFamily="18" charset="0"/>
                                      <a:ea typeface="Cambria Math" panose="02040503050406030204" pitchFamily="18" charset="0"/>
                                    </a:rPr>
                                    <m:t>𝑛</m:t>
                                  </m:r>
                                </m:e>
                                <m:sub>
                                  <m:r>
                                    <a:rPr lang="en-US" sz="2200" i="1">
                                      <a:solidFill>
                                        <a:srgbClr val="393939"/>
                                      </a:solidFill>
                                      <a:latin typeface="Cambria Math" panose="02040503050406030204" pitchFamily="18" charset="0"/>
                                      <a:ea typeface="Cambria Math" panose="02040503050406030204" pitchFamily="18" charset="0"/>
                                    </a:rPr>
                                    <m:t>2</m:t>
                                  </m:r>
                                </m:sub>
                                <m:sup>
                                  <m:r>
                                    <a:rPr lang="en-US" sz="2200" i="1">
                                      <a:solidFill>
                                        <a:srgbClr val="393939"/>
                                      </a:solidFill>
                                      <a:latin typeface="Cambria Math" panose="02040503050406030204" pitchFamily="18" charset="0"/>
                                      <a:ea typeface="Cambria Math" panose="02040503050406030204" pitchFamily="18" charset="0"/>
                                    </a:rPr>
                                    <m:t>2</m:t>
                                  </m:r>
                                </m:sup>
                              </m:sSubSup>
                            </m:den>
                          </m:f>
                        </m:e>
                      </m:d>
                    </m:oMath>
                  </m:oMathPara>
                </a14:m>
                <a:endParaRPr lang="en-US" sz="2200" dirty="0"/>
              </a:p>
              <a:p>
                <a:pPr algn="just"/>
                <a:r>
                  <a:rPr lang="en-US" sz="2200" dirty="0"/>
                  <a:t>Here,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𝑛</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rPr>
                      <m:t>1</m:t>
                    </m:r>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𝑛</m:t>
                        </m:r>
                      </m:e>
                      <m:sub>
                        <m:r>
                          <a:rPr lang="en-US" sz="2200" b="0" i="1" smtClean="0">
                            <a:latin typeface="Cambria Math" panose="02040503050406030204" pitchFamily="18" charset="0"/>
                          </a:rPr>
                          <m:t>2</m:t>
                        </m:r>
                      </m:sub>
                    </m:sSub>
                    <m:r>
                      <a:rPr lang="en-US" sz="2200" i="1">
                        <a:latin typeface="Cambria Math" panose="02040503050406030204" pitchFamily="18" charset="0"/>
                      </a:rPr>
                      <m:t>=</m:t>
                    </m:r>
                    <m:r>
                      <a:rPr lang="en-US" sz="2200" i="1" dirty="0" smtClean="0">
                        <a:latin typeface="Cambria Math" panose="02040503050406030204" pitchFamily="18" charset="0"/>
                        <a:ea typeface="Cambria Math" panose="02040503050406030204" pitchFamily="18" charset="0"/>
                      </a:rPr>
                      <m:t>∞</m:t>
                    </m:r>
                  </m:oMath>
                </a14:m>
                <a:r>
                  <a:rPr lang="en-US" sz="2200" dirty="0"/>
                  <a:t>, thus,</a:t>
                </a:r>
              </a:p>
              <a:p>
                <a:pPr algn="just"/>
                <a:endParaRPr lang="en-US" sz="2200" dirty="0"/>
              </a:p>
              <a:p>
                <a:pPr algn="just"/>
                <a14:m>
                  <m:oMathPara xmlns:m="http://schemas.openxmlformats.org/officeDocument/2006/math">
                    <m:oMathParaPr>
                      <m:jc m:val="centerGroup"/>
                    </m:oMathParaPr>
                    <m:oMath xmlns:m="http://schemas.openxmlformats.org/officeDocument/2006/math">
                      <m:r>
                        <m:rPr>
                          <m:sty m:val="p"/>
                        </m:rPr>
                        <a:rPr lang="en-US" sz="2200" i="0">
                          <a:solidFill>
                            <a:srgbClr val="393939"/>
                          </a:solidFill>
                          <a:latin typeface="Cambria Math" panose="02040503050406030204" pitchFamily="18" charset="0"/>
                          <a:ea typeface="Cambria Math" panose="02040503050406030204" pitchFamily="18" charset="0"/>
                        </a:rPr>
                        <m:t>I</m:t>
                      </m:r>
                      <m:r>
                        <a:rPr lang="en-US" sz="2200" i="0">
                          <a:solidFill>
                            <a:srgbClr val="393939"/>
                          </a:solidFill>
                          <a:latin typeface="Cambria Math" panose="02040503050406030204" pitchFamily="18" charset="0"/>
                          <a:ea typeface="Cambria Math" panose="02040503050406030204" pitchFamily="18" charset="0"/>
                        </a:rPr>
                        <m:t>.</m:t>
                      </m:r>
                      <m:r>
                        <m:rPr>
                          <m:sty m:val="p"/>
                        </m:rPr>
                        <a:rPr lang="en-US" sz="2200" i="0">
                          <a:solidFill>
                            <a:srgbClr val="393939"/>
                          </a:solidFill>
                          <a:latin typeface="Cambria Math" panose="02040503050406030204" pitchFamily="18" charset="0"/>
                          <a:ea typeface="Cambria Math" panose="02040503050406030204" pitchFamily="18" charset="0"/>
                        </a:rPr>
                        <m:t>E</m:t>
                      </m:r>
                      <m:r>
                        <a:rPr lang="en-US" sz="2200" i="0">
                          <a:solidFill>
                            <a:srgbClr val="393939"/>
                          </a:solidFill>
                          <a:latin typeface="Cambria Math" panose="02040503050406030204" pitchFamily="18" charset="0"/>
                          <a:ea typeface="Cambria Math" panose="02040503050406030204" pitchFamily="18" charset="0"/>
                        </a:rPr>
                        <m:t>.=</m:t>
                      </m:r>
                      <m:sSub>
                        <m:sSubPr>
                          <m:ctrlPr>
                            <a:rPr lang="en-US" sz="2200" i="1">
                              <a:solidFill>
                                <a:srgbClr val="393939"/>
                              </a:solidFill>
                              <a:latin typeface="Cambria Math" panose="02040503050406030204" pitchFamily="18" charset="0"/>
                              <a:ea typeface="Cambria Math" panose="02040503050406030204" pitchFamily="18" charset="0"/>
                            </a:rPr>
                          </m:ctrlPr>
                        </m:sSubPr>
                        <m:e>
                          <m:r>
                            <a:rPr lang="en-US" sz="2200" i="1">
                              <a:solidFill>
                                <a:srgbClr val="393939"/>
                              </a:solidFill>
                              <a:latin typeface="Cambria Math" panose="02040503050406030204" pitchFamily="18" charset="0"/>
                              <a:ea typeface="Cambria Math" panose="02040503050406030204" pitchFamily="18" charset="0"/>
                            </a:rPr>
                            <m:t>𝑅</m:t>
                          </m:r>
                        </m:e>
                        <m:sub>
                          <m:r>
                            <m:rPr>
                              <m:sty m:val="p"/>
                            </m:rPr>
                            <a:rPr lang="en-US" sz="2200">
                              <a:solidFill>
                                <a:srgbClr val="393939"/>
                              </a:solidFill>
                              <a:latin typeface="Cambria Math" panose="02040503050406030204" pitchFamily="18" charset="0"/>
                              <a:ea typeface="Cambria Math" panose="02040503050406030204" pitchFamily="18" charset="0"/>
                            </a:rPr>
                            <m:t>H</m:t>
                          </m:r>
                        </m:sub>
                      </m:sSub>
                      <m:d>
                        <m:dPr>
                          <m:ctrlPr>
                            <a:rPr lang="en-US" sz="2200" b="0" i="1" smtClean="0">
                              <a:solidFill>
                                <a:srgbClr val="393939"/>
                              </a:solidFill>
                              <a:latin typeface="Cambria Math" panose="02040503050406030204" pitchFamily="18" charset="0"/>
                              <a:ea typeface="Cambria Math" panose="02040503050406030204" pitchFamily="18" charset="0"/>
                            </a:rPr>
                          </m:ctrlPr>
                        </m:dPr>
                        <m:e>
                          <m:r>
                            <a:rPr lang="en-US" sz="2200" b="0" i="1" smtClean="0">
                              <a:solidFill>
                                <a:srgbClr val="393939"/>
                              </a:solidFill>
                              <a:latin typeface="Cambria Math" panose="02040503050406030204" pitchFamily="18" charset="0"/>
                              <a:ea typeface="Cambria Math" panose="02040503050406030204" pitchFamily="18" charset="0"/>
                            </a:rPr>
                            <m:t>1</m:t>
                          </m:r>
                          <m:r>
                            <a:rPr lang="en-US" sz="2200" b="0" i="1" smtClean="0">
                              <a:solidFill>
                                <a:srgbClr val="393939"/>
                              </a:solidFill>
                              <a:latin typeface="Cambria Math" panose="02040503050406030204" pitchFamily="18" charset="0"/>
                              <a:ea typeface="Cambria Math" panose="02040503050406030204" pitchFamily="18" charset="0"/>
                            </a:rPr>
                            <m:t>−</m:t>
                          </m:r>
                          <m:r>
                            <a:rPr lang="en-US" sz="2200" b="0" i="1" smtClean="0">
                              <a:solidFill>
                                <a:srgbClr val="393939"/>
                              </a:solidFill>
                              <a:latin typeface="Cambria Math" panose="02040503050406030204" pitchFamily="18" charset="0"/>
                              <a:ea typeface="Cambria Math" panose="02040503050406030204" pitchFamily="18" charset="0"/>
                            </a:rPr>
                            <m:t>0</m:t>
                          </m:r>
                        </m:e>
                      </m:d>
                      <m:r>
                        <a:rPr lang="en-US" sz="2200" b="0" i="1" smtClean="0">
                          <a:solidFill>
                            <a:srgbClr val="393939"/>
                          </a:solidFill>
                          <a:latin typeface="Cambria Math" panose="02040503050406030204" pitchFamily="18" charset="0"/>
                          <a:ea typeface="Cambria Math" panose="02040503050406030204" pitchFamily="18" charset="0"/>
                        </a:rPr>
                        <m:t>=</m:t>
                      </m:r>
                      <m:r>
                        <a:rPr lang="en-US" sz="2200" b="0" i="1" smtClean="0">
                          <a:solidFill>
                            <a:srgbClr val="393939"/>
                          </a:solidFill>
                          <a:latin typeface="Cambria Math" panose="02040503050406030204" pitchFamily="18" charset="0"/>
                          <a:ea typeface="Cambria Math" panose="02040503050406030204" pitchFamily="18" charset="0"/>
                        </a:rPr>
                        <m:t>109677</m:t>
                      </m:r>
                      <m:r>
                        <a:rPr lang="en-US" sz="2200" b="0" i="1" smtClean="0">
                          <a:solidFill>
                            <a:srgbClr val="393939"/>
                          </a:solidFill>
                          <a:latin typeface="Cambria Math" panose="02040503050406030204" pitchFamily="18" charset="0"/>
                          <a:ea typeface="Cambria Math" panose="02040503050406030204" pitchFamily="18" charset="0"/>
                        </a:rPr>
                        <m:t>.</m:t>
                      </m:r>
                      <m:r>
                        <a:rPr lang="en-US" sz="2200" b="0" i="1" smtClean="0">
                          <a:solidFill>
                            <a:srgbClr val="393939"/>
                          </a:solidFill>
                          <a:latin typeface="Cambria Math" panose="02040503050406030204" pitchFamily="18" charset="0"/>
                          <a:ea typeface="Cambria Math" panose="02040503050406030204" pitchFamily="18" charset="0"/>
                        </a:rPr>
                        <m:t>6</m:t>
                      </m:r>
                      <m:r>
                        <a:rPr lang="en-US" sz="2200" b="0" i="1" smtClean="0">
                          <a:solidFill>
                            <a:srgbClr val="393939"/>
                          </a:solidFill>
                          <a:latin typeface="Cambria Math" panose="02040503050406030204" pitchFamily="18" charset="0"/>
                          <a:ea typeface="Cambria Math" panose="02040503050406030204" pitchFamily="18" charset="0"/>
                        </a:rPr>
                        <m:t> </m:t>
                      </m:r>
                      <m:sSup>
                        <m:sSupPr>
                          <m:ctrlPr>
                            <a:rPr lang="en-US" sz="2200" b="0" i="1" smtClean="0">
                              <a:solidFill>
                                <a:srgbClr val="393939"/>
                              </a:solidFill>
                              <a:latin typeface="Cambria Math" panose="02040503050406030204" pitchFamily="18" charset="0"/>
                              <a:ea typeface="Cambria Math" panose="02040503050406030204" pitchFamily="18" charset="0"/>
                            </a:rPr>
                          </m:ctrlPr>
                        </m:sSupPr>
                        <m:e>
                          <m:r>
                            <m:rPr>
                              <m:sty m:val="p"/>
                            </m:rPr>
                            <a:rPr lang="en-US" sz="2200" b="0" i="0" smtClean="0">
                              <a:solidFill>
                                <a:srgbClr val="393939"/>
                              </a:solidFill>
                              <a:latin typeface="Cambria Math" panose="02040503050406030204" pitchFamily="18" charset="0"/>
                              <a:ea typeface="Cambria Math" panose="02040503050406030204" pitchFamily="18" charset="0"/>
                            </a:rPr>
                            <m:t>cm</m:t>
                          </m:r>
                        </m:e>
                        <m:sup>
                          <m:r>
                            <a:rPr lang="en-US" sz="2200" b="0" i="1" smtClean="0">
                              <a:solidFill>
                                <a:srgbClr val="393939"/>
                              </a:solidFill>
                              <a:latin typeface="Cambria Math" panose="02040503050406030204" pitchFamily="18" charset="0"/>
                              <a:ea typeface="Cambria Math" panose="02040503050406030204" pitchFamily="18" charset="0"/>
                            </a:rPr>
                            <m:t>−</m:t>
                          </m:r>
                          <m:r>
                            <a:rPr lang="en-US" sz="2200" b="0" i="1" smtClean="0">
                              <a:solidFill>
                                <a:srgbClr val="393939"/>
                              </a:solidFill>
                              <a:latin typeface="Cambria Math" panose="02040503050406030204" pitchFamily="18" charset="0"/>
                              <a:ea typeface="Cambria Math" panose="02040503050406030204" pitchFamily="18" charset="0"/>
                            </a:rPr>
                            <m:t>1</m:t>
                          </m:r>
                        </m:sup>
                      </m:sSup>
                    </m:oMath>
                  </m:oMathPara>
                </a14:m>
                <a:endParaRPr lang="en-US" sz="2200" b="0" i="1" dirty="0">
                  <a:solidFill>
                    <a:srgbClr val="393939"/>
                  </a:solidFill>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sz="2200" b="0" i="1" smtClean="0">
                          <a:solidFill>
                            <a:srgbClr val="393939"/>
                          </a:solidFill>
                          <a:latin typeface="Cambria Math" panose="02040503050406030204" pitchFamily="18" charset="0"/>
                          <a:ea typeface="Cambria Math" panose="02040503050406030204" pitchFamily="18" charset="0"/>
                        </a:rPr>
                        <m:t> </m:t>
                      </m:r>
                    </m:oMath>
                  </m:oMathPara>
                </a14:m>
                <a:endParaRPr lang="en-US" sz="2200" dirty="0"/>
              </a:p>
              <a:p>
                <a:pPr algn="ctr"/>
                <a14:m>
                  <m:oMath xmlns:m="http://schemas.openxmlformats.org/officeDocument/2006/math">
                    <m:r>
                      <a:rPr lang="en-US" sz="2400" i="1">
                        <a:solidFill>
                          <a:srgbClr val="393939"/>
                        </a:solidFill>
                        <a:latin typeface="Cambria Math" panose="02040503050406030204" pitchFamily="18" charset="0"/>
                        <a:ea typeface="Cambria Math" panose="02040503050406030204" pitchFamily="18" charset="0"/>
                      </a:rPr>
                      <m:t>109677</m:t>
                    </m:r>
                    <m:r>
                      <a:rPr lang="en-US" sz="2400" i="1">
                        <a:solidFill>
                          <a:srgbClr val="393939"/>
                        </a:solidFill>
                        <a:latin typeface="Cambria Math" panose="02040503050406030204" pitchFamily="18" charset="0"/>
                        <a:ea typeface="Cambria Math" panose="02040503050406030204" pitchFamily="18" charset="0"/>
                      </a:rPr>
                      <m:t>.</m:t>
                    </m:r>
                    <m:r>
                      <a:rPr lang="en-US" sz="2400" i="1">
                        <a:solidFill>
                          <a:srgbClr val="393939"/>
                        </a:solidFill>
                        <a:latin typeface="Cambria Math" panose="02040503050406030204" pitchFamily="18" charset="0"/>
                        <a:ea typeface="Cambria Math" panose="02040503050406030204" pitchFamily="18" charset="0"/>
                      </a:rPr>
                      <m:t>6</m:t>
                    </m:r>
                    <m:r>
                      <a:rPr lang="en-US" sz="2400" i="1">
                        <a:solidFill>
                          <a:srgbClr val="393939"/>
                        </a:solidFill>
                        <a:latin typeface="Cambria Math" panose="02040503050406030204" pitchFamily="18" charset="0"/>
                        <a:ea typeface="Cambria Math" panose="02040503050406030204" pitchFamily="18" charset="0"/>
                      </a:rPr>
                      <m:t> </m:t>
                    </m:r>
                    <m:sSup>
                      <m:sSupPr>
                        <m:ctrlPr>
                          <a:rPr lang="en-US" sz="2400" i="1">
                            <a:solidFill>
                              <a:srgbClr val="393939"/>
                            </a:solidFill>
                            <a:latin typeface="Cambria Math" panose="02040503050406030204" pitchFamily="18" charset="0"/>
                            <a:ea typeface="Cambria Math" panose="02040503050406030204" pitchFamily="18" charset="0"/>
                          </a:rPr>
                        </m:ctrlPr>
                      </m:sSupPr>
                      <m:e>
                        <m:r>
                          <m:rPr>
                            <m:sty m:val="p"/>
                          </m:rPr>
                          <a:rPr lang="en-US" sz="2400">
                            <a:solidFill>
                              <a:srgbClr val="393939"/>
                            </a:solidFill>
                            <a:latin typeface="Cambria Math" panose="02040503050406030204" pitchFamily="18" charset="0"/>
                            <a:ea typeface="Cambria Math" panose="02040503050406030204" pitchFamily="18" charset="0"/>
                          </a:rPr>
                          <m:t>cm</m:t>
                        </m:r>
                      </m:e>
                      <m:sup>
                        <m:r>
                          <a:rPr lang="en-US" sz="2400" i="1">
                            <a:solidFill>
                              <a:srgbClr val="393939"/>
                            </a:solidFill>
                            <a:latin typeface="Cambria Math" panose="02040503050406030204" pitchFamily="18" charset="0"/>
                            <a:ea typeface="Cambria Math" panose="02040503050406030204" pitchFamily="18" charset="0"/>
                          </a:rPr>
                          <m:t>−</m:t>
                        </m:r>
                        <m:r>
                          <a:rPr lang="en-US" sz="2400" i="1">
                            <a:solidFill>
                              <a:srgbClr val="393939"/>
                            </a:solidFill>
                            <a:latin typeface="Cambria Math" panose="02040503050406030204" pitchFamily="18" charset="0"/>
                            <a:ea typeface="Cambria Math" panose="02040503050406030204" pitchFamily="18" charset="0"/>
                          </a:rPr>
                          <m:t>1</m:t>
                        </m:r>
                      </m:sup>
                    </m:sSup>
                    <m:r>
                      <a:rPr lang="en-US" sz="2400" i="1" smtClean="0">
                        <a:solidFill>
                          <a:srgbClr val="393939"/>
                        </a:solidFill>
                        <a:latin typeface="Cambria Math" panose="02040503050406030204" pitchFamily="18" charset="0"/>
                        <a:ea typeface="Cambria Math" panose="02040503050406030204" pitchFamily="18" charset="0"/>
                      </a:rPr>
                      <m:t>×</m:t>
                    </m:r>
                    <m:f>
                      <m:fPr>
                        <m:ctrlPr>
                          <a:rPr lang="en-US" sz="2400" i="1" smtClean="0">
                            <a:solidFill>
                              <a:srgbClr val="393939"/>
                            </a:solidFill>
                            <a:latin typeface="Cambria Math" panose="02040503050406030204" pitchFamily="18" charset="0"/>
                            <a:ea typeface="Cambria Math" panose="02040503050406030204" pitchFamily="18" charset="0"/>
                          </a:rPr>
                        </m:ctrlPr>
                      </m:fPr>
                      <m:num>
                        <m:r>
                          <a:rPr lang="en-US" sz="2400" b="0" i="1" smtClean="0">
                            <a:solidFill>
                              <a:srgbClr val="393939"/>
                            </a:solidFill>
                            <a:latin typeface="Cambria Math" panose="02040503050406030204" pitchFamily="18" charset="0"/>
                            <a:ea typeface="Cambria Math" panose="02040503050406030204" pitchFamily="18" charset="0"/>
                          </a:rPr>
                          <m:t>1</m:t>
                        </m:r>
                        <m:r>
                          <a:rPr lang="en-US" sz="2400" b="0" i="1" smtClean="0">
                            <a:solidFill>
                              <a:srgbClr val="393939"/>
                            </a:solidFill>
                            <a:latin typeface="Cambria Math" panose="02040503050406030204" pitchFamily="18" charset="0"/>
                            <a:ea typeface="Cambria Math" panose="02040503050406030204" pitchFamily="18" charset="0"/>
                          </a:rPr>
                          <m:t> </m:t>
                        </m:r>
                        <m:r>
                          <m:rPr>
                            <m:sty m:val="p"/>
                          </m:rPr>
                          <a:rPr lang="en-US" sz="2400" b="0" i="0" smtClean="0">
                            <a:solidFill>
                              <a:srgbClr val="393939"/>
                            </a:solidFill>
                            <a:latin typeface="Cambria Math" panose="02040503050406030204" pitchFamily="18" charset="0"/>
                            <a:ea typeface="Cambria Math" panose="02040503050406030204" pitchFamily="18" charset="0"/>
                          </a:rPr>
                          <m:t>Joule</m:t>
                        </m:r>
                        <m:r>
                          <a:rPr lang="en-US" sz="2400" b="0" i="0" smtClean="0">
                            <a:solidFill>
                              <a:srgbClr val="393939"/>
                            </a:solidFill>
                            <a:latin typeface="Cambria Math" panose="02040503050406030204" pitchFamily="18" charset="0"/>
                            <a:ea typeface="Cambria Math" panose="02040503050406030204" pitchFamily="18" charset="0"/>
                          </a:rPr>
                          <m:t> (</m:t>
                        </m:r>
                        <m:r>
                          <m:rPr>
                            <m:sty m:val="p"/>
                          </m:rPr>
                          <a:rPr lang="en-US" sz="2400" b="0" i="0" smtClean="0">
                            <a:solidFill>
                              <a:srgbClr val="393939"/>
                            </a:solidFill>
                            <a:latin typeface="Cambria Math" panose="02040503050406030204" pitchFamily="18" charset="0"/>
                            <a:ea typeface="Cambria Math" panose="02040503050406030204" pitchFamily="18" charset="0"/>
                          </a:rPr>
                          <m:t>J</m:t>
                        </m:r>
                        <m:r>
                          <a:rPr lang="en-US" sz="2400" b="0" i="0" smtClean="0">
                            <a:solidFill>
                              <a:srgbClr val="393939"/>
                            </a:solidFill>
                            <a:latin typeface="Cambria Math" panose="02040503050406030204" pitchFamily="18" charset="0"/>
                            <a:ea typeface="Cambria Math" panose="02040503050406030204" pitchFamily="18" charset="0"/>
                          </a:rPr>
                          <m:t>)</m:t>
                        </m:r>
                      </m:num>
                      <m:den>
                        <m:r>
                          <a:rPr lang="en-US" sz="2400" b="0" i="1" smtClean="0">
                            <a:solidFill>
                              <a:srgbClr val="393939"/>
                            </a:solidFill>
                            <a:latin typeface="Cambria Math" panose="02040503050406030204" pitchFamily="18" charset="0"/>
                            <a:ea typeface="Cambria Math" panose="02040503050406030204" pitchFamily="18" charset="0"/>
                          </a:rPr>
                          <m:t>5</m:t>
                        </m:r>
                        <m:r>
                          <a:rPr lang="en-US" sz="2400" b="0" i="1" smtClean="0">
                            <a:solidFill>
                              <a:srgbClr val="393939"/>
                            </a:solidFill>
                            <a:latin typeface="Cambria Math" panose="02040503050406030204" pitchFamily="18" charset="0"/>
                            <a:ea typeface="Cambria Math" panose="02040503050406030204" pitchFamily="18" charset="0"/>
                          </a:rPr>
                          <m:t>.</m:t>
                        </m:r>
                        <m:r>
                          <a:rPr lang="en-US" sz="2400" b="0" i="1" smtClean="0">
                            <a:solidFill>
                              <a:srgbClr val="393939"/>
                            </a:solidFill>
                            <a:latin typeface="Cambria Math" panose="02040503050406030204" pitchFamily="18" charset="0"/>
                            <a:ea typeface="Cambria Math" panose="02040503050406030204" pitchFamily="18" charset="0"/>
                          </a:rPr>
                          <m:t>034</m:t>
                        </m:r>
                        <m:r>
                          <a:rPr lang="en-US" sz="2400" b="0" i="1" smtClean="0">
                            <a:solidFill>
                              <a:srgbClr val="393939"/>
                            </a:solidFill>
                            <a:latin typeface="Cambria Math" panose="02040503050406030204" pitchFamily="18" charset="0"/>
                            <a:ea typeface="Cambria Math" panose="02040503050406030204" pitchFamily="18" charset="0"/>
                          </a:rPr>
                          <m:t> × </m:t>
                        </m:r>
                        <m:sSup>
                          <m:sSupPr>
                            <m:ctrlPr>
                              <a:rPr lang="en-US" sz="2400" b="0" i="1" smtClean="0">
                                <a:solidFill>
                                  <a:srgbClr val="393939"/>
                                </a:solidFill>
                                <a:latin typeface="Cambria Math" panose="02040503050406030204" pitchFamily="18" charset="0"/>
                                <a:ea typeface="Cambria Math" panose="02040503050406030204" pitchFamily="18" charset="0"/>
                              </a:rPr>
                            </m:ctrlPr>
                          </m:sSupPr>
                          <m:e>
                            <m:r>
                              <a:rPr lang="en-US" sz="2400" b="0" i="1" smtClean="0">
                                <a:solidFill>
                                  <a:srgbClr val="393939"/>
                                </a:solidFill>
                                <a:latin typeface="Cambria Math" panose="02040503050406030204" pitchFamily="18" charset="0"/>
                                <a:ea typeface="Cambria Math" panose="02040503050406030204" pitchFamily="18" charset="0"/>
                              </a:rPr>
                              <m:t>10</m:t>
                            </m:r>
                          </m:e>
                          <m:sup>
                            <m:r>
                              <a:rPr lang="en-US" sz="2400" b="0" i="1" smtClean="0">
                                <a:solidFill>
                                  <a:srgbClr val="393939"/>
                                </a:solidFill>
                                <a:latin typeface="Cambria Math" panose="02040503050406030204" pitchFamily="18" charset="0"/>
                                <a:ea typeface="Cambria Math" panose="02040503050406030204" pitchFamily="18" charset="0"/>
                              </a:rPr>
                              <m:t>22</m:t>
                            </m:r>
                          </m:sup>
                        </m:sSup>
                        <m:r>
                          <a:rPr lang="en-US" sz="2400" b="0" i="1" smtClean="0">
                            <a:solidFill>
                              <a:srgbClr val="393939"/>
                            </a:solidFill>
                            <a:latin typeface="Cambria Math" panose="02040503050406030204" pitchFamily="18" charset="0"/>
                            <a:ea typeface="Cambria Math" panose="02040503050406030204" pitchFamily="18" charset="0"/>
                          </a:rPr>
                          <m:t> </m:t>
                        </m:r>
                        <m:sSup>
                          <m:sSupPr>
                            <m:ctrlPr>
                              <a:rPr lang="en-US" sz="2400" b="0" i="1" smtClean="0">
                                <a:solidFill>
                                  <a:srgbClr val="393939"/>
                                </a:solidFill>
                                <a:latin typeface="Cambria Math" panose="02040503050406030204" pitchFamily="18" charset="0"/>
                                <a:ea typeface="Cambria Math" panose="02040503050406030204" pitchFamily="18" charset="0"/>
                              </a:rPr>
                            </m:ctrlPr>
                          </m:sSupPr>
                          <m:e>
                            <m:r>
                              <m:rPr>
                                <m:sty m:val="p"/>
                              </m:rPr>
                              <a:rPr lang="en-US" sz="2400" b="0" i="0" smtClean="0">
                                <a:solidFill>
                                  <a:srgbClr val="393939"/>
                                </a:solidFill>
                                <a:latin typeface="Cambria Math" panose="02040503050406030204" pitchFamily="18" charset="0"/>
                                <a:ea typeface="Cambria Math" panose="02040503050406030204" pitchFamily="18" charset="0"/>
                              </a:rPr>
                              <m:t>cm</m:t>
                            </m:r>
                          </m:e>
                          <m:sup>
                            <m:r>
                              <a:rPr lang="en-US" sz="2400" b="0" i="0" smtClean="0">
                                <a:solidFill>
                                  <a:srgbClr val="393939"/>
                                </a:solidFill>
                                <a:latin typeface="Cambria Math" panose="02040503050406030204" pitchFamily="18" charset="0"/>
                                <a:ea typeface="Cambria Math" panose="02040503050406030204" pitchFamily="18" charset="0"/>
                              </a:rPr>
                              <m:t>−</m:t>
                            </m:r>
                            <m:r>
                              <a:rPr lang="en-US" sz="2400" b="0" i="0" smtClean="0">
                                <a:solidFill>
                                  <a:srgbClr val="393939"/>
                                </a:solidFill>
                                <a:latin typeface="Cambria Math" panose="02040503050406030204" pitchFamily="18" charset="0"/>
                                <a:ea typeface="Cambria Math" panose="02040503050406030204" pitchFamily="18" charset="0"/>
                              </a:rPr>
                              <m:t>1</m:t>
                            </m:r>
                          </m:sup>
                        </m:sSup>
                      </m:den>
                    </m:f>
                    <m:r>
                      <a:rPr lang="en-US" sz="2400" b="0" i="1" smtClean="0">
                        <a:solidFill>
                          <a:srgbClr val="393939"/>
                        </a:solidFill>
                        <a:latin typeface="Cambria Math" panose="02040503050406030204" pitchFamily="18" charset="0"/>
                        <a:ea typeface="Cambria Math" panose="02040503050406030204" pitchFamily="18" charset="0"/>
                      </a:rPr>
                      <m:t>=</m:t>
                    </m:r>
                    <m:r>
                      <a:rPr lang="en-US" sz="2400" b="0" i="1" smtClean="0">
                        <a:solidFill>
                          <a:srgbClr val="393939"/>
                        </a:solidFill>
                        <a:latin typeface="Cambria Math" panose="02040503050406030204" pitchFamily="18" charset="0"/>
                        <a:ea typeface="Cambria Math" panose="02040503050406030204" pitchFamily="18" charset="0"/>
                      </a:rPr>
                      <m:t>2</m:t>
                    </m:r>
                    <m:r>
                      <a:rPr lang="en-US" sz="2400" b="0" i="1" smtClean="0">
                        <a:solidFill>
                          <a:srgbClr val="393939"/>
                        </a:solidFill>
                        <a:latin typeface="Cambria Math" panose="02040503050406030204" pitchFamily="18" charset="0"/>
                        <a:ea typeface="Cambria Math" panose="02040503050406030204" pitchFamily="18" charset="0"/>
                      </a:rPr>
                      <m:t>.</m:t>
                    </m:r>
                    <m:r>
                      <a:rPr lang="en-US" sz="2400" b="0" i="1" smtClean="0">
                        <a:solidFill>
                          <a:srgbClr val="393939"/>
                        </a:solidFill>
                        <a:latin typeface="Cambria Math" panose="02040503050406030204" pitchFamily="18" charset="0"/>
                        <a:ea typeface="Cambria Math" panose="02040503050406030204" pitchFamily="18" charset="0"/>
                      </a:rPr>
                      <m:t>179</m:t>
                    </m:r>
                    <m:r>
                      <a:rPr lang="en-US" sz="2400" i="1">
                        <a:solidFill>
                          <a:srgbClr val="393939"/>
                        </a:solidFill>
                        <a:latin typeface="Cambria Math" panose="02040503050406030204" pitchFamily="18" charset="0"/>
                        <a:ea typeface="Cambria Math" panose="02040503050406030204" pitchFamily="18" charset="0"/>
                      </a:rPr>
                      <m:t>× </m:t>
                    </m:r>
                    <m:sSup>
                      <m:sSupPr>
                        <m:ctrlPr>
                          <a:rPr lang="en-US" sz="2400" i="1">
                            <a:solidFill>
                              <a:srgbClr val="393939"/>
                            </a:solidFill>
                            <a:latin typeface="Cambria Math" panose="02040503050406030204" pitchFamily="18" charset="0"/>
                            <a:ea typeface="Cambria Math" panose="02040503050406030204" pitchFamily="18" charset="0"/>
                          </a:rPr>
                        </m:ctrlPr>
                      </m:sSupPr>
                      <m:e>
                        <m:r>
                          <a:rPr lang="en-US" sz="2400" i="1">
                            <a:solidFill>
                              <a:srgbClr val="393939"/>
                            </a:solidFill>
                            <a:latin typeface="Cambria Math" panose="02040503050406030204" pitchFamily="18" charset="0"/>
                            <a:ea typeface="Cambria Math" panose="02040503050406030204" pitchFamily="18" charset="0"/>
                          </a:rPr>
                          <m:t>10</m:t>
                        </m:r>
                      </m:e>
                      <m:sup>
                        <m:r>
                          <a:rPr lang="en-US" sz="2400" b="0" i="1" smtClean="0">
                            <a:solidFill>
                              <a:srgbClr val="393939"/>
                            </a:solidFill>
                            <a:latin typeface="Cambria Math" panose="02040503050406030204" pitchFamily="18" charset="0"/>
                            <a:ea typeface="Cambria Math" panose="02040503050406030204" pitchFamily="18" charset="0"/>
                          </a:rPr>
                          <m:t>−</m:t>
                        </m:r>
                        <m:r>
                          <a:rPr lang="en-US" sz="2400" b="0" i="1" smtClean="0">
                            <a:solidFill>
                              <a:srgbClr val="393939"/>
                            </a:solidFill>
                            <a:latin typeface="Cambria Math" panose="02040503050406030204" pitchFamily="18" charset="0"/>
                            <a:ea typeface="Cambria Math" panose="02040503050406030204" pitchFamily="18" charset="0"/>
                          </a:rPr>
                          <m:t>18</m:t>
                        </m:r>
                      </m:sup>
                    </m:sSup>
                  </m:oMath>
                </a14:m>
                <a:r>
                  <a:rPr lang="en-US" sz="2400" dirty="0">
                    <a:solidFill>
                      <a:srgbClr val="393939"/>
                    </a:solidFill>
                    <a:ea typeface="Cambria Math" panose="02040503050406030204" pitchFamily="18" charset="0"/>
                  </a:rPr>
                  <a:t> </a:t>
                </a:r>
                <a14:m>
                  <m:oMath xmlns:m="http://schemas.openxmlformats.org/officeDocument/2006/math">
                    <m:r>
                      <m:rPr>
                        <m:sty m:val="p"/>
                      </m:rPr>
                      <a:rPr lang="en-US" sz="2400">
                        <a:solidFill>
                          <a:srgbClr val="393939"/>
                        </a:solidFill>
                        <a:latin typeface="Cambria Math" panose="02040503050406030204" pitchFamily="18" charset="0"/>
                        <a:ea typeface="Cambria Math" panose="02040503050406030204" pitchFamily="18" charset="0"/>
                      </a:rPr>
                      <m:t>J</m:t>
                    </m:r>
                  </m:oMath>
                </a14:m>
                <a:endParaRPr lang="en-US" sz="2400" dirty="0"/>
              </a:p>
              <a:p>
                <a:pPr algn="just"/>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293077" y="876274"/>
                <a:ext cx="8581291" cy="5088509"/>
              </a:xfrm>
              <a:prstGeom prst="rect">
                <a:avLst/>
              </a:prstGeom>
              <a:blipFill>
                <a:blip r:embed="rId2"/>
                <a:stretch>
                  <a:fillRect l="-923" t="-839" r="-923"/>
                </a:stretch>
              </a:blipFill>
            </p:spPr>
            <p:txBody>
              <a:bodyPr/>
              <a:lstStyle/>
              <a:p>
                <a:r>
                  <a:rPr lang="en-US">
                    <a:noFill/>
                  </a:rPr>
                  <a:t> </a:t>
                </a:r>
              </a:p>
            </p:txBody>
          </p:sp>
        </mc:Fallback>
      </mc:AlternateContent>
      <p:sp>
        <p:nvSpPr>
          <p:cNvPr id="8" name="Rectangle 7"/>
          <p:cNvSpPr/>
          <p:nvPr/>
        </p:nvSpPr>
        <p:spPr>
          <a:xfrm>
            <a:off x="420031" y="639567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spTree>
    <p:extLst>
      <p:ext uri="{BB962C8B-B14F-4D97-AF65-F5344CB8AC3E}">
        <p14:creationId xmlns:p14="http://schemas.microsoft.com/office/powerpoint/2010/main" val="170489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07831"/>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700" b="1" dirty="0">
                <a:cs typeface="Arial" panose="020B0604020202020204" pitchFamily="34" charset="0"/>
              </a:rPr>
              <a:t>   </a:t>
            </a:r>
            <a:r>
              <a:rPr lang="en-US" altLang="en-US" sz="2700" b="1" dirty="0"/>
              <a:t>Example</a:t>
            </a:r>
          </a:p>
        </p:txBody>
      </p:sp>
      <p:sp>
        <p:nvSpPr>
          <p:cNvPr id="10" name="Slide Number Placeholder 9"/>
          <p:cNvSpPr>
            <a:spLocks noGrp="1"/>
          </p:cNvSpPr>
          <p:nvPr>
            <p:ph type="sldNum" sz="quarter" idx="12"/>
          </p:nvPr>
        </p:nvSpPr>
        <p:spPr/>
        <p:txBody>
          <a:bodyPr/>
          <a:lstStyle/>
          <a:p>
            <a:fld id="{74374BF2-3C04-4AB9-BE52-D173019A9162}" type="slidenum">
              <a:rPr lang="en-US" smtClean="0"/>
              <a:t>39</a:t>
            </a:fld>
            <a:endParaRPr lang="en-US"/>
          </a:p>
        </p:txBody>
      </p:sp>
      <mc:AlternateContent xmlns:mc="http://schemas.openxmlformats.org/markup-compatibility/2006" xmlns:a14="http://schemas.microsoft.com/office/drawing/2010/main">
        <mc:Choice Requires="a14">
          <p:sp>
            <p:nvSpPr>
              <p:cNvPr id="2" name="Rectangle 1"/>
              <p:cNvSpPr/>
              <p:nvPr/>
            </p:nvSpPr>
            <p:spPr>
              <a:xfrm>
                <a:off x="316523" y="876274"/>
                <a:ext cx="8651631" cy="5508752"/>
              </a:xfrm>
              <a:prstGeom prst="rect">
                <a:avLst/>
              </a:prstGeom>
            </p:spPr>
            <p:txBody>
              <a:bodyPr wrap="square">
                <a:spAutoFit/>
              </a:bodyPr>
              <a:lstStyle/>
              <a:p>
                <a:r>
                  <a:rPr lang="en-US" sz="2200" dirty="0">
                    <a:solidFill>
                      <a:srgbClr val="FF0000"/>
                    </a:solidFill>
                  </a:rPr>
                  <a:t>Calculate the speed of the electron in the first orbital in hydrogen atom (orbit with </a:t>
                </a:r>
                <a14:m>
                  <m:oMath xmlns:m="http://schemas.openxmlformats.org/officeDocument/2006/math">
                    <m:r>
                      <a:rPr lang="en-US" sz="2200" i="1" dirty="0">
                        <a:solidFill>
                          <a:srgbClr val="FF0000"/>
                        </a:solidFill>
                        <a:latin typeface="Cambria Math" panose="02040503050406030204" pitchFamily="18" charset="0"/>
                      </a:rPr>
                      <m:t>𝑛</m:t>
                    </m:r>
                    <m:r>
                      <a:rPr lang="en-US" sz="2200" i="1" dirty="0">
                        <a:solidFill>
                          <a:srgbClr val="FF0000"/>
                        </a:solidFill>
                        <a:latin typeface="Cambria Math" panose="02040503050406030204" pitchFamily="18" charset="0"/>
                      </a:rPr>
                      <m:t>=1</m:t>
                    </m:r>
                  </m:oMath>
                </a14:m>
                <a:r>
                  <a:rPr lang="en-US" sz="2200" dirty="0">
                    <a:solidFill>
                      <a:srgbClr val="FF0000"/>
                    </a:solidFill>
                  </a:rPr>
                  <a:t>).</a:t>
                </a:r>
              </a:p>
              <a:p>
                <a:endParaRPr lang="en-US" altLang="en-US" sz="1000" b="1" dirty="0">
                  <a:solidFill>
                    <a:srgbClr val="FF0000"/>
                  </a:solidFill>
                </a:endParaRPr>
              </a:p>
              <a:p>
                <a:r>
                  <a:rPr lang="en-US" sz="2200" b="1" dirty="0">
                    <a:solidFill>
                      <a:srgbClr val="0070C0"/>
                    </a:solidFill>
                  </a:rPr>
                  <a:t>Solution:</a:t>
                </a:r>
              </a:p>
              <a:p>
                <a:r>
                  <a:rPr lang="en-US" sz="2200" dirty="0"/>
                  <a:t>We will use equation</a:t>
                </a:r>
              </a:p>
              <a:p>
                <a:pPr/>
                <a14:m>
                  <m:oMathPara xmlns:m="http://schemas.openxmlformats.org/officeDocument/2006/math">
                    <m:oMathParaPr>
                      <m:jc m:val="centerGroup"/>
                    </m:oMathParaPr>
                    <m:oMath xmlns:m="http://schemas.openxmlformats.org/officeDocument/2006/math">
                      <m:r>
                        <m:rPr>
                          <m:nor/>
                        </m:rPr>
                        <a:rPr lang="en-US" altLang="en-US" sz="2200" i="1" dirty="0">
                          <a:latin typeface="Times New Roman" panose="02020603050405020304" pitchFamily="18" charset="0"/>
                          <a:cs typeface="Times New Roman" panose="02020603050405020304" pitchFamily="18" charset="0"/>
                        </a:rPr>
                        <m:t>v</m:t>
                      </m:r>
                      <m:r>
                        <a:rPr lang="en-US" altLang="en-US" sz="2200" i="1">
                          <a:latin typeface="Cambria Math" panose="02040503050406030204" pitchFamily="18" charset="0"/>
                        </a:rPr>
                        <m:t>= </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𝑛h</m:t>
                          </m:r>
                        </m:num>
                        <m:den>
                          <m:r>
                            <a:rPr lang="en-US" altLang="en-US" sz="2200" i="1">
                              <a:latin typeface="Cambria Math" panose="02040503050406030204" pitchFamily="18" charset="0"/>
                            </a:rPr>
                            <m:t>2</m:t>
                          </m:r>
                          <m:r>
                            <a:rPr lang="en-US" altLang="en-US" sz="2200" i="1">
                              <a:latin typeface="Cambria Math" panose="02040503050406030204" pitchFamily="18" charset="0"/>
                              <a:ea typeface="Cambria Math" panose="02040503050406030204" pitchFamily="18" charset="0"/>
                            </a:rPr>
                            <m:t>𝜋</m:t>
                          </m:r>
                        </m:den>
                      </m:f>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r>
                            <a:rPr lang="en-US" altLang="en-US" sz="2200" i="1">
                              <a:latin typeface="Cambria Math" panose="02040503050406030204" pitchFamily="18" charset="0"/>
                            </a:rPr>
                            <m:t>𝑚𝑟</m:t>
                          </m:r>
                        </m:den>
                      </m:f>
                    </m:oMath>
                  </m:oMathPara>
                </a14:m>
                <a:endParaRPr lang="en-US" sz="2200" dirty="0"/>
              </a:p>
              <a:p>
                <a:r>
                  <a:rPr lang="en-US" sz="2200" dirty="0"/>
                  <a:t>In </a:t>
                </a:r>
                <a14:m>
                  <m:oMath xmlns:m="http://schemas.openxmlformats.org/officeDocument/2006/math">
                    <m:r>
                      <a:rPr lang="en-US" sz="2200" i="1" dirty="0" smtClean="0">
                        <a:latin typeface="Cambria Math" panose="02040503050406030204" pitchFamily="18" charset="0"/>
                      </a:rPr>
                      <m:t>𝑠𝑙𝑖𝑑𝑒</m:t>
                    </m:r>
                    <m:r>
                      <a:rPr lang="en-US" sz="2200" i="1" dirty="0" smtClean="0">
                        <a:latin typeface="Cambria Math" panose="02040503050406030204" pitchFamily="18" charset="0"/>
                      </a:rPr>
                      <m:t> 29</m:t>
                    </m:r>
                  </m:oMath>
                </a14:m>
                <a:r>
                  <a:rPr lang="en-US" sz="2200" dirty="0"/>
                  <a:t>, we found that the radius of the first orbital in hydrogen atom (orbit with </a:t>
                </a:r>
                <a14:m>
                  <m:oMath xmlns:m="http://schemas.openxmlformats.org/officeDocument/2006/math">
                    <m:r>
                      <a:rPr lang="en-US" sz="2200" dirty="0">
                        <a:latin typeface="Cambria Math" panose="02040503050406030204" pitchFamily="18" charset="0"/>
                      </a:rPr>
                      <m:t>𝑛</m:t>
                    </m:r>
                    <m:r>
                      <a:rPr lang="en-US" sz="2200" dirty="0">
                        <a:latin typeface="Cambria Math" panose="02040503050406030204" pitchFamily="18" charset="0"/>
                      </a:rPr>
                      <m:t>=1</m:t>
                    </m:r>
                  </m:oMath>
                </a14:m>
                <a:r>
                  <a:rPr lang="en-US" sz="2200" dirty="0"/>
                  <a:t>).</a:t>
                </a:r>
              </a:p>
              <a:p>
                <a:endParaRPr lang="en-US" sz="1000" dirty="0"/>
              </a:p>
              <a:p>
                <a:pPr algn="ctr"/>
                <a14:m>
                  <m:oMath xmlns:m="http://schemas.openxmlformats.org/officeDocument/2006/math">
                    <m:r>
                      <a:rPr lang="en-US" sz="2200" b="0" i="1">
                        <a:latin typeface="Cambria Math" panose="02040503050406030204" pitchFamily="18" charset="0"/>
                      </a:rPr>
                      <m:t>5</m:t>
                    </m:r>
                    <m:r>
                      <a:rPr lang="en-US" sz="2200" b="0">
                        <a:latin typeface="Cambria Math" panose="02040503050406030204" pitchFamily="18" charset="0"/>
                      </a:rPr>
                      <m:t>.</m:t>
                    </m:r>
                    <m:r>
                      <a:rPr lang="en-US" sz="2200" b="0" i="1">
                        <a:latin typeface="Cambria Math" panose="02040503050406030204" pitchFamily="18" charset="0"/>
                      </a:rPr>
                      <m:t>29</m:t>
                    </m:r>
                    <m:r>
                      <a:rPr lang="en-US" sz="2200" b="0">
                        <a:latin typeface="Cambria Math" panose="02040503050406030204" pitchFamily="18" charset="0"/>
                      </a:rPr>
                      <m:t>×</m:t>
                    </m:r>
                    <m:sSup>
                      <m:sSupPr>
                        <m:ctrlPr>
                          <a:rPr lang="en-US" sz="2200" i="1">
                            <a:latin typeface="Cambria Math" panose="02040503050406030204" pitchFamily="18" charset="0"/>
                          </a:rPr>
                        </m:ctrlPr>
                      </m:sSupPr>
                      <m:e>
                        <m:r>
                          <a:rPr lang="en-US" sz="2200" b="0" i="1">
                            <a:latin typeface="Cambria Math" panose="02040503050406030204" pitchFamily="18" charset="0"/>
                          </a:rPr>
                          <m:t>10</m:t>
                        </m:r>
                      </m:e>
                      <m:sup>
                        <m:r>
                          <a:rPr lang="en-US" sz="2200" b="0">
                            <a:latin typeface="Cambria Math" panose="02040503050406030204" pitchFamily="18" charset="0"/>
                          </a:rPr>
                          <m:t>−</m:t>
                        </m:r>
                        <m:r>
                          <a:rPr lang="en-US" sz="2200" b="0" i="1">
                            <a:latin typeface="Cambria Math" panose="02040503050406030204" pitchFamily="18" charset="0"/>
                          </a:rPr>
                          <m:t>11</m:t>
                        </m:r>
                      </m:sup>
                    </m:sSup>
                    <m:r>
                      <a:rPr lang="en-US" sz="2200" b="0">
                        <a:latin typeface="Cambria Math" panose="02040503050406030204" pitchFamily="18" charset="0"/>
                      </a:rPr>
                      <m:t> </m:t>
                    </m:r>
                    <m:r>
                      <m:rPr>
                        <m:sty m:val="p"/>
                      </m:rPr>
                      <a:rPr lang="en-US" sz="2200" b="0" i="1">
                        <a:latin typeface="Cambria Math" panose="02040503050406030204" pitchFamily="18" charset="0"/>
                      </a:rPr>
                      <m:t>m</m:t>
                    </m:r>
                  </m:oMath>
                </a14:m>
                <a:r>
                  <a:rPr lang="en-US" sz="2200" dirty="0"/>
                  <a:t> </a:t>
                </a:r>
                <a14:m>
                  <m:oMath xmlns:m="http://schemas.openxmlformats.org/officeDocument/2006/math">
                    <m:r>
                      <a:rPr lang="en-US" sz="2200" b="0" dirty="0">
                        <a:latin typeface="Cambria Math" panose="02040503050406030204" pitchFamily="18" charset="0"/>
                      </a:rPr>
                      <m:t>= </m:t>
                    </m:r>
                    <m:r>
                      <a:rPr lang="en-US" sz="2200" b="0" i="1" dirty="0">
                        <a:latin typeface="Cambria Math" panose="02040503050406030204" pitchFamily="18" charset="0"/>
                      </a:rPr>
                      <m:t>52</m:t>
                    </m:r>
                    <m:r>
                      <a:rPr lang="en-US" sz="2200" b="0" dirty="0">
                        <a:latin typeface="Cambria Math" panose="02040503050406030204" pitchFamily="18" charset="0"/>
                      </a:rPr>
                      <m:t>.</m:t>
                    </m:r>
                    <m:r>
                      <a:rPr lang="en-US" sz="2200" b="0" i="1" dirty="0">
                        <a:latin typeface="Cambria Math" panose="02040503050406030204" pitchFamily="18" charset="0"/>
                      </a:rPr>
                      <m:t>9</m:t>
                    </m:r>
                    <m:r>
                      <a:rPr lang="en-US" sz="2200" b="0" dirty="0">
                        <a:latin typeface="Cambria Math" panose="02040503050406030204" pitchFamily="18" charset="0"/>
                      </a:rPr>
                      <m:t> </m:t>
                    </m:r>
                    <m:r>
                      <m:rPr>
                        <m:sty m:val="p"/>
                      </m:rPr>
                      <a:rPr lang="en-US" sz="2200" b="0" i="1" dirty="0">
                        <a:latin typeface="Cambria Math" panose="02040503050406030204" pitchFamily="18" charset="0"/>
                      </a:rPr>
                      <m:t>pm</m:t>
                    </m:r>
                    <m:r>
                      <a:rPr lang="en-US" sz="2200" b="0" dirty="0">
                        <a:latin typeface="Cambria Math" panose="02040503050406030204" pitchFamily="18" charset="0"/>
                      </a:rPr>
                      <m:t> = </m:t>
                    </m:r>
                    <m:r>
                      <a:rPr lang="en-US" sz="2200" b="0" i="1" dirty="0">
                        <a:latin typeface="Cambria Math" panose="02040503050406030204" pitchFamily="18" charset="0"/>
                      </a:rPr>
                      <m:t>0</m:t>
                    </m:r>
                    <m:r>
                      <a:rPr lang="en-US" sz="2200" b="0" dirty="0">
                        <a:latin typeface="Cambria Math" panose="02040503050406030204" pitchFamily="18" charset="0"/>
                      </a:rPr>
                      <m:t>.</m:t>
                    </m:r>
                    <m:r>
                      <a:rPr lang="en-US" sz="2200" b="0" i="1" dirty="0">
                        <a:latin typeface="Cambria Math" panose="02040503050406030204" pitchFamily="18" charset="0"/>
                      </a:rPr>
                      <m:t>529</m:t>
                    </m:r>
                    <m:r>
                      <a:rPr lang="en-US" sz="2200" b="0" dirty="0">
                        <a:latin typeface="Cambria Math" panose="02040503050406030204" pitchFamily="18" charset="0"/>
                      </a:rPr>
                      <m:t> Å</m:t>
                    </m:r>
                  </m:oMath>
                </a14:m>
                <a:endParaRPr lang="en-US" sz="2200" dirty="0"/>
              </a:p>
              <a:p>
                <a:pPr algn="ctr"/>
                <a:endParaRPr lang="en-US" sz="2200" dirty="0"/>
              </a:p>
              <a:p>
                <a:pPr algn="ctr"/>
                <a14:m>
                  <m:oMathPara xmlns:m="http://schemas.openxmlformats.org/officeDocument/2006/math">
                    <m:oMathParaPr>
                      <m:jc m:val="centerGroup"/>
                    </m:oMathParaPr>
                    <m:oMath xmlns:m="http://schemas.openxmlformats.org/officeDocument/2006/math">
                      <m:r>
                        <m:rPr>
                          <m:nor/>
                        </m:rPr>
                        <a:rPr lang="en-US" altLang="en-US" sz="2200" i="1" dirty="0">
                          <a:latin typeface="Times New Roman" panose="02020603050405020304" pitchFamily="18" charset="0"/>
                          <a:cs typeface="Times New Roman" panose="02020603050405020304" pitchFamily="18" charset="0"/>
                        </a:rPr>
                        <m:t>v</m:t>
                      </m:r>
                      <m:r>
                        <a:rPr lang="en-US" altLang="en-US" sz="2200" i="1">
                          <a:latin typeface="Cambria Math" panose="02040503050406030204" pitchFamily="18" charset="0"/>
                        </a:rPr>
                        <m:t>= </m:t>
                      </m:r>
                      <m:f>
                        <m:fPr>
                          <m:ctrlPr>
                            <a:rPr lang="en-US" altLang="en-US" sz="2200" i="1" smtClean="0">
                              <a:solidFill>
                                <a:schemeClr val="tx1"/>
                              </a:solidFill>
                              <a:latin typeface="Cambria Math" panose="02040503050406030204" pitchFamily="18" charset="0"/>
                            </a:rPr>
                          </m:ctrlPr>
                        </m:fPr>
                        <m:num>
                          <m:r>
                            <a:rPr lang="en-US" altLang="en-US" sz="2200" b="0" i="1" smtClean="0">
                              <a:solidFill>
                                <a:schemeClr val="tx1"/>
                              </a:solidFill>
                              <a:latin typeface="Cambria Math" panose="02040503050406030204" pitchFamily="18" charset="0"/>
                            </a:rPr>
                            <m:t>(</m:t>
                          </m:r>
                          <m:r>
                            <a:rPr lang="en-US" altLang="en-US" sz="2200" i="1">
                              <a:solidFill>
                                <a:schemeClr val="tx1"/>
                              </a:solidFill>
                              <a:latin typeface="Cambria Math" panose="02040503050406030204" pitchFamily="18" charset="0"/>
                              <a:ea typeface="Cambria Math" panose="02040503050406030204" pitchFamily="18" charset="0"/>
                            </a:rPr>
                            <m:t>6.626</m:t>
                          </m:r>
                          <m:r>
                            <a:rPr lang="en-US" sz="2200" i="1">
                              <a:solidFill>
                                <a:schemeClr val="tx1"/>
                              </a:solidFill>
                              <a:latin typeface="Cambria Math" panose="02040503050406030204" pitchFamily="18" charset="0"/>
                              <a:ea typeface="Cambria Math" panose="02040503050406030204" pitchFamily="18" charset="0"/>
                            </a:rPr>
                            <m:t>×</m:t>
                          </m:r>
                          <m:sSup>
                            <m:sSupPr>
                              <m:ctrlPr>
                                <a:rPr lang="en-US" sz="2200" i="1">
                                  <a:solidFill>
                                    <a:schemeClr val="tx1"/>
                                  </a:solidFill>
                                  <a:latin typeface="Cambria Math" panose="02040503050406030204" pitchFamily="18" charset="0"/>
                                  <a:ea typeface="Cambria Math" panose="02040503050406030204" pitchFamily="18" charset="0"/>
                                </a:rPr>
                              </m:ctrlPr>
                            </m:sSupPr>
                            <m:e>
                              <m:r>
                                <a:rPr lang="en-US" sz="2200" i="1">
                                  <a:solidFill>
                                    <a:schemeClr val="tx1"/>
                                  </a:solidFill>
                                  <a:latin typeface="Cambria Math" panose="02040503050406030204" pitchFamily="18" charset="0"/>
                                  <a:ea typeface="Cambria Math" panose="02040503050406030204" pitchFamily="18" charset="0"/>
                                </a:rPr>
                                <m:t>10</m:t>
                              </m:r>
                            </m:e>
                            <m:sup>
                              <m:r>
                                <a:rPr lang="en-US" sz="2200" i="1">
                                  <a:solidFill>
                                    <a:schemeClr val="tx1"/>
                                  </a:solidFill>
                                  <a:latin typeface="Cambria Math" panose="02040503050406030204" pitchFamily="18" charset="0"/>
                                  <a:ea typeface="Cambria Math" panose="02040503050406030204" pitchFamily="18" charset="0"/>
                                </a:rPr>
                                <m:t>−34</m:t>
                              </m:r>
                            </m:sup>
                          </m:sSup>
                          <m:r>
                            <a:rPr lang="en-US" sz="2200" i="1">
                              <a:solidFill>
                                <a:schemeClr val="tx1"/>
                              </a:solidFill>
                              <a:latin typeface="Cambria Math" panose="02040503050406030204" pitchFamily="18" charset="0"/>
                              <a:ea typeface="Cambria Math" panose="02040503050406030204" pitchFamily="18" charset="0"/>
                            </a:rPr>
                            <m:t> </m:t>
                          </m:r>
                          <m:r>
                            <m:rPr>
                              <m:sty m:val="p"/>
                            </m:rPr>
                            <a:rPr lang="en-US" sz="2200">
                              <a:solidFill>
                                <a:schemeClr val="tx1"/>
                              </a:solidFill>
                              <a:latin typeface="Cambria Math" panose="02040503050406030204" pitchFamily="18" charset="0"/>
                              <a:ea typeface="Cambria Math" panose="02040503050406030204" pitchFamily="18" charset="0"/>
                            </a:rPr>
                            <m:t>Js</m:t>
                          </m:r>
                          <m:r>
                            <a:rPr lang="en-US" sz="2200" b="0" i="0" smtClean="0">
                              <a:solidFill>
                                <a:schemeClr val="tx1"/>
                              </a:solidFill>
                              <a:latin typeface="Cambria Math" panose="02040503050406030204" pitchFamily="18" charset="0"/>
                              <a:ea typeface="Cambria Math" panose="02040503050406030204" pitchFamily="18" charset="0"/>
                            </a:rPr>
                            <m:t>)</m:t>
                          </m:r>
                          <m:r>
                            <m:rPr>
                              <m:nor/>
                            </m:rPr>
                            <a:rPr lang="en-US" sz="2200" dirty="0">
                              <a:solidFill>
                                <a:schemeClr val="tx1"/>
                              </a:solidFill>
                              <a:latin typeface="Cambria Math" panose="02040503050406030204" pitchFamily="18" charset="0"/>
                              <a:ea typeface="Cambria Math" panose="02040503050406030204" pitchFamily="18" charset="0"/>
                            </a:rPr>
                            <m:t> </m:t>
                          </m:r>
                        </m:num>
                        <m:den>
                          <m:r>
                            <a:rPr lang="en-US" altLang="en-US" sz="2200" i="1">
                              <a:solidFill>
                                <a:schemeClr val="tx1"/>
                              </a:solidFill>
                              <a:latin typeface="Cambria Math" panose="02040503050406030204" pitchFamily="18" charset="0"/>
                            </a:rPr>
                            <m:t>2</m:t>
                          </m:r>
                          <m:r>
                            <a:rPr lang="en-US" altLang="en-US" sz="2200" i="1">
                              <a:solidFill>
                                <a:schemeClr val="tx1"/>
                              </a:solidFill>
                              <a:latin typeface="Cambria Math" panose="02040503050406030204" pitchFamily="18" charset="0"/>
                              <a:ea typeface="Cambria Math" panose="02040503050406030204" pitchFamily="18" charset="0"/>
                            </a:rPr>
                            <m:t>𝜋</m:t>
                          </m:r>
                          <m:r>
                            <a:rPr lang="en-US" altLang="en-US" sz="2200" b="0" i="1" smtClean="0">
                              <a:solidFill>
                                <a:schemeClr val="tx1"/>
                              </a:solidFill>
                              <a:latin typeface="Cambria Math" panose="02040503050406030204" pitchFamily="18" charset="0"/>
                              <a:ea typeface="Cambria Math" panose="02040503050406030204" pitchFamily="18" charset="0"/>
                            </a:rPr>
                            <m:t>(</m:t>
                          </m:r>
                          <m:r>
                            <a:rPr lang="en-US" sz="2200" i="1">
                              <a:solidFill>
                                <a:schemeClr val="tx1"/>
                              </a:solidFill>
                              <a:latin typeface="Cambria Math" panose="02040503050406030204" pitchFamily="18" charset="0"/>
                              <a:ea typeface="Cambria Math" panose="02040503050406030204" pitchFamily="18" charset="0"/>
                            </a:rPr>
                            <m:t>9.10939×</m:t>
                          </m:r>
                          <m:sSup>
                            <m:sSupPr>
                              <m:ctrlPr>
                                <a:rPr lang="en-US" sz="2200" i="1">
                                  <a:solidFill>
                                    <a:schemeClr val="tx1"/>
                                  </a:solidFill>
                                  <a:latin typeface="Cambria Math" panose="02040503050406030204" pitchFamily="18" charset="0"/>
                                  <a:ea typeface="Cambria Math" panose="02040503050406030204" pitchFamily="18" charset="0"/>
                                </a:rPr>
                              </m:ctrlPr>
                            </m:sSupPr>
                            <m:e>
                              <m:r>
                                <a:rPr lang="en-US" sz="2200" i="1">
                                  <a:solidFill>
                                    <a:schemeClr val="tx1"/>
                                  </a:solidFill>
                                  <a:latin typeface="Cambria Math" panose="02040503050406030204" pitchFamily="18" charset="0"/>
                                  <a:ea typeface="Cambria Math" panose="02040503050406030204" pitchFamily="18" charset="0"/>
                                </a:rPr>
                                <m:t>10</m:t>
                              </m:r>
                            </m:e>
                            <m:sup>
                              <m:r>
                                <a:rPr lang="en-US" sz="2200" i="1">
                                  <a:solidFill>
                                    <a:schemeClr val="tx1"/>
                                  </a:solidFill>
                                  <a:latin typeface="Cambria Math" panose="02040503050406030204" pitchFamily="18" charset="0"/>
                                  <a:ea typeface="Cambria Math" panose="02040503050406030204" pitchFamily="18" charset="0"/>
                                </a:rPr>
                                <m:t>−31</m:t>
                              </m:r>
                            </m:sup>
                          </m:sSup>
                          <m:r>
                            <a:rPr lang="en-US" sz="2200">
                              <a:solidFill>
                                <a:schemeClr val="tx1"/>
                              </a:solidFill>
                              <a:latin typeface="Cambria Math" panose="02040503050406030204" pitchFamily="18" charset="0"/>
                              <a:ea typeface="Cambria Math" panose="02040503050406030204" pitchFamily="18" charset="0"/>
                            </a:rPr>
                            <m:t> </m:t>
                          </m:r>
                          <m:r>
                            <m:rPr>
                              <m:sty m:val="p"/>
                            </m:rPr>
                            <a:rPr lang="en-US" sz="2200">
                              <a:solidFill>
                                <a:schemeClr val="tx1"/>
                              </a:solidFill>
                              <a:latin typeface="Cambria Math" panose="02040503050406030204" pitchFamily="18" charset="0"/>
                              <a:ea typeface="Cambria Math" panose="02040503050406030204" pitchFamily="18" charset="0"/>
                            </a:rPr>
                            <m:t>kg</m:t>
                          </m:r>
                          <m:r>
                            <a:rPr lang="en-US" sz="2200" b="0" i="1" smtClean="0">
                              <a:solidFill>
                                <a:schemeClr val="tx1"/>
                              </a:solidFill>
                              <a:latin typeface="Cambria Math" panose="02040503050406030204" pitchFamily="18" charset="0"/>
                              <a:ea typeface="Cambria Math" panose="02040503050406030204" pitchFamily="18" charset="0"/>
                            </a:rPr>
                            <m:t>)(</m:t>
                          </m:r>
                          <m:r>
                            <a:rPr lang="en-US" sz="2200" i="1">
                              <a:solidFill>
                                <a:schemeClr val="tx1"/>
                              </a:solidFill>
                              <a:latin typeface="Cambria Math" panose="02040503050406030204" pitchFamily="18" charset="0"/>
                            </a:rPr>
                            <m:t>5</m:t>
                          </m:r>
                          <m:r>
                            <a:rPr lang="en-US" sz="2200">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29</m:t>
                          </m:r>
                          <m:r>
                            <a:rPr lang="en-US" sz="2200">
                              <a:solidFill>
                                <a:schemeClr val="tx1"/>
                              </a:solidFill>
                              <a:latin typeface="Cambria Math" panose="02040503050406030204" pitchFamily="18" charset="0"/>
                            </a:rPr>
                            <m:t>×</m:t>
                          </m:r>
                          <m:sSup>
                            <m:sSupPr>
                              <m:ctrlPr>
                                <a:rPr lang="en-US" sz="2200" i="1">
                                  <a:solidFill>
                                    <a:schemeClr val="tx1"/>
                                  </a:solidFill>
                                  <a:latin typeface="Cambria Math" panose="02040503050406030204" pitchFamily="18" charset="0"/>
                                </a:rPr>
                              </m:ctrlPr>
                            </m:sSupPr>
                            <m:e>
                              <m:r>
                                <a:rPr lang="en-US" sz="2200" i="1">
                                  <a:solidFill>
                                    <a:schemeClr val="tx1"/>
                                  </a:solidFill>
                                  <a:latin typeface="Cambria Math" panose="02040503050406030204" pitchFamily="18" charset="0"/>
                                </a:rPr>
                                <m:t>10</m:t>
                              </m:r>
                            </m:e>
                            <m:sup>
                              <m:r>
                                <a:rPr lang="en-US" sz="2200">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11</m:t>
                              </m:r>
                            </m:sup>
                          </m:sSup>
                          <m:r>
                            <a:rPr lang="en-US" sz="2200">
                              <a:solidFill>
                                <a:schemeClr val="tx1"/>
                              </a:solidFill>
                              <a:latin typeface="Cambria Math" panose="02040503050406030204" pitchFamily="18" charset="0"/>
                            </a:rPr>
                            <m:t> </m:t>
                          </m:r>
                          <m:r>
                            <m:rPr>
                              <m:sty m:val="p"/>
                            </m:rPr>
                            <a:rPr lang="en-US" sz="2200" i="1">
                              <a:solidFill>
                                <a:schemeClr val="tx1"/>
                              </a:solidFill>
                              <a:latin typeface="Cambria Math" panose="02040503050406030204" pitchFamily="18" charset="0"/>
                            </a:rPr>
                            <m:t>m</m:t>
                          </m:r>
                          <m:r>
                            <a:rPr lang="en-US" sz="2200" b="0" i="1" smtClean="0">
                              <a:solidFill>
                                <a:schemeClr val="tx1"/>
                              </a:solidFill>
                              <a:latin typeface="Cambria Math" panose="02040503050406030204" pitchFamily="18" charset="0"/>
                              <a:ea typeface="Cambria Math" panose="02040503050406030204" pitchFamily="18" charset="0"/>
                            </a:rPr>
                            <m:t>)</m:t>
                          </m:r>
                        </m:den>
                      </m:f>
                    </m:oMath>
                  </m:oMathPara>
                </a14:m>
                <a:endParaRPr lang="en-US" sz="2200" dirty="0"/>
              </a:p>
              <a:p>
                <a:pPr algn="ctr"/>
                <a:endParaRPr lang="en-US" sz="1500" dirty="0"/>
              </a:p>
              <a:p>
                <a:pPr algn="ctr"/>
                <a:endParaRPr lang="en-US" sz="500" dirty="0"/>
              </a:p>
              <a:p>
                <a:pPr algn="ct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rPr>
                        <m:t>=</m:t>
                      </m:r>
                      <m:r>
                        <a:rPr lang="en-US" altLang="en-US" sz="2200" b="0" i="1" smtClean="0">
                          <a:latin typeface="Cambria Math" panose="02040503050406030204" pitchFamily="18" charset="0"/>
                        </a:rPr>
                        <m:t>2.187</m:t>
                      </m:r>
                      <m:r>
                        <a:rPr lang="en-US" altLang="en-US" sz="2200" i="1" smtClean="0">
                          <a:latin typeface="Cambria Math" panose="02040503050406030204" pitchFamily="18" charset="0"/>
                          <a:ea typeface="Cambria Math" panose="02040503050406030204" pitchFamily="18" charset="0"/>
                        </a:rPr>
                        <m:t>×</m:t>
                      </m:r>
                      <m:sSup>
                        <m:sSupPr>
                          <m:ctrlPr>
                            <a:rPr lang="en-US" altLang="en-US" sz="2200" i="1" smtClean="0">
                              <a:latin typeface="Cambria Math" panose="02040503050406030204" pitchFamily="18" charset="0"/>
                              <a:ea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10</m:t>
                          </m:r>
                        </m:e>
                        <m:sup>
                          <m:r>
                            <a:rPr lang="en-US" altLang="en-US" sz="2200" b="0" i="1" smtClean="0">
                              <a:latin typeface="Cambria Math" panose="02040503050406030204" pitchFamily="18" charset="0"/>
                              <a:ea typeface="Cambria Math" panose="02040503050406030204" pitchFamily="18" charset="0"/>
                            </a:rPr>
                            <m:t>6</m:t>
                          </m:r>
                        </m:sup>
                      </m:sSup>
                      <m:f>
                        <m:fPr>
                          <m:ctrlPr>
                            <a:rPr lang="en-US" altLang="en-US" sz="2200" i="1" smtClean="0">
                              <a:latin typeface="Cambria Math" panose="02040503050406030204" pitchFamily="18" charset="0"/>
                              <a:ea typeface="Cambria Math" panose="02040503050406030204" pitchFamily="18" charset="0"/>
                            </a:rPr>
                          </m:ctrlPr>
                        </m:fPr>
                        <m:num>
                          <m:r>
                            <m:rPr>
                              <m:sty m:val="p"/>
                            </m:rPr>
                            <a:rPr lang="en-US" sz="2200">
                              <a:latin typeface="Cambria Math" panose="02040503050406030204" pitchFamily="18" charset="0"/>
                              <a:ea typeface="Cambria Math" panose="02040503050406030204" pitchFamily="18" charset="0"/>
                            </a:rPr>
                            <m:t>Js</m:t>
                          </m:r>
                        </m:num>
                        <m:den>
                          <m:r>
                            <m:rPr>
                              <m:sty m:val="p"/>
                            </m:rPr>
                            <a:rPr lang="en-US" sz="2200">
                              <a:latin typeface="Cambria Math" panose="02040503050406030204" pitchFamily="18" charset="0"/>
                              <a:ea typeface="Cambria Math" panose="02040503050406030204" pitchFamily="18" charset="0"/>
                            </a:rPr>
                            <m:t>kg</m:t>
                          </m:r>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m</m:t>
                          </m:r>
                        </m:den>
                      </m:f>
                      <m:r>
                        <a:rPr lang="en-US" altLang="en-US" sz="2200" b="0" i="1" smtClean="0">
                          <a:latin typeface="Cambria Math" panose="02040503050406030204" pitchFamily="18" charset="0"/>
                          <a:ea typeface="Cambria Math" panose="02040503050406030204" pitchFamily="18" charset="0"/>
                        </a:rPr>
                        <m:t>=2.187</m:t>
                      </m:r>
                      <m:r>
                        <a:rPr lang="en-US" altLang="en-US" sz="2200" i="1">
                          <a:latin typeface="Cambria Math" panose="02040503050406030204" pitchFamily="18" charset="0"/>
                          <a:ea typeface="Cambria Math" panose="02040503050406030204" pitchFamily="18" charset="0"/>
                        </a:rPr>
                        <m:t>×</m:t>
                      </m:r>
                      <m:sSup>
                        <m:sSupPr>
                          <m:ctrlPr>
                            <a:rPr lang="en-US" altLang="en-US" sz="2200" i="1">
                              <a:latin typeface="Cambria Math" panose="02040503050406030204" pitchFamily="18" charset="0"/>
                              <a:ea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10</m:t>
                          </m:r>
                        </m:e>
                        <m:sup>
                          <m:r>
                            <a:rPr lang="en-US" altLang="en-US" sz="2200" b="0" i="1" smtClean="0">
                              <a:latin typeface="Cambria Math" panose="02040503050406030204" pitchFamily="18" charset="0"/>
                              <a:ea typeface="Cambria Math" panose="02040503050406030204" pitchFamily="18" charset="0"/>
                            </a:rPr>
                            <m:t>6</m:t>
                          </m:r>
                        </m:sup>
                      </m:sSup>
                      <m:f>
                        <m:fPr>
                          <m:ctrlPr>
                            <a:rPr lang="en-US" altLang="en-US" sz="2200" i="1">
                              <a:latin typeface="Cambria Math" panose="02040503050406030204" pitchFamily="18" charset="0"/>
                              <a:ea typeface="Cambria Math" panose="02040503050406030204" pitchFamily="18" charset="0"/>
                            </a:rPr>
                          </m:ctrlPr>
                        </m:fPr>
                        <m:num>
                          <m:r>
                            <m:rPr>
                              <m:sty m:val="p"/>
                            </m:rPr>
                            <a:rPr lang="en-US" altLang="en-US" sz="2200" b="0" i="0" smtClean="0">
                              <a:latin typeface="Cambria Math" panose="02040503050406030204" pitchFamily="18" charset="0"/>
                              <a:ea typeface="Cambria Math" panose="02040503050406030204" pitchFamily="18" charset="0"/>
                            </a:rPr>
                            <m:t>m</m:t>
                          </m:r>
                        </m:num>
                        <m:den>
                          <m:r>
                            <m:rPr>
                              <m:sty m:val="p"/>
                            </m:rPr>
                            <a:rPr lang="en-US" altLang="en-US" sz="2200" b="0" i="0" smtClean="0">
                              <a:latin typeface="Cambria Math" panose="02040503050406030204" pitchFamily="18" charset="0"/>
                              <a:ea typeface="Cambria Math" panose="02040503050406030204" pitchFamily="18" charset="0"/>
                            </a:rPr>
                            <m:t>s</m:t>
                          </m:r>
                        </m:den>
                      </m:f>
                    </m:oMath>
                  </m:oMathPara>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316523" y="876274"/>
                <a:ext cx="8651631" cy="5508752"/>
              </a:xfrm>
              <a:prstGeom prst="rect">
                <a:avLst/>
              </a:prstGeom>
              <a:blipFill>
                <a:blip r:embed="rId2"/>
                <a:stretch>
                  <a:fillRect l="-916" t="-775"/>
                </a:stretch>
              </a:blipFill>
            </p:spPr>
            <p:txBody>
              <a:bodyPr/>
              <a:lstStyle/>
              <a:p>
                <a:r>
                  <a:rPr lang="en-US">
                    <a:noFill/>
                  </a:rPr>
                  <a:t> </a:t>
                </a:r>
              </a:p>
            </p:txBody>
          </p:sp>
        </mc:Fallback>
      </mc:AlternateContent>
    </p:spTree>
    <p:extLst>
      <p:ext uri="{BB962C8B-B14F-4D97-AF65-F5344CB8AC3E}">
        <p14:creationId xmlns:p14="http://schemas.microsoft.com/office/powerpoint/2010/main" val="373651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941" y="917764"/>
            <a:ext cx="8586437" cy="5262979"/>
          </a:xfrm>
          <a:prstGeom prst="rect">
            <a:avLst/>
          </a:prstGeom>
        </p:spPr>
        <p:txBody>
          <a:bodyPr wrap="square">
            <a:spAutoFit/>
          </a:bodyPr>
          <a:lstStyle/>
          <a:p>
            <a:pPr algn="just"/>
            <a:r>
              <a:rPr lang="en-US" sz="2400" b="1" dirty="0"/>
              <a:t>Quantum mechanics</a:t>
            </a:r>
            <a:r>
              <a:rPr lang="en-US" sz="2400" dirty="0"/>
              <a:t>—</a:t>
            </a:r>
            <a:r>
              <a:rPr lang="en-US" sz="2400" b="1" dirty="0"/>
              <a:t> </a:t>
            </a:r>
            <a:r>
              <a:rPr lang="en-US" sz="2400" dirty="0">
                <a:solidFill>
                  <a:srgbClr val="002060"/>
                </a:solidFill>
              </a:rPr>
              <a:t>is the set of laws that describe the behavior of very small particles such as the electrons and nuclei of atoms and molecules.</a:t>
            </a:r>
            <a:r>
              <a:rPr lang="en-US" altLang="en-US" sz="2400" dirty="0">
                <a:solidFill>
                  <a:srgbClr val="002060"/>
                </a:solidFill>
              </a:rPr>
              <a:t> </a:t>
            </a:r>
          </a:p>
          <a:p>
            <a:pPr algn="just"/>
            <a:endParaRPr lang="en-US" altLang="en-US" sz="2400" dirty="0"/>
          </a:p>
          <a:p>
            <a:pPr algn="just"/>
            <a:r>
              <a:rPr lang="en-US" sz="2400" b="1" dirty="0"/>
              <a:t>Quantum chemistry</a:t>
            </a:r>
            <a:r>
              <a:rPr lang="en-US" sz="2400" dirty="0"/>
              <a:t>—</a:t>
            </a:r>
            <a:r>
              <a:rPr lang="en-US" sz="2400" dirty="0">
                <a:solidFill>
                  <a:srgbClr val="002060"/>
                </a:solidFill>
              </a:rPr>
              <a:t> is the branch of chemistry that applies quantum mechanics to solve problems in chemistry.</a:t>
            </a:r>
          </a:p>
          <a:p>
            <a:pPr algn="just"/>
            <a:endParaRPr lang="en-US" altLang="en-US" sz="2400" dirty="0">
              <a:solidFill>
                <a:srgbClr val="002060"/>
              </a:solidFill>
            </a:endParaRPr>
          </a:p>
          <a:p>
            <a:pPr algn="just"/>
            <a:r>
              <a:rPr lang="en-US" sz="2400" b="1" dirty="0">
                <a:solidFill>
                  <a:srgbClr val="FF0000"/>
                </a:solidFill>
              </a:rPr>
              <a:t>The Importance of learning Quantum Mechanics for Chemists</a:t>
            </a:r>
          </a:p>
          <a:p>
            <a:pPr algn="just"/>
            <a:r>
              <a:rPr lang="en-US" sz="2400" dirty="0"/>
              <a:t>Quantum mechanics forms the foundation upon which all of chemistry is built. Our current understanding of atomic structure and molecular bonding is cast in terms of the fundamental principles of quantum mechanics, and no understanding of chemical systems is possible without knowing the basics of this current theory of matter.</a:t>
            </a:r>
            <a:endParaRPr lang="en-US" altLang="en-US" sz="2400" dirty="0"/>
          </a:p>
        </p:txBody>
      </p:sp>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2800" b="1" dirty="0"/>
              <a:t>Quantum Mechanics Definition and Its Importance</a:t>
            </a:r>
            <a:endParaRPr lang="en-US" altLang="en-US" sz="2800" b="1" dirty="0">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74374BF2-3C04-4AB9-BE52-D173019A9162}" type="slidenum">
              <a:rPr lang="en-US" smtClean="0"/>
              <a:t>4</a:t>
            </a:fld>
            <a:endParaRPr lang="en-US"/>
          </a:p>
        </p:txBody>
      </p:sp>
      <p:sp>
        <p:nvSpPr>
          <p:cNvPr id="4" name="Rectangle 3"/>
          <p:cNvSpPr/>
          <p:nvPr/>
        </p:nvSpPr>
        <p:spPr>
          <a:xfrm>
            <a:off x="303941" y="6343249"/>
            <a:ext cx="7761536" cy="369332"/>
          </a:xfrm>
          <a:prstGeom prst="rect">
            <a:avLst/>
          </a:prstGeom>
        </p:spPr>
        <p:txBody>
          <a:bodyPr wrap="square">
            <a:spAutoFit/>
          </a:bodyPr>
          <a:lstStyle/>
          <a:p>
            <a:pPr algn="just">
              <a:spcBef>
                <a:spcPct val="0"/>
              </a:spcBef>
            </a:pPr>
            <a:r>
              <a:rPr lang="en-US" sz="900" dirty="0">
                <a:latin typeface="Calibri body"/>
              </a:rPr>
              <a:t>Levine, Ira N. “Quantum Chemistry.” 7</a:t>
            </a:r>
            <a:r>
              <a:rPr lang="en-US" sz="900" baseline="30000" dirty="0">
                <a:latin typeface="Calibri body"/>
              </a:rPr>
              <a:t>th</a:t>
            </a:r>
            <a:r>
              <a:rPr lang="en-US" sz="900" dirty="0">
                <a:latin typeface="Calibri body"/>
              </a:rPr>
              <a:t> Ed., Pearson Education, 2014.</a:t>
            </a:r>
          </a:p>
          <a:p>
            <a:pPr algn="just">
              <a:spcBef>
                <a:spcPct val="0"/>
              </a:spcBef>
            </a:pPr>
            <a:r>
              <a:rPr lang="en-US" sz="900" dirty="0">
                <a:latin typeface="Calibri body"/>
              </a:rPr>
              <a:t>McQuarrie, Donald A.  “Quantum Chemistry.” 2</a:t>
            </a:r>
            <a:r>
              <a:rPr lang="en-US" sz="900" baseline="30000" dirty="0">
                <a:latin typeface="Calibri body"/>
              </a:rPr>
              <a:t>nd</a:t>
            </a:r>
            <a:r>
              <a:rPr lang="en-US" sz="900" dirty="0">
                <a:latin typeface="Calibri body"/>
              </a:rPr>
              <a:t> Ed., University Science Books, Mill </a:t>
            </a:r>
            <a:r>
              <a:rPr lang="en-US" sz="900" dirty="0" err="1">
                <a:latin typeface="Calibri body"/>
              </a:rPr>
              <a:t>Valey</a:t>
            </a:r>
            <a:r>
              <a:rPr lang="en-US" sz="900" dirty="0">
                <a:latin typeface="Calibri body"/>
              </a:rPr>
              <a:t>, CA, 1983.</a:t>
            </a:r>
          </a:p>
        </p:txBody>
      </p:sp>
    </p:spTree>
    <p:extLst>
      <p:ext uri="{BB962C8B-B14F-4D97-AF65-F5344CB8AC3E}">
        <p14:creationId xmlns:p14="http://schemas.microsoft.com/office/powerpoint/2010/main" val="3601090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50" y="948135"/>
            <a:ext cx="8547100" cy="1200329"/>
          </a:xfrm>
          <a:prstGeom prst="rect">
            <a:avLst/>
          </a:prstGeom>
        </p:spPr>
        <p:txBody>
          <a:bodyPr wrap="square">
            <a:spAutoFit/>
          </a:bodyPr>
          <a:lstStyle/>
          <a:p>
            <a:pPr algn="just"/>
            <a:endParaRPr lang="en-US" sz="2400" dirty="0"/>
          </a:p>
          <a:p>
            <a:pPr algn="just"/>
            <a:endParaRPr lang="en-US" sz="2400" dirty="0"/>
          </a:p>
          <a:p>
            <a:pPr algn="just"/>
            <a:r>
              <a:rPr lang="en-US" sz="2400" dirty="0"/>
              <a:t> </a:t>
            </a:r>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000" b="1" dirty="0">
                <a:cs typeface="Arial" panose="020B0604020202020204" pitchFamily="34" charset="0"/>
              </a:rPr>
              <a:t>   </a:t>
            </a:r>
            <a:r>
              <a:rPr lang="en-US" sz="3000" b="1" dirty="0"/>
              <a:t>Wave-Particle Duality</a:t>
            </a:r>
          </a:p>
        </p:txBody>
      </p:sp>
      <p:sp>
        <p:nvSpPr>
          <p:cNvPr id="10" name="Slide Number Placeholder 9"/>
          <p:cNvSpPr>
            <a:spLocks noGrp="1"/>
          </p:cNvSpPr>
          <p:nvPr>
            <p:ph type="sldNum" sz="quarter" idx="12"/>
          </p:nvPr>
        </p:nvSpPr>
        <p:spPr/>
        <p:txBody>
          <a:bodyPr/>
          <a:lstStyle/>
          <a:p>
            <a:fld id="{74374BF2-3C04-4AB9-BE52-D173019A9162}" type="slidenum">
              <a:rPr lang="en-US" smtClean="0"/>
              <a:t>40</a:t>
            </a:fld>
            <a:endParaRPr lang="en-US"/>
          </a:p>
        </p:txBody>
      </p:sp>
      <p:sp>
        <p:nvSpPr>
          <p:cNvPr id="5" name="Rectangle 4"/>
          <p:cNvSpPr/>
          <p:nvPr/>
        </p:nvSpPr>
        <p:spPr>
          <a:xfrm>
            <a:off x="311150" y="948135"/>
            <a:ext cx="8547100" cy="5493812"/>
          </a:xfrm>
          <a:prstGeom prst="rect">
            <a:avLst/>
          </a:prstGeom>
        </p:spPr>
        <p:txBody>
          <a:bodyPr wrap="square">
            <a:spAutoFit/>
          </a:bodyPr>
          <a:lstStyle/>
          <a:p>
            <a:pPr algn="just"/>
            <a:r>
              <a:rPr lang="en-US" sz="2400" b="1" dirty="0">
                <a:solidFill>
                  <a:srgbClr val="FF0000"/>
                </a:solidFill>
              </a:rPr>
              <a:t>Scientists have always had trouble describing the nature of light. </a:t>
            </a:r>
          </a:p>
          <a:p>
            <a:pPr algn="just"/>
            <a:endParaRPr lang="en-US" sz="1000" dirty="0">
              <a:solidFill>
                <a:srgbClr val="484848"/>
              </a:solidFill>
            </a:endParaRPr>
          </a:p>
          <a:p>
            <a:pPr marL="342900" indent="-342900" algn="just">
              <a:buFont typeface="Wingdings" panose="05000000000000000000" pitchFamily="2" charset="2"/>
              <a:buChar char="§"/>
            </a:pPr>
            <a:r>
              <a:rPr lang="en-US" sz="2500" dirty="0">
                <a:solidFill>
                  <a:srgbClr val="0070C0"/>
                </a:solidFill>
              </a:rPr>
              <a:t>In many experiments light shows a definite wave-like character.</a:t>
            </a:r>
          </a:p>
          <a:p>
            <a:pPr marL="1257300" lvl="2" indent="-342900" algn="just">
              <a:buFont typeface="Wingdings" panose="05000000000000000000" pitchFamily="2" charset="2"/>
              <a:buChar char="Ø"/>
            </a:pPr>
            <a:r>
              <a:rPr lang="en-US" sz="2400" dirty="0">
                <a:solidFill>
                  <a:srgbClr val="595959"/>
                </a:solidFill>
              </a:rPr>
              <a:t>D</a:t>
            </a:r>
            <a:r>
              <a:rPr lang="en-US" sz="2400" dirty="0">
                <a:solidFill>
                  <a:srgbClr val="484848"/>
                </a:solidFill>
              </a:rPr>
              <a:t>ispersion of </a:t>
            </a:r>
            <a:r>
              <a:rPr lang="en-US" sz="2400" dirty="0">
                <a:solidFill>
                  <a:srgbClr val="595959"/>
                </a:solidFill>
              </a:rPr>
              <a:t>white </a:t>
            </a:r>
            <a:r>
              <a:rPr lang="en-US" sz="2400" dirty="0">
                <a:solidFill>
                  <a:srgbClr val="484848"/>
                </a:solidFill>
              </a:rPr>
              <a:t>light into its </a:t>
            </a:r>
            <a:r>
              <a:rPr lang="en-US" sz="2400" dirty="0">
                <a:solidFill>
                  <a:srgbClr val="595959"/>
                </a:solidFill>
              </a:rPr>
              <a:t>spectrum </a:t>
            </a:r>
            <a:r>
              <a:rPr lang="en-US" sz="2400" dirty="0">
                <a:solidFill>
                  <a:srgbClr val="484848"/>
                </a:solidFill>
              </a:rPr>
              <a:t>by a prism is an example of </a:t>
            </a:r>
            <a:r>
              <a:rPr lang="en-US" sz="2400" dirty="0">
                <a:solidFill>
                  <a:srgbClr val="595959"/>
                </a:solidFill>
              </a:rPr>
              <a:t>wave-like </a:t>
            </a:r>
            <a:r>
              <a:rPr lang="en-US" sz="2400" dirty="0">
                <a:solidFill>
                  <a:srgbClr val="484848"/>
                </a:solidFill>
              </a:rPr>
              <a:t>character.</a:t>
            </a:r>
          </a:p>
          <a:p>
            <a:pPr algn="just"/>
            <a:endParaRPr lang="en-US" sz="2600" dirty="0">
              <a:solidFill>
                <a:srgbClr val="484848"/>
              </a:solidFill>
            </a:endParaRPr>
          </a:p>
          <a:p>
            <a:pPr marL="342900" indent="-342900" algn="just">
              <a:buFont typeface="Wingdings" panose="05000000000000000000" pitchFamily="2" charset="2"/>
              <a:buChar char="§"/>
            </a:pPr>
            <a:r>
              <a:rPr lang="en-US" sz="2500" dirty="0">
                <a:solidFill>
                  <a:srgbClr val="0070C0"/>
                </a:solidFill>
              </a:rPr>
              <a:t>In many others light seems to behave as a stream of photons (Particle-like).</a:t>
            </a:r>
          </a:p>
          <a:p>
            <a:pPr marL="1257300" lvl="2" indent="-342900" algn="just">
              <a:buFont typeface="Wingdings" panose="05000000000000000000" pitchFamily="2" charset="2"/>
              <a:buChar char="Ø"/>
            </a:pPr>
            <a:r>
              <a:rPr lang="en-US" sz="2400" dirty="0">
                <a:solidFill>
                  <a:srgbClr val="484848"/>
                </a:solidFill>
              </a:rPr>
              <a:t>The photoelectric effect is an example the </a:t>
            </a:r>
            <a:r>
              <a:rPr lang="en-US" altLang="en-US" sz="2400" dirty="0">
                <a:solidFill>
                  <a:srgbClr val="484848"/>
                </a:solidFill>
              </a:rPr>
              <a:t>particle-like character.</a:t>
            </a:r>
          </a:p>
          <a:p>
            <a:pPr algn="just"/>
            <a:endParaRPr lang="en-US" sz="1300" dirty="0">
              <a:solidFill>
                <a:srgbClr val="484848"/>
              </a:solidFill>
            </a:endParaRPr>
          </a:p>
          <a:p>
            <a:pPr algn="just"/>
            <a:endParaRPr lang="en-US" sz="1000" dirty="0">
              <a:solidFill>
                <a:srgbClr val="484848"/>
              </a:solidFill>
            </a:endParaRPr>
          </a:p>
          <a:p>
            <a:pPr algn="just"/>
            <a:r>
              <a:rPr lang="en-US" sz="2400" dirty="0">
                <a:solidFill>
                  <a:srgbClr val="484848"/>
                </a:solidFill>
              </a:rPr>
              <a:t>Because light appears </a:t>
            </a:r>
            <a:r>
              <a:rPr lang="en-US" sz="2400" dirty="0">
                <a:solidFill>
                  <a:srgbClr val="595959"/>
                </a:solidFill>
              </a:rPr>
              <a:t>wavelike </a:t>
            </a:r>
            <a:r>
              <a:rPr lang="en-US" sz="2400" dirty="0">
                <a:solidFill>
                  <a:srgbClr val="484848"/>
                </a:solidFill>
              </a:rPr>
              <a:t>in </a:t>
            </a:r>
            <a:r>
              <a:rPr lang="en-US" sz="2400" dirty="0">
                <a:solidFill>
                  <a:srgbClr val="595959"/>
                </a:solidFill>
              </a:rPr>
              <a:t>some </a:t>
            </a:r>
            <a:r>
              <a:rPr lang="en-US" sz="2400" dirty="0">
                <a:solidFill>
                  <a:srgbClr val="484848"/>
                </a:solidFill>
              </a:rPr>
              <a:t>instances and particle-like in others, this disparity is </a:t>
            </a:r>
            <a:r>
              <a:rPr lang="en-US" sz="2400" dirty="0">
                <a:solidFill>
                  <a:srgbClr val="595959"/>
                </a:solidFill>
              </a:rPr>
              <a:t>referred to </a:t>
            </a:r>
            <a:r>
              <a:rPr lang="en-US" sz="2400" dirty="0">
                <a:solidFill>
                  <a:srgbClr val="484848"/>
                </a:solidFill>
              </a:rPr>
              <a:t>as the </a:t>
            </a:r>
            <a:r>
              <a:rPr lang="en-US" sz="2400" b="1" dirty="0">
                <a:solidFill>
                  <a:srgbClr val="595959"/>
                </a:solidFill>
              </a:rPr>
              <a:t>wave-particle duality </a:t>
            </a:r>
            <a:r>
              <a:rPr lang="en-US" sz="2400" b="1" dirty="0">
                <a:solidFill>
                  <a:srgbClr val="484848"/>
                </a:solidFill>
              </a:rPr>
              <a:t>of light.</a:t>
            </a:r>
            <a:endParaRPr lang="en-US" sz="2400" b="1" dirty="0"/>
          </a:p>
        </p:txBody>
      </p:sp>
    </p:spTree>
    <p:extLst>
      <p:ext uri="{BB962C8B-B14F-4D97-AF65-F5344CB8AC3E}">
        <p14:creationId xmlns:p14="http://schemas.microsoft.com/office/powerpoint/2010/main" val="1164831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41</a:t>
            </a:fld>
            <a:endParaRPr lang="en-US"/>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000" b="1" dirty="0">
                <a:cs typeface="Arial" panose="020B0604020202020204" pitchFamily="34" charset="0"/>
              </a:rPr>
              <a:t>   </a:t>
            </a:r>
            <a:r>
              <a:rPr lang="en-US" sz="3000" b="1" dirty="0"/>
              <a:t>De Broglie Postulate</a:t>
            </a:r>
          </a:p>
        </p:txBody>
      </p:sp>
      <mc:AlternateContent xmlns:mc="http://schemas.openxmlformats.org/markup-compatibility/2006" xmlns:a14="http://schemas.microsoft.com/office/drawing/2010/main">
        <mc:Choice Requires="a14">
          <p:sp>
            <p:nvSpPr>
              <p:cNvPr id="4" name="Rectangle 3"/>
              <p:cNvSpPr/>
              <p:nvPr/>
            </p:nvSpPr>
            <p:spPr>
              <a:xfrm>
                <a:off x="306631" y="924496"/>
                <a:ext cx="8577630" cy="5694700"/>
              </a:xfrm>
              <a:prstGeom prst="rect">
                <a:avLst/>
              </a:prstGeom>
            </p:spPr>
            <p:txBody>
              <a:bodyPr wrap="square">
                <a:spAutoFit/>
              </a:bodyPr>
              <a:lstStyle/>
              <a:p>
                <a:pPr algn="just"/>
                <a:r>
                  <a:rPr lang="en-US" sz="2300" dirty="0">
                    <a:solidFill>
                      <a:srgbClr val="484848"/>
                    </a:solidFill>
                  </a:rPr>
                  <a:t>In 1924, De Broglie, suggested that </a:t>
                </a:r>
                <a:r>
                  <a:rPr lang="en-US" sz="2300" b="1" dirty="0">
                    <a:solidFill>
                      <a:srgbClr val="484848"/>
                    </a:solidFill>
                  </a:rPr>
                  <a:t>if light can display this wave-particle duality, then matter, which certainly appears particle-like, might also display wavelike properties under certain conditions</a:t>
                </a:r>
                <a:r>
                  <a:rPr lang="en-US" sz="2300" b="1" dirty="0">
                    <a:solidFill>
                      <a:srgbClr val="595959"/>
                    </a:solidFill>
                    <a:latin typeface="Times New Roman" panose="02020603050405020304" pitchFamily="18" charset="0"/>
                  </a:rPr>
                  <a:t>.</a:t>
                </a:r>
              </a:p>
              <a:p>
                <a:pPr algn="just"/>
                <a:endParaRPr lang="en-US" sz="1000" dirty="0">
                  <a:solidFill>
                    <a:srgbClr val="484848"/>
                  </a:solidFill>
                </a:endParaRPr>
              </a:p>
              <a:p>
                <a:pPr algn="just"/>
                <a:r>
                  <a:rPr lang="en-US" sz="2300" u="sng" dirty="0">
                    <a:solidFill>
                      <a:srgbClr val="0070C0"/>
                    </a:solidFill>
                  </a:rPr>
                  <a:t>De Broglie was able to put his idea into a quantitative scheme</a:t>
                </a:r>
                <a:endParaRPr lang="en-US" sz="2300" dirty="0">
                  <a:solidFill>
                    <a:srgbClr val="484848"/>
                  </a:solidFill>
                </a:endParaRPr>
              </a:p>
              <a:p>
                <a:pPr marL="182880" indent="-182880" algn="just">
                  <a:buFontTx/>
                  <a:buChar char="-"/>
                </a:pPr>
                <a:r>
                  <a:rPr lang="en-US" sz="2300" dirty="0">
                    <a:solidFill>
                      <a:srgbClr val="484848"/>
                    </a:solidFill>
                  </a:rPr>
                  <a:t>From relativity theory of Einstein, it was shown that</a:t>
                </a:r>
              </a:p>
              <a:p>
                <a:pPr algn="just"/>
                <a:endParaRPr lang="en-US" sz="500" dirty="0">
                  <a:solidFill>
                    <a:srgbClr val="484848"/>
                  </a:solidFill>
                </a:endParaRPr>
              </a:p>
              <a:p>
                <a:pPr algn="just"/>
                <a:endParaRPr lang="en-US" sz="300" dirty="0">
                  <a:solidFill>
                    <a:srgbClr val="484848"/>
                  </a:solidFill>
                </a:endParaRPr>
              </a:p>
              <a:p>
                <a:pPr algn="ctr"/>
                <a14:m>
                  <m:oMathPara xmlns:m="http://schemas.openxmlformats.org/officeDocument/2006/math">
                    <m:oMathParaPr>
                      <m:jc m:val="centerGroup"/>
                    </m:oMathParaPr>
                    <m:oMath xmlns:m="http://schemas.openxmlformats.org/officeDocument/2006/math">
                      <m:r>
                        <a:rPr lang="en-US" sz="2300" b="0" i="1" smtClean="0">
                          <a:solidFill>
                            <a:srgbClr val="484848"/>
                          </a:solidFill>
                          <a:latin typeface="Cambria Math" panose="02040503050406030204" pitchFamily="18" charset="0"/>
                        </a:rPr>
                        <m:t>𝐸</m:t>
                      </m:r>
                      <m:r>
                        <a:rPr lang="en-US" sz="2300" b="0" i="1" smtClean="0">
                          <a:solidFill>
                            <a:srgbClr val="484848"/>
                          </a:solidFill>
                          <a:latin typeface="Cambria Math" panose="02040503050406030204" pitchFamily="18" charset="0"/>
                        </a:rPr>
                        <m:t>=</m:t>
                      </m:r>
                      <m:r>
                        <a:rPr lang="en-US" sz="2300" b="0" i="1" smtClean="0">
                          <a:solidFill>
                            <a:srgbClr val="484848"/>
                          </a:solidFill>
                          <a:latin typeface="Cambria Math" panose="02040503050406030204" pitchFamily="18" charset="0"/>
                        </a:rPr>
                        <m:t>𝑚</m:t>
                      </m:r>
                      <m:sSup>
                        <m:sSupPr>
                          <m:ctrlPr>
                            <a:rPr lang="en-US" sz="2300" b="0" i="1" smtClean="0">
                              <a:solidFill>
                                <a:srgbClr val="484848"/>
                              </a:solidFill>
                              <a:latin typeface="Cambria Math" panose="02040503050406030204" pitchFamily="18" charset="0"/>
                            </a:rPr>
                          </m:ctrlPr>
                        </m:sSupPr>
                        <m:e>
                          <m:r>
                            <a:rPr lang="en-US" sz="2300" b="0" i="1" smtClean="0">
                              <a:solidFill>
                                <a:srgbClr val="484848"/>
                              </a:solidFill>
                              <a:latin typeface="Cambria Math" panose="02040503050406030204" pitchFamily="18" charset="0"/>
                            </a:rPr>
                            <m:t>𝑐</m:t>
                          </m:r>
                        </m:e>
                        <m:sup>
                          <m:r>
                            <a:rPr lang="en-US" sz="2300" b="0" i="1" smtClean="0">
                              <a:solidFill>
                                <a:srgbClr val="484848"/>
                              </a:solidFill>
                              <a:latin typeface="Cambria Math" panose="02040503050406030204" pitchFamily="18" charset="0"/>
                            </a:rPr>
                            <m:t>2</m:t>
                          </m:r>
                        </m:sup>
                      </m:sSup>
                      <m:r>
                        <a:rPr lang="en-US" sz="2300" b="0" i="1" smtClean="0">
                          <a:solidFill>
                            <a:srgbClr val="484848"/>
                          </a:solidFill>
                          <a:latin typeface="Cambria Math" panose="02040503050406030204" pitchFamily="18" charset="0"/>
                        </a:rPr>
                        <m:t>    (</m:t>
                      </m:r>
                      <m:r>
                        <a:rPr lang="en-US" sz="2300" b="0" i="1" smtClean="0">
                          <a:solidFill>
                            <a:srgbClr val="484848"/>
                          </a:solidFill>
                          <a:latin typeface="Cambria Math" panose="02040503050406030204" pitchFamily="18" charset="0"/>
                        </a:rPr>
                        <m:t>𝑐</m:t>
                      </m:r>
                      <m:r>
                        <a:rPr lang="en-US" sz="2300" b="0" i="1" smtClean="0">
                          <a:solidFill>
                            <a:srgbClr val="484848"/>
                          </a:solidFill>
                          <a:latin typeface="Cambria Math" panose="02040503050406030204" pitchFamily="18" charset="0"/>
                        </a:rPr>
                        <m:t> </m:t>
                      </m:r>
                      <m:r>
                        <a:rPr lang="en-US" sz="2300" b="0" i="1" smtClean="0">
                          <a:solidFill>
                            <a:srgbClr val="484848"/>
                          </a:solidFill>
                          <a:latin typeface="Cambria Math" panose="02040503050406030204" pitchFamily="18" charset="0"/>
                        </a:rPr>
                        <m:t>𝑖𝑠</m:t>
                      </m:r>
                      <m:r>
                        <a:rPr lang="en-US" sz="2300" b="0" i="1" smtClean="0">
                          <a:solidFill>
                            <a:srgbClr val="484848"/>
                          </a:solidFill>
                          <a:latin typeface="Cambria Math" panose="02040503050406030204" pitchFamily="18" charset="0"/>
                        </a:rPr>
                        <m:t> </m:t>
                      </m:r>
                      <m:r>
                        <a:rPr lang="en-US" sz="2300" b="0" i="1" smtClean="0">
                          <a:solidFill>
                            <a:srgbClr val="484848"/>
                          </a:solidFill>
                          <a:latin typeface="Cambria Math" panose="02040503050406030204" pitchFamily="18" charset="0"/>
                        </a:rPr>
                        <m:t>𝑡h𝑒</m:t>
                      </m:r>
                      <m:r>
                        <a:rPr lang="en-US" sz="2300" b="0" i="1" smtClean="0">
                          <a:solidFill>
                            <a:srgbClr val="484848"/>
                          </a:solidFill>
                          <a:latin typeface="Cambria Math" panose="02040503050406030204" pitchFamily="18" charset="0"/>
                        </a:rPr>
                        <m:t> </m:t>
                      </m:r>
                      <m:r>
                        <a:rPr lang="en-US" sz="2300" b="0" i="1" smtClean="0">
                          <a:solidFill>
                            <a:srgbClr val="484848"/>
                          </a:solidFill>
                          <a:latin typeface="Cambria Math" panose="02040503050406030204" pitchFamily="18" charset="0"/>
                        </a:rPr>
                        <m:t>𝑠𝑝𝑒𝑒𝑑</m:t>
                      </m:r>
                      <m:r>
                        <a:rPr lang="en-US" sz="2300" b="0" i="1" smtClean="0">
                          <a:solidFill>
                            <a:srgbClr val="484848"/>
                          </a:solidFill>
                          <a:latin typeface="Cambria Math" panose="02040503050406030204" pitchFamily="18" charset="0"/>
                        </a:rPr>
                        <m:t> </m:t>
                      </m:r>
                      <m:r>
                        <a:rPr lang="en-US" sz="2300" b="0" i="1" smtClean="0">
                          <a:solidFill>
                            <a:srgbClr val="484848"/>
                          </a:solidFill>
                          <a:latin typeface="Cambria Math" panose="02040503050406030204" pitchFamily="18" charset="0"/>
                        </a:rPr>
                        <m:t>𝑜𝑓</m:t>
                      </m:r>
                      <m:r>
                        <a:rPr lang="en-US" sz="2300" b="0" i="1" smtClean="0">
                          <a:solidFill>
                            <a:srgbClr val="484848"/>
                          </a:solidFill>
                          <a:latin typeface="Cambria Math" panose="02040503050406030204" pitchFamily="18" charset="0"/>
                        </a:rPr>
                        <m:t> </m:t>
                      </m:r>
                      <m:r>
                        <a:rPr lang="en-US" sz="2300" b="0" i="1" smtClean="0">
                          <a:solidFill>
                            <a:srgbClr val="484848"/>
                          </a:solidFill>
                          <a:latin typeface="Cambria Math" panose="02040503050406030204" pitchFamily="18" charset="0"/>
                        </a:rPr>
                        <m:t>𝑙𝑖𝑔h𝑡</m:t>
                      </m:r>
                      <m:r>
                        <a:rPr lang="en-US" sz="2300" b="0" i="1" smtClean="0">
                          <a:solidFill>
                            <a:srgbClr val="484848"/>
                          </a:solidFill>
                          <a:latin typeface="Cambria Math" panose="02040503050406030204" pitchFamily="18" charset="0"/>
                        </a:rPr>
                        <m:t>)</m:t>
                      </m:r>
                    </m:oMath>
                  </m:oMathPara>
                </a14:m>
                <a:endParaRPr lang="en-US" sz="2300" dirty="0">
                  <a:solidFill>
                    <a:srgbClr val="484848"/>
                  </a:solidFill>
                </a:endParaRPr>
              </a:p>
              <a:p>
                <a:pPr algn="ctr"/>
                <a:endParaRPr lang="en-US" sz="1000" dirty="0">
                  <a:solidFill>
                    <a:srgbClr val="484848"/>
                  </a:solidFill>
                </a:endParaRPr>
              </a:p>
              <a:p>
                <a:pPr algn="just"/>
                <a:endParaRPr lang="en-US" sz="300" dirty="0">
                  <a:solidFill>
                    <a:srgbClr val="484848"/>
                  </a:solidFill>
                </a:endParaRPr>
              </a:p>
              <a:p>
                <a:pPr marL="182880" indent="-182880" algn="just">
                  <a:buFontTx/>
                  <a:buChar char="-"/>
                </a:pPr>
                <a:r>
                  <a:rPr lang="en-US" sz="2300" dirty="0">
                    <a:solidFill>
                      <a:srgbClr val="484848"/>
                    </a:solidFill>
                  </a:rPr>
                  <a:t>And from the Planck–Einstein relation, the photon energy is given by</a:t>
                </a:r>
              </a:p>
              <a:p>
                <a:pPr algn="just"/>
                <a:endParaRPr lang="en-US" sz="500" dirty="0">
                  <a:solidFill>
                    <a:srgbClr val="484848"/>
                  </a:solidFill>
                </a:endParaRPr>
              </a:p>
              <a:p>
                <a:pPr algn="just"/>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cs typeface="Times New Roman" panose="02020603050405020304" pitchFamily="18" charset="0"/>
                        </a:rPr>
                        <m:t>𝐸</m:t>
                      </m:r>
                      <m:r>
                        <a:rPr lang="en-US" sz="2300" i="1" dirty="0">
                          <a:latin typeface="Cambria Math" panose="02040503050406030204" pitchFamily="18" charset="0"/>
                          <a:cs typeface="Times New Roman" panose="02020603050405020304" pitchFamily="18" charset="0"/>
                        </a:rPr>
                        <m:t>=</m:t>
                      </m:r>
                      <m:r>
                        <a:rPr lang="en-US" sz="2300" i="1" dirty="0">
                          <a:latin typeface="Cambria Math" panose="02040503050406030204" pitchFamily="18" charset="0"/>
                          <a:cs typeface="Times New Roman" panose="02020603050405020304" pitchFamily="18" charset="0"/>
                        </a:rPr>
                        <m:t>h</m:t>
                      </m:r>
                      <m:r>
                        <a:rPr lang="el-GR" sz="2300" i="1" dirty="0">
                          <a:latin typeface="Cambria Math" panose="02040503050406030204" pitchFamily="18" charset="0"/>
                          <a:cs typeface="Times New Roman" panose="02020603050405020304" pitchFamily="18" charset="0"/>
                        </a:rPr>
                        <m:t>𝜈</m:t>
                      </m:r>
                    </m:oMath>
                  </m:oMathPara>
                </a14:m>
                <a:endParaRPr lang="en-US" sz="2300" i="1" dirty="0">
                  <a:latin typeface="Times New Roman" panose="02020603050405020304" pitchFamily="18" charset="0"/>
                  <a:cs typeface="Times New Roman" panose="02020603050405020304" pitchFamily="18" charset="0"/>
                </a:endParaRPr>
              </a:p>
              <a:p>
                <a:pPr algn="just"/>
                <a:endParaRPr lang="en-US" sz="500" dirty="0">
                  <a:solidFill>
                    <a:srgbClr val="484848"/>
                  </a:solidFill>
                </a:endParaRPr>
              </a:p>
              <a:p>
                <a:pPr algn="just"/>
                <a:r>
                  <a:rPr lang="en-US" sz="2300" dirty="0">
                    <a:solidFill>
                      <a:srgbClr val="484848"/>
                    </a:solidFill>
                  </a:rPr>
                  <a:t>   therefore,</a:t>
                </a:r>
              </a:p>
              <a:p>
                <a:pPr algn="just"/>
                <a:endParaRPr lang="en-US" sz="500" dirty="0">
                  <a:solidFill>
                    <a:srgbClr val="484848"/>
                  </a:solidFill>
                </a:endParaRPr>
              </a:p>
              <a:p>
                <a:pPr algn="just"/>
                <a14:m>
                  <m:oMathPara xmlns:m="http://schemas.openxmlformats.org/officeDocument/2006/math">
                    <m:oMathParaPr>
                      <m:jc m:val="centerGroup"/>
                    </m:oMathParaPr>
                    <m:oMath xmlns:m="http://schemas.openxmlformats.org/officeDocument/2006/math">
                      <m:r>
                        <a:rPr lang="en-US" sz="2300" i="1">
                          <a:solidFill>
                            <a:srgbClr val="484848"/>
                          </a:solidFill>
                          <a:latin typeface="Cambria Math" panose="02040503050406030204" pitchFamily="18" charset="0"/>
                        </a:rPr>
                        <m:t>𝑚</m:t>
                      </m:r>
                      <m:sSup>
                        <m:sSupPr>
                          <m:ctrlPr>
                            <a:rPr lang="en-US" sz="2300" i="1">
                              <a:solidFill>
                                <a:srgbClr val="484848"/>
                              </a:solidFill>
                              <a:latin typeface="Cambria Math" panose="02040503050406030204" pitchFamily="18" charset="0"/>
                            </a:rPr>
                          </m:ctrlPr>
                        </m:sSupPr>
                        <m:e>
                          <m:r>
                            <a:rPr lang="en-US" sz="2300" i="1">
                              <a:solidFill>
                                <a:srgbClr val="484848"/>
                              </a:solidFill>
                              <a:latin typeface="Cambria Math" panose="02040503050406030204" pitchFamily="18" charset="0"/>
                            </a:rPr>
                            <m:t>𝑐</m:t>
                          </m:r>
                        </m:e>
                        <m:sup>
                          <m:r>
                            <a:rPr lang="en-US" sz="2300" i="1">
                              <a:solidFill>
                                <a:srgbClr val="484848"/>
                              </a:solidFill>
                              <a:latin typeface="Cambria Math" panose="02040503050406030204" pitchFamily="18" charset="0"/>
                            </a:rPr>
                            <m:t>2</m:t>
                          </m:r>
                        </m:sup>
                      </m:sSup>
                      <m:r>
                        <a:rPr lang="en-US" sz="2300" b="0" i="1" smtClean="0">
                          <a:solidFill>
                            <a:srgbClr val="484848"/>
                          </a:solidFill>
                          <a:latin typeface="Cambria Math" panose="02040503050406030204" pitchFamily="18" charset="0"/>
                        </a:rPr>
                        <m:t>=</m:t>
                      </m:r>
                      <m:r>
                        <a:rPr lang="en-US" sz="2300" i="1" dirty="0">
                          <a:latin typeface="Cambria Math" panose="02040503050406030204" pitchFamily="18" charset="0"/>
                          <a:cs typeface="Times New Roman" panose="02020603050405020304" pitchFamily="18" charset="0"/>
                        </a:rPr>
                        <m:t>h</m:t>
                      </m:r>
                      <m:r>
                        <a:rPr lang="el-GR" sz="2300" i="1" dirty="0">
                          <a:latin typeface="Cambria Math" panose="02040503050406030204" pitchFamily="18" charset="0"/>
                          <a:cs typeface="Times New Roman" panose="02020603050405020304" pitchFamily="18" charset="0"/>
                        </a:rPr>
                        <m:t>𝜈</m:t>
                      </m:r>
                      <m:r>
                        <a:rPr lang="en-US" sz="2300" b="0" i="1" dirty="0" smtClean="0">
                          <a:latin typeface="Cambria Math" panose="02040503050406030204" pitchFamily="18" charset="0"/>
                          <a:cs typeface="Times New Roman" panose="02020603050405020304" pitchFamily="18" charset="0"/>
                        </a:rPr>
                        <m:t>=</m:t>
                      </m:r>
                      <m:r>
                        <a:rPr lang="en-US" sz="2300" b="0" i="1" dirty="0" smtClean="0">
                          <a:latin typeface="Cambria Math" panose="02040503050406030204" pitchFamily="18" charset="0"/>
                          <a:cs typeface="Times New Roman" panose="02020603050405020304" pitchFamily="18" charset="0"/>
                        </a:rPr>
                        <m:t>h</m:t>
                      </m:r>
                      <m:f>
                        <m:fPr>
                          <m:ctrlPr>
                            <a:rPr lang="en-US" sz="2300" b="0" i="1" dirty="0" smtClean="0">
                              <a:latin typeface="Cambria Math" panose="02040503050406030204" pitchFamily="18" charset="0"/>
                              <a:cs typeface="Times New Roman" panose="02020603050405020304" pitchFamily="18" charset="0"/>
                            </a:rPr>
                          </m:ctrlPr>
                        </m:fPr>
                        <m:num>
                          <m:r>
                            <a:rPr lang="en-US" sz="2300" b="0" i="1" dirty="0" smtClean="0">
                              <a:latin typeface="Cambria Math" panose="02040503050406030204" pitchFamily="18" charset="0"/>
                              <a:cs typeface="Times New Roman" panose="02020603050405020304" pitchFamily="18" charset="0"/>
                            </a:rPr>
                            <m:t>𝑐</m:t>
                          </m:r>
                        </m:num>
                        <m:den>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𝜆</m:t>
                          </m:r>
                        </m:den>
                      </m:f>
                    </m:oMath>
                  </m:oMathPara>
                </a14:m>
                <a:endParaRPr lang="en-US" sz="2300" dirty="0">
                  <a:solidFill>
                    <a:srgbClr val="484848"/>
                  </a:solidFill>
                </a:endParaRPr>
              </a:p>
              <a:p>
                <a:pPr algn="just"/>
                <a:endParaRPr lang="en-US" sz="500" dirty="0">
                  <a:solidFill>
                    <a:srgbClr val="484848"/>
                  </a:solidFill>
                </a:endParaRPr>
              </a:p>
              <a:p>
                <a:pPr algn="just"/>
                <a:r>
                  <a:rPr lang="en-US" sz="2300" dirty="0">
                    <a:solidFill>
                      <a:srgbClr val="484848"/>
                    </a:solidFill>
                  </a:rPr>
                  <a:t>   and </a:t>
                </a:r>
              </a:p>
              <a:p>
                <a:pPr algn="just"/>
                <a14:m>
                  <m:oMathPara xmlns:m="http://schemas.openxmlformats.org/officeDocument/2006/math">
                    <m:oMathParaPr>
                      <m:jc m:val="centerGroup"/>
                    </m:oMathParaPr>
                    <m:oMath xmlns:m="http://schemas.openxmlformats.org/officeDocument/2006/math">
                      <m:r>
                        <a:rPr lang="en-US" sz="2300" i="1" smtClean="0">
                          <a:solidFill>
                            <a:srgbClr val="484848"/>
                          </a:solidFill>
                          <a:latin typeface="Cambria Math" panose="02040503050406030204" pitchFamily="18" charset="0"/>
                          <a:ea typeface="Cambria Math" panose="02040503050406030204" pitchFamily="18" charset="0"/>
                        </a:rPr>
                        <m:t>𝜆</m:t>
                      </m:r>
                      <m:r>
                        <a:rPr lang="en-US" sz="2300" b="0" i="1" smtClean="0">
                          <a:solidFill>
                            <a:srgbClr val="484848"/>
                          </a:solidFill>
                          <a:latin typeface="Cambria Math" panose="02040503050406030204" pitchFamily="18" charset="0"/>
                          <a:ea typeface="Cambria Math" panose="02040503050406030204" pitchFamily="18" charset="0"/>
                        </a:rPr>
                        <m:t>=</m:t>
                      </m:r>
                      <m:f>
                        <m:fPr>
                          <m:ctrlPr>
                            <a:rPr lang="en-US" sz="2300" b="0" i="1" smtClean="0">
                              <a:solidFill>
                                <a:srgbClr val="484848"/>
                              </a:solidFill>
                              <a:latin typeface="Cambria Math" panose="02040503050406030204" pitchFamily="18" charset="0"/>
                              <a:ea typeface="Cambria Math" panose="02040503050406030204" pitchFamily="18" charset="0"/>
                            </a:rPr>
                          </m:ctrlPr>
                        </m:fPr>
                        <m:num>
                          <m:r>
                            <a:rPr lang="en-US" sz="2300" b="0" i="1" smtClean="0">
                              <a:solidFill>
                                <a:srgbClr val="484848"/>
                              </a:solidFill>
                              <a:latin typeface="Cambria Math" panose="02040503050406030204" pitchFamily="18" charset="0"/>
                              <a:ea typeface="Cambria Math" panose="02040503050406030204" pitchFamily="18" charset="0"/>
                            </a:rPr>
                            <m:t>h</m:t>
                          </m:r>
                        </m:num>
                        <m:den>
                          <m:r>
                            <a:rPr lang="en-US" sz="2300" b="0" i="1" smtClean="0">
                              <a:solidFill>
                                <a:srgbClr val="484848"/>
                              </a:solidFill>
                              <a:latin typeface="Cambria Math" panose="02040503050406030204" pitchFamily="18" charset="0"/>
                              <a:ea typeface="Cambria Math" panose="02040503050406030204" pitchFamily="18" charset="0"/>
                            </a:rPr>
                            <m:t>𝑚𝑐</m:t>
                          </m:r>
                        </m:den>
                      </m:f>
                    </m:oMath>
                  </m:oMathPara>
                </a14:m>
                <a:endParaRPr lang="en-US" sz="2300" dirty="0">
                  <a:solidFill>
                    <a:srgbClr val="484848"/>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06631" y="924496"/>
                <a:ext cx="8577630" cy="5694700"/>
              </a:xfrm>
              <a:prstGeom prst="rect">
                <a:avLst/>
              </a:prstGeom>
              <a:blipFill>
                <a:blip r:embed="rId2"/>
                <a:stretch>
                  <a:fillRect l="-1066" t="-857" r="-1066"/>
                </a:stretch>
              </a:blipFill>
            </p:spPr>
            <p:txBody>
              <a:bodyPr/>
              <a:lstStyle/>
              <a:p>
                <a:r>
                  <a:rPr lang="en-US">
                    <a:noFill/>
                  </a:rPr>
                  <a:t> </a:t>
                </a:r>
              </a:p>
            </p:txBody>
          </p:sp>
        </mc:Fallback>
      </mc:AlternateContent>
    </p:spTree>
    <p:extLst>
      <p:ext uri="{BB962C8B-B14F-4D97-AF65-F5344CB8AC3E}">
        <p14:creationId xmlns:p14="http://schemas.microsoft.com/office/powerpoint/2010/main" val="2936229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42</a:t>
            </a:fld>
            <a:endParaRPr lang="en-US"/>
          </a:p>
        </p:txBody>
      </p:sp>
      <p:sp>
        <p:nvSpPr>
          <p:cNvPr id="3" name="Text Box 72"/>
          <p:cNvSpPr txBox="1">
            <a:spLocks noChangeArrowheads="1"/>
          </p:cNvSpPr>
          <p:nvPr/>
        </p:nvSpPr>
        <p:spPr bwMode="auto">
          <a:xfrm>
            <a:off x="0" y="358775"/>
            <a:ext cx="9144000" cy="58477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000" b="1" dirty="0">
                <a:cs typeface="Arial" panose="020B0604020202020204" pitchFamily="34" charset="0"/>
              </a:rPr>
              <a:t>   </a:t>
            </a:r>
            <a:r>
              <a:rPr lang="en-US" sz="3000" b="1" dirty="0"/>
              <a:t>Louis</a:t>
            </a:r>
            <a:r>
              <a:rPr lang="en-US" dirty="0"/>
              <a:t> </a:t>
            </a:r>
            <a:r>
              <a:rPr lang="en-US" sz="3000" b="1" dirty="0"/>
              <a:t>de Broglie Postulate</a:t>
            </a:r>
          </a:p>
        </p:txBody>
      </p:sp>
      <mc:AlternateContent xmlns:mc="http://schemas.openxmlformats.org/markup-compatibility/2006" xmlns:a14="http://schemas.microsoft.com/office/drawing/2010/main">
        <mc:Choice Requires="a14">
          <p:sp>
            <p:nvSpPr>
              <p:cNvPr id="9" name="Rectangle 8"/>
              <p:cNvSpPr/>
              <p:nvPr/>
            </p:nvSpPr>
            <p:spPr>
              <a:xfrm>
                <a:off x="328245" y="950967"/>
                <a:ext cx="8393723" cy="5788892"/>
              </a:xfrm>
              <a:prstGeom prst="rect">
                <a:avLst/>
              </a:prstGeom>
            </p:spPr>
            <p:txBody>
              <a:bodyPr wrap="square">
                <a:spAutoFit/>
              </a:bodyPr>
              <a:lstStyle/>
              <a:p>
                <a:pPr algn="just">
                  <a:spcBef>
                    <a:spcPct val="0"/>
                  </a:spcBef>
                </a:pPr>
                <a:r>
                  <a:rPr lang="en-US" altLang="en-US" sz="2400" dirty="0"/>
                  <a:t>This equation is for light.  De Broglie said that we can replace the speed of light </a:t>
                </a:r>
                <a14:m>
                  <m:oMath xmlns:m="http://schemas.openxmlformats.org/officeDocument/2006/math">
                    <m:r>
                      <a:rPr lang="en-US" altLang="en-US" sz="2400" i="1" dirty="0" smtClean="0">
                        <a:latin typeface="Cambria Math" panose="02040503050406030204" pitchFamily="18" charset="0"/>
                        <a:cs typeface="Times New Roman" panose="02020603050405020304" pitchFamily="18" charset="0"/>
                      </a:rPr>
                      <m:t>𝑐</m:t>
                    </m:r>
                  </m:oMath>
                </a14:m>
                <a:r>
                  <a:rPr lang="en-US" altLang="en-US" sz="2400" dirty="0"/>
                  <a:t> by the speed of the moving particle </a:t>
                </a:r>
                <a:r>
                  <a:rPr lang="en-US" altLang="en-US" sz="2400" i="1" dirty="0">
                    <a:latin typeface="Times New Roman" panose="02020603050405020304" pitchFamily="18" charset="0"/>
                    <a:cs typeface="Times New Roman" panose="02020603050405020304" pitchFamily="18" charset="0"/>
                  </a:rPr>
                  <a:t>v</a:t>
                </a:r>
                <a:r>
                  <a:rPr lang="en-US" altLang="en-US" sz="2400" i="1" dirty="0"/>
                  <a:t>.  </a:t>
                </a:r>
                <a:r>
                  <a:rPr lang="en-US" altLang="en-US" sz="2400" dirty="0"/>
                  <a:t>Then</a:t>
                </a:r>
              </a:p>
              <a:p>
                <a:pPr algn="just">
                  <a:spcBef>
                    <a:spcPct val="0"/>
                  </a:spcBef>
                </a:pPr>
                <a:endParaRPr lang="en-US" altLang="en-US" sz="300" dirty="0"/>
              </a:p>
              <a:p>
                <a:pPr algn="just">
                  <a:spcBef>
                    <a:spcPct val="0"/>
                  </a:spcBef>
                </a:pPr>
                <a14:m>
                  <m:oMathPara xmlns:m="http://schemas.openxmlformats.org/officeDocument/2006/math">
                    <m:oMathParaPr>
                      <m:jc m:val="centerGroup"/>
                    </m:oMathParaPr>
                    <m:oMath xmlns:m="http://schemas.openxmlformats.org/officeDocument/2006/math">
                      <m:r>
                        <a:rPr lang="en-US" sz="2800" i="1">
                          <a:solidFill>
                            <a:srgbClr val="484848"/>
                          </a:solidFill>
                          <a:latin typeface="Cambria Math" panose="02040503050406030204" pitchFamily="18" charset="0"/>
                          <a:ea typeface="Cambria Math" panose="02040503050406030204" pitchFamily="18" charset="0"/>
                        </a:rPr>
                        <m:t>𝜆</m:t>
                      </m:r>
                      <m:r>
                        <a:rPr lang="en-US" sz="2800" i="1">
                          <a:solidFill>
                            <a:srgbClr val="484848"/>
                          </a:solidFill>
                          <a:latin typeface="Cambria Math" panose="02040503050406030204" pitchFamily="18" charset="0"/>
                          <a:ea typeface="Cambria Math" panose="02040503050406030204" pitchFamily="18" charset="0"/>
                        </a:rPr>
                        <m:t>=</m:t>
                      </m:r>
                      <m:f>
                        <m:fPr>
                          <m:ctrlPr>
                            <a:rPr lang="en-US" sz="2800" i="1" smtClean="0">
                              <a:solidFill>
                                <a:srgbClr val="484848"/>
                              </a:solidFill>
                              <a:latin typeface="Cambria Math" panose="02040503050406030204" pitchFamily="18" charset="0"/>
                              <a:ea typeface="Cambria Math" panose="02040503050406030204" pitchFamily="18" charset="0"/>
                            </a:rPr>
                          </m:ctrlPr>
                        </m:fPr>
                        <m:num>
                          <m:r>
                            <a:rPr lang="en-US" sz="2800" i="1">
                              <a:solidFill>
                                <a:srgbClr val="484848"/>
                              </a:solidFill>
                              <a:latin typeface="Cambria Math" panose="02040503050406030204" pitchFamily="18" charset="0"/>
                              <a:ea typeface="Cambria Math" panose="02040503050406030204" pitchFamily="18" charset="0"/>
                            </a:rPr>
                            <m:t>h</m:t>
                          </m:r>
                        </m:num>
                        <m:den>
                          <m:r>
                            <a:rPr lang="en-US" sz="2800" i="1">
                              <a:solidFill>
                                <a:srgbClr val="484848"/>
                              </a:solidFill>
                              <a:latin typeface="Cambria Math" panose="02040503050406030204" pitchFamily="18" charset="0"/>
                              <a:ea typeface="Cambria Math" panose="02040503050406030204" pitchFamily="18" charset="0"/>
                            </a:rPr>
                            <m:t>𝑚</m:t>
                          </m:r>
                          <m:r>
                            <m:rPr>
                              <m:nor/>
                            </m:rPr>
                            <a:rPr lang="en-US" altLang="en-US" sz="2800" i="1" dirty="0">
                              <a:latin typeface="Times New Roman" panose="02020603050405020304" pitchFamily="18" charset="0"/>
                              <a:cs typeface="Times New Roman" panose="02020603050405020304" pitchFamily="18" charset="0"/>
                            </a:rPr>
                            <m:t>v</m:t>
                          </m:r>
                        </m:den>
                      </m:f>
                      <m:r>
                        <a:rPr lang="en-US" sz="2800" b="0" i="1" smtClean="0">
                          <a:solidFill>
                            <a:srgbClr val="484848"/>
                          </a:solidFill>
                          <a:latin typeface="Cambria Math" panose="02040503050406030204" pitchFamily="18" charset="0"/>
                          <a:ea typeface="Cambria Math" panose="02040503050406030204" pitchFamily="18" charset="0"/>
                        </a:rPr>
                        <m:t>= </m:t>
                      </m:r>
                      <m:f>
                        <m:fPr>
                          <m:ctrlPr>
                            <a:rPr lang="en-US" sz="2400" i="1">
                              <a:solidFill>
                                <a:srgbClr val="484848"/>
                              </a:solidFill>
                              <a:latin typeface="Cambria Math" panose="02040503050406030204" pitchFamily="18" charset="0"/>
                              <a:ea typeface="Cambria Math" panose="02040503050406030204" pitchFamily="18" charset="0"/>
                            </a:rPr>
                          </m:ctrlPr>
                        </m:fPr>
                        <m:num>
                          <m:r>
                            <a:rPr lang="en-US" sz="2400" i="1">
                              <a:solidFill>
                                <a:srgbClr val="484848"/>
                              </a:solidFill>
                              <a:latin typeface="Cambria Math" panose="02040503050406030204" pitchFamily="18" charset="0"/>
                              <a:ea typeface="Cambria Math" panose="02040503050406030204" pitchFamily="18" charset="0"/>
                            </a:rPr>
                            <m:t>h</m:t>
                          </m:r>
                        </m:num>
                        <m:den>
                          <m:r>
                            <a:rPr lang="en-US" sz="2400" b="0" i="1" smtClean="0">
                              <a:solidFill>
                                <a:srgbClr val="484848"/>
                              </a:solidFill>
                              <a:latin typeface="Cambria Math" panose="02040503050406030204" pitchFamily="18" charset="0"/>
                              <a:ea typeface="Cambria Math" panose="02040503050406030204" pitchFamily="18" charset="0"/>
                            </a:rPr>
                            <m:t>𝑝</m:t>
                          </m:r>
                        </m:den>
                      </m:f>
                    </m:oMath>
                  </m:oMathPara>
                </a14:m>
                <a:endParaRPr lang="en-US" altLang="en-US" sz="2500" dirty="0"/>
              </a:p>
              <a:p>
                <a:pPr algn="just">
                  <a:spcBef>
                    <a:spcPct val="0"/>
                  </a:spcBef>
                </a:pPr>
                <a:endParaRPr lang="en-US" altLang="en-US" sz="300" dirty="0"/>
              </a:p>
              <a:p>
                <a:pPr algn="just">
                  <a:spcBef>
                    <a:spcPct val="0"/>
                  </a:spcBef>
                </a:pPr>
                <a:r>
                  <a:rPr lang="en-US" altLang="en-US" sz="2400" dirty="0"/>
                  <a:t>where</a:t>
                </a:r>
              </a:p>
              <a:p>
                <a:pPr algn="just">
                  <a:spcBef>
                    <a:spcPct val="0"/>
                  </a:spcBef>
                </a:pPr>
                <a14:m>
                  <m:oMath xmlns:m="http://schemas.openxmlformats.org/officeDocument/2006/math">
                    <m:r>
                      <a:rPr lang="en-US" altLang="en-US" sz="2400" i="1" dirty="0" smtClean="0">
                        <a:latin typeface="Cambria Math" panose="02040503050406030204" pitchFamily="18" charset="0"/>
                        <a:cs typeface="Times New Roman" panose="02020603050405020304" pitchFamily="18" charset="0"/>
                      </a:rPr>
                      <m:t>𝑝</m:t>
                    </m:r>
                  </m:oMath>
                </a14:m>
                <a:r>
                  <a:rPr lang="en-US" altLang="en-US" sz="2400" dirty="0"/>
                  <a:t> is the linear momentum of the moving object.  </a:t>
                </a:r>
              </a:p>
              <a:p>
                <a:pPr algn="just">
                  <a:spcBef>
                    <a:spcPct val="0"/>
                  </a:spcBef>
                </a:pPr>
                <a14:m>
                  <m:oMath xmlns:m="http://schemas.openxmlformats.org/officeDocument/2006/math">
                    <m:r>
                      <a:rPr lang="el-GR" altLang="en-US" sz="2400" i="1" dirty="0" smtClean="0">
                        <a:latin typeface="Cambria Math" panose="02040503050406030204" pitchFamily="18" charset="0"/>
                        <a:cs typeface="Times New Roman" panose="02020603050405020304" pitchFamily="18" charset="0"/>
                      </a:rPr>
                      <m:t>𝜆</m:t>
                    </m:r>
                  </m:oMath>
                </a14:m>
                <a:r>
                  <a:rPr lang="en-US" altLang="en-US" sz="2400" dirty="0"/>
                  <a:t> is known here as de Broglie wave length of the moving particle.</a:t>
                </a:r>
                <a:endParaRPr lang="el-GR" altLang="en-US" sz="2400" dirty="0"/>
              </a:p>
              <a:p>
                <a:pPr algn="just">
                  <a:spcBef>
                    <a:spcPct val="0"/>
                  </a:spcBef>
                </a:pPr>
                <a:endParaRPr lang="en-US" altLang="en-US" sz="1500" dirty="0"/>
              </a:p>
              <a:p>
                <a:pPr algn="just">
                  <a:spcBef>
                    <a:spcPct val="0"/>
                  </a:spcBef>
                </a:pPr>
                <a:r>
                  <a:rPr lang="en-US" altLang="en-US" sz="2400" dirty="0"/>
                  <a:t>De Broglie also confirmed the quantization of angular momentum that Bohr had hypothesized in his theory of hydrogen atom.  De Broglie said that when the electron in a certain orbit around the nucleus, it moves with a certain wave length </a:t>
                </a:r>
                <a14:m>
                  <m:oMath xmlns:m="http://schemas.openxmlformats.org/officeDocument/2006/math">
                    <m:r>
                      <a:rPr lang="el-GR" altLang="en-US" sz="2400" i="1" dirty="0" smtClean="0">
                        <a:latin typeface="Cambria Math" panose="02040503050406030204" pitchFamily="18" charset="0"/>
                        <a:cs typeface="Times New Roman" panose="02020603050405020304" pitchFamily="18" charset="0"/>
                      </a:rPr>
                      <m:t>𝜆</m:t>
                    </m:r>
                  </m:oMath>
                </a14:m>
                <a:r>
                  <a:rPr lang="en-US" altLang="en-US" sz="2400" dirty="0"/>
                  <a:t>.  For the electron to be stable in that orbital, the wave must be </a:t>
                </a:r>
                <a:r>
                  <a:rPr lang="en-US" altLang="en-US" sz="2400" b="1" dirty="0"/>
                  <a:t>inphase</a:t>
                </a:r>
                <a:r>
                  <a:rPr lang="en-US" altLang="en-US" sz="2400" dirty="0"/>
                  <a:t> when the electron completes a circle in that orbital (i.e. </a:t>
                </a:r>
                <a:r>
                  <a:rPr lang="en-US" sz="2400" dirty="0"/>
                  <a:t>the wave must complete an integral number of wavelengths during its orbit).</a:t>
                </a:r>
                <a:endParaRPr lang="el-GR" alt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28245" y="950967"/>
                <a:ext cx="8393723" cy="5788892"/>
              </a:xfrm>
              <a:prstGeom prst="rect">
                <a:avLst/>
              </a:prstGeom>
              <a:blipFill>
                <a:blip r:embed="rId2"/>
                <a:stretch>
                  <a:fillRect l="-1162" t="-842" r="-1089" b="-316"/>
                </a:stretch>
              </a:blipFill>
            </p:spPr>
            <p:txBody>
              <a:bodyPr/>
              <a:lstStyle/>
              <a:p>
                <a:r>
                  <a:rPr lang="en-US">
                    <a:noFill/>
                  </a:rPr>
                  <a:t> </a:t>
                </a:r>
              </a:p>
            </p:txBody>
          </p:sp>
        </mc:Fallback>
      </mc:AlternateContent>
    </p:spTree>
    <p:extLst>
      <p:ext uri="{BB962C8B-B14F-4D97-AF65-F5344CB8AC3E}">
        <p14:creationId xmlns:p14="http://schemas.microsoft.com/office/powerpoint/2010/main" val="1063278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43</a:t>
            </a:fld>
            <a:endParaRPr lang="en-US"/>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3000" b="1" dirty="0">
                <a:cs typeface="Arial" panose="020B0604020202020204" pitchFamily="34" charset="0"/>
              </a:rPr>
              <a:t>   </a:t>
            </a:r>
            <a:r>
              <a:rPr lang="en-US" sz="3000" b="1" dirty="0"/>
              <a:t>De Broglie Postulate</a:t>
            </a:r>
          </a:p>
        </p:txBody>
      </p:sp>
      <p:sp>
        <p:nvSpPr>
          <p:cNvPr id="4" name="Rectangle 3"/>
          <p:cNvSpPr/>
          <p:nvPr/>
        </p:nvSpPr>
        <p:spPr>
          <a:xfrm>
            <a:off x="2167139" y="2178231"/>
            <a:ext cx="4608246" cy="615553"/>
          </a:xfrm>
          <a:prstGeom prst="rect">
            <a:avLst/>
          </a:prstGeom>
        </p:spPr>
        <p:txBody>
          <a:bodyPr wrap="square">
            <a:spAutoFit/>
          </a:bodyPr>
          <a:lstStyle/>
          <a:p>
            <a:pPr algn="just"/>
            <a:r>
              <a:rPr lang="en-US" sz="1700" dirty="0">
                <a:solidFill>
                  <a:srgbClr val="4F4F4F"/>
                </a:solidFill>
              </a:rPr>
              <a:t>An illustration of matching (a) and mismatching (b) of a de Broglie wave traveling in Bohr orbits</a:t>
            </a:r>
            <a:r>
              <a:rPr lang="en-US" sz="1700" dirty="0">
                <a:solidFill>
                  <a:srgbClr val="292929"/>
                </a:solidFill>
              </a:rPr>
              <a:t>. </a:t>
            </a:r>
            <a:endParaRPr lang="en-US" sz="1700" dirty="0"/>
          </a:p>
        </p:txBody>
      </p:sp>
      <p:pic>
        <p:nvPicPr>
          <p:cNvPr id="7" name="Picture 6"/>
          <p:cNvPicPr>
            <a:picLocks noChangeAspect="1"/>
          </p:cNvPicPr>
          <p:nvPr/>
        </p:nvPicPr>
        <p:blipFill rotWithShape="1">
          <a:blip r:embed="rId2"/>
          <a:srcRect b="6445"/>
          <a:stretch/>
        </p:blipFill>
        <p:spPr>
          <a:xfrm>
            <a:off x="2532520" y="989511"/>
            <a:ext cx="1408723" cy="1188720"/>
          </a:xfrm>
          <a:prstGeom prst="rect">
            <a:avLst/>
          </a:prstGeom>
        </p:spPr>
      </p:pic>
      <p:pic>
        <p:nvPicPr>
          <p:cNvPr id="8" name="Picture 7"/>
          <p:cNvPicPr>
            <a:picLocks noChangeAspect="1"/>
          </p:cNvPicPr>
          <p:nvPr/>
        </p:nvPicPr>
        <p:blipFill rotWithShape="1">
          <a:blip r:embed="rId3"/>
          <a:srcRect t="2140" b="8415"/>
          <a:stretch/>
        </p:blipFill>
        <p:spPr>
          <a:xfrm>
            <a:off x="4427195" y="974122"/>
            <a:ext cx="1429435" cy="118872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87216" y="2831584"/>
                <a:ext cx="8569568" cy="3641638"/>
              </a:xfrm>
              <a:prstGeom prst="rect">
                <a:avLst/>
              </a:prstGeom>
            </p:spPr>
            <p:txBody>
              <a:bodyPr wrap="square">
                <a:spAutoFit/>
              </a:bodyPr>
              <a:lstStyle/>
              <a:p>
                <a:pPr algn="just"/>
                <a:r>
                  <a:rPr lang="en-US" sz="2000" dirty="0">
                    <a:solidFill>
                      <a:srgbClr val="000000"/>
                    </a:solidFill>
                  </a:rPr>
                  <a:t>As can bee seen here, the wave (electron) must complete an integral number of wavelengths during its orbit. Otherwise, it would interfere destructively with itself. This condition may be written as</a:t>
                </a:r>
              </a:p>
              <a:p>
                <a:pPr algn="just"/>
                <a14:m>
                  <m:oMathPara xmlns:m="http://schemas.openxmlformats.org/officeDocument/2006/math">
                    <m:oMathParaPr>
                      <m:jc m:val="centerGroup"/>
                    </m:oMathParaPr>
                    <m:oMath xmlns:m="http://schemas.openxmlformats.org/officeDocument/2006/math">
                      <m:r>
                        <a:rPr lang="en-US" sz="2200" b="0" i="1" smtClean="0">
                          <a:solidFill>
                            <a:srgbClr val="000000"/>
                          </a:solidFill>
                          <a:latin typeface="Cambria Math" panose="02040503050406030204" pitchFamily="18" charset="0"/>
                        </a:rPr>
                        <m:t>2</m:t>
                      </m:r>
                      <m:r>
                        <a:rPr lang="en-US" sz="2200" b="0" i="1" smtClean="0">
                          <a:solidFill>
                            <a:srgbClr val="000000"/>
                          </a:solidFill>
                          <a:latin typeface="Cambria Math" panose="02040503050406030204" pitchFamily="18" charset="0"/>
                          <a:ea typeface="Cambria Math" panose="02040503050406030204" pitchFamily="18" charset="0"/>
                        </a:rPr>
                        <m:t>𝜋</m:t>
                      </m:r>
                      <m:r>
                        <a:rPr lang="en-US" sz="2200" b="0" i="1" smtClean="0">
                          <a:solidFill>
                            <a:srgbClr val="000000"/>
                          </a:solidFill>
                          <a:latin typeface="Cambria Math" panose="02040503050406030204" pitchFamily="18" charset="0"/>
                          <a:ea typeface="Cambria Math" panose="02040503050406030204" pitchFamily="18" charset="0"/>
                        </a:rPr>
                        <m:t>𝑟</m:t>
                      </m:r>
                      <m:r>
                        <a:rPr lang="en-US" sz="2200" b="0" i="1" smtClean="0">
                          <a:solidFill>
                            <a:srgbClr val="000000"/>
                          </a:solidFill>
                          <a:latin typeface="Cambria Math" panose="02040503050406030204" pitchFamily="18" charset="0"/>
                          <a:ea typeface="Cambria Math" panose="02040503050406030204" pitchFamily="18" charset="0"/>
                        </a:rPr>
                        <m:t>=</m:t>
                      </m:r>
                      <m:r>
                        <a:rPr lang="en-US" sz="2200" b="0" i="1" smtClean="0">
                          <a:solidFill>
                            <a:srgbClr val="000000"/>
                          </a:solidFill>
                          <a:latin typeface="Cambria Math" panose="02040503050406030204" pitchFamily="18" charset="0"/>
                          <a:ea typeface="Cambria Math" panose="02040503050406030204" pitchFamily="18" charset="0"/>
                        </a:rPr>
                        <m:t>𝑛</m:t>
                      </m:r>
                      <m:r>
                        <a:rPr lang="en-US" sz="2200" b="0" i="1" smtClean="0">
                          <a:solidFill>
                            <a:srgbClr val="000000"/>
                          </a:solidFill>
                          <a:latin typeface="Cambria Math" panose="02040503050406030204" pitchFamily="18" charset="0"/>
                          <a:ea typeface="Cambria Math" panose="02040503050406030204" pitchFamily="18" charset="0"/>
                        </a:rPr>
                        <m:t>𝜆</m:t>
                      </m:r>
                    </m:oMath>
                  </m:oMathPara>
                </a14:m>
                <a:endParaRPr lang="en-US" sz="2200" dirty="0">
                  <a:solidFill>
                    <a:srgbClr val="000000"/>
                  </a:solidFill>
                </a:endParaRPr>
              </a:p>
              <a:p>
                <a:pPr algn="just"/>
                <a:endParaRPr lang="en-US" sz="500" dirty="0">
                  <a:solidFill>
                    <a:srgbClr val="000000"/>
                  </a:solidFill>
                </a:endParaRPr>
              </a:p>
              <a:p>
                <a:pPr algn="just"/>
                <a:r>
                  <a:rPr lang="en-US" sz="2000" dirty="0">
                    <a:solidFill>
                      <a:srgbClr val="000000"/>
                    </a:solidFill>
                  </a:rPr>
                  <a:t>Rearranging this equation gives</a:t>
                </a:r>
              </a:p>
              <a:p>
                <a:pPr algn="just"/>
                <a14:m>
                  <m:oMathPara xmlns:m="http://schemas.openxmlformats.org/officeDocument/2006/math">
                    <m:oMathParaPr>
                      <m:jc m:val="centerGroup"/>
                    </m:oMathParaPr>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rPr>
                        <m:t>𝜆</m:t>
                      </m:r>
                      <m:r>
                        <a:rPr lang="en-US" sz="2200" b="0" i="1" smtClean="0">
                          <a:solidFill>
                            <a:srgbClr val="000000"/>
                          </a:solidFill>
                          <a:latin typeface="Cambria Math" panose="02040503050406030204" pitchFamily="18" charset="0"/>
                          <a:ea typeface="Cambria Math" panose="02040503050406030204" pitchFamily="18" charset="0"/>
                        </a:rPr>
                        <m:t>= </m:t>
                      </m:r>
                      <m:f>
                        <m:fPr>
                          <m:ctrlPr>
                            <a:rPr lang="en-US" sz="2200" b="0" i="1" smtClean="0">
                              <a:solidFill>
                                <a:srgbClr val="000000"/>
                              </a:solidFill>
                              <a:latin typeface="Cambria Math" panose="02040503050406030204" pitchFamily="18" charset="0"/>
                              <a:ea typeface="Cambria Math" panose="02040503050406030204" pitchFamily="18" charset="0"/>
                            </a:rPr>
                          </m:ctrlPr>
                        </m:fPr>
                        <m:num>
                          <m:r>
                            <a:rPr lang="en-US" sz="2200" b="0" i="1" smtClean="0">
                              <a:solidFill>
                                <a:srgbClr val="000000"/>
                              </a:solidFill>
                              <a:latin typeface="Cambria Math" panose="02040503050406030204" pitchFamily="18" charset="0"/>
                              <a:ea typeface="Cambria Math" panose="02040503050406030204" pitchFamily="18" charset="0"/>
                            </a:rPr>
                            <m:t>2</m:t>
                          </m:r>
                          <m:r>
                            <a:rPr lang="en-US" sz="2200" b="0" i="1" smtClean="0">
                              <a:solidFill>
                                <a:srgbClr val="000000"/>
                              </a:solidFill>
                              <a:latin typeface="Cambria Math" panose="02040503050406030204" pitchFamily="18" charset="0"/>
                              <a:ea typeface="Cambria Math" panose="02040503050406030204" pitchFamily="18" charset="0"/>
                            </a:rPr>
                            <m:t>𝜋</m:t>
                          </m:r>
                          <m:r>
                            <a:rPr lang="en-US" sz="2200" b="0" i="1" smtClean="0">
                              <a:solidFill>
                                <a:srgbClr val="000000"/>
                              </a:solidFill>
                              <a:latin typeface="Cambria Math" panose="02040503050406030204" pitchFamily="18" charset="0"/>
                              <a:ea typeface="Cambria Math" panose="02040503050406030204" pitchFamily="18" charset="0"/>
                            </a:rPr>
                            <m:t>𝑟</m:t>
                          </m:r>
                        </m:num>
                        <m:den>
                          <m:r>
                            <a:rPr lang="en-US" sz="2200" b="0" i="1" smtClean="0">
                              <a:solidFill>
                                <a:srgbClr val="000000"/>
                              </a:solidFill>
                              <a:latin typeface="Cambria Math" panose="02040503050406030204" pitchFamily="18" charset="0"/>
                              <a:ea typeface="Cambria Math" panose="02040503050406030204" pitchFamily="18" charset="0"/>
                            </a:rPr>
                            <m:t>𝑛</m:t>
                          </m:r>
                        </m:den>
                      </m:f>
                      <m:r>
                        <a:rPr lang="en-US" sz="2200" b="0" i="1" smtClean="0">
                          <a:solidFill>
                            <a:srgbClr val="000000"/>
                          </a:solidFill>
                          <a:latin typeface="Cambria Math" panose="02040503050406030204" pitchFamily="18" charset="0"/>
                          <a:ea typeface="Cambria Math" panose="02040503050406030204" pitchFamily="18" charset="0"/>
                        </a:rPr>
                        <m:t>= </m:t>
                      </m:r>
                      <m:f>
                        <m:fPr>
                          <m:ctrlPr>
                            <a:rPr lang="en-US" sz="2200" b="0" i="1" smtClean="0">
                              <a:solidFill>
                                <a:srgbClr val="000000"/>
                              </a:solidFill>
                              <a:latin typeface="Cambria Math" panose="02040503050406030204" pitchFamily="18" charset="0"/>
                              <a:ea typeface="Cambria Math" panose="02040503050406030204" pitchFamily="18" charset="0"/>
                            </a:rPr>
                          </m:ctrlPr>
                        </m:fPr>
                        <m:num>
                          <m:r>
                            <a:rPr lang="en-US" sz="2200" b="0" i="1" smtClean="0">
                              <a:solidFill>
                                <a:srgbClr val="000000"/>
                              </a:solidFill>
                              <a:latin typeface="Cambria Math" panose="02040503050406030204" pitchFamily="18" charset="0"/>
                              <a:ea typeface="Cambria Math" panose="02040503050406030204" pitchFamily="18" charset="0"/>
                            </a:rPr>
                            <m:t>h</m:t>
                          </m:r>
                        </m:num>
                        <m:den>
                          <m:r>
                            <a:rPr lang="en-US" sz="2200" i="1">
                              <a:solidFill>
                                <a:srgbClr val="484848"/>
                              </a:solidFill>
                              <a:latin typeface="Cambria Math" panose="02040503050406030204" pitchFamily="18" charset="0"/>
                              <a:ea typeface="Cambria Math" panose="02040503050406030204" pitchFamily="18" charset="0"/>
                            </a:rPr>
                            <m:t>𝑚</m:t>
                          </m:r>
                          <m:r>
                            <m:rPr>
                              <m:nor/>
                            </m:rPr>
                            <a:rPr lang="en-US" altLang="en-US" sz="2200" i="1" dirty="0">
                              <a:latin typeface="Times New Roman" panose="02020603050405020304" pitchFamily="18" charset="0"/>
                              <a:cs typeface="Times New Roman" panose="02020603050405020304" pitchFamily="18" charset="0"/>
                            </a:rPr>
                            <m:t>v</m:t>
                          </m:r>
                        </m:den>
                      </m:f>
                    </m:oMath>
                  </m:oMathPara>
                </a14:m>
                <a:endParaRPr lang="en-US" sz="2200" dirty="0">
                  <a:solidFill>
                    <a:srgbClr val="000000"/>
                  </a:solidFill>
                </a:endParaRPr>
              </a:p>
              <a:p>
                <a:pPr algn="just"/>
                <a:endParaRPr lang="en-US" sz="1000" dirty="0">
                  <a:solidFill>
                    <a:srgbClr val="000000"/>
                  </a:solidFill>
                </a:endParaRPr>
              </a:p>
              <a:p>
                <a:pPr algn="just"/>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cs typeface="Arial" panose="020B0604020202020204" pitchFamily="34" charset="0"/>
                        </a:rPr>
                        <m:t>𝑚</m:t>
                      </m:r>
                      <m:r>
                        <m:rPr>
                          <m:nor/>
                        </m:rPr>
                        <a:rPr lang="en-US" altLang="en-US" sz="2200" i="1" dirty="0">
                          <a:latin typeface="Times New Roman" panose="02020603050405020304" pitchFamily="18" charset="0"/>
                          <a:cs typeface="Times New Roman" panose="02020603050405020304" pitchFamily="18" charset="0"/>
                        </a:rPr>
                        <m:t>v</m:t>
                      </m:r>
                      <m:r>
                        <a:rPr lang="en-US" altLang="en-US" sz="2200" dirty="0">
                          <a:latin typeface="Cambria Math" panose="02040503050406030204" pitchFamily="18" charset="0"/>
                          <a:cs typeface="Times New Roman" panose="02020603050405020304" pitchFamily="18" charset="0"/>
                        </a:rPr>
                        <m:t> </m:t>
                      </m:r>
                      <m:r>
                        <a:rPr lang="en-US" altLang="en-US" sz="2200" i="1">
                          <a:latin typeface="Cambria Math" panose="02040503050406030204" pitchFamily="18" charset="0"/>
                          <a:cs typeface="Arial" panose="020B0604020202020204" pitchFamily="34" charset="0"/>
                        </a:rPr>
                        <m:t>𝑟</m:t>
                      </m:r>
                      <m:r>
                        <a:rPr lang="en-US" sz="2200" b="0" i="1" smtClean="0">
                          <a:solidFill>
                            <a:srgbClr val="000000"/>
                          </a:solidFill>
                          <a:latin typeface="Cambria Math" panose="02040503050406030204" pitchFamily="18" charset="0"/>
                        </a:rPr>
                        <m:t>=</m:t>
                      </m:r>
                      <m:r>
                        <a:rPr lang="en-US" sz="2200" b="0" i="1" smtClean="0">
                          <a:solidFill>
                            <a:srgbClr val="000000"/>
                          </a:solidFill>
                          <a:latin typeface="Cambria Math" panose="02040503050406030204" pitchFamily="18" charset="0"/>
                        </a:rPr>
                        <m:t>𝑙</m:t>
                      </m:r>
                      <m:r>
                        <a:rPr lang="en-US" sz="2200" b="0" i="1" smtClean="0">
                          <a:solidFill>
                            <a:srgbClr val="000000"/>
                          </a:solidFill>
                          <a:latin typeface="Cambria Math" panose="02040503050406030204" pitchFamily="18" charset="0"/>
                        </a:rPr>
                        <m:t>=</m:t>
                      </m:r>
                      <m:f>
                        <m:fPr>
                          <m:ctrlPr>
                            <a:rPr lang="en-US" sz="2200" b="0" i="1" smtClean="0">
                              <a:solidFill>
                                <a:srgbClr val="000000"/>
                              </a:solidFill>
                              <a:latin typeface="Cambria Math" panose="02040503050406030204" pitchFamily="18" charset="0"/>
                            </a:rPr>
                          </m:ctrlPr>
                        </m:fPr>
                        <m:num>
                          <m:r>
                            <a:rPr lang="en-US" sz="2200" b="0" i="1" smtClean="0">
                              <a:solidFill>
                                <a:srgbClr val="000000"/>
                              </a:solidFill>
                              <a:latin typeface="Cambria Math" panose="02040503050406030204" pitchFamily="18" charset="0"/>
                            </a:rPr>
                            <m:t>𝑛</m:t>
                          </m:r>
                          <m:r>
                            <a:rPr lang="en-US" sz="2200" b="0" i="1" smtClean="0">
                              <a:solidFill>
                                <a:srgbClr val="000000"/>
                              </a:solidFill>
                              <a:latin typeface="Cambria Math" panose="02040503050406030204" pitchFamily="18" charset="0"/>
                            </a:rPr>
                            <m:t>h</m:t>
                          </m:r>
                        </m:num>
                        <m:den>
                          <m:r>
                            <a:rPr lang="en-US" sz="2200" b="0" i="1" smtClean="0">
                              <a:solidFill>
                                <a:srgbClr val="000000"/>
                              </a:solidFill>
                              <a:latin typeface="Cambria Math" panose="02040503050406030204" pitchFamily="18" charset="0"/>
                            </a:rPr>
                            <m:t>2</m:t>
                          </m:r>
                          <m:r>
                            <a:rPr lang="en-US" sz="2200" b="0" i="1" smtClean="0">
                              <a:solidFill>
                                <a:srgbClr val="000000"/>
                              </a:solidFill>
                              <a:latin typeface="Cambria Math" panose="02040503050406030204" pitchFamily="18" charset="0"/>
                              <a:ea typeface="Cambria Math" panose="02040503050406030204" pitchFamily="18" charset="0"/>
                            </a:rPr>
                            <m:t>𝜋</m:t>
                          </m:r>
                        </m:den>
                      </m:f>
                      <m:r>
                        <a:rPr lang="en-US" sz="2200" b="0" i="1" smtClean="0">
                          <a:solidFill>
                            <a:srgbClr val="000000"/>
                          </a:solidFill>
                          <a:latin typeface="Cambria Math" panose="02040503050406030204" pitchFamily="18" charset="0"/>
                        </a:rPr>
                        <m:t>=</m:t>
                      </m:r>
                      <m:r>
                        <a:rPr lang="en-US" sz="2200" b="0" i="1" smtClean="0">
                          <a:solidFill>
                            <a:srgbClr val="000000"/>
                          </a:solidFill>
                          <a:latin typeface="Cambria Math" panose="02040503050406030204" pitchFamily="18" charset="0"/>
                        </a:rPr>
                        <m:t>𝑛</m:t>
                      </m:r>
                      <m:r>
                        <a:rPr lang="en-US" sz="2200" b="0" i="1" smtClean="0">
                          <a:solidFill>
                            <a:srgbClr val="000000"/>
                          </a:solidFill>
                          <a:latin typeface="Cambria Math" panose="02040503050406030204" pitchFamily="18" charset="0"/>
                          <a:ea typeface="Cambria Math" panose="02040503050406030204" pitchFamily="18" charset="0"/>
                        </a:rPr>
                        <m:t>ℏ</m:t>
                      </m:r>
                    </m:oMath>
                  </m:oMathPara>
                </a14:m>
                <a:endParaRPr lang="en-US" sz="1000" dirty="0">
                  <a:solidFill>
                    <a:srgbClr val="000000"/>
                  </a:solidFill>
                </a:endParaRPr>
              </a:p>
              <a:p>
                <a:pPr algn="just"/>
                <a:endParaRPr lang="en-US" sz="700" dirty="0">
                  <a:solidFill>
                    <a:srgbClr val="000000"/>
                  </a:solidFill>
                </a:endParaRPr>
              </a:p>
              <a:p>
                <a:pPr algn="just"/>
                <a:r>
                  <a:rPr lang="en-US" sz="2000" dirty="0">
                    <a:solidFill>
                      <a:srgbClr val="000000"/>
                    </a:solidFill>
                  </a:rPr>
                  <a:t>which is identical to what Bohr has hypothesized.</a:t>
                </a:r>
              </a:p>
            </p:txBody>
          </p:sp>
        </mc:Choice>
        <mc:Fallback xmlns="">
          <p:sp>
            <p:nvSpPr>
              <p:cNvPr id="11" name="Rectangle 10"/>
              <p:cNvSpPr>
                <a:spLocks noRot="1" noChangeAspect="1" noMove="1" noResize="1" noEditPoints="1" noAdjustHandles="1" noChangeArrowheads="1" noChangeShapeType="1" noTextEdit="1"/>
              </p:cNvSpPr>
              <p:nvPr/>
            </p:nvSpPr>
            <p:spPr>
              <a:xfrm>
                <a:off x="287216" y="2831584"/>
                <a:ext cx="8569568" cy="3641638"/>
              </a:xfrm>
              <a:prstGeom prst="rect">
                <a:avLst/>
              </a:prstGeom>
              <a:blipFill>
                <a:blip r:embed="rId4"/>
                <a:stretch>
                  <a:fillRect l="-711" t="-836" r="-782" b="-669"/>
                </a:stretch>
              </a:blipFill>
            </p:spPr>
            <p:txBody>
              <a:bodyPr/>
              <a:lstStyle/>
              <a:p>
                <a:r>
                  <a:rPr lang="en-US">
                    <a:noFill/>
                  </a:rPr>
                  <a:t> </a:t>
                </a:r>
              </a:p>
            </p:txBody>
          </p:sp>
        </mc:Fallback>
      </mc:AlternateContent>
    </p:spTree>
    <p:extLst>
      <p:ext uri="{BB962C8B-B14F-4D97-AF65-F5344CB8AC3E}">
        <p14:creationId xmlns:p14="http://schemas.microsoft.com/office/powerpoint/2010/main" val="2804237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44</a:t>
            </a:fld>
            <a:endParaRPr lang="en-US"/>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Heisenberg Uncertainty Principle</a:t>
            </a:r>
            <a:r>
              <a:rPr lang="en-US" altLang="en-US" sz="3000" dirty="0"/>
              <a:t> </a:t>
            </a:r>
          </a:p>
        </p:txBody>
      </p:sp>
      <mc:AlternateContent xmlns:mc="http://schemas.openxmlformats.org/markup-compatibility/2006" xmlns:a14="http://schemas.microsoft.com/office/drawing/2010/main">
        <mc:Choice Requires="a14">
          <p:sp>
            <p:nvSpPr>
              <p:cNvPr id="5" name="Rectangle 4"/>
              <p:cNvSpPr/>
              <p:nvPr/>
            </p:nvSpPr>
            <p:spPr>
              <a:xfrm>
                <a:off x="363415" y="943550"/>
                <a:ext cx="8639908" cy="5712141"/>
              </a:xfrm>
              <a:prstGeom prst="rect">
                <a:avLst/>
              </a:prstGeom>
            </p:spPr>
            <p:txBody>
              <a:bodyPr wrap="square">
                <a:spAutoFit/>
              </a:bodyPr>
              <a:lstStyle/>
              <a:p>
                <a:pPr algn="just"/>
                <a:r>
                  <a:rPr lang="en-US" sz="2200" dirty="0"/>
                  <a:t>Although de Broglie's equation justifies Bohr's quantization assumption, it also demonstrates a deficiency of Bohr's model. Heisenberg showed that the wave-particle duality leads to the famous uncertainty principle</a:t>
                </a:r>
              </a:p>
              <a:p>
                <a:pPr algn="just"/>
                <a:endParaRPr lang="en-US" sz="1500" dirty="0"/>
              </a:p>
              <a:p>
                <a:pPr algn="just"/>
                <a:r>
                  <a:rPr lang="en-US" altLang="en-US" sz="2200" dirty="0"/>
                  <a:t>This principle states that </a:t>
                </a:r>
                <a:r>
                  <a:rPr lang="en-US" altLang="en-US" sz="2200" b="1" dirty="0"/>
                  <a:t>it is impossible to specify the position of the electron and its momentum precisely at the same time.  There is an uncertainty in position (</a:t>
                </a:r>
                <a14:m>
                  <m:oMath xmlns:m="http://schemas.openxmlformats.org/officeDocument/2006/math">
                    <m:r>
                      <a:rPr lang="el-GR" altLang="en-US" sz="2200" b="1" i="0" dirty="0" smtClean="0">
                        <a:latin typeface="Cambria Math" panose="02040503050406030204" pitchFamily="18" charset="0"/>
                      </a:rPr>
                      <m:t>𝚫</m:t>
                    </m:r>
                    <m:r>
                      <a:rPr lang="en-US" altLang="en-US" sz="2200" b="1" i="1" dirty="0">
                        <a:latin typeface="Cambria Math" panose="02040503050406030204" pitchFamily="18" charset="0"/>
                      </a:rPr>
                      <m:t>𝒙</m:t>
                    </m:r>
                  </m:oMath>
                </a14:m>
                <a:r>
                  <a:rPr lang="en-US" altLang="en-US" sz="2200" b="1" dirty="0"/>
                  <a:t>) and uncertainty in momentum (</a:t>
                </a:r>
                <a14:m>
                  <m:oMath xmlns:m="http://schemas.openxmlformats.org/officeDocument/2006/math">
                    <m:r>
                      <a:rPr lang="el-GR" altLang="en-US" sz="2200" b="1" i="0" dirty="0" smtClean="0">
                        <a:latin typeface="Cambria Math" panose="02040503050406030204" pitchFamily="18" charset="0"/>
                      </a:rPr>
                      <m:t>𝚫</m:t>
                    </m:r>
                    <m:r>
                      <a:rPr lang="en-US" altLang="en-US" sz="2200" b="1" i="1" dirty="0">
                        <a:latin typeface="Cambria Math" panose="02040503050406030204" pitchFamily="18" charset="0"/>
                      </a:rPr>
                      <m:t>𝒑</m:t>
                    </m:r>
                  </m:oMath>
                </a14:m>
                <a:r>
                  <a:rPr lang="en-US" altLang="en-US" sz="2200" b="1" dirty="0"/>
                  <a:t>) and this principle says that</a:t>
                </a:r>
                <a:endParaRPr lang="en-US" sz="2200" b="1" dirty="0"/>
              </a:p>
              <a:p>
                <a:endParaRPr lang="en-US" sz="800" dirty="0">
                  <a:solidFill>
                    <a:srgbClr val="000000"/>
                  </a:solidFill>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300" i="1" smtClean="0">
                          <a:solidFill>
                            <a:srgbClr val="000000"/>
                          </a:solidFill>
                          <a:latin typeface="Cambria Math" panose="02040503050406030204" pitchFamily="18" charset="0"/>
                          <a:ea typeface="Cambria Math" panose="02040503050406030204" pitchFamily="18" charset="0"/>
                        </a:rPr>
                        <m:t>∆</m:t>
                      </m:r>
                      <m:r>
                        <a:rPr lang="en-US" sz="2300" b="0" i="1" smtClean="0">
                          <a:solidFill>
                            <a:srgbClr val="000000"/>
                          </a:solidFill>
                          <a:latin typeface="Cambria Math" panose="02040503050406030204" pitchFamily="18" charset="0"/>
                          <a:ea typeface="Cambria Math" panose="02040503050406030204" pitchFamily="18" charset="0"/>
                        </a:rPr>
                        <m:t>𝑥</m:t>
                      </m:r>
                      <m:r>
                        <a:rPr lang="en-US" sz="2300" b="0" i="1" smtClean="0">
                          <a:solidFill>
                            <a:srgbClr val="000000"/>
                          </a:solidFill>
                          <a:latin typeface="Cambria Math" panose="02040503050406030204" pitchFamily="18" charset="0"/>
                          <a:ea typeface="Cambria Math" panose="02040503050406030204" pitchFamily="18" charset="0"/>
                        </a:rPr>
                        <m:t>∆</m:t>
                      </m:r>
                      <m:r>
                        <a:rPr lang="en-US" sz="2300" b="0" i="1" smtClean="0">
                          <a:solidFill>
                            <a:srgbClr val="000000"/>
                          </a:solidFill>
                          <a:latin typeface="Cambria Math" panose="02040503050406030204" pitchFamily="18" charset="0"/>
                          <a:ea typeface="Cambria Math" panose="02040503050406030204" pitchFamily="18" charset="0"/>
                        </a:rPr>
                        <m:t>𝑝</m:t>
                      </m:r>
                      <m:r>
                        <a:rPr lang="en-US" sz="2300" b="0" i="1" smtClean="0">
                          <a:solidFill>
                            <a:srgbClr val="000000"/>
                          </a:solidFill>
                          <a:latin typeface="Cambria Math" panose="02040503050406030204" pitchFamily="18" charset="0"/>
                          <a:ea typeface="Cambria Math" panose="02040503050406030204" pitchFamily="18" charset="0"/>
                        </a:rPr>
                        <m:t>≥</m:t>
                      </m:r>
                      <m:f>
                        <m:fPr>
                          <m:ctrlPr>
                            <a:rPr lang="en-US" sz="2300" b="0" i="1" smtClean="0">
                              <a:solidFill>
                                <a:srgbClr val="000000"/>
                              </a:solidFill>
                              <a:latin typeface="Cambria Math" panose="02040503050406030204" pitchFamily="18" charset="0"/>
                              <a:ea typeface="Cambria Math" panose="02040503050406030204" pitchFamily="18" charset="0"/>
                            </a:rPr>
                          </m:ctrlPr>
                        </m:fPr>
                        <m:num>
                          <m:r>
                            <a:rPr lang="en-US" sz="2300" b="0" i="1" smtClean="0">
                              <a:solidFill>
                                <a:srgbClr val="000000"/>
                              </a:solidFill>
                              <a:latin typeface="Cambria Math" panose="02040503050406030204" pitchFamily="18" charset="0"/>
                              <a:ea typeface="Cambria Math" panose="02040503050406030204" pitchFamily="18" charset="0"/>
                            </a:rPr>
                            <m:t>1</m:t>
                          </m:r>
                        </m:num>
                        <m:den>
                          <m:r>
                            <a:rPr lang="en-US" sz="2300" b="0" i="1" smtClean="0">
                              <a:solidFill>
                                <a:srgbClr val="000000"/>
                              </a:solidFill>
                              <a:latin typeface="Cambria Math" panose="02040503050406030204" pitchFamily="18" charset="0"/>
                              <a:ea typeface="Cambria Math" panose="02040503050406030204" pitchFamily="18" charset="0"/>
                            </a:rPr>
                            <m:t>2</m:t>
                          </m:r>
                        </m:den>
                      </m:f>
                      <m:r>
                        <a:rPr lang="en-US" sz="2300" b="0" i="1" smtClean="0">
                          <a:solidFill>
                            <a:srgbClr val="000000"/>
                          </a:solidFill>
                          <a:latin typeface="Cambria Math" panose="02040503050406030204" pitchFamily="18" charset="0"/>
                          <a:ea typeface="Cambria Math" panose="02040503050406030204" pitchFamily="18" charset="0"/>
                        </a:rPr>
                        <m:t>ℏ</m:t>
                      </m:r>
                    </m:oMath>
                  </m:oMathPara>
                </a14:m>
                <a:endParaRPr lang="en-US" sz="2300" dirty="0">
                  <a:solidFill>
                    <a:srgbClr val="000000"/>
                  </a:solidFill>
                  <a:latin typeface="Times New Roman" panose="02020603050405020304" pitchFamily="18" charset="0"/>
                </a:endParaRPr>
              </a:p>
              <a:p>
                <a:endParaRPr lang="en-US" sz="800" dirty="0">
                  <a:solidFill>
                    <a:srgbClr val="000000"/>
                  </a:solidFill>
                  <a:latin typeface="Times New Roman" panose="02020603050405020304" pitchFamily="18" charset="0"/>
                </a:endParaRPr>
              </a:p>
              <a:p>
                <a:pPr algn="just"/>
                <a:r>
                  <a:rPr lang="en-US" sz="2200" dirty="0"/>
                  <a:t>One result of the uncertainty principle is that if the orbital radius of an electron in an atom </a:t>
                </a:r>
                <a14:m>
                  <m:oMath xmlns:m="http://schemas.openxmlformats.org/officeDocument/2006/math">
                    <m:r>
                      <a:rPr lang="en-US" sz="2200" b="1" i="1" dirty="0" smtClean="0">
                        <a:latin typeface="Cambria Math" panose="02040503050406030204" pitchFamily="18" charset="0"/>
                        <a:cs typeface="Times New Roman" panose="02020603050405020304" pitchFamily="18" charset="0"/>
                      </a:rPr>
                      <m:t>𝒓</m:t>
                    </m:r>
                  </m:oMath>
                </a14:m>
                <a:r>
                  <a:rPr lang="en-US" sz="2200" dirty="0"/>
                  <a:t> is known exactly, then the angular momentum must be completely unknown. The problem with Bohr's model is that it specifies </a:t>
                </a:r>
                <a14:m>
                  <m:oMath xmlns:m="http://schemas.openxmlformats.org/officeDocument/2006/math">
                    <m:r>
                      <a:rPr lang="en-US" sz="2300" b="1" i="1" dirty="0" smtClean="0">
                        <a:latin typeface="Cambria Math" panose="02040503050406030204" pitchFamily="18" charset="0"/>
                        <a:cs typeface="Times New Roman" panose="02020603050405020304" pitchFamily="18" charset="0"/>
                      </a:rPr>
                      <m:t>𝒓</m:t>
                    </m:r>
                  </m:oMath>
                </a14:m>
                <a:r>
                  <a:rPr lang="en-US" sz="2200" dirty="0"/>
                  <a:t> exactly and it also specifies that the orbital angular momentum must be an integral multiple of </a:t>
                </a:r>
                <a14:m>
                  <m:oMath xmlns:m="http://schemas.openxmlformats.org/officeDocument/2006/math">
                    <m:r>
                      <a:rPr lang="en-US" sz="2300" i="1">
                        <a:solidFill>
                          <a:srgbClr val="000000"/>
                        </a:solidFill>
                        <a:latin typeface="Cambria Math" panose="02040503050406030204" pitchFamily="18" charset="0"/>
                        <a:ea typeface="Cambria Math" panose="02040503050406030204" pitchFamily="18" charset="0"/>
                      </a:rPr>
                      <m:t>ℏ </m:t>
                    </m:r>
                  </m:oMath>
                </a14:m>
                <a:r>
                  <a:rPr lang="en-US" sz="2200" dirty="0"/>
                  <a:t>. Thus the stage was set for a new quantum theory which was consistent with the uncertainty principle.</a:t>
                </a:r>
              </a:p>
            </p:txBody>
          </p:sp>
        </mc:Choice>
        <mc:Fallback xmlns="">
          <p:sp>
            <p:nvSpPr>
              <p:cNvPr id="5" name="Rectangle 4"/>
              <p:cNvSpPr>
                <a:spLocks noRot="1" noChangeAspect="1" noMove="1" noResize="1" noEditPoints="1" noAdjustHandles="1" noChangeArrowheads="1" noChangeShapeType="1" noTextEdit="1"/>
              </p:cNvSpPr>
              <p:nvPr/>
            </p:nvSpPr>
            <p:spPr>
              <a:xfrm>
                <a:off x="363415" y="943550"/>
                <a:ext cx="8639908" cy="5712141"/>
              </a:xfrm>
              <a:prstGeom prst="rect">
                <a:avLst/>
              </a:prstGeom>
              <a:blipFill>
                <a:blip r:embed="rId2"/>
                <a:stretch>
                  <a:fillRect l="-917" t="-747" r="-917"/>
                </a:stretch>
              </a:blipFill>
            </p:spPr>
            <p:txBody>
              <a:bodyPr/>
              <a:lstStyle/>
              <a:p>
                <a:r>
                  <a:rPr lang="en-US">
                    <a:noFill/>
                  </a:rPr>
                  <a:t> </a:t>
                </a:r>
              </a:p>
            </p:txBody>
          </p:sp>
        </mc:Fallback>
      </mc:AlternateContent>
    </p:spTree>
    <p:extLst>
      <p:ext uri="{BB962C8B-B14F-4D97-AF65-F5344CB8AC3E}">
        <p14:creationId xmlns:p14="http://schemas.microsoft.com/office/powerpoint/2010/main" val="3993333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45</a:t>
            </a:fld>
            <a:endParaRPr lang="en-US"/>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Heisenberg Uncertainty Principle</a:t>
            </a:r>
            <a:r>
              <a:rPr lang="en-US" altLang="en-US" sz="3000" dirty="0"/>
              <a:t> </a:t>
            </a:r>
          </a:p>
        </p:txBody>
      </p:sp>
      <mc:AlternateContent xmlns:mc="http://schemas.openxmlformats.org/markup-compatibility/2006" xmlns:a14="http://schemas.microsoft.com/office/drawing/2010/main">
        <mc:Choice Requires="a14">
          <p:sp>
            <p:nvSpPr>
              <p:cNvPr id="5" name="Rectangle 4"/>
              <p:cNvSpPr/>
              <p:nvPr/>
            </p:nvSpPr>
            <p:spPr>
              <a:xfrm>
                <a:off x="363415" y="943550"/>
                <a:ext cx="8639908" cy="5314404"/>
              </a:xfrm>
              <a:prstGeom prst="rect">
                <a:avLst/>
              </a:prstGeom>
            </p:spPr>
            <p:txBody>
              <a:bodyPr wrap="square">
                <a:spAutoFit/>
              </a:bodyPr>
              <a:lstStyle/>
              <a:p>
                <a:r>
                  <a:rPr lang="en-US" altLang="en-US" sz="2200" b="1" dirty="0">
                    <a:solidFill>
                      <a:srgbClr val="FF0000"/>
                    </a:solidFill>
                  </a:rPr>
                  <a:t>Example: </a:t>
                </a:r>
              </a:p>
              <a:p>
                <a:r>
                  <a:rPr lang="en-US" sz="2200" dirty="0">
                    <a:solidFill>
                      <a:srgbClr val="FF0000"/>
                    </a:solidFill>
                  </a:rPr>
                  <a:t>calculate the uncertainty in the position of a baseball thrown at 90 mph if the uncertainty in its momentum is</a:t>
                </a:r>
                <a14:m>
                  <m:oMath xmlns:m="http://schemas.openxmlformats.org/officeDocument/2006/math">
                    <m:r>
                      <a:rPr lang="en-US" sz="2200" i="1">
                        <a:solidFill>
                          <a:srgbClr val="FF0000"/>
                        </a:solidFill>
                        <a:latin typeface="Cambria Math" panose="02040503050406030204" pitchFamily="18" charset="0"/>
                      </a:rPr>
                      <m:t>5</m:t>
                    </m:r>
                    <m:r>
                      <a:rPr lang="en-US" sz="2200" i="1">
                        <a:solidFill>
                          <a:srgbClr val="FF0000"/>
                        </a:solidFill>
                        <a:latin typeface="Cambria Math" panose="02040503050406030204" pitchFamily="18" charset="0"/>
                      </a:rPr>
                      <m:t>.</m:t>
                    </m:r>
                    <m:r>
                      <a:rPr lang="en-US" sz="2200" i="1">
                        <a:solidFill>
                          <a:srgbClr val="FF0000"/>
                        </a:solidFill>
                        <a:latin typeface="Cambria Math" panose="02040503050406030204" pitchFamily="18" charset="0"/>
                      </a:rPr>
                      <m:t>6</m:t>
                    </m:r>
                    <m:r>
                      <a:rPr lang="en-US" sz="2200" i="1" smtClean="0">
                        <a:solidFill>
                          <a:srgbClr val="FF0000"/>
                        </a:solidFill>
                        <a:latin typeface="Cambria Math" panose="02040503050406030204" pitchFamily="18" charset="0"/>
                        <a:ea typeface="Cambria Math" panose="02040503050406030204" pitchFamily="18" charset="0"/>
                      </a:rPr>
                      <m:t>×</m:t>
                    </m:r>
                    <m:sSup>
                      <m:sSupPr>
                        <m:ctrlPr>
                          <a:rPr lang="en-US" sz="2200" i="1" smtClean="0">
                            <a:solidFill>
                              <a:srgbClr val="FF0000"/>
                            </a:solidFill>
                            <a:latin typeface="Cambria Math" panose="02040503050406030204" pitchFamily="18" charset="0"/>
                            <a:ea typeface="Cambria Math" panose="02040503050406030204" pitchFamily="18" charset="0"/>
                          </a:rPr>
                        </m:ctrlPr>
                      </m:sSupPr>
                      <m:e>
                        <m:r>
                          <a:rPr lang="en-US" sz="2200" b="0" i="1" smtClean="0">
                            <a:solidFill>
                              <a:srgbClr val="FF0000"/>
                            </a:solidFill>
                            <a:latin typeface="Cambria Math" panose="02040503050406030204" pitchFamily="18" charset="0"/>
                            <a:ea typeface="Cambria Math" panose="02040503050406030204" pitchFamily="18" charset="0"/>
                          </a:rPr>
                          <m:t>10</m:t>
                        </m:r>
                      </m:e>
                      <m:sup>
                        <m:r>
                          <a:rPr lang="en-US" sz="2200" b="0" i="1" smtClean="0">
                            <a:solidFill>
                              <a:srgbClr val="FF0000"/>
                            </a:solidFill>
                            <a:latin typeface="Cambria Math" panose="02040503050406030204" pitchFamily="18" charset="0"/>
                            <a:ea typeface="Cambria Math" panose="02040503050406030204" pitchFamily="18" charset="0"/>
                          </a:rPr>
                          <m:t>−</m:t>
                        </m:r>
                        <m:r>
                          <a:rPr lang="en-US" sz="2200" b="0" i="1" smtClean="0">
                            <a:solidFill>
                              <a:srgbClr val="FF0000"/>
                            </a:solidFill>
                            <a:latin typeface="Cambria Math" panose="02040503050406030204" pitchFamily="18" charset="0"/>
                            <a:ea typeface="Cambria Math" panose="02040503050406030204" pitchFamily="18" charset="0"/>
                          </a:rPr>
                          <m:t>8</m:t>
                        </m:r>
                      </m:sup>
                    </m:sSup>
                    <m:r>
                      <a:rPr lang="en-US" sz="2200" b="0" i="1" smtClean="0">
                        <a:solidFill>
                          <a:srgbClr val="FF0000"/>
                        </a:solidFill>
                        <a:latin typeface="Cambria Math" panose="02040503050406030204" pitchFamily="18" charset="0"/>
                        <a:ea typeface="Cambria Math" panose="02040503050406030204" pitchFamily="18" charset="0"/>
                      </a:rPr>
                      <m:t> </m:t>
                    </m:r>
                    <m:r>
                      <m:rPr>
                        <m:sty m:val="p"/>
                      </m:rPr>
                      <a:rPr lang="en-US" sz="2200" b="0" i="0" smtClean="0">
                        <a:solidFill>
                          <a:srgbClr val="FF0000"/>
                        </a:solidFill>
                        <a:latin typeface="Cambria Math" panose="02040503050406030204" pitchFamily="18" charset="0"/>
                      </a:rPr>
                      <m:t>kg</m:t>
                    </m:r>
                    <m:r>
                      <a:rPr lang="en-US" sz="2200" b="0" i="1" smtClean="0">
                        <a:solidFill>
                          <a:srgbClr val="FF0000"/>
                        </a:solidFill>
                        <a:latin typeface="Cambria Math" panose="02040503050406030204" pitchFamily="18" charset="0"/>
                      </a:rPr>
                      <m:t>·</m:t>
                    </m:r>
                    <m:r>
                      <m:rPr>
                        <m:sty m:val="p"/>
                      </m:rPr>
                      <a:rPr lang="en-US" sz="2200" b="0" i="0" smtClean="0">
                        <a:solidFill>
                          <a:srgbClr val="FF0000"/>
                        </a:solidFill>
                        <a:latin typeface="Cambria Math" panose="02040503050406030204" pitchFamily="18" charset="0"/>
                      </a:rPr>
                      <m:t>m</m:t>
                    </m:r>
                    <m:r>
                      <a:rPr lang="en-US" sz="2200" b="0" i="1" smtClean="0">
                        <a:solidFill>
                          <a:srgbClr val="FF0000"/>
                        </a:solidFill>
                        <a:latin typeface="Cambria Math" panose="02040503050406030204" pitchFamily="18" charset="0"/>
                      </a:rPr>
                      <m:t>·</m:t>
                    </m:r>
                    <m:sSup>
                      <m:sSupPr>
                        <m:ctrlPr>
                          <a:rPr lang="en-US" sz="2200" b="0" i="1" smtClean="0">
                            <a:solidFill>
                              <a:srgbClr val="FF0000"/>
                            </a:solidFill>
                            <a:latin typeface="Cambria Math" panose="02040503050406030204" pitchFamily="18" charset="0"/>
                          </a:rPr>
                        </m:ctrlPr>
                      </m:sSupPr>
                      <m:e>
                        <m:r>
                          <m:rPr>
                            <m:sty m:val="p"/>
                          </m:rPr>
                          <a:rPr lang="en-US" sz="2200" b="0" i="0" smtClean="0">
                            <a:solidFill>
                              <a:srgbClr val="FF0000"/>
                            </a:solidFill>
                            <a:latin typeface="Cambria Math" panose="02040503050406030204" pitchFamily="18" charset="0"/>
                          </a:rPr>
                          <m:t>s</m:t>
                        </m:r>
                      </m:e>
                      <m:sup>
                        <m:r>
                          <a:rPr lang="en-US" sz="2200" b="0" i="0" smtClean="0">
                            <a:solidFill>
                              <a:srgbClr val="FF0000"/>
                            </a:solidFill>
                            <a:latin typeface="Cambria Math" panose="02040503050406030204" pitchFamily="18" charset="0"/>
                          </a:rPr>
                          <m:t>−</m:t>
                        </m:r>
                        <m:r>
                          <a:rPr lang="en-US" sz="2200" b="0" i="0" smtClean="0">
                            <a:solidFill>
                              <a:srgbClr val="FF0000"/>
                            </a:solidFill>
                            <a:latin typeface="Cambria Math" panose="02040503050406030204" pitchFamily="18" charset="0"/>
                          </a:rPr>
                          <m:t>1</m:t>
                        </m:r>
                      </m:sup>
                    </m:sSup>
                  </m:oMath>
                </a14:m>
                <a:endParaRPr lang="en-US" sz="2200" dirty="0">
                  <a:solidFill>
                    <a:srgbClr val="FF0000"/>
                  </a:solidFill>
                </a:endParaRPr>
              </a:p>
              <a:p>
                <a:endParaRPr lang="en-US" sz="1500" dirty="0">
                  <a:solidFill>
                    <a:srgbClr val="FF0000"/>
                  </a:solidFill>
                </a:endParaRPr>
              </a:p>
              <a:p>
                <a:r>
                  <a:rPr lang="en-US" sz="2200" b="1" dirty="0">
                    <a:solidFill>
                      <a:srgbClr val="0070C0"/>
                    </a:solidFill>
                  </a:rPr>
                  <a:t>Solution:</a:t>
                </a:r>
              </a:p>
              <a:p>
                <a:endParaRPr lang="en-US" sz="1000" b="1" dirty="0">
                  <a:solidFill>
                    <a:srgbClr val="0070C0"/>
                  </a:solidFill>
                </a:endParaRPr>
              </a:p>
              <a:p>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𝑥</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𝑝</m:t>
                      </m:r>
                      <m:r>
                        <a:rPr lang="en-US" sz="2000" i="1">
                          <a:solidFill>
                            <a:srgbClr val="000000"/>
                          </a:solidFill>
                          <a:latin typeface="Cambria Math" panose="02040503050406030204" pitchFamily="18" charset="0"/>
                          <a:ea typeface="Cambria Math" panose="02040503050406030204" pitchFamily="18" charset="0"/>
                        </a:rPr>
                        <m:t>≥</m:t>
                      </m:r>
                      <m:f>
                        <m:fPr>
                          <m:ctrlPr>
                            <a:rPr lang="en-US" sz="2000" i="1">
                              <a:solidFill>
                                <a:srgbClr val="000000"/>
                              </a:solidFill>
                              <a:latin typeface="Cambria Math" panose="02040503050406030204" pitchFamily="18" charset="0"/>
                              <a:ea typeface="Cambria Math" panose="02040503050406030204" pitchFamily="18" charset="0"/>
                            </a:rPr>
                          </m:ctrlPr>
                        </m:fPr>
                        <m:num>
                          <m:r>
                            <a:rPr lang="en-US" sz="2000" b="0" i="1" smtClean="0">
                              <a:solidFill>
                                <a:srgbClr val="000000"/>
                              </a:solidFill>
                              <a:latin typeface="Cambria Math" panose="02040503050406030204" pitchFamily="18" charset="0"/>
                              <a:ea typeface="Cambria Math" panose="02040503050406030204" pitchFamily="18" charset="0"/>
                            </a:rPr>
                            <m:t>h</m:t>
                          </m:r>
                        </m:num>
                        <m:den>
                          <m:r>
                            <a:rPr lang="en-US" sz="2000" b="0" i="1" smtClean="0">
                              <a:solidFill>
                                <a:srgbClr val="000000"/>
                              </a:solidFill>
                              <a:latin typeface="Cambria Math" panose="02040503050406030204" pitchFamily="18" charset="0"/>
                              <a:ea typeface="Cambria Math" panose="02040503050406030204" pitchFamily="18" charset="0"/>
                            </a:rPr>
                            <m:t>4</m:t>
                          </m:r>
                          <m:r>
                            <a:rPr lang="en-US" sz="2000" b="0" i="1" smtClean="0">
                              <a:solidFill>
                                <a:srgbClr val="000000"/>
                              </a:solidFill>
                              <a:latin typeface="Cambria Math" panose="02040503050406030204" pitchFamily="18" charset="0"/>
                              <a:ea typeface="Cambria Math" panose="02040503050406030204" pitchFamily="18" charset="0"/>
                            </a:rPr>
                            <m:t>𝜋</m:t>
                          </m:r>
                        </m:den>
                      </m:f>
                    </m:oMath>
                  </m:oMathPara>
                </a14:m>
                <a:endParaRPr lang="en-US" sz="2000" dirty="0">
                  <a:solidFill>
                    <a:srgbClr val="000000"/>
                  </a:solidFill>
                  <a:latin typeface="Times New Roman" panose="02020603050405020304" pitchFamily="18" charset="0"/>
                  <a:ea typeface="Cambria Math" panose="02040503050406030204" pitchFamily="18" charset="0"/>
                </a:endParaRPr>
              </a:p>
              <a:p>
                <a:endParaRPr lang="en-US" sz="1000" dirty="0">
                  <a:solidFill>
                    <a:srgbClr val="000000"/>
                  </a:solidFill>
                  <a:latin typeface="Times New Roman" panose="02020603050405020304" pitchFamily="18" charset="0"/>
                  <a:ea typeface="Cambria Math" panose="02040503050406030204" pitchFamily="18" charset="0"/>
                </a:endParaRPr>
              </a:p>
              <a:p>
                <a:r>
                  <a:rPr lang="en-US" sz="2200" dirty="0"/>
                  <a:t>The uncertainty in the position of the baseball is</a:t>
                </a:r>
                <a:endParaRPr lang="en-US" sz="2200" dirty="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i="1" smtClean="0">
                          <a:solidFill>
                            <a:schemeClr val="tx1"/>
                          </a:solidFill>
                          <a:latin typeface="Cambria Math" panose="02040503050406030204" pitchFamily="18" charset="0"/>
                          <a:ea typeface="Cambria Math" panose="02040503050406030204" pitchFamily="18" charset="0"/>
                        </a:rPr>
                        <m:t>𝑥</m:t>
                      </m:r>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h</m:t>
                          </m:r>
                        </m:num>
                        <m:den>
                          <m:r>
                            <a:rPr lang="en-US" sz="2400" i="1">
                              <a:solidFill>
                                <a:schemeClr val="tx1"/>
                              </a:solidFill>
                              <a:latin typeface="Cambria Math" panose="02040503050406030204" pitchFamily="18" charset="0"/>
                              <a:ea typeface="Cambria Math" panose="02040503050406030204" pitchFamily="18" charset="0"/>
                            </a:rPr>
                            <m:t>4</m:t>
                          </m:r>
                          <m:r>
                            <a:rPr lang="en-US" sz="2400" i="1">
                              <a:solidFill>
                                <a:schemeClr val="tx1"/>
                              </a:solidFill>
                              <a:latin typeface="Cambria Math" panose="02040503050406030204" pitchFamily="18" charset="0"/>
                              <a:ea typeface="Cambria Math" panose="02040503050406030204" pitchFamily="18" charset="0"/>
                            </a:rPr>
                            <m:t>𝜋</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𝑝</m:t>
                          </m:r>
                        </m:den>
                      </m:f>
                      <m:r>
                        <a:rPr lang="en-US" sz="2400" b="0" i="1" smtClean="0">
                          <a:solidFill>
                            <a:schemeClr val="tx1"/>
                          </a:solidFill>
                          <a:latin typeface="Cambria Math" panose="02040503050406030204" pitchFamily="18" charset="0"/>
                          <a:ea typeface="Cambria Math" panose="02040503050406030204" pitchFamily="18" charset="0"/>
                        </a:rPr>
                        <m:t>= </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6</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626</m:t>
                          </m:r>
                          <m:r>
                            <a:rPr lang="en-US" sz="2400" b="0" i="1" smtClean="0">
                              <a:solidFill>
                                <a:schemeClr val="tx1"/>
                              </a:solidFill>
                              <a:latin typeface="Cambria Math" panose="02040503050406030204" pitchFamily="18" charset="0"/>
                              <a:ea typeface="Cambria Math" panose="02040503050406030204" pitchFamily="18" charset="0"/>
                            </a:rPr>
                            <m:t>×</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34</m:t>
                              </m:r>
                            </m:sup>
                          </m:sSup>
                          <m:r>
                            <a:rPr lang="en-US" sz="2400" b="0" i="1"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J</m:t>
                          </m:r>
                          <m:r>
                            <a:rPr lang="en-US" sz="2400" i="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ea typeface="Cambria Math" panose="02040503050406030204" pitchFamily="18" charset="0"/>
                            </a:rPr>
                            <m:t>s</m:t>
                          </m:r>
                        </m:num>
                        <m:den>
                          <m:r>
                            <a:rPr lang="en-US" sz="2400" b="0" i="1" smtClean="0">
                              <a:solidFill>
                                <a:schemeClr val="tx1"/>
                              </a:solidFill>
                              <a:latin typeface="Cambria Math" panose="02040503050406030204" pitchFamily="18" charset="0"/>
                              <a:ea typeface="Cambria Math" panose="02040503050406030204" pitchFamily="18" charset="0"/>
                            </a:rPr>
                            <m:t>4</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3</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142</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5</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6</m:t>
                          </m:r>
                          <m:r>
                            <a:rPr lang="en-US" sz="2400" i="1">
                              <a:solidFill>
                                <a:schemeClr val="tx1"/>
                              </a:solidFill>
                              <a:latin typeface="Cambria Math" panose="02040503050406030204" pitchFamily="18" charset="0"/>
                              <a:ea typeface="Cambria Math" panose="02040503050406030204" pitchFamily="18" charset="0"/>
                            </a:rPr>
                            <m:t>×</m:t>
                          </m:r>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10</m:t>
                              </m:r>
                            </m:e>
                            <m:sup>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8</m:t>
                              </m:r>
                            </m:sup>
                          </m:sSup>
                          <m:r>
                            <a:rPr lang="en-US" sz="2400" i="1">
                              <a:solidFill>
                                <a:schemeClr val="tx1"/>
                              </a:solidFill>
                              <a:latin typeface="Cambria Math" panose="02040503050406030204" pitchFamily="18" charset="0"/>
                              <a:ea typeface="Cambria Math" panose="02040503050406030204" pitchFamily="18" charset="0"/>
                            </a:rPr>
                            <m:t> </m:t>
                          </m:r>
                          <m:r>
                            <m:rPr>
                              <m:sty m:val="p"/>
                            </m:rPr>
                            <a:rPr lang="en-US" sz="2400">
                              <a:solidFill>
                                <a:schemeClr val="tx1"/>
                              </a:solidFill>
                              <a:latin typeface="Cambria Math" panose="02040503050406030204" pitchFamily="18" charset="0"/>
                            </a:rPr>
                            <m:t>kg</m:t>
                          </m:r>
                          <m:r>
                            <a:rPr lang="en-US" sz="2400" i="1">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m</m:t>
                          </m:r>
                          <m:r>
                            <a:rPr lang="en-US" sz="2400" i="1">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m:rPr>
                                  <m:sty m:val="p"/>
                                </m:rPr>
                                <a:rPr lang="en-US" sz="2400">
                                  <a:solidFill>
                                    <a:schemeClr val="tx1"/>
                                  </a:solidFill>
                                  <a:latin typeface="Cambria Math" panose="02040503050406030204" pitchFamily="18" charset="0"/>
                                </a:rPr>
                                <m:t>s</m:t>
                              </m:r>
                            </m:e>
                            <m:sup>
                              <m:r>
                                <a:rPr lang="en-US" sz="2400">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1</m:t>
                              </m:r>
                            </m:sup>
                          </m:sSup>
                        </m:den>
                      </m:f>
                    </m:oMath>
                  </m:oMathPara>
                </a14:m>
                <a:endParaRPr lang="en-US" sz="2200" b="1" dirty="0">
                  <a:solidFill>
                    <a:srgbClr val="0070C0"/>
                  </a:solidFill>
                </a:endParaRPr>
              </a:p>
              <a:p>
                <a:endParaRPr lang="en-US" sz="20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41</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28</m:t>
                          </m:r>
                        </m:sup>
                      </m:sSup>
                      <m:r>
                        <a:rPr lang="en-US" sz="2000" i="1">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m</m:t>
                      </m:r>
                    </m:oMath>
                  </m:oMathPara>
                </a14:m>
                <a:endParaRPr lang="en-US" sz="2200" b="1" dirty="0">
                  <a:solidFill>
                    <a:srgbClr val="0070C0"/>
                  </a:solidFill>
                </a:endParaRPr>
              </a:p>
              <a:p>
                <a:endParaRPr lang="en-US" sz="2200" b="1" dirty="0">
                  <a:solidFill>
                    <a:srgbClr val="0070C0"/>
                  </a:solidFill>
                </a:endParaRPr>
              </a:p>
              <a:p>
                <a:r>
                  <a:rPr lang="en-US" sz="2200" dirty="0"/>
                  <a:t>This distance is drastically insignificant.</a:t>
                </a:r>
              </a:p>
            </p:txBody>
          </p:sp>
        </mc:Choice>
        <mc:Fallback xmlns="">
          <p:sp>
            <p:nvSpPr>
              <p:cNvPr id="5" name="Rectangle 4"/>
              <p:cNvSpPr>
                <a:spLocks noRot="1" noChangeAspect="1" noMove="1" noResize="1" noEditPoints="1" noAdjustHandles="1" noChangeArrowheads="1" noChangeShapeType="1" noTextEdit="1"/>
              </p:cNvSpPr>
              <p:nvPr/>
            </p:nvSpPr>
            <p:spPr>
              <a:xfrm>
                <a:off x="363415" y="943550"/>
                <a:ext cx="8639908" cy="5314404"/>
              </a:xfrm>
              <a:prstGeom prst="rect">
                <a:avLst/>
              </a:prstGeom>
              <a:blipFill>
                <a:blip r:embed="rId2"/>
                <a:stretch>
                  <a:fillRect l="-917" t="-803" b="-1261"/>
                </a:stretch>
              </a:blipFill>
            </p:spPr>
            <p:txBody>
              <a:bodyPr/>
              <a:lstStyle/>
              <a:p>
                <a:r>
                  <a:rPr lang="en-US">
                    <a:noFill/>
                  </a:rPr>
                  <a:t> </a:t>
                </a:r>
              </a:p>
            </p:txBody>
          </p:sp>
        </mc:Fallback>
      </mc:AlternateContent>
      <p:sp>
        <p:nvSpPr>
          <p:cNvPr id="8" name="Rectangle 7"/>
          <p:cNvSpPr/>
          <p:nvPr/>
        </p:nvSpPr>
        <p:spPr>
          <a:xfrm>
            <a:off x="420031" y="639567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spTree>
    <p:extLst>
      <p:ext uri="{BB962C8B-B14F-4D97-AF65-F5344CB8AC3E}">
        <p14:creationId xmlns:p14="http://schemas.microsoft.com/office/powerpoint/2010/main" val="404837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46</a:t>
            </a:fld>
            <a:endParaRPr lang="en-US"/>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Heisenberg Uncertainty Principle</a:t>
            </a:r>
            <a:r>
              <a:rPr lang="en-US" altLang="en-US" sz="3000" dirty="0"/>
              <a:t> </a:t>
            </a:r>
          </a:p>
        </p:txBody>
      </p:sp>
      <mc:AlternateContent xmlns:mc="http://schemas.openxmlformats.org/markup-compatibility/2006" xmlns:a14="http://schemas.microsoft.com/office/drawing/2010/main">
        <mc:Choice Requires="a14">
          <p:sp>
            <p:nvSpPr>
              <p:cNvPr id="5" name="Rectangle 4"/>
              <p:cNvSpPr/>
              <p:nvPr/>
            </p:nvSpPr>
            <p:spPr>
              <a:xfrm>
                <a:off x="363415" y="943550"/>
                <a:ext cx="8639908" cy="5444567"/>
              </a:xfrm>
              <a:prstGeom prst="rect">
                <a:avLst/>
              </a:prstGeom>
            </p:spPr>
            <p:txBody>
              <a:bodyPr wrap="square">
                <a:spAutoFit/>
              </a:bodyPr>
              <a:lstStyle/>
              <a:p>
                <a:r>
                  <a:rPr lang="en-US" altLang="en-US" sz="2200" b="1" dirty="0">
                    <a:solidFill>
                      <a:srgbClr val="FF0000"/>
                    </a:solidFill>
                  </a:rPr>
                  <a:t>Example: </a:t>
                </a:r>
              </a:p>
              <a:p>
                <a:r>
                  <a:rPr lang="en-US" sz="2200" dirty="0">
                    <a:solidFill>
                      <a:srgbClr val="FF0000"/>
                    </a:solidFill>
                  </a:rPr>
                  <a:t>calculate the uncertainty in the momentum and the uncertainty of its speed it the uncertainty of its position </a:t>
                </a:r>
                <a14:m>
                  <m:oMath xmlns:m="http://schemas.openxmlformats.org/officeDocument/2006/math">
                    <m:r>
                      <a:rPr lang="en-US" sz="2200">
                        <a:solidFill>
                          <a:srgbClr val="FF0000"/>
                        </a:solidFill>
                        <a:latin typeface="Cambria Math" panose="02040503050406030204" pitchFamily="18" charset="0"/>
                      </a:rPr>
                      <m:t>∆</m:t>
                    </m:r>
                    <m:r>
                      <a:rPr lang="en-US" sz="2200">
                        <a:solidFill>
                          <a:srgbClr val="FF0000"/>
                        </a:solidFill>
                        <a:latin typeface="Cambria Math" panose="02040503050406030204" pitchFamily="18" charset="0"/>
                      </a:rPr>
                      <m:t>𝑥</m:t>
                    </m:r>
                    <m:r>
                      <a:rPr lang="en-US" sz="2200">
                        <a:solidFill>
                          <a:srgbClr val="FF0000"/>
                        </a:solidFill>
                        <a:latin typeface="Cambria Math" panose="02040503050406030204" pitchFamily="18" charset="0"/>
                      </a:rPr>
                      <m:t>=</m:t>
                    </m:r>
                  </m:oMath>
                </a14:m>
                <a:r>
                  <a:rPr lang="en-US" sz="2200" dirty="0">
                    <a:solidFill>
                      <a:srgbClr val="FF0000"/>
                    </a:solidFill>
                  </a:rPr>
                  <a:t> 50 pm.</a:t>
                </a:r>
              </a:p>
              <a:p>
                <a:endParaRPr lang="en-US" sz="1000" dirty="0">
                  <a:solidFill>
                    <a:srgbClr val="FF0000"/>
                  </a:solidFill>
                </a:endParaRPr>
              </a:p>
              <a:p>
                <a:r>
                  <a:rPr lang="en-US" sz="2200" dirty="0">
                    <a:solidFill>
                      <a:srgbClr val="FF0000"/>
                    </a:solidFill>
                  </a:rPr>
                  <a:t>Solution:</a:t>
                </a:r>
              </a:p>
              <a:p>
                <a:endParaRPr lang="en-US" sz="1000" b="1" dirty="0">
                  <a:solidFill>
                    <a:srgbClr val="0070C0"/>
                  </a:solidFill>
                </a:endParaRPr>
              </a:p>
              <a:p>
                <a:endParaRPr lang="en-US" sz="500" dirty="0">
                  <a:solidFill>
                    <a:srgbClr val="000000"/>
                  </a:solidFill>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𝑝</m:t>
                      </m:r>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h</m:t>
                          </m:r>
                        </m:num>
                        <m:den>
                          <m:r>
                            <a:rPr lang="en-US" sz="2400" i="1">
                              <a:solidFill>
                                <a:schemeClr val="tx1"/>
                              </a:solidFill>
                              <a:latin typeface="Cambria Math" panose="02040503050406030204" pitchFamily="18" charset="0"/>
                              <a:ea typeface="Cambria Math" panose="02040503050406030204" pitchFamily="18" charset="0"/>
                            </a:rPr>
                            <m:t>4</m:t>
                          </m:r>
                          <m:r>
                            <a:rPr lang="en-US" sz="2400" i="1">
                              <a:solidFill>
                                <a:schemeClr val="tx1"/>
                              </a:solidFill>
                              <a:latin typeface="Cambria Math" panose="02040503050406030204" pitchFamily="18" charset="0"/>
                              <a:ea typeface="Cambria Math" panose="02040503050406030204" pitchFamily="18" charset="0"/>
                            </a:rPr>
                            <m:t>𝜋</m:t>
                          </m:r>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𝑥</m:t>
                          </m:r>
                        </m:den>
                      </m:f>
                      <m:r>
                        <a:rPr lang="en-US" sz="2400" b="0" i="1" smtClean="0">
                          <a:solidFill>
                            <a:schemeClr val="tx1"/>
                          </a:solidFill>
                          <a:latin typeface="Cambria Math" panose="02040503050406030204" pitchFamily="18" charset="0"/>
                          <a:ea typeface="Cambria Math" panose="02040503050406030204" pitchFamily="18" charset="0"/>
                        </a:rPr>
                        <m:t>= </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6.626×</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−34</m:t>
                              </m:r>
                            </m:sup>
                          </m:sSup>
                          <m:r>
                            <a:rPr lang="en-US" sz="2400" b="0" i="1"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J</m:t>
                          </m:r>
                          <m:r>
                            <a:rPr lang="en-US" sz="2400" i="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ea typeface="Cambria Math" panose="02040503050406030204" pitchFamily="18" charset="0"/>
                            </a:rPr>
                            <m:t>s</m:t>
                          </m:r>
                        </m:num>
                        <m:den>
                          <m:r>
                            <a:rPr lang="en-US" sz="2400" b="0" i="1" smtClean="0">
                              <a:solidFill>
                                <a:schemeClr val="tx1"/>
                              </a:solidFill>
                              <a:latin typeface="Cambria Math" panose="02040503050406030204" pitchFamily="18" charset="0"/>
                              <a:ea typeface="Cambria Math" panose="02040503050406030204" pitchFamily="18" charset="0"/>
                            </a:rPr>
                            <m:t>4×3.142×50</m:t>
                          </m:r>
                          <m:r>
                            <a:rPr lang="en-US" sz="2400" i="1">
                              <a:solidFill>
                                <a:schemeClr val="tx1"/>
                              </a:solidFill>
                              <a:latin typeface="Cambria Math" panose="02040503050406030204" pitchFamily="18" charset="0"/>
                              <a:ea typeface="Cambria Math" panose="02040503050406030204" pitchFamily="18" charset="0"/>
                            </a:rPr>
                            <m:t>×</m:t>
                          </m:r>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10</m:t>
                              </m:r>
                            </m:e>
                            <m:sup>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12</m:t>
                              </m:r>
                            </m:sup>
                          </m:sSup>
                          <m:r>
                            <a:rPr lang="en-US" sz="2400" i="1">
                              <a:solidFill>
                                <a:schemeClr val="tx1"/>
                              </a:solidFill>
                              <a:latin typeface="Cambria Math" panose="02040503050406030204" pitchFamily="18" charset="0"/>
                              <a:ea typeface="Cambria Math" panose="02040503050406030204" pitchFamily="18" charset="0"/>
                            </a:rPr>
                            <m:t> </m:t>
                          </m:r>
                          <m:r>
                            <m:rPr>
                              <m:sty m:val="p"/>
                            </m:rPr>
                            <a:rPr lang="en-US" sz="2400">
                              <a:solidFill>
                                <a:schemeClr val="tx1"/>
                              </a:solidFill>
                              <a:latin typeface="Cambria Math" panose="02040503050406030204" pitchFamily="18" charset="0"/>
                            </a:rPr>
                            <m:t>m</m:t>
                          </m:r>
                        </m:den>
                      </m:f>
                    </m:oMath>
                  </m:oMathPara>
                </a14:m>
                <a:endParaRPr lang="en-US" sz="2200" b="1" dirty="0">
                  <a:solidFill>
                    <a:srgbClr val="0070C0"/>
                  </a:solidFill>
                </a:endParaRPr>
              </a:p>
              <a:p>
                <a:endParaRPr lang="en-US" sz="20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=1.05</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24</m:t>
                          </m:r>
                        </m:sup>
                      </m:sSup>
                      <m:r>
                        <a:rPr lang="en-US" sz="2000" b="0" i="0" smtClean="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rPr>
                        <m:t>kg</m:t>
                      </m:r>
                      <m:r>
                        <a:rPr lang="en-US" sz="2000" i="1">
                          <a:latin typeface="Cambria Math" panose="02040503050406030204" pitchFamily="18" charset="0"/>
                        </a:rPr>
                        <m:t>·</m:t>
                      </m:r>
                      <m:r>
                        <m:rPr>
                          <m:sty m:val="p"/>
                        </m:rPr>
                        <a:rPr lang="en-US" sz="2000">
                          <a:latin typeface="Cambria Math" panose="02040503050406030204" pitchFamily="18" charset="0"/>
                        </a:rPr>
                        <m:t>m</m:t>
                      </m:r>
                      <m:r>
                        <a:rPr lang="en-US" sz="2000" i="1">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s</m:t>
                          </m:r>
                        </m:e>
                        <m:sup>
                          <m:r>
                            <a:rPr lang="en-US" sz="2000">
                              <a:latin typeface="Cambria Math" panose="02040503050406030204" pitchFamily="18" charset="0"/>
                            </a:rPr>
                            <m:t>−1</m:t>
                          </m:r>
                        </m:sup>
                      </m:sSup>
                    </m:oMath>
                  </m:oMathPara>
                </a14:m>
                <a:endParaRPr lang="en-US" sz="2200" b="1" dirty="0">
                  <a:solidFill>
                    <a:srgbClr val="0070C0"/>
                  </a:solidFill>
                </a:endParaRPr>
              </a:p>
              <a:p>
                <a:endParaRPr lang="en-US" sz="1000" b="1" dirty="0">
                  <a:solidFill>
                    <a:srgbClr val="0070C0"/>
                  </a:solidFill>
                </a:endParaRPr>
              </a:p>
              <a:p>
                <a:r>
                  <a:rPr lang="en-US" sz="2200" dirty="0"/>
                  <a:t>The relation between linear momentum and speed is give by</a:t>
                </a:r>
              </a:p>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r>
                        <a:rPr lang="en-US" sz="2200" b="0" i="1" smtClean="0">
                          <a:latin typeface="Cambria Math" panose="02040503050406030204" pitchFamily="18" charset="0"/>
                        </a:rPr>
                        <m:t>=</m:t>
                      </m:r>
                      <m:r>
                        <a:rPr lang="en-US" sz="2200" b="0" i="1" smtClean="0">
                          <a:latin typeface="Cambria Math" panose="02040503050406030204" pitchFamily="18" charset="0"/>
                        </a:rPr>
                        <m:t>𝑚</m:t>
                      </m:r>
                      <m:r>
                        <m:rPr>
                          <m:nor/>
                        </m:rPr>
                        <a:rPr lang="en-US" altLang="en-US" sz="2200" i="1" dirty="0">
                          <a:latin typeface="Times New Roman" panose="02020603050405020304" pitchFamily="18" charset="0"/>
                          <a:cs typeface="Times New Roman" panose="02020603050405020304" pitchFamily="18" charset="0"/>
                        </a:rPr>
                        <m:t>v</m:t>
                      </m:r>
                    </m:oMath>
                  </m:oMathPara>
                </a14:m>
                <a:endParaRPr lang="en-US" sz="2200" dirty="0"/>
              </a:p>
              <a:p>
                <a:r>
                  <a:rPr lang="en-US" sz="2200" dirty="0"/>
                  <a:t>Thus</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r>
                        <m:rPr>
                          <m:nor/>
                        </m:rPr>
                        <a:rPr lang="en-US" altLang="en-US" sz="2000" i="1" dirty="0">
                          <a:latin typeface="Times New Roman" panose="02020603050405020304" pitchFamily="18" charset="0"/>
                          <a:cs typeface="Times New Roman" panose="02020603050405020304" pitchFamily="18" charset="0"/>
                        </a:rPr>
                        <m:t>v</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𝑝</m:t>
                          </m:r>
                        </m:num>
                        <m:den>
                          <m:r>
                            <a:rPr lang="en-US" sz="2000" b="0" i="1" smtClean="0">
                              <a:latin typeface="Cambria Math" panose="02040503050406030204" pitchFamily="18" charset="0"/>
                              <a:ea typeface="Cambria Math" panose="02040503050406030204" pitchFamily="18" charset="0"/>
                            </a:rPr>
                            <m:t>𝑚</m:t>
                          </m:r>
                        </m:den>
                      </m:f>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1.05×</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−24</m:t>
                              </m:r>
                            </m:sup>
                          </m:sSup>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rPr>
                            <m:t>kg</m:t>
                          </m:r>
                          <m:r>
                            <a:rPr lang="en-US" sz="2000" i="1">
                              <a:latin typeface="Cambria Math" panose="02040503050406030204" pitchFamily="18" charset="0"/>
                            </a:rPr>
                            <m:t>·</m:t>
                          </m:r>
                          <m:r>
                            <m:rPr>
                              <m:sty m:val="p"/>
                            </m:rPr>
                            <a:rPr lang="en-US" sz="2000">
                              <a:latin typeface="Cambria Math" panose="02040503050406030204" pitchFamily="18" charset="0"/>
                            </a:rPr>
                            <m:t>m</m:t>
                          </m:r>
                          <m:r>
                            <a:rPr lang="en-US" sz="2000" i="1">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s</m:t>
                              </m:r>
                            </m:e>
                            <m:sup>
                              <m:r>
                                <a:rPr lang="en-US" sz="2000">
                                  <a:latin typeface="Cambria Math" panose="02040503050406030204" pitchFamily="18" charset="0"/>
                                </a:rPr>
                                <m:t>−1</m:t>
                              </m:r>
                            </m:sup>
                          </m:sSup>
                        </m:num>
                        <m:den>
                          <m:r>
                            <a:rPr lang="en-US" sz="2000" b="0" i="1" smtClean="0">
                              <a:latin typeface="Cambria Math" panose="02040503050406030204" pitchFamily="18" charset="0"/>
                              <a:ea typeface="Cambria Math" panose="02040503050406030204" pitchFamily="18" charset="0"/>
                            </a:rPr>
                            <m:t>9.11</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31</m:t>
                              </m:r>
                            </m:sup>
                          </m:sSup>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rPr>
                            <m:t>kg</m:t>
                          </m:r>
                        </m:den>
                      </m:f>
                      <m:r>
                        <a:rPr lang="en-US" sz="2000" b="0" i="1" smtClean="0">
                          <a:latin typeface="Cambria Math" panose="02040503050406030204" pitchFamily="18" charset="0"/>
                          <a:ea typeface="Cambria Math" panose="02040503050406030204" pitchFamily="18" charset="0"/>
                        </a:rPr>
                        <m:t>=1.15</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6</m:t>
                          </m:r>
                        </m:sup>
                      </m:sSup>
                      <m:r>
                        <a:rPr lang="en-US" sz="2000" b="0" i="0" smtClean="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rPr>
                        <m:t>m</m:t>
                      </m:r>
                      <m:r>
                        <a:rPr lang="en-US" sz="2000" i="1">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s</m:t>
                          </m:r>
                        </m:e>
                        <m:sup>
                          <m:r>
                            <a:rPr lang="en-US" sz="2000">
                              <a:latin typeface="Cambria Math" panose="02040503050406030204" pitchFamily="18" charset="0"/>
                            </a:rPr>
                            <m:t>−1</m:t>
                          </m:r>
                        </m:sup>
                      </m:sSup>
                    </m:oMath>
                  </m:oMathPara>
                </a14:m>
                <a:endParaRPr lang="en-US" sz="2200" dirty="0"/>
              </a:p>
              <a:p>
                <a:endParaRPr lang="en-US" sz="500" dirty="0"/>
              </a:p>
              <a:p>
                <a:r>
                  <a:rPr lang="en-US" sz="2200" dirty="0"/>
                  <a:t>Which is a very large uncertainty in the speed.</a:t>
                </a:r>
              </a:p>
            </p:txBody>
          </p:sp>
        </mc:Choice>
        <mc:Fallback xmlns="">
          <p:sp>
            <p:nvSpPr>
              <p:cNvPr id="5" name="Rectangle 4"/>
              <p:cNvSpPr>
                <a:spLocks noRot="1" noChangeAspect="1" noMove="1" noResize="1" noEditPoints="1" noAdjustHandles="1" noChangeArrowheads="1" noChangeShapeType="1" noTextEdit="1"/>
              </p:cNvSpPr>
              <p:nvPr/>
            </p:nvSpPr>
            <p:spPr>
              <a:xfrm>
                <a:off x="363415" y="943550"/>
                <a:ext cx="8639908" cy="5444567"/>
              </a:xfrm>
              <a:prstGeom prst="rect">
                <a:avLst/>
              </a:prstGeom>
              <a:blipFill>
                <a:blip r:embed="rId2"/>
                <a:stretch>
                  <a:fillRect l="-917" t="-784" b="-1232"/>
                </a:stretch>
              </a:blipFill>
            </p:spPr>
            <p:txBody>
              <a:bodyPr/>
              <a:lstStyle/>
              <a:p>
                <a:r>
                  <a:rPr lang="en-US">
                    <a:noFill/>
                  </a:rPr>
                  <a:t> </a:t>
                </a:r>
              </a:p>
            </p:txBody>
          </p:sp>
        </mc:Fallback>
      </mc:AlternateContent>
      <p:sp>
        <p:nvSpPr>
          <p:cNvPr id="8" name="Rectangle 7"/>
          <p:cNvSpPr/>
          <p:nvPr/>
        </p:nvSpPr>
        <p:spPr>
          <a:xfrm>
            <a:off x="420031" y="6395673"/>
            <a:ext cx="7247434" cy="276999"/>
          </a:xfrm>
          <a:prstGeom prst="rect">
            <a:avLst/>
          </a:prstGeom>
        </p:spPr>
        <p:txBody>
          <a:bodyPr wrap="square">
            <a:spAutoFit/>
          </a:bodyPr>
          <a:lstStyle/>
          <a:p>
            <a:pPr algn="just">
              <a:spcBef>
                <a:spcPct val="0"/>
              </a:spcBef>
            </a:pPr>
            <a:r>
              <a:rPr lang="en-US" sz="1200" dirty="0">
                <a:latin typeface="Calibri body"/>
              </a:rPr>
              <a:t>McQuarrie, Donald A.  “Quantum Chemistry.” 2</a:t>
            </a:r>
            <a:r>
              <a:rPr lang="en-US" sz="1200" baseline="30000" dirty="0">
                <a:latin typeface="Calibri body"/>
              </a:rPr>
              <a:t>nd</a:t>
            </a:r>
            <a:r>
              <a:rPr lang="en-US" sz="1200" dirty="0">
                <a:latin typeface="Calibri body"/>
              </a:rPr>
              <a:t> Ed., University Science Books, Mill </a:t>
            </a:r>
            <a:r>
              <a:rPr lang="en-US" sz="1200" dirty="0" err="1">
                <a:latin typeface="Calibri body"/>
              </a:rPr>
              <a:t>Valey</a:t>
            </a:r>
            <a:r>
              <a:rPr lang="en-US" sz="1200" dirty="0">
                <a:latin typeface="Calibri body"/>
              </a:rPr>
              <a:t>, CA, 1983.</a:t>
            </a:r>
          </a:p>
        </p:txBody>
      </p:sp>
    </p:spTree>
    <p:extLst>
      <p:ext uri="{BB962C8B-B14F-4D97-AF65-F5344CB8AC3E}">
        <p14:creationId xmlns:p14="http://schemas.microsoft.com/office/powerpoint/2010/main" val="1857427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47</a:t>
            </a:fld>
            <a:endParaRPr lang="en-US"/>
          </a:p>
        </p:txBody>
      </p:sp>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3000" b="1" dirty="0">
                <a:cs typeface="Arial" panose="020B0604020202020204" pitchFamily="34" charset="0"/>
              </a:rPr>
              <a:t>   </a:t>
            </a:r>
            <a:r>
              <a:rPr lang="en-US" altLang="en-US" sz="3000" b="1" dirty="0"/>
              <a:t>References</a:t>
            </a:r>
            <a:endParaRPr lang="en-US" altLang="en-US" sz="3000" dirty="0"/>
          </a:p>
        </p:txBody>
      </p:sp>
      <p:sp>
        <p:nvSpPr>
          <p:cNvPr id="6" name="Rectangle 5"/>
          <p:cNvSpPr/>
          <p:nvPr/>
        </p:nvSpPr>
        <p:spPr>
          <a:xfrm>
            <a:off x="316523" y="945838"/>
            <a:ext cx="8604739" cy="4401205"/>
          </a:xfrm>
          <a:prstGeom prst="rect">
            <a:avLst/>
          </a:prstGeom>
        </p:spPr>
        <p:txBody>
          <a:bodyPr wrap="square">
            <a:spAutoFit/>
          </a:bodyPr>
          <a:lstStyle/>
          <a:p>
            <a:pPr algn="r">
              <a:spcBef>
                <a:spcPct val="0"/>
              </a:spcBef>
            </a:pPr>
            <a:r>
              <a:rPr lang="ar-SA" sz="1500" b="1" dirty="0">
                <a:latin typeface="Calibri body"/>
              </a:rPr>
              <a:t>المراجع العربية:</a:t>
            </a:r>
            <a:endParaRPr lang="en-US" sz="1500" b="1" dirty="0">
              <a:latin typeface="Calibri body"/>
            </a:endParaRPr>
          </a:p>
          <a:p>
            <a:pPr algn="r">
              <a:spcBef>
                <a:spcPct val="0"/>
              </a:spcBef>
            </a:pPr>
            <a:endParaRPr lang="ar-SA" sz="500" b="1" dirty="0">
              <a:latin typeface="Calibri body"/>
            </a:endParaRPr>
          </a:p>
          <a:p>
            <a:pPr algn="r">
              <a:spcBef>
                <a:spcPct val="0"/>
              </a:spcBef>
            </a:pPr>
            <a:r>
              <a:rPr lang="ar-SA" altLang="en-US" sz="1500" dirty="0">
                <a:latin typeface="Calibri body"/>
              </a:rPr>
              <a:t>الأزهري، عادل عباس و القحطاني عبدالله علي، أسس كيمياء الكم، الرياض: جامعة الملك سعود، إدارة النشر العملي والمطابع، 1425 هـ.</a:t>
            </a:r>
          </a:p>
          <a:p>
            <a:pPr algn="r">
              <a:spcBef>
                <a:spcPct val="0"/>
              </a:spcBef>
            </a:pPr>
            <a:endParaRPr lang="en-US" altLang="en-US" sz="1500" dirty="0">
              <a:latin typeface="Calibri body"/>
            </a:endParaRPr>
          </a:p>
          <a:p>
            <a:pPr algn="r">
              <a:spcBef>
                <a:spcPct val="0"/>
              </a:spcBef>
            </a:pPr>
            <a:r>
              <a:rPr lang="ar-SA" altLang="en-US" sz="1500" dirty="0">
                <a:latin typeface="Calibri body"/>
              </a:rPr>
              <a:t>المبارك، راشد عبدالعزيز وخليل، معتصم إبراهيم. كيمياء الكم، الرياض، دار الخريجي للنشر والتوزيع، 1417 هـ.</a:t>
            </a:r>
          </a:p>
          <a:p>
            <a:pPr algn="r">
              <a:spcBef>
                <a:spcPct val="0"/>
              </a:spcBef>
            </a:pPr>
            <a:endParaRPr lang="ar-SA" altLang="en-US" sz="1500" dirty="0">
              <a:latin typeface="Calibri body"/>
            </a:endParaRPr>
          </a:p>
          <a:p>
            <a:pPr algn="just">
              <a:spcBef>
                <a:spcPct val="0"/>
              </a:spcBef>
            </a:pPr>
            <a:r>
              <a:rPr lang="en-US" altLang="en-US" sz="1500" b="1" dirty="0">
                <a:latin typeface="Calibri body"/>
              </a:rPr>
              <a:t>English References:</a:t>
            </a:r>
          </a:p>
          <a:p>
            <a:pPr algn="just">
              <a:spcBef>
                <a:spcPct val="0"/>
              </a:spcBef>
            </a:pPr>
            <a:endParaRPr lang="en-US" altLang="en-US" sz="500" b="1" dirty="0">
              <a:latin typeface="Calibri body"/>
            </a:endParaRPr>
          </a:p>
          <a:p>
            <a:pPr algn="just">
              <a:spcBef>
                <a:spcPct val="0"/>
              </a:spcBef>
            </a:pPr>
            <a:r>
              <a:rPr lang="en-US" sz="1500" dirty="0">
                <a:latin typeface="Calibri body"/>
              </a:rPr>
              <a:t>McQuarrie, Donald A.  “Quantum Chemistry.” 2</a:t>
            </a:r>
            <a:r>
              <a:rPr lang="en-US" sz="1500" baseline="30000" dirty="0">
                <a:latin typeface="Calibri body"/>
              </a:rPr>
              <a:t>nd</a:t>
            </a:r>
            <a:r>
              <a:rPr lang="en-US" sz="1500" dirty="0">
                <a:latin typeface="Calibri body"/>
              </a:rPr>
              <a:t> Ed., University Science Books, Mill </a:t>
            </a:r>
            <a:r>
              <a:rPr lang="en-US" sz="1500" dirty="0" err="1">
                <a:latin typeface="Calibri body"/>
              </a:rPr>
              <a:t>Valey</a:t>
            </a:r>
            <a:r>
              <a:rPr lang="en-US" sz="1500" dirty="0">
                <a:latin typeface="Calibri body"/>
              </a:rPr>
              <a:t>, CA, 1983.</a:t>
            </a:r>
          </a:p>
          <a:p>
            <a:pPr algn="just">
              <a:spcBef>
                <a:spcPct val="0"/>
              </a:spcBef>
            </a:pPr>
            <a:endParaRPr lang="en-US" sz="1500" dirty="0">
              <a:latin typeface="Calibri body"/>
            </a:endParaRPr>
          </a:p>
          <a:p>
            <a:pPr algn="just">
              <a:spcBef>
                <a:spcPct val="0"/>
              </a:spcBef>
            </a:pPr>
            <a:r>
              <a:rPr lang="en-US" sz="1500" dirty="0">
                <a:latin typeface="Calibri body"/>
              </a:rPr>
              <a:t>Levine, Ira N. “Quantum Chemistry.” 7</a:t>
            </a:r>
            <a:r>
              <a:rPr lang="en-US" sz="1500" baseline="30000" dirty="0">
                <a:latin typeface="Calibri body"/>
              </a:rPr>
              <a:t>th</a:t>
            </a:r>
            <a:r>
              <a:rPr lang="en-US" sz="1500" dirty="0">
                <a:latin typeface="Calibri body"/>
              </a:rPr>
              <a:t> Ed., Pearson Education, 2014.</a:t>
            </a:r>
          </a:p>
          <a:p>
            <a:pPr algn="just">
              <a:spcBef>
                <a:spcPct val="0"/>
              </a:spcBef>
            </a:pPr>
            <a:endParaRPr lang="en-US" sz="1500" dirty="0">
              <a:latin typeface="Calibri body"/>
            </a:endParaRPr>
          </a:p>
          <a:p>
            <a:pPr algn="just">
              <a:spcBef>
                <a:spcPct val="0"/>
              </a:spcBef>
            </a:pPr>
            <a:r>
              <a:rPr lang="en-US" sz="1500" dirty="0">
                <a:latin typeface="Calibri body"/>
              </a:rPr>
              <a:t>Atkins, P. W. “Molecular Quantum Mechanics.”, 2</a:t>
            </a:r>
            <a:r>
              <a:rPr lang="en-US" sz="1500" baseline="30000" dirty="0">
                <a:latin typeface="Calibri body"/>
              </a:rPr>
              <a:t>nd</a:t>
            </a:r>
            <a:r>
              <a:rPr lang="en-US" sz="1500" dirty="0">
                <a:latin typeface="Calibri body"/>
              </a:rPr>
              <a:t> Ed., Oxford University Press. Oxford 1983.</a:t>
            </a:r>
          </a:p>
          <a:p>
            <a:pPr algn="just">
              <a:spcBef>
                <a:spcPct val="0"/>
              </a:spcBef>
            </a:pPr>
            <a:endParaRPr lang="en-US" altLang="en-US" sz="1500" dirty="0">
              <a:latin typeface="Calibri body"/>
            </a:endParaRPr>
          </a:p>
          <a:p>
            <a:pPr algn="just">
              <a:spcBef>
                <a:spcPct val="0"/>
              </a:spcBef>
            </a:pPr>
            <a:r>
              <a:rPr lang="en-US" sz="1500" dirty="0">
                <a:latin typeface="Calibri body"/>
              </a:rPr>
              <a:t>Sherrill, C. D.  “A Brief Review of Elementary Quantum Chemistry.”  2001</a:t>
            </a:r>
          </a:p>
          <a:p>
            <a:pPr algn="just">
              <a:spcBef>
                <a:spcPct val="0"/>
              </a:spcBef>
            </a:pPr>
            <a:r>
              <a:rPr lang="en-US" altLang="en-US" sz="1500" dirty="0">
                <a:latin typeface="Calibri body"/>
                <a:hlinkClick r:id="rId2"/>
              </a:rPr>
              <a:t>http://vergil.chemistry.gatech.edu/notes/quantrev/quantrev.html</a:t>
            </a:r>
            <a:endParaRPr lang="en-US" altLang="en-US" sz="1500" dirty="0">
              <a:latin typeface="Calibri body"/>
            </a:endParaRPr>
          </a:p>
          <a:p>
            <a:pPr algn="just">
              <a:spcBef>
                <a:spcPct val="0"/>
              </a:spcBef>
            </a:pPr>
            <a:endParaRPr lang="en-US" altLang="en-US" sz="1500" dirty="0">
              <a:latin typeface="Calibri body"/>
            </a:endParaRPr>
          </a:p>
          <a:p>
            <a:pPr algn="just">
              <a:spcBef>
                <a:spcPct val="0"/>
              </a:spcBef>
            </a:pPr>
            <a:r>
              <a:rPr lang="en-US" sz="1500" dirty="0">
                <a:latin typeface="Calibri body"/>
              </a:rPr>
              <a:t>Undergraduate Quantum Chemistry by Jussi Eloranta (2018).</a:t>
            </a:r>
          </a:p>
          <a:p>
            <a:pPr algn="just">
              <a:spcBef>
                <a:spcPct val="0"/>
              </a:spcBef>
            </a:pPr>
            <a:endParaRPr lang="en-US" sz="1500" dirty="0">
              <a:latin typeface="Calibri body"/>
            </a:endParaRPr>
          </a:p>
        </p:txBody>
      </p:sp>
    </p:spTree>
    <p:extLst>
      <p:ext uri="{BB962C8B-B14F-4D97-AF65-F5344CB8AC3E}">
        <p14:creationId xmlns:p14="http://schemas.microsoft.com/office/powerpoint/2010/main" val="102344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234" y="924558"/>
            <a:ext cx="8586437" cy="5678478"/>
          </a:xfrm>
          <a:prstGeom prst="rect">
            <a:avLst/>
          </a:prstGeom>
        </p:spPr>
        <p:txBody>
          <a:bodyPr wrap="square">
            <a:spAutoFit/>
          </a:bodyPr>
          <a:lstStyle/>
          <a:p>
            <a:pPr algn="just"/>
            <a:r>
              <a:rPr lang="en-US" sz="2000" dirty="0"/>
              <a:t>The series of experiments that revolutionized the concepts of physics was concerned with the radiation given off by material bodies when they are heated.</a:t>
            </a:r>
          </a:p>
          <a:p>
            <a:endParaRPr lang="en-US" altLang="en-US" sz="1500" dirty="0">
              <a:solidFill>
                <a:srgbClr val="FF0000"/>
              </a:solidFill>
            </a:endParaRPr>
          </a:p>
          <a:p>
            <a:pPr algn="just">
              <a:spcBef>
                <a:spcPct val="0"/>
              </a:spcBef>
            </a:pPr>
            <a:r>
              <a:rPr lang="en-US" altLang="en-US" sz="2000" b="1" dirty="0">
                <a:solidFill>
                  <a:srgbClr val="FF0000"/>
                </a:solidFill>
              </a:rPr>
              <a:t>How do heated bodies radiate?</a:t>
            </a:r>
            <a:endParaRPr lang="en-US" altLang="en-US" sz="2000" dirty="0"/>
          </a:p>
          <a:p>
            <a:pPr algn="just">
              <a:spcBef>
                <a:spcPct val="0"/>
              </a:spcBef>
            </a:pPr>
            <a:r>
              <a:rPr lang="en-US" altLang="en-US" sz="2000" dirty="0">
                <a:solidFill>
                  <a:srgbClr val="0070C0"/>
                </a:solidFill>
              </a:rPr>
              <a:t>Any body at any temperature above absolute zero radiates to some extent, the intensity and frequency distribution of the radiation depends on the detailed structure of the body.</a:t>
            </a:r>
          </a:p>
          <a:p>
            <a:pPr algn="just">
              <a:spcBef>
                <a:spcPct val="0"/>
              </a:spcBef>
            </a:pPr>
            <a:endParaRPr lang="en-US" altLang="en-US" sz="2000" dirty="0">
              <a:solidFill>
                <a:srgbClr val="0070C0"/>
              </a:solidFill>
            </a:endParaRPr>
          </a:p>
          <a:p>
            <a:pPr algn="just">
              <a:spcBef>
                <a:spcPct val="0"/>
              </a:spcBef>
            </a:pPr>
            <a:endParaRPr lang="en-US" altLang="en-US" sz="2000" dirty="0">
              <a:solidFill>
                <a:srgbClr val="0070C0"/>
              </a:solidFill>
            </a:endParaRPr>
          </a:p>
          <a:p>
            <a:pPr algn="just">
              <a:spcBef>
                <a:spcPct val="0"/>
              </a:spcBef>
            </a:pPr>
            <a:endParaRPr lang="en-US" altLang="en-US" sz="2000" dirty="0">
              <a:solidFill>
                <a:srgbClr val="0070C0"/>
              </a:solidFill>
            </a:endParaRPr>
          </a:p>
          <a:p>
            <a:pPr algn="just">
              <a:spcBef>
                <a:spcPct val="0"/>
              </a:spcBef>
            </a:pPr>
            <a:endParaRPr lang="en-US" altLang="en-US" sz="2000" dirty="0">
              <a:solidFill>
                <a:srgbClr val="0070C0"/>
              </a:solidFill>
            </a:endParaRPr>
          </a:p>
          <a:p>
            <a:pPr algn="just">
              <a:spcBef>
                <a:spcPct val="0"/>
              </a:spcBef>
            </a:pPr>
            <a:endParaRPr lang="en-US" altLang="en-US" sz="2000" dirty="0">
              <a:solidFill>
                <a:srgbClr val="0070C0"/>
              </a:solidFill>
            </a:endParaRPr>
          </a:p>
          <a:p>
            <a:pPr algn="just">
              <a:spcBef>
                <a:spcPct val="0"/>
              </a:spcBef>
            </a:pPr>
            <a:endParaRPr lang="en-US" altLang="en-US" sz="2000" dirty="0">
              <a:solidFill>
                <a:srgbClr val="0070C0"/>
              </a:solidFill>
            </a:endParaRPr>
          </a:p>
          <a:p>
            <a:pPr algn="just">
              <a:spcBef>
                <a:spcPct val="0"/>
              </a:spcBef>
            </a:pPr>
            <a:endParaRPr lang="en-US" sz="2000" dirty="0"/>
          </a:p>
          <a:p>
            <a:pPr algn="just">
              <a:spcBef>
                <a:spcPct val="0"/>
              </a:spcBef>
            </a:pPr>
            <a:endParaRPr lang="en-US" sz="2000" dirty="0"/>
          </a:p>
          <a:p>
            <a:pPr algn="just">
              <a:spcBef>
                <a:spcPct val="0"/>
              </a:spcBef>
            </a:pPr>
            <a:endParaRPr lang="en-US" sz="2000" dirty="0"/>
          </a:p>
          <a:p>
            <a:pPr algn="just">
              <a:spcBef>
                <a:spcPct val="0"/>
              </a:spcBef>
            </a:pPr>
            <a:endParaRPr lang="en-US" sz="2000" dirty="0"/>
          </a:p>
          <a:p>
            <a:pPr algn="just">
              <a:spcBef>
                <a:spcPct val="0"/>
              </a:spcBef>
            </a:pPr>
            <a:endParaRPr lang="en-US" sz="400" dirty="0"/>
          </a:p>
          <a:p>
            <a:pPr algn="just">
              <a:spcBef>
                <a:spcPct val="0"/>
              </a:spcBef>
            </a:pPr>
            <a:endParaRPr lang="en-US" sz="400" dirty="0"/>
          </a:p>
          <a:p>
            <a:pPr algn="just">
              <a:spcBef>
                <a:spcPct val="0"/>
              </a:spcBef>
            </a:pPr>
            <a:r>
              <a:rPr lang="en-US" sz="2000" dirty="0"/>
              <a:t>A</a:t>
            </a:r>
            <a:r>
              <a:rPr lang="en-US" sz="2000" b="1" dirty="0"/>
              <a:t> blackbody </a:t>
            </a:r>
            <a:r>
              <a:rPr lang="en-US" sz="2000" dirty="0"/>
              <a:t>is an idealized object which absorbs and emits all frequencies.</a:t>
            </a:r>
          </a:p>
        </p:txBody>
      </p:sp>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5</a:t>
            </a:fld>
            <a:endParaRPr lang="en-US"/>
          </a:p>
        </p:txBody>
      </p:sp>
      <p:pic>
        <p:nvPicPr>
          <p:cNvPr id="1026" name="Picture 2" descr="https://upload.wikimedia.org/wikipedia/commons/thumb/a/a9/Hot_metalwork.jpg/1024px-Hot_metal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99" y="3142639"/>
            <a:ext cx="4048699" cy="2941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3718970"/>
            <a:ext cx="4109845" cy="1754326"/>
          </a:xfrm>
          <a:prstGeom prst="rect">
            <a:avLst/>
          </a:prstGeom>
        </p:spPr>
        <p:txBody>
          <a:bodyPr wrap="square">
            <a:spAutoFit/>
          </a:bodyPr>
          <a:lstStyle/>
          <a:p>
            <a:pPr algn="just"/>
            <a:r>
              <a:rPr lang="en-US" dirty="0">
                <a:latin typeface="Arial" panose="020B0604020202020204" pitchFamily="34" charset="0"/>
              </a:rPr>
              <a:t>Thermal radiation in visible light can be seen on this hot metalwork. Its emission in the infrared is invisible to the human eye. Infrared cameras are capable of capturing this infrared emission.</a:t>
            </a:r>
            <a:endParaRPr lang="en-US" dirty="0"/>
          </a:p>
        </p:txBody>
      </p:sp>
    </p:spTree>
    <p:extLst>
      <p:ext uri="{BB962C8B-B14F-4D97-AF65-F5344CB8AC3E}">
        <p14:creationId xmlns:p14="http://schemas.microsoft.com/office/powerpoint/2010/main" val="142573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p:pic>
        <p:nvPicPr>
          <p:cNvPr id="2" name="Picture 1"/>
          <p:cNvPicPr>
            <a:picLocks noChangeAspect="1"/>
          </p:cNvPicPr>
          <p:nvPr/>
        </p:nvPicPr>
        <p:blipFill>
          <a:blip r:embed="rId2"/>
          <a:stretch>
            <a:fillRect/>
          </a:stretch>
        </p:blipFill>
        <p:spPr>
          <a:xfrm>
            <a:off x="2693027" y="978964"/>
            <a:ext cx="4538532" cy="3931920"/>
          </a:xfrm>
          <a:prstGeom prst="rect">
            <a:avLst/>
          </a:prstGeom>
        </p:spPr>
      </p:pic>
      <p:sp>
        <p:nvSpPr>
          <p:cNvPr id="4" name="Rectangle 3"/>
          <p:cNvSpPr/>
          <p:nvPr/>
        </p:nvSpPr>
        <p:spPr>
          <a:xfrm>
            <a:off x="393700" y="4906737"/>
            <a:ext cx="8362950" cy="1446550"/>
          </a:xfrm>
          <a:prstGeom prst="rect">
            <a:avLst/>
          </a:prstGeom>
        </p:spPr>
        <p:txBody>
          <a:bodyPr wrap="square">
            <a:spAutoFit/>
          </a:bodyPr>
          <a:lstStyle/>
          <a:p>
            <a:pPr algn="just"/>
            <a:r>
              <a:rPr lang="en-US" sz="2200" dirty="0">
                <a:latin typeface="AdvP45DC7B"/>
              </a:rPr>
              <a:t>A black-body emitter can be simulated by a heated container with a pinhole in the wall. The electromagnetic radiation is reflected many times inside the container and reaches thermal equilibrium with the walls.</a:t>
            </a:r>
            <a:endParaRPr lang="en-US" sz="2200" dirty="0"/>
          </a:p>
        </p:txBody>
      </p:sp>
      <p:sp>
        <p:nvSpPr>
          <p:cNvPr id="3" name="Slide Number Placeholder 2"/>
          <p:cNvSpPr>
            <a:spLocks noGrp="1"/>
          </p:cNvSpPr>
          <p:nvPr>
            <p:ph type="sldNum" sz="quarter" idx="12"/>
          </p:nvPr>
        </p:nvSpPr>
        <p:spPr/>
        <p:txBody>
          <a:bodyPr/>
          <a:lstStyle/>
          <a:p>
            <a:fld id="{74374BF2-3C04-4AB9-BE52-D173019A9162}" type="slidenum">
              <a:rPr lang="en-US" smtClean="0"/>
              <a:t>6</a:t>
            </a:fld>
            <a:endParaRPr lang="en-US"/>
          </a:p>
        </p:txBody>
      </p:sp>
      <p:sp>
        <p:nvSpPr>
          <p:cNvPr id="5" name="Rectangle 4"/>
          <p:cNvSpPr/>
          <p:nvPr/>
        </p:nvSpPr>
        <p:spPr>
          <a:xfrm>
            <a:off x="393700" y="6400413"/>
            <a:ext cx="8492392" cy="276999"/>
          </a:xfrm>
          <a:prstGeom prst="rect">
            <a:avLst/>
          </a:prstGeom>
        </p:spPr>
        <p:txBody>
          <a:bodyPr wrap="square">
            <a:spAutoFit/>
          </a:bodyPr>
          <a:lstStyle/>
          <a:p>
            <a:pPr algn="just">
              <a:spcBef>
                <a:spcPct val="0"/>
              </a:spcBef>
            </a:pPr>
            <a:r>
              <a:rPr lang="en-US" sz="1200" dirty="0">
                <a:latin typeface="Calibri body"/>
              </a:rPr>
              <a:t>Atkins, P. W. “Molecular Quantum Mechanics.”, 2</a:t>
            </a:r>
            <a:r>
              <a:rPr lang="en-US" sz="1200" baseline="30000" dirty="0">
                <a:latin typeface="Calibri body"/>
              </a:rPr>
              <a:t>nd</a:t>
            </a:r>
            <a:r>
              <a:rPr lang="en-US" sz="1200" dirty="0">
                <a:latin typeface="Calibri body"/>
              </a:rPr>
              <a:t> Ed., Oxford University Press. Oxford 1983.</a:t>
            </a:r>
          </a:p>
        </p:txBody>
      </p:sp>
    </p:spTree>
    <p:extLst>
      <p:ext uri="{BB962C8B-B14F-4D97-AF65-F5344CB8AC3E}">
        <p14:creationId xmlns:p14="http://schemas.microsoft.com/office/powerpoint/2010/main" val="177492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mc:AlternateContent xmlns:mc="http://schemas.openxmlformats.org/markup-compatibility/2006" xmlns:a14="http://schemas.microsoft.com/office/drawing/2010/main">
        <mc:Choice Requires="a14">
          <p:sp>
            <p:nvSpPr>
              <p:cNvPr id="3" name="Rectangle 2"/>
              <p:cNvSpPr/>
              <p:nvPr/>
            </p:nvSpPr>
            <p:spPr>
              <a:xfrm>
                <a:off x="330200" y="884535"/>
                <a:ext cx="8496300" cy="5647700"/>
              </a:xfrm>
              <a:prstGeom prst="rect">
                <a:avLst/>
              </a:prstGeom>
            </p:spPr>
            <p:txBody>
              <a:bodyPr wrap="square">
                <a:spAutoFit/>
              </a:bodyPr>
              <a:lstStyle/>
              <a:p>
                <a:pPr algn="just"/>
                <a:r>
                  <a:rPr lang="en-US" altLang="en-US" sz="2800" b="1" dirty="0">
                    <a:solidFill>
                      <a:srgbClr val="FF0000"/>
                    </a:solidFill>
                  </a:rPr>
                  <a:t>What was experimentally observed?</a:t>
                </a:r>
                <a:endParaRPr lang="en-US" sz="2800" b="1" dirty="0">
                  <a:solidFill>
                    <a:srgbClr val="FF0000"/>
                  </a:solidFill>
                </a:endParaRPr>
              </a:p>
              <a:p>
                <a:pPr algn="just"/>
                <a:r>
                  <a:rPr lang="en-US" sz="2800" dirty="0"/>
                  <a:t>Two characteristics of the radiation emitted from heated bodies had been identified by the end of the 19</a:t>
                </a:r>
                <a:r>
                  <a:rPr lang="en-US" sz="2800" baseline="30000" dirty="0"/>
                  <a:t>th</a:t>
                </a:r>
                <a:r>
                  <a:rPr lang="en-US" sz="2800" dirty="0"/>
                  <a:t> century and summarized in two laws.</a:t>
                </a:r>
              </a:p>
              <a:p>
                <a:pPr algn="just"/>
                <a:endParaRPr lang="en-US" sz="1500" dirty="0"/>
              </a:p>
              <a:p>
                <a:pPr algn="just"/>
                <a:r>
                  <a:rPr lang="en-US" sz="2800" b="1" dirty="0">
                    <a:solidFill>
                      <a:srgbClr val="0070C0"/>
                    </a:solidFill>
                  </a:rPr>
                  <a:t>First law: Stefan–Boltzmann law</a:t>
                </a:r>
              </a:p>
              <a:p>
                <a:pPr algn="just"/>
                <a:r>
                  <a:rPr lang="en-US" sz="2800" dirty="0"/>
                  <a:t>This law states that the intensity radiated over all wavelengths (that is, the area under the curve) is proportional to the fourth power of the temperature.</a:t>
                </a:r>
              </a:p>
              <a:p>
                <a:pPr algn="just"/>
                <a:endParaRPr lang="en-US" sz="500" dirty="0"/>
              </a:p>
              <a:p>
                <a:pPr algn="just"/>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i="1">
                          <a:latin typeface="Cambria Math" panose="02040503050406030204" pitchFamily="18" charset="0"/>
                        </a:rPr>
                        <m:t>= </m:t>
                      </m:r>
                      <m:r>
                        <a:rPr lang="en-US" sz="2800" i="1">
                          <a:latin typeface="Cambria Math" panose="02040503050406030204" pitchFamily="18" charset="0"/>
                          <a:ea typeface="Cambria Math" panose="02040503050406030204" pitchFamily="18" charset="0"/>
                        </a:rPr>
                        <m:t>𝜎</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𝑇</m:t>
                          </m:r>
                        </m:e>
                        <m:sup>
                          <m:r>
                            <a:rPr lang="en-US" sz="2800" i="1">
                              <a:latin typeface="Cambria Math" panose="02040503050406030204" pitchFamily="18" charset="0"/>
                              <a:ea typeface="Cambria Math" panose="02040503050406030204" pitchFamily="18" charset="0"/>
                            </a:rPr>
                            <m:t>4</m:t>
                          </m:r>
                        </m:sup>
                      </m:sSup>
                    </m:oMath>
                  </m:oMathPara>
                </a14:m>
                <a:endParaRPr lang="en-US" sz="2800" dirty="0"/>
              </a:p>
              <a:p>
                <a:pPr algn="just"/>
                <a:endParaRPr lang="en-US" sz="500" dirty="0"/>
              </a:p>
              <a:p>
                <a:pPr algn="just"/>
                <a:r>
                  <a:rPr lang="en-US" sz="2800" dirty="0"/>
                  <a:t>Where </a:t>
                </a:r>
                <a:r>
                  <a:rPr lang="el-GR" sz="2800" i="1" dirty="0"/>
                  <a:t>σ</a:t>
                </a:r>
                <a:r>
                  <a:rPr lang="en-US" sz="2800" dirty="0"/>
                  <a:t> is he Stefan–Boltzmann constant which is</a:t>
                </a:r>
                <a:r>
                  <a:rPr lang="en-US" dirty="0"/>
                  <a:t> </a:t>
                </a:r>
                <a:r>
                  <a:rPr lang="en-US" sz="2800" dirty="0"/>
                  <a:t>independent of the material from which the body is composed, and its value is </a:t>
                </a:r>
                <a14:m>
                  <m:oMath xmlns:m="http://schemas.openxmlformats.org/officeDocument/2006/math">
                    <m:r>
                      <a:rPr lang="en-US" sz="2800" i="1" dirty="0" smtClean="0">
                        <a:latin typeface="Cambria Math" panose="02040503050406030204" pitchFamily="18" charset="0"/>
                      </a:rPr>
                      <m:t>5</m:t>
                    </m:r>
                    <m:r>
                      <a:rPr lang="en-US" sz="2800" i="1" dirty="0" smtClean="0">
                        <a:latin typeface="Cambria Math" panose="02040503050406030204" pitchFamily="18" charset="0"/>
                      </a:rPr>
                      <m:t>.</m:t>
                    </m:r>
                    <m:r>
                      <a:rPr lang="en-US" sz="2800" i="1" dirty="0" smtClean="0">
                        <a:latin typeface="Cambria Math" panose="02040503050406030204" pitchFamily="18" charset="0"/>
                      </a:rPr>
                      <m:t>67</m:t>
                    </m:r>
                    <m:r>
                      <a:rPr lang="en-US" sz="2800" i="1" dirty="0" smtClean="0">
                        <a:latin typeface="Cambria Math" panose="02040503050406030204" pitchFamily="18" charset="0"/>
                      </a:rPr>
                      <m:t> × </m:t>
                    </m:r>
                    <m:sSup>
                      <m:sSupPr>
                        <m:ctrlPr>
                          <a:rPr lang="en-US" sz="2800" i="1" dirty="0" smtClean="0">
                            <a:latin typeface="Cambria Math" panose="02040503050406030204" pitchFamily="18" charset="0"/>
                          </a:rPr>
                        </m:ctrlPr>
                      </m:sSupPr>
                      <m:e>
                        <m:r>
                          <a:rPr lang="en-US" sz="2800" b="0" i="1" dirty="0" smtClean="0">
                            <a:latin typeface="Cambria Math" panose="02040503050406030204" pitchFamily="18" charset="0"/>
                          </a:rPr>
                          <m:t>10</m:t>
                        </m:r>
                      </m:e>
                      <m:sup>
                        <m:r>
                          <a:rPr lang="en-US" sz="2800" b="0" i="1" dirty="0" smtClean="0">
                            <a:latin typeface="Cambria Math" panose="02040503050406030204" pitchFamily="18" charset="0"/>
                          </a:rPr>
                          <m:t>−</m:t>
                        </m:r>
                        <m:r>
                          <a:rPr lang="en-US" sz="2800" b="0" i="1" dirty="0" smtClean="0">
                            <a:latin typeface="Cambria Math" panose="02040503050406030204" pitchFamily="18" charset="0"/>
                          </a:rPr>
                          <m:t>8</m:t>
                        </m:r>
                      </m:sup>
                    </m:sSup>
                    <m:r>
                      <a:rPr lang="en-US" sz="2800" b="0" i="1" dirty="0" smtClean="0">
                        <a:latin typeface="Cambria Math" panose="02040503050406030204" pitchFamily="18" charset="0"/>
                      </a:rPr>
                      <m:t> </m:t>
                    </m:r>
                    <m:r>
                      <m:rPr>
                        <m:sty m:val="p"/>
                      </m:rPr>
                      <a:rPr lang="en-US" sz="2800" b="0" i="0" dirty="0" smtClean="0">
                        <a:latin typeface="Cambria Math" panose="02040503050406030204" pitchFamily="18" charset="0"/>
                      </a:rPr>
                      <m:t>Watt</m:t>
                    </m:r>
                    <m:r>
                      <a:rPr lang="en-US" sz="2800" b="0" i="0" dirty="0" smtClean="0">
                        <a:latin typeface="Cambria Math" panose="02040503050406030204" pitchFamily="18" charset="0"/>
                      </a:rPr>
                      <m:t> </m:t>
                    </m:r>
                    <m:sSup>
                      <m:sSupPr>
                        <m:ctrlPr>
                          <a:rPr lang="en-US" sz="2800" b="0" i="1" dirty="0" smtClean="0">
                            <a:latin typeface="Cambria Math" panose="02040503050406030204" pitchFamily="18" charset="0"/>
                          </a:rPr>
                        </m:ctrlPr>
                      </m:sSupPr>
                      <m:e>
                        <m:r>
                          <m:rPr>
                            <m:sty m:val="p"/>
                          </m:rPr>
                          <a:rPr lang="en-US" sz="2800" b="0" i="0" dirty="0" smtClean="0">
                            <a:latin typeface="Cambria Math" panose="02040503050406030204" pitchFamily="18" charset="0"/>
                          </a:rPr>
                          <m:t>m</m:t>
                        </m:r>
                      </m:e>
                      <m:sup>
                        <m:r>
                          <a:rPr lang="en-US" sz="2800" b="0" i="0" dirty="0" smtClean="0">
                            <a:latin typeface="Cambria Math" panose="02040503050406030204" pitchFamily="18" charset="0"/>
                          </a:rPr>
                          <m:t>−</m:t>
                        </m:r>
                        <m:r>
                          <a:rPr lang="en-US" sz="2800" b="0" i="0" dirty="0" smtClean="0">
                            <a:latin typeface="Cambria Math" panose="02040503050406030204" pitchFamily="18" charset="0"/>
                          </a:rPr>
                          <m:t>2</m:t>
                        </m:r>
                      </m:sup>
                    </m:sSup>
                    <m:sSup>
                      <m:sSupPr>
                        <m:ctrlPr>
                          <a:rPr lang="en-US" sz="2800" b="0" i="1" dirty="0" smtClean="0">
                            <a:latin typeface="Cambria Math" panose="02040503050406030204" pitchFamily="18" charset="0"/>
                          </a:rPr>
                        </m:ctrlPr>
                      </m:sSupPr>
                      <m:e>
                        <m:r>
                          <m:rPr>
                            <m:sty m:val="p"/>
                          </m:rPr>
                          <a:rPr lang="en-US" sz="2800" b="0" i="0" dirty="0" smtClean="0">
                            <a:latin typeface="Cambria Math" panose="02040503050406030204" pitchFamily="18" charset="0"/>
                          </a:rPr>
                          <m:t>K</m:t>
                        </m:r>
                      </m:e>
                      <m:sup>
                        <m:r>
                          <a:rPr lang="en-US" sz="2800" b="0" i="0" dirty="0" smtClean="0">
                            <a:latin typeface="Cambria Math" panose="02040503050406030204" pitchFamily="18" charset="0"/>
                          </a:rPr>
                          <m:t>−</m:t>
                        </m:r>
                        <m:r>
                          <a:rPr lang="en-US" sz="2800" b="0" i="0" dirty="0" smtClean="0">
                            <a:latin typeface="Cambria Math" panose="02040503050406030204" pitchFamily="18" charset="0"/>
                          </a:rPr>
                          <m:t>4</m:t>
                        </m:r>
                      </m:sup>
                    </m:sSup>
                  </m:oMath>
                </a14:m>
                <a:r>
                  <a:rPr lang="en-US" sz="28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330200" y="884535"/>
                <a:ext cx="8496300" cy="5647700"/>
              </a:xfrm>
              <a:prstGeom prst="rect">
                <a:avLst/>
              </a:prstGeom>
              <a:blipFill>
                <a:blip r:embed="rId2"/>
                <a:stretch>
                  <a:fillRect l="-1435" t="-971" r="-1506" b="-215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4374BF2-3C04-4AB9-BE52-D173019A9162}" type="slidenum">
              <a:rPr lang="en-US" smtClean="0"/>
              <a:t>7</a:t>
            </a:fld>
            <a:endParaRPr lang="en-US" dirty="0"/>
          </a:p>
        </p:txBody>
      </p:sp>
    </p:spTree>
    <p:extLst>
      <p:ext uri="{BB962C8B-B14F-4D97-AF65-F5344CB8AC3E}">
        <p14:creationId xmlns:p14="http://schemas.microsoft.com/office/powerpoint/2010/main" val="121576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mc:AlternateContent xmlns:mc="http://schemas.openxmlformats.org/markup-compatibility/2006" xmlns:a14="http://schemas.microsoft.com/office/drawing/2010/main">
        <mc:Choice Requires="a14">
          <p:sp>
            <p:nvSpPr>
              <p:cNvPr id="3" name="Rectangle 2"/>
              <p:cNvSpPr/>
              <p:nvPr/>
            </p:nvSpPr>
            <p:spPr>
              <a:xfrm>
                <a:off x="330200" y="884535"/>
                <a:ext cx="8496300" cy="5709255"/>
              </a:xfrm>
              <a:prstGeom prst="rect">
                <a:avLst/>
              </a:prstGeom>
            </p:spPr>
            <p:txBody>
              <a:bodyPr wrap="square">
                <a:spAutoFit/>
              </a:bodyPr>
              <a:lstStyle/>
              <a:p>
                <a:pPr algn="just"/>
                <a:r>
                  <a:rPr lang="en-US" sz="2800" b="1" dirty="0">
                    <a:solidFill>
                      <a:srgbClr val="0070C0"/>
                    </a:solidFill>
                  </a:rPr>
                  <a:t>Second law: Wien’s displacement law</a:t>
                </a:r>
              </a:p>
              <a:p>
                <a:pPr algn="just"/>
                <a:r>
                  <a:rPr lang="en-US" sz="2800" dirty="0"/>
                  <a:t>This law states that when the temperature of a blackbody radiator increases, the overall radiated energy increases and the peak of the radiation curve moves to shorter wavelengths (high frequencies). Therefore, The product of the peak wavelength and the temperature is found to be a constant.</a:t>
                </a:r>
              </a:p>
              <a:p>
                <a:pPr algn="just"/>
                <a:endParaRPr lang="en-US" sz="500" dirty="0"/>
              </a:p>
              <a:p>
                <a:pPr algn="just"/>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𝜆</m:t>
                          </m:r>
                        </m:e>
                        <m:sub>
                          <m:r>
                            <a:rPr lang="en-US" sz="2800" b="0" i="1" smtClean="0">
                              <a:latin typeface="Cambria Math" panose="02040503050406030204" pitchFamily="18" charset="0"/>
                            </a:rPr>
                            <m:t>𝑚𝑎𝑥</m:t>
                          </m:r>
                        </m:sub>
                      </m:sSub>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𝑐𝑜𝑛𝑠𝑡𝑎𝑛𝑡</m:t>
                      </m:r>
                    </m:oMath>
                  </m:oMathPara>
                </a14:m>
                <a:endParaRPr lang="en-US" sz="2800" dirty="0"/>
              </a:p>
              <a:p>
                <a:pPr algn="just"/>
                <a:endParaRPr lang="en-US" sz="900" dirty="0"/>
              </a:p>
              <a:p>
                <a:pPr algn="just"/>
                <a:r>
                  <a:rPr lang="en-US" sz="2800" dirty="0"/>
                  <a:t>with the constant equal to </a:t>
                </a:r>
                <a14:m>
                  <m:oMath xmlns:m="http://schemas.openxmlformats.org/officeDocument/2006/math">
                    <m:r>
                      <a:rPr lang="en-US" sz="2800" i="1" dirty="0" smtClean="0">
                        <a:latin typeface="Cambria Math" panose="02040503050406030204" pitchFamily="18" charset="0"/>
                      </a:rPr>
                      <m:t>2.9</m:t>
                    </m:r>
                    <m:r>
                      <a:rPr lang="en-US" sz="2800" b="0" i="1" dirty="0" smtClean="0">
                        <a:latin typeface="Cambria Math" panose="02040503050406030204" pitchFamily="18" charset="0"/>
                      </a:rPr>
                      <m:t> </m:t>
                    </m:r>
                    <m:r>
                      <m:rPr>
                        <m:sty m:val="p"/>
                      </m:rPr>
                      <a:rPr lang="en-US" sz="2800" i="0" dirty="0" smtClean="0">
                        <a:latin typeface="Cambria Math" panose="02040503050406030204" pitchFamily="18" charset="0"/>
                      </a:rPr>
                      <m:t>mm</m:t>
                    </m:r>
                    <m:r>
                      <a:rPr lang="en-US" sz="2800" i="0" dirty="0" smtClean="0">
                        <a:latin typeface="Cambria Math" panose="02040503050406030204" pitchFamily="18" charset="0"/>
                      </a:rPr>
                      <m:t> </m:t>
                    </m:r>
                    <m:r>
                      <m:rPr>
                        <m:sty m:val="p"/>
                      </m:rPr>
                      <a:rPr lang="en-US" sz="2800" i="0" dirty="0" smtClean="0">
                        <a:latin typeface="Cambria Math" panose="02040503050406030204" pitchFamily="18" charset="0"/>
                      </a:rPr>
                      <m:t>K</m:t>
                    </m:r>
                  </m:oMath>
                </a14:m>
                <a:r>
                  <a:rPr lang="en-US" sz="2800" dirty="0"/>
                  <a:t>.</a:t>
                </a:r>
              </a:p>
              <a:p>
                <a:pPr algn="just"/>
                <a:endParaRPr lang="en-US" sz="1500" dirty="0"/>
              </a:p>
              <a:p>
                <a:pPr algn="just"/>
                <a:r>
                  <a:rPr lang="en-US" sz="2800" dirty="0"/>
                  <a:t>One of the most challenging problems in physics at the end of the nineteenth century was to explain these two laws.</a:t>
                </a:r>
              </a:p>
            </p:txBody>
          </p:sp>
        </mc:Choice>
        <mc:Fallback xmlns="">
          <p:sp>
            <p:nvSpPr>
              <p:cNvPr id="3" name="Rectangle 2"/>
              <p:cNvSpPr>
                <a:spLocks noRot="1" noChangeAspect="1" noMove="1" noResize="1" noEditPoints="1" noAdjustHandles="1" noChangeArrowheads="1" noChangeShapeType="1" noTextEdit="1"/>
              </p:cNvSpPr>
              <p:nvPr/>
            </p:nvSpPr>
            <p:spPr>
              <a:xfrm>
                <a:off x="330200" y="884535"/>
                <a:ext cx="8496300" cy="5709255"/>
              </a:xfrm>
              <a:prstGeom prst="rect">
                <a:avLst/>
              </a:prstGeom>
              <a:blipFill>
                <a:blip r:embed="rId2"/>
                <a:stretch>
                  <a:fillRect l="-1435" t="-961" r="-1506" b="-202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4374BF2-3C04-4AB9-BE52-D173019A9162}" type="slidenum">
              <a:rPr lang="en-US" smtClean="0"/>
              <a:t>8</a:t>
            </a:fld>
            <a:endParaRPr lang="en-US"/>
          </a:p>
        </p:txBody>
      </p:sp>
    </p:spTree>
    <p:extLst>
      <p:ext uri="{BB962C8B-B14F-4D97-AF65-F5344CB8AC3E}">
        <p14:creationId xmlns:p14="http://schemas.microsoft.com/office/powerpoint/2010/main" val="17148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16522" y="881675"/>
                <a:ext cx="8651631" cy="5681492"/>
              </a:xfrm>
              <a:prstGeom prst="rect">
                <a:avLst/>
              </a:prstGeom>
            </p:spPr>
            <p:txBody>
              <a:bodyPr wrap="square">
                <a:spAutoFit/>
              </a:bodyPr>
              <a:lstStyle/>
              <a:p>
                <a:pPr algn="just"/>
                <a:r>
                  <a:rPr lang="en-US" sz="2300" dirty="0"/>
                  <a:t>Lord Rayleigh, with minor help from James Jeans formulated the theoretical </a:t>
                </a:r>
                <a:r>
                  <a:rPr lang="en-US" sz="2300" b="1" dirty="0"/>
                  <a:t>Rayleigh–Jeans law </a:t>
                </a:r>
                <a:r>
                  <a:rPr lang="en-US" sz="2300" dirty="0"/>
                  <a:t>for the energy density (the energy divided by the volume), in the frequency range </a:t>
                </a:r>
                <a14:m>
                  <m:oMath xmlns:m="http://schemas.openxmlformats.org/officeDocument/2006/math">
                    <m:r>
                      <a:rPr lang="el-GR" sz="2300" i="1" dirty="0" smtClean="0">
                        <a:latin typeface="Cambria Math" panose="02040503050406030204" pitchFamily="18" charset="0"/>
                        <a:cs typeface="Times New Roman" panose="02020603050405020304" pitchFamily="18" charset="0"/>
                      </a:rPr>
                      <m:t>𝜈</m:t>
                    </m:r>
                    <m:r>
                      <a:rPr lang="en-US" sz="2300" i="1" dirty="0" smtClean="0">
                        <a:latin typeface="Cambria Math" panose="02040503050406030204" pitchFamily="18" charset="0"/>
                      </a:rPr>
                      <m:t> </m:t>
                    </m:r>
                    <m:r>
                      <a:rPr lang="en-US" sz="2300" i="1" dirty="0">
                        <a:latin typeface="Cambria Math" panose="02040503050406030204" pitchFamily="18" charset="0"/>
                      </a:rPr>
                      <m:t>𝑡𝑜</m:t>
                    </m:r>
                    <m:r>
                      <a:rPr lang="en-US" sz="2300" i="1" dirty="0">
                        <a:latin typeface="Cambria Math" panose="02040503050406030204" pitchFamily="18" charset="0"/>
                      </a:rPr>
                      <m:t> </m:t>
                    </m:r>
                    <m:r>
                      <a:rPr lang="el-GR" sz="2300" i="1" dirty="0" smtClean="0">
                        <a:latin typeface="Cambria Math" panose="02040503050406030204" pitchFamily="18" charset="0"/>
                        <a:cs typeface="Times New Roman" panose="02020603050405020304" pitchFamily="18" charset="0"/>
                      </a:rPr>
                      <m:t>𝜈</m:t>
                    </m:r>
                    <m:r>
                      <a:rPr lang="en-US" sz="2300" i="1" dirty="0" smtClean="0">
                        <a:latin typeface="Cambria Math" panose="02040503050406030204" pitchFamily="18" charset="0"/>
                        <a:cs typeface="Times New Roman" panose="02020603050405020304" pitchFamily="18" charset="0"/>
                      </a:rPr>
                      <m:t>‏</m:t>
                    </m:r>
                    <m:r>
                      <a:rPr lang="en-US" sz="2300" i="1" dirty="0" smtClean="0">
                        <a:latin typeface="Cambria Math" panose="02040503050406030204" pitchFamily="18" charset="0"/>
                        <a:cs typeface="Times New Roman" panose="02020603050405020304" pitchFamily="18" charset="0"/>
                      </a:rPr>
                      <m:t>+</m:t>
                    </m:r>
                    <m:r>
                      <a:rPr lang="en-US" sz="2300" i="1" dirty="0" smtClean="0">
                        <a:latin typeface="Cambria Math" panose="02040503050406030204" pitchFamily="18" charset="0"/>
                        <a:cs typeface="Times New Roman" panose="02020603050405020304" pitchFamily="18" charset="0"/>
                      </a:rPr>
                      <m:t>𝑑</m:t>
                    </m:r>
                    <m:r>
                      <a:rPr lang="el-GR" sz="2300" i="1" dirty="0" smtClean="0">
                        <a:latin typeface="Cambria Math" panose="02040503050406030204" pitchFamily="18" charset="0"/>
                        <a:cs typeface="Times New Roman" panose="02020603050405020304" pitchFamily="18" charset="0"/>
                      </a:rPr>
                      <m:t>𝜈</m:t>
                    </m:r>
                    <m:r>
                      <a:rPr lang="en-US" sz="2300" b="0" i="1" dirty="0" smtClean="0">
                        <a:latin typeface="Cambria Math" panose="02040503050406030204" pitchFamily="18" charset="0"/>
                        <a:cs typeface="Times New Roman" panose="02020603050405020304" pitchFamily="18" charset="0"/>
                      </a:rPr>
                      <m:t>:</m:t>
                    </m:r>
                  </m:oMath>
                </a14:m>
                <a:endParaRPr lang="en-US" sz="2300" dirty="0"/>
              </a:p>
              <a:p>
                <a:pPr algn="just"/>
                <a:endParaRPr lang="en-US" sz="800" dirty="0"/>
              </a:p>
              <a:p>
                <a:pPr algn="just"/>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𝜌</m:t>
                      </m:r>
                      <m:d>
                        <m:dPr>
                          <m:ctrlPr>
                            <a:rPr lang="en-US" sz="2400" i="1">
                              <a:latin typeface="Cambria Math" panose="02040503050406030204" pitchFamily="18" charset="0"/>
                              <a:ea typeface="Cambria Math" panose="02040503050406030204" pitchFamily="18" charset="0"/>
                            </a:rPr>
                          </m:ctrlPr>
                        </m:dPr>
                        <m:e>
                          <m:r>
                            <a:rPr lang="el-GR" sz="2400" i="1" dirty="0">
                              <a:latin typeface="Cambria Math" panose="02040503050406030204" pitchFamily="18" charset="0"/>
                              <a:cs typeface="Times New Roman" panose="02020603050405020304" pitchFamily="18" charset="0"/>
                            </a:rPr>
                            <m:t>𝜈</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𝑇</m:t>
                          </m:r>
                        </m:e>
                      </m:d>
                      <m:r>
                        <a:rPr lang="en-US" sz="2400" i="1" dirty="0">
                          <a:latin typeface="Cambria Math" panose="02040503050406030204" pitchFamily="18" charset="0"/>
                          <a:cs typeface="Times New Roman" panose="02020603050405020304" pitchFamily="18" charset="0"/>
                        </a:rPr>
                        <m:t>𝑑</m:t>
                      </m:r>
                      <m:r>
                        <a:rPr lang="el-GR" sz="2400" i="1" dirty="0">
                          <a:latin typeface="Cambria Math" panose="02040503050406030204" pitchFamily="18" charset="0"/>
                          <a:cs typeface="Times New Roman" panose="02020603050405020304" pitchFamily="18" charset="0"/>
                        </a:rPr>
                        <m:t>𝜈</m:t>
                      </m:r>
                      <m:r>
                        <m:rPr>
                          <m:nor/>
                        </m:rPr>
                        <a:rPr lang="en-US" sz="2400" b="0" i="0" dirty="0" smtClean="0">
                          <a:latin typeface="Cambria Math" panose="02040503050406030204" pitchFamily="18" charset="0"/>
                          <a:cs typeface="Times New Roman" panose="02020603050405020304" pitchFamily="18" charset="0"/>
                        </a:rPr>
                        <m:t> </m:t>
                      </m:r>
                      <m:r>
                        <m:rPr>
                          <m:nor/>
                        </m:rPr>
                        <a:rPr lang="en-US" sz="2400" b="0" i="0" dirty="0" smtClean="0">
                          <a:latin typeface="Times New Roman" panose="02020603050405020304" pitchFamily="18" charset="0"/>
                          <a:cs typeface="Times New Roman" panose="02020603050405020304" pitchFamily="18" charset="0"/>
                        </a:rPr>
                        <m:t>= </m:t>
                      </m:r>
                      <m:f>
                        <m:fPr>
                          <m:ctrlPr>
                            <a:rPr lang="en-US" sz="2400" b="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8</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𝑘𝑇</m:t>
                          </m:r>
                        </m:num>
                        <m:den>
                          <m:sSup>
                            <m:sSupPr>
                              <m:ctrlPr>
                                <a:rPr lang="en-US" sz="2400" b="0" i="1" dirty="0" smtClean="0">
                                  <a:latin typeface="Cambria Math" panose="02040503050406030204" pitchFamily="18" charset="0"/>
                                  <a:cs typeface="Times New Roman" panose="02020603050405020304" pitchFamily="18" charset="0"/>
                                </a:rPr>
                              </m:ctrlPr>
                            </m:sSupPr>
                            <m:e>
                              <m:r>
                                <a:rPr lang="en-US" sz="2400" b="0" i="1" dirty="0" smtClean="0">
                                  <a:latin typeface="Cambria Math" panose="02040503050406030204" pitchFamily="18" charset="0"/>
                                  <a:cs typeface="Times New Roman" panose="02020603050405020304" pitchFamily="18" charset="0"/>
                                </a:rPr>
                                <m:t>𝑐</m:t>
                              </m:r>
                            </m:e>
                            <m:sup>
                              <m:r>
                                <a:rPr lang="en-US" sz="2400" b="0" i="1" dirty="0" smtClean="0">
                                  <a:latin typeface="Cambria Math" panose="02040503050406030204" pitchFamily="18" charset="0"/>
                                  <a:cs typeface="Times New Roman" panose="02020603050405020304" pitchFamily="18" charset="0"/>
                                </a:rPr>
                                <m:t>3</m:t>
                              </m:r>
                            </m:sup>
                          </m:sSup>
                        </m:den>
                      </m:f>
                      <m:sSup>
                        <m:sSupPr>
                          <m:ctrlPr>
                            <a:rPr lang="en-US" sz="2400" b="0" i="1" dirty="0" smtClean="0">
                              <a:latin typeface="Cambria Math" panose="02040503050406030204" pitchFamily="18" charset="0"/>
                              <a:cs typeface="Times New Roman" panose="02020603050405020304" pitchFamily="18" charset="0"/>
                            </a:rPr>
                          </m:ctrlPr>
                        </m:sSupPr>
                        <m:e>
                          <m:r>
                            <a:rPr lang="el-GR" sz="2400" i="1" dirty="0">
                              <a:latin typeface="Cambria Math" panose="02040503050406030204" pitchFamily="18" charset="0"/>
                              <a:cs typeface="Times New Roman" panose="02020603050405020304" pitchFamily="18" charset="0"/>
                            </a:rPr>
                            <m:t>𝜈</m:t>
                          </m:r>
                        </m:e>
                        <m:sup>
                          <m:r>
                            <a:rPr lang="en-US" sz="2400" b="0" i="1" dirty="0" smtClean="0">
                              <a:latin typeface="Cambria Math" panose="02040503050406030204" pitchFamily="18" charset="0"/>
                              <a:cs typeface="Times New Roman" panose="02020603050405020304" pitchFamily="18" charset="0"/>
                            </a:rPr>
                            <m:t>2</m:t>
                          </m:r>
                        </m:sup>
                      </m:sSup>
                      <m:r>
                        <a:rPr lang="en-US" sz="2400" i="1" dirty="0">
                          <a:latin typeface="Cambria Math" panose="02040503050406030204" pitchFamily="18" charset="0"/>
                          <a:cs typeface="Times New Roman" panose="02020603050405020304" pitchFamily="18" charset="0"/>
                        </a:rPr>
                        <m:t>𝑑</m:t>
                      </m:r>
                      <m:r>
                        <a:rPr lang="el-GR" sz="2400" i="1" dirty="0">
                          <a:latin typeface="Cambria Math" panose="02040503050406030204" pitchFamily="18" charset="0"/>
                          <a:cs typeface="Times New Roman" panose="02020603050405020304" pitchFamily="18" charset="0"/>
                        </a:rPr>
                        <m:t>𝜈</m:t>
                      </m:r>
                    </m:oMath>
                  </m:oMathPara>
                </a14:m>
                <a:endParaRPr lang="en-US" sz="2400" dirty="0"/>
              </a:p>
              <a:p>
                <a:pPr algn="just"/>
                <a:endParaRPr lang="en-US" sz="800" dirty="0"/>
              </a:p>
              <a:p>
                <a:pPr algn="just"/>
                <a:r>
                  <a:rPr lang="en-US" sz="2300" dirty="0"/>
                  <a:t>Where </a:t>
                </a:r>
                <a14:m>
                  <m:oMath xmlns:m="http://schemas.openxmlformats.org/officeDocument/2006/math">
                    <m:r>
                      <a:rPr lang="en-US" sz="2300" i="1" smtClean="0">
                        <a:latin typeface="Cambria Math" panose="02040503050406030204" pitchFamily="18" charset="0"/>
                        <a:ea typeface="Cambria Math" panose="02040503050406030204" pitchFamily="18" charset="0"/>
                      </a:rPr>
                      <m:t>𝜌</m:t>
                    </m:r>
                    <m:r>
                      <a:rPr lang="en-US" sz="2300" b="0" i="1" smtClean="0">
                        <a:latin typeface="Cambria Math" panose="02040503050406030204" pitchFamily="18" charset="0"/>
                        <a:ea typeface="Cambria Math" panose="02040503050406030204" pitchFamily="18" charset="0"/>
                      </a:rPr>
                      <m:t>(</m:t>
                    </m:r>
                    <m:r>
                      <a:rPr lang="el-GR" sz="2300" i="1" dirty="0">
                        <a:latin typeface="Cambria Math" panose="02040503050406030204" pitchFamily="18" charset="0"/>
                        <a:cs typeface="Times New Roman" panose="02020603050405020304" pitchFamily="18" charset="0"/>
                      </a:rPr>
                      <m:t>𝜈</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𝑇</m:t>
                    </m:r>
                    <m:r>
                      <a:rPr lang="en-US" sz="2300" b="0" i="1" smtClean="0">
                        <a:latin typeface="Cambria Math" panose="02040503050406030204" pitchFamily="18" charset="0"/>
                        <a:ea typeface="Cambria Math" panose="02040503050406030204" pitchFamily="18" charset="0"/>
                      </a:rPr>
                      <m:t>)</m:t>
                    </m:r>
                  </m:oMath>
                </a14:m>
                <a:r>
                  <a:rPr lang="en-US" sz="2300" dirty="0"/>
                  <a:t> is the radiant energy density between the frequencies </a:t>
                </a:r>
                <a:r>
                  <a:rPr lang="el-GR" sz="2300" i="1" dirty="0">
                    <a:latin typeface="Times New Roman" panose="02020603050405020304" pitchFamily="18" charset="0"/>
                    <a:cs typeface="Times New Roman" panose="02020603050405020304" pitchFamily="18" charset="0"/>
                  </a:rPr>
                  <a:t>ν</a:t>
                </a:r>
                <a:r>
                  <a:rPr lang="en-US" sz="2300" dirty="0"/>
                  <a:t> and </a:t>
                </a:r>
                <a14:m>
                  <m:oMath xmlns:m="http://schemas.openxmlformats.org/officeDocument/2006/math">
                    <m:r>
                      <a:rPr lang="el-GR" sz="2300" i="1" dirty="0">
                        <a:latin typeface="Cambria Math" panose="02040503050406030204" pitchFamily="18" charset="0"/>
                        <a:cs typeface="Times New Roman" panose="02020603050405020304" pitchFamily="18" charset="0"/>
                      </a:rPr>
                      <m:t>𝜈</m:t>
                    </m:r>
                    <m:r>
                      <a:rPr lang="en-US" sz="2300" i="1" dirty="0">
                        <a:latin typeface="Cambria Math" panose="02040503050406030204" pitchFamily="18" charset="0"/>
                        <a:cs typeface="Times New Roman" panose="02020603050405020304" pitchFamily="18" charset="0"/>
                      </a:rPr>
                      <m:t>‏</m:t>
                    </m:r>
                    <m:r>
                      <a:rPr lang="en-US" sz="2300" i="1" dirty="0">
                        <a:latin typeface="Cambria Math" panose="02040503050406030204" pitchFamily="18" charset="0"/>
                        <a:cs typeface="Times New Roman" panose="02020603050405020304" pitchFamily="18" charset="0"/>
                      </a:rPr>
                      <m:t>+</m:t>
                    </m:r>
                    <m:r>
                      <a:rPr lang="en-US" sz="2300" i="1" dirty="0">
                        <a:latin typeface="Cambria Math" panose="02040503050406030204" pitchFamily="18" charset="0"/>
                        <a:cs typeface="Times New Roman" panose="02020603050405020304" pitchFamily="18" charset="0"/>
                      </a:rPr>
                      <m:t>𝑑</m:t>
                    </m:r>
                    <m:r>
                      <a:rPr lang="el-GR" sz="2300" i="1" dirty="0">
                        <a:latin typeface="Cambria Math" panose="02040503050406030204" pitchFamily="18" charset="0"/>
                        <a:cs typeface="Times New Roman" panose="02020603050405020304" pitchFamily="18" charset="0"/>
                      </a:rPr>
                      <m:t>𝜈</m:t>
                    </m:r>
                    <m:r>
                      <a:rPr lang="el-GR" sz="2300" i="1" dirty="0">
                        <a:latin typeface="Cambria Math" panose="02040503050406030204" pitchFamily="18" charset="0"/>
                        <a:cs typeface="Times New Roman" panose="02020603050405020304" pitchFamily="18" charset="0"/>
                      </a:rPr>
                      <m:t> </m:t>
                    </m:r>
                  </m:oMath>
                </a14:m>
                <a:r>
                  <a:rPr lang="en-US" sz="2300" dirty="0"/>
                  <a:t>and has units of joules per cubic meter (</a:t>
                </a:r>
                <a14:m>
                  <m:oMath xmlns:m="http://schemas.openxmlformats.org/officeDocument/2006/math">
                    <m:r>
                      <m:rPr>
                        <m:sty m:val="p"/>
                      </m:rPr>
                      <a:rPr lang="en-US" sz="2300" dirty="0">
                        <a:latin typeface="Cambria Math" panose="02040503050406030204" pitchFamily="18" charset="0"/>
                        <a:ea typeface="Cambria Math" panose="02040503050406030204" pitchFamily="18" charset="0"/>
                        <a:cs typeface="Times New Roman" panose="02020603050405020304" pitchFamily="18" charset="0"/>
                      </a:rPr>
                      <m:t>J</m:t>
                    </m:r>
                    <m:r>
                      <a:rPr lang="en-US" sz="2300" i="1" dirty="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300" i="1" dirty="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2300" b="0" i="0" dirty="0" smtClean="0">
                            <a:latin typeface="Cambria Math" panose="02040503050406030204" pitchFamily="18" charset="0"/>
                            <a:ea typeface="Cambria Math" panose="02040503050406030204" pitchFamily="18" charset="0"/>
                            <a:cs typeface="Times New Roman" panose="02020603050405020304" pitchFamily="18" charset="0"/>
                          </a:rPr>
                          <m:t>m</m:t>
                        </m:r>
                      </m:e>
                      <m:sup>
                        <m:r>
                          <a:rPr lang="en-US" sz="2300" i="1" dirty="0">
                            <a:latin typeface="Cambria Math" panose="02040503050406030204" pitchFamily="18" charset="0"/>
                            <a:ea typeface="Cambria Math" panose="02040503050406030204" pitchFamily="18" charset="0"/>
                            <a:cs typeface="Times New Roman" panose="02020603050405020304" pitchFamily="18" charset="0"/>
                          </a:rPr>
                          <m:t>−</m:t>
                        </m:r>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sz="2300" dirty="0"/>
                  <a:t>), </a:t>
                </a:r>
                <a14:m>
                  <m:oMath xmlns:m="http://schemas.openxmlformats.org/officeDocument/2006/math">
                    <m:r>
                      <a:rPr lang="en-US" sz="2300" i="1" dirty="0">
                        <a:latin typeface="Cambria Math" panose="02040503050406030204" pitchFamily="18" charset="0"/>
                        <a:cs typeface="Times New Roman" panose="02020603050405020304" pitchFamily="18" charset="0"/>
                      </a:rPr>
                      <m:t>𝑘</m:t>
                    </m:r>
                  </m:oMath>
                </a14:m>
                <a:r>
                  <a:rPr lang="en-US" sz="2300" dirty="0"/>
                  <a:t> is Boltzmann’s constant </a:t>
                </a:r>
                <a:r>
                  <a:rPr lang="en-US" sz="2300" dirty="0">
                    <a:latin typeface="Times New Roman" panose="02020603050405020304" pitchFamily="18" charset="0"/>
                    <a:cs typeface="Times New Roman" panose="02020603050405020304" pitchFamily="18" charset="0"/>
                  </a:rPr>
                  <a:t>(</a:t>
                </a:r>
                <a14:m>
                  <m:oMath xmlns:m="http://schemas.openxmlformats.org/officeDocument/2006/math">
                    <m:r>
                      <a:rPr lang="en-US" sz="2300" i="1" dirty="0" smtClean="0">
                        <a:latin typeface="Cambria Math" panose="02040503050406030204" pitchFamily="18" charset="0"/>
                        <a:cs typeface="Times New Roman" panose="02020603050405020304" pitchFamily="18" charset="0"/>
                      </a:rPr>
                      <m:t>𝑘</m:t>
                    </m:r>
                    <m:r>
                      <a:rPr lang="en-US" sz="2300" b="0" i="1" dirty="0" smtClean="0">
                        <a:latin typeface="Cambria Math" panose="02040503050406030204" pitchFamily="18" charset="0"/>
                        <a:cs typeface="Times New Roman" panose="02020603050405020304" pitchFamily="18" charset="0"/>
                      </a:rPr>
                      <m:t>=</m:t>
                    </m:r>
                    <m:r>
                      <a:rPr lang="en-US" sz="2300" b="0" i="1" dirty="0" smtClean="0">
                        <a:latin typeface="Cambria Math" panose="02040503050406030204" pitchFamily="18" charset="0"/>
                        <a:cs typeface="Times New Roman" panose="02020603050405020304" pitchFamily="18" charset="0"/>
                      </a:rPr>
                      <m:t>1</m:t>
                    </m:r>
                    <m:r>
                      <a:rPr lang="en-US" sz="2300" b="0" i="1" dirty="0" smtClean="0">
                        <a:latin typeface="Cambria Math" panose="02040503050406030204" pitchFamily="18" charset="0"/>
                        <a:cs typeface="Times New Roman" panose="02020603050405020304" pitchFamily="18" charset="0"/>
                      </a:rPr>
                      <m:t>.</m:t>
                    </m:r>
                    <m:r>
                      <a:rPr lang="en-US" sz="2300" b="0" i="1" dirty="0" smtClean="0">
                        <a:latin typeface="Cambria Math" panose="02040503050406030204" pitchFamily="18" charset="0"/>
                        <a:cs typeface="Times New Roman" panose="02020603050405020304" pitchFamily="18" charset="0"/>
                      </a:rPr>
                      <m:t>381</m:t>
                    </m:r>
                    <m:r>
                      <a:rPr lang="en-US" sz="2300" b="0" i="1" dirty="0" smtClean="0">
                        <a:latin typeface="Cambria Math" panose="02040503050406030204" pitchFamily="18" charset="0"/>
                        <a:cs typeface="Times New Roman" panose="02020603050405020304" pitchFamily="18" charset="0"/>
                      </a:rPr>
                      <m:t> ×</m:t>
                    </m:r>
                    <m:sSup>
                      <m:sSupPr>
                        <m:ctrlP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23</m:t>
                        </m:r>
                      </m:sup>
                    </m:sSup>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300" b="0" i="0" dirty="0" smtClean="0">
                        <a:latin typeface="Cambria Math" panose="02040503050406030204" pitchFamily="18" charset="0"/>
                        <a:ea typeface="Cambria Math" panose="02040503050406030204" pitchFamily="18" charset="0"/>
                        <a:cs typeface="Times New Roman" panose="02020603050405020304" pitchFamily="18" charset="0"/>
                      </a:rPr>
                      <m:t>J</m:t>
                    </m:r>
                    <m:sSup>
                      <m:sSupPr>
                        <m:ctrlP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2300" b="0" i="0" dirty="0" smtClean="0">
                            <a:latin typeface="Cambria Math" panose="02040503050406030204" pitchFamily="18" charset="0"/>
                            <a:ea typeface="Cambria Math" panose="02040503050406030204" pitchFamily="18" charset="0"/>
                            <a:cs typeface="Times New Roman" panose="02020603050405020304" pitchFamily="18" charset="0"/>
                          </a:rPr>
                          <m:t>K</m:t>
                        </m:r>
                      </m:e>
                      <m:sup>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300" b="0" i="1" dirty="0" smtClean="0">
                            <a:latin typeface="Cambria Math" panose="02040503050406030204" pitchFamily="18" charset="0"/>
                            <a:ea typeface="Cambria Math" panose="02040503050406030204" pitchFamily="18" charset="0"/>
                            <a:cs typeface="Times New Roman" panose="02020603050405020304" pitchFamily="18" charset="0"/>
                          </a:rPr>
                          <m:t>1</m:t>
                        </m:r>
                      </m:sup>
                    </m:sSup>
                  </m:oMath>
                </a14:m>
                <a:r>
                  <a:rPr lang="en-US" sz="2300" dirty="0">
                    <a:latin typeface="Times New Roman" panose="02020603050405020304" pitchFamily="18" charset="0"/>
                    <a:cs typeface="Times New Roman" panose="02020603050405020304" pitchFamily="18" charset="0"/>
                  </a:rPr>
                  <a:t>), </a:t>
                </a:r>
                <a14:m>
                  <m:oMath xmlns:m="http://schemas.openxmlformats.org/officeDocument/2006/math">
                    <m:r>
                      <a:rPr lang="en-US" sz="2300" i="1" dirty="0" smtClean="0">
                        <a:latin typeface="Cambria Math" panose="02040503050406030204" pitchFamily="18" charset="0"/>
                        <a:cs typeface="Times New Roman" panose="02020603050405020304" pitchFamily="18" charset="0"/>
                      </a:rPr>
                      <m:t>𝑐</m:t>
                    </m:r>
                  </m:oMath>
                </a14:m>
                <a:r>
                  <a:rPr lang="en-US" sz="2300" dirty="0"/>
                  <a:t> is the speed of light, and </a:t>
                </a:r>
                <a14:m>
                  <m:oMath xmlns:m="http://schemas.openxmlformats.org/officeDocument/2006/math">
                    <m:r>
                      <a:rPr lang="en-US" sz="2300" i="1" dirty="0" smtClean="0">
                        <a:latin typeface="Cambria Math" panose="02040503050406030204" pitchFamily="18" charset="0"/>
                        <a:cs typeface="Times New Roman" panose="02020603050405020304" pitchFamily="18" charset="0"/>
                      </a:rPr>
                      <m:t>𝑇</m:t>
                    </m:r>
                  </m:oMath>
                </a14:m>
                <a:r>
                  <a:rPr lang="en-US" sz="2300" i="1" dirty="0">
                    <a:latin typeface="Times New Roman" panose="02020603050405020304" pitchFamily="18" charset="0"/>
                    <a:cs typeface="Times New Roman" panose="02020603050405020304" pitchFamily="18" charset="0"/>
                  </a:rPr>
                  <a:t> </a:t>
                </a:r>
                <a:r>
                  <a:rPr lang="en-US" sz="2300" dirty="0"/>
                  <a:t> is temperature in kelvin. </a:t>
                </a:r>
              </a:p>
              <a:p>
                <a:pPr algn="just"/>
                <a:endParaRPr lang="en-US" sz="1000" dirty="0"/>
              </a:p>
              <a:p>
                <a:pPr algn="just"/>
                <a:r>
                  <a:rPr lang="en-US" sz="2300" dirty="0">
                    <a:solidFill>
                      <a:srgbClr val="0070C0"/>
                    </a:solidFill>
                  </a:rPr>
                  <a:t>Although the Rayleigh-Jeans law works for low frequencies, it diverges as frequency increases; this divergence for high frequencies is called the</a:t>
                </a:r>
                <a:r>
                  <a:rPr lang="en-US" sz="2300" b="1" dirty="0">
                    <a:solidFill>
                      <a:srgbClr val="0070C0"/>
                    </a:solidFill>
                  </a:rPr>
                  <a:t> ultraviolet catastrophe</a:t>
                </a:r>
                <a:r>
                  <a:rPr lang="en-US" sz="2300" dirty="0">
                    <a:solidFill>
                      <a:srgbClr val="0070C0"/>
                    </a:solidFill>
                  </a:rPr>
                  <a:t>. </a:t>
                </a:r>
              </a:p>
              <a:p>
                <a:pPr algn="just"/>
                <a:endParaRPr lang="en-US" sz="1000" dirty="0">
                  <a:solidFill>
                    <a:srgbClr val="0070C0"/>
                  </a:solidFill>
                </a:endParaRPr>
              </a:p>
              <a:p>
                <a:pPr algn="just"/>
                <a:r>
                  <a:rPr lang="en-US" sz="2300" dirty="0">
                    <a:solidFill>
                      <a:srgbClr val="0070C0"/>
                    </a:solidFill>
                  </a:rPr>
                  <a:t>In other word, It suggests that regardless of the temperature, there should be an infinite energy density at very high frequencies. </a:t>
                </a:r>
              </a:p>
            </p:txBody>
          </p:sp>
        </mc:Choice>
        <mc:Fallback xmlns="">
          <p:sp>
            <p:nvSpPr>
              <p:cNvPr id="3" name="Rectangle 2"/>
              <p:cNvSpPr>
                <a:spLocks noRot="1" noChangeAspect="1" noMove="1" noResize="1" noEditPoints="1" noAdjustHandles="1" noChangeArrowheads="1" noChangeShapeType="1" noTextEdit="1"/>
              </p:cNvSpPr>
              <p:nvPr/>
            </p:nvSpPr>
            <p:spPr>
              <a:xfrm>
                <a:off x="316522" y="881675"/>
                <a:ext cx="8651631" cy="5681492"/>
              </a:xfrm>
              <a:prstGeom prst="rect">
                <a:avLst/>
              </a:prstGeom>
              <a:blipFill>
                <a:blip r:embed="rId2"/>
                <a:stretch>
                  <a:fillRect l="-1057" t="-858" r="-987" b="-1395"/>
                </a:stretch>
              </a:blipFill>
            </p:spPr>
            <p:txBody>
              <a:bodyPr/>
              <a:lstStyle/>
              <a:p>
                <a:r>
                  <a:rPr lang="en-US">
                    <a:noFill/>
                  </a:rPr>
                  <a:t> </a:t>
                </a:r>
              </a:p>
            </p:txBody>
          </p:sp>
        </mc:Fallback>
      </mc:AlternateContent>
      <p:sp>
        <p:nvSpPr>
          <p:cNvPr id="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000" b="1" dirty="0">
                <a:cs typeface="Arial" panose="020B0604020202020204" pitchFamily="34" charset="0"/>
              </a:rPr>
              <a:t>   </a:t>
            </a:r>
            <a:r>
              <a:rPr lang="en-US" sz="3000" b="1" dirty="0"/>
              <a:t>Blackbody Radiation</a:t>
            </a:r>
            <a:endParaRPr lang="en-US"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9</a:t>
            </a:fld>
            <a:endParaRPr lang="en-US" dirty="0"/>
          </a:p>
        </p:txBody>
      </p:sp>
    </p:spTree>
    <p:extLst>
      <p:ext uri="{BB962C8B-B14F-4D97-AF65-F5344CB8AC3E}">
        <p14:creationId xmlns:p14="http://schemas.microsoft.com/office/powerpoint/2010/main" val="5584760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4516</Words>
  <Application>Microsoft Office PowerPoint</Application>
  <PresentationFormat>On-screen Show (4:3)</PresentationFormat>
  <Paragraphs>662</Paragraphs>
  <Slides>47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AdvP45DC7B</vt:lpstr>
      <vt:lpstr>Arial</vt:lpstr>
      <vt:lpstr>Calibri</vt:lpstr>
      <vt:lpstr>Calibri body</vt:lpstr>
      <vt:lpstr>Calibri Light</vt:lpstr>
      <vt:lpstr>Cambria Math</vt:lpstr>
      <vt:lpstr>Times New Roman</vt:lpstr>
      <vt:lpstr>Wingdings</vt:lpstr>
      <vt:lpstr>Office Theme</vt:lpstr>
      <vt:lpstr>The Emergence of the Quantum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Asma Alothman</cp:lastModifiedBy>
  <cp:revision>824</cp:revision>
  <dcterms:created xsi:type="dcterms:W3CDTF">2017-09-18T11:03:17Z</dcterms:created>
  <dcterms:modified xsi:type="dcterms:W3CDTF">2019-05-19T13:46:28Z</dcterms:modified>
</cp:coreProperties>
</file>