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8"/>
  </p:notesMasterIdLst>
  <p:sldIdLst>
    <p:sldId id="286" r:id="rId2"/>
    <p:sldId id="334"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9" r:id="rId24"/>
    <p:sldId id="368" r:id="rId25"/>
    <p:sldId id="370" r:id="rId26"/>
    <p:sldId id="376" r:id="rId27"/>
    <p:sldId id="374" r:id="rId28"/>
    <p:sldId id="375" r:id="rId29"/>
    <p:sldId id="371" r:id="rId30"/>
    <p:sldId id="372" r:id="rId31"/>
    <p:sldId id="373" r:id="rId32"/>
    <p:sldId id="333" r:id="rId33"/>
    <p:sldId id="335" r:id="rId34"/>
    <p:sldId id="336" r:id="rId35"/>
    <p:sldId id="337" r:id="rId36"/>
    <p:sldId id="347" r:id="rId37"/>
    <p:sldId id="340" r:id="rId38"/>
    <p:sldId id="341" r:id="rId39"/>
    <p:sldId id="342" r:id="rId40"/>
    <p:sldId id="343" r:id="rId41"/>
    <p:sldId id="344" r:id="rId42"/>
    <p:sldId id="345" r:id="rId43"/>
    <p:sldId id="346" r:id="rId44"/>
    <p:sldId id="377" r:id="rId45"/>
    <p:sldId id="378" r:id="rId46"/>
    <p:sldId id="379" r:id="rId47"/>
    <p:sldId id="380" r:id="rId48"/>
    <p:sldId id="381" r:id="rId49"/>
    <p:sldId id="382" r:id="rId50"/>
    <p:sldId id="383" r:id="rId51"/>
    <p:sldId id="384" r:id="rId52"/>
    <p:sldId id="385" r:id="rId53"/>
    <p:sldId id="386" r:id="rId54"/>
    <p:sldId id="389" r:id="rId55"/>
    <p:sldId id="388" r:id="rId56"/>
    <p:sldId id="38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FF"/>
    <a:srgbClr val="CCECFF"/>
    <a:srgbClr val="A9E9E3"/>
    <a:srgbClr val="99CCFF"/>
    <a:srgbClr val="00FFCC"/>
    <a:srgbClr val="00CC99"/>
    <a:srgbClr val="D3A1F1"/>
    <a:srgbClr val="FBF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2" autoAdjust="0"/>
    <p:restoredTop sz="95209" autoAdjust="0"/>
  </p:normalViewPr>
  <p:slideViewPr>
    <p:cSldViewPr snapToGrid="0">
      <p:cViewPr varScale="1">
        <p:scale>
          <a:sx n="86" d="100"/>
          <a:sy n="86" d="100"/>
        </p:scale>
        <p:origin x="1622" y="4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5" Type="http://schemas.openxmlformats.org/officeDocument/2006/relationships/image" Target="../media/image83.wmf"/><Relationship Id="rId4" Type="http://schemas.openxmlformats.org/officeDocument/2006/relationships/image" Target="../media/image8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3728-58ED-449B-B477-2097A9C731FD}" type="datetimeFigureOut">
              <a:rPr lang="en-US" smtClean="0"/>
              <a:t>5/19/2019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9AE0-1E79-462C-94C4-FAF6B008A579}" type="slidenum">
              <a:rPr lang="en-US" smtClean="0"/>
              <a:t>‹#›</a:t>
            </a:fld>
            <a:endParaRPr lang="en-US"/>
          </a:p>
        </p:txBody>
      </p:sp>
    </p:spTree>
    <p:extLst>
      <p:ext uri="{BB962C8B-B14F-4D97-AF65-F5344CB8AC3E}">
        <p14:creationId xmlns:p14="http://schemas.microsoft.com/office/powerpoint/2010/main" val="2732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a:t>
            </a:fld>
            <a:endParaRPr lang="en-US"/>
          </a:p>
        </p:txBody>
      </p:sp>
    </p:spTree>
    <p:extLst>
      <p:ext uri="{BB962C8B-B14F-4D97-AF65-F5344CB8AC3E}">
        <p14:creationId xmlns:p14="http://schemas.microsoft.com/office/powerpoint/2010/main" val="295135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4C77F0-96AE-4EB8-A9AB-9E3089C9D4DD}"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74997796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67786-9697-4788-B878-E0E7D0BBC387}"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30369256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1A5482-6720-450D-88A9-887C92E13381}"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83885266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713735-C57E-40EC-86F9-4A37D36D8465}"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5833156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9BE8A-5C1B-4C1E-95C7-F30640E59791}"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96264080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5715F-424E-4A54-A10C-5B16A1216F71}"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5133094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F7CB05-2049-4E4A-BC81-20540AFAE5AE}" type="datetime1">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49462033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963C0C-9639-4D5A-92C4-CA4E01DD37B6}" type="datetime1">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47643932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9B1DF-E66D-4CDA-914A-A89ED7EA5222}" type="datetime1">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14178151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CE6BA7-D322-4050-BB9A-5B54A4A5829A}"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94738998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2A12C9-A6AF-45F0-AC54-68E3455A2609}"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3363342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5370F-4C97-4966-BE8A-AAFEBFC9BD70}" type="datetime1">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4BF2-3C04-4AB9-BE52-D173019A9162}" type="slidenum">
              <a:rPr lang="en-US" smtClean="0"/>
              <a:t>‹#›</a:t>
            </a:fld>
            <a:endParaRPr lang="en-US"/>
          </a:p>
        </p:txBody>
      </p:sp>
    </p:spTree>
    <p:extLst>
      <p:ext uri="{BB962C8B-B14F-4D97-AF65-F5344CB8AC3E}">
        <p14:creationId xmlns:p14="http://schemas.microsoft.com/office/powerpoint/2010/main" val="1799216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2.png"/><Relationship Id="rId7" Type="http://schemas.openxmlformats.org/officeDocument/2006/relationships/image" Target="../media/image68.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image" Target="../media/image300.png"/><Relationship Id="rId1" Type="http://schemas.openxmlformats.org/officeDocument/2006/relationships/slideLayout" Target="../slideLayouts/slideLayout7.xml"/><Relationship Id="rId6" Type="http://schemas.openxmlformats.org/officeDocument/2006/relationships/image" Target="../media/image700.png"/><Relationship Id="rId5" Type="http://schemas.openxmlformats.org/officeDocument/2006/relationships/image" Target="../media/image600.png"/><Relationship Id="rId4" Type="http://schemas.openxmlformats.org/officeDocument/2006/relationships/image" Target="../media/image530.png"/></Relationships>
</file>

<file path=ppt/slides/_rels/slide36.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0.png"/><Relationship Id="rId7" Type="http://schemas.openxmlformats.org/officeDocument/2006/relationships/image" Target="../media/image77.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6.wmf"/><Relationship Id="rId4" Type="http://schemas.openxmlformats.org/officeDocument/2006/relationships/oleObject" Target="../embeddings/oleObject1.bin"/><Relationship Id="rId9" Type="http://schemas.openxmlformats.org/officeDocument/2006/relationships/image" Target="../media/image78.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83.wmf"/><Relationship Id="rId3" Type="http://schemas.openxmlformats.org/officeDocument/2006/relationships/image" Target="../media/image84.png"/><Relationship Id="rId7" Type="http://schemas.openxmlformats.org/officeDocument/2006/relationships/image" Target="../media/image80.wmf"/><Relationship Id="rId12"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1.wmf"/></Relationships>
</file>

<file path=ppt/slides/_rels/slide3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90.png"/><Relationship Id="rId7" Type="http://schemas.openxmlformats.org/officeDocument/2006/relationships/image" Target="../media/image410.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00.png"/><Relationship Id="rId5" Type="http://schemas.openxmlformats.org/officeDocument/2006/relationships/image" Target="../media/image84.wmf"/><Relationship Id="rId4" Type="http://schemas.openxmlformats.org/officeDocument/2006/relationships/oleObject" Target="../embeddings/oleObject9.bin"/></Relationships>
</file>

<file path=ppt/slides/_rels/slide4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0.png"/><Relationship Id="rId1" Type="http://schemas.openxmlformats.org/officeDocument/2006/relationships/slideLayout" Target="../slideLayouts/slideLayout7.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40.png"/></Relationships>
</file>

<file path=ppt/slides/_rels/slide42.xml.rels><?xml version="1.0" encoding="UTF-8" standalone="yes"?>
<Relationships xmlns="http://schemas.openxmlformats.org/package/2006/relationships"><Relationship Id="rId8" Type="http://schemas.openxmlformats.org/officeDocument/2006/relationships/image" Target="../media/image510.png"/><Relationship Id="rId3" Type="http://schemas.openxmlformats.org/officeDocument/2006/relationships/image" Target="../media/image500.png"/><Relationship Id="rId7" Type="http://schemas.openxmlformats.org/officeDocument/2006/relationships/image" Target="../media/image86.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87.wmf"/><Relationship Id="rId5" Type="http://schemas.openxmlformats.org/officeDocument/2006/relationships/image" Target="../media/image85.wmf"/><Relationship Id="rId10" Type="http://schemas.openxmlformats.org/officeDocument/2006/relationships/oleObject" Target="../embeddings/oleObject12.bin"/><Relationship Id="rId4" Type="http://schemas.openxmlformats.org/officeDocument/2006/relationships/oleObject" Target="../embeddings/oleObject10.bin"/><Relationship Id="rId9" Type="http://schemas.openxmlformats.org/officeDocument/2006/relationships/image" Target="../media/image520.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570.png"/><Relationship Id="rId7" Type="http://schemas.openxmlformats.org/officeDocument/2006/relationships/image" Target="../media/image8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90.wmf"/></Relationships>
</file>

<file path=ppt/slides/_rels/slide4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0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02.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9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93.wmf"/><Relationship Id="rId4" Type="http://schemas.openxmlformats.org/officeDocument/2006/relationships/oleObject" Target="../embeddings/oleObject17.bin"/></Relationships>
</file>

<file path=ppt/slides/_rels/slide4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4.wmf"/><Relationship Id="rId4" Type="http://schemas.openxmlformats.org/officeDocument/2006/relationships/oleObject" Target="../embeddings/oleObject19.bin"/></Relationships>
</file>

<file path=ppt/slides/_rels/slide4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04.png"/><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05.png"/></Relationships>
</file>

<file path=ppt/slides/_rels/slide5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vergil.chemistry.gatech.edu/notes/quantrev/quantrev.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3858" y="2033922"/>
            <a:ext cx="7616283" cy="2734295"/>
          </a:xfr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p:spPr>
        <p:txBody>
          <a:bodyPr anchor="ctr">
            <a:noAutofit/>
          </a:bodyPr>
          <a:lstStyle/>
          <a:p>
            <a:r>
              <a:rPr lang="en-US" altLang="en-US" sz="4500" b="1" dirty="0">
                <a:latin typeface="Calibri body"/>
              </a:rPr>
              <a:t>The Schrödinger Equation </a:t>
            </a:r>
            <a:r>
              <a:rPr lang="en-US" altLang="en-US" sz="4800" b="1" dirty="0"/>
              <a:t>,</a:t>
            </a:r>
            <a:r>
              <a:rPr lang="en-US" sz="4500" b="1" dirty="0">
                <a:latin typeface="Calibri body"/>
              </a:rPr>
              <a:t>Particle in a Box and The Postulates of Quantum Mechanics</a:t>
            </a:r>
            <a:endParaRPr lang="en-US" altLang="en-US" sz="4500" b="1" dirty="0">
              <a:latin typeface="Calibri body"/>
            </a:endParaRPr>
          </a:p>
        </p:txBody>
      </p:sp>
      <p:sp>
        <p:nvSpPr>
          <p:cNvPr id="3075" name="Rectangle 5"/>
          <p:cNvSpPr>
            <a:spLocks noChangeArrowheads="1"/>
          </p:cNvSpPr>
          <p:nvPr/>
        </p:nvSpPr>
        <p:spPr bwMode="auto">
          <a:xfrm>
            <a:off x="0" y="31702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cs typeface="Arial" panose="020B0604020202020204" pitchFamily="34" charset="0"/>
            </a:endParaRPr>
          </a:p>
        </p:txBody>
      </p:sp>
    </p:spTree>
    <p:extLst>
      <p:ext uri="{BB962C8B-B14F-4D97-AF65-F5344CB8AC3E}">
        <p14:creationId xmlns:p14="http://schemas.microsoft.com/office/powerpoint/2010/main" val="274105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10</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0471"/>
                <a:ext cx="8741867" cy="1061829"/>
              </a:xfrm>
              <a:prstGeom prst="rect">
                <a:avLst/>
              </a:prstGeom>
            </p:spPr>
            <p:txBody>
              <a:bodyPr wrap="square">
                <a:spAutoFit/>
              </a:bodyPr>
              <a:lstStyle/>
              <a:p>
                <a:pPr algn="just"/>
                <a:r>
                  <a:rPr lang="en-US" sz="2100" dirty="0">
                    <a:latin typeface="Calibri body"/>
                    <a:ea typeface="Times New Roman" panose="02020603050405020304" pitchFamily="18" charset="0"/>
                    <a:cs typeface="Simplified Arabic" pitchFamily="18" charset="-78"/>
                  </a:rPr>
                  <a:t>Particle in a one-dimensional box system may seem physically unreal, but this model can be applied with some success to the </a:t>
                </a:r>
                <a14:m>
                  <m:oMath xmlns:m="http://schemas.openxmlformats.org/officeDocument/2006/math">
                    <m:r>
                      <a:rPr lang="en-US" sz="2100">
                        <a:latin typeface="Cambria Math" panose="02040503050406030204" pitchFamily="18" charset="0"/>
                        <a:ea typeface="Times New Roman" panose="02020603050405020304" pitchFamily="18" charset="0"/>
                        <a:cs typeface="Simplified Arabic" pitchFamily="18" charset="-78"/>
                      </a:rPr>
                      <m:t>𝜋</m:t>
                    </m:r>
                  </m:oMath>
                </a14:m>
                <a:r>
                  <a:rPr lang="en-US" sz="2100" dirty="0">
                    <a:latin typeface="Calibri body"/>
                    <a:ea typeface="Times New Roman" panose="02020603050405020304" pitchFamily="18" charset="0"/>
                    <a:cs typeface="Simplified Arabic" pitchFamily="18" charset="-78"/>
                  </a:rPr>
                  <a:t> conjugated molecules.</a:t>
                </a:r>
              </a:p>
            </p:txBody>
          </p:sp>
        </mc:Choice>
        <mc:Fallback xmlns="">
          <p:sp>
            <p:nvSpPr>
              <p:cNvPr id="3" name="Rectangle 2"/>
              <p:cNvSpPr>
                <a:spLocks noRot="1" noChangeAspect="1" noMove="1" noResize="1" noEditPoints="1" noAdjustHandles="1" noChangeArrowheads="1" noChangeShapeType="1" noTextEdit="1"/>
              </p:cNvSpPr>
              <p:nvPr/>
            </p:nvSpPr>
            <p:spPr>
              <a:xfrm>
                <a:off x="207416" y="890471"/>
                <a:ext cx="8741867" cy="1061829"/>
              </a:xfrm>
              <a:prstGeom prst="rect">
                <a:avLst/>
              </a:prstGeom>
              <a:blipFill>
                <a:blip r:embed="rId2"/>
                <a:stretch>
                  <a:fillRect l="-837" t="-3448" r="-837" b="-109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7415" y="1929998"/>
                <a:ext cx="5094393" cy="2354491"/>
              </a:xfrm>
              <a:prstGeom prst="rect">
                <a:avLst/>
              </a:prstGeom>
            </p:spPr>
            <p:txBody>
              <a:bodyPr wrap="square">
                <a:spAutoFit/>
              </a:bodyPr>
              <a:lstStyle/>
              <a:p>
                <a:pPr algn="just">
                  <a:spcBef>
                    <a:spcPct val="0"/>
                  </a:spcBef>
                </a:pPr>
                <a:r>
                  <a:rPr lang="en-US" altLang="en-US" sz="2100" dirty="0">
                    <a:latin typeface="Calibri body"/>
                    <a:ea typeface="Times New Roman" panose="02020603050405020304" pitchFamily="18" charset="0"/>
                    <a:cs typeface="Simplified Arabic" pitchFamily="18" charset="-78"/>
                  </a:rPr>
                  <a:t>Suppose we have a particle of mass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𝑚</m:t>
                    </m:r>
                  </m:oMath>
                </a14:m>
                <a:r>
                  <a:rPr lang="en-US" altLang="en-US" sz="2100" dirty="0">
                    <a:latin typeface="Calibri body"/>
                    <a:ea typeface="Times New Roman" panose="02020603050405020304" pitchFamily="18" charset="0"/>
                    <a:cs typeface="Simplified Arabic" pitchFamily="18" charset="-78"/>
                  </a:rPr>
                  <a:t>) moving in one direction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𝑥</m:t>
                    </m:r>
                  </m:oMath>
                </a14:m>
                <a:r>
                  <a:rPr lang="en-US" altLang="en-US" sz="2100" dirty="0">
                    <a:latin typeface="Calibri body"/>
                    <a:ea typeface="Times New Roman" panose="02020603050405020304" pitchFamily="18" charset="0"/>
                    <a:cs typeface="Simplified Arabic" pitchFamily="18" charset="-78"/>
                  </a:rPr>
                  <a:t>.  And suppose that this particle is confined to a limited space in which the potential energy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𝑉</m:t>
                    </m:r>
                  </m:oMath>
                </a14:m>
                <a:r>
                  <a:rPr lang="en-US" altLang="en-US" sz="2100" dirty="0">
                    <a:latin typeface="Calibri body"/>
                    <a:ea typeface="Times New Roman" panose="02020603050405020304" pitchFamily="18" charset="0"/>
                    <a:cs typeface="Simplified Arabic" pitchFamily="18" charset="-78"/>
                  </a:rPr>
                  <a:t>) is set to zero.  Lets suppose that this space starts at </a:t>
                </a:r>
                <a14:m>
                  <m:oMath xmlns:m="http://schemas.openxmlformats.org/officeDocument/2006/math">
                    <m:r>
                      <a:rPr lang="en-US" altLang="en-US" sz="2100" i="1">
                        <a:latin typeface="Cambria Math" panose="02040503050406030204" pitchFamily="18" charset="0"/>
                        <a:ea typeface="Times New Roman" panose="02020603050405020304" pitchFamily="18" charset="0"/>
                        <a:cs typeface="Simplified Arabic" pitchFamily="18" charset="-78"/>
                      </a:rPr>
                      <m:t>𝑥</m:t>
                    </m:r>
                  </m:oMath>
                </a14:m>
                <a:r>
                  <a:rPr lang="en-US" altLang="en-US" sz="2100" dirty="0">
                    <a:latin typeface="Calibri body"/>
                    <a:ea typeface="Times New Roman" panose="02020603050405020304" pitchFamily="18" charset="0"/>
                    <a:cs typeface="Simplified Arabic" pitchFamily="18" charset="-78"/>
                  </a:rPr>
                  <a:t> = 0 and end at </a:t>
                </a:r>
                <a14:m>
                  <m:oMath xmlns:m="http://schemas.openxmlformats.org/officeDocument/2006/math">
                    <m:r>
                      <a:rPr lang="en-US" altLang="en-US" sz="2100" i="1">
                        <a:latin typeface="Cambria Math" panose="02040503050406030204" pitchFamily="18" charset="0"/>
                        <a:ea typeface="Times New Roman" panose="02020603050405020304" pitchFamily="18" charset="0"/>
                        <a:cs typeface="Simplified Arabic" pitchFamily="18" charset="-78"/>
                      </a:rPr>
                      <m:t>𝑥</m:t>
                    </m:r>
                  </m:oMath>
                </a14:m>
                <a:r>
                  <a:rPr lang="en-US" altLang="en-US" sz="2100" dirty="0">
                    <a:latin typeface="Calibri body"/>
                    <a:ea typeface="Times New Roman" panose="02020603050405020304" pitchFamily="18" charset="0"/>
                    <a:cs typeface="Simplified Arabic" pitchFamily="18" charset="-78"/>
                  </a:rPr>
                  <a:t> = a as shown in the next figure.  </a:t>
                </a:r>
              </a:p>
            </p:txBody>
          </p:sp>
        </mc:Choice>
        <mc:Fallback xmlns="">
          <p:sp>
            <p:nvSpPr>
              <p:cNvPr id="6" name="Rectangle 5"/>
              <p:cNvSpPr>
                <a:spLocks noRot="1" noChangeAspect="1" noMove="1" noResize="1" noEditPoints="1" noAdjustHandles="1" noChangeArrowheads="1" noChangeShapeType="1" noTextEdit="1"/>
              </p:cNvSpPr>
              <p:nvPr/>
            </p:nvSpPr>
            <p:spPr>
              <a:xfrm>
                <a:off x="207415" y="1929998"/>
                <a:ext cx="5094393" cy="2354491"/>
              </a:xfrm>
              <a:prstGeom prst="rect">
                <a:avLst/>
              </a:prstGeom>
              <a:blipFill>
                <a:blip r:embed="rId3"/>
                <a:stretch>
                  <a:fillRect l="-1435" t="-1813" r="-1316" b="-4145"/>
                </a:stretch>
              </a:blipFill>
            </p:spPr>
            <p:txBody>
              <a:bodyPr/>
              <a:lstStyle/>
              <a:p>
                <a:r>
                  <a:rPr lang="en-US">
                    <a:noFill/>
                  </a:rPr>
                  <a:t> </a:t>
                </a:r>
              </a:p>
            </p:txBody>
          </p:sp>
        </mc:Fallback>
      </mc:AlternateContent>
      <p:sp>
        <p:nvSpPr>
          <p:cNvPr id="13" name="Rectangle 12"/>
          <p:cNvSpPr>
            <a:spLocks noChangeArrowheads="1"/>
          </p:cNvSpPr>
          <p:nvPr/>
        </p:nvSpPr>
        <p:spPr bwMode="auto">
          <a:xfrm>
            <a:off x="207414" y="4351395"/>
            <a:ext cx="449158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rtl="0">
              <a:spcBef>
                <a:spcPct val="0"/>
              </a:spcBef>
              <a:buClrTx/>
              <a:buSzTx/>
              <a:buFontTx/>
              <a:buNone/>
            </a:pPr>
            <a:r>
              <a:rPr lang="en-US" altLang="en-US" sz="2100" dirty="0">
                <a:latin typeface="Calibri body"/>
                <a:ea typeface="Times New Roman" panose="02020603050405020304" pitchFamily="18" charset="0"/>
                <a:cs typeface="Simplified Arabic" pitchFamily="18" charset="-78"/>
              </a:rPr>
              <a:t>The potential energy out side this space is set to infinity. Now the conditions of the potential energy of the particle are summarized as  </a:t>
            </a:r>
          </a:p>
        </p:txBody>
      </p:sp>
      <mc:AlternateContent xmlns:mc="http://schemas.openxmlformats.org/markup-compatibility/2006" xmlns:a14="http://schemas.microsoft.com/office/drawing/2010/main">
        <mc:Choice Requires="a14">
          <p:sp>
            <p:nvSpPr>
              <p:cNvPr id="18" name="Rectangle 17"/>
              <p:cNvSpPr>
                <a:spLocks noChangeArrowheads="1"/>
              </p:cNvSpPr>
              <p:nvPr/>
            </p:nvSpPr>
            <p:spPr bwMode="auto">
              <a:xfrm>
                <a:off x="5453955" y="4724604"/>
                <a:ext cx="3412274" cy="15542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rtl="0">
                  <a:spcBef>
                    <a:spcPct val="0"/>
                  </a:spcBef>
                  <a:buClrTx/>
                  <a:buSzTx/>
                  <a:buNone/>
                </a:pPr>
                <a:r>
                  <a:rPr lang="en-US" altLang="en-US" sz="1900" dirty="0">
                    <a:solidFill>
                      <a:srgbClr val="7030A0"/>
                    </a:solidFill>
                    <a:latin typeface="Calibri body"/>
                    <a:ea typeface="Times New Roman" panose="02020603050405020304" pitchFamily="18" charset="0"/>
                    <a:cs typeface="Simplified Arabic" pitchFamily="18" charset="-78"/>
                  </a:rPr>
                  <a:t>This is like saying the particle is put inside a pox whose length is </a:t>
                </a:r>
                <a14:m>
                  <m:oMath xmlns:m="http://schemas.openxmlformats.org/officeDocument/2006/math">
                    <m:r>
                      <a:rPr lang="en-US" sz="1900" i="1">
                        <a:solidFill>
                          <a:srgbClr val="7030A0"/>
                        </a:solidFill>
                        <a:latin typeface="Cambria Math" panose="02040503050406030204" pitchFamily="18" charset="0"/>
                      </a:rPr>
                      <m:t>𝑎</m:t>
                    </m:r>
                  </m:oMath>
                </a14:m>
                <a:r>
                  <a:rPr lang="en-US" altLang="en-US" sz="1900" dirty="0">
                    <a:solidFill>
                      <a:srgbClr val="7030A0"/>
                    </a:solidFill>
                    <a:latin typeface="Calibri body"/>
                    <a:ea typeface="Times New Roman" panose="02020603050405020304" pitchFamily="18" charset="0"/>
                    <a:cs typeface="Simplified Arabic" pitchFamily="18" charset="-78"/>
                  </a:rPr>
                  <a:t>.  The potential energy inside the pox is zero and infinity elsewhere.</a:t>
                </a:r>
              </a:p>
            </p:txBody>
          </p:sp>
        </mc:Choice>
        <mc:Fallback xmlns="">
          <p:sp>
            <p:nvSpPr>
              <p:cNvPr id="18" name="Rectangle 17"/>
              <p:cNvSpPr>
                <a:spLocks noRot="1" noChangeAspect="1" noMove="1" noResize="1" noEditPoints="1" noAdjustHandles="1" noChangeArrowheads="1" noChangeShapeType="1" noTextEdit="1"/>
              </p:cNvSpPr>
              <p:nvPr/>
            </p:nvSpPr>
            <p:spPr bwMode="auto">
              <a:xfrm>
                <a:off x="5453955" y="4724604"/>
                <a:ext cx="3412274" cy="1554272"/>
              </a:xfrm>
              <a:prstGeom prst="rect">
                <a:avLst/>
              </a:prstGeom>
              <a:blipFill>
                <a:blip r:embed="rId4"/>
                <a:stretch>
                  <a:fillRect l="-1789" t="-2353" r="-1789" b="-54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2030" y="5761500"/>
                <a:ext cx="3408562"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𝑉</m:t>
                      </m:r>
                      <m:d>
                        <m:dPr>
                          <m:ctrlPr>
                            <a:rPr lang="en-US" sz="2200" i="1" smtClean="0">
                              <a:latin typeface="Cambria Math" panose="02040503050406030204" pitchFamily="18" charset="0"/>
                            </a:rPr>
                          </m:ctrlPr>
                        </m:dPr>
                        <m:e>
                          <m:r>
                            <a:rPr lang="en-US" sz="2200" b="0" i="1" smtClean="0">
                              <a:latin typeface="Cambria Math" panose="02040503050406030204" pitchFamily="18" charset="0"/>
                            </a:rPr>
                            <m:t>𝑥</m:t>
                          </m:r>
                        </m:e>
                      </m:d>
                      <m:r>
                        <a:rPr lang="en-US" sz="2200" b="0" i="1" smtClean="0">
                          <a:latin typeface="Cambria Math" panose="02040503050406030204" pitchFamily="18" charset="0"/>
                        </a:rPr>
                        <m:t>=0  </m:t>
                      </m:r>
                      <m:r>
                        <a:rPr lang="en-US" sz="2200" b="0" i="1" smtClean="0">
                          <a:latin typeface="Cambria Math" panose="02040503050406030204" pitchFamily="18" charset="0"/>
                        </a:rPr>
                        <m:t>𝑤h𝑒𝑛</m:t>
                      </m:r>
                      <m:r>
                        <a:rPr lang="en-US" sz="2200" b="0" i="1" smtClean="0">
                          <a:latin typeface="Cambria Math" panose="02040503050406030204" pitchFamily="18" charset="0"/>
                        </a:rPr>
                        <m:t>  0&lt;</m:t>
                      </m:r>
                      <m:r>
                        <a:rPr lang="en-US" sz="2200" b="0" i="1" smtClean="0">
                          <a:latin typeface="Cambria Math" panose="02040503050406030204" pitchFamily="18" charset="0"/>
                        </a:rPr>
                        <m:t>𝑥</m:t>
                      </m:r>
                      <m:r>
                        <a:rPr lang="en-US" sz="2200" b="0" i="1" smtClean="0">
                          <a:latin typeface="Cambria Math" panose="02040503050406030204" pitchFamily="18" charset="0"/>
                        </a:rPr>
                        <m:t>&lt;</m:t>
                      </m:r>
                      <m:r>
                        <a:rPr lang="en-US" sz="2200" b="0" i="1" smtClean="0">
                          <a:latin typeface="Cambria Math" panose="02040503050406030204" pitchFamily="18" charset="0"/>
                        </a:rPr>
                        <m:t>𝑎</m:t>
                      </m:r>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12030" y="5761500"/>
                <a:ext cx="3408562" cy="338554"/>
              </a:xfrm>
              <a:prstGeom prst="rect">
                <a:avLst/>
              </a:prstGeom>
              <a:blipFill>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47888" y="6223339"/>
                <a:ext cx="3386953" cy="3385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𝑉</m:t>
                      </m:r>
                      <m:d>
                        <m:dPr>
                          <m:ctrlPr>
                            <a:rPr lang="en-US" sz="2200" i="1" smtClean="0">
                              <a:latin typeface="Cambria Math" panose="02040503050406030204" pitchFamily="18" charset="0"/>
                            </a:rPr>
                          </m:ctrlPr>
                        </m:dPr>
                        <m:e>
                          <m:r>
                            <a:rPr lang="en-US" sz="2200" b="0" i="1" smtClean="0">
                              <a:latin typeface="Cambria Math" panose="02040503050406030204" pitchFamily="18" charset="0"/>
                            </a:rPr>
                            <m:t>𝑥</m:t>
                          </m:r>
                        </m:e>
                      </m:d>
                      <m:r>
                        <a:rPr lang="en-US" sz="2200" b="0" i="1" smtClean="0">
                          <a:latin typeface="Cambria Math" panose="02040503050406030204" pitchFamily="18" charset="0"/>
                        </a:rPr>
                        <m:t>=</m:t>
                      </m:r>
                      <m:r>
                        <a:rPr lang="en-US" sz="2200" b="0" i="1" dirty="0"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rPr>
                        <m:t>  </m:t>
                      </m:r>
                      <m:r>
                        <a:rPr lang="en-US" sz="2200" b="0" i="1" smtClean="0">
                          <a:latin typeface="Cambria Math" panose="02040503050406030204" pitchFamily="18" charset="0"/>
                        </a:rPr>
                        <m:t>𝑤h𝑒𝑛</m:t>
                      </m:r>
                      <m:r>
                        <a:rPr lang="en-US" sz="2200" b="0" i="1" smtClean="0">
                          <a:latin typeface="Cambria Math" panose="02040503050406030204" pitchFamily="18" charset="0"/>
                        </a:rPr>
                        <m:t>  0≥</m:t>
                      </m:r>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𝑎</m:t>
                      </m:r>
                    </m:oMath>
                  </m:oMathPara>
                </a14:m>
                <a:endParaRPr lang="en-US" sz="2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47888" y="6223339"/>
                <a:ext cx="3386953" cy="338554"/>
              </a:xfrm>
              <a:prstGeom prst="rect">
                <a:avLst/>
              </a:prstGeom>
              <a:blipFill>
                <a:blip r:embed="rId6"/>
                <a:stretch>
                  <a:fillRect l="-1439" r="-540" b="-1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3480709682"/>
                  </p:ext>
                </p:extLst>
              </p:nvPr>
            </p:nvGraphicFramePr>
            <p:xfrm>
              <a:off x="5509225" y="1770221"/>
              <a:ext cx="3357004" cy="2479040"/>
            </p:xfrm>
            <a:graphic>
              <a:graphicData uri="http://schemas.openxmlformats.org/drawingml/2006/table">
                <a:tbl>
                  <a:tblPr firstRow="1" firstCol="1" bandRow="1">
                    <a:tableStyleId>{5C22544A-7EE6-4342-B048-85BDC9FD1C3A}</a:tableStyleId>
                  </a:tblPr>
                  <a:tblGrid>
                    <a:gridCol w="914747">
                      <a:extLst>
                        <a:ext uri="{9D8B030D-6E8A-4147-A177-3AD203B41FA5}">
                          <a16:colId xmlns:a16="http://schemas.microsoft.com/office/drawing/2014/main" val="2139510645"/>
                        </a:ext>
                      </a:extLst>
                    </a:gridCol>
                    <a:gridCol w="1575580">
                      <a:extLst>
                        <a:ext uri="{9D8B030D-6E8A-4147-A177-3AD203B41FA5}">
                          <a16:colId xmlns:a16="http://schemas.microsoft.com/office/drawing/2014/main" val="729813974"/>
                        </a:ext>
                      </a:extLst>
                    </a:gridCol>
                    <a:gridCol w="866677">
                      <a:extLst>
                        <a:ext uri="{9D8B030D-6E8A-4147-A177-3AD203B41FA5}">
                          <a16:colId xmlns:a16="http://schemas.microsoft.com/office/drawing/2014/main" val="1771907421"/>
                        </a:ext>
                      </a:extLst>
                    </a:gridCol>
                  </a:tblGrid>
                  <a:tr h="365125">
                    <a:tc>
                      <a:txBody>
                        <a:bodyPr/>
                        <a:lstStyle/>
                        <a:p>
                          <a:pPr marL="0" marR="0" algn="ctr" defTabSz="914400" rtl="0" eaLnBrk="1" latinLnBrk="0" hangingPunct="1">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kern="1200" smtClean="0">
                                    <a:solidFill>
                                      <a:srgbClr val="FF0000"/>
                                    </a:solidFill>
                                    <a:effectLst/>
                                    <a:latin typeface="Cambria Math" panose="02040503050406030204" pitchFamily="18" charset="0"/>
                                    <a:ea typeface="+mn-ea"/>
                                    <a:cs typeface="+mn-cs"/>
                                  </a:rPr>
                                  <m:t>𝑉</m:t>
                                </m:r>
                                <m:r>
                                  <a:rPr lang="en-US" sz="2000" b="0" i="1" kern="1200" smtClean="0">
                                    <a:solidFill>
                                      <a:srgbClr val="FF0000"/>
                                    </a:solidFill>
                                    <a:effectLst/>
                                    <a:latin typeface="Cambria Math" panose="02040503050406030204" pitchFamily="18" charset="0"/>
                                    <a:ea typeface="+mn-ea"/>
                                    <a:cs typeface="+mn-cs"/>
                                  </a:rPr>
                                  <m:t>=∞</m:t>
                                </m:r>
                              </m:oMath>
                            </m:oMathPara>
                          </a14:m>
                          <a:endParaRPr lang="en-US" sz="2000" b="0" i="1" kern="1200" dirty="0">
                            <a:solidFill>
                              <a:srgbClr val="FF0000"/>
                            </a:solidFill>
                            <a:effectLst/>
                            <a:latin typeface="+mn-lt"/>
                            <a:ea typeface="+mn-ea"/>
                            <a:cs typeface="+mn-cs"/>
                          </a:endParaRPr>
                        </a:p>
                      </a:txBody>
                      <a:tcPr marL="68580" marR="68580" marT="0" marB="0" anchor="ctr">
                        <a:lnB w="38100" cmpd="sng">
                          <a:noFill/>
                        </a:lnB>
                        <a:solidFill>
                          <a:schemeClr val="bg1"/>
                        </a:solidFill>
                      </a:tcPr>
                    </a:tc>
                    <a:tc>
                      <a:txBody>
                        <a:bodyPr/>
                        <a:lstStyle/>
                        <a:p>
                          <a:pPr marL="0" marR="0" algn="ctr">
                            <a:lnSpc>
                              <a:spcPct val="107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solidFill>
                                      <a:schemeClr val="tx1"/>
                                    </a:solidFill>
                                    <a:effectLst/>
                                    <a:latin typeface="Cambria Math" panose="02040503050406030204" pitchFamily="18" charset="0"/>
                                  </a:rPr>
                                  <m:t>𝑉</m:t>
                                </m:r>
                                <m:r>
                                  <a:rPr lang="en-US" sz="2000" b="0" i="1" smtClean="0">
                                    <a:solidFill>
                                      <a:schemeClr val="tx1"/>
                                    </a:solidFill>
                                    <a:effectLst/>
                                    <a:latin typeface="Cambria Math" panose="02040503050406030204" pitchFamily="18" charset="0"/>
                                  </a:rPr>
                                  <m:t>=0</m:t>
                                </m:r>
                              </m:oMath>
                            </m:oMathPara>
                          </a14:m>
                          <a:endParaRPr lang="en-US" sz="2000" b="0"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a:lnSpc>
                              <a:spcPct val="107000"/>
                            </a:lnSpc>
                            <a:spcBef>
                              <a:spcPts val="0"/>
                            </a:spcBef>
                            <a:spcAft>
                              <a:spcPts val="0"/>
                            </a:spcAft>
                          </a:pPr>
                          <a14:m>
                            <m:oMathPara xmlns:m="http://schemas.openxmlformats.org/officeDocument/2006/math">
                              <m:oMathParaPr>
                                <m:jc m:val="center"/>
                              </m:oMathParaPr>
                              <m:oMath xmlns:m="http://schemas.openxmlformats.org/officeDocument/2006/math">
                                <m:r>
                                  <a:rPr lang="en-US" sz="2000" b="0" i="1" smtClean="0">
                                    <a:solidFill>
                                      <a:srgbClr val="FF0000"/>
                                    </a:solidFill>
                                    <a:effectLst/>
                                    <a:latin typeface="Cambria Math" panose="02040503050406030204" pitchFamily="18" charset="0"/>
                                  </a:rPr>
                                  <m:t>𝑉</m:t>
                                </m:r>
                                <m:r>
                                  <a:rPr lang="en-US" sz="2000" b="0" i="1" smtClean="0">
                                    <a:solidFill>
                                      <a:srgbClr val="FF0000"/>
                                    </a:solidFill>
                                    <a:effectLst/>
                                    <a:latin typeface="Cambria Math" panose="02040503050406030204" pitchFamily="18" charset="0"/>
                                  </a:rPr>
                                  <m:t>=∞</m:t>
                                </m:r>
                              </m:oMath>
                            </m:oMathPara>
                          </a14:m>
                          <a:endParaRPr lang="en-US" sz="2000" b="0" i="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3394755216"/>
                      </a:ext>
                    </a:extLst>
                  </a:tr>
                  <a:tr h="2113915">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10800000" scaled="1"/>
                          <a:tileRect/>
                        </a:gra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a:tcPr>
                    </a:tc>
                    <a:extLst>
                      <a:ext uri="{0D108BD9-81ED-4DB2-BD59-A6C34878D82A}">
                        <a16:rowId xmlns:a16="http://schemas.microsoft.com/office/drawing/2014/main" val="1683339835"/>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3480709682"/>
                  </p:ext>
                </p:extLst>
              </p:nvPr>
            </p:nvGraphicFramePr>
            <p:xfrm>
              <a:off x="5509225" y="1770221"/>
              <a:ext cx="3357004" cy="2479040"/>
            </p:xfrm>
            <a:graphic>
              <a:graphicData uri="http://schemas.openxmlformats.org/drawingml/2006/table">
                <a:tbl>
                  <a:tblPr firstRow="1" firstCol="1" bandRow="1">
                    <a:tableStyleId>{5C22544A-7EE6-4342-B048-85BDC9FD1C3A}</a:tableStyleId>
                  </a:tblPr>
                  <a:tblGrid>
                    <a:gridCol w="914747">
                      <a:extLst>
                        <a:ext uri="{9D8B030D-6E8A-4147-A177-3AD203B41FA5}">
                          <a16:colId xmlns:a16="http://schemas.microsoft.com/office/drawing/2014/main" val="2139510645"/>
                        </a:ext>
                      </a:extLst>
                    </a:gridCol>
                    <a:gridCol w="1575580">
                      <a:extLst>
                        <a:ext uri="{9D8B030D-6E8A-4147-A177-3AD203B41FA5}">
                          <a16:colId xmlns:a16="http://schemas.microsoft.com/office/drawing/2014/main" val="729813974"/>
                        </a:ext>
                      </a:extLst>
                    </a:gridCol>
                    <a:gridCol w="866677">
                      <a:extLst>
                        <a:ext uri="{9D8B030D-6E8A-4147-A177-3AD203B41FA5}">
                          <a16:colId xmlns:a16="http://schemas.microsoft.com/office/drawing/2014/main" val="1771907421"/>
                        </a:ext>
                      </a:extLst>
                    </a:gridCol>
                  </a:tblGrid>
                  <a:tr h="365125">
                    <a:tc>
                      <a:txBody>
                        <a:bodyPr/>
                        <a:lstStyle/>
                        <a:p>
                          <a:endParaRPr lang="en-US"/>
                        </a:p>
                      </a:txBody>
                      <a:tcPr marL="68580" marR="68580" marT="0" marB="0" anchor="ctr">
                        <a:lnB w="38100" cmpd="sng">
                          <a:noFill/>
                        </a:lnB>
                        <a:blipFill>
                          <a:blip r:embed="rId7"/>
                          <a:stretch>
                            <a:fillRect l="-667" t="-1667" r="-270667" b="-583333"/>
                          </a:stretch>
                        </a:blipFill>
                      </a:tcPr>
                    </a:tc>
                    <a:tc>
                      <a:txBody>
                        <a:bodyPr/>
                        <a:lstStyle/>
                        <a:p>
                          <a:endParaRPr lang="en-US"/>
                        </a:p>
                      </a:txBody>
                      <a:tcPr marL="68580" marR="68580" marT="0" marB="0" anchor="ctr">
                        <a:blipFill>
                          <a:blip r:embed="rId7"/>
                          <a:stretch>
                            <a:fillRect l="-58301" t="-1667" r="-56757" b="-583333"/>
                          </a:stretch>
                        </a:blipFill>
                      </a:tcPr>
                    </a:tc>
                    <a:tc>
                      <a:txBody>
                        <a:bodyPr/>
                        <a:lstStyle/>
                        <a:p>
                          <a:endParaRPr lang="en-US"/>
                        </a:p>
                      </a:txBody>
                      <a:tcPr marL="68580" marR="68580" marT="0" marB="0" anchor="ctr">
                        <a:blipFill>
                          <a:blip r:embed="rId7"/>
                          <a:stretch>
                            <a:fillRect l="-286713" t="-1667" r="-2797" b="-583333"/>
                          </a:stretch>
                        </a:blipFill>
                      </a:tcPr>
                    </a:tc>
                    <a:extLst>
                      <a:ext uri="{0D108BD9-81ED-4DB2-BD59-A6C34878D82A}">
                        <a16:rowId xmlns:a16="http://schemas.microsoft.com/office/drawing/2014/main" val="3394755216"/>
                      </a:ext>
                    </a:extLst>
                  </a:tr>
                  <a:tr h="2113915">
                    <a:tc>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gradFill flip="none" rotWithShape="1">
                          <a:gsLst>
                            <a:gs pos="0">
                              <a:srgbClr val="CCFFFF">
                                <a:shade val="30000"/>
                                <a:satMod val="115000"/>
                              </a:srgbClr>
                            </a:gs>
                            <a:gs pos="50000">
                              <a:srgbClr val="CCFFFF">
                                <a:shade val="67500"/>
                                <a:satMod val="115000"/>
                              </a:srgbClr>
                            </a:gs>
                            <a:gs pos="100000">
                              <a:srgbClr val="CCFFFF">
                                <a:shade val="100000"/>
                                <a:satMod val="115000"/>
                              </a:srgbClr>
                            </a:gs>
                          </a:gsLst>
                          <a:lin ang="10800000" scaled="1"/>
                          <a:tileRect/>
                        </a:gra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mpd="sng">
                          <a:noFill/>
                        </a:lnL>
                        <a:solidFill>
                          <a:schemeClr val="bg1"/>
                        </a:solidFill>
                      </a:tcPr>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0" scaled="1"/>
                          <a:tileRect/>
                        </a:gradFill>
                      </a:tcPr>
                    </a:tc>
                    <a:extLst>
                      <a:ext uri="{0D108BD9-81ED-4DB2-BD59-A6C34878D82A}">
                        <a16:rowId xmlns:a16="http://schemas.microsoft.com/office/drawing/2014/main" val="1683339835"/>
                      </a:ext>
                    </a:extLst>
                  </a:tr>
                </a:tbl>
              </a:graphicData>
            </a:graphic>
          </p:graphicFrame>
        </mc:Fallback>
      </mc:AlternateContent>
      <p:cxnSp>
        <p:nvCxnSpPr>
          <p:cNvPr id="15" name="Straight Arrow Connector 14"/>
          <p:cNvCxnSpPr/>
          <p:nvPr/>
        </p:nvCxnSpPr>
        <p:spPr>
          <a:xfrm>
            <a:off x="6111876" y="4249261"/>
            <a:ext cx="22302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23334" y="1958158"/>
            <a:ext cx="0" cy="228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993762" y="1959245"/>
            <a:ext cx="0" cy="2286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6912649" y="4393924"/>
                <a:ext cx="628698" cy="388696"/>
              </a:xfrm>
              <a:prstGeom prst="rect">
                <a:avLst/>
              </a:prstGeom>
            </p:spPr>
            <p:txBody>
              <a:bodyPr wrap="none">
                <a:spAutoFit/>
              </a:bodyPr>
              <a:lstStyle/>
              <a:p>
                <a:pPr algn="ctr">
                  <a:lnSpc>
                    <a:spcPct val="107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panose="020F0502020204030204" pitchFamily="34" charset="0"/>
                          <a:cs typeface="Arial" panose="020B0604020202020204" pitchFamily="34" charset="0"/>
                        </a:rPr>
                        <m:t>𝑥</m:t>
                      </m:r>
                      <m:r>
                        <a:rPr lang="en-US"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US"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6912649" y="4393924"/>
                <a:ext cx="628698" cy="38869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19416" y="4199576"/>
                <a:ext cx="375423" cy="388696"/>
              </a:xfrm>
              <a:prstGeom prst="rect">
                <a:avLst/>
              </a:prstGeom>
            </p:spPr>
            <p:txBody>
              <a:bodyPr wrap="none">
                <a:spAutoFit/>
              </a:bodyPr>
              <a:lstStyle/>
              <a:p>
                <a:pPr algn="ctr">
                  <a:lnSpc>
                    <a:spcPct val="107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panose="020F0502020204030204" pitchFamily="34" charset="0"/>
                          <a:cs typeface="Arial" panose="020B0604020202020204" pitchFamily="34" charset="0"/>
                        </a:rPr>
                        <m:t>0</m:t>
                      </m:r>
                    </m:oMath>
                  </m:oMathPara>
                </a14:m>
                <a:endParaRPr lang="en-US"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19416" y="4199576"/>
                <a:ext cx="375423" cy="38869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7807920" y="4207013"/>
                <a:ext cx="380232" cy="388696"/>
              </a:xfrm>
              <a:prstGeom prst="rect">
                <a:avLst/>
              </a:prstGeom>
            </p:spPr>
            <p:txBody>
              <a:bodyPr wrap="none">
                <a:spAutoFit/>
              </a:bodyPr>
              <a:lstStyle/>
              <a:p>
                <a:pPr algn="ctr">
                  <a:lnSpc>
                    <a:spcPct val="107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libri" panose="020F0502020204030204" pitchFamily="34" charset="0"/>
                          <a:cs typeface="Arial" panose="020B0604020202020204" pitchFamily="34" charset="0"/>
                        </a:rPr>
                        <m:t>𝑎</m:t>
                      </m:r>
                    </m:oMath>
                  </m:oMathPara>
                </a14:m>
                <a:endParaRPr lang="en-US" dirty="0">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7807920" y="4207013"/>
                <a:ext cx="380232" cy="38869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5811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0" end="0"/>
                                            </p:txEl>
                                          </p:spTgt>
                                        </p:tgtEl>
                                        <p:attrNameLst>
                                          <p:attrName>style.visibility</p:attrName>
                                        </p:attrNameLst>
                                      </p:cBhvr>
                                      <p:to>
                                        <p:strVal val="visible"/>
                                      </p:to>
                                    </p:set>
                                    <p:animEffect transition="in" filter="fade">
                                      <p:cBhvr>
                                        <p:cTn id="40" dur="500"/>
                                        <p:tgtEl>
                                          <p:spTgt spid="1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Effect transition="in" filter="fade">
                                      <p:cBhvr>
                                        <p:cTn id="5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19"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11</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8524"/>
                <a:ext cx="8741867" cy="5836726"/>
              </a:xfrm>
              <a:prstGeom prst="rect">
                <a:avLst/>
              </a:prstGeom>
            </p:spPr>
            <p:txBody>
              <a:bodyPr wrap="square">
                <a:spAutoFit/>
              </a:bodyPr>
              <a:lstStyle/>
              <a:p>
                <a:pPr algn="just">
                  <a:spcBef>
                    <a:spcPct val="0"/>
                  </a:spcBef>
                </a:pPr>
                <a:r>
                  <a:rPr lang="en-US" altLang="en-US" sz="2100" dirty="0">
                    <a:latin typeface="Calibri body"/>
                    <a:ea typeface="Times New Roman" panose="02020603050405020304" pitchFamily="18" charset="0"/>
                    <a:cs typeface="Simplified Arabic" pitchFamily="18" charset="-78"/>
                  </a:rPr>
                  <a:t>Now, we want to solve Schr</a:t>
                </a:r>
                <a:r>
                  <a:rPr lang="en-US" sz="2100" dirty="0">
                    <a:latin typeface="Calibri body"/>
                    <a:ea typeface="Times New Roman" panose="02020603050405020304" pitchFamily="18" charset="0"/>
                    <a:cs typeface="Simplified Arabic" pitchFamily="18" charset="-78"/>
                  </a:rPr>
                  <a:t>ö</a:t>
                </a:r>
                <a:r>
                  <a:rPr lang="en-US" altLang="en-US" sz="2100" dirty="0">
                    <a:latin typeface="Calibri body"/>
                    <a:ea typeface="Times New Roman" panose="02020603050405020304" pitchFamily="18" charset="0"/>
                    <a:cs typeface="Simplified Arabic" pitchFamily="18" charset="-78"/>
                  </a:rPr>
                  <a:t>dinger equation (</a:t>
                </a:r>
                <a14:m>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𝐻</m:t>
                        </m:r>
                      </m:e>
                    </m:acc>
                    <m:r>
                      <a:rPr lang="en-US" altLang="en-US" sz="2100" i="1">
                        <a:latin typeface="Cambria Math" panose="02040503050406030204" pitchFamily="18" charset="0"/>
                        <a:ea typeface="Cambria Math" panose="02040503050406030204" pitchFamily="18" charset="0"/>
                        <a:cs typeface="Simplified Arabic" pitchFamily="18" charset="-78"/>
                      </a:rPr>
                      <m:t>𝜓</m:t>
                    </m:r>
                    <m:r>
                      <a:rPr lang="en-US" altLang="en-US" sz="2100" i="1">
                        <a:latin typeface="Cambria Math" panose="02040503050406030204" pitchFamily="18" charset="0"/>
                        <a:ea typeface="Cambria Math" panose="02040503050406030204" pitchFamily="18" charset="0"/>
                        <a:cs typeface="Simplified Arabic" pitchFamily="18" charset="-78"/>
                      </a:rPr>
                      <m:t>=</m:t>
                    </m:r>
                    <m:r>
                      <a:rPr lang="en-US" altLang="en-US" sz="2100" i="1">
                        <a:latin typeface="Cambria Math" panose="02040503050406030204" pitchFamily="18" charset="0"/>
                        <a:ea typeface="Cambria Math" panose="02040503050406030204" pitchFamily="18" charset="0"/>
                        <a:cs typeface="Simplified Arabic" pitchFamily="18" charset="-78"/>
                      </a:rPr>
                      <m:t>𝐸</m:t>
                    </m:r>
                    <m:r>
                      <a:rPr lang="en-US" altLang="en-US" sz="2100" i="1">
                        <a:latin typeface="Cambria Math" panose="02040503050406030204" pitchFamily="18" charset="0"/>
                        <a:ea typeface="Cambria Math" panose="02040503050406030204" pitchFamily="18" charset="0"/>
                        <a:cs typeface="Simplified Arabic" pitchFamily="18" charset="-78"/>
                      </a:rPr>
                      <m:t>𝜓</m:t>
                    </m:r>
                  </m:oMath>
                </a14:m>
                <a:r>
                  <a:rPr lang="en-US" altLang="en-US" sz="2100" dirty="0">
                    <a:latin typeface="Calibri body"/>
                    <a:ea typeface="Times New Roman" panose="02020603050405020304" pitchFamily="18" charset="0"/>
                    <a:cs typeface="Simplified Arabic" pitchFamily="18" charset="-78"/>
                  </a:rPr>
                  <a:t>) for this system.</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Solving this equation means finding the wave function </a:t>
                </a:r>
                <a14:m>
                  <m:oMath xmlns:m="http://schemas.openxmlformats.org/officeDocument/2006/math">
                    <m:r>
                      <a:rPr lang="en-US" altLang="en-US" sz="2100" i="1">
                        <a:latin typeface="Cambria Math" panose="02040503050406030204" pitchFamily="18" charset="0"/>
                        <a:ea typeface="Cambria Math" panose="02040503050406030204" pitchFamily="18" charset="0"/>
                        <a:cs typeface="Simplified Arabic" pitchFamily="18" charset="-78"/>
                      </a:rPr>
                      <m:t>𝜓</m:t>
                    </m:r>
                    <m:r>
                      <a:rPr lang="en-US" altLang="en-US" sz="2100" i="1">
                        <a:latin typeface="Cambria Math" panose="02040503050406030204" pitchFamily="18" charset="0"/>
                        <a:ea typeface="Cambria Math" panose="02040503050406030204" pitchFamily="18" charset="0"/>
                        <a:cs typeface="Simplified Arabic" pitchFamily="18" charset="-78"/>
                      </a:rPr>
                      <m:t> </m:t>
                    </m:r>
                  </m:oMath>
                </a14:m>
                <a:r>
                  <a:rPr lang="en-US" altLang="en-US" sz="2100" dirty="0">
                    <a:latin typeface="Calibri body"/>
                    <a:ea typeface="Times New Roman" panose="02020603050405020304" pitchFamily="18" charset="0"/>
                    <a:cs typeface="Simplified Arabic" pitchFamily="18" charset="-78"/>
                  </a:rPr>
                  <a:t> and the allowed energy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m:t>
                    </m:r>
                    <m:r>
                      <a:rPr lang="en-US" altLang="en-US" sz="2100" b="0" i="1" smtClean="0">
                        <a:latin typeface="Cambria Math" panose="02040503050406030204" pitchFamily="18" charset="0"/>
                        <a:ea typeface="Times New Roman" panose="02020603050405020304" pitchFamily="18" charset="0"/>
                        <a:cs typeface="Simplified Arabic" pitchFamily="18" charset="-78"/>
                      </a:rPr>
                      <m:t>𝐸</m:t>
                    </m:r>
                    <m:r>
                      <a:rPr lang="en-US" altLang="en-US" sz="2100" b="0" i="1" smtClean="0">
                        <a:latin typeface="Cambria Math" panose="02040503050406030204" pitchFamily="18" charset="0"/>
                        <a:ea typeface="Times New Roman" panose="02020603050405020304" pitchFamily="18" charset="0"/>
                        <a:cs typeface="Simplified Arabic" pitchFamily="18" charset="-78"/>
                      </a:rPr>
                      <m:t>)</m:t>
                    </m:r>
                  </m:oMath>
                </a14:m>
                <a:r>
                  <a:rPr lang="en-US" altLang="en-US" sz="2100" dirty="0">
                    <a:latin typeface="Calibri body"/>
                    <a:ea typeface="Times New Roman" panose="02020603050405020304" pitchFamily="18" charset="0"/>
                    <a:cs typeface="Simplified Arabic" pitchFamily="18" charset="-78"/>
                  </a:rPr>
                  <a:t> levels of the particle inside this box under these specified conditions.</a:t>
                </a:r>
              </a:p>
              <a:p>
                <a:pPr algn="just">
                  <a:spcBef>
                    <a:spcPct val="0"/>
                  </a:spcBef>
                </a:pPr>
                <a:endParaRPr lang="en-US" sz="500" i="1" dirty="0">
                  <a:latin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acc>
                        <m:accPr>
                          <m:chr m:val="̂"/>
                          <m:ctrlPr>
                            <a:rPr lang="en-US" sz="2100" i="1">
                              <a:latin typeface="Cambria Math" panose="02040503050406030204" pitchFamily="18" charset="0"/>
                            </a:rPr>
                          </m:ctrlPr>
                        </m:accPr>
                        <m:e>
                          <m:r>
                            <a:rPr lang="en-US" sz="2100" i="1">
                              <a:latin typeface="Cambria Math" panose="02040503050406030204" pitchFamily="18" charset="0"/>
                            </a:rPr>
                            <m:t>𝐻</m:t>
                          </m:r>
                        </m:e>
                      </m:acc>
                      <m:r>
                        <a:rPr lang="en-US" sz="2100">
                          <a:latin typeface="Cambria Math" panose="02040503050406030204" pitchFamily="18" charset="0"/>
                        </a:rPr>
                        <m:t>= </m:t>
                      </m:r>
                      <m:acc>
                        <m:accPr>
                          <m:chr m:val="̂"/>
                          <m:ctrlPr>
                            <a:rPr lang="en-US" sz="2100" i="1">
                              <a:latin typeface="Cambria Math" panose="02040503050406030204" pitchFamily="18" charset="0"/>
                            </a:rPr>
                          </m:ctrlPr>
                        </m:accPr>
                        <m:e>
                          <m:r>
                            <a:rPr lang="en-US" sz="2100">
                              <a:latin typeface="Cambria Math" panose="02040503050406030204" pitchFamily="18" charset="0"/>
                            </a:rPr>
                            <m:t>𝑇</m:t>
                          </m:r>
                        </m:e>
                      </m:acc>
                      <m:r>
                        <a:rPr lang="en-US" sz="2100">
                          <a:latin typeface="Cambria Math" panose="02040503050406030204" pitchFamily="18" charset="0"/>
                        </a:rPr>
                        <m:t>+ </m:t>
                      </m:r>
                      <m:acc>
                        <m:accPr>
                          <m:chr m:val="̂"/>
                          <m:ctrlPr>
                            <a:rPr lang="en-US" sz="2100" i="1">
                              <a:latin typeface="Cambria Math" panose="02040503050406030204" pitchFamily="18" charset="0"/>
                            </a:rPr>
                          </m:ctrlPr>
                        </m:accPr>
                        <m:e>
                          <m:r>
                            <a:rPr lang="en-US" sz="2100">
                              <a:latin typeface="Cambria Math" panose="02040503050406030204" pitchFamily="18" charset="0"/>
                            </a:rPr>
                            <m:t>𝑉</m:t>
                          </m:r>
                        </m:e>
                      </m:acc>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When we derived Schr</a:t>
                </a:r>
                <a:r>
                  <a:rPr lang="en-US" sz="2100" dirty="0">
                    <a:latin typeface="Calibri body"/>
                    <a:ea typeface="Times New Roman" panose="02020603050405020304" pitchFamily="18" charset="0"/>
                    <a:cs typeface="Simplified Arabic" pitchFamily="18" charset="-78"/>
                  </a:rPr>
                  <a:t>ö</a:t>
                </a:r>
                <a:r>
                  <a:rPr lang="en-US" altLang="en-US" sz="2100" dirty="0">
                    <a:latin typeface="Calibri body"/>
                    <a:ea typeface="Times New Roman" panose="02020603050405020304" pitchFamily="18" charset="0"/>
                    <a:cs typeface="Simplified Arabic" pitchFamily="18" charset="-78"/>
                  </a:rPr>
                  <a:t>dinger equation,  we found that</a:t>
                </a: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acc>
                        <m:accPr>
                          <m:chr m:val="̂"/>
                          <m:ctrlPr>
                            <a:rPr lang="en-US" altLang="en-US" sz="2100" i="1" smtClean="0">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𝐻</m:t>
                          </m:r>
                        </m:e>
                      </m:acc>
                      <m:r>
                        <a:rPr lang="en-US" altLang="en-US" sz="2100" i="1">
                          <a:latin typeface="Cambria Math" panose="02040503050406030204" pitchFamily="18" charset="0"/>
                          <a:ea typeface="Cambria Math" panose="02040503050406030204" pitchFamily="18" charset="0"/>
                          <a:cs typeface="Simplified Arabic" pitchFamily="18" charset="-78"/>
                        </a:rPr>
                        <m:t>=</m:t>
                      </m:r>
                      <m:r>
                        <a:rPr lang="en-US" altLang="en-US" sz="2100" i="1">
                          <a:latin typeface="Cambria Math" panose="02040503050406030204" pitchFamily="18" charset="0"/>
                          <a:cs typeface="Simplified Arabic" pitchFamily="18" charset="-78"/>
                        </a:rPr>
                        <m:t>−</m:t>
                      </m:r>
                      <m:f>
                        <m:fPr>
                          <m:ctrlPr>
                            <a:rPr lang="en-US" altLang="en-US" sz="2100" i="1">
                              <a:latin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ℏ</m:t>
                          </m:r>
                        </m:num>
                        <m:den>
                          <m:r>
                            <a:rPr lang="en-US" altLang="en-US" sz="2100" i="1">
                              <a:latin typeface="Cambria Math" panose="02040503050406030204" pitchFamily="18" charset="0"/>
                              <a:cs typeface="Simplified Arabic" pitchFamily="18" charset="-78"/>
                            </a:rPr>
                            <m:t>2</m:t>
                          </m:r>
                          <m:r>
                            <a:rPr lang="en-US" altLang="en-US" sz="2100" i="1">
                              <a:latin typeface="Cambria Math" panose="02040503050406030204" pitchFamily="18" charset="0"/>
                              <a:cs typeface="Simplified Arabic" pitchFamily="18" charset="-78"/>
                            </a:rPr>
                            <m:t>𝑚</m:t>
                          </m:r>
                        </m:den>
                      </m:f>
                      <m:sSup>
                        <m:sSupPr>
                          <m:ctrlPr>
                            <a:rPr lang="en-US" sz="2100" i="1">
                              <a:latin typeface="Cambria Math" panose="02040503050406030204" pitchFamily="18" charset="0"/>
                              <a:ea typeface="Cambria Math" panose="02040503050406030204" pitchFamily="18" charset="0"/>
                            </a:rPr>
                          </m:ctrlPr>
                        </m:sSupPr>
                        <m:e>
                          <m:r>
                            <a:rPr lang="en-US" sz="2100" i="0">
                              <a:latin typeface="Cambria Math" panose="02040503050406030204" pitchFamily="18" charset="0"/>
                              <a:ea typeface="Cambria Math" panose="02040503050406030204" pitchFamily="18" charset="0"/>
                            </a:rPr>
                            <m:t>𝛻</m:t>
                          </m:r>
                        </m:e>
                        <m:sup>
                          <m:r>
                            <a:rPr lang="en-US" sz="2100">
                              <a:latin typeface="Cambria Math" panose="02040503050406030204" pitchFamily="18" charset="0"/>
                              <a:ea typeface="Cambria Math" panose="02040503050406030204" pitchFamily="18" charset="0"/>
                            </a:rPr>
                            <m:t>2</m:t>
                          </m:r>
                        </m:sup>
                      </m:sSup>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𝑉</m:t>
                      </m:r>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500" dirty="0">
                  <a:latin typeface="Times New Roman" panose="02020603050405020304" pitchFamily="18" charset="0"/>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And because the movement of the particle is only in the </a:t>
                </a:r>
                <a14:m>
                  <m:oMath xmlns:m="http://schemas.openxmlformats.org/officeDocument/2006/math">
                    <m:r>
                      <a:rPr lang="en-US" sz="2100" i="1">
                        <a:latin typeface="Cambria Math" panose="02040503050406030204" pitchFamily="18" charset="0"/>
                      </a:rPr>
                      <m:t>𝑥</m:t>
                    </m:r>
                  </m:oMath>
                </a14:m>
                <a:r>
                  <a:rPr lang="en-US" altLang="en-US" sz="2100" dirty="0">
                    <a:latin typeface="Calibri body"/>
                    <a:ea typeface="Times New Roman" panose="02020603050405020304" pitchFamily="18" charset="0"/>
                    <a:cs typeface="Simplified Arabic" pitchFamily="18" charset="-78"/>
                  </a:rPr>
                  <a:t> direction, and the potential energy in the allowed space for the particle movement (inside the box) is zero, we have</a:t>
                </a:r>
              </a:p>
              <a:p>
                <a:pPr algn="just">
                  <a:spcBef>
                    <a:spcPct val="0"/>
                  </a:spcBef>
                </a:pPr>
                <a14:m>
                  <m:oMathPara xmlns:m="http://schemas.openxmlformats.org/officeDocument/2006/math">
                    <m:oMathParaPr>
                      <m:jc m:val="centerGroup"/>
                    </m:oMathParaPr>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𝐻</m:t>
                          </m:r>
                        </m:e>
                      </m:acc>
                      <m:r>
                        <a:rPr lang="en-US" altLang="en-US" sz="2100" i="1">
                          <a:latin typeface="Cambria Math" panose="02040503050406030204" pitchFamily="18" charset="0"/>
                          <a:ea typeface="Cambria Math" panose="02040503050406030204" pitchFamily="18" charset="0"/>
                          <a:cs typeface="Simplified Arabic" pitchFamily="18" charset="-78"/>
                        </a:rPr>
                        <m:t>=− </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ℏ</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num>
                        <m:den>
                          <m:r>
                            <a:rPr lang="en-US" altLang="en-US" sz="2100" i="1">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𝑚</m:t>
                          </m:r>
                        </m:den>
                      </m:f>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num>
                        <m:den>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𝑑𝑥</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den>
                      </m:f>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Substituting this in the Schr</a:t>
                </a:r>
                <a:r>
                  <a:rPr lang="en-US" sz="2100" dirty="0">
                    <a:latin typeface="Calibri body"/>
                    <a:ea typeface="Times New Roman" panose="02020603050405020304" pitchFamily="18" charset="0"/>
                    <a:cs typeface="Simplified Arabic" pitchFamily="18" charset="-78"/>
                  </a:rPr>
                  <a:t>ö</a:t>
                </a:r>
                <a:r>
                  <a:rPr lang="en-US" altLang="en-US" sz="2100" dirty="0">
                    <a:latin typeface="Calibri body"/>
                    <a:ea typeface="Times New Roman" panose="02020603050405020304" pitchFamily="18" charset="0"/>
                    <a:cs typeface="Simplified Arabic" pitchFamily="18" charset="-78"/>
                  </a:rPr>
                  <a:t>dinger equation of the system, we get</a:t>
                </a:r>
              </a:p>
              <a:p>
                <a:pPr algn="just">
                  <a:spcBef>
                    <a:spcPct val="0"/>
                  </a:spcBef>
                </a:pPr>
                <a:endParaRPr lang="en-US" altLang="en-US" sz="3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2100" i="1">
                          <a:latin typeface="Cambria Math" panose="02040503050406030204" pitchFamily="18" charset="0"/>
                          <a:ea typeface="Cambria Math" panose="02040503050406030204" pitchFamily="18" charset="0"/>
                          <a:cs typeface="Simplified Arabic" pitchFamily="18" charset="-78"/>
                        </a:rPr>
                        <m:t>− </m:t>
                      </m:r>
                      <m:f>
                        <m:fPr>
                          <m:ctrlPr>
                            <a:rPr lang="en-US" altLang="en-US" sz="2100" i="1" smtClean="0">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b="0" i="1" smtClean="0">
                                  <a:latin typeface="Cambria Math" panose="02040503050406030204" pitchFamily="18" charset="0"/>
                                  <a:ea typeface="Cambria Math" panose="02040503050406030204" pitchFamily="18" charset="0"/>
                                  <a:cs typeface="Simplified Arabic" pitchFamily="18" charset="-78"/>
                                </a:rPr>
                                <m:t>h</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num>
                        <m:den>
                          <m:r>
                            <a:rPr lang="en-US" altLang="en-US" sz="2100" b="0" i="1" smtClean="0">
                              <a:latin typeface="Cambria Math" panose="02040503050406030204" pitchFamily="18" charset="0"/>
                              <a:ea typeface="Cambria Math" panose="02040503050406030204" pitchFamily="18" charset="0"/>
                              <a:cs typeface="Simplified Arabic" pitchFamily="18" charset="-78"/>
                            </a:rPr>
                            <m:t>8</m:t>
                          </m:r>
                          <m:r>
                            <a:rPr lang="en-US" altLang="en-US" sz="2100" b="0" i="1" smtClean="0">
                              <a:latin typeface="Cambria Math" panose="02040503050406030204" pitchFamily="18" charset="0"/>
                              <a:ea typeface="Cambria Math" panose="02040503050406030204" pitchFamily="18" charset="0"/>
                              <a:cs typeface="Simplified Arabic" pitchFamily="18" charset="-78"/>
                            </a:rPr>
                            <m:t>𝜋</m:t>
                          </m:r>
                          <m:r>
                            <a:rPr lang="en-US" altLang="en-US" sz="2100" b="0" i="1" baseline="30000" smtClean="0">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𝑚</m:t>
                          </m:r>
                        </m:den>
                      </m:f>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r>
                            <a:rPr lang="en-US" altLang="en-US" sz="2100" i="1" smtClean="0">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𝑑𝑥</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den>
                      </m:f>
                      <m:r>
                        <a:rPr lang="en-US" altLang="en-US" sz="2100" b="0" i="1" smtClean="0">
                          <a:latin typeface="Cambria Math" panose="02040503050406030204" pitchFamily="18" charset="0"/>
                          <a:ea typeface="Cambria Math" panose="02040503050406030204" pitchFamily="18" charset="0"/>
                          <a:cs typeface="Simplified Arabic" pitchFamily="18" charset="-78"/>
                        </a:rPr>
                        <m:t>=</m:t>
                      </m:r>
                      <m:r>
                        <a:rPr lang="en-US" altLang="en-US" sz="2100" b="0" i="1" smtClean="0">
                          <a:latin typeface="Cambria Math" panose="02040503050406030204" pitchFamily="18" charset="0"/>
                          <a:ea typeface="Cambria Math" panose="02040503050406030204" pitchFamily="18" charset="0"/>
                          <a:cs typeface="Simplified Arabic" pitchFamily="18" charset="-78"/>
                        </a:rPr>
                        <m:t>𝐸</m:t>
                      </m:r>
                      <m:r>
                        <a:rPr lang="en-US" altLang="en-US" sz="2100" b="0" i="1" smtClean="0">
                          <a:latin typeface="Cambria Math" panose="02040503050406030204" pitchFamily="18" charset="0"/>
                          <a:ea typeface="Cambria Math" panose="02040503050406030204" pitchFamily="18" charset="0"/>
                          <a:cs typeface="Simplified Arabic" pitchFamily="18" charset="-78"/>
                        </a:rPr>
                        <m:t>𝜓</m:t>
                      </m:r>
                    </m:oMath>
                  </m:oMathPara>
                </a14:m>
                <a:endParaRPr lang="en-US" altLang="en-US" sz="21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898524"/>
                <a:ext cx="8741867" cy="5836726"/>
              </a:xfrm>
              <a:prstGeom prst="rect">
                <a:avLst/>
              </a:prstGeom>
              <a:blipFill>
                <a:blip r:embed="rId2"/>
                <a:stretch>
                  <a:fillRect l="-837" t="-522" r="-837"/>
                </a:stretch>
              </a:blipFill>
            </p:spPr>
            <p:txBody>
              <a:bodyPr/>
              <a:lstStyle/>
              <a:p>
                <a:r>
                  <a:rPr lang="en-US">
                    <a:noFill/>
                  </a:rPr>
                  <a:t> </a:t>
                </a:r>
              </a:p>
            </p:txBody>
          </p:sp>
        </mc:Fallback>
      </mc:AlternateContent>
    </p:spTree>
    <p:extLst>
      <p:ext uri="{BB962C8B-B14F-4D97-AF65-F5344CB8AC3E}">
        <p14:creationId xmlns:p14="http://schemas.microsoft.com/office/powerpoint/2010/main" val="1567748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12</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8524"/>
                <a:ext cx="8741867" cy="5834739"/>
              </a:xfrm>
              <a:prstGeom prst="rect">
                <a:avLst/>
              </a:prstGeom>
            </p:spPr>
            <p:txBody>
              <a:bodyPr wrap="square">
                <a:spAutoFit/>
              </a:bodyPr>
              <a:lstStyle/>
              <a:p>
                <a:pPr algn="just">
                  <a:spcBef>
                    <a:spcPct val="0"/>
                  </a:spcBef>
                </a:pPr>
                <a:r>
                  <a:rPr lang="en-US" altLang="en-US" sz="2100" dirty="0">
                    <a:latin typeface="Calibri body"/>
                    <a:ea typeface="Times New Roman" panose="02020603050405020304" pitchFamily="18" charset="0"/>
                    <a:cs typeface="Simplified Arabic" pitchFamily="18" charset="-78"/>
                  </a:rPr>
                  <a:t>By rearrangement, we get</a:t>
                </a:r>
              </a:p>
              <a:p>
                <a:pPr algn="just">
                  <a:spcBef>
                    <a:spcPct val="0"/>
                  </a:spcBef>
                </a:pPr>
                <a:endParaRPr lang="en-US" altLang="en-US" sz="8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r>
                            <a:rPr lang="en-US" altLang="en-US" sz="2100" i="1">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𝑑𝑥</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den>
                      </m:f>
                      <m:r>
                        <a:rPr lang="en-US" altLang="en-US" sz="2100" i="1">
                          <a:latin typeface="Cambria Math" panose="02040503050406030204" pitchFamily="18" charset="0"/>
                          <a:ea typeface="Cambria Math" panose="02040503050406030204" pitchFamily="18" charset="0"/>
                          <a:cs typeface="Simplified Arabic" pitchFamily="18" charset="-78"/>
                        </a:rPr>
                        <m:t>+</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8</m:t>
                          </m:r>
                          <m:r>
                            <a:rPr lang="en-US" altLang="en-US" sz="2100" i="1">
                              <a:latin typeface="Cambria Math" panose="02040503050406030204" pitchFamily="18" charset="0"/>
                              <a:ea typeface="Cambria Math" panose="02040503050406030204" pitchFamily="18" charset="0"/>
                              <a:cs typeface="Simplified Arabic" pitchFamily="18" charset="-78"/>
                            </a:rPr>
                            <m:t>𝜋</m:t>
                          </m:r>
                          <m:r>
                            <a:rPr lang="en-US" altLang="en-US" sz="2100" i="1" baseline="30000">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𝑚</m:t>
                          </m:r>
                        </m:num>
                        <m:den>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h</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den>
                      </m:f>
                      <m:r>
                        <a:rPr lang="en-US" altLang="en-US" sz="2100" i="1">
                          <a:latin typeface="Cambria Math" panose="02040503050406030204" pitchFamily="18" charset="0"/>
                          <a:ea typeface="Cambria Math" panose="02040503050406030204" pitchFamily="18" charset="0"/>
                          <a:cs typeface="Simplified Arabic" pitchFamily="18" charset="-78"/>
                        </a:rPr>
                        <m:t>𝐸</m:t>
                      </m:r>
                      <m:r>
                        <a:rPr lang="en-US" altLang="en-US" sz="2100" i="1">
                          <a:latin typeface="Cambria Math" panose="02040503050406030204" pitchFamily="18" charset="0"/>
                          <a:ea typeface="Cambria Math" panose="02040503050406030204" pitchFamily="18" charset="0"/>
                          <a:cs typeface="Simplified Arabic" pitchFamily="18" charset="-78"/>
                        </a:rPr>
                        <m:t>𝜓</m:t>
                      </m:r>
                      <m:r>
                        <a:rPr lang="en-US" altLang="en-US" sz="2100" i="1">
                          <a:latin typeface="Cambria Math" panose="02040503050406030204" pitchFamily="18" charset="0"/>
                          <a:ea typeface="Cambria Math" panose="02040503050406030204" pitchFamily="18" charset="0"/>
                          <a:cs typeface="Simplified Arabic" pitchFamily="18" charset="-78"/>
                        </a:rPr>
                        <m:t>=0</m:t>
                      </m:r>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800" dirty="0">
                  <a:latin typeface="Times New Roman" panose="02020603050405020304" pitchFamily="18" charset="0"/>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This equation can be rewritten as </a:t>
                </a:r>
              </a:p>
              <a:p>
                <a:pPr algn="just">
                  <a:spcBef>
                    <a:spcPct val="0"/>
                  </a:spcBef>
                </a:pPr>
                <a:endParaRPr lang="en-US" altLang="en-US" sz="8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r>
                            <a:rPr lang="en-US" altLang="en-US" sz="2100" i="1">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𝑑𝑥</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den>
                      </m:f>
                      <m:r>
                        <a:rPr lang="en-US" altLang="en-US" sz="2100" i="1">
                          <a:latin typeface="Cambria Math" panose="02040503050406030204" pitchFamily="18" charset="0"/>
                          <a:ea typeface="Cambria Math" panose="02040503050406030204" pitchFamily="18" charset="0"/>
                          <a:cs typeface="Simplified Arabic" pitchFamily="18" charset="-78"/>
                        </a:rPr>
                        <m:t>+</m:t>
                      </m:r>
                      <m:r>
                        <a:rPr lang="en-US" altLang="en-US" sz="2100" b="0" i="1" smtClean="0">
                          <a:latin typeface="Cambria Math" panose="02040503050406030204" pitchFamily="18" charset="0"/>
                          <a:ea typeface="Cambria Math" panose="02040503050406030204" pitchFamily="18" charset="0"/>
                          <a:cs typeface="Simplified Arabic" pitchFamily="18" charset="-78"/>
                        </a:rPr>
                        <m:t>𝑘</m:t>
                      </m:r>
                      <m:r>
                        <a:rPr lang="en-US" altLang="en-US" sz="2100" b="0" i="1" baseline="30000" smtClean="0">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𝜓</m:t>
                      </m:r>
                      <m:r>
                        <a:rPr lang="en-US" altLang="en-US" sz="2100" i="1">
                          <a:latin typeface="Cambria Math" panose="02040503050406030204" pitchFamily="18" charset="0"/>
                          <a:ea typeface="Cambria Math" panose="02040503050406030204" pitchFamily="18" charset="0"/>
                          <a:cs typeface="Simplified Arabic" pitchFamily="18" charset="-78"/>
                        </a:rPr>
                        <m:t>=0</m:t>
                      </m:r>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8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where </a:t>
                </a:r>
              </a:p>
              <a:p>
                <a:pPr algn="just">
                  <a:spcBef>
                    <a:spcPct val="0"/>
                  </a:spcBef>
                </a:pPr>
                <a14:m>
                  <m:oMathPara xmlns:m="http://schemas.openxmlformats.org/officeDocument/2006/math">
                    <m:oMathParaPr>
                      <m:jc m:val="centerGroup"/>
                    </m:oMathParaPr>
                    <m:oMath xmlns:m="http://schemas.openxmlformats.org/officeDocument/2006/math">
                      <m:r>
                        <a:rPr lang="en-US" altLang="en-US" sz="2100" i="1">
                          <a:latin typeface="Cambria Math" panose="02040503050406030204" pitchFamily="18" charset="0"/>
                          <a:ea typeface="Cambria Math" panose="02040503050406030204" pitchFamily="18" charset="0"/>
                          <a:cs typeface="Simplified Arabic" pitchFamily="18" charset="-78"/>
                        </a:rPr>
                        <m:t>𝑘</m:t>
                      </m:r>
                      <m:r>
                        <a:rPr lang="en-US" altLang="en-US" sz="2100" i="1" baseline="30000">
                          <a:latin typeface="Cambria Math" panose="02040503050406030204" pitchFamily="18" charset="0"/>
                          <a:ea typeface="Cambria Math" panose="02040503050406030204" pitchFamily="18" charset="0"/>
                          <a:cs typeface="Simplified Arabic" pitchFamily="18" charset="-78"/>
                        </a:rPr>
                        <m:t>2</m:t>
                      </m:r>
                      <m:r>
                        <a:rPr lang="en-US" altLang="en-US" sz="2100" b="0" i="1" smtClean="0">
                          <a:latin typeface="Cambria Math" panose="02040503050406030204" pitchFamily="18" charset="0"/>
                          <a:ea typeface="Cambria Math" panose="02040503050406030204" pitchFamily="18" charset="0"/>
                          <a:cs typeface="Simplified Arabic" pitchFamily="18" charset="-78"/>
                        </a:rPr>
                        <m:t>=</m:t>
                      </m:r>
                      <m:r>
                        <a:rPr lang="en-US" altLang="en-US" sz="2100" i="1" baseline="30000">
                          <a:latin typeface="Cambria Math" panose="02040503050406030204" pitchFamily="18" charset="0"/>
                          <a:ea typeface="Cambria Math" panose="02040503050406030204" pitchFamily="18" charset="0"/>
                          <a:cs typeface="Simplified Arabic" pitchFamily="18" charset="-78"/>
                        </a:rPr>
                        <m:t> </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8</m:t>
                          </m:r>
                          <m:r>
                            <a:rPr lang="en-US" altLang="en-US" sz="2100" i="1">
                              <a:latin typeface="Cambria Math" panose="02040503050406030204" pitchFamily="18" charset="0"/>
                              <a:ea typeface="Cambria Math" panose="02040503050406030204" pitchFamily="18" charset="0"/>
                              <a:cs typeface="Simplified Arabic" pitchFamily="18" charset="-78"/>
                            </a:rPr>
                            <m:t>𝜋</m:t>
                          </m:r>
                          <m:r>
                            <a:rPr lang="en-US" altLang="en-US" sz="2100" i="1" baseline="30000">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𝑚</m:t>
                          </m:r>
                          <m:r>
                            <a:rPr lang="en-US" altLang="en-US" sz="2100" b="0" i="1" smtClean="0">
                              <a:latin typeface="Cambria Math" panose="02040503050406030204" pitchFamily="18" charset="0"/>
                              <a:ea typeface="Cambria Math" panose="02040503050406030204" pitchFamily="18" charset="0"/>
                              <a:cs typeface="Simplified Arabic" pitchFamily="18" charset="-78"/>
                            </a:rPr>
                            <m:t>𝐸</m:t>
                          </m:r>
                        </m:num>
                        <m:den>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h</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den>
                      </m:f>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6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Equation (</a:t>
                </a:r>
                <a14:m>
                  <m:oMath xmlns:m="http://schemas.openxmlformats.org/officeDocument/2006/math">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r>
                          <a:rPr lang="en-US" altLang="en-US" sz="2100" i="1">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𝑑𝑥</m:t>
                            </m:r>
                          </m:e>
                          <m:sup>
                            <m:r>
                              <a:rPr lang="en-US" altLang="en-US" sz="2100" i="1">
                                <a:latin typeface="Cambria Math" panose="02040503050406030204" pitchFamily="18" charset="0"/>
                                <a:ea typeface="Cambria Math" panose="02040503050406030204" pitchFamily="18" charset="0"/>
                                <a:cs typeface="Simplified Arabic" pitchFamily="18" charset="-78"/>
                              </a:rPr>
                              <m:t>2</m:t>
                            </m:r>
                          </m:sup>
                        </m:sSup>
                      </m:den>
                    </m:f>
                    <m:r>
                      <a:rPr lang="en-US" altLang="en-US" sz="2100" i="1">
                        <a:latin typeface="Cambria Math" panose="02040503050406030204" pitchFamily="18" charset="0"/>
                        <a:ea typeface="Cambria Math" panose="02040503050406030204" pitchFamily="18" charset="0"/>
                        <a:cs typeface="Simplified Arabic" pitchFamily="18" charset="-78"/>
                      </a:rPr>
                      <m:t>+</m:t>
                    </m:r>
                    <m:r>
                      <a:rPr lang="en-US" altLang="en-US" sz="2100" i="1">
                        <a:latin typeface="Cambria Math" panose="02040503050406030204" pitchFamily="18" charset="0"/>
                        <a:ea typeface="Cambria Math" panose="02040503050406030204" pitchFamily="18" charset="0"/>
                        <a:cs typeface="Simplified Arabic" pitchFamily="18" charset="-78"/>
                      </a:rPr>
                      <m:t>𝑘</m:t>
                    </m:r>
                    <m:r>
                      <a:rPr lang="en-US" altLang="en-US" sz="2100" i="1" baseline="30000">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𝜓</m:t>
                    </m:r>
                    <m:r>
                      <a:rPr lang="en-US" altLang="en-US" sz="2100" i="1">
                        <a:latin typeface="Cambria Math" panose="02040503050406030204" pitchFamily="18" charset="0"/>
                        <a:ea typeface="Cambria Math" panose="02040503050406030204" pitchFamily="18" charset="0"/>
                        <a:cs typeface="Simplified Arabic" pitchFamily="18" charset="-78"/>
                      </a:rPr>
                      <m:t>=0)</m:t>
                    </m:r>
                  </m:oMath>
                </a14:m>
                <a:r>
                  <a:rPr lang="en-US" altLang="en-US" sz="2100" dirty="0">
                    <a:latin typeface="Calibri body"/>
                    <a:ea typeface="Times New Roman" panose="02020603050405020304" pitchFamily="18" charset="0"/>
                    <a:cs typeface="Simplified Arabic" pitchFamily="18" charset="-78"/>
                  </a:rPr>
                  <a:t>is a second order homogeneous linear deferential equation, the solution of such equation is very well known as we saw earlier.  The solution is given by </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ctr">
                  <a:spcBef>
                    <a:spcPct val="0"/>
                  </a:spcBef>
                </a:pPr>
                <a14:m>
                  <m:oMath xmlns:m="http://schemas.openxmlformats.org/officeDocument/2006/math">
                    <m:r>
                      <a:rPr lang="en-US" altLang="en-US" sz="2100" i="1" smtClean="0">
                        <a:latin typeface="Cambria Math" panose="02040503050406030204" pitchFamily="18" charset="0"/>
                        <a:ea typeface="Cambria Math" panose="02040503050406030204" pitchFamily="18" charset="0"/>
                        <a:cs typeface="Simplified Arabic" pitchFamily="18" charset="-78"/>
                      </a:rPr>
                      <m:t>𝜓</m:t>
                    </m:r>
                    <m:d>
                      <m:dPr>
                        <m:ctrlPr>
                          <a:rPr lang="en-US" altLang="en-US" sz="2100" b="0" i="1" smtClean="0">
                            <a:latin typeface="Cambria Math" panose="02040503050406030204" pitchFamily="18" charset="0"/>
                            <a:ea typeface="Cambria Math" panose="02040503050406030204" pitchFamily="18" charset="0"/>
                            <a:cs typeface="Simplified Arabic" pitchFamily="18" charset="-78"/>
                          </a:rPr>
                        </m:ctrlPr>
                      </m:dPr>
                      <m:e>
                        <m:r>
                          <a:rPr lang="en-US" altLang="en-US" sz="2100" b="0" i="1" smtClean="0">
                            <a:latin typeface="Cambria Math" panose="02040503050406030204" pitchFamily="18" charset="0"/>
                            <a:ea typeface="Cambria Math" panose="02040503050406030204" pitchFamily="18" charset="0"/>
                            <a:cs typeface="Simplified Arabic" pitchFamily="18" charset="-78"/>
                          </a:rPr>
                          <m:t>𝑥</m:t>
                        </m:r>
                      </m:e>
                    </m:d>
                    <m:r>
                      <a:rPr lang="en-US" altLang="en-US" sz="2100" b="0" i="1" smtClean="0">
                        <a:latin typeface="Cambria Math" panose="02040503050406030204" pitchFamily="18" charset="0"/>
                        <a:ea typeface="Cambria Math" panose="02040503050406030204" pitchFamily="18" charset="0"/>
                        <a:cs typeface="Simplified Arabic" pitchFamily="18" charset="-78"/>
                      </a:rPr>
                      <m:t>=</m:t>
                    </m:r>
                    <m:r>
                      <a:rPr lang="en-US" altLang="en-US" sz="2100" b="0" i="1" smtClean="0">
                        <a:latin typeface="Cambria Math" panose="02040503050406030204" pitchFamily="18" charset="0"/>
                        <a:ea typeface="Cambria Math" panose="02040503050406030204" pitchFamily="18" charset="0"/>
                        <a:cs typeface="Simplified Arabic" pitchFamily="18" charset="-78"/>
                      </a:rPr>
                      <m:t>𝐴</m:t>
                    </m:r>
                    <m:func>
                      <m:funcPr>
                        <m:ctrlPr>
                          <a:rPr lang="en-US" altLang="en-US" sz="2100" b="0" i="1" smtClean="0">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100" b="0" i="0" smtClean="0">
                            <a:latin typeface="Cambria Math" panose="02040503050406030204" pitchFamily="18" charset="0"/>
                            <a:ea typeface="Cambria Math" panose="02040503050406030204" pitchFamily="18" charset="0"/>
                            <a:cs typeface="Simplified Arabic" pitchFamily="18" charset="-78"/>
                          </a:rPr>
                          <m:t>sin</m:t>
                        </m:r>
                      </m:fName>
                      <m:e>
                        <m:r>
                          <a:rPr lang="en-US" altLang="en-US" sz="2100" b="0" i="1" smtClean="0">
                            <a:latin typeface="Cambria Math" panose="02040503050406030204" pitchFamily="18" charset="0"/>
                            <a:ea typeface="Cambria Math" panose="02040503050406030204" pitchFamily="18" charset="0"/>
                            <a:cs typeface="Simplified Arabic" pitchFamily="18" charset="-78"/>
                          </a:rPr>
                          <m:t>𝑘𝑥</m:t>
                        </m:r>
                        <m:r>
                          <a:rPr lang="en-US" altLang="en-US" sz="2100" b="0" i="1" smtClean="0">
                            <a:latin typeface="Cambria Math" panose="02040503050406030204" pitchFamily="18" charset="0"/>
                            <a:ea typeface="Cambria Math" panose="02040503050406030204" pitchFamily="18" charset="0"/>
                            <a:cs typeface="Simplified Arabic" pitchFamily="18" charset="-78"/>
                          </a:rPr>
                          <m:t>+</m:t>
                        </m:r>
                        <m:r>
                          <a:rPr lang="en-US" altLang="en-US" sz="2100" b="0" i="1" smtClean="0">
                            <a:latin typeface="Cambria Math" panose="02040503050406030204" pitchFamily="18" charset="0"/>
                            <a:ea typeface="Cambria Math" panose="02040503050406030204" pitchFamily="18" charset="0"/>
                            <a:cs typeface="Simplified Arabic" pitchFamily="18" charset="-78"/>
                          </a:rPr>
                          <m:t>𝐵</m:t>
                        </m:r>
                        <m:func>
                          <m:funcPr>
                            <m:ctrlPr>
                              <a:rPr lang="en-US" altLang="en-US" sz="2100" b="0" i="1" smtClean="0">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100" b="0" i="0" smtClean="0">
                                <a:latin typeface="Cambria Math" panose="02040503050406030204" pitchFamily="18" charset="0"/>
                                <a:ea typeface="Cambria Math" panose="02040503050406030204" pitchFamily="18" charset="0"/>
                                <a:cs typeface="Simplified Arabic" pitchFamily="18" charset="-78"/>
                              </a:rPr>
                              <m:t>cos</m:t>
                            </m:r>
                          </m:fName>
                          <m:e>
                            <m:r>
                              <a:rPr lang="en-US" altLang="en-US" sz="2100" b="0" i="1" smtClean="0">
                                <a:latin typeface="Cambria Math" panose="02040503050406030204" pitchFamily="18" charset="0"/>
                                <a:ea typeface="Cambria Math" panose="02040503050406030204" pitchFamily="18" charset="0"/>
                                <a:cs typeface="Simplified Arabic" pitchFamily="18" charset="-78"/>
                              </a:rPr>
                              <m:t>𝑘𝑥</m:t>
                            </m:r>
                          </m:e>
                        </m:func>
                      </m:e>
                    </m:func>
                  </m:oMath>
                </a14:m>
                <a:r>
                  <a:rPr lang="en-US" altLang="en-US" sz="2100" dirty="0">
                    <a:latin typeface="Calibri body"/>
                    <a:ea typeface="Times New Roman" panose="02020603050405020304" pitchFamily="18" charset="0"/>
                    <a:cs typeface="Simplified Arabic" pitchFamily="18" charset="-78"/>
                  </a:rPr>
                  <a:t>       or       </a:t>
                </a:r>
                <a14:m>
                  <m:oMath xmlns:m="http://schemas.openxmlformats.org/officeDocument/2006/math">
                    <m:r>
                      <a:rPr lang="en-US" altLang="en-US" sz="2100" i="1">
                        <a:latin typeface="Cambria Math" panose="02040503050406030204" pitchFamily="18" charset="0"/>
                        <a:ea typeface="Cambria Math" panose="02040503050406030204" pitchFamily="18" charset="0"/>
                        <a:cs typeface="Simplified Arabic" pitchFamily="18" charset="-78"/>
                      </a:rPr>
                      <m:t>𝜓</m:t>
                    </m:r>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r>
                          <a:rPr lang="en-US" altLang="en-US" sz="2100" i="1">
                            <a:latin typeface="Cambria Math" panose="02040503050406030204" pitchFamily="18" charset="0"/>
                            <a:ea typeface="Cambria Math" panose="02040503050406030204" pitchFamily="18" charset="0"/>
                            <a:cs typeface="Simplified Arabic" pitchFamily="18" charset="-78"/>
                          </a:rPr>
                          <m:t>𝑥</m:t>
                        </m:r>
                      </m:e>
                    </m:d>
                    <m:r>
                      <a:rPr lang="en-US" altLang="en-US" sz="2100" b="0" i="1" smtClean="0">
                        <a:latin typeface="Cambria Math" panose="02040503050406030204" pitchFamily="18" charset="0"/>
                        <a:ea typeface="Cambria Math" panose="02040503050406030204" pitchFamily="18" charset="0"/>
                        <a:cs typeface="Simplified Arabic" pitchFamily="18" charset="-78"/>
                      </a:rPr>
                      <m:t>=</m:t>
                    </m:r>
                    <m:r>
                      <a:rPr lang="en-US" altLang="en-US" sz="2100" b="0" i="1" smtClean="0">
                        <a:latin typeface="Cambria Math" panose="02040503050406030204" pitchFamily="18" charset="0"/>
                        <a:ea typeface="Cambria Math" panose="02040503050406030204" pitchFamily="18" charset="0"/>
                        <a:cs typeface="Simplified Arabic" pitchFamily="18" charset="-78"/>
                      </a:rPr>
                      <m:t>𝐶</m:t>
                    </m:r>
                    <m:sSup>
                      <m:sSupPr>
                        <m:ctrlPr>
                          <a:rPr lang="en-US" altLang="en-US" sz="2100" b="0" i="1" smtClean="0">
                            <a:latin typeface="Cambria Math" panose="02040503050406030204" pitchFamily="18" charset="0"/>
                            <a:ea typeface="Cambria Math" panose="02040503050406030204" pitchFamily="18" charset="0"/>
                            <a:cs typeface="Simplified Arabic" pitchFamily="18" charset="-78"/>
                          </a:rPr>
                        </m:ctrlPr>
                      </m:sSupPr>
                      <m:e>
                        <m:r>
                          <a:rPr lang="en-US" altLang="en-US" sz="2100" b="0" i="1" smtClean="0">
                            <a:latin typeface="Cambria Math" panose="02040503050406030204" pitchFamily="18" charset="0"/>
                            <a:ea typeface="Cambria Math" panose="02040503050406030204" pitchFamily="18" charset="0"/>
                            <a:cs typeface="Simplified Arabic" pitchFamily="18" charset="-78"/>
                          </a:rPr>
                          <m:t>𝑒</m:t>
                        </m:r>
                      </m:e>
                      <m:sup>
                        <m:r>
                          <a:rPr lang="en-US" altLang="en-US" sz="2100" b="0" i="1" smtClean="0">
                            <a:latin typeface="Cambria Math" panose="02040503050406030204" pitchFamily="18" charset="0"/>
                            <a:ea typeface="Cambria Math" panose="02040503050406030204" pitchFamily="18" charset="0"/>
                            <a:cs typeface="Simplified Arabic" pitchFamily="18" charset="-78"/>
                          </a:rPr>
                          <m:t>𝑖𝑘𝑥</m:t>
                        </m:r>
                      </m:sup>
                    </m:sSup>
                    <m:r>
                      <a:rPr lang="en-US" altLang="en-US" sz="2100" b="0" i="1" smtClean="0">
                        <a:latin typeface="Cambria Math" panose="02040503050406030204" pitchFamily="18" charset="0"/>
                        <a:ea typeface="Cambria Math" panose="02040503050406030204" pitchFamily="18" charset="0"/>
                        <a:cs typeface="Simplified Arabic" pitchFamily="18" charset="-78"/>
                      </a:rPr>
                      <m:t>+</m:t>
                    </m:r>
                    <m:r>
                      <a:rPr lang="en-US" altLang="en-US" sz="2100" b="0" i="1" smtClean="0">
                        <a:latin typeface="Cambria Math" panose="02040503050406030204" pitchFamily="18" charset="0"/>
                        <a:ea typeface="Cambria Math" panose="02040503050406030204" pitchFamily="18" charset="0"/>
                        <a:cs typeface="Simplified Arabic" pitchFamily="18" charset="-78"/>
                      </a:rPr>
                      <m:t>𝐷</m:t>
                    </m:r>
                    <m:sSup>
                      <m:sSupPr>
                        <m:ctrlPr>
                          <a:rPr lang="en-US" altLang="en-US" sz="2100" b="0" i="1" smtClean="0">
                            <a:latin typeface="Cambria Math" panose="02040503050406030204" pitchFamily="18" charset="0"/>
                            <a:ea typeface="Cambria Math" panose="02040503050406030204" pitchFamily="18" charset="0"/>
                            <a:cs typeface="Simplified Arabic" pitchFamily="18" charset="-78"/>
                          </a:rPr>
                        </m:ctrlPr>
                      </m:sSupPr>
                      <m:e>
                        <m:r>
                          <a:rPr lang="en-US" altLang="en-US" sz="2100" b="0" i="1" smtClean="0">
                            <a:latin typeface="Cambria Math" panose="02040503050406030204" pitchFamily="18" charset="0"/>
                            <a:ea typeface="Cambria Math" panose="02040503050406030204" pitchFamily="18" charset="0"/>
                            <a:cs typeface="Simplified Arabic" pitchFamily="18" charset="-78"/>
                          </a:rPr>
                          <m:t>𝑒</m:t>
                        </m:r>
                      </m:e>
                      <m:sup>
                        <m:r>
                          <a:rPr lang="en-US" altLang="en-US" sz="2100" b="0" i="1" smtClean="0">
                            <a:latin typeface="Cambria Math" panose="02040503050406030204" pitchFamily="18" charset="0"/>
                            <a:ea typeface="Cambria Math" panose="02040503050406030204" pitchFamily="18" charset="0"/>
                            <a:cs typeface="Simplified Arabic" pitchFamily="18" charset="-78"/>
                          </a:rPr>
                          <m:t>−</m:t>
                        </m:r>
                        <m:r>
                          <a:rPr lang="en-US" altLang="en-US" sz="2100" b="0" i="1" smtClean="0">
                            <a:latin typeface="Cambria Math" panose="02040503050406030204" pitchFamily="18" charset="0"/>
                            <a:ea typeface="Cambria Math" panose="02040503050406030204" pitchFamily="18" charset="0"/>
                            <a:cs typeface="Simplified Arabic" pitchFamily="18" charset="-78"/>
                          </a:rPr>
                          <m:t>𝑖𝑘𝑥</m:t>
                        </m:r>
                      </m:sup>
                    </m:sSup>
                  </m:oMath>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Where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𝐴</m:t>
                    </m:r>
                    <m:r>
                      <a:rPr lang="en-US" altLang="en-US" sz="2100" b="0" i="1" smtClean="0">
                        <a:latin typeface="Cambria Math" panose="02040503050406030204" pitchFamily="18" charset="0"/>
                        <a:ea typeface="Times New Roman" panose="02020603050405020304" pitchFamily="18" charset="0"/>
                        <a:cs typeface="Simplified Arabic" pitchFamily="18" charset="-78"/>
                      </a:rPr>
                      <m:t>, </m:t>
                    </m:r>
                    <m:r>
                      <a:rPr lang="en-US" altLang="en-US" sz="2100" b="0" i="1" smtClean="0">
                        <a:latin typeface="Cambria Math" panose="02040503050406030204" pitchFamily="18" charset="0"/>
                        <a:ea typeface="Times New Roman" panose="02020603050405020304" pitchFamily="18" charset="0"/>
                        <a:cs typeface="Simplified Arabic" pitchFamily="18" charset="-78"/>
                      </a:rPr>
                      <m:t>𝐵</m:t>
                    </m:r>
                    <m:r>
                      <a:rPr lang="en-US" altLang="en-US" sz="2100" b="0" i="1" smtClean="0">
                        <a:latin typeface="Cambria Math" panose="02040503050406030204" pitchFamily="18" charset="0"/>
                        <a:ea typeface="Times New Roman" panose="02020603050405020304" pitchFamily="18" charset="0"/>
                        <a:cs typeface="Simplified Arabic" pitchFamily="18" charset="-78"/>
                      </a:rPr>
                      <m:t>, </m:t>
                    </m:r>
                    <m:r>
                      <a:rPr lang="en-US" altLang="en-US" sz="2100" b="0" i="1" smtClean="0">
                        <a:latin typeface="Cambria Math" panose="02040503050406030204" pitchFamily="18" charset="0"/>
                        <a:ea typeface="Times New Roman" panose="02020603050405020304" pitchFamily="18" charset="0"/>
                        <a:cs typeface="Simplified Arabic" pitchFamily="18" charset="-78"/>
                      </a:rPr>
                      <m:t>𝐶</m:t>
                    </m:r>
                    <m:r>
                      <a:rPr lang="en-US" altLang="en-US" sz="2100" b="0" i="1" smtClean="0">
                        <a:latin typeface="Cambria Math" panose="02040503050406030204" pitchFamily="18" charset="0"/>
                        <a:ea typeface="Times New Roman" panose="02020603050405020304" pitchFamily="18" charset="0"/>
                        <a:cs typeface="Simplified Arabic" pitchFamily="18" charset="-78"/>
                      </a:rPr>
                      <m:t> </m:t>
                    </m:r>
                    <m:r>
                      <a:rPr lang="en-US" altLang="en-US" sz="2100" b="0" i="1" smtClean="0">
                        <a:latin typeface="Cambria Math" panose="02040503050406030204" pitchFamily="18" charset="0"/>
                        <a:ea typeface="Times New Roman" panose="02020603050405020304" pitchFamily="18" charset="0"/>
                        <a:cs typeface="Simplified Arabic" pitchFamily="18" charset="-78"/>
                      </a:rPr>
                      <m:t>𝑎𝑛𝑑</m:t>
                    </m:r>
                    <m:r>
                      <a:rPr lang="en-US" altLang="en-US" sz="2100" b="0" i="1" smtClean="0">
                        <a:latin typeface="Cambria Math" panose="02040503050406030204" pitchFamily="18" charset="0"/>
                        <a:ea typeface="Times New Roman" panose="02020603050405020304" pitchFamily="18" charset="0"/>
                        <a:cs typeface="Simplified Arabic" pitchFamily="18" charset="-78"/>
                      </a:rPr>
                      <m:t> </m:t>
                    </m:r>
                    <m:r>
                      <a:rPr lang="en-US" altLang="en-US" sz="2100" b="0" i="1" smtClean="0">
                        <a:latin typeface="Cambria Math" panose="02040503050406030204" pitchFamily="18" charset="0"/>
                        <a:ea typeface="Times New Roman" panose="02020603050405020304" pitchFamily="18" charset="0"/>
                        <a:cs typeface="Simplified Arabic" pitchFamily="18" charset="-78"/>
                      </a:rPr>
                      <m:t>𝐷</m:t>
                    </m:r>
                  </m:oMath>
                </a14:m>
                <a:r>
                  <a:rPr lang="en-US" altLang="en-US" sz="2100" dirty="0">
                    <a:latin typeface="Calibri body"/>
                    <a:ea typeface="Times New Roman" panose="02020603050405020304" pitchFamily="18" charset="0"/>
                    <a:cs typeface="Simplified Arabic" pitchFamily="18" charset="-78"/>
                  </a:rPr>
                  <a:t> are constants.</a:t>
                </a:r>
              </a:p>
            </p:txBody>
          </p:sp>
        </mc:Choice>
        <mc:Fallback xmlns="">
          <p:sp>
            <p:nvSpPr>
              <p:cNvPr id="3" name="Rectangle 2"/>
              <p:cNvSpPr>
                <a:spLocks noRot="1" noChangeAspect="1" noMove="1" noResize="1" noEditPoints="1" noAdjustHandles="1" noChangeArrowheads="1" noChangeShapeType="1" noTextEdit="1"/>
              </p:cNvSpPr>
              <p:nvPr/>
            </p:nvSpPr>
            <p:spPr>
              <a:xfrm>
                <a:off x="207416" y="898524"/>
                <a:ext cx="8741867" cy="5834739"/>
              </a:xfrm>
              <a:prstGeom prst="rect">
                <a:avLst/>
              </a:prstGeom>
              <a:blipFill>
                <a:blip r:embed="rId2"/>
                <a:stretch>
                  <a:fillRect l="-837" t="-626" r="-837"/>
                </a:stretch>
              </a:blipFill>
            </p:spPr>
            <p:txBody>
              <a:bodyPr/>
              <a:lstStyle/>
              <a:p>
                <a:r>
                  <a:rPr lang="en-US">
                    <a:noFill/>
                  </a:rPr>
                  <a:t> </a:t>
                </a:r>
              </a:p>
            </p:txBody>
          </p:sp>
        </mc:Fallback>
      </mc:AlternateContent>
    </p:spTree>
    <p:extLst>
      <p:ext uri="{BB962C8B-B14F-4D97-AF65-F5344CB8AC3E}">
        <p14:creationId xmlns:p14="http://schemas.microsoft.com/office/powerpoint/2010/main" val="495527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13</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8524"/>
                <a:ext cx="8741867" cy="5695342"/>
              </a:xfrm>
              <a:prstGeom prst="rect">
                <a:avLst/>
              </a:prstGeom>
            </p:spPr>
            <p:txBody>
              <a:bodyPr wrap="square">
                <a:spAutoFit/>
              </a:bodyPr>
              <a:lstStyle/>
              <a:p>
                <a:pPr algn="just">
                  <a:lnSpc>
                    <a:spcPct val="120000"/>
                  </a:lnSpc>
                  <a:spcBef>
                    <a:spcPct val="0"/>
                  </a:spcBef>
                </a:pPr>
                <a14:m>
                  <m:oMathPara xmlns:m="http://schemas.openxmlformats.org/officeDocument/2006/math">
                    <m:oMathParaPr>
                      <m:jc m:val="centerGroup"/>
                    </m:oMathParaPr>
                    <m:oMath xmlns:m="http://schemas.openxmlformats.org/officeDocument/2006/math">
                      <m:f>
                        <m:fPr>
                          <m:ctrlPr>
                            <a:rPr lang="en-US" altLang="en-US" sz="1900" i="1">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1900" i="1">
                                  <a:latin typeface="Cambria Math" panose="02040503050406030204" pitchFamily="18" charset="0"/>
                                  <a:ea typeface="Cambria Math" panose="02040503050406030204" pitchFamily="18" charset="0"/>
                                  <a:cs typeface="Simplified Arabic" pitchFamily="18" charset="-78"/>
                                </a:rPr>
                              </m:ctrlPr>
                            </m:sSupPr>
                            <m:e>
                              <m:r>
                                <a:rPr lang="en-US" altLang="en-US" sz="1900" i="1">
                                  <a:latin typeface="Cambria Math" panose="02040503050406030204" pitchFamily="18" charset="0"/>
                                  <a:ea typeface="Cambria Math" panose="02040503050406030204" pitchFamily="18" charset="0"/>
                                  <a:cs typeface="Simplified Arabic" pitchFamily="18" charset="-78"/>
                                </a:rPr>
                                <m:t>𝑑</m:t>
                              </m:r>
                            </m:e>
                            <m:sup>
                              <m:r>
                                <a:rPr lang="en-US" altLang="en-US" sz="1900" i="1">
                                  <a:latin typeface="Cambria Math" panose="02040503050406030204" pitchFamily="18" charset="0"/>
                                  <a:ea typeface="Cambria Math" panose="02040503050406030204" pitchFamily="18" charset="0"/>
                                  <a:cs typeface="Simplified Arabic" pitchFamily="18" charset="-78"/>
                                </a:rPr>
                                <m:t>2</m:t>
                              </m:r>
                            </m:sup>
                          </m:sSup>
                          <m:r>
                            <a:rPr lang="en-US" altLang="en-US" sz="1900" i="1">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1900" i="1">
                                  <a:latin typeface="Cambria Math" panose="02040503050406030204" pitchFamily="18" charset="0"/>
                                  <a:ea typeface="Cambria Math" panose="02040503050406030204" pitchFamily="18" charset="0"/>
                                  <a:cs typeface="Simplified Arabic" pitchFamily="18" charset="-78"/>
                                </a:rPr>
                              </m:ctrlPr>
                            </m:sSupPr>
                            <m:e>
                              <m:r>
                                <a:rPr lang="en-US" altLang="en-US" sz="1900" i="1">
                                  <a:latin typeface="Cambria Math" panose="02040503050406030204" pitchFamily="18" charset="0"/>
                                  <a:ea typeface="Cambria Math" panose="02040503050406030204" pitchFamily="18" charset="0"/>
                                  <a:cs typeface="Simplified Arabic" pitchFamily="18" charset="-78"/>
                                </a:rPr>
                                <m:t>𝑑𝑥</m:t>
                              </m:r>
                            </m:e>
                            <m:sup>
                              <m:r>
                                <a:rPr lang="en-US" altLang="en-US" sz="1900" i="1">
                                  <a:latin typeface="Cambria Math" panose="02040503050406030204" pitchFamily="18" charset="0"/>
                                  <a:ea typeface="Cambria Math" panose="02040503050406030204" pitchFamily="18" charset="0"/>
                                  <a:cs typeface="Simplified Arabic" pitchFamily="18" charset="-78"/>
                                </a:rPr>
                                <m:t>2</m:t>
                              </m:r>
                            </m:sup>
                          </m:sSup>
                        </m:den>
                      </m:f>
                      <m:r>
                        <a:rPr lang="en-US" altLang="en-US" sz="1900" i="1">
                          <a:latin typeface="Cambria Math" panose="02040503050406030204" pitchFamily="18" charset="0"/>
                          <a:ea typeface="Cambria Math" panose="02040503050406030204" pitchFamily="18" charset="0"/>
                          <a:cs typeface="Simplified Arabic" pitchFamily="18" charset="-78"/>
                        </a:rPr>
                        <m:t>+</m:t>
                      </m:r>
                      <m:r>
                        <a:rPr lang="en-US" altLang="en-US" sz="1900" i="1">
                          <a:latin typeface="Cambria Math" panose="02040503050406030204" pitchFamily="18" charset="0"/>
                          <a:ea typeface="Cambria Math" panose="02040503050406030204" pitchFamily="18" charset="0"/>
                          <a:cs typeface="Simplified Arabic" pitchFamily="18" charset="-78"/>
                        </a:rPr>
                        <m:t>𝑘</m:t>
                      </m:r>
                      <m:r>
                        <a:rPr lang="en-US" altLang="en-US" sz="1900" i="1" baseline="30000">
                          <a:latin typeface="Cambria Math" panose="02040503050406030204" pitchFamily="18" charset="0"/>
                          <a:ea typeface="Cambria Math" panose="02040503050406030204" pitchFamily="18" charset="0"/>
                          <a:cs typeface="Simplified Arabic" pitchFamily="18" charset="-78"/>
                        </a:rPr>
                        <m:t>2</m:t>
                      </m:r>
                      <m:r>
                        <a:rPr lang="en-US" altLang="en-US" sz="1900" i="1">
                          <a:latin typeface="Cambria Math" panose="02040503050406030204" pitchFamily="18" charset="0"/>
                          <a:ea typeface="Cambria Math" panose="02040503050406030204" pitchFamily="18" charset="0"/>
                          <a:cs typeface="Simplified Arabic" pitchFamily="18" charset="-78"/>
                        </a:rPr>
                        <m:t>𝜓</m:t>
                      </m:r>
                      <m:r>
                        <a:rPr lang="en-US" altLang="en-US" sz="1900" i="1">
                          <a:latin typeface="Cambria Math" panose="02040503050406030204" pitchFamily="18" charset="0"/>
                          <a:ea typeface="Cambria Math" panose="02040503050406030204" pitchFamily="18" charset="0"/>
                          <a:cs typeface="Simplified Arabic" pitchFamily="18" charset="-78"/>
                        </a:rPr>
                        <m:t>=</m:t>
                      </m:r>
                      <m:r>
                        <a:rPr lang="en-US" altLang="en-US" sz="1900" i="1">
                          <a:latin typeface="Cambria Math" panose="02040503050406030204" pitchFamily="18" charset="0"/>
                          <a:ea typeface="Cambria Math" panose="02040503050406030204" pitchFamily="18" charset="0"/>
                          <a:cs typeface="Simplified Arabic" pitchFamily="18" charset="-78"/>
                        </a:rPr>
                        <m:t>0</m:t>
                      </m:r>
                    </m:oMath>
                  </m:oMathPara>
                </a14:m>
                <a:endParaRPr lang="en-US" altLang="en-US" sz="1900" b="1" dirty="0">
                  <a:latin typeface="Calibri body"/>
                  <a:ea typeface="Times New Roman" panose="02020603050405020304" pitchFamily="18" charset="0"/>
                  <a:cs typeface="Simplified Arabic" pitchFamily="18" charset="-78"/>
                </a:endParaRPr>
              </a:p>
              <a:p>
                <a:pPr algn="just">
                  <a:lnSpc>
                    <a:spcPct val="120000"/>
                  </a:lnSpc>
                  <a:spcBef>
                    <a:spcPct val="0"/>
                  </a:spcBef>
                </a:pPr>
                <a:r>
                  <a:rPr lang="en-US" altLang="en-US" sz="1900" b="1" dirty="0">
                    <a:latin typeface="Calibri body"/>
                    <a:ea typeface="Times New Roman" panose="02020603050405020304" pitchFamily="18" charset="0"/>
                    <a:cs typeface="Simplified Arabic" pitchFamily="18" charset="-78"/>
                  </a:rPr>
                  <a:t>sln. 1.       </a:t>
                </a:r>
                <a14:m>
                  <m:oMath xmlns:m="http://schemas.openxmlformats.org/officeDocument/2006/math">
                    <m:r>
                      <a:rPr lang="en-US" altLang="en-US" sz="1900" i="1">
                        <a:latin typeface="Cambria Math" panose="02040503050406030204" pitchFamily="18" charset="0"/>
                        <a:ea typeface="Cambria Math" panose="02040503050406030204" pitchFamily="18" charset="0"/>
                        <a:cs typeface="Simplified Arabic" pitchFamily="18" charset="-78"/>
                      </a:rPr>
                      <m:t>𝜓</m:t>
                    </m:r>
                    <m:d>
                      <m:dPr>
                        <m:ctrlPr>
                          <a:rPr lang="en-US" altLang="en-US" sz="1900" i="1">
                            <a:latin typeface="Cambria Math" panose="02040503050406030204" pitchFamily="18" charset="0"/>
                            <a:ea typeface="Cambria Math" panose="02040503050406030204" pitchFamily="18" charset="0"/>
                            <a:cs typeface="Simplified Arabic" pitchFamily="18" charset="-78"/>
                          </a:rPr>
                        </m:ctrlPr>
                      </m:dPr>
                      <m:e>
                        <m:r>
                          <a:rPr lang="en-US" altLang="en-US" sz="1900" i="1">
                            <a:latin typeface="Cambria Math" panose="02040503050406030204" pitchFamily="18" charset="0"/>
                            <a:ea typeface="Cambria Math" panose="02040503050406030204" pitchFamily="18" charset="0"/>
                            <a:cs typeface="Simplified Arabic" pitchFamily="18" charset="-78"/>
                          </a:rPr>
                          <m:t>𝑥</m:t>
                        </m:r>
                      </m:e>
                    </m:d>
                    <m:r>
                      <a:rPr lang="en-US" altLang="en-US" sz="1900" i="1">
                        <a:latin typeface="Cambria Math" panose="02040503050406030204" pitchFamily="18" charset="0"/>
                        <a:ea typeface="Cambria Math" panose="02040503050406030204" pitchFamily="18" charset="0"/>
                        <a:cs typeface="Simplified Arabic" pitchFamily="18" charset="-78"/>
                      </a:rPr>
                      <m:t>=</m:t>
                    </m:r>
                    <m:r>
                      <a:rPr lang="en-US" altLang="en-US" sz="19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19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1900">
                            <a:latin typeface="Cambria Math" panose="02040503050406030204" pitchFamily="18" charset="0"/>
                            <a:ea typeface="Cambria Math" panose="02040503050406030204" pitchFamily="18" charset="0"/>
                            <a:cs typeface="Simplified Arabic" pitchFamily="18" charset="-78"/>
                          </a:rPr>
                          <m:t>sin</m:t>
                        </m:r>
                      </m:fName>
                      <m:e>
                        <m:r>
                          <a:rPr lang="en-US" altLang="en-US" sz="1900" i="1">
                            <a:latin typeface="Cambria Math" panose="02040503050406030204" pitchFamily="18" charset="0"/>
                            <a:ea typeface="Cambria Math" panose="02040503050406030204" pitchFamily="18" charset="0"/>
                            <a:cs typeface="Simplified Arabic" pitchFamily="18" charset="-78"/>
                          </a:rPr>
                          <m:t>𝑘𝑥</m:t>
                        </m:r>
                        <m:r>
                          <a:rPr lang="en-US" altLang="en-US" sz="1900" i="1">
                            <a:latin typeface="Cambria Math" panose="02040503050406030204" pitchFamily="18" charset="0"/>
                            <a:ea typeface="Cambria Math" panose="02040503050406030204" pitchFamily="18" charset="0"/>
                            <a:cs typeface="Simplified Arabic" pitchFamily="18" charset="-78"/>
                          </a:rPr>
                          <m:t>+</m:t>
                        </m:r>
                        <m:r>
                          <a:rPr lang="en-US" altLang="en-US" sz="1900" i="1">
                            <a:latin typeface="Cambria Math" panose="02040503050406030204" pitchFamily="18" charset="0"/>
                            <a:ea typeface="Cambria Math" panose="02040503050406030204" pitchFamily="18" charset="0"/>
                            <a:cs typeface="Simplified Arabic" pitchFamily="18" charset="-78"/>
                          </a:rPr>
                          <m:t>𝐵</m:t>
                        </m:r>
                        <m:func>
                          <m:funcPr>
                            <m:ctrlPr>
                              <a:rPr lang="en-US" altLang="en-US" sz="19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1900">
                                <a:latin typeface="Cambria Math" panose="02040503050406030204" pitchFamily="18" charset="0"/>
                                <a:ea typeface="Cambria Math" panose="02040503050406030204" pitchFamily="18" charset="0"/>
                                <a:cs typeface="Simplified Arabic" pitchFamily="18" charset="-78"/>
                              </a:rPr>
                              <m:t>cos</m:t>
                            </m:r>
                          </m:fName>
                          <m:e>
                            <m:r>
                              <a:rPr lang="en-US" altLang="en-US" sz="1900" i="1">
                                <a:latin typeface="Cambria Math" panose="02040503050406030204" pitchFamily="18" charset="0"/>
                                <a:ea typeface="Cambria Math" panose="02040503050406030204" pitchFamily="18" charset="0"/>
                                <a:cs typeface="Simplified Arabic" pitchFamily="18" charset="-78"/>
                              </a:rPr>
                              <m:t>𝑘𝑥</m:t>
                            </m:r>
                          </m:e>
                        </m:func>
                      </m:e>
                    </m:func>
                  </m:oMath>
                </a14:m>
                <a:r>
                  <a:rPr lang="en-US" altLang="en-US" sz="1900" dirty="0">
                    <a:latin typeface="Calibri body"/>
                    <a:ea typeface="Times New Roman" panose="02020603050405020304" pitchFamily="18" charset="0"/>
                    <a:cs typeface="Simplified Arabic" pitchFamily="18" charset="-78"/>
                  </a:rPr>
                  <a:t>   </a:t>
                </a:r>
              </a:p>
              <a:p>
                <a:pPr algn="just">
                  <a:lnSpc>
                    <a:spcPct val="120000"/>
                  </a:lnSpc>
                  <a:spcBef>
                    <a:spcPct val="0"/>
                  </a:spcBef>
                </a:pPr>
                <a:r>
                  <a:rPr lang="en-US" altLang="en-US" sz="1900" b="1" dirty="0">
                    <a:latin typeface="Calibri body"/>
                    <a:ea typeface="Times New Roman" panose="02020603050405020304" pitchFamily="18" charset="0"/>
                    <a:cs typeface="Simplified Arabic" pitchFamily="18" charset="-78"/>
                  </a:rPr>
                  <a:t>sln. 2.       </a:t>
                </a:r>
                <a14:m>
                  <m:oMath xmlns:m="http://schemas.openxmlformats.org/officeDocument/2006/math">
                    <m:r>
                      <a:rPr lang="en-US" altLang="en-US" sz="1900" i="1">
                        <a:latin typeface="Cambria Math" panose="02040503050406030204" pitchFamily="18" charset="0"/>
                        <a:ea typeface="Cambria Math" panose="02040503050406030204" pitchFamily="18" charset="0"/>
                        <a:cs typeface="Simplified Arabic" pitchFamily="18" charset="-78"/>
                      </a:rPr>
                      <m:t>𝜓</m:t>
                    </m:r>
                    <m:d>
                      <m:dPr>
                        <m:ctrlPr>
                          <a:rPr lang="en-US" altLang="en-US" sz="1900" i="1">
                            <a:latin typeface="Cambria Math" panose="02040503050406030204" pitchFamily="18" charset="0"/>
                            <a:ea typeface="Cambria Math" panose="02040503050406030204" pitchFamily="18" charset="0"/>
                            <a:cs typeface="Simplified Arabic" pitchFamily="18" charset="-78"/>
                          </a:rPr>
                        </m:ctrlPr>
                      </m:dPr>
                      <m:e>
                        <m:r>
                          <a:rPr lang="en-US" altLang="en-US" sz="1900" i="1">
                            <a:latin typeface="Cambria Math" panose="02040503050406030204" pitchFamily="18" charset="0"/>
                            <a:ea typeface="Cambria Math" panose="02040503050406030204" pitchFamily="18" charset="0"/>
                            <a:cs typeface="Simplified Arabic" pitchFamily="18" charset="-78"/>
                          </a:rPr>
                          <m:t>𝑥</m:t>
                        </m:r>
                      </m:e>
                    </m:d>
                    <m:r>
                      <a:rPr lang="en-US" altLang="en-US" sz="1900" i="1">
                        <a:latin typeface="Cambria Math" panose="02040503050406030204" pitchFamily="18" charset="0"/>
                        <a:ea typeface="Cambria Math" panose="02040503050406030204" pitchFamily="18" charset="0"/>
                        <a:cs typeface="Simplified Arabic" pitchFamily="18" charset="-78"/>
                      </a:rPr>
                      <m:t>=</m:t>
                    </m:r>
                    <m:r>
                      <a:rPr lang="en-US" altLang="en-US" sz="1900" i="1">
                        <a:latin typeface="Cambria Math" panose="02040503050406030204" pitchFamily="18" charset="0"/>
                        <a:ea typeface="Cambria Math" panose="02040503050406030204" pitchFamily="18" charset="0"/>
                        <a:cs typeface="Simplified Arabic" pitchFamily="18" charset="-78"/>
                      </a:rPr>
                      <m:t>𝐶</m:t>
                    </m:r>
                    <m:sSup>
                      <m:sSupPr>
                        <m:ctrlPr>
                          <a:rPr lang="en-US" altLang="en-US" sz="1900" i="1">
                            <a:latin typeface="Cambria Math" panose="02040503050406030204" pitchFamily="18" charset="0"/>
                            <a:ea typeface="Cambria Math" panose="02040503050406030204" pitchFamily="18" charset="0"/>
                            <a:cs typeface="Simplified Arabic" pitchFamily="18" charset="-78"/>
                          </a:rPr>
                        </m:ctrlPr>
                      </m:sSupPr>
                      <m:e>
                        <m:r>
                          <a:rPr lang="en-US" altLang="en-US" sz="1900" i="1">
                            <a:latin typeface="Cambria Math" panose="02040503050406030204" pitchFamily="18" charset="0"/>
                            <a:ea typeface="Cambria Math" panose="02040503050406030204" pitchFamily="18" charset="0"/>
                            <a:cs typeface="Simplified Arabic" pitchFamily="18" charset="-78"/>
                          </a:rPr>
                          <m:t>𝑒</m:t>
                        </m:r>
                      </m:e>
                      <m:sup>
                        <m:r>
                          <a:rPr lang="en-US" altLang="en-US" sz="1900" i="1">
                            <a:latin typeface="Cambria Math" panose="02040503050406030204" pitchFamily="18" charset="0"/>
                            <a:ea typeface="Cambria Math" panose="02040503050406030204" pitchFamily="18" charset="0"/>
                            <a:cs typeface="Simplified Arabic" pitchFamily="18" charset="-78"/>
                          </a:rPr>
                          <m:t>𝑖𝑘𝑥</m:t>
                        </m:r>
                      </m:sup>
                    </m:sSup>
                    <m:r>
                      <a:rPr lang="en-US" altLang="en-US" sz="1900" i="1">
                        <a:latin typeface="Cambria Math" panose="02040503050406030204" pitchFamily="18" charset="0"/>
                        <a:ea typeface="Cambria Math" panose="02040503050406030204" pitchFamily="18" charset="0"/>
                        <a:cs typeface="Simplified Arabic" pitchFamily="18" charset="-78"/>
                      </a:rPr>
                      <m:t>+</m:t>
                    </m:r>
                    <m:r>
                      <a:rPr lang="en-US" altLang="en-US" sz="1900" i="1">
                        <a:latin typeface="Cambria Math" panose="02040503050406030204" pitchFamily="18" charset="0"/>
                        <a:ea typeface="Cambria Math" panose="02040503050406030204" pitchFamily="18" charset="0"/>
                        <a:cs typeface="Simplified Arabic" pitchFamily="18" charset="-78"/>
                      </a:rPr>
                      <m:t>𝐷</m:t>
                    </m:r>
                    <m:sSup>
                      <m:sSupPr>
                        <m:ctrlPr>
                          <a:rPr lang="en-US" altLang="en-US" sz="1900" i="1">
                            <a:latin typeface="Cambria Math" panose="02040503050406030204" pitchFamily="18" charset="0"/>
                            <a:ea typeface="Cambria Math" panose="02040503050406030204" pitchFamily="18" charset="0"/>
                            <a:cs typeface="Simplified Arabic" pitchFamily="18" charset="-78"/>
                          </a:rPr>
                        </m:ctrlPr>
                      </m:sSupPr>
                      <m:e>
                        <m:r>
                          <a:rPr lang="en-US" altLang="en-US" sz="1900" i="1">
                            <a:latin typeface="Cambria Math" panose="02040503050406030204" pitchFamily="18" charset="0"/>
                            <a:ea typeface="Cambria Math" panose="02040503050406030204" pitchFamily="18" charset="0"/>
                            <a:cs typeface="Simplified Arabic" pitchFamily="18" charset="-78"/>
                          </a:rPr>
                          <m:t>𝑒</m:t>
                        </m:r>
                      </m:e>
                      <m:sup>
                        <m:r>
                          <a:rPr lang="en-US" altLang="en-US" sz="1900" i="1">
                            <a:latin typeface="Cambria Math" panose="02040503050406030204" pitchFamily="18" charset="0"/>
                            <a:ea typeface="Cambria Math" panose="02040503050406030204" pitchFamily="18" charset="0"/>
                            <a:cs typeface="Simplified Arabic" pitchFamily="18" charset="-78"/>
                          </a:rPr>
                          <m:t>−</m:t>
                        </m:r>
                        <m:r>
                          <a:rPr lang="en-US" altLang="en-US" sz="1900" i="1">
                            <a:latin typeface="Cambria Math" panose="02040503050406030204" pitchFamily="18" charset="0"/>
                            <a:ea typeface="Cambria Math" panose="02040503050406030204" pitchFamily="18" charset="0"/>
                            <a:cs typeface="Simplified Arabic" pitchFamily="18" charset="-78"/>
                          </a:rPr>
                          <m:t>𝑖𝑘𝑥</m:t>
                        </m:r>
                      </m:sup>
                    </m:sSup>
                  </m:oMath>
                </a14:m>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1900" b="1" dirty="0">
                    <a:latin typeface="Calibri body"/>
                    <a:ea typeface="Times New Roman" panose="02020603050405020304" pitchFamily="18" charset="0"/>
                    <a:cs typeface="Simplified Arabic" pitchFamily="18" charset="-78"/>
                  </a:rPr>
                  <a:t>These two solutions are equivalent but there are three important deferences between them:</a:t>
                </a:r>
              </a:p>
              <a:p>
                <a:pPr algn="just">
                  <a:spcBef>
                    <a:spcPct val="0"/>
                  </a:spcBef>
                </a:pPr>
                <a:endParaRPr lang="en-US" altLang="en-US" sz="1500" dirty="0">
                  <a:latin typeface="Calibri body"/>
                  <a:ea typeface="Times New Roman" panose="02020603050405020304" pitchFamily="18" charset="0"/>
                  <a:cs typeface="Simplified Arabic" pitchFamily="18" charset="-78"/>
                </a:endParaRPr>
              </a:p>
              <a:p>
                <a:pPr marL="365760" indent="-365760" algn="just">
                  <a:spcBef>
                    <a:spcPct val="0"/>
                  </a:spcBef>
                  <a:buFont typeface="+mj-lt"/>
                  <a:buAutoNum type="arabicPeriod"/>
                </a:pPr>
                <a:r>
                  <a:rPr lang="en-US" altLang="en-US" sz="1900" dirty="0">
                    <a:latin typeface="Calibri body"/>
                    <a:ea typeface="Times New Roman" panose="02020603050405020304" pitchFamily="18" charset="0"/>
                    <a:cs typeface="Simplified Arabic" pitchFamily="18" charset="-78"/>
                  </a:rPr>
                  <a:t>The first solution can be graphed whereas is the second can not be because it contains imaginary numbers.</a:t>
                </a:r>
              </a:p>
              <a:p>
                <a:pPr marL="365760" indent="-365760" algn="just">
                  <a:spcBef>
                    <a:spcPct val="0"/>
                  </a:spcBef>
                  <a:buFont typeface="+mj-lt"/>
                  <a:buAutoNum type="arabicPeriod"/>
                </a:pPr>
                <a:r>
                  <a:rPr lang="en-US" altLang="en-US" sz="1900" dirty="0">
                    <a:latin typeface="Calibri body"/>
                    <a:ea typeface="Times New Roman" panose="02020603050405020304" pitchFamily="18" charset="0"/>
                    <a:cs typeface="Simplified Arabic" pitchFamily="18" charset="-78"/>
                  </a:rPr>
                  <a:t>The wave function in the second solution is an eigenfunction of the   angular momentum whereas the first solution is not. </a:t>
                </a:r>
              </a:p>
              <a:p>
                <a:pPr marL="365760" indent="-365760" algn="just">
                  <a:spcBef>
                    <a:spcPct val="0"/>
                  </a:spcBef>
                  <a:buFont typeface="+mj-lt"/>
                  <a:buAutoNum type="arabicPeriod"/>
                </a:pPr>
                <a:r>
                  <a:rPr lang="en-US" altLang="en-US" sz="1900" dirty="0">
                    <a:latin typeface="Calibri body"/>
                    <a:ea typeface="Times New Roman" panose="02020603050405020304" pitchFamily="18" charset="0"/>
                    <a:cs typeface="Simplified Arabic" pitchFamily="18" charset="-78"/>
                  </a:rPr>
                  <a:t>In the second solution, the exponent in the first term is positive, and the negative in the second term. In both terms, there is only one variable </a:t>
                </a:r>
                <a14:m>
                  <m:oMath xmlns:m="http://schemas.openxmlformats.org/officeDocument/2006/math">
                    <m:r>
                      <a:rPr lang="en-US" altLang="en-US" sz="1900" i="1">
                        <a:latin typeface="Cambria Math" panose="02040503050406030204" pitchFamily="18" charset="0"/>
                        <a:ea typeface="Cambria Math" panose="02040503050406030204" pitchFamily="18" charset="0"/>
                        <a:cs typeface="Simplified Arabic" pitchFamily="18" charset="-78"/>
                      </a:rPr>
                      <m:t>𝑥</m:t>
                    </m:r>
                  </m:oMath>
                </a14:m>
                <a:r>
                  <a:rPr lang="en-US" altLang="en-US" sz="1900" dirty="0">
                    <a:latin typeface="Calibri body"/>
                    <a:ea typeface="Times New Roman" panose="02020603050405020304" pitchFamily="18" charset="0"/>
                    <a:cs typeface="Simplified Arabic" pitchFamily="18" charset="-78"/>
                  </a:rPr>
                  <a:t> that can have a negative value. Therefore, the first term represent the movement in the positive direction of </a:t>
                </a:r>
                <a14:m>
                  <m:oMath xmlns:m="http://schemas.openxmlformats.org/officeDocument/2006/math">
                    <m:r>
                      <a:rPr lang="en-US" altLang="en-US" sz="1900" i="1">
                        <a:latin typeface="Cambria Math" panose="02040503050406030204" pitchFamily="18" charset="0"/>
                        <a:ea typeface="Cambria Math" panose="02040503050406030204" pitchFamily="18" charset="0"/>
                        <a:cs typeface="Simplified Arabic" pitchFamily="18" charset="-78"/>
                      </a:rPr>
                      <m:t>𝑥</m:t>
                    </m:r>
                  </m:oMath>
                </a14:m>
                <a:r>
                  <a:rPr lang="en-US" altLang="en-US" sz="1900" dirty="0">
                    <a:latin typeface="Calibri body"/>
                    <a:ea typeface="Times New Roman" panose="02020603050405020304" pitchFamily="18" charset="0"/>
                    <a:cs typeface="Simplified Arabic" pitchFamily="18" charset="-78"/>
                  </a:rPr>
                  <a:t> axis and the second term represents the movement in the negative direction of </a:t>
                </a:r>
                <a14:m>
                  <m:oMath xmlns:m="http://schemas.openxmlformats.org/officeDocument/2006/math">
                    <m:r>
                      <a:rPr lang="en-US" altLang="en-US" sz="1900" i="1">
                        <a:latin typeface="Cambria Math" panose="02040503050406030204" pitchFamily="18" charset="0"/>
                        <a:ea typeface="Cambria Math" panose="02040503050406030204" pitchFamily="18" charset="0"/>
                        <a:cs typeface="Simplified Arabic" pitchFamily="18" charset="-78"/>
                      </a:rPr>
                      <m:t>𝑥</m:t>
                    </m:r>
                  </m:oMath>
                </a14:m>
                <a:r>
                  <a:rPr lang="en-US" altLang="en-US" sz="1900" dirty="0">
                    <a:latin typeface="Calibri body"/>
                    <a:ea typeface="Times New Roman" panose="02020603050405020304" pitchFamily="18" charset="0"/>
                    <a:cs typeface="Simplified Arabic" pitchFamily="18" charset="-78"/>
                  </a:rPr>
                  <a:t> axis. The first solution, represents a standing wave equation and the sine and cosine terms represent two waves that move into two different directions at the same time. </a:t>
                </a:r>
              </a:p>
            </p:txBody>
          </p:sp>
        </mc:Choice>
        <mc:Fallback xmlns="">
          <p:sp>
            <p:nvSpPr>
              <p:cNvPr id="3" name="Rectangle 2"/>
              <p:cNvSpPr>
                <a:spLocks noRot="1" noChangeAspect="1" noMove="1" noResize="1" noEditPoints="1" noAdjustHandles="1" noChangeArrowheads="1" noChangeShapeType="1" noTextEdit="1"/>
              </p:cNvSpPr>
              <p:nvPr/>
            </p:nvSpPr>
            <p:spPr>
              <a:xfrm>
                <a:off x="207416" y="898524"/>
                <a:ext cx="8741867" cy="5695342"/>
              </a:xfrm>
              <a:prstGeom prst="rect">
                <a:avLst/>
              </a:prstGeom>
              <a:blipFill>
                <a:blip r:embed="rId2"/>
                <a:stretch>
                  <a:fillRect l="-628" r="-697" b="-749"/>
                </a:stretch>
              </a:blipFill>
            </p:spPr>
            <p:txBody>
              <a:bodyPr/>
              <a:lstStyle/>
              <a:p>
                <a:r>
                  <a:rPr lang="en-US">
                    <a:noFill/>
                  </a:rPr>
                  <a:t> </a:t>
                </a:r>
              </a:p>
            </p:txBody>
          </p:sp>
        </mc:Fallback>
      </mc:AlternateContent>
    </p:spTree>
    <p:extLst>
      <p:ext uri="{BB962C8B-B14F-4D97-AF65-F5344CB8AC3E}">
        <p14:creationId xmlns:p14="http://schemas.microsoft.com/office/powerpoint/2010/main" val="126101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14</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8524"/>
                <a:ext cx="8741867" cy="5792355"/>
              </a:xfrm>
              <a:prstGeom prst="rect">
                <a:avLst/>
              </a:prstGeom>
            </p:spPr>
            <p:txBody>
              <a:bodyPr wrap="square">
                <a:spAutoFit/>
              </a:bodyPr>
              <a:lstStyle/>
              <a:p>
                <a:pPr algn="just">
                  <a:spcBef>
                    <a:spcPct val="0"/>
                  </a:spcBef>
                </a:pPr>
                <a14:m>
                  <m:oMathPara xmlns:m="http://schemas.openxmlformats.org/officeDocument/2006/math">
                    <m:oMathParaPr>
                      <m:jc m:val="left"/>
                    </m:oMathParaPr>
                    <m:oMath xmlns:m="http://schemas.openxmlformats.org/officeDocument/2006/math">
                      <m:r>
                        <m:rPr>
                          <m:nor/>
                        </m:rPr>
                        <a:rPr lang="en-US" altLang="en-US" sz="2200" dirty="0" smtClean="0">
                          <a:latin typeface="Calibri body"/>
                          <a:ea typeface="Times New Roman" panose="02020603050405020304" pitchFamily="18" charset="0"/>
                          <a:cs typeface="Simplified Arabic" pitchFamily="18" charset="-78"/>
                        </a:rPr>
                        <m:t>For</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the</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particle</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in</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the</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box</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problem</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we</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choose</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the</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first</m:t>
                      </m:r>
                      <m:r>
                        <m:rPr>
                          <m:nor/>
                        </m:rPr>
                        <a:rPr lang="en-US" altLang="en-US" sz="2200" dirty="0" smtClean="0">
                          <a:latin typeface="Calibri body"/>
                          <a:ea typeface="Times New Roman" panose="02020603050405020304" pitchFamily="18" charset="0"/>
                          <a:cs typeface="Simplified Arabic" pitchFamily="18" charset="-78"/>
                        </a:rPr>
                        <m:t> </m:t>
                      </m:r>
                      <m:r>
                        <m:rPr>
                          <m:nor/>
                        </m:rPr>
                        <a:rPr lang="en-US" altLang="en-US" sz="2200" dirty="0" smtClean="0">
                          <a:latin typeface="Calibri body"/>
                          <a:ea typeface="Times New Roman" panose="02020603050405020304" pitchFamily="18" charset="0"/>
                          <a:cs typeface="Simplified Arabic" pitchFamily="18" charset="-78"/>
                        </a:rPr>
                        <m:t>solution</m:t>
                      </m:r>
                    </m:oMath>
                  </m:oMathPara>
                </a14:m>
                <a:endParaRPr lang="en-US" altLang="en-US" sz="2200" dirty="0">
                  <a:latin typeface="Calibri body"/>
                  <a:ea typeface="Times New Roman" panose="02020603050405020304" pitchFamily="18" charset="0"/>
                  <a:cs typeface="Simplified Arabic" pitchFamily="18" charset="-78"/>
                </a:endParaRPr>
              </a:p>
              <a:p>
                <a:pPr algn="ctr">
                  <a:lnSpc>
                    <a:spcPct val="120000"/>
                  </a:lnSpc>
                  <a:spcBef>
                    <a:spcPct val="0"/>
                  </a:spcBef>
                </a:pP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i="1">
                            <a:latin typeface="Cambria Math" panose="02040503050406030204" pitchFamily="18" charset="0"/>
                            <a:ea typeface="Cambria Math" panose="02040503050406030204" pitchFamily="18" charset="0"/>
                            <a:cs typeface="Simplified Arabic" pitchFamily="18" charset="-78"/>
                          </a:rPr>
                          <m:t>𝑥</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sin</m:t>
                        </m:r>
                      </m:fName>
                      <m:e>
                        <m:r>
                          <a:rPr lang="en-US" altLang="en-US" sz="2200" i="1">
                            <a:latin typeface="Cambria Math" panose="02040503050406030204" pitchFamily="18" charset="0"/>
                            <a:ea typeface="Cambria Math" panose="02040503050406030204" pitchFamily="18" charset="0"/>
                            <a:cs typeface="Simplified Arabic" pitchFamily="18" charset="-78"/>
                          </a:rPr>
                          <m:t>𝑘𝑥</m:t>
                        </m:r>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𝐵</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cos</m:t>
                            </m:r>
                          </m:fName>
                          <m:e>
                            <m:r>
                              <a:rPr lang="en-US" altLang="en-US" sz="2200" i="1">
                                <a:latin typeface="Cambria Math" panose="02040503050406030204" pitchFamily="18" charset="0"/>
                                <a:ea typeface="Cambria Math" panose="02040503050406030204" pitchFamily="18" charset="0"/>
                                <a:cs typeface="Simplified Arabic" pitchFamily="18" charset="-78"/>
                              </a:rPr>
                              <m:t>𝑘𝑥</m:t>
                            </m:r>
                          </m:e>
                        </m:func>
                      </m:e>
                    </m:func>
                  </m:oMath>
                </a14:m>
                <a:r>
                  <a:rPr lang="en-US" altLang="en-US" sz="2200" dirty="0">
                    <a:latin typeface="Calibri body"/>
                    <a:ea typeface="Times New Roman" panose="02020603050405020304" pitchFamily="18" charset="0"/>
                    <a:cs typeface="Simplified Arabic" pitchFamily="18" charset="-78"/>
                  </a:rPr>
                  <a:t>   </a:t>
                </a:r>
              </a:p>
              <a:p>
                <a:pPr>
                  <a:lnSpc>
                    <a:spcPct val="120000"/>
                  </a:lnSpc>
                  <a:spcBef>
                    <a:spcPct val="0"/>
                  </a:spcBef>
                </a:pPr>
                <a:r>
                  <a:rPr lang="en-US" altLang="en-US" sz="2200" dirty="0">
                    <a:latin typeface="Calibri body"/>
                    <a:ea typeface="Times New Roman" panose="02020603050405020304" pitchFamily="18" charset="0"/>
                    <a:cs typeface="Simplified Arabic" pitchFamily="18" charset="-78"/>
                  </a:rPr>
                  <a:t>Now, we want to find the values of the two constants </a:t>
                </a: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𝐴</m:t>
                    </m:r>
                  </m:oMath>
                </a14:m>
                <a:r>
                  <a:rPr lang="en-US" altLang="en-US" sz="2200" dirty="0">
                    <a:latin typeface="Calibri body"/>
                    <a:ea typeface="Times New Roman" panose="02020603050405020304" pitchFamily="18" charset="0"/>
                    <a:cs typeface="Simplified Arabic" pitchFamily="18" charset="-78"/>
                  </a:rPr>
                  <a:t> and </a:t>
                </a: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𝐵</m:t>
                    </m:r>
                  </m:oMath>
                </a14:m>
                <a:r>
                  <a:rPr lang="en-US" altLang="en-US" sz="2200" dirty="0">
                    <a:latin typeface="Calibri body"/>
                    <a:ea typeface="Times New Roman" panose="02020603050405020304" pitchFamily="18" charset="0"/>
                    <a:cs typeface="Simplified Arabic" pitchFamily="18" charset="-78"/>
                  </a:rPr>
                  <a:t>.  To do this, we make use of the boundary conditions which are</a:t>
                </a:r>
              </a:p>
              <a:p>
                <a:pPr algn="ctr">
                  <a:lnSpc>
                    <a:spcPct val="120000"/>
                  </a:lnSpc>
                  <a:spcBef>
                    <a:spcPct val="0"/>
                  </a:spcBef>
                </a:pPr>
                <a:endParaRPr lang="en-US" altLang="en-US" sz="700" dirty="0">
                  <a:latin typeface="Calibri body"/>
                  <a:ea typeface="Times New Roman" panose="02020603050405020304" pitchFamily="18" charset="0"/>
                  <a:cs typeface="Simplified Arabic" pitchFamily="18" charset="-78"/>
                </a:endParaRPr>
              </a:p>
              <a:p>
                <a:pPr algn="just">
                  <a:lnSpc>
                    <a:spcPct val="120000"/>
                  </a:lnSpc>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b="0" i="1" smtClean="0">
                              <a:latin typeface="Cambria Math" panose="02040503050406030204" pitchFamily="18" charset="0"/>
                              <a:ea typeface="Cambria Math" panose="02040503050406030204" pitchFamily="18" charset="0"/>
                              <a:cs typeface="Simplified Arabic" pitchFamily="18" charset="-78"/>
                            </a:rPr>
                            <m:t>0</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b="0" i="1" smtClean="0">
                              <a:latin typeface="Cambria Math" panose="02040503050406030204" pitchFamily="18" charset="0"/>
                              <a:ea typeface="Cambria Math" panose="02040503050406030204" pitchFamily="18" charset="0"/>
                              <a:cs typeface="Simplified Arabic" pitchFamily="18" charset="-78"/>
                            </a:rPr>
                            <m:t>𝑎</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b="0" i="0" smtClean="0">
                          <a:latin typeface="Cambria Math" panose="02040503050406030204" pitchFamily="18" charset="0"/>
                          <a:ea typeface="Cambria Math" panose="02040503050406030204" pitchFamily="18" charset="0"/>
                          <a:cs typeface="Simplified Arabic" pitchFamily="18" charset="-78"/>
                        </a:rPr>
                        <m:t>0</m:t>
                      </m:r>
                    </m:oMath>
                  </m:oMathPara>
                </a14:m>
                <a:endParaRPr lang="en-US" altLang="en-US" sz="2200" dirty="0">
                  <a:latin typeface="Calibri body"/>
                  <a:ea typeface="Times New Roman" panose="02020603050405020304" pitchFamily="18" charset="0"/>
                  <a:cs typeface="Simplified Arabic" pitchFamily="18" charset="-78"/>
                </a:endParaRPr>
              </a:p>
              <a:p>
                <a:pPr algn="just">
                  <a:lnSpc>
                    <a:spcPct val="120000"/>
                  </a:lnSpc>
                  <a:spcBef>
                    <a:spcPct val="0"/>
                  </a:spcBef>
                </a:pPr>
                <a:endParaRPr lang="en-US" altLang="en-US" sz="700" dirty="0">
                  <a:latin typeface="Calibri body"/>
                  <a:ea typeface="Times New Roman" panose="02020603050405020304" pitchFamily="18" charset="0"/>
                  <a:cs typeface="Simplified Arabic" pitchFamily="18" charset="-78"/>
                </a:endParaRPr>
              </a:p>
              <a:p>
                <a:pPr algn="just">
                  <a:spcBef>
                    <a:spcPct val="0"/>
                  </a:spcBef>
                </a:pPr>
                <a:r>
                  <a:rPr lang="en-US" altLang="en-US" sz="2200" dirty="0">
                    <a:latin typeface="Calibri body"/>
                    <a:ea typeface="Times New Roman" panose="02020603050405020304" pitchFamily="18" charset="0"/>
                    <a:cs typeface="Simplified Arabic" pitchFamily="18" charset="-78"/>
                  </a:rPr>
                  <a:t>Now, when we substitute into the chosen solution of Schrodinger equation, we get </a:t>
                </a:r>
              </a:p>
              <a:p>
                <a:pPr algn="just">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b="0" i="1" smtClean="0">
                              <a:latin typeface="Cambria Math" panose="02040503050406030204" pitchFamily="18" charset="0"/>
                              <a:ea typeface="Cambria Math" panose="02040503050406030204" pitchFamily="18" charset="0"/>
                              <a:cs typeface="Simplified Arabic" pitchFamily="18" charset="-78"/>
                            </a:rPr>
                            <m:t>0</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sin</m:t>
                          </m:r>
                        </m:fName>
                        <m:e>
                          <m:r>
                            <a:rPr lang="en-US" altLang="en-US" sz="2200" b="0" i="1" smtClean="0">
                              <a:latin typeface="Cambria Math" panose="02040503050406030204" pitchFamily="18" charset="0"/>
                              <a:ea typeface="Cambria Math" panose="02040503050406030204" pitchFamily="18" charset="0"/>
                              <a:cs typeface="Simplified Arabic" pitchFamily="18" charset="-78"/>
                            </a:rPr>
                            <m:t>0</m:t>
                          </m:r>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𝐵</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cos</m:t>
                              </m:r>
                            </m:fName>
                            <m:e>
                              <m:r>
                                <a:rPr lang="en-US" altLang="en-US" sz="2200" b="0" i="1" smtClean="0">
                                  <a:latin typeface="Cambria Math" panose="02040503050406030204" pitchFamily="18" charset="0"/>
                                  <a:ea typeface="Cambria Math" panose="02040503050406030204" pitchFamily="18" charset="0"/>
                                  <a:cs typeface="Simplified Arabic" pitchFamily="18" charset="-78"/>
                                </a:rPr>
                                <m:t>0</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0</m:t>
                              </m:r>
                            </m:e>
                          </m:func>
                        </m:e>
                      </m:func>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r>
                  <a:rPr lang="en-US" altLang="en-US" sz="2200" dirty="0">
                    <a:latin typeface="Calibri body"/>
                    <a:ea typeface="Times New Roman" panose="02020603050405020304" pitchFamily="18" charset="0"/>
                    <a:cs typeface="Simplified Arabic" pitchFamily="18" charset="-78"/>
                  </a:rPr>
                  <a:t>But we know that</a:t>
                </a:r>
              </a:p>
              <a:p>
                <a:pPr algn="ctr">
                  <a:spcBef>
                    <a:spcPct val="0"/>
                  </a:spcBef>
                </a:pPr>
                <a14:m>
                  <m:oMath xmlns:m="http://schemas.openxmlformats.org/officeDocument/2006/math">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sin</m:t>
                        </m:r>
                      </m:fName>
                      <m:e>
                        <m:r>
                          <a:rPr lang="en-US" altLang="en-US" sz="2200" i="1">
                            <a:latin typeface="Cambria Math" panose="02040503050406030204" pitchFamily="18" charset="0"/>
                            <a:ea typeface="Cambria Math" panose="02040503050406030204" pitchFamily="18" charset="0"/>
                            <a:cs typeface="Simplified Arabic" pitchFamily="18" charset="-78"/>
                          </a:rPr>
                          <m:t>0</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0</m:t>
                        </m:r>
                      </m:e>
                    </m:func>
                  </m:oMath>
                </a14:m>
                <a:r>
                  <a:rPr lang="en-US" altLang="en-US" sz="2200" dirty="0">
                    <a:latin typeface="Calibri body"/>
                    <a:ea typeface="Times New Roman" panose="02020603050405020304" pitchFamily="18" charset="0"/>
                    <a:cs typeface="Simplified Arabic" pitchFamily="18" charset="-78"/>
                  </a:rPr>
                  <a:t>      and       </a:t>
                </a:r>
                <a14:m>
                  <m:oMath xmlns:m="http://schemas.openxmlformats.org/officeDocument/2006/math">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b="0" i="0" smtClean="0">
                            <a:latin typeface="Cambria Math" panose="02040503050406030204" pitchFamily="18" charset="0"/>
                            <a:ea typeface="Cambria Math" panose="02040503050406030204" pitchFamily="18" charset="0"/>
                            <a:cs typeface="Simplified Arabic" pitchFamily="18" charset="-78"/>
                          </a:rPr>
                          <m:t>cos</m:t>
                        </m:r>
                      </m:fName>
                      <m:e>
                        <m:r>
                          <a:rPr lang="en-US" altLang="en-US" sz="2200" i="1">
                            <a:latin typeface="Cambria Math" panose="02040503050406030204" pitchFamily="18" charset="0"/>
                            <a:ea typeface="Cambria Math" panose="02040503050406030204" pitchFamily="18" charset="0"/>
                            <a:cs typeface="Simplified Arabic" pitchFamily="18" charset="-78"/>
                          </a:rPr>
                          <m:t>0</m:t>
                        </m:r>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1</m:t>
                        </m:r>
                      </m:e>
                    </m:func>
                  </m:oMath>
                </a14:m>
                <a:endParaRPr lang="en-US" altLang="en-US" sz="2200" dirty="0">
                  <a:latin typeface="Calibri body"/>
                  <a:ea typeface="Times New Roman" panose="02020603050405020304" pitchFamily="18" charset="0"/>
                  <a:cs typeface="Simplified Arabic" pitchFamily="18" charset="-78"/>
                </a:endParaRPr>
              </a:p>
              <a:p>
                <a:pPr algn="ctr">
                  <a:spcBef>
                    <a:spcPct val="0"/>
                  </a:spcBef>
                </a:pPr>
                <a:endParaRPr lang="en-US" altLang="en-US" sz="600" dirty="0">
                  <a:latin typeface="Calibri body"/>
                  <a:ea typeface="Times New Roman" panose="02020603050405020304" pitchFamily="18" charset="0"/>
                  <a:cs typeface="Simplified Arabic" pitchFamily="18" charset="-78"/>
                </a:endParaRPr>
              </a:p>
              <a:p>
                <a:pPr algn="just">
                  <a:spcBef>
                    <a:spcPct val="0"/>
                  </a:spcBef>
                </a:pPr>
                <a:r>
                  <a:rPr lang="en-US" altLang="en-US" sz="2200" dirty="0">
                    <a:latin typeface="Calibri body"/>
                    <a:ea typeface="Times New Roman" panose="02020603050405020304" pitchFamily="18" charset="0"/>
                    <a:cs typeface="Simplified Arabic" pitchFamily="18" charset="-78"/>
                  </a:rPr>
                  <a:t>Therefore, we must have </a:t>
                </a: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𝐵</m:t>
                    </m:r>
                    <m:r>
                      <a:rPr lang="en-US" altLang="en-US" sz="2200" b="0" i="0" smtClean="0">
                        <a:latin typeface="Cambria Math" panose="02040503050406030204" pitchFamily="18" charset="0"/>
                        <a:ea typeface="Cambria Math" panose="02040503050406030204" pitchFamily="18" charset="0"/>
                        <a:cs typeface="Simplified Arabic" pitchFamily="18" charset="-78"/>
                      </a:rPr>
                      <m:t>=</m:t>
                    </m:r>
                    <m:r>
                      <a:rPr lang="en-US" altLang="en-US" sz="2200" b="0" i="0" smtClean="0">
                        <a:latin typeface="Cambria Math" panose="02040503050406030204" pitchFamily="18" charset="0"/>
                        <a:ea typeface="Cambria Math" panose="02040503050406030204" pitchFamily="18" charset="0"/>
                        <a:cs typeface="Simplified Arabic" pitchFamily="18" charset="-78"/>
                      </a:rPr>
                      <m:t>0</m:t>
                    </m:r>
                  </m:oMath>
                </a14:m>
                <a:r>
                  <a:rPr lang="en-US" altLang="en-US" sz="2200" dirty="0">
                    <a:latin typeface="Calibri body"/>
                    <a:ea typeface="Times New Roman" panose="02020603050405020304" pitchFamily="18" charset="0"/>
                    <a:cs typeface="Simplified Arabic" pitchFamily="18" charset="-78"/>
                  </a:rPr>
                  <a:t>, and when we substitute into the equation </a:t>
                </a:r>
              </a:p>
              <a:p>
                <a:pPr algn="just">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i="1">
                              <a:latin typeface="Cambria Math" panose="02040503050406030204" pitchFamily="18" charset="0"/>
                              <a:ea typeface="Cambria Math" panose="02040503050406030204" pitchFamily="18" charset="0"/>
                              <a:cs typeface="Simplified Arabic" pitchFamily="18" charset="-78"/>
                            </a:rPr>
                            <m:t>𝑥</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sin</m:t>
                          </m:r>
                        </m:fName>
                        <m:e>
                          <m:r>
                            <a:rPr lang="en-US" altLang="en-US" sz="2200" i="1">
                              <a:latin typeface="Cambria Math" panose="02040503050406030204" pitchFamily="18" charset="0"/>
                              <a:ea typeface="Cambria Math" panose="02040503050406030204" pitchFamily="18" charset="0"/>
                              <a:cs typeface="Simplified Arabic" pitchFamily="18" charset="-78"/>
                            </a:rPr>
                            <m:t>𝑘𝑥</m:t>
                          </m:r>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𝐵</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cos</m:t>
                              </m:r>
                            </m:fName>
                            <m:e>
                              <m:r>
                                <a:rPr lang="en-US" altLang="en-US" sz="2200" i="1">
                                  <a:latin typeface="Cambria Math" panose="02040503050406030204" pitchFamily="18" charset="0"/>
                                  <a:ea typeface="Cambria Math" panose="02040503050406030204" pitchFamily="18" charset="0"/>
                                  <a:cs typeface="Simplified Arabic" pitchFamily="18" charset="-78"/>
                                </a:rPr>
                                <m:t>𝑘𝑥</m:t>
                              </m:r>
                            </m:e>
                          </m:func>
                        </m:e>
                      </m:func>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r>
                  <a:rPr lang="en-US" altLang="en-US" sz="2200" dirty="0">
                    <a:latin typeface="Calibri body"/>
                    <a:ea typeface="Times New Roman" panose="02020603050405020304" pitchFamily="18" charset="0"/>
                    <a:cs typeface="Simplified Arabic" pitchFamily="18" charset="-78"/>
                  </a:rPr>
                  <a:t>we get</a:t>
                </a:r>
              </a:p>
              <a:p>
                <a:pPr algn="ctr">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i="1">
                              <a:latin typeface="Cambria Math" panose="02040503050406030204" pitchFamily="18" charset="0"/>
                              <a:ea typeface="Cambria Math" panose="02040503050406030204" pitchFamily="18" charset="0"/>
                              <a:cs typeface="Simplified Arabic" pitchFamily="18" charset="-78"/>
                            </a:rPr>
                            <m:t>𝑥</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sin</m:t>
                          </m:r>
                        </m:fName>
                        <m:e>
                          <m:r>
                            <a:rPr lang="en-US" altLang="en-US" sz="2200" i="1">
                              <a:latin typeface="Cambria Math" panose="02040503050406030204" pitchFamily="18" charset="0"/>
                              <a:ea typeface="Cambria Math" panose="02040503050406030204" pitchFamily="18" charset="0"/>
                              <a:cs typeface="Simplified Arabic" pitchFamily="18" charset="-78"/>
                            </a:rPr>
                            <m:t>𝑘𝑥</m:t>
                          </m:r>
                        </m:e>
                      </m:func>
                    </m:oMath>
                  </m:oMathPara>
                </a14:m>
                <a:endParaRPr lang="en-US" altLang="en-US" sz="22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898524"/>
                <a:ext cx="8741867" cy="5792355"/>
              </a:xfrm>
              <a:prstGeom prst="rect">
                <a:avLst/>
              </a:prstGeom>
              <a:blipFill>
                <a:blip r:embed="rId2"/>
                <a:stretch>
                  <a:fillRect l="-907" r="-907" b="-421"/>
                </a:stretch>
              </a:blipFill>
            </p:spPr>
            <p:txBody>
              <a:bodyPr/>
              <a:lstStyle/>
              <a:p>
                <a:r>
                  <a:rPr lang="en-US">
                    <a:noFill/>
                  </a:rPr>
                  <a:t> </a:t>
                </a:r>
              </a:p>
            </p:txBody>
          </p:sp>
        </mc:Fallback>
      </mc:AlternateContent>
    </p:spTree>
    <p:extLst>
      <p:ext uri="{BB962C8B-B14F-4D97-AF65-F5344CB8AC3E}">
        <p14:creationId xmlns:p14="http://schemas.microsoft.com/office/powerpoint/2010/main" val="3044061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15</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8524"/>
                <a:ext cx="8741867" cy="5790944"/>
              </a:xfrm>
              <a:prstGeom prst="rect">
                <a:avLst/>
              </a:prstGeom>
            </p:spPr>
            <p:txBody>
              <a:bodyPr wrap="square">
                <a:spAutoFit/>
              </a:bodyPr>
              <a:lstStyle/>
              <a:p>
                <a:pPr algn="just">
                  <a:spcBef>
                    <a:spcPct val="0"/>
                  </a:spcBef>
                </a:pPr>
                <a:r>
                  <a:rPr lang="en-US" altLang="en-US" sz="2200" dirty="0">
                    <a:latin typeface="Calibri body"/>
                    <a:ea typeface="Times New Roman" panose="02020603050405020304" pitchFamily="18" charset="0"/>
                    <a:cs typeface="Simplified Arabic" pitchFamily="18" charset="-78"/>
                  </a:rPr>
                  <a:t>And now when we substitute </a:t>
                </a:r>
                <a14:m>
                  <m:oMath xmlns:m="http://schemas.openxmlformats.org/officeDocument/2006/math">
                    <m:r>
                      <a:rPr lang="en-US" altLang="en-US" sz="2200">
                        <a:latin typeface="Cambria Math" panose="02040503050406030204" pitchFamily="18" charset="0"/>
                        <a:ea typeface="Times New Roman" panose="02020603050405020304" pitchFamily="18" charset="0"/>
                        <a:cs typeface="Simplified Arabic" pitchFamily="18" charset="-78"/>
                      </a:rPr>
                      <m:t>𝑥</m:t>
                    </m:r>
                    <m:r>
                      <a:rPr lang="en-US" altLang="en-US" sz="2200">
                        <a:latin typeface="Cambria Math" panose="02040503050406030204" pitchFamily="18" charset="0"/>
                        <a:ea typeface="Times New Roman" panose="02020603050405020304" pitchFamily="18" charset="0"/>
                        <a:cs typeface="Simplified Arabic" pitchFamily="18" charset="-78"/>
                      </a:rPr>
                      <m:t>=</m:t>
                    </m:r>
                    <m:r>
                      <a:rPr lang="en-US" altLang="en-US" sz="2200">
                        <a:latin typeface="Cambria Math" panose="02040503050406030204" pitchFamily="18" charset="0"/>
                        <a:ea typeface="Times New Roman" panose="02020603050405020304" pitchFamily="18" charset="0"/>
                        <a:cs typeface="Simplified Arabic" pitchFamily="18" charset="-78"/>
                      </a:rPr>
                      <m:t>𝑎</m:t>
                    </m:r>
                  </m:oMath>
                </a14:m>
                <a:r>
                  <a:rPr lang="en-US" altLang="en-US" sz="2200" dirty="0">
                    <a:latin typeface="Calibri body"/>
                    <a:ea typeface="Times New Roman" panose="02020603050405020304" pitchFamily="18" charset="0"/>
                    <a:cs typeface="Simplified Arabic" pitchFamily="18" charset="-78"/>
                  </a:rPr>
                  <a:t> in the equation</a:t>
                </a:r>
              </a:p>
              <a:p>
                <a:pPr algn="ctr">
                  <a:lnSpc>
                    <a:spcPct val="120000"/>
                  </a:lnSpc>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i="1">
                              <a:latin typeface="Cambria Math" panose="02040503050406030204" pitchFamily="18" charset="0"/>
                              <a:ea typeface="Cambria Math" panose="02040503050406030204" pitchFamily="18" charset="0"/>
                              <a:cs typeface="Simplified Arabic" pitchFamily="18" charset="-78"/>
                            </a:rPr>
                            <m:t>𝑥</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sin</m:t>
                          </m:r>
                        </m:fName>
                        <m:e>
                          <m:r>
                            <a:rPr lang="en-US" altLang="en-US" sz="2200" i="1">
                              <a:latin typeface="Cambria Math" panose="02040503050406030204" pitchFamily="18" charset="0"/>
                              <a:ea typeface="Cambria Math" panose="02040503050406030204" pitchFamily="18" charset="0"/>
                              <a:cs typeface="Simplified Arabic" pitchFamily="18" charset="-78"/>
                            </a:rPr>
                            <m:t>𝑘𝑥</m:t>
                          </m:r>
                        </m:e>
                      </m:func>
                    </m:oMath>
                  </m:oMathPara>
                </a14:m>
                <a:endParaRPr lang="en-US" altLang="en-US" sz="2200" dirty="0">
                  <a:latin typeface="Calibri body"/>
                  <a:ea typeface="Times New Roman" panose="02020603050405020304" pitchFamily="18" charset="0"/>
                  <a:cs typeface="Simplified Arabic" pitchFamily="18" charset="-78"/>
                </a:endParaRPr>
              </a:p>
              <a:p>
                <a:pPr>
                  <a:lnSpc>
                    <a:spcPct val="120000"/>
                  </a:lnSpc>
                  <a:spcBef>
                    <a:spcPct val="0"/>
                  </a:spcBef>
                </a:pPr>
                <a:r>
                  <a:rPr lang="en-US" altLang="en-US" sz="2200" dirty="0">
                    <a:latin typeface="Calibri body"/>
                    <a:ea typeface="Times New Roman" panose="02020603050405020304" pitchFamily="18" charset="0"/>
                    <a:cs typeface="Simplified Arabic" pitchFamily="18" charset="-78"/>
                  </a:rPr>
                  <a:t>we get</a:t>
                </a:r>
              </a:p>
              <a:p>
                <a:pPr>
                  <a:lnSpc>
                    <a:spcPct val="120000"/>
                  </a:lnSpc>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d>
                        <m:dPr>
                          <m:ctrlPr>
                            <a:rPr lang="en-US" altLang="en-US" sz="2200" i="1">
                              <a:latin typeface="Cambria Math" panose="02040503050406030204" pitchFamily="18" charset="0"/>
                              <a:ea typeface="Cambria Math" panose="02040503050406030204" pitchFamily="18" charset="0"/>
                              <a:cs typeface="Simplified Arabic" pitchFamily="18" charset="-78"/>
                            </a:rPr>
                          </m:ctrlPr>
                        </m:dPr>
                        <m:e>
                          <m:r>
                            <a:rPr lang="en-US" altLang="en-US" sz="2200" b="0" i="1" smtClean="0">
                              <a:latin typeface="Cambria Math" panose="02040503050406030204" pitchFamily="18" charset="0"/>
                              <a:ea typeface="Cambria Math" panose="02040503050406030204" pitchFamily="18" charset="0"/>
                              <a:cs typeface="Simplified Arabic" pitchFamily="18" charset="-78"/>
                            </a:rPr>
                            <m:t>𝑎</m:t>
                          </m:r>
                        </m:e>
                      </m:d>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sin</m:t>
                          </m:r>
                        </m:fName>
                        <m:e>
                          <m:r>
                            <a:rPr lang="en-US" altLang="en-US" sz="2200" i="1">
                              <a:latin typeface="Cambria Math" panose="02040503050406030204" pitchFamily="18" charset="0"/>
                              <a:ea typeface="Cambria Math" panose="02040503050406030204" pitchFamily="18" charset="0"/>
                              <a:cs typeface="Simplified Arabic" pitchFamily="18" charset="-78"/>
                            </a:rPr>
                            <m:t>𝑘</m:t>
                          </m:r>
                          <m:r>
                            <a:rPr lang="en-US" altLang="en-US" sz="2200" b="0" i="1" smtClean="0">
                              <a:latin typeface="Cambria Math" panose="02040503050406030204" pitchFamily="18" charset="0"/>
                              <a:ea typeface="Cambria Math" panose="02040503050406030204" pitchFamily="18" charset="0"/>
                              <a:cs typeface="Simplified Arabic" pitchFamily="18" charset="-78"/>
                            </a:rPr>
                            <m:t>𝑎</m:t>
                          </m:r>
                        </m:e>
                      </m:func>
                      <m:r>
                        <a:rPr lang="en-US" altLang="en-US" sz="2200" b="0" i="0" smtClean="0">
                          <a:latin typeface="Cambria Math" panose="02040503050406030204" pitchFamily="18" charset="0"/>
                          <a:ea typeface="Cambria Math" panose="02040503050406030204" pitchFamily="18" charset="0"/>
                          <a:cs typeface="Simplified Arabic" pitchFamily="18" charset="-78"/>
                        </a:rPr>
                        <m:t>=0</m:t>
                      </m:r>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r>
                  <a:rPr lang="en-US" altLang="en-US" sz="2200" dirty="0">
                    <a:latin typeface="Calibri body"/>
                    <a:ea typeface="Times New Roman" panose="02020603050405020304" pitchFamily="18" charset="0"/>
                    <a:cs typeface="Simplified Arabic" pitchFamily="18" charset="-78"/>
                  </a:rPr>
                  <a:t>For this equation to be true, we must have either </a:t>
                </a:r>
                <a14:m>
                  <m:oMath xmlns:m="http://schemas.openxmlformats.org/officeDocument/2006/math">
                    <m:r>
                      <a:rPr lang="en-US" altLang="en-US" sz="2400" i="1">
                        <a:latin typeface="Cambria Math" panose="02040503050406030204" pitchFamily="18" charset="0"/>
                        <a:ea typeface="Cambria Math" panose="02040503050406030204" pitchFamily="18" charset="0"/>
                        <a:cs typeface="Simplified Arabic" pitchFamily="18" charset="-78"/>
                      </a:rPr>
                      <m:t>𝐴</m:t>
                    </m:r>
                    <m:r>
                      <a:rPr lang="en-US" altLang="en-US" sz="2400" i="1">
                        <a:latin typeface="Cambria Math" panose="02040503050406030204" pitchFamily="18" charset="0"/>
                        <a:ea typeface="Cambria Math" panose="02040503050406030204" pitchFamily="18" charset="0"/>
                        <a:cs typeface="Simplified Arabic" pitchFamily="18" charset="-78"/>
                      </a:rPr>
                      <m:t> =0</m:t>
                    </m:r>
                  </m:oMath>
                </a14:m>
                <a:r>
                  <a:rPr lang="en-US" altLang="en-US" sz="2400" i="1" dirty="0">
                    <a:latin typeface="Cambria Math" panose="02040503050406030204" pitchFamily="18" charset="0"/>
                    <a:ea typeface="Cambria Math" panose="02040503050406030204" pitchFamily="18" charset="0"/>
                    <a:cs typeface="Simplified Arabic" pitchFamily="18" charset="-78"/>
                  </a:rPr>
                  <a:t> </a:t>
                </a:r>
                <a:r>
                  <a:rPr lang="en-US" altLang="en-US" sz="2200" dirty="0">
                    <a:latin typeface="Calibri body"/>
                    <a:ea typeface="Times New Roman" panose="02020603050405020304" pitchFamily="18" charset="0"/>
                    <a:cs typeface="Simplified Arabic" pitchFamily="18" charset="-78"/>
                  </a:rPr>
                  <a:t>or         </a:t>
                </a:r>
                <a14:m>
                  <m:oMath xmlns:m="http://schemas.openxmlformats.org/officeDocument/2006/math">
                    <m:func>
                      <m:funcPr>
                        <m:ctrlPr>
                          <a:rPr lang="en-US" altLang="en-US" sz="24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400">
                            <a:latin typeface="Cambria Math" panose="02040503050406030204" pitchFamily="18" charset="0"/>
                            <a:ea typeface="Cambria Math" panose="02040503050406030204" pitchFamily="18" charset="0"/>
                            <a:cs typeface="Simplified Arabic" pitchFamily="18" charset="-78"/>
                          </a:rPr>
                          <m:t>sin</m:t>
                        </m:r>
                      </m:fName>
                      <m:e>
                        <m:r>
                          <a:rPr lang="en-US" altLang="en-US" sz="2400" i="1">
                            <a:latin typeface="Cambria Math" panose="02040503050406030204" pitchFamily="18" charset="0"/>
                            <a:ea typeface="Cambria Math" panose="02040503050406030204" pitchFamily="18" charset="0"/>
                            <a:cs typeface="Simplified Arabic" pitchFamily="18" charset="-78"/>
                          </a:rPr>
                          <m:t>𝑘𝑎</m:t>
                        </m:r>
                      </m:e>
                    </m:func>
                    <m:r>
                      <a:rPr lang="en-US" altLang="en-US" sz="2400">
                        <a:latin typeface="Cambria Math" panose="02040503050406030204" pitchFamily="18" charset="0"/>
                        <a:ea typeface="Cambria Math" panose="02040503050406030204" pitchFamily="18" charset="0"/>
                        <a:cs typeface="Simplified Arabic" pitchFamily="18" charset="-78"/>
                      </a:rPr>
                      <m:t>=0</m:t>
                    </m:r>
                  </m:oMath>
                </a14:m>
                <a:r>
                  <a:rPr lang="en-US" altLang="en-US" sz="2200" dirty="0">
                    <a:latin typeface="Calibri body"/>
                    <a:ea typeface="Times New Roman" panose="02020603050405020304" pitchFamily="18" charset="0"/>
                    <a:cs typeface="Simplified Arabic" pitchFamily="18" charset="-78"/>
                  </a:rPr>
                  <a:t>.  The first solution (</a:t>
                </a:r>
                <a14:m>
                  <m:oMath xmlns:m="http://schemas.openxmlformats.org/officeDocument/2006/math">
                    <m:r>
                      <a:rPr lang="en-US" altLang="en-US" sz="2200">
                        <a:latin typeface="Cambria Math" panose="02040503050406030204" pitchFamily="18" charset="0"/>
                        <a:ea typeface="Times New Roman" panose="02020603050405020304" pitchFamily="18" charset="0"/>
                        <a:cs typeface="Simplified Arabic" pitchFamily="18" charset="-78"/>
                      </a:rPr>
                      <m:t>𝐴</m:t>
                    </m:r>
                    <m:r>
                      <a:rPr lang="en-US" altLang="en-US" sz="2200">
                        <a:latin typeface="Cambria Math" panose="02040503050406030204" pitchFamily="18" charset="0"/>
                        <a:ea typeface="Times New Roman" panose="02020603050405020304" pitchFamily="18" charset="0"/>
                        <a:cs typeface="Simplified Arabic" pitchFamily="18" charset="-78"/>
                      </a:rPr>
                      <m:t> =0</m:t>
                    </m:r>
                  </m:oMath>
                </a14:m>
                <a:r>
                  <a:rPr lang="en-US" altLang="en-US" sz="2200" dirty="0">
                    <a:latin typeface="Calibri body"/>
                    <a:ea typeface="Times New Roman" panose="02020603050405020304" pitchFamily="18" charset="0"/>
                    <a:cs typeface="Simplified Arabic" pitchFamily="18" charset="-78"/>
                  </a:rPr>
                  <a:t>) is called the “</a:t>
                </a:r>
                <a:r>
                  <a:rPr lang="en-US" altLang="en-US" sz="2200" b="1" dirty="0">
                    <a:latin typeface="Calibri body"/>
                    <a:ea typeface="Times New Roman" panose="02020603050405020304" pitchFamily="18" charset="0"/>
                    <a:cs typeface="Simplified Arabic" pitchFamily="18" charset="-78"/>
                  </a:rPr>
                  <a:t>trivial solution</a:t>
                </a:r>
                <a:r>
                  <a:rPr lang="en-US" altLang="en-US" sz="2200" dirty="0">
                    <a:latin typeface="Calibri body"/>
                    <a:ea typeface="Times New Roman" panose="02020603050405020304" pitchFamily="18" charset="0"/>
                    <a:cs typeface="Simplified Arabic" pitchFamily="18" charset="-78"/>
                  </a:rPr>
                  <a:t>” and is not acceptable because setting both constants </a:t>
                </a:r>
                <a14:m>
                  <m:oMath xmlns:m="http://schemas.openxmlformats.org/officeDocument/2006/math">
                    <m:r>
                      <a:rPr lang="en-US" altLang="en-US" sz="2400" b="0" i="1" smtClean="0">
                        <a:latin typeface="Cambria Math" panose="02040503050406030204" pitchFamily="18" charset="0"/>
                        <a:ea typeface="Cambria Math" panose="02040503050406030204" pitchFamily="18" charset="0"/>
                        <a:cs typeface="Simplified Arabic" pitchFamily="18" charset="-78"/>
                      </a:rPr>
                      <m:t>𝐴</m:t>
                    </m:r>
                  </m:oMath>
                </a14:m>
                <a:r>
                  <a:rPr lang="en-US" altLang="en-US" sz="2200" dirty="0">
                    <a:latin typeface="Calibri body"/>
                    <a:ea typeface="Times New Roman" panose="02020603050405020304" pitchFamily="18" charset="0"/>
                    <a:cs typeface="Simplified Arabic" pitchFamily="18" charset="-78"/>
                  </a:rPr>
                  <a:t> and </a:t>
                </a:r>
                <a14:m>
                  <m:oMath xmlns:m="http://schemas.openxmlformats.org/officeDocument/2006/math">
                    <m:r>
                      <a:rPr lang="en-US" altLang="en-US" sz="2400" b="0" i="1" smtClean="0">
                        <a:latin typeface="Cambria Math" panose="02040503050406030204" pitchFamily="18" charset="0"/>
                        <a:ea typeface="Times New Roman" panose="02020603050405020304" pitchFamily="18" charset="0"/>
                        <a:cs typeface="Simplified Arabic" pitchFamily="18" charset="-78"/>
                      </a:rPr>
                      <m:t>𝐵</m:t>
                    </m:r>
                  </m:oMath>
                </a14:m>
                <a:r>
                  <a:rPr lang="en-US" altLang="en-US" sz="2200" dirty="0">
                    <a:latin typeface="Calibri body"/>
                    <a:ea typeface="Times New Roman" panose="02020603050405020304" pitchFamily="18" charset="0"/>
                    <a:cs typeface="Simplified Arabic" pitchFamily="18" charset="-78"/>
                  </a:rPr>
                  <a:t> equal to zero would make </a:t>
                </a:r>
                <a14:m>
                  <m:oMath xmlns:m="http://schemas.openxmlformats.org/officeDocument/2006/math">
                    <m:r>
                      <a:rPr lang="en-US" altLang="en-US" sz="2200">
                        <a:latin typeface="Cambria Math" panose="02040503050406030204" pitchFamily="18" charset="0"/>
                        <a:ea typeface="Times New Roman" panose="02020603050405020304" pitchFamily="18" charset="0"/>
                        <a:cs typeface="Simplified Arabic" pitchFamily="18" charset="-78"/>
                      </a:rPr>
                      <m:t>𝜓</m:t>
                    </m:r>
                    <m:r>
                      <a:rPr lang="en-US" altLang="en-US" sz="2200">
                        <a:latin typeface="Cambria Math" panose="02040503050406030204" pitchFamily="18" charset="0"/>
                        <a:ea typeface="Times New Roman" panose="02020603050405020304" pitchFamily="18" charset="0"/>
                        <a:cs typeface="Simplified Arabic" pitchFamily="18" charset="-78"/>
                      </a:rPr>
                      <m:t> </m:t>
                    </m:r>
                  </m:oMath>
                </a14:m>
                <a:r>
                  <a:rPr lang="en-US" altLang="en-US" sz="2200" dirty="0">
                    <a:latin typeface="Calibri body"/>
                    <a:ea typeface="Times New Roman" panose="02020603050405020304" pitchFamily="18" charset="0"/>
                    <a:cs typeface="Simplified Arabic" pitchFamily="18" charset="-78"/>
                  </a:rPr>
                  <a:t>equal to zero everywhere, which is not true.</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2200" dirty="0">
                    <a:latin typeface="Calibri body"/>
                    <a:ea typeface="Times New Roman" panose="02020603050405020304" pitchFamily="18" charset="0"/>
                    <a:cs typeface="Simplified Arabic" pitchFamily="18" charset="-78"/>
                  </a:rPr>
                  <a:t>Then the acceptable solution is (</a:t>
                </a:r>
                <a14:m>
                  <m:oMath xmlns:m="http://schemas.openxmlformats.org/officeDocument/2006/math">
                    <m:func>
                      <m:funcPr>
                        <m:ctrlPr>
                          <a:rPr lang="en-US" altLang="en-US" sz="24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400">
                            <a:latin typeface="Cambria Math" panose="02040503050406030204" pitchFamily="18" charset="0"/>
                            <a:ea typeface="Cambria Math" panose="02040503050406030204" pitchFamily="18" charset="0"/>
                            <a:cs typeface="Simplified Arabic" pitchFamily="18" charset="-78"/>
                          </a:rPr>
                          <m:t>sin</m:t>
                        </m:r>
                      </m:fName>
                      <m:e>
                        <m:r>
                          <a:rPr lang="en-US" altLang="en-US" sz="2400" i="1">
                            <a:latin typeface="Cambria Math" panose="02040503050406030204" pitchFamily="18" charset="0"/>
                            <a:ea typeface="Cambria Math" panose="02040503050406030204" pitchFamily="18" charset="0"/>
                            <a:cs typeface="Simplified Arabic" pitchFamily="18" charset="-78"/>
                          </a:rPr>
                          <m:t>𝑘𝑎</m:t>
                        </m:r>
                      </m:e>
                    </m:func>
                    <m:r>
                      <a:rPr lang="en-US" altLang="en-US" sz="2400">
                        <a:latin typeface="Cambria Math" panose="02040503050406030204" pitchFamily="18" charset="0"/>
                        <a:ea typeface="Cambria Math" panose="02040503050406030204" pitchFamily="18" charset="0"/>
                        <a:cs typeface="Simplified Arabic" pitchFamily="18" charset="-78"/>
                      </a:rPr>
                      <m:t>=0</m:t>
                    </m:r>
                  </m:oMath>
                </a14:m>
                <a:r>
                  <a:rPr lang="en-US" altLang="en-US" sz="2200" dirty="0">
                    <a:latin typeface="Calibri body"/>
                    <a:ea typeface="Times New Roman" panose="02020603050405020304" pitchFamily="18" charset="0"/>
                    <a:cs typeface="Simplified Arabic" pitchFamily="18" charset="-78"/>
                  </a:rPr>
                  <a:t>)  which can be true only when </a:t>
                </a:r>
                <a14:m>
                  <m:oMath xmlns:m="http://schemas.openxmlformats.org/officeDocument/2006/math">
                    <m:r>
                      <a:rPr lang="en-US" altLang="en-US" sz="2400" i="1">
                        <a:latin typeface="Cambria Math" panose="02040503050406030204" pitchFamily="18" charset="0"/>
                        <a:ea typeface="Cambria Math" panose="02040503050406030204" pitchFamily="18" charset="0"/>
                        <a:cs typeface="Simplified Arabic" pitchFamily="18" charset="-78"/>
                      </a:rPr>
                      <m:t>𝑘𝑎</m:t>
                    </m:r>
                    <m:r>
                      <a:rPr lang="en-US" altLang="en-US" sz="2400" i="1">
                        <a:latin typeface="Cambria Math" panose="02040503050406030204" pitchFamily="18" charset="0"/>
                        <a:ea typeface="Cambria Math" panose="02040503050406030204" pitchFamily="18" charset="0"/>
                        <a:cs typeface="Simplified Arabic" pitchFamily="18" charset="-78"/>
                      </a:rPr>
                      <m:t> =</m:t>
                    </m:r>
                    <m:r>
                      <a:rPr lang="en-US" altLang="en-US" sz="2400" b="0" i="1" smtClean="0">
                        <a:latin typeface="Cambria Math" panose="02040503050406030204" pitchFamily="18" charset="0"/>
                        <a:ea typeface="Cambria Math" panose="02040503050406030204" pitchFamily="18" charset="0"/>
                        <a:cs typeface="Simplified Arabic" pitchFamily="18" charset="-78"/>
                      </a:rPr>
                      <m:t>𝑛</m:t>
                    </m:r>
                    <m:r>
                      <a:rPr lang="en-US" altLang="en-US" sz="2400" b="0" i="1" smtClean="0">
                        <a:latin typeface="Cambria Math" panose="02040503050406030204" pitchFamily="18" charset="0"/>
                        <a:ea typeface="Cambria Math" panose="02040503050406030204" pitchFamily="18" charset="0"/>
                        <a:cs typeface="Simplified Arabic" pitchFamily="18" charset="-78"/>
                      </a:rPr>
                      <m:t>𝜋</m:t>
                    </m:r>
                  </m:oMath>
                </a14:m>
                <a:r>
                  <a:rPr lang="en-US" altLang="en-US" sz="2400" dirty="0">
                    <a:latin typeface="Calibri body"/>
                    <a:ea typeface="Times New Roman" panose="02020603050405020304" pitchFamily="18" charset="0"/>
                    <a:cs typeface="Simplified Arabic" pitchFamily="18" charset="-78"/>
                  </a:rPr>
                  <a:t> </a:t>
                </a:r>
                <a:r>
                  <a:rPr lang="en-US" altLang="en-US" sz="2200" dirty="0">
                    <a:latin typeface="Calibri body"/>
                    <a:ea typeface="Times New Roman" panose="02020603050405020304" pitchFamily="18" charset="0"/>
                    <a:cs typeface="Simplified Arabic" pitchFamily="18" charset="-78"/>
                  </a:rPr>
                  <a:t>where </a:t>
                </a:r>
                <a14:m>
                  <m:oMath xmlns:m="http://schemas.openxmlformats.org/officeDocument/2006/math">
                    <m:r>
                      <a:rPr lang="en-US" altLang="en-US" sz="2400" i="1">
                        <a:latin typeface="Cambria Math" panose="02040503050406030204" pitchFamily="18" charset="0"/>
                        <a:ea typeface="Cambria Math" panose="02040503050406030204" pitchFamily="18" charset="0"/>
                        <a:cs typeface="Simplified Arabic" pitchFamily="18" charset="-78"/>
                      </a:rPr>
                      <m:t>𝑛</m:t>
                    </m:r>
                    <m:r>
                      <a:rPr lang="en-US" altLang="en-US" sz="2400" b="0" i="0" smtClean="0">
                        <a:latin typeface="Cambria Math" panose="02040503050406030204" pitchFamily="18" charset="0"/>
                        <a:ea typeface="Cambria Math" panose="02040503050406030204" pitchFamily="18" charset="0"/>
                        <a:cs typeface="Simplified Arabic" pitchFamily="18" charset="-78"/>
                      </a:rPr>
                      <m:t>=1, 2, 3, … </m:t>
                    </m:r>
                  </m:oMath>
                </a14:m>
                <a:r>
                  <a:rPr lang="en-US" altLang="en-US" sz="2200" dirty="0">
                    <a:latin typeface="Calibri body"/>
                    <a:ea typeface="Times New Roman" panose="02020603050405020304" pitchFamily="18" charset="0"/>
                    <a:cs typeface="Simplified Arabic" pitchFamily="18" charset="-78"/>
                  </a:rPr>
                  <a:t>. Note that </a:t>
                </a:r>
                <a14:m>
                  <m:oMath xmlns:m="http://schemas.openxmlformats.org/officeDocument/2006/math">
                    <m:r>
                      <a:rPr lang="en-US" altLang="en-US" sz="2400" i="1">
                        <a:latin typeface="Cambria Math" panose="02040503050406030204" pitchFamily="18" charset="0"/>
                        <a:ea typeface="Cambria Math" panose="02040503050406030204" pitchFamily="18" charset="0"/>
                        <a:cs typeface="Simplified Arabic" pitchFamily="18" charset="-78"/>
                      </a:rPr>
                      <m:t>𝑛</m:t>
                    </m:r>
                  </m:oMath>
                </a14:m>
                <a:r>
                  <a:rPr lang="en-US" altLang="en-US" sz="2200" dirty="0">
                    <a:latin typeface="Calibri body"/>
                    <a:ea typeface="Times New Roman" panose="02020603050405020304" pitchFamily="18" charset="0"/>
                    <a:cs typeface="Simplified Arabic" pitchFamily="18" charset="-78"/>
                  </a:rPr>
                  <a:t> cannot be zero because that makes     equal zero.  Therefore, </a:t>
                </a:r>
                <a14:m>
                  <m:oMath xmlns:m="http://schemas.openxmlformats.org/officeDocument/2006/math">
                    <m:r>
                      <a:rPr lang="en-US" altLang="en-US" sz="2400" i="1">
                        <a:latin typeface="Cambria Math" panose="02040503050406030204" pitchFamily="18" charset="0"/>
                        <a:ea typeface="Cambria Math" panose="02040503050406030204" pitchFamily="18" charset="0"/>
                        <a:cs typeface="Simplified Arabic" pitchFamily="18" charset="-78"/>
                      </a:rPr>
                      <m:t>𝑛</m:t>
                    </m:r>
                    <m:r>
                      <a:rPr lang="en-US" altLang="en-US" sz="2400" i="1">
                        <a:latin typeface="Cambria Math" panose="02040503050406030204" pitchFamily="18" charset="0"/>
                        <a:ea typeface="Cambria Math" panose="02040503050406030204" pitchFamily="18" charset="0"/>
                        <a:cs typeface="Simplified Arabic" pitchFamily="18" charset="-78"/>
                      </a:rPr>
                      <m:t>=0 </m:t>
                    </m:r>
                  </m:oMath>
                </a14:m>
                <a:r>
                  <a:rPr lang="en-US" altLang="en-US" sz="2200" dirty="0">
                    <a:latin typeface="Calibri body"/>
                    <a:ea typeface="Times New Roman" panose="02020603050405020304" pitchFamily="18" charset="0"/>
                    <a:cs typeface="Simplified Arabic" pitchFamily="18" charset="-78"/>
                  </a:rPr>
                  <a:t> is also a </a:t>
                </a:r>
                <a:r>
                  <a:rPr lang="en-US" altLang="en-US" sz="2200" b="1" dirty="0">
                    <a:latin typeface="Calibri body"/>
                    <a:ea typeface="Times New Roman" panose="02020603050405020304" pitchFamily="18" charset="0"/>
                    <a:cs typeface="Simplified Arabic" pitchFamily="18" charset="-78"/>
                  </a:rPr>
                  <a:t>trivial solution</a:t>
                </a:r>
                <a:r>
                  <a:rPr lang="en-US" altLang="en-US" sz="2200" dirty="0">
                    <a:latin typeface="Calibri body"/>
                    <a:ea typeface="Times New Roman" panose="02020603050405020304" pitchFamily="18" charset="0"/>
                    <a:cs typeface="Simplified Arabic" pitchFamily="18" charset="-78"/>
                  </a:rPr>
                  <a:t>.</a:t>
                </a:r>
              </a:p>
              <a:p>
                <a:pPr>
                  <a:spcBef>
                    <a:spcPct val="0"/>
                  </a:spcBef>
                </a:pPr>
                <a:r>
                  <a:rPr lang="en-US" altLang="en-US" sz="2400" dirty="0">
                    <a:latin typeface="Times New Roman" panose="02020603050405020304" pitchFamily="18" charset="0"/>
                    <a:ea typeface="Times New Roman" panose="02020603050405020304" pitchFamily="18" charset="0"/>
                    <a:cs typeface="Simplified Arabic" pitchFamily="18" charset="-78"/>
                  </a:rPr>
                  <a:t>Now, we have </a:t>
                </a:r>
                <a14:m>
                  <m:oMath xmlns:m="http://schemas.openxmlformats.org/officeDocument/2006/math">
                    <m:r>
                      <a:rPr lang="en-US" altLang="en-US" sz="2400" i="1">
                        <a:latin typeface="Cambria Math" panose="02040503050406030204" pitchFamily="18" charset="0"/>
                        <a:ea typeface="Cambria Math" panose="02040503050406030204" pitchFamily="18" charset="0"/>
                        <a:cs typeface="Simplified Arabic" pitchFamily="18" charset="-78"/>
                      </a:rPr>
                      <m:t>𝑘𝑎</m:t>
                    </m:r>
                    <m:r>
                      <a:rPr lang="en-US" altLang="en-US" sz="2400" i="1">
                        <a:latin typeface="Cambria Math" panose="02040503050406030204" pitchFamily="18" charset="0"/>
                        <a:ea typeface="Cambria Math" panose="02040503050406030204" pitchFamily="18" charset="0"/>
                        <a:cs typeface="Simplified Arabic" pitchFamily="18" charset="-78"/>
                      </a:rPr>
                      <m:t> =</m:t>
                    </m:r>
                    <m:r>
                      <a:rPr lang="en-US" altLang="en-US" sz="2400" i="1">
                        <a:latin typeface="Cambria Math" panose="02040503050406030204" pitchFamily="18" charset="0"/>
                        <a:ea typeface="Cambria Math" panose="02040503050406030204" pitchFamily="18" charset="0"/>
                        <a:cs typeface="Simplified Arabic" pitchFamily="18" charset="-78"/>
                      </a:rPr>
                      <m:t>𝑛</m:t>
                    </m:r>
                    <m:r>
                      <a:rPr lang="en-US" altLang="en-US" sz="2400" i="1">
                        <a:latin typeface="Cambria Math" panose="02040503050406030204" pitchFamily="18" charset="0"/>
                        <a:ea typeface="Cambria Math" panose="02040503050406030204" pitchFamily="18" charset="0"/>
                        <a:cs typeface="Simplified Arabic" pitchFamily="18" charset="-78"/>
                      </a:rPr>
                      <m:t>𝜋</m:t>
                    </m:r>
                  </m:oMath>
                </a14:m>
                <a:r>
                  <a:rPr lang="en-US" altLang="en-US" sz="2400" dirty="0">
                    <a:latin typeface="Times New Roman" panose="02020603050405020304" pitchFamily="18" charset="0"/>
                    <a:ea typeface="Times New Roman" panose="02020603050405020304" pitchFamily="18" charset="0"/>
                    <a:cs typeface="Simplified Arabic" pitchFamily="18" charset="-78"/>
                  </a:rPr>
                  <a:t>, thus</a:t>
                </a:r>
              </a:p>
              <a:p>
                <a:pPr>
                  <a:lnSpc>
                    <a:spcPct val="120000"/>
                  </a:lnSpc>
                  <a:spcBef>
                    <a:spcPct val="0"/>
                  </a:spcBef>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ea typeface="Times New Roman" panose="02020603050405020304" pitchFamily="18" charset="0"/>
                          <a:cs typeface="Simplified Arabic" pitchFamily="18" charset="-78"/>
                        </a:rPr>
                        <m:t>𝑘</m:t>
                      </m:r>
                      <m:r>
                        <a:rPr lang="en-US" altLang="en-US" sz="2400" b="0" i="1" smtClean="0">
                          <a:latin typeface="Cambria Math" panose="02040503050406030204" pitchFamily="18" charset="0"/>
                          <a:ea typeface="Times New Roman" panose="02020603050405020304" pitchFamily="18" charset="0"/>
                          <a:cs typeface="Simplified Arabic" pitchFamily="18" charset="-78"/>
                        </a:rPr>
                        <m:t>= </m:t>
                      </m:r>
                      <m:f>
                        <m:fPr>
                          <m:ctrlPr>
                            <a:rPr lang="en-US" altLang="en-US" sz="2400" b="0" i="1" smtClean="0">
                              <a:latin typeface="Cambria Math" panose="02040503050406030204" pitchFamily="18" charset="0"/>
                              <a:cs typeface="Simplified Arabic" pitchFamily="18" charset="-78"/>
                            </a:rPr>
                          </m:ctrlPr>
                        </m:fPr>
                        <m:num>
                          <m:r>
                            <a:rPr lang="en-US" altLang="en-US" sz="2400" i="1">
                              <a:latin typeface="Cambria Math" panose="02040503050406030204" pitchFamily="18" charset="0"/>
                              <a:ea typeface="Cambria Math" panose="02040503050406030204" pitchFamily="18" charset="0"/>
                              <a:cs typeface="Simplified Arabic" pitchFamily="18" charset="-78"/>
                            </a:rPr>
                            <m:t>𝑛</m:t>
                          </m:r>
                          <m:r>
                            <a:rPr lang="en-US" altLang="en-US" sz="2400" i="1">
                              <a:latin typeface="Cambria Math" panose="02040503050406030204" pitchFamily="18" charset="0"/>
                              <a:ea typeface="Cambria Math" panose="02040503050406030204" pitchFamily="18" charset="0"/>
                              <a:cs typeface="Simplified Arabic" pitchFamily="18" charset="-78"/>
                            </a:rPr>
                            <m:t>𝜋</m:t>
                          </m:r>
                        </m:num>
                        <m:den>
                          <m:r>
                            <a:rPr lang="en-US" altLang="en-US" sz="2400" b="0" i="1" smtClean="0">
                              <a:latin typeface="Cambria Math" panose="02040503050406030204" pitchFamily="18" charset="0"/>
                              <a:cs typeface="Simplified Arabic" pitchFamily="18" charset="-78"/>
                            </a:rPr>
                            <m:t>𝑎</m:t>
                          </m:r>
                        </m:den>
                      </m:f>
                    </m:oMath>
                  </m:oMathPara>
                </a14:m>
                <a:endParaRPr lang="en-US" altLang="en-US" sz="2400" dirty="0">
                  <a:latin typeface="Times New Roman" panose="02020603050405020304" pitchFamily="18" charset="0"/>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898524"/>
                <a:ext cx="8741867" cy="5790944"/>
              </a:xfrm>
              <a:prstGeom prst="rect">
                <a:avLst/>
              </a:prstGeom>
              <a:blipFill>
                <a:blip r:embed="rId2"/>
                <a:stretch>
                  <a:fillRect l="-1046" t="-526" r="-907"/>
                </a:stretch>
              </a:blipFill>
            </p:spPr>
            <p:txBody>
              <a:bodyPr/>
              <a:lstStyle/>
              <a:p>
                <a:r>
                  <a:rPr lang="en-US">
                    <a:noFill/>
                  </a:rPr>
                  <a:t> </a:t>
                </a:r>
              </a:p>
            </p:txBody>
          </p:sp>
        </mc:Fallback>
      </mc:AlternateContent>
    </p:spTree>
    <p:extLst>
      <p:ext uri="{BB962C8B-B14F-4D97-AF65-F5344CB8AC3E}">
        <p14:creationId xmlns:p14="http://schemas.microsoft.com/office/powerpoint/2010/main" val="3340599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16</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8524"/>
                <a:ext cx="8741867" cy="5875070"/>
              </a:xfrm>
              <a:prstGeom prst="rect">
                <a:avLst/>
              </a:prstGeom>
            </p:spPr>
            <p:txBody>
              <a:bodyPr wrap="square">
                <a:spAutoFit/>
              </a:bodyPr>
              <a:lstStyle/>
              <a:p>
                <a:pPr algn="just">
                  <a:spcBef>
                    <a:spcPct val="0"/>
                  </a:spcBef>
                </a:pPr>
                <a:r>
                  <a:rPr lang="en-US" altLang="en-US" sz="2000" dirty="0">
                    <a:latin typeface="Calibri (body)"/>
                    <a:ea typeface="Times New Roman" panose="02020603050405020304" pitchFamily="18" charset="0"/>
                    <a:cs typeface="Simplified Arabic" pitchFamily="18" charset="-78"/>
                  </a:rPr>
                  <a:t>When we substitute for </a:t>
                </a:r>
                <a14:m>
                  <m:oMath xmlns:m="http://schemas.openxmlformats.org/officeDocument/2006/math">
                    <m:r>
                      <a:rPr lang="en-US" altLang="en-US" sz="2000" i="1">
                        <a:latin typeface="Cambria Math" panose="02040503050406030204" pitchFamily="18" charset="0"/>
                        <a:ea typeface="Times New Roman" panose="02020603050405020304" pitchFamily="18" charset="0"/>
                        <a:cs typeface="Simplified Arabic" pitchFamily="18" charset="-78"/>
                      </a:rPr>
                      <m:t>𝑘</m:t>
                    </m:r>
                  </m:oMath>
                </a14:m>
                <a:r>
                  <a:rPr lang="en-US" altLang="en-US" sz="2000" dirty="0">
                    <a:latin typeface="Calibri (body)"/>
                    <a:ea typeface="Times New Roman" panose="02020603050405020304" pitchFamily="18" charset="0"/>
                    <a:cs typeface="Simplified Arabic" pitchFamily="18" charset="-78"/>
                  </a:rPr>
                  <a:t> in the equation</a:t>
                </a:r>
              </a:p>
              <a:p>
                <a:pPr algn="just">
                  <a:spcBef>
                    <a:spcPct val="0"/>
                  </a:spcBef>
                </a:pPr>
                <a:endParaRPr lang="en-US" altLang="en-US" sz="2000" dirty="0">
                  <a:latin typeface="Calibri (body)"/>
                  <a:ea typeface="Times New Roman" panose="02020603050405020304" pitchFamily="18" charset="0"/>
                  <a:cs typeface="Simplified Arabic" pitchFamily="18" charset="-78"/>
                </a:endParaRPr>
              </a:p>
              <a:p>
                <a:pPr algn="just">
                  <a:spcBef>
                    <a:spcPct val="0"/>
                  </a:spcBef>
                </a:pPr>
                <a:endParaRPr lang="en-US" altLang="en-US" sz="2000" dirty="0">
                  <a:latin typeface="Calibri (body)"/>
                  <a:ea typeface="Times New Roman" panose="02020603050405020304" pitchFamily="18" charset="0"/>
                  <a:cs typeface="Simplified Arabic" pitchFamily="18" charset="-78"/>
                </a:endParaRPr>
              </a:p>
              <a:p>
                <a:pPr algn="just">
                  <a:spcBef>
                    <a:spcPct val="0"/>
                  </a:spcBef>
                </a:pPr>
                <a:endParaRPr lang="en-US" altLang="en-US" sz="1700" dirty="0">
                  <a:latin typeface="Calibri (body)"/>
                  <a:ea typeface="Times New Roman" panose="02020603050405020304" pitchFamily="18" charset="0"/>
                  <a:cs typeface="Simplified Arabic" pitchFamily="18" charset="-78"/>
                </a:endParaRPr>
              </a:p>
              <a:p>
                <a:pPr algn="just">
                  <a:spcBef>
                    <a:spcPct val="0"/>
                  </a:spcBef>
                </a:pPr>
                <a:r>
                  <a:rPr lang="en-US" altLang="en-US" sz="2000" dirty="0">
                    <a:latin typeface="Calibri (body)"/>
                    <a:ea typeface="Times New Roman" panose="02020603050405020304" pitchFamily="18" charset="0"/>
                    <a:cs typeface="Simplified Arabic" pitchFamily="18" charset="-78"/>
                  </a:rPr>
                  <a:t>which is the wave function for the particle inside the box in the </a:t>
                </a:r>
                <a:r>
                  <a:rPr lang="en-US" altLang="en-US" sz="2000" b="1" dirty="0">
                    <a:latin typeface="Calibri (body)"/>
                    <a:ea typeface="Times New Roman" panose="02020603050405020304" pitchFamily="18" charset="0"/>
                    <a:cs typeface="Simplified Arabic" pitchFamily="18" charset="-78"/>
                  </a:rPr>
                  <a:t>state </a:t>
                </a:r>
                <a14:m>
                  <m:oMath xmlns:m="http://schemas.openxmlformats.org/officeDocument/2006/math">
                    <m:r>
                      <a:rPr lang="en-US" altLang="en-US" sz="2000" b="1" i="1">
                        <a:latin typeface="Cambria Math" panose="02040503050406030204" pitchFamily="18" charset="0"/>
                        <a:ea typeface="Cambria Math" panose="02040503050406030204" pitchFamily="18" charset="0"/>
                        <a:cs typeface="Simplified Arabic" pitchFamily="18" charset="-78"/>
                      </a:rPr>
                      <m:t>𝒏</m:t>
                    </m:r>
                  </m:oMath>
                </a14:m>
                <a:r>
                  <a:rPr lang="en-US" altLang="en-US" sz="2000" dirty="0">
                    <a:latin typeface="Calibri (body)"/>
                    <a:ea typeface="Times New Roman" panose="02020603050405020304" pitchFamily="18" charset="0"/>
                    <a:cs typeface="Simplified Arabic" pitchFamily="18" charset="-78"/>
                  </a:rPr>
                  <a:t>.</a:t>
                </a:r>
              </a:p>
              <a:p>
                <a:pPr algn="just">
                  <a:spcBef>
                    <a:spcPct val="0"/>
                  </a:spcBef>
                </a:pPr>
                <a:r>
                  <a:rPr lang="en-US" altLang="en-US" sz="2000" dirty="0">
                    <a:latin typeface="Calibri (body)"/>
                    <a:ea typeface="Times New Roman" panose="02020603050405020304" pitchFamily="18" charset="0"/>
                    <a:cs typeface="Simplified Arabic" pitchFamily="18" charset="-78"/>
                  </a:rPr>
                  <a:t>Also, when we substitute for </a:t>
                </a:r>
                <a14:m>
                  <m:oMath xmlns:m="http://schemas.openxmlformats.org/officeDocument/2006/math">
                    <m:r>
                      <a:rPr lang="en-US" altLang="en-US" sz="2000" i="1">
                        <a:latin typeface="Cambria Math" panose="02040503050406030204" pitchFamily="18" charset="0"/>
                        <a:ea typeface="Times New Roman" panose="02020603050405020304" pitchFamily="18" charset="0"/>
                        <a:cs typeface="Simplified Arabic" pitchFamily="18" charset="-78"/>
                      </a:rPr>
                      <m:t>𝑘</m:t>
                    </m:r>
                  </m:oMath>
                </a14:m>
                <a:r>
                  <a:rPr lang="en-US" altLang="en-US" sz="2000" dirty="0">
                    <a:latin typeface="Calibri (body)"/>
                    <a:ea typeface="Times New Roman" panose="02020603050405020304" pitchFamily="18" charset="0"/>
                    <a:cs typeface="Simplified Arabic" pitchFamily="18" charset="-78"/>
                  </a:rPr>
                  <a:t> in the equation</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r>
                        <a:rPr lang="en-US" altLang="en-US" sz="2000" i="1">
                          <a:latin typeface="Cambria Math" panose="02040503050406030204" pitchFamily="18" charset="0"/>
                          <a:ea typeface="Cambria Math" panose="02040503050406030204" pitchFamily="18" charset="0"/>
                          <a:cs typeface="Simplified Arabic" pitchFamily="18" charset="-78"/>
                        </a:rPr>
                        <m:t>𝑘</m:t>
                      </m:r>
                      <m:r>
                        <a:rPr lang="en-US" altLang="en-US" sz="2000" i="1" baseline="30000">
                          <a:latin typeface="Cambria Math" panose="02040503050406030204" pitchFamily="18" charset="0"/>
                          <a:ea typeface="Cambria Math" panose="02040503050406030204" pitchFamily="18" charset="0"/>
                          <a:cs typeface="Simplified Arabic" pitchFamily="18" charset="-78"/>
                        </a:rPr>
                        <m:t>2</m:t>
                      </m:r>
                      <m:r>
                        <a:rPr lang="en-US" altLang="en-US" sz="2000" i="1">
                          <a:latin typeface="Cambria Math" panose="02040503050406030204" pitchFamily="18" charset="0"/>
                          <a:ea typeface="Cambria Math" panose="02040503050406030204" pitchFamily="18" charset="0"/>
                          <a:cs typeface="Simplified Arabic" pitchFamily="18" charset="-78"/>
                        </a:rPr>
                        <m:t>=</m:t>
                      </m:r>
                      <m:r>
                        <a:rPr lang="en-US" altLang="en-US" sz="2000" i="1" baseline="30000">
                          <a:latin typeface="Cambria Math" panose="02040503050406030204" pitchFamily="18" charset="0"/>
                          <a:ea typeface="Cambria Math" panose="02040503050406030204" pitchFamily="18" charset="0"/>
                          <a:cs typeface="Simplified Arabic" pitchFamily="18" charset="-78"/>
                        </a:rPr>
                        <m:t> </m:t>
                      </m:r>
                      <m:f>
                        <m:fPr>
                          <m:ctrlPr>
                            <a:rPr lang="en-US" altLang="en-US" sz="2000" i="1">
                              <a:latin typeface="Cambria Math" panose="02040503050406030204" pitchFamily="18" charset="0"/>
                              <a:ea typeface="Cambria Math" panose="02040503050406030204" pitchFamily="18" charset="0"/>
                              <a:cs typeface="Simplified Arabic" pitchFamily="18" charset="-78"/>
                            </a:rPr>
                          </m:ctrlPr>
                        </m:fPr>
                        <m:num>
                          <m:r>
                            <a:rPr lang="en-US" altLang="en-US" sz="2000" i="1">
                              <a:latin typeface="Cambria Math" panose="02040503050406030204" pitchFamily="18" charset="0"/>
                              <a:ea typeface="Cambria Math" panose="02040503050406030204" pitchFamily="18" charset="0"/>
                              <a:cs typeface="Simplified Arabic" pitchFamily="18" charset="-78"/>
                            </a:rPr>
                            <m:t>8</m:t>
                          </m:r>
                          <m:r>
                            <a:rPr lang="en-US" altLang="en-US" sz="2000" i="1">
                              <a:latin typeface="Cambria Math" panose="02040503050406030204" pitchFamily="18" charset="0"/>
                              <a:ea typeface="Cambria Math" panose="02040503050406030204" pitchFamily="18" charset="0"/>
                              <a:cs typeface="Simplified Arabic" pitchFamily="18" charset="-78"/>
                            </a:rPr>
                            <m:t>𝜋</m:t>
                          </m:r>
                          <m:r>
                            <a:rPr lang="en-US" altLang="en-US" sz="2000" i="1" baseline="30000">
                              <a:latin typeface="Cambria Math" panose="02040503050406030204" pitchFamily="18" charset="0"/>
                              <a:ea typeface="Cambria Math" panose="02040503050406030204" pitchFamily="18" charset="0"/>
                              <a:cs typeface="Simplified Arabic" pitchFamily="18" charset="-78"/>
                            </a:rPr>
                            <m:t>2</m:t>
                          </m:r>
                          <m:r>
                            <a:rPr lang="en-US" altLang="en-US" sz="2000" i="1">
                              <a:latin typeface="Cambria Math" panose="02040503050406030204" pitchFamily="18" charset="0"/>
                              <a:ea typeface="Cambria Math" panose="02040503050406030204" pitchFamily="18" charset="0"/>
                              <a:cs typeface="Simplified Arabic" pitchFamily="18" charset="-78"/>
                            </a:rPr>
                            <m:t>𝑚𝐸</m:t>
                          </m:r>
                        </m:num>
                        <m:den>
                          <m:sSup>
                            <m:sSupPr>
                              <m:ctrlPr>
                                <a:rPr lang="en-US" altLang="en-US" sz="2000" i="1">
                                  <a:latin typeface="Cambria Math" panose="02040503050406030204" pitchFamily="18" charset="0"/>
                                  <a:ea typeface="Cambria Math" panose="02040503050406030204" pitchFamily="18" charset="0"/>
                                  <a:cs typeface="Simplified Arabic" pitchFamily="18" charset="-78"/>
                                </a:rPr>
                              </m:ctrlPr>
                            </m:sSupPr>
                            <m:e>
                              <m:r>
                                <a:rPr lang="en-US" altLang="en-US" sz="2000" i="1">
                                  <a:latin typeface="Cambria Math" panose="02040503050406030204" pitchFamily="18" charset="0"/>
                                  <a:ea typeface="Cambria Math" panose="02040503050406030204" pitchFamily="18" charset="0"/>
                                  <a:cs typeface="Simplified Arabic" pitchFamily="18" charset="-78"/>
                                </a:rPr>
                                <m:t>h</m:t>
                              </m:r>
                            </m:e>
                            <m:sup>
                              <m:r>
                                <a:rPr lang="en-US" altLang="en-US" sz="2000" i="1">
                                  <a:latin typeface="Cambria Math" panose="02040503050406030204" pitchFamily="18" charset="0"/>
                                  <a:ea typeface="Cambria Math" panose="02040503050406030204" pitchFamily="18" charset="0"/>
                                  <a:cs typeface="Simplified Arabic" pitchFamily="18" charset="-78"/>
                                </a:rPr>
                                <m:t>2</m:t>
                              </m:r>
                            </m:sup>
                          </m:sSup>
                        </m:den>
                      </m:f>
                    </m:oMath>
                  </m:oMathPara>
                </a14:m>
                <a:endParaRPr lang="en-US" altLang="en-US" sz="2000" dirty="0">
                  <a:latin typeface="Calibri (body)"/>
                  <a:ea typeface="Times New Roman" panose="02020603050405020304" pitchFamily="18" charset="0"/>
                  <a:cs typeface="Simplified Arabic" pitchFamily="18" charset="-78"/>
                </a:endParaRPr>
              </a:p>
              <a:p>
                <a:pPr algn="just">
                  <a:spcBef>
                    <a:spcPct val="0"/>
                  </a:spcBef>
                </a:pPr>
                <a:r>
                  <a:rPr lang="en-US" altLang="en-US" sz="2000" dirty="0">
                    <a:latin typeface="Calibri (body)"/>
                    <a:ea typeface="Times New Roman" panose="02020603050405020304" pitchFamily="18" charset="0"/>
                    <a:cs typeface="Simplified Arabic" pitchFamily="18" charset="-78"/>
                  </a:rPr>
                  <a:t>we get</a:t>
                </a:r>
              </a:p>
              <a:p>
                <a:pPr algn="just">
                  <a:spcBef>
                    <a:spcPct val="0"/>
                  </a:spcBef>
                </a:pPr>
                <a14:m>
                  <m:oMathPara xmlns:m="http://schemas.openxmlformats.org/officeDocument/2006/math">
                    <m:oMathParaPr>
                      <m:jc m:val="center"/>
                    </m:oMathParaPr>
                    <m:oMath xmlns:m="http://schemas.openxmlformats.org/officeDocument/2006/math">
                      <m:sSup>
                        <m:sSupPr>
                          <m:ctrlPr>
                            <a:rPr lang="en-US" altLang="en-US" sz="2000" i="1" smtClean="0">
                              <a:latin typeface="Cambria Math" panose="02040503050406030204" pitchFamily="18" charset="0"/>
                              <a:ea typeface="Cambria Math" panose="02040503050406030204" pitchFamily="18" charset="0"/>
                              <a:cs typeface="Simplified Arabic" pitchFamily="18" charset="-78"/>
                            </a:rPr>
                          </m:ctrlPr>
                        </m:sSupPr>
                        <m:e>
                          <m:d>
                            <m:dPr>
                              <m:ctrlPr>
                                <a:rPr lang="en-US" altLang="en-US" sz="2000" i="1">
                                  <a:latin typeface="Cambria Math" panose="02040503050406030204" pitchFamily="18" charset="0"/>
                                  <a:cs typeface="Simplified Arabic" pitchFamily="18" charset="-78"/>
                                </a:rPr>
                              </m:ctrlPr>
                            </m:dPr>
                            <m:e>
                              <m:f>
                                <m:fPr>
                                  <m:ctrlPr>
                                    <a:rPr lang="en-US" altLang="en-US" sz="2000" i="1">
                                      <a:latin typeface="Cambria Math" panose="02040503050406030204" pitchFamily="18" charset="0"/>
                                      <a:cs typeface="Simplified Arabic" pitchFamily="18" charset="-78"/>
                                    </a:rPr>
                                  </m:ctrlPr>
                                </m:fPr>
                                <m:num>
                                  <m:r>
                                    <a:rPr lang="en-US" altLang="en-US" sz="2000" i="1">
                                      <a:latin typeface="Cambria Math" panose="02040503050406030204" pitchFamily="18" charset="0"/>
                                      <a:ea typeface="Cambria Math" panose="02040503050406030204" pitchFamily="18" charset="0"/>
                                      <a:cs typeface="Simplified Arabic" pitchFamily="18" charset="-78"/>
                                    </a:rPr>
                                    <m:t>𝑛</m:t>
                                  </m:r>
                                  <m:r>
                                    <a:rPr lang="en-US" altLang="en-US" sz="2000" i="1">
                                      <a:latin typeface="Cambria Math" panose="02040503050406030204" pitchFamily="18" charset="0"/>
                                      <a:ea typeface="Cambria Math" panose="02040503050406030204" pitchFamily="18" charset="0"/>
                                      <a:cs typeface="Simplified Arabic" pitchFamily="18" charset="-78"/>
                                    </a:rPr>
                                    <m:t>𝜋</m:t>
                                  </m:r>
                                  <m:r>
                                    <a:rPr lang="en-US" altLang="en-US" sz="2000" i="1">
                                      <a:latin typeface="Cambria Math" panose="02040503050406030204" pitchFamily="18" charset="0"/>
                                      <a:ea typeface="Cambria Math" panose="02040503050406030204" pitchFamily="18" charset="0"/>
                                      <a:cs typeface="Simplified Arabic" pitchFamily="18" charset="-78"/>
                                    </a:rPr>
                                    <m:t>𝑥</m:t>
                                  </m:r>
                                </m:num>
                                <m:den>
                                  <m:r>
                                    <a:rPr lang="en-US" altLang="en-US" sz="2000" i="1">
                                      <a:latin typeface="Cambria Math" panose="02040503050406030204" pitchFamily="18" charset="0"/>
                                      <a:cs typeface="Simplified Arabic" pitchFamily="18" charset="-78"/>
                                    </a:rPr>
                                    <m:t>𝑎</m:t>
                                  </m:r>
                                </m:den>
                              </m:f>
                            </m:e>
                          </m:d>
                        </m:e>
                        <m:sup>
                          <m:r>
                            <a:rPr lang="en-US" altLang="en-US" sz="2000" b="0" i="1" smtClean="0">
                              <a:latin typeface="Cambria Math" panose="02040503050406030204" pitchFamily="18" charset="0"/>
                              <a:ea typeface="Cambria Math" panose="02040503050406030204" pitchFamily="18" charset="0"/>
                              <a:cs typeface="Simplified Arabic" pitchFamily="18" charset="-78"/>
                            </a:rPr>
                            <m:t>2</m:t>
                          </m:r>
                        </m:sup>
                      </m:sSup>
                      <m:r>
                        <a:rPr lang="en-US" altLang="en-US" sz="2000" i="1">
                          <a:latin typeface="Cambria Math" panose="02040503050406030204" pitchFamily="18" charset="0"/>
                          <a:ea typeface="Cambria Math" panose="02040503050406030204" pitchFamily="18" charset="0"/>
                          <a:cs typeface="Simplified Arabic" pitchFamily="18" charset="-78"/>
                        </a:rPr>
                        <m:t>=</m:t>
                      </m:r>
                      <m:r>
                        <a:rPr lang="en-US" altLang="en-US" sz="2000" i="1" baseline="30000">
                          <a:latin typeface="Cambria Math" panose="02040503050406030204" pitchFamily="18" charset="0"/>
                          <a:ea typeface="Cambria Math" panose="02040503050406030204" pitchFamily="18" charset="0"/>
                          <a:cs typeface="Simplified Arabic" pitchFamily="18" charset="-78"/>
                        </a:rPr>
                        <m:t> </m:t>
                      </m:r>
                      <m:f>
                        <m:fPr>
                          <m:ctrlPr>
                            <a:rPr lang="en-US" altLang="en-US" sz="2000" i="1">
                              <a:latin typeface="Cambria Math" panose="02040503050406030204" pitchFamily="18" charset="0"/>
                              <a:ea typeface="Cambria Math" panose="02040503050406030204" pitchFamily="18" charset="0"/>
                              <a:cs typeface="Simplified Arabic" pitchFamily="18" charset="-78"/>
                            </a:rPr>
                          </m:ctrlPr>
                        </m:fPr>
                        <m:num>
                          <m:r>
                            <a:rPr lang="en-US" altLang="en-US" sz="2000" i="1">
                              <a:latin typeface="Cambria Math" panose="02040503050406030204" pitchFamily="18" charset="0"/>
                              <a:ea typeface="Cambria Math" panose="02040503050406030204" pitchFamily="18" charset="0"/>
                              <a:cs typeface="Simplified Arabic" pitchFamily="18" charset="-78"/>
                            </a:rPr>
                            <m:t>8</m:t>
                          </m:r>
                          <m:r>
                            <a:rPr lang="en-US" altLang="en-US" sz="2000" i="1">
                              <a:latin typeface="Cambria Math" panose="02040503050406030204" pitchFamily="18" charset="0"/>
                              <a:ea typeface="Cambria Math" panose="02040503050406030204" pitchFamily="18" charset="0"/>
                              <a:cs typeface="Simplified Arabic" pitchFamily="18" charset="-78"/>
                            </a:rPr>
                            <m:t>𝜋</m:t>
                          </m:r>
                          <m:r>
                            <a:rPr lang="en-US" altLang="en-US" sz="2000" i="1" baseline="30000">
                              <a:latin typeface="Cambria Math" panose="02040503050406030204" pitchFamily="18" charset="0"/>
                              <a:ea typeface="Cambria Math" panose="02040503050406030204" pitchFamily="18" charset="0"/>
                              <a:cs typeface="Simplified Arabic" pitchFamily="18" charset="-78"/>
                            </a:rPr>
                            <m:t>2</m:t>
                          </m:r>
                          <m:r>
                            <a:rPr lang="en-US" altLang="en-US" sz="2000" i="1">
                              <a:latin typeface="Cambria Math" panose="02040503050406030204" pitchFamily="18" charset="0"/>
                              <a:ea typeface="Cambria Math" panose="02040503050406030204" pitchFamily="18" charset="0"/>
                              <a:cs typeface="Simplified Arabic" pitchFamily="18" charset="-78"/>
                            </a:rPr>
                            <m:t>𝑚𝐸</m:t>
                          </m:r>
                        </m:num>
                        <m:den>
                          <m:sSup>
                            <m:sSupPr>
                              <m:ctrlPr>
                                <a:rPr lang="en-US" altLang="en-US" sz="2000" i="1">
                                  <a:latin typeface="Cambria Math" panose="02040503050406030204" pitchFamily="18" charset="0"/>
                                  <a:ea typeface="Cambria Math" panose="02040503050406030204" pitchFamily="18" charset="0"/>
                                  <a:cs typeface="Simplified Arabic" pitchFamily="18" charset="-78"/>
                                </a:rPr>
                              </m:ctrlPr>
                            </m:sSupPr>
                            <m:e>
                              <m:r>
                                <a:rPr lang="en-US" altLang="en-US" sz="2000" i="1">
                                  <a:latin typeface="Cambria Math" panose="02040503050406030204" pitchFamily="18" charset="0"/>
                                  <a:ea typeface="Cambria Math" panose="02040503050406030204" pitchFamily="18" charset="0"/>
                                  <a:cs typeface="Simplified Arabic" pitchFamily="18" charset="-78"/>
                                </a:rPr>
                                <m:t>h</m:t>
                              </m:r>
                            </m:e>
                            <m:sup>
                              <m:r>
                                <a:rPr lang="en-US" altLang="en-US" sz="2000" i="1">
                                  <a:latin typeface="Cambria Math" panose="02040503050406030204" pitchFamily="18" charset="0"/>
                                  <a:ea typeface="Cambria Math" panose="02040503050406030204" pitchFamily="18" charset="0"/>
                                  <a:cs typeface="Simplified Arabic" pitchFamily="18" charset="-78"/>
                                </a:rPr>
                                <m:t>2</m:t>
                              </m:r>
                            </m:sup>
                          </m:sSup>
                        </m:den>
                      </m:f>
                    </m:oMath>
                  </m:oMathPara>
                </a14:m>
                <a:endParaRPr lang="en-US" altLang="en-US" sz="2000" dirty="0">
                  <a:latin typeface="Calibri (body)"/>
                  <a:ea typeface="Times New Roman" panose="02020603050405020304" pitchFamily="18" charset="0"/>
                  <a:cs typeface="Simplified Arabic" pitchFamily="18" charset="-78"/>
                </a:endParaRPr>
              </a:p>
              <a:p>
                <a:pPr algn="just">
                  <a:spcBef>
                    <a:spcPct val="0"/>
                  </a:spcBef>
                </a:pPr>
                <a:endParaRPr lang="en-US" altLang="en-US" sz="1000" b="0" i="1" dirty="0">
                  <a:latin typeface="Calibri (body)"/>
                  <a:ea typeface="Times New Roman" panose="02020603050405020304" pitchFamily="18" charset="0"/>
                  <a:cs typeface="Simplified Arabic" pitchFamily="18" charset="-78"/>
                </a:endParaRPr>
              </a:p>
              <a:p>
                <a:pPr algn="just">
                  <a:spcBef>
                    <a:spcPct val="0"/>
                  </a:spcBef>
                </a:pPr>
                <a:r>
                  <a:rPr lang="en-US" altLang="en-US" sz="2000" dirty="0">
                    <a:latin typeface="Calibri (body)"/>
                    <a:ea typeface="Times New Roman" panose="02020603050405020304" pitchFamily="18" charset="0"/>
                    <a:cs typeface="Simplified Arabic" pitchFamily="18" charset="-78"/>
                  </a:rPr>
                  <a:t>By rearrangement, we get</a:t>
                </a:r>
              </a:p>
              <a:p>
                <a:pPr algn="just">
                  <a:spcBef>
                    <a:spcPct val="0"/>
                  </a:spcBef>
                </a:pPr>
                <a:endParaRPr lang="en-US" altLang="en-US" sz="2000" dirty="0">
                  <a:latin typeface="Calibri (body)"/>
                  <a:ea typeface="Times New Roman" panose="02020603050405020304" pitchFamily="18" charset="0"/>
                  <a:cs typeface="Simplified Arabic" pitchFamily="18" charset="-78"/>
                </a:endParaRPr>
              </a:p>
              <a:p>
                <a:pPr algn="just">
                  <a:spcBef>
                    <a:spcPct val="0"/>
                  </a:spcBef>
                </a:pPr>
                <a:endParaRPr lang="en-US" altLang="en-US" sz="2000" dirty="0">
                  <a:latin typeface="Calibri (body)"/>
                  <a:ea typeface="Times New Roman" panose="02020603050405020304" pitchFamily="18" charset="0"/>
                  <a:cs typeface="Simplified Arabic" pitchFamily="18" charset="-78"/>
                </a:endParaRPr>
              </a:p>
              <a:p>
                <a:pPr algn="just">
                  <a:spcBef>
                    <a:spcPct val="0"/>
                  </a:spcBef>
                </a:pPr>
                <a:endParaRPr lang="en-US" altLang="en-US" sz="2000" dirty="0">
                  <a:latin typeface="Calibri (body)"/>
                  <a:ea typeface="Times New Roman" panose="02020603050405020304" pitchFamily="18" charset="0"/>
                  <a:cs typeface="Simplified Arabic" pitchFamily="18" charset="-78"/>
                </a:endParaRPr>
              </a:p>
              <a:p>
                <a:pPr algn="just">
                  <a:spcBef>
                    <a:spcPct val="0"/>
                  </a:spcBef>
                </a:pPr>
                <a:r>
                  <a:rPr lang="en-US" altLang="en-US" sz="2000" dirty="0">
                    <a:latin typeface="Calibri (body)"/>
                    <a:ea typeface="Times New Roman" panose="02020603050405020304" pitchFamily="18" charset="0"/>
                    <a:cs typeface="Simplified Arabic" pitchFamily="18" charset="-78"/>
                  </a:rPr>
                  <a:t>which gives the energy of the particle inside the box in </a:t>
                </a:r>
                <a:r>
                  <a:rPr lang="en-US" altLang="en-US" sz="2000" b="1" dirty="0">
                    <a:latin typeface="Calibri (body)"/>
                    <a:ea typeface="Times New Roman" panose="02020603050405020304" pitchFamily="18" charset="0"/>
                    <a:cs typeface="Simplified Arabic" pitchFamily="18" charset="-78"/>
                  </a:rPr>
                  <a:t>state </a:t>
                </a:r>
                <a14:m>
                  <m:oMath xmlns:m="http://schemas.openxmlformats.org/officeDocument/2006/math">
                    <m:r>
                      <a:rPr lang="en-US" altLang="en-US" sz="2000" b="1" i="1">
                        <a:latin typeface="Cambria Math" panose="02040503050406030204" pitchFamily="18" charset="0"/>
                        <a:ea typeface="Cambria Math" panose="02040503050406030204" pitchFamily="18" charset="0"/>
                        <a:cs typeface="Simplified Arabic" pitchFamily="18" charset="-78"/>
                      </a:rPr>
                      <m:t>𝒏</m:t>
                    </m:r>
                  </m:oMath>
                </a14:m>
                <a:r>
                  <a:rPr lang="en-US" altLang="en-US" sz="2000" dirty="0">
                    <a:latin typeface="Calibri (body)"/>
                    <a:ea typeface="Times New Roman" panose="02020603050405020304" pitchFamily="18" charset="0"/>
                    <a:cs typeface="Simplified Arabic" pitchFamily="18" charset="-78"/>
                  </a:rPr>
                  <a:t>.</a:t>
                </a:r>
              </a:p>
              <a:p>
                <a:pPr algn="just"/>
                <a:r>
                  <a:rPr lang="en-US" sz="2000" dirty="0">
                    <a:latin typeface="Calibri (body)"/>
                    <a:ea typeface="Times New Roman" panose="02020603050405020304" pitchFamily="18" charset="0"/>
                    <a:cs typeface="Simplified Arabic" pitchFamily="18" charset="-78"/>
                  </a:rPr>
                  <a:t>The number n in the energies expression and the wave functions is called a </a:t>
                </a:r>
                <a:r>
                  <a:rPr lang="en-US" sz="2000" b="1" dirty="0">
                    <a:latin typeface="Calibri (body)"/>
                    <a:ea typeface="Times New Roman" panose="02020603050405020304" pitchFamily="18" charset="0"/>
                    <a:cs typeface="Simplified Arabic" pitchFamily="18" charset="-78"/>
                  </a:rPr>
                  <a:t>quantum number</a:t>
                </a:r>
                <a:r>
                  <a:rPr lang="en-US" sz="2000" dirty="0">
                    <a:latin typeface="Calibri (body)"/>
                    <a:ea typeface="Times New Roman" panose="02020603050405020304" pitchFamily="18" charset="0"/>
                    <a:cs typeface="Simplified Arabic" pitchFamily="18" charset="-78"/>
                  </a:rPr>
                  <a:t>.</a:t>
                </a:r>
                <a:endParaRPr lang="en-US" altLang="en-US" sz="20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898524"/>
                <a:ext cx="8741867" cy="5875070"/>
              </a:xfrm>
              <a:prstGeom prst="rect">
                <a:avLst/>
              </a:prstGeom>
              <a:blipFill>
                <a:blip r:embed="rId2"/>
                <a:stretch>
                  <a:fillRect l="-697" t="-415" r="-767" b="-1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475909" y="1299056"/>
                <a:ext cx="2612318" cy="724878"/>
              </a:xfrm>
              <a:prstGeom prst="rect">
                <a:avLst/>
              </a:prstGeom>
              <a:solidFill>
                <a:srgbClr val="A9E9E3"/>
              </a:solidFill>
              <a:ln w="19050">
                <a:no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300" i="1">
                              <a:latin typeface="Cambria Math" panose="02040503050406030204" pitchFamily="18" charset="0"/>
                              <a:ea typeface="Cambria Math" panose="02040503050406030204" pitchFamily="18" charset="0"/>
                              <a:cs typeface="Simplified Arabic" pitchFamily="18" charset="-78"/>
                            </a:rPr>
                          </m:ctrlPr>
                        </m:sSubPr>
                        <m:e>
                          <m:r>
                            <a:rPr lang="en-US" altLang="en-US" sz="2300" i="1">
                              <a:latin typeface="Cambria Math" panose="02040503050406030204" pitchFamily="18" charset="0"/>
                              <a:ea typeface="Cambria Math" panose="02040503050406030204" pitchFamily="18" charset="0"/>
                              <a:cs typeface="Simplified Arabic" pitchFamily="18" charset="-78"/>
                            </a:rPr>
                            <m:t>𝜓</m:t>
                          </m:r>
                        </m:e>
                        <m:sub>
                          <m:r>
                            <a:rPr lang="en-US" altLang="en-US" sz="2300" i="1">
                              <a:latin typeface="Cambria Math" panose="02040503050406030204" pitchFamily="18" charset="0"/>
                              <a:ea typeface="Cambria Math" panose="02040503050406030204" pitchFamily="18" charset="0"/>
                              <a:cs typeface="Simplified Arabic" pitchFamily="18" charset="-78"/>
                            </a:rPr>
                            <m:t>𝑛</m:t>
                          </m:r>
                        </m:sub>
                      </m:sSub>
                      <m:r>
                        <a:rPr lang="en-US" altLang="en-US" sz="2300" i="1">
                          <a:latin typeface="Cambria Math" panose="02040503050406030204" pitchFamily="18" charset="0"/>
                          <a:ea typeface="Cambria Math" panose="02040503050406030204" pitchFamily="18" charset="0"/>
                          <a:cs typeface="Simplified Arabic" pitchFamily="18" charset="-78"/>
                        </a:rPr>
                        <m:t>= </m:t>
                      </m:r>
                      <m:r>
                        <a:rPr lang="en-US" altLang="en-US" sz="2300" i="1">
                          <a:latin typeface="Cambria Math" panose="02040503050406030204" pitchFamily="18" charset="0"/>
                          <a:ea typeface="Cambria Math" panose="02040503050406030204" pitchFamily="18" charset="0"/>
                          <a:cs typeface="Simplified Arabic" pitchFamily="18" charset="-78"/>
                        </a:rPr>
                        <m:t>𝐴</m:t>
                      </m:r>
                      <m:func>
                        <m:funcPr>
                          <m:ctrlPr>
                            <a:rPr lang="en-US" altLang="en-US" sz="23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300">
                              <a:latin typeface="Cambria Math" panose="02040503050406030204" pitchFamily="18" charset="0"/>
                              <a:ea typeface="Cambria Math" panose="02040503050406030204" pitchFamily="18" charset="0"/>
                              <a:cs typeface="Simplified Arabic" pitchFamily="18" charset="-78"/>
                            </a:rPr>
                            <m:t>sin</m:t>
                          </m:r>
                        </m:fName>
                        <m:e>
                          <m:d>
                            <m:dPr>
                              <m:ctrlPr>
                                <a:rPr lang="en-US" altLang="en-US" sz="2300" i="1">
                                  <a:latin typeface="Cambria Math" panose="02040503050406030204" pitchFamily="18" charset="0"/>
                                  <a:cs typeface="Simplified Arabic" pitchFamily="18" charset="-78"/>
                                </a:rPr>
                              </m:ctrlPr>
                            </m:dPr>
                            <m:e>
                              <m:f>
                                <m:fPr>
                                  <m:ctrlPr>
                                    <a:rPr lang="en-US" altLang="en-US" sz="2300" i="1">
                                      <a:latin typeface="Cambria Math" panose="02040503050406030204" pitchFamily="18" charset="0"/>
                                      <a:cs typeface="Simplified Arabic" pitchFamily="18" charset="-78"/>
                                    </a:rPr>
                                  </m:ctrlPr>
                                </m:fPr>
                                <m:num>
                                  <m:r>
                                    <a:rPr lang="en-US" altLang="en-US" sz="2300" i="1">
                                      <a:latin typeface="Cambria Math" panose="02040503050406030204" pitchFamily="18" charset="0"/>
                                      <a:ea typeface="Cambria Math" panose="02040503050406030204" pitchFamily="18" charset="0"/>
                                      <a:cs typeface="Simplified Arabic" pitchFamily="18" charset="-78"/>
                                    </a:rPr>
                                    <m:t>𝑛</m:t>
                                  </m:r>
                                  <m:r>
                                    <a:rPr lang="en-US" altLang="en-US" sz="2300" i="1">
                                      <a:latin typeface="Cambria Math" panose="02040503050406030204" pitchFamily="18" charset="0"/>
                                      <a:ea typeface="Cambria Math" panose="02040503050406030204" pitchFamily="18" charset="0"/>
                                      <a:cs typeface="Simplified Arabic" pitchFamily="18" charset="-78"/>
                                    </a:rPr>
                                    <m:t>𝜋</m:t>
                                  </m:r>
                                  <m:r>
                                    <a:rPr lang="en-US" altLang="en-US" sz="2300" i="1">
                                      <a:latin typeface="Cambria Math" panose="02040503050406030204" pitchFamily="18" charset="0"/>
                                      <a:ea typeface="Cambria Math" panose="02040503050406030204" pitchFamily="18" charset="0"/>
                                      <a:cs typeface="Simplified Arabic" pitchFamily="18" charset="-78"/>
                                    </a:rPr>
                                    <m:t>𝑥</m:t>
                                  </m:r>
                                </m:num>
                                <m:den>
                                  <m:r>
                                    <a:rPr lang="en-US" altLang="en-US" sz="2300" i="1">
                                      <a:latin typeface="Cambria Math" panose="02040503050406030204" pitchFamily="18" charset="0"/>
                                      <a:cs typeface="Simplified Arabic" pitchFamily="18" charset="-78"/>
                                    </a:rPr>
                                    <m:t>𝑎</m:t>
                                  </m:r>
                                </m:den>
                              </m:f>
                            </m:e>
                          </m:d>
                        </m:e>
                      </m:func>
                    </m:oMath>
                  </m:oMathPara>
                </a14:m>
                <a:endParaRPr lang="en-US" sz="2300" dirty="0"/>
              </a:p>
            </p:txBody>
          </p:sp>
        </mc:Choice>
        <mc:Fallback xmlns="">
          <p:sp>
            <p:nvSpPr>
              <p:cNvPr id="4" name="Rectangle 3"/>
              <p:cNvSpPr>
                <a:spLocks noRot="1" noChangeAspect="1" noMove="1" noResize="1" noEditPoints="1" noAdjustHandles="1" noChangeArrowheads="1" noChangeShapeType="1" noTextEdit="1"/>
              </p:cNvSpPr>
              <p:nvPr/>
            </p:nvSpPr>
            <p:spPr>
              <a:xfrm>
                <a:off x="3475909" y="1299056"/>
                <a:ext cx="2612318" cy="724878"/>
              </a:xfrm>
              <a:prstGeom prst="rect">
                <a:avLst/>
              </a:prstGeom>
              <a:blipFill>
                <a:blip r:embed="rId3"/>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4118" y="4809642"/>
                <a:ext cx="1814279" cy="833498"/>
              </a:xfrm>
              <a:prstGeom prst="rect">
                <a:avLst/>
              </a:prstGeom>
              <a:solidFill>
                <a:srgbClr val="A9E9E3"/>
              </a:solidFill>
              <a:ln w="19050">
                <a:no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300" i="1" dirty="0">
                              <a:latin typeface="Cambria Math" panose="02040503050406030204" pitchFamily="18" charset="0"/>
                              <a:cs typeface="Simplified Arabic" pitchFamily="18" charset="-78"/>
                            </a:rPr>
                          </m:ctrlPr>
                        </m:sSubPr>
                        <m:e>
                          <m:r>
                            <a:rPr lang="en-US" altLang="en-US" sz="2300" i="1" dirty="0">
                              <a:latin typeface="Cambria Math" panose="02040503050406030204" pitchFamily="18" charset="0"/>
                              <a:cs typeface="Simplified Arabic" pitchFamily="18" charset="-78"/>
                            </a:rPr>
                            <m:t>𝐸</m:t>
                          </m:r>
                        </m:e>
                        <m:sub>
                          <m:r>
                            <a:rPr lang="en-US" altLang="en-US" sz="2300" i="1" dirty="0">
                              <a:latin typeface="Cambria Math" panose="02040503050406030204" pitchFamily="18" charset="0"/>
                              <a:cs typeface="Simplified Arabic" pitchFamily="18" charset="-78"/>
                            </a:rPr>
                            <m:t>𝑛</m:t>
                          </m:r>
                        </m:sub>
                      </m:sSub>
                      <m:r>
                        <a:rPr lang="en-US" altLang="en-US" sz="2300" i="1">
                          <a:latin typeface="Cambria Math" panose="02040503050406030204" pitchFamily="18" charset="0"/>
                          <a:ea typeface="Times New Roman" panose="02020603050405020304" pitchFamily="18" charset="0"/>
                          <a:cs typeface="Simplified Arabic" pitchFamily="18" charset="-78"/>
                        </a:rPr>
                        <m:t>= </m:t>
                      </m:r>
                      <m:f>
                        <m:fPr>
                          <m:ctrlPr>
                            <a:rPr lang="en-US" altLang="en-US" sz="2300" i="1">
                              <a:latin typeface="Cambria Math" panose="02040503050406030204" pitchFamily="18" charset="0"/>
                              <a:cs typeface="Simplified Arabic" pitchFamily="18" charset="-78"/>
                            </a:rPr>
                          </m:ctrlPr>
                        </m:fPr>
                        <m:num>
                          <m:sSup>
                            <m:sSupPr>
                              <m:ctrlPr>
                                <a:rPr lang="en-US" altLang="en-US" sz="2300" i="1">
                                  <a:latin typeface="Cambria Math" panose="02040503050406030204" pitchFamily="18" charset="0"/>
                                  <a:cs typeface="Simplified Arabic" pitchFamily="18" charset="-78"/>
                                </a:rPr>
                              </m:ctrlPr>
                            </m:sSupPr>
                            <m:e>
                              <m:r>
                                <a:rPr lang="en-US" altLang="en-US" sz="2300" i="1">
                                  <a:latin typeface="Cambria Math" panose="02040503050406030204" pitchFamily="18" charset="0"/>
                                  <a:cs typeface="Simplified Arabic" pitchFamily="18" charset="-78"/>
                                </a:rPr>
                                <m:t>𝑛</m:t>
                              </m:r>
                            </m:e>
                            <m:sup>
                              <m:r>
                                <a:rPr lang="en-US" altLang="en-US" sz="2300" i="1">
                                  <a:latin typeface="Cambria Math" panose="02040503050406030204" pitchFamily="18" charset="0"/>
                                  <a:cs typeface="Simplified Arabic" pitchFamily="18" charset="-78"/>
                                </a:rPr>
                                <m:t>2</m:t>
                              </m:r>
                            </m:sup>
                          </m:sSup>
                          <m:sSup>
                            <m:sSupPr>
                              <m:ctrlPr>
                                <a:rPr lang="en-US" altLang="en-US" sz="2300" i="1">
                                  <a:latin typeface="Cambria Math" panose="02040503050406030204" pitchFamily="18" charset="0"/>
                                  <a:cs typeface="Simplified Arabic" pitchFamily="18" charset="-78"/>
                                </a:rPr>
                              </m:ctrlPr>
                            </m:sSupPr>
                            <m:e>
                              <m:r>
                                <a:rPr lang="en-US" altLang="en-US" sz="2300" i="1">
                                  <a:latin typeface="Cambria Math" panose="02040503050406030204" pitchFamily="18" charset="0"/>
                                  <a:cs typeface="Simplified Arabic" pitchFamily="18" charset="-78"/>
                                </a:rPr>
                                <m:t>h</m:t>
                              </m:r>
                            </m:e>
                            <m:sup>
                              <m:r>
                                <a:rPr lang="en-US" altLang="en-US" sz="2300" i="1">
                                  <a:latin typeface="Cambria Math" panose="02040503050406030204" pitchFamily="18" charset="0"/>
                                  <a:cs typeface="Simplified Arabic" pitchFamily="18" charset="-78"/>
                                </a:rPr>
                                <m:t>2</m:t>
                              </m:r>
                            </m:sup>
                          </m:sSup>
                        </m:num>
                        <m:den>
                          <m:r>
                            <a:rPr lang="en-US" altLang="en-US" sz="2300" i="1">
                              <a:latin typeface="Cambria Math" panose="02040503050406030204" pitchFamily="18" charset="0"/>
                              <a:cs typeface="Simplified Arabic" pitchFamily="18" charset="-78"/>
                            </a:rPr>
                            <m:t>8</m:t>
                          </m:r>
                          <m:r>
                            <a:rPr lang="en-US" altLang="en-US" sz="2300" i="1">
                              <a:latin typeface="Cambria Math" panose="02040503050406030204" pitchFamily="18" charset="0"/>
                              <a:cs typeface="Simplified Arabic" pitchFamily="18" charset="-78"/>
                            </a:rPr>
                            <m:t>𝑚</m:t>
                          </m:r>
                          <m:sSup>
                            <m:sSupPr>
                              <m:ctrlPr>
                                <a:rPr lang="en-US" altLang="en-US" sz="2300" i="1">
                                  <a:latin typeface="Cambria Math" panose="02040503050406030204" pitchFamily="18" charset="0"/>
                                  <a:cs typeface="Simplified Arabic" pitchFamily="18" charset="-78"/>
                                </a:rPr>
                              </m:ctrlPr>
                            </m:sSupPr>
                            <m:e>
                              <m:r>
                                <a:rPr lang="en-US" altLang="en-US" sz="2300" i="1">
                                  <a:latin typeface="Cambria Math" panose="02040503050406030204" pitchFamily="18" charset="0"/>
                                  <a:cs typeface="Simplified Arabic" pitchFamily="18" charset="-78"/>
                                </a:rPr>
                                <m:t>𝑎</m:t>
                              </m:r>
                            </m:e>
                            <m:sup>
                              <m:r>
                                <a:rPr lang="en-US" altLang="en-US" sz="2300" i="1">
                                  <a:latin typeface="Cambria Math" panose="02040503050406030204" pitchFamily="18" charset="0"/>
                                  <a:cs typeface="Simplified Arabic" pitchFamily="18" charset="-78"/>
                                </a:rPr>
                                <m:t>2</m:t>
                              </m:r>
                            </m:sup>
                          </m:sSup>
                        </m:den>
                      </m:f>
                    </m:oMath>
                  </m:oMathPara>
                </a14:m>
                <a:endParaRPr lang="en-US" sz="2300" dirty="0"/>
              </a:p>
            </p:txBody>
          </p:sp>
        </mc:Choice>
        <mc:Fallback xmlns="">
          <p:sp>
            <p:nvSpPr>
              <p:cNvPr id="7" name="Rectangle 6"/>
              <p:cNvSpPr>
                <a:spLocks noRot="1" noChangeAspect="1" noMove="1" noResize="1" noEditPoints="1" noAdjustHandles="1" noChangeArrowheads="1" noChangeShapeType="1" noTextEdit="1"/>
              </p:cNvSpPr>
              <p:nvPr/>
            </p:nvSpPr>
            <p:spPr>
              <a:xfrm>
                <a:off x="3724118" y="4809642"/>
                <a:ext cx="1814279" cy="833498"/>
              </a:xfrm>
              <a:prstGeom prst="rect">
                <a:avLst/>
              </a:prstGeom>
              <a:blipFill>
                <a:blip r:embed="rId4"/>
                <a:stretch>
                  <a:fillRect/>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3600454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17</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36624"/>
                <a:ext cx="8741867" cy="5369419"/>
              </a:xfrm>
              <a:prstGeom prst="rect">
                <a:avLst/>
              </a:prstGeom>
            </p:spPr>
            <p:txBody>
              <a:bodyPr wrap="square">
                <a:spAutoFit/>
              </a:bodyPr>
              <a:lstStyle/>
              <a:p>
                <a:pPr>
                  <a:spcBef>
                    <a:spcPct val="0"/>
                  </a:spcBef>
                </a:pPr>
                <a:r>
                  <a:rPr lang="en-US" altLang="en-US" sz="2400" dirty="0">
                    <a:latin typeface="Calibri (body)"/>
                    <a:ea typeface="Times New Roman" panose="02020603050405020304" pitchFamily="18" charset="0"/>
                    <a:cs typeface="Simplified Arabic" pitchFamily="18" charset="-78"/>
                  </a:rPr>
                  <a:t>The energy of the particle inside the box in </a:t>
                </a:r>
                <a:r>
                  <a:rPr lang="en-US" altLang="en-US" sz="2400" b="1" dirty="0">
                    <a:latin typeface="Calibri (body)"/>
                    <a:ea typeface="Times New Roman" panose="02020603050405020304" pitchFamily="18" charset="0"/>
                    <a:cs typeface="Simplified Arabic" pitchFamily="18" charset="-78"/>
                  </a:rPr>
                  <a:t>state </a:t>
                </a:r>
                <a14:m>
                  <m:oMath xmlns:m="http://schemas.openxmlformats.org/officeDocument/2006/math">
                    <m:r>
                      <a:rPr lang="en-US" altLang="en-US" sz="2800" b="1" i="1">
                        <a:latin typeface="Cambria Math" panose="02040503050406030204" pitchFamily="18" charset="0"/>
                        <a:ea typeface="Cambria Math" panose="02040503050406030204" pitchFamily="18" charset="0"/>
                        <a:cs typeface="Simplified Arabic" pitchFamily="18" charset="-78"/>
                      </a:rPr>
                      <m:t>𝒏</m:t>
                    </m:r>
                  </m:oMath>
                </a14:m>
                <a:r>
                  <a:rPr lang="en-US" altLang="en-US" sz="2400" dirty="0">
                    <a:latin typeface="Calibri (body)"/>
                    <a:ea typeface="Times New Roman" panose="02020603050405020304" pitchFamily="18" charset="0"/>
                    <a:cs typeface="Simplified Arabic" pitchFamily="18" charset="-78"/>
                  </a:rPr>
                  <a:t>.</a:t>
                </a:r>
              </a:p>
              <a:p>
                <a:pPr>
                  <a:spcBef>
                    <a:spcPct val="0"/>
                  </a:spcBef>
                </a:pPr>
                <a:endParaRPr lang="en-US" altLang="en-US" sz="2400" dirty="0">
                  <a:latin typeface="Calibri (body)"/>
                  <a:ea typeface="Times New Roman" panose="02020603050405020304" pitchFamily="18" charset="0"/>
                  <a:cs typeface="Simplified Arabic" pitchFamily="18" charset="-78"/>
                </a:endParaRPr>
              </a:p>
              <a:p>
                <a:pPr>
                  <a:spcBef>
                    <a:spcPct val="0"/>
                  </a:spcBef>
                </a:pPr>
                <a:endParaRPr lang="en-US" altLang="en-US" sz="2400" dirty="0">
                  <a:latin typeface="Calibri (body)"/>
                  <a:ea typeface="Times New Roman" panose="02020603050405020304" pitchFamily="18" charset="0"/>
                  <a:cs typeface="Simplified Arabic" pitchFamily="18" charset="-78"/>
                </a:endParaRPr>
              </a:p>
              <a:p>
                <a:pPr>
                  <a:spcBef>
                    <a:spcPct val="0"/>
                  </a:spcBef>
                </a:pPr>
                <a:endParaRPr lang="en-US" altLang="en-US" sz="2400" dirty="0">
                  <a:latin typeface="Calibri (body)"/>
                  <a:ea typeface="Times New Roman" panose="02020603050405020304" pitchFamily="18" charset="0"/>
                  <a:cs typeface="Simplified Arabic" pitchFamily="18" charset="-78"/>
                </a:endParaRPr>
              </a:p>
              <a:p>
                <a:pPr algn="just">
                  <a:spcBef>
                    <a:spcPct val="0"/>
                  </a:spcBef>
                </a:pPr>
                <a:r>
                  <a:rPr lang="en-US" altLang="en-US" sz="2400" dirty="0">
                    <a:latin typeface="Calibri (body)"/>
                    <a:ea typeface="Times New Roman" panose="02020603050405020304" pitchFamily="18" charset="0"/>
                    <a:cs typeface="Simplified Arabic" pitchFamily="18" charset="-78"/>
                  </a:rPr>
                  <a:t>The number </a:t>
                </a:r>
                <a14:m>
                  <m:oMath xmlns:m="http://schemas.openxmlformats.org/officeDocument/2006/math">
                    <m:r>
                      <a:rPr lang="en-US" altLang="en-US" sz="2400" i="1">
                        <a:latin typeface="Cambria Math" panose="02040503050406030204" pitchFamily="18" charset="0"/>
                        <a:ea typeface="Cambria Math" panose="02040503050406030204" pitchFamily="18" charset="0"/>
                        <a:cs typeface="Simplified Arabic" pitchFamily="18" charset="-78"/>
                      </a:rPr>
                      <m:t>𝑛</m:t>
                    </m:r>
                  </m:oMath>
                </a14:m>
                <a:r>
                  <a:rPr lang="en-US" altLang="en-US" sz="2400" dirty="0">
                    <a:latin typeface="Calibri (body)"/>
                    <a:ea typeface="Times New Roman" panose="02020603050405020304" pitchFamily="18" charset="0"/>
                    <a:cs typeface="Simplified Arabic" pitchFamily="18" charset="-78"/>
                  </a:rPr>
                  <a:t> is called the quantum number of the state.  It indicates the quantization of the state wave function </a:t>
                </a:r>
                <a14:m>
                  <m:oMath xmlns:m="http://schemas.openxmlformats.org/officeDocument/2006/math">
                    <m:sSub>
                      <m:sSubPr>
                        <m:ctrlPr>
                          <a:rPr lang="en-US" altLang="en-US" sz="2600" i="1">
                            <a:latin typeface="Cambria Math" panose="02040503050406030204" pitchFamily="18" charset="0"/>
                            <a:ea typeface="Cambria Math" panose="02040503050406030204" pitchFamily="18" charset="0"/>
                            <a:cs typeface="Simplified Arabic" pitchFamily="18" charset="-78"/>
                          </a:rPr>
                        </m:ctrlPr>
                      </m:sSubPr>
                      <m:e>
                        <m:r>
                          <a:rPr lang="en-US" altLang="en-US" sz="2600" i="1">
                            <a:latin typeface="Cambria Math" panose="02040503050406030204" pitchFamily="18" charset="0"/>
                            <a:ea typeface="Cambria Math" panose="02040503050406030204" pitchFamily="18" charset="0"/>
                            <a:cs typeface="Simplified Arabic" pitchFamily="18" charset="-78"/>
                          </a:rPr>
                          <m:t>𝜓</m:t>
                        </m:r>
                      </m:e>
                      <m:sub>
                        <m:r>
                          <a:rPr lang="en-US" altLang="en-US" sz="2600" i="1">
                            <a:latin typeface="Cambria Math" panose="02040503050406030204" pitchFamily="18" charset="0"/>
                            <a:ea typeface="Cambria Math" panose="02040503050406030204" pitchFamily="18" charset="0"/>
                            <a:cs typeface="Simplified Arabic" pitchFamily="18" charset="-78"/>
                          </a:rPr>
                          <m:t>𝑛</m:t>
                        </m:r>
                      </m:sub>
                    </m:sSub>
                  </m:oMath>
                </a14:m>
                <a:r>
                  <a:rPr lang="en-US" altLang="en-US" sz="2400" dirty="0">
                    <a:latin typeface="Calibri (body)"/>
                    <a:ea typeface="Times New Roman" panose="02020603050405020304" pitchFamily="18" charset="0"/>
                    <a:cs typeface="Simplified Arabic" pitchFamily="18" charset="-78"/>
                  </a:rPr>
                  <a:t> and energy </a:t>
                </a:r>
                <a14:m>
                  <m:oMath xmlns:m="http://schemas.openxmlformats.org/officeDocument/2006/math">
                    <m:sSub>
                      <m:sSubPr>
                        <m:ctrlPr>
                          <a:rPr lang="en-US" altLang="en-US" sz="2600" i="1" dirty="0">
                            <a:latin typeface="Cambria Math" panose="02040503050406030204" pitchFamily="18" charset="0"/>
                            <a:cs typeface="Simplified Arabic" pitchFamily="18" charset="-78"/>
                          </a:rPr>
                        </m:ctrlPr>
                      </m:sSubPr>
                      <m:e>
                        <m:r>
                          <a:rPr lang="en-US" altLang="en-US" sz="2600" i="1" dirty="0">
                            <a:latin typeface="Cambria Math" panose="02040503050406030204" pitchFamily="18" charset="0"/>
                            <a:cs typeface="Simplified Arabic" pitchFamily="18" charset="-78"/>
                          </a:rPr>
                          <m:t>𝐸</m:t>
                        </m:r>
                      </m:e>
                      <m:sub>
                        <m:r>
                          <a:rPr lang="en-US" altLang="en-US" sz="2600" i="1" dirty="0">
                            <a:latin typeface="Cambria Math" panose="02040503050406030204" pitchFamily="18" charset="0"/>
                            <a:cs typeface="Simplified Arabic" pitchFamily="18" charset="-78"/>
                          </a:rPr>
                          <m:t>𝑛</m:t>
                        </m:r>
                      </m:sub>
                    </m:sSub>
                  </m:oMath>
                </a14:m>
                <a:r>
                  <a:rPr lang="en-US" altLang="en-US" sz="2400" dirty="0">
                    <a:latin typeface="Calibri (body)"/>
                    <a:ea typeface="Times New Roman" panose="02020603050405020304" pitchFamily="18" charset="0"/>
                    <a:cs typeface="Simplified Arabic" pitchFamily="18" charset="-78"/>
                  </a:rPr>
                  <a:t>.  </a:t>
                </a:r>
              </a:p>
              <a:p>
                <a:pPr algn="just">
                  <a:spcBef>
                    <a:spcPct val="0"/>
                  </a:spcBef>
                </a:pPr>
                <a:endParaRPr lang="en-US" altLang="en-US" sz="2400" dirty="0">
                  <a:latin typeface="Calibri (body)"/>
                  <a:ea typeface="Times New Roman" panose="02020603050405020304" pitchFamily="18" charset="0"/>
                  <a:cs typeface="Simplified Arabic" pitchFamily="18" charset="-78"/>
                </a:endParaRPr>
              </a:p>
              <a:p>
                <a:pPr algn="just">
                  <a:spcBef>
                    <a:spcPct val="0"/>
                  </a:spcBef>
                </a:pPr>
                <a:r>
                  <a:rPr lang="en-US" altLang="en-US" sz="2400" dirty="0">
                    <a:latin typeface="Calibri (body)"/>
                    <a:ea typeface="Times New Roman" panose="02020603050405020304" pitchFamily="18" charset="0"/>
                    <a:cs typeface="Simplified Arabic" pitchFamily="18" charset="-78"/>
                  </a:rPr>
                  <a:t>The lowest state is the state </a:t>
                </a:r>
                <a14:m>
                  <m:oMath xmlns:m="http://schemas.openxmlformats.org/officeDocument/2006/math">
                    <m:r>
                      <a:rPr lang="en-US" altLang="en-US" sz="2600" i="1">
                        <a:latin typeface="Cambria Math" panose="02040503050406030204" pitchFamily="18" charset="0"/>
                        <a:cs typeface="Simplified Arabic" pitchFamily="18" charset="-78"/>
                      </a:rPr>
                      <m:t>𝑛</m:t>
                    </m:r>
                    <m:r>
                      <a:rPr lang="en-US" altLang="en-US" sz="2600" i="1">
                        <a:latin typeface="Cambria Math" panose="02040503050406030204" pitchFamily="18" charset="0"/>
                        <a:cs typeface="Simplified Arabic" pitchFamily="18" charset="-78"/>
                      </a:rPr>
                      <m:t> =1</m:t>
                    </m:r>
                  </m:oMath>
                </a14:m>
                <a:r>
                  <a:rPr lang="en-US" altLang="en-US" sz="2600" dirty="0">
                    <a:latin typeface="Calibri (body)"/>
                    <a:ea typeface="Times New Roman" panose="02020603050405020304" pitchFamily="18" charset="0"/>
                    <a:cs typeface="Simplified Arabic" pitchFamily="18" charset="-78"/>
                  </a:rPr>
                  <a:t> </a:t>
                </a:r>
                <a:r>
                  <a:rPr lang="en-US" altLang="en-US" sz="2400" dirty="0">
                    <a:latin typeface="Calibri (body)"/>
                    <a:ea typeface="Times New Roman" panose="02020603050405020304" pitchFamily="18" charset="0"/>
                    <a:cs typeface="Simplified Arabic" pitchFamily="18" charset="-78"/>
                  </a:rPr>
                  <a:t>and its energy is the lowest energy which is called the </a:t>
                </a:r>
                <a:r>
                  <a:rPr lang="en-US" altLang="en-US" sz="2400" b="1" dirty="0">
                    <a:latin typeface="Calibri (body)"/>
                    <a:ea typeface="Times New Roman" panose="02020603050405020304" pitchFamily="18" charset="0"/>
                    <a:cs typeface="Simplified Arabic" pitchFamily="18" charset="-78"/>
                  </a:rPr>
                  <a:t>Zero Point Energy </a:t>
                </a:r>
                <a:r>
                  <a:rPr lang="en-US" altLang="en-US" sz="2400" dirty="0">
                    <a:latin typeface="Calibri (body)"/>
                    <a:ea typeface="Times New Roman" panose="02020603050405020304" pitchFamily="18" charset="0"/>
                    <a:cs typeface="Simplified Arabic" pitchFamily="18" charset="-78"/>
                  </a:rPr>
                  <a:t>and given by </a:t>
                </a:r>
              </a:p>
              <a:p>
                <a:pPr algn="just">
                  <a:spcBef>
                    <a:spcPct val="0"/>
                  </a:spcBef>
                </a:pPr>
                <a:endParaRPr lang="en-US" altLang="en-US" sz="24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sSub>
                        <m:sSubPr>
                          <m:ctrlPr>
                            <a:rPr lang="en-US" altLang="en-US" sz="2400" i="1" dirty="0">
                              <a:latin typeface="Cambria Math" panose="02040503050406030204" pitchFamily="18" charset="0"/>
                              <a:cs typeface="Simplified Arabic" pitchFamily="18" charset="-78"/>
                            </a:rPr>
                          </m:ctrlPr>
                        </m:sSubPr>
                        <m:e>
                          <m:r>
                            <a:rPr lang="en-US" altLang="en-US" sz="2400" i="1" dirty="0">
                              <a:latin typeface="Cambria Math" panose="02040503050406030204" pitchFamily="18" charset="0"/>
                              <a:cs typeface="Simplified Arabic" pitchFamily="18" charset="-78"/>
                            </a:rPr>
                            <m:t>𝐸</m:t>
                          </m:r>
                        </m:e>
                        <m:sub>
                          <m:r>
                            <a:rPr lang="en-US" altLang="en-US" sz="2400" b="0" i="1" dirty="0" smtClean="0">
                              <a:latin typeface="Cambria Math" panose="02040503050406030204" pitchFamily="18" charset="0"/>
                              <a:cs typeface="Simplified Arabic" pitchFamily="18" charset="-78"/>
                            </a:rPr>
                            <m:t>1</m:t>
                          </m:r>
                        </m:sub>
                      </m:sSub>
                      <m:r>
                        <a:rPr lang="en-US" altLang="en-US" sz="2400" i="1">
                          <a:latin typeface="Cambria Math" panose="02040503050406030204" pitchFamily="18" charset="0"/>
                          <a:ea typeface="Times New Roman" panose="02020603050405020304" pitchFamily="18" charset="0"/>
                          <a:cs typeface="Simplified Arabic" pitchFamily="18" charset="-78"/>
                        </a:rPr>
                        <m:t>= </m:t>
                      </m:r>
                      <m:f>
                        <m:fPr>
                          <m:ctrlPr>
                            <a:rPr lang="en-US" altLang="en-US" sz="2400" i="1">
                              <a:latin typeface="Cambria Math" panose="02040503050406030204" pitchFamily="18" charset="0"/>
                              <a:cs typeface="Simplified Arabic" pitchFamily="18" charset="-78"/>
                            </a:rPr>
                          </m:ctrlPr>
                        </m:fPr>
                        <m:num>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h</m:t>
                              </m:r>
                            </m:e>
                            <m:sup>
                              <m:r>
                                <a:rPr lang="en-US" altLang="en-US" sz="2400" i="1">
                                  <a:latin typeface="Cambria Math" panose="02040503050406030204" pitchFamily="18" charset="0"/>
                                  <a:cs typeface="Simplified Arabic" pitchFamily="18" charset="-78"/>
                                </a:rPr>
                                <m:t>2</m:t>
                              </m:r>
                            </m:sup>
                          </m:sSup>
                        </m:num>
                        <m:den>
                          <m:r>
                            <a:rPr lang="en-US" altLang="en-US" sz="2400" i="1">
                              <a:latin typeface="Cambria Math" panose="02040503050406030204" pitchFamily="18" charset="0"/>
                              <a:cs typeface="Simplified Arabic" pitchFamily="18" charset="-78"/>
                            </a:rPr>
                            <m:t>8</m:t>
                          </m:r>
                          <m:r>
                            <a:rPr lang="en-US" altLang="en-US" sz="2400" i="1">
                              <a:latin typeface="Cambria Math" panose="02040503050406030204" pitchFamily="18" charset="0"/>
                              <a:cs typeface="Simplified Arabic" pitchFamily="18" charset="-78"/>
                            </a:rPr>
                            <m:t>𝑚</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𝑎</m:t>
                              </m:r>
                            </m:e>
                            <m:sup>
                              <m:r>
                                <a:rPr lang="en-US" altLang="en-US" sz="2400" i="1">
                                  <a:latin typeface="Cambria Math" panose="02040503050406030204" pitchFamily="18" charset="0"/>
                                  <a:cs typeface="Simplified Arabic" pitchFamily="18" charset="-78"/>
                                </a:rPr>
                                <m:t>2</m:t>
                              </m:r>
                            </m:sup>
                          </m:sSup>
                        </m:den>
                      </m:f>
                    </m:oMath>
                  </m:oMathPara>
                </a14:m>
                <a:endParaRPr lang="en-US" altLang="en-US" sz="2400" dirty="0">
                  <a:latin typeface="Calibri (body)"/>
                  <a:ea typeface="Times New Roman" panose="02020603050405020304" pitchFamily="18" charset="0"/>
                  <a:cs typeface="Simplified Arabic" pitchFamily="18" charset="-78"/>
                </a:endParaRPr>
              </a:p>
              <a:p>
                <a:pPr algn="just">
                  <a:spcBef>
                    <a:spcPct val="0"/>
                  </a:spcBef>
                </a:pPr>
                <a:endParaRPr lang="en-US" altLang="en-US" sz="24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36624"/>
                <a:ext cx="8741867" cy="5369419"/>
              </a:xfrm>
              <a:prstGeom prst="rect">
                <a:avLst/>
              </a:prstGeom>
              <a:blipFill>
                <a:blip r:embed="rId2"/>
                <a:stretch>
                  <a:fillRect l="-1046" t="-114" r="-11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64860" y="1512192"/>
                <a:ext cx="1814279" cy="833498"/>
              </a:xfrm>
              <a:prstGeom prst="rect">
                <a:avLst/>
              </a:prstGeom>
              <a:solidFill>
                <a:srgbClr val="A9E9E3"/>
              </a:solidFill>
              <a:ln w="19050">
                <a:no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400" i="1" dirty="0">
                              <a:latin typeface="Cambria Math" panose="02040503050406030204" pitchFamily="18" charset="0"/>
                              <a:cs typeface="Simplified Arabic" pitchFamily="18" charset="-78"/>
                            </a:rPr>
                          </m:ctrlPr>
                        </m:sSubPr>
                        <m:e>
                          <m:r>
                            <a:rPr lang="en-US" altLang="en-US" sz="2400" i="1" dirty="0">
                              <a:latin typeface="Cambria Math" panose="02040503050406030204" pitchFamily="18" charset="0"/>
                              <a:cs typeface="Simplified Arabic" pitchFamily="18" charset="-78"/>
                            </a:rPr>
                            <m:t>𝐸</m:t>
                          </m:r>
                        </m:e>
                        <m:sub>
                          <m:r>
                            <a:rPr lang="en-US" altLang="en-US" sz="2400" i="1" dirty="0">
                              <a:latin typeface="Cambria Math" panose="02040503050406030204" pitchFamily="18" charset="0"/>
                              <a:cs typeface="Simplified Arabic" pitchFamily="18" charset="-78"/>
                            </a:rPr>
                            <m:t>𝑛</m:t>
                          </m:r>
                        </m:sub>
                      </m:sSub>
                      <m:r>
                        <a:rPr lang="en-US" altLang="en-US" sz="2400" i="1">
                          <a:latin typeface="Cambria Math" panose="02040503050406030204" pitchFamily="18" charset="0"/>
                          <a:ea typeface="Times New Roman" panose="02020603050405020304" pitchFamily="18" charset="0"/>
                          <a:cs typeface="Simplified Arabic" pitchFamily="18" charset="-78"/>
                        </a:rPr>
                        <m:t>= </m:t>
                      </m:r>
                      <m:f>
                        <m:fPr>
                          <m:ctrlPr>
                            <a:rPr lang="en-US" altLang="en-US" sz="2400" i="1">
                              <a:latin typeface="Cambria Math" panose="02040503050406030204" pitchFamily="18" charset="0"/>
                              <a:cs typeface="Simplified Arabic" pitchFamily="18" charset="-78"/>
                            </a:rPr>
                          </m:ctrlPr>
                        </m:fPr>
                        <m:num>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𝑛</m:t>
                              </m:r>
                            </m:e>
                            <m:sup>
                              <m:r>
                                <a:rPr lang="en-US" altLang="en-US" sz="2400" i="1">
                                  <a:latin typeface="Cambria Math" panose="02040503050406030204" pitchFamily="18" charset="0"/>
                                  <a:cs typeface="Simplified Arabic" pitchFamily="18" charset="-78"/>
                                </a:rPr>
                                <m:t>2</m:t>
                              </m:r>
                            </m:sup>
                          </m:sSup>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h</m:t>
                              </m:r>
                            </m:e>
                            <m:sup>
                              <m:r>
                                <a:rPr lang="en-US" altLang="en-US" sz="2400" i="1">
                                  <a:latin typeface="Cambria Math" panose="02040503050406030204" pitchFamily="18" charset="0"/>
                                  <a:cs typeface="Simplified Arabic" pitchFamily="18" charset="-78"/>
                                </a:rPr>
                                <m:t>2</m:t>
                              </m:r>
                            </m:sup>
                          </m:sSup>
                        </m:num>
                        <m:den>
                          <m:r>
                            <a:rPr lang="en-US" altLang="en-US" sz="2400" i="1">
                              <a:latin typeface="Cambria Math" panose="02040503050406030204" pitchFamily="18" charset="0"/>
                              <a:cs typeface="Simplified Arabic" pitchFamily="18" charset="-78"/>
                            </a:rPr>
                            <m:t>8</m:t>
                          </m:r>
                          <m:r>
                            <a:rPr lang="en-US" altLang="en-US" sz="2400" i="1">
                              <a:latin typeface="Cambria Math" panose="02040503050406030204" pitchFamily="18" charset="0"/>
                              <a:cs typeface="Simplified Arabic" pitchFamily="18" charset="-78"/>
                            </a:rPr>
                            <m:t>𝑚</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𝑎</m:t>
                              </m:r>
                            </m:e>
                            <m:sup>
                              <m:r>
                                <a:rPr lang="en-US" altLang="en-US" sz="2400" i="1">
                                  <a:latin typeface="Cambria Math" panose="02040503050406030204" pitchFamily="18" charset="0"/>
                                  <a:cs typeface="Simplified Arabic" pitchFamily="18" charset="-78"/>
                                </a:rPr>
                                <m:t>2</m:t>
                              </m:r>
                            </m:sup>
                          </m:sSup>
                        </m:den>
                      </m:f>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3664860" y="1512192"/>
                <a:ext cx="1814279" cy="833498"/>
              </a:xfrm>
              <a:prstGeom prst="rect">
                <a:avLst/>
              </a:prstGeom>
              <a:blipFill>
                <a:blip r:embed="rId3"/>
                <a:stretch>
                  <a:fillRect/>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3926715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18</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36624"/>
                <a:ext cx="8741867" cy="5735544"/>
              </a:xfrm>
              <a:prstGeom prst="rect">
                <a:avLst/>
              </a:prstGeom>
            </p:spPr>
            <p:txBody>
              <a:bodyPr wrap="square">
                <a:spAutoFit/>
              </a:bodyPr>
              <a:lstStyle/>
              <a:p>
                <a:pPr algn="just">
                  <a:spcBef>
                    <a:spcPct val="0"/>
                  </a:spcBef>
                </a:pPr>
                <a:r>
                  <a:rPr lang="en-US" altLang="en-US" sz="2400" b="1" dirty="0">
                    <a:latin typeface="Calibri (body)"/>
                    <a:ea typeface="Times New Roman" panose="02020603050405020304" pitchFamily="18" charset="0"/>
                    <a:cs typeface="Simplified Arabic" pitchFamily="18" charset="-78"/>
                  </a:rPr>
                  <a:t>Normalization of the wave function </a:t>
                </a:r>
              </a:p>
              <a:p>
                <a:pPr algn="just">
                  <a:spcBef>
                    <a:spcPct val="0"/>
                  </a:spcBef>
                </a:pPr>
                <a:r>
                  <a:rPr lang="en-US" sz="2200" dirty="0">
                    <a:latin typeface="Calibri (body)"/>
                  </a:rPr>
                  <a:t>Normalization means that the integral of the square of the wavefunction (probability density) over all space is equal to one.</a:t>
                </a:r>
              </a:p>
              <a:p>
                <a:pPr algn="just">
                  <a:spcBef>
                    <a:spcPct val="0"/>
                  </a:spcBef>
                </a:pPr>
                <a:endParaRPr lang="en-US" altLang="en-US" sz="700" dirty="0">
                  <a:latin typeface="Calibri (body)"/>
                </a:endParaRPr>
              </a:p>
              <a:p>
                <a:pPr algn="just">
                  <a:spcBef>
                    <a:spcPct val="0"/>
                  </a:spcBef>
                </a:pPr>
                <a:r>
                  <a:rPr lang="en-US" altLang="en-US" sz="2200" dirty="0">
                    <a:latin typeface="Calibri (body)"/>
                  </a:rPr>
                  <a:t>As we mentioned earlier, the quantity </a:t>
                </a:r>
                <a14:m>
                  <m:oMath xmlns:m="http://schemas.openxmlformats.org/officeDocument/2006/math">
                    <m:sSup>
                      <m:sSupPr>
                        <m:ctrlPr>
                          <a:rPr lang="en-US" altLang="en-US" sz="2200" i="1" dirty="0">
                            <a:latin typeface="Cambria Math" panose="02040503050406030204" pitchFamily="18" charset="0"/>
                          </a:rPr>
                        </m:ctrlPr>
                      </m:sSupPr>
                      <m:e>
                        <m:r>
                          <a:rPr lang="el-GR" sz="2200">
                            <a:latin typeface="Cambria Math" panose="02040503050406030204" pitchFamily="18" charset="0"/>
                          </a:rPr>
                          <m:t>𝜓</m:t>
                        </m:r>
                      </m:e>
                      <m:sup>
                        <m:r>
                          <a:rPr lang="en-US" altLang="en-US" sz="2200" dirty="0">
                            <a:latin typeface="Cambria Math" panose="02040503050406030204" pitchFamily="18" charset="0"/>
                          </a:rPr>
                          <m:t>∗</m:t>
                        </m:r>
                      </m:sup>
                    </m:sSup>
                    <m:r>
                      <a:rPr lang="el-GR" sz="2200">
                        <a:latin typeface="Cambria Math" panose="02040503050406030204" pitchFamily="18" charset="0"/>
                      </a:rPr>
                      <m:t>𝜓</m:t>
                    </m:r>
                    <m:r>
                      <a:rPr lang="en-US" sz="2200">
                        <a:latin typeface="Cambria Math" panose="02040503050406030204" pitchFamily="18" charset="0"/>
                      </a:rPr>
                      <m:t> </m:t>
                    </m:r>
                    <m:r>
                      <a:rPr lang="en-US" sz="2200">
                        <a:latin typeface="Cambria Math" panose="02040503050406030204" pitchFamily="18" charset="0"/>
                      </a:rPr>
                      <m:t>𝑑</m:t>
                    </m:r>
                    <m:r>
                      <a:rPr lang="en-US" sz="2200">
                        <a:latin typeface="Cambria Math" panose="02040503050406030204" pitchFamily="18" charset="0"/>
                      </a:rPr>
                      <m:t>𝜏</m:t>
                    </m:r>
                  </m:oMath>
                </a14:m>
                <a:r>
                  <a:rPr lang="en-US" altLang="en-US" sz="2200" dirty="0">
                    <a:latin typeface="Calibri (body)"/>
                  </a:rPr>
                  <a:t> gives the probability of finding the particle in the small volume </a:t>
                </a:r>
                <a14:m>
                  <m:oMath xmlns:m="http://schemas.openxmlformats.org/officeDocument/2006/math">
                    <m:r>
                      <a:rPr lang="en-US" sz="2200">
                        <a:latin typeface="Cambria Math" panose="02040503050406030204" pitchFamily="18" charset="0"/>
                      </a:rPr>
                      <m:t>𝑑</m:t>
                    </m:r>
                    <m:r>
                      <a:rPr lang="en-US" sz="2200">
                        <a:latin typeface="Cambria Math" panose="02040503050406030204" pitchFamily="18" charset="0"/>
                      </a:rPr>
                      <m:t>𝜏</m:t>
                    </m:r>
                  </m:oMath>
                </a14:m>
                <a:r>
                  <a:rPr lang="en-US" altLang="en-US" sz="2200" dirty="0">
                    <a:latin typeface="Calibri (body)"/>
                  </a:rPr>
                  <a:t>.</a:t>
                </a:r>
              </a:p>
              <a:p>
                <a:pPr algn="just">
                  <a:spcBef>
                    <a:spcPct val="0"/>
                  </a:spcBef>
                </a:pPr>
                <a:endParaRPr lang="en-US" altLang="en-US" sz="700" dirty="0">
                  <a:latin typeface="Calibri (body)"/>
                </a:endParaRPr>
              </a:p>
              <a:p>
                <a:pPr algn="just">
                  <a:spcBef>
                    <a:spcPct val="0"/>
                  </a:spcBef>
                </a:pPr>
                <a:r>
                  <a:rPr lang="en-US" altLang="en-US" sz="2200" dirty="0">
                    <a:latin typeface="Calibri (body)"/>
                  </a:rPr>
                  <a:t>Since the particle must be found inside the box, the total probability of finding the particle inside the box must equal 1.</a:t>
                </a:r>
              </a:p>
              <a:p>
                <a:pPr algn="just">
                  <a:spcBef>
                    <a:spcPct val="0"/>
                  </a:spcBef>
                </a:pPr>
                <a14:m>
                  <m:oMathPara xmlns:m="http://schemas.openxmlformats.org/officeDocument/2006/math">
                    <m:oMathParaPr>
                      <m:jc m:val="center"/>
                    </m:oMathParaPr>
                    <m:oMath xmlns:m="http://schemas.openxmlformats.org/officeDocument/2006/math">
                      <m:nary>
                        <m:naryPr>
                          <m:limLoc m:val="undOvr"/>
                          <m:subHide m:val="on"/>
                          <m:supHide m:val="on"/>
                          <m:ctrlPr>
                            <a:rPr lang="en-US" altLang="en-US" sz="2200" i="1">
                              <a:latin typeface="Cambria Math" panose="02040503050406030204" pitchFamily="18" charset="0"/>
                              <a:ea typeface="Times New Roman" panose="02020603050405020304" pitchFamily="18" charset="0"/>
                              <a:cs typeface="Simplified Arabic" pitchFamily="18" charset="-78"/>
                            </a:rPr>
                          </m:ctrlPr>
                        </m:naryPr>
                        <m:sub/>
                        <m:sup/>
                        <m:e>
                          <m:sSubSup>
                            <m:sSubSupPr>
                              <m:ctrlPr>
                                <a:rPr lang="en-US" altLang="en-US" sz="2200" i="1" smtClean="0">
                                  <a:latin typeface="Cambria Math" panose="02040503050406030204" pitchFamily="18" charset="0"/>
                                  <a:cs typeface="Simplified Arabic" pitchFamily="18" charset="-78"/>
                                </a:rPr>
                              </m:ctrlPr>
                            </m:sSubSupPr>
                            <m:e>
                              <m:r>
                                <a:rPr lang="el-GR" sz="2200">
                                  <a:latin typeface="Cambria Math" panose="02040503050406030204" pitchFamily="18" charset="0"/>
                                  <a:ea typeface="Times New Roman" panose="02020603050405020304" pitchFamily="18" charset="0"/>
                                  <a:cs typeface="Simplified Arabic" pitchFamily="18" charset="-78"/>
                                </a:rPr>
                                <m:t>𝜓</m:t>
                              </m:r>
                            </m:e>
                            <m:sub>
                              <m:r>
                                <a:rPr lang="en-US" altLang="en-US" sz="2200" b="0" i="1" smtClean="0">
                                  <a:latin typeface="Cambria Math" panose="02040503050406030204" pitchFamily="18" charset="0"/>
                                  <a:cs typeface="Simplified Arabic" pitchFamily="18" charset="-78"/>
                                </a:rPr>
                                <m:t>𝑛</m:t>
                              </m:r>
                            </m:sub>
                            <m:sup>
                              <m:r>
                                <a:rPr lang="en-US" altLang="en-US" sz="2200" b="0" i="1" smtClean="0">
                                  <a:latin typeface="Cambria Math" panose="02040503050406030204" pitchFamily="18" charset="0"/>
                                  <a:cs typeface="Simplified Arabic" pitchFamily="18" charset="-78"/>
                                </a:rPr>
                                <m:t>∗</m:t>
                              </m:r>
                            </m:sup>
                          </m:sSubSup>
                          <m:sSub>
                            <m:sSubPr>
                              <m:ctrlPr>
                                <a:rPr lang="en-US" altLang="en-US" sz="2200" i="1" smtClean="0">
                                  <a:latin typeface="Cambria Math" panose="02040503050406030204" pitchFamily="18" charset="0"/>
                                  <a:cs typeface="Simplified Arabic" pitchFamily="18" charset="-78"/>
                                </a:rPr>
                              </m:ctrlPr>
                            </m:sSubPr>
                            <m:e>
                              <m:r>
                                <a:rPr lang="en-US" altLang="en-US" sz="2200" i="1" smtClean="0">
                                  <a:latin typeface="Cambria Math" panose="02040503050406030204" pitchFamily="18" charset="0"/>
                                  <a:ea typeface="Cambria Math" panose="02040503050406030204" pitchFamily="18" charset="0"/>
                                  <a:cs typeface="Simplified Arabic" pitchFamily="18" charset="-78"/>
                                </a:rPr>
                                <m:t>𝜓</m:t>
                              </m:r>
                            </m:e>
                            <m:sub>
                              <m:r>
                                <a:rPr lang="en-US" altLang="en-US" sz="2200" b="0" i="1" smtClean="0">
                                  <a:latin typeface="Cambria Math" panose="02040503050406030204" pitchFamily="18" charset="0"/>
                                  <a:cs typeface="Simplified Arabic" pitchFamily="18" charset="-78"/>
                                </a:rPr>
                                <m:t>𝑛</m:t>
                              </m:r>
                            </m:sub>
                          </m:sSub>
                          <m:r>
                            <a:rPr lang="en-US" sz="2200">
                              <a:latin typeface="Cambria Math" panose="02040503050406030204" pitchFamily="18" charset="0"/>
                              <a:ea typeface="Times New Roman" panose="02020603050405020304" pitchFamily="18" charset="0"/>
                              <a:cs typeface="Simplified Arabic" pitchFamily="18" charset="-78"/>
                            </a:rPr>
                            <m:t>𝑑</m:t>
                          </m:r>
                          <m:r>
                            <a:rPr lang="en-US" sz="2200">
                              <a:latin typeface="Cambria Math" panose="02040503050406030204" pitchFamily="18" charset="0"/>
                              <a:ea typeface="Times New Roman" panose="02020603050405020304" pitchFamily="18" charset="0"/>
                              <a:cs typeface="Simplified Arabic" pitchFamily="18" charset="-78"/>
                            </a:rPr>
                            <m:t>𝜏</m:t>
                          </m:r>
                        </m:e>
                      </m:nary>
                      <m:r>
                        <a:rPr lang="en-US" altLang="en-US" sz="2200">
                          <a:latin typeface="Cambria Math" panose="02040503050406030204" pitchFamily="18" charset="0"/>
                          <a:ea typeface="Times New Roman" panose="02020603050405020304" pitchFamily="18" charset="0"/>
                          <a:cs typeface="Simplified Arabic" pitchFamily="18" charset="-78"/>
                        </a:rPr>
                        <m:t>=</m:t>
                      </m:r>
                      <m:r>
                        <a:rPr lang="en-US" altLang="en-US" sz="2200">
                          <a:latin typeface="Cambria Math" panose="02040503050406030204" pitchFamily="18" charset="0"/>
                          <a:ea typeface="Times New Roman" panose="02020603050405020304" pitchFamily="18" charset="0"/>
                          <a:cs typeface="Simplified Arabic" pitchFamily="18" charset="-78"/>
                        </a:rPr>
                        <m:t>1</m:t>
                      </m:r>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endParaRPr lang="en-US" altLang="en-US" sz="700" dirty="0">
                  <a:latin typeface="Calibri (body)"/>
                  <a:ea typeface="Times New Roman" panose="02020603050405020304" pitchFamily="18" charset="0"/>
                  <a:cs typeface="Simplified Arabic" pitchFamily="18" charset="-78"/>
                </a:endParaRPr>
              </a:p>
              <a:p>
                <a:pPr algn="just">
                  <a:spcBef>
                    <a:spcPct val="0"/>
                  </a:spcBef>
                </a:pPr>
                <a:r>
                  <a:rPr lang="en-US" altLang="en-US" sz="2200" dirty="0">
                    <a:latin typeface="Calibri (body)"/>
                    <a:ea typeface="Times New Roman" panose="02020603050405020304" pitchFamily="18" charset="0"/>
                    <a:cs typeface="Simplified Arabic" pitchFamily="18" charset="-78"/>
                  </a:rPr>
                  <a:t>Because the wave function doesn’t include imaginary numbers, we have </a:t>
                </a:r>
                <a14:m>
                  <m:oMath xmlns:m="http://schemas.openxmlformats.org/officeDocument/2006/math">
                    <m:sSup>
                      <m:sSupPr>
                        <m:ctrlPr>
                          <a:rPr lang="en-US" altLang="en-US" sz="2200" i="1" dirty="0">
                            <a:latin typeface="Cambria Math" panose="02040503050406030204" pitchFamily="18" charset="0"/>
                            <a:ea typeface="Times New Roman" panose="02020603050405020304" pitchFamily="18" charset="0"/>
                            <a:cs typeface="Simplified Arabic" pitchFamily="18" charset="-78"/>
                          </a:rPr>
                        </m:ctrlPr>
                      </m:sSupPr>
                      <m:e>
                        <m:r>
                          <a:rPr lang="el-GR" sz="2200">
                            <a:latin typeface="Cambria Math" panose="02040503050406030204" pitchFamily="18" charset="0"/>
                            <a:ea typeface="Times New Roman" panose="02020603050405020304" pitchFamily="18" charset="0"/>
                            <a:cs typeface="Simplified Arabic" pitchFamily="18" charset="-78"/>
                          </a:rPr>
                          <m:t>𝜓</m:t>
                        </m:r>
                      </m:e>
                      <m:sup>
                        <m:r>
                          <a:rPr lang="en-US" altLang="en-US" sz="2200" dirty="0">
                            <a:latin typeface="Cambria Math" panose="02040503050406030204" pitchFamily="18" charset="0"/>
                            <a:ea typeface="Times New Roman" panose="02020603050405020304" pitchFamily="18" charset="0"/>
                            <a:cs typeface="Simplified Arabic" pitchFamily="18" charset="-78"/>
                          </a:rPr>
                          <m:t>∗</m:t>
                        </m:r>
                      </m:sup>
                    </m:sSup>
                    <m:r>
                      <a:rPr lang="en-US" altLang="en-US" sz="2200" b="0" i="0" dirty="0" smtClean="0">
                        <a:latin typeface="Cambria Math" panose="02040503050406030204" pitchFamily="18" charset="0"/>
                        <a:ea typeface="Times New Roman" panose="02020603050405020304" pitchFamily="18" charset="0"/>
                        <a:cs typeface="Simplified Arabic" pitchFamily="18" charset="-78"/>
                      </a:rPr>
                      <m:t>=</m:t>
                    </m:r>
                    <m:r>
                      <a:rPr lang="el-GR" sz="2200">
                        <a:latin typeface="Cambria Math" panose="02040503050406030204" pitchFamily="18" charset="0"/>
                        <a:ea typeface="Times New Roman" panose="02020603050405020304" pitchFamily="18" charset="0"/>
                        <a:cs typeface="Simplified Arabic" pitchFamily="18" charset="-78"/>
                      </a:rPr>
                      <m:t>𝜓</m:t>
                    </m:r>
                  </m:oMath>
                </a14:m>
                <a:r>
                  <a:rPr lang="en-US" altLang="en-US" sz="2200" dirty="0">
                    <a:latin typeface="Calibri (body)"/>
                    <a:ea typeface="Times New Roman" panose="02020603050405020304" pitchFamily="18" charset="0"/>
                    <a:cs typeface="Simplified Arabic" pitchFamily="18" charset="-78"/>
                  </a:rPr>
                  <a:t>, and because the particle is limited to move in one direction, we have </a:t>
                </a:r>
                <a14:m>
                  <m:oMath xmlns:m="http://schemas.openxmlformats.org/officeDocument/2006/math">
                    <m:r>
                      <a:rPr lang="en-US" sz="2200">
                        <a:latin typeface="Cambria Math" panose="02040503050406030204" pitchFamily="18" charset="0"/>
                        <a:ea typeface="Times New Roman" panose="02020603050405020304" pitchFamily="18" charset="0"/>
                        <a:cs typeface="Simplified Arabic" pitchFamily="18" charset="-78"/>
                      </a:rPr>
                      <m:t>𝑑</m:t>
                    </m:r>
                    <m:r>
                      <a:rPr lang="en-US" sz="2200">
                        <a:latin typeface="Cambria Math" panose="02040503050406030204" pitchFamily="18" charset="0"/>
                        <a:ea typeface="Times New Roman" panose="02020603050405020304" pitchFamily="18" charset="0"/>
                        <a:cs typeface="Simplified Arabic" pitchFamily="18" charset="-78"/>
                      </a:rPr>
                      <m:t>𝜏</m:t>
                    </m:r>
                    <m:r>
                      <a:rPr lang="en-US" sz="2200" b="0" i="0" smtClean="0">
                        <a:latin typeface="Cambria Math" panose="02040503050406030204" pitchFamily="18" charset="0"/>
                        <a:ea typeface="Times New Roman" panose="02020603050405020304" pitchFamily="18" charset="0"/>
                        <a:cs typeface="Simplified Arabic" pitchFamily="18" charset="-78"/>
                      </a:rPr>
                      <m:t>=</m:t>
                    </m:r>
                    <m:r>
                      <a:rPr lang="en-US" sz="2200" b="0" i="1" smtClean="0">
                        <a:latin typeface="Cambria Math" panose="02040503050406030204" pitchFamily="18" charset="0"/>
                        <a:ea typeface="Times New Roman" panose="02020603050405020304" pitchFamily="18" charset="0"/>
                        <a:cs typeface="Simplified Arabic" pitchFamily="18" charset="-78"/>
                      </a:rPr>
                      <m:t>𝑑𝑥</m:t>
                    </m:r>
                  </m:oMath>
                </a14:m>
                <a:r>
                  <a:rPr lang="en-US" altLang="en-US" sz="2200" dirty="0">
                    <a:latin typeface="Calibri (body)"/>
                    <a:ea typeface="Times New Roman" panose="02020603050405020304" pitchFamily="18" charset="0"/>
                    <a:cs typeface="Simplified Arabic" pitchFamily="18" charset="-78"/>
                  </a:rPr>
                  <a:t>. </a:t>
                </a:r>
              </a:p>
              <a:p>
                <a:pPr algn="just">
                  <a:spcBef>
                    <a:spcPct val="0"/>
                  </a:spcBef>
                </a:pPr>
                <a:r>
                  <a:rPr lang="en-US" altLang="en-US" sz="2200" dirty="0">
                    <a:latin typeface="Calibri (body)"/>
                    <a:ea typeface="Times New Roman" panose="02020603050405020304" pitchFamily="18" charset="0"/>
                    <a:cs typeface="Simplified Arabic" pitchFamily="18" charset="-78"/>
                  </a:rPr>
                  <a:t>In addition, because the particle is limited to move inside the box between </a:t>
                </a:r>
                <a14:m>
                  <m:oMath xmlns:m="http://schemas.openxmlformats.org/officeDocument/2006/math">
                    <m:r>
                      <a:rPr lang="en-US" sz="2200" i="1">
                        <a:latin typeface="Cambria Math" panose="02040503050406030204" pitchFamily="18" charset="0"/>
                        <a:ea typeface="Times New Roman" panose="02020603050405020304" pitchFamily="18" charset="0"/>
                        <a:cs typeface="Simplified Arabic" pitchFamily="18" charset="-78"/>
                      </a:rPr>
                      <m:t>𝑥</m:t>
                    </m:r>
                    <m:r>
                      <a:rPr lang="en-US" sz="2200" b="0" i="1" smtClean="0">
                        <a:latin typeface="Cambria Math" panose="02040503050406030204" pitchFamily="18" charset="0"/>
                        <a:ea typeface="Times New Roman" panose="02020603050405020304" pitchFamily="18" charset="0"/>
                        <a:cs typeface="Simplified Arabic" pitchFamily="18" charset="-78"/>
                      </a:rPr>
                      <m:t>=</m:t>
                    </m:r>
                    <m:r>
                      <a:rPr lang="en-US" sz="2200" b="0" i="1" smtClean="0">
                        <a:latin typeface="Cambria Math" panose="02040503050406030204" pitchFamily="18" charset="0"/>
                        <a:ea typeface="Times New Roman" panose="02020603050405020304" pitchFamily="18" charset="0"/>
                        <a:cs typeface="Simplified Arabic" pitchFamily="18" charset="-78"/>
                      </a:rPr>
                      <m:t>0</m:t>
                    </m:r>
                  </m:oMath>
                </a14:m>
                <a:r>
                  <a:rPr lang="en-US" altLang="en-US" sz="2200" dirty="0">
                    <a:latin typeface="Calibri (body)"/>
                    <a:ea typeface="Times New Roman" panose="02020603050405020304" pitchFamily="18" charset="0"/>
                    <a:cs typeface="Simplified Arabic" pitchFamily="18" charset="-78"/>
                  </a:rPr>
                  <a:t> and </a:t>
                </a:r>
                <a14:m>
                  <m:oMath xmlns:m="http://schemas.openxmlformats.org/officeDocument/2006/math">
                    <m:r>
                      <a:rPr lang="en-US" sz="2200" i="1">
                        <a:latin typeface="Cambria Math" panose="02040503050406030204" pitchFamily="18" charset="0"/>
                        <a:ea typeface="Times New Roman" panose="02020603050405020304" pitchFamily="18" charset="0"/>
                        <a:cs typeface="Simplified Arabic" pitchFamily="18" charset="-78"/>
                      </a:rPr>
                      <m:t>𝑥</m:t>
                    </m:r>
                    <m:r>
                      <a:rPr lang="en-US" sz="2200" i="1">
                        <a:latin typeface="Cambria Math" panose="02040503050406030204" pitchFamily="18" charset="0"/>
                        <a:ea typeface="Times New Roman" panose="02020603050405020304" pitchFamily="18" charset="0"/>
                        <a:cs typeface="Simplified Arabic" pitchFamily="18" charset="-78"/>
                      </a:rPr>
                      <m:t>=</m:t>
                    </m:r>
                    <m:r>
                      <a:rPr lang="en-US" sz="2200" b="0" i="1" smtClean="0">
                        <a:latin typeface="Cambria Math" panose="02040503050406030204" pitchFamily="18" charset="0"/>
                        <a:ea typeface="Times New Roman" panose="02020603050405020304" pitchFamily="18" charset="0"/>
                        <a:cs typeface="Simplified Arabic" pitchFamily="18" charset="-78"/>
                      </a:rPr>
                      <m:t>𝑎</m:t>
                    </m:r>
                  </m:oMath>
                </a14:m>
                <a:r>
                  <a:rPr lang="en-US" altLang="en-US" sz="2200" dirty="0">
                    <a:latin typeface="Calibri (body)"/>
                    <a:ea typeface="Times New Roman" panose="02020603050405020304" pitchFamily="18" charset="0"/>
                    <a:cs typeface="Simplified Arabic" pitchFamily="18" charset="-78"/>
                  </a:rPr>
                  <a:t>, we can put the integration limits between 0 and </a:t>
                </a:r>
                <a14:m>
                  <m:oMath xmlns:m="http://schemas.openxmlformats.org/officeDocument/2006/math">
                    <m:r>
                      <a:rPr lang="en-US" sz="2200" i="1">
                        <a:latin typeface="Cambria Math" panose="02040503050406030204" pitchFamily="18" charset="0"/>
                        <a:ea typeface="Times New Roman" panose="02020603050405020304" pitchFamily="18" charset="0"/>
                        <a:cs typeface="Simplified Arabic" pitchFamily="18" charset="-78"/>
                      </a:rPr>
                      <m:t>𝑎</m:t>
                    </m:r>
                  </m:oMath>
                </a14:m>
                <a:r>
                  <a:rPr lang="en-US" altLang="en-US" sz="2200" dirty="0">
                    <a:latin typeface="Calibri (body)"/>
                    <a:ea typeface="Times New Roman" panose="02020603050405020304" pitchFamily="18" charset="0"/>
                    <a:cs typeface="Simplified Arabic" pitchFamily="18" charset="-78"/>
                  </a:rPr>
                  <a:t>.</a:t>
                </a:r>
              </a:p>
            </p:txBody>
          </p:sp>
        </mc:Choice>
        <mc:Fallback xmlns="">
          <p:sp>
            <p:nvSpPr>
              <p:cNvPr id="3" name="Rectangle 2"/>
              <p:cNvSpPr>
                <a:spLocks noRot="1" noChangeAspect="1" noMove="1" noResize="1" noEditPoints="1" noAdjustHandles="1" noChangeArrowheads="1" noChangeShapeType="1" noTextEdit="1"/>
              </p:cNvSpPr>
              <p:nvPr/>
            </p:nvSpPr>
            <p:spPr>
              <a:xfrm>
                <a:off x="207416" y="936624"/>
                <a:ext cx="8741867" cy="5735544"/>
              </a:xfrm>
              <a:prstGeom prst="rect">
                <a:avLst/>
              </a:prstGeom>
              <a:blipFill>
                <a:blip r:embed="rId2"/>
                <a:stretch>
                  <a:fillRect l="-1046" t="-744" r="-907" b="-11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82043" y="4172172"/>
                <a:ext cx="1267655"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sz="2000" i="1">
                          <a:latin typeface="Cambria Math" panose="02040503050406030204" pitchFamily="18" charset="0"/>
                        </a:rPr>
                        <m:t>𝑎</m:t>
                      </m:r>
                      <m:r>
                        <a:rPr lang="en-US" altLang="en-US" sz="2000" i="1">
                          <a:latin typeface="Cambria Math" panose="02040503050406030204" pitchFamily="18" charset="0"/>
                        </a:rPr>
                        <m:t>𝑙𝑙</m:t>
                      </m:r>
                      <m:r>
                        <a:rPr lang="en-US" altLang="en-US" sz="2000" i="1">
                          <a:latin typeface="Cambria Math" panose="02040503050406030204" pitchFamily="18" charset="0"/>
                        </a:rPr>
                        <m:t> </m:t>
                      </m:r>
                      <m:r>
                        <a:rPr lang="en-US" altLang="en-US" sz="2000" i="1">
                          <a:latin typeface="Cambria Math" panose="02040503050406030204" pitchFamily="18" charset="0"/>
                        </a:rPr>
                        <m:t>𝑠𝑝𝑎𝑐𝑒</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282043" y="4172172"/>
                <a:ext cx="1267655" cy="400110"/>
              </a:xfrm>
              <a:prstGeom prst="rect">
                <a:avLst/>
              </a:prstGeom>
              <a:blipFill>
                <a:blip r:embed="rId3"/>
                <a:stretch>
                  <a:fillRect b="-7576"/>
                </a:stretch>
              </a:blipFill>
            </p:spPr>
            <p:txBody>
              <a:bodyPr/>
              <a:lstStyle/>
              <a:p>
                <a:r>
                  <a:rPr lang="en-US">
                    <a:noFill/>
                  </a:rPr>
                  <a:t> </a:t>
                </a:r>
              </a:p>
            </p:txBody>
          </p:sp>
        </mc:Fallback>
      </mc:AlternateContent>
    </p:spTree>
    <p:extLst>
      <p:ext uri="{BB962C8B-B14F-4D97-AF65-F5344CB8AC3E}">
        <p14:creationId xmlns:p14="http://schemas.microsoft.com/office/powerpoint/2010/main" val="1264312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19</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36624"/>
                <a:ext cx="8741867" cy="5818324"/>
              </a:xfrm>
              <a:prstGeom prst="rect">
                <a:avLst/>
              </a:prstGeom>
            </p:spPr>
            <p:txBody>
              <a:bodyPr wrap="square">
                <a:spAutoFit/>
              </a:bodyPr>
              <a:lstStyle/>
              <a:p>
                <a:pPr algn="just">
                  <a:spcBef>
                    <a:spcPct val="0"/>
                  </a:spcBef>
                </a:pPr>
                <a:r>
                  <a:rPr lang="en-US" altLang="en-US" sz="2150" dirty="0">
                    <a:latin typeface="Calibri body"/>
                    <a:ea typeface="Times New Roman" panose="02020603050405020304" pitchFamily="18" charset="0"/>
                    <a:cs typeface="Simplified Arabic" pitchFamily="18" charset="-78"/>
                  </a:rPr>
                  <a:t>Using these facts, we get</a:t>
                </a:r>
              </a:p>
              <a:p>
                <a:pPr algn="just">
                  <a:spcBef>
                    <a:spcPct val="0"/>
                  </a:spcBef>
                </a:pPr>
                <a14:m>
                  <m:oMathPara xmlns:m="http://schemas.openxmlformats.org/officeDocument/2006/math">
                    <m:oMathParaPr>
                      <m:jc m:val="center"/>
                    </m:oMathParaPr>
                    <m:oMath xmlns:m="http://schemas.openxmlformats.org/officeDocument/2006/math">
                      <m:nary>
                        <m:naryPr>
                          <m:limLoc m:val="undOvr"/>
                          <m:subHide m:val="on"/>
                          <m:supHide m:val="on"/>
                          <m:ctrlPr>
                            <a:rPr lang="en-US" altLang="en-US" sz="2150" i="1">
                              <a:latin typeface="Cambria Math" panose="02040503050406030204" pitchFamily="18" charset="0"/>
                              <a:ea typeface="Times New Roman" panose="02020603050405020304" pitchFamily="18" charset="0"/>
                              <a:cs typeface="Simplified Arabic" pitchFamily="18" charset="-78"/>
                            </a:rPr>
                          </m:ctrlPr>
                        </m:naryPr>
                        <m:sub/>
                        <m:sup/>
                        <m:e>
                          <m:sSubSup>
                            <m:sSubSupPr>
                              <m:ctrlPr>
                                <a:rPr lang="en-US" altLang="en-US" sz="2150" i="1">
                                  <a:latin typeface="Cambria Math" panose="02040503050406030204" pitchFamily="18" charset="0"/>
                                  <a:ea typeface="Times New Roman" panose="02020603050405020304" pitchFamily="18" charset="0"/>
                                  <a:cs typeface="Simplified Arabic" pitchFamily="18" charset="-78"/>
                                </a:rPr>
                              </m:ctrlPr>
                            </m:sSubSupPr>
                            <m:e>
                              <m:r>
                                <m:rPr>
                                  <m:sty m:val="p"/>
                                </m:rPr>
                                <a:rPr lang="el-GR" sz="2150" i="1">
                                  <a:latin typeface="Cambria Math" panose="02040503050406030204" pitchFamily="18" charset="0"/>
                                  <a:ea typeface="Times New Roman" panose="02020603050405020304" pitchFamily="18" charset="0"/>
                                  <a:cs typeface="Simplified Arabic" pitchFamily="18" charset="-78"/>
                                </a:rPr>
                                <m:t>ψ</m:t>
                              </m:r>
                            </m:e>
                            <m:sub>
                              <m:r>
                                <a:rPr lang="en-US" altLang="en-US" sz="2150" i="1">
                                  <a:latin typeface="Cambria Math" panose="02040503050406030204" pitchFamily="18" charset="0"/>
                                  <a:ea typeface="Times New Roman" panose="02020603050405020304" pitchFamily="18" charset="0"/>
                                  <a:cs typeface="Simplified Arabic" pitchFamily="18" charset="-78"/>
                                </a:rPr>
                                <m:t>𝑛</m:t>
                              </m:r>
                            </m:sub>
                            <m:sup>
                              <m:r>
                                <a:rPr lang="en-US" altLang="en-US" sz="2150" i="1">
                                  <a:latin typeface="Cambria Math" panose="02040503050406030204" pitchFamily="18" charset="0"/>
                                  <a:ea typeface="Times New Roman" panose="02020603050405020304" pitchFamily="18" charset="0"/>
                                  <a:cs typeface="Simplified Arabic" pitchFamily="18" charset="-78"/>
                                </a:rPr>
                                <m:t>∗</m:t>
                              </m:r>
                            </m:sup>
                          </m:sSubSup>
                          <m:sSub>
                            <m:sSubPr>
                              <m:ctrlPr>
                                <a:rPr lang="en-US" altLang="en-US" sz="2150" i="1">
                                  <a:latin typeface="Cambria Math" panose="02040503050406030204" pitchFamily="18" charset="0"/>
                                  <a:ea typeface="Times New Roman" panose="02020603050405020304" pitchFamily="18" charset="0"/>
                                  <a:cs typeface="Simplified Arabic" pitchFamily="18" charset="-78"/>
                                </a:rPr>
                              </m:ctrlPr>
                            </m:sSubPr>
                            <m:e>
                              <m:r>
                                <a:rPr lang="en-US" altLang="en-US" sz="2150" i="1">
                                  <a:latin typeface="Cambria Math" panose="02040503050406030204" pitchFamily="18" charset="0"/>
                                  <a:ea typeface="Times New Roman" panose="02020603050405020304" pitchFamily="18" charset="0"/>
                                  <a:cs typeface="Simplified Arabic" pitchFamily="18" charset="-78"/>
                                </a:rPr>
                                <m:t>𝜓</m:t>
                              </m:r>
                            </m:e>
                            <m:sub>
                              <m:r>
                                <a:rPr lang="en-US" altLang="en-US" sz="2150" i="1">
                                  <a:latin typeface="Cambria Math" panose="02040503050406030204" pitchFamily="18" charset="0"/>
                                  <a:ea typeface="Times New Roman" panose="02020603050405020304" pitchFamily="18" charset="0"/>
                                  <a:cs typeface="Simplified Arabic" pitchFamily="18" charset="-78"/>
                                </a:rPr>
                                <m:t>𝑛</m:t>
                              </m:r>
                            </m:sub>
                          </m:sSub>
                          <m:r>
                            <a:rPr lang="en-US" sz="2150" i="1">
                              <a:latin typeface="Cambria Math" panose="02040503050406030204" pitchFamily="18" charset="0"/>
                              <a:ea typeface="Times New Roman" panose="02020603050405020304" pitchFamily="18" charset="0"/>
                              <a:cs typeface="Simplified Arabic" pitchFamily="18" charset="-78"/>
                            </a:rPr>
                            <m:t>𝑑</m:t>
                          </m:r>
                          <m:r>
                            <a:rPr lang="en-US" sz="2150" i="1">
                              <a:latin typeface="Cambria Math" panose="02040503050406030204" pitchFamily="18" charset="0"/>
                              <a:ea typeface="Times New Roman" panose="02020603050405020304" pitchFamily="18" charset="0"/>
                              <a:cs typeface="Simplified Arabic" pitchFamily="18" charset="-78"/>
                            </a:rPr>
                            <m:t>𝜏</m:t>
                          </m:r>
                        </m:e>
                      </m:nary>
                      <m:r>
                        <a:rPr lang="en-US" altLang="en-US" sz="2150" i="1">
                          <a:latin typeface="Cambria Math" panose="02040503050406030204" pitchFamily="18" charset="0"/>
                          <a:ea typeface="Times New Roman" panose="02020603050405020304" pitchFamily="18" charset="0"/>
                          <a:cs typeface="Simplified Arabic" pitchFamily="18" charset="-78"/>
                        </a:rPr>
                        <m:t>= </m:t>
                      </m:r>
                      <m:nary>
                        <m:naryPr>
                          <m:ctrlPr>
                            <a:rPr lang="en-US" altLang="en-US" sz="2150" i="1">
                              <a:latin typeface="Cambria Math" panose="02040503050406030204" pitchFamily="18" charset="0"/>
                              <a:ea typeface="Times New Roman" panose="02020603050405020304" pitchFamily="18" charset="0"/>
                              <a:cs typeface="Simplified Arabic" pitchFamily="18" charset="-78"/>
                            </a:rPr>
                          </m:ctrlPr>
                        </m:naryPr>
                        <m:sub>
                          <m:r>
                            <m:rPr>
                              <m:brk m:alnAt="23"/>
                            </m:rPr>
                            <a:rPr lang="en-US" altLang="en-US" sz="2150" i="1">
                              <a:latin typeface="Cambria Math" panose="02040503050406030204" pitchFamily="18" charset="0"/>
                              <a:ea typeface="Times New Roman" panose="02020603050405020304" pitchFamily="18" charset="0"/>
                              <a:cs typeface="Simplified Arabic" pitchFamily="18" charset="-78"/>
                            </a:rPr>
                            <m:t>0</m:t>
                          </m:r>
                        </m:sub>
                        <m:sup>
                          <m:r>
                            <a:rPr lang="en-US" altLang="en-US" sz="2150" i="1">
                              <a:latin typeface="Cambria Math" panose="02040503050406030204" pitchFamily="18" charset="0"/>
                              <a:ea typeface="Times New Roman" panose="02020603050405020304" pitchFamily="18" charset="0"/>
                              <a:cs typeface="Simplified Arabic" pitchFamily="18" charset="-78"/>
                            </a:rPr>
                            <m:t>𝑎</m:t>
                          </m:r>
                        </m:sup>
                        <m:e>
                          <m:sSubSup>
                            <m:sSubSupPr>
                              <m:ctrlPr>
                                <a:rPr lang="en-US" altLang="en-US" sz="2150" i="1">
                                  <a:latin typeface="Cambria Math" panose="02040503050406030204" pitchFamily="18" charset="0"/>
                                  <a:ea typeface="Times New Roman" panose="02020603050405020304" pitchFamily="18" charset="0"/>
                                  <a:cs typeface="Simplified Arabic" pitchFamily="18" charset="-78"/>
                                </a:rPr>
                              </m:ctrlPr>
                            </m:sSubSupPr>
                            <m:e>
                              <m:r>
                                <a:rPr lang="en-US" altLang="en-US" sz="2150" i="1">
                                  <a:latin typeface="Cambria Math" panose="02040503050406030204" pitchFamily="18" charset="0"/>
                                  <a:ea typeface="Times New Roman" panose="02020603050405020304" pitchFamily="18" charset="0"/>
                                  <a:cs typeface="Simplified Arabic" pitchFamily="18" charset="-78"/>
                                </a:rPr>
                                <m:t>𝜓</m:t>
                              </m:r>
                            </m:e>
                            <m:sub>
                              <m:r>
                                <a:rPr lang="en-US" altLang="en-US" sz="2150" i="1">
                                  <a:latin typeface="Cambria Math" panose="02040503050406030204" pitchFamily="18" charset="0"/>
                                  <a:ea typeface="Times New Roman" panose="02020603050405020304" pitchFamily="18" charset="0"/>
                                  <a:cs typeface="Simplified Arabic" pitchFamily="18" charset="-78"/>
                                </a:rPr>
                                <m:t>𝑛</m:t>
                              </m:r>
                            </m:sub>
                            <m:sup>
                              <m:r>
                                <a:rPr lang="en-US" altLang="en-US" sz="2150" i="1">
                                  <a:latin typeface="Cambria Math" panose="02040503050406030204" pitchFamily="18" charset="0"/>
                                  <a:ea typeface="Times New Roman" panose="02020603050405020304" pitchFamily="18" charset="0"/>
                                  <a:cs typeface="Simplified Arabic" pitchFamily="18" charset="-78"/>
                                </a:rPr>
                                <m:t>2</m:t>
                              </m:r>
                            </m:sup>
                          </m:sSubSup>
                        </m:e>
                      </m:nary>
                      <m:r>
                        <a:rPr lang="en-US" sz="2150" b="0" i="1">
                          <a:latin typeface="Cambria Math" panose="02040503050406030204" pitchFamily="18" charset="0"/>
                          <a:ea typeface="Times New Roman" panose="02020603050405020304" pitchFamily="18" charset="0"/>
                          <a:cs typeface="Simplified Arabic" pitchFamily="18" charset="-78"/>
                        </a:rPr>
                        <m:t>𝑑</m:t>
                      </m:r>
                      <m:r>
                        <a:rPr lang="en-US" sz="2150" b="0" i="1" smtClean="0">
                          <a:latin typeface="Cambria Math" panose="02040503050406030204" pitchFamily="18" charset="0"/>
                          <a:ea typeface="Times New Roman" panose="02020603050405020304" pitchFamily="18" charset="0"/>
                          <a:cs typeface="Simplified Arabic" pitchFamily="18" charset="-78"/>
                        </a:rPr>
                        <m:t>𝑥</m:t>
                      </m:r>
                    </m:oMath>
                  </m:oMathPara>
                </a14:m>
                <a:endParaRPr lang="en-US" altLang="en-US" sz="2150" i="1" dirty="0">
                  <a:latin typeface="Calibri body"/>
                  <a:ea typeface="Times New Roman" panose="02020603050405020304" pitchFamily="18" charset="0"/>
                  <a:cs typeface="Simplified Arabic" pitchFamily="18" charset="-78"/>
                </a:endParaRPr>
              </a:p>
              <a:p>
                <a:pPr algn="just">
                  <a:spcBef>
                    <a:spcPct val="0"/>
                  </a:spcBef>
                </a:pPr>
                <a:endParaRPr lang="en-US" altLang="en-US" sz="2150" dirty="0">
                  <a:latin typeface="Calibri body"/>
                  <a:ea typeface="Times New Roman" panose="02020603050405020304" pitchFamily="18" charset="0"/>
                  <a:cs typeface="Simplified Arabic" pitchFamily="18" charset="-78"/>
                </a:endParaRPr>
              </a:p>
              <a:p>
                <a:pPr algn="just">
                  <a:spcBef>
                    <a:spcPct val="0"/>
                  </a:spcBef>
                </a:pPr>
                <a:r>
                  <a:rPr lang="en-US" altLang="en-US" sz="2150" dirty="0">
                    <a:latin typeface="Calibri body"/>
                    <a:ea typeface="Times New Roman" panose="02020603050405020304" pitchFamily="18" charset="0"/>
                    <a:cs typeface="Simplified Arabic" pitchFamily="18" charset="-78"/>
                  </a:rPr>
                  <a:t>Substituting for </a:t>
                </a:r>
                <a14:m>
                  <m:oMath xmlns:m="http://schemas.openxmlformats.org/officeDocument/2006/math">
                    <m:sSub>
                      <m:sSubPr>
                        <m:ctrlPr>
                          <a:rPr lang="en-US" altLang="en-US" sz="2150" i="1">
                            <a:latin typeface="Cambria Math" panose="02040503050406030204" pitchFamily="18" charset="0"/>
                            <a:cs typeface="Simplified Arabic" pitchFamily="18" charset="-78"/>
                          </a:rPr>
                        </m:ctrlPr>
                      </m:sSubPr>
                      <m:e>
                        <m:r>
                          <a:rPr lang="en-US" altLang="en-US" sz="2150" b="0" i="1">
                            <a:latin typeface="Cambria Math" panose="02040503050406030204" pitchFamily="18" charset="0"/>
                            <a:ea typeface="Cambria Math" panose="02040503050406030204" pitchFamily="18" charset="0"/>
                            <a:cs typeface="Simplified Arabic" pitchFamily="18" charset="-78"/>
                          </a:rPr>
                          <m:t>𝜓</m:t>
                        </m:r>
                      </m:e>
                      <m:sub>
                        <m:r>
                          <a:rPr lang="en-US" altLang="en-US" sz="2150" b="0" i="1">
                            <a:latin typeface="Cambria Math" panose="02040503050406030204" pitchFamily="18" charset="0"/>
                            <a:cs typeface="Simplified Arabic" pitchFamily="18" charset="-78"/>
                          </a:rPr>
                          <m:t>𝑛</m:t>
                        </m:r>
                      </m:sub>
                    </m:sSub>
                  </m:oMath>
                </a14:m>
                <a:r>
                  <a:rPr lang="en-US" altLang="en-US" sz="2150" dirty="0">
                    <a:latin typeface="Calibri body"/>
                    <a:ea typeface="Times New Roman" panose="02020603050405020304" pitchFamily="18" charset="0"/>
                    <a:cs typeface="Simplified Arabic" pitchFamily="18" charset="-78"/>
                  </a:rPr>
                  <a:t>, we get</a:t>
                </a:r>
              </a:p>
              <a:p>
                <a:pPr algn="just">
                  <a:spcBef>
                    <a:spcPct val="0"/>
                  </a:spcBef>
                </a:pPr>
                <a:endParaRPr lang="en-US" altLang="en-US" sz="215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nary>
                        <m:naryPr>
                          <m:ctrlPr>
                            <a:rPr lang="en-US" altLang="en-US" sz="2150" i="1">
                              <a:latin typeface="Cambria Math" panose="02040503050406030204" pitchFamily="18" charset="0"/>
                              <a:ea typeface="Times New Roman" panose="02020603050405020304" pitchFamily="18" charset="0"/>
                              <a:cs typeface="Simplified Arabic" pitchFamily="18" charset="-78"/>
                            </a:rPr>
                          </m:ctrlPr>
                        </m:naryPr>
                        <m:sub>
                          <m:r>
                            <m:rPr>
                              <m:brk m:alnAt="23"/>
                            </m:rPr>
                            <a:rPr lang="en-US" altLang="en-US" sz="2150" i="1">
                              <a:latin typeface="Cambria Math" panose="02040503050406030204" pitchFamily="18" charset="0"/>
                              <a:ea typeface="Times New Roman" panose="02020603050405020304" pitchFamily="18" charset="0"/>
                              <a:cs typeface="Simplified Arabic" pitchFamily="18" charset="-78"/>
                            </a:rPr>
                            <m:t>0</m:t>
                          </m:r>
                        </m:sub>
                        <m:sup>
                          <m:r>
                            <a:rPr lang="en-US" altLang="en-US" sz="2150" i="1">
                              <a:latin typeface="Cambria Math" panose="02040503050406030204" pitchFamily="18" charset="0"/>
                              <a:ea typeface="Times New Roman" panose="02020603050405020304" pitchFamily="18" charset="0"/>
                              <a:cs typeface="Simplified Arabic" pitchFamily="18" charset="-78"/>
                            </a:rPr>
                            <m:t>𝑎</m:t>
                          </m:r>
                        </m:sup>
                        <m:e>
                          <m:sSubSup>
                            <m:sSubSupPr>
                              <m:ctrlPr>
                                <a:rPr lang="en-US" altLang="en-US" sz="2150" i="1">
                                  <a:latin typeface="Cambria Math" panose="02040503050406030204" pitchFamily="18" charset="0"/>
                                  <a:ea typeface="Times New Roman" panose="02020603050405020304" pitchFamily="18" charset="0"/>
                                  <a:cs typeface="Simplified Arabic" pitchFamily="18" charset="-78"/>
                                </a:rPr>
                              </m:ctrlPr>
                            </m:sSubSupPr>
                            <m:e>
                              <m:r>
                                <a:rPr lang="en-US" altLang="en-US" sz="2150" i="1">
                                  <a:latin typeface="Cambria Math" panose="02040503050406030204" pitchFamily="18" charset="0"/>
                                  <a:ea typeface="Times New Roman" panose="02020603050405020304" pitchFamily="18" charset="0"/>
                                  <a:cs typeface="Simplified Arabic" pitchFamily="18" charset="-78"/>
                                </a:rPr>
                                <m:t>𝜓</m:t>
                              </m:r>
                            </m:e>
                            <m:sub>
                              <m:r>
                                <a:rPr lang="en-US" altLang="en-US" sz="2150" i="1">
                                  <a:latin typeface="Cambria Math" panose="02040503050406030204" pitchFamily="18" charset="0"/>
                                  <a:ea typeface="Times New Roman" panose="02020603050405020304" pitchFamily="18" charset="0"/>
                                  <a:cs typeface="Simplified Arabic" pitchFamily="18" charset="-78"/>
                                </a:rPr>
                                <m:t>𝑛</m:t>
                              </m:r>
                            </m:sub>
                            <m:sup>
                              <m:r>
                                <a:rPr lang="en-US" altLang="en-US" sz="2150" i="1">
                                  <a:latin typeface="Cambria Math" panose="02040503050406030204" pitchFamily="18" charset="0"/>
                                  <a:ea typeface="Times New Roman" panose="02020603050405020304" pitchFamily="18" charset="0"/>
                                  <a:cs typeface="Simplified Arabic" pitchFamily="18" charset="-78"/>
                                </a:rPr>
                                <m:t>2</m:t>
                              </m:r>
                            </m:sup>
                          </m:sSubSup>
                        </m:e>
                      </m:nary>
                      <m:r>
                        <a:rPr lang="en-US" sz="2150" i="1">
                          <a:latin typeface="Cambria Math" panose="02040503050406030204" pitchFamily="18" charset="0"/>
                          <a:ea typeface="Times New Roman" panose="02020603050405020304" pitchFamily="18" charset="0"/>
                          <a:cs typeface="Simplified Arabic" pitchFamily="18" charset="-78"/>
                        </a:rPr>
                        <m:t>𝑑𝑥</m:t>
                      </m:r>
                      <m:r>
                        <a:rPr lang="en-US" sz="2150" b="0" i="1" smtClean="0">
                          <a:latin typeface="Cambria Math" panose="02040503050406030204" pitchFamily="18" charset="0"/>
                          <a:ea typeface="Times New Roman" panose="02020603050405020304" pitchFamily="18" charset="0"/>
                          <a:cs typeface="Simplified Arabic" pitchFamily="18" charset="-78"/>
                        </a:rPr>
                        <m:t>= </m:t>
                      </m:r>
                      <m:nary>
                        <m:naryPr>
                          <m:ctrlPr>
                            <a:rPr lang="en-US" altLang="en-US" sz="2150" i="1" smtClean="0">
                              <a:latin typeface="Cambria Math" panose="02040503050406030204" pitchFamily="18" charset="0"/>
                              <a:ea typeface="Times New Roman" panose="02020603050405020304" pitchFamily="18" charset="0"/>
                              <a:cs typeface="Simplified Arabic" pitchFamily="18" charset="-78"/>
                            </a:rPr>
                          </m:ctrlPr>
                        </m:naryPr>
                        <m:sub>
                          <m:r>
                            <m:rPr>
                              <m:brk m:alnAt="23"/>
                            </m:rPr>
                            <a:rPr lang="en-US" altLang="en-US" sz="2150" i="1">
                              <a:latin typeface="Cambria Math" panose="02040503050406030204" pitchFamily="18" charset="0"/>
                              <a:ea typeface="Times New Roman" panose="02020603050405020304" pitchFamily="18" charset="0"/>
                              <a:cs typeface="Simplified Arabic" pitchFamily="18" charset="-78"/>
                            </a:rPr>
                            <m:t>0</m:t>
                          </m:r>
                        </m:sub>
                        <m:sup>
                          <m:r>
                            <a:rPr lang="en-US" altLang="en-US" sz="2150" i="1">
                              <a:latin typeface="Cambria Math" panose="02040503050406030204" pitchFamily="18" charset="0"/>
                              <a:ea typeface="Times New Roman" panose="02020603050405020304" pitchFamily="18" charset="0"/>
                              <a:cs typeface="Simplified Arabic" pitchFamily="18" charset="-78"/>
                            </a:rPr>
                            <m:t>𝑎</m:t>
                          </m:r>
                        </m:sup>
                        <m:e>
                          <m:sSup>
                            <m:sSupPr>
                              <m:ctrlPr>
                                <a:rPr lang="en-US" altLang="en-US" sz="2150" i="1" smtClean="0">
                                  <a:latin typeface="Cambria Math" panose="02040503050406030204" pitchFamily="18" charset="0"/>
                                  <a:cs typeface="Simplified Arabic" pitchFamily="18" charset="-78"/>
                                </a:rPr>
                              </m:ctrlPr>
                            </m:sSupPr>
                            <m:e>
                              <m:d>
                                <m:dPr>
                                  <m:begChr m:val="["/>
                                  <m:endChr m:val="]"/>
                                  <m:ctrlPr>
                                    <a:rPr lang="en-US" altLang="en-US" sz="2150" i="1">
                                      <a:latin typeface="Cambria Math" panose="02040503050406030204" pitchFamily="18" charset="0"/>
                                      <a:cs typeface="Simplified Arabic" pitchFamily="18" charset="-78"/>
                                    </a:rPr>
                                  </m:ctrlPr>
                                </m:dPr>
                                <m:e>
                                  <m:r>
                                    <a:rPr lang="en-US" altLang="en-US" sz="2150" i="1">
                                      <a:latin typeface="Cambria Math" panose="02040503050406030204" pitchFamily="18" charset="0"/>
                                      <a:cs typeface="Simplified Arabic" pitchFamily="18" charset="-78"/>
                                    </a:rPr>
                                    <m:t>𝐴</m:t>
                                  </m:r>
                                  <m:func>
                                    <m:funcPr>
                                      <m:ctrlPr>
                                        <a:rPr lang="en-US" altLang="en-US" sz="2150" i="1">
                                          <a:latin typeface="Cambria Math" panose="02040503050406030204" pitchFamily="18" charset="0"/>
                                          <a:cs typeface="Simplified Arabic" pitchFamily="18" charset="-78"/>
                                        </a:rPr>
                                      </m:ctrlPr>
                                    </m:funcPr>
                                    <m:fName>
                                      <m:r>
                                        <m:rPr>
                                          <m:sty m:val="p"/>
                                        </m:rPr>
                                        <a:rPr lang="en-US" altLang="en-US" sz="2150">
                                          <a:latin typeface="Cambria Math" panose="02040503050406030204" pitchFamily="18" charset="0"/>
                                          <a:cs typeface="Simplified Arabic" pitchFamily="18" charset="-78"/>
                                        </a:rPr>
                                        <m:t>sin</m:t>
                                      </m:r>
                                    </m:fName>
                                    <m:e>
                                      <m:d>
                                        <m:dPr>
                                          <m:ctrlPr>
                                            <a:rPr lang="en-US" altLang="en-US" sz="2150" i="1">
                                              <a:latin typeface="Cambria Math" panose="02040503050406030204" pitchFamily="18" charset="0"/>
                                              <a:cs typeface="Simplified Arabic" pitchFamily="18" charset="-78"/>
                                            </a:rPr>
                                          </m:ctrlPr>
                                        </m:dPr>
                                        <m:e>
                                          <m:f>
                                            <m:fPr>
                                              <m:ctrlPr>
                                                <a:rPr lang="en-US" altLang="en-US" sz="2150" i="1">
                                                  <a:latin typeface="Cambria Math" panose="02040503050406030204" pitchFamily="18" charset="0"/>
                                                  <a:cs typeface="Simplified Arabic" pitchFamily="18" charset="-78"/>
                                                </a:rPr>
                                              </m:ctrlPr>
                                            </m:fPr>
                                            <m:num>
                                              <m:r>
                                                <a:rPr lang="en-US" altLang="en-US" sz="2150" b="0" i="1" smtClean="0">
                                                  <a:latin typeface="Cambria Math" panose="02040503050406030204" pitchFamily="18" charset="0"/>
                                                  <a:cs typeface="Simplified Arabic" pitchFamily="18" charset="-78"/>
                                                </a:rPr>
                                                <m:t>𝑛</m:t>
                                              </m:r>
                                              <m:r>
                                                <a:rPr lang="en-US" altLang="en-US" sz="2150" b="0" i="1" smtClean="0">
                                                  <a:latin typeface="Cambria Math" panose="02040503050406030204" pitchFamily="18" charset="0"/>
                                                  <a:ea typeface="Cambria Math" panose="02040503050406030204" pitchFamily="18" charset="0"/>
                                                  <a:cs typeface="Simplified Arabic" pitchFamily="18" charset="-78"/>
                                                </a:rPr>
                                                <m:t>𝜋</m:t>
                                              </m:r>
                                              <m:r>
                                                <a:rPr lang="en-US" altLang="en-US" sz="2150" b="0" i="1" smtClean="0">
                                                  <a:latin typeface="Cambria Math" panose="02040503050406030204" pitchFamily="18" charset="0"/>
                                                  <a:ea typeface="Cambria Math" panose="02040503050406030204" pitchFamily="18" charset="0"/>
                                                  <a:cs typeface="Simplified Arabic" pitchFamily="18" charset="-78"/>
                                                </a:rPr>
                                                <m:t>𝑥</m:t>
                                              </m:r>
                                            </m:num>
                                            <m:den>
                                              <m:r>
                                                <a:rPr lang="en-US" altLang="en-US" sz="2150" b="0" i="1" smtClean="0">
                                                  <a:latin typeface="Cambria Math" panose="02040503050406030204" pitchFamily="18" charset="0"/>
                                                  <a:cs typeface="Simplified Arabic" pitchFamily="18" charset="-78"/>
                                                </a:rPr>
                                                <m:t>𝑎</m:t>
                                              </m:r>
                                            </m:den>
                                          </m:f>
                                        </m:e>
                                      </m:d>
                                    </m:e>
                                  </m:func>
                                </m:e>
                              </m:d>
                            </m:e>
                            <m:sup>
                              <m:r>
                                <a:rPr lang="en-US" altLang="en-US" sz="2150" b="0" i="1" smtClean="0">
                                  <a:latin typeface="Cambria Math" panose="02040503050406030204" pitchFamily="18" charset="0"/>
                                  <a:cs typeface="Simplified Arabic" pitchFamily="18" charset="-78"/>
                                </a:rPr>
                                <m:t>2</m:t>
                              </m:r>
                            </m:sup>
                          </m:sSup>
                          <m:r>
                            <a:rPr lang="en-US" altLang="en-US" sz="2150" b="0" i="1" smtClean="0">
                              <a:latin typeface="Cambria Math" panose="02040503050406030204" pitchFamily="18" charset="0"/>
                              <a:cs typeface="Simplified Arabic" pitchFamily="18" charset="-78"/>
                            </a:rPr>
                            <m:t>𝑑𝑥</m:t>
                          </m:r>
                          <m:r>
                            <a:rPr lang="en-US" altLang="en-US" sz="2150" b="0" i="1" smtClean="0">
                              <a:latin typeface="Cambria Math" panose="02040503050406030204" pitchFamily="18" charset="0"/>
                              <a:cs typeface="Simplified Arabic" pitchFamily="18" charset="-78"/>
                            </a:rPr>
                            <m:t>= </m:t>
                          </m:r>
                          <m:sSup>
                            <m:sSupPr>
                              <m:ctrlPr>
                                <a:rPr lang="en-US" altLang="en-US" sz="2150" b="0" i="1" smtClean="0">
                                  <a:latin typeface="Cambria Math" panose="02040503050406030204" pitchFamily="18" charset="0"/>
                                  <a:cs typeface="Simplified Arabic" pitchFamily="18" charset="-78"/>
                                </a:rPr>
                              </m:ctrlPr>
                            </m:sSupPr>
                            <m:e>
                              <m:r>
                                <a:rPr lang="en-US" altLang="en-US" sz="2150" b="0" i="1" smtClean="0">
                                  <a:latin typeface="Cambria Math" panose="02040503050406030204" pitchFamily="18" charset="0"/>
                                  <a:cs typeface="Simplified Arabic" pitchFamily="18" charset="-78"/>
                                </a:rPr>
                                <m:t>𝐴</m:t>
                              </m:r>
                            </m:e>
                            <m:sup>
                              <m:r>
                                <a:rPr lang="en-US" altLang="en-US" sz="2150" b="0" i="1" smtClean="0">
                                  <a:latin typeface="Cambria Math" panose="02040503050406030204" pitchFamily="18" charset="0"/>
                                  <a:cs typeface="Simplified Arabic" pitchFamily="18" charset="-78"/>
                                </a:rPr>
                                <m:t>2</m:t>
                              </m:r>
                            </m:sup>
                          </m:sSup>
                        </m:e>
                      </m:nary>
                      <m:nary>
                        <m:naryPr>
                          <m:ctrlPr>
                            <a:rPr lang="en-US" altLang="en-US" sz="2150" i="1" smtClean="0">
                              <a:latin typeface="Cambria Math" panose="02040503050406030204" pitchFamily="18" charset="0"/>
                              <a:cs typeface="Simplified Arabic" pitchFamily="18" charset="-78"/>
                            </a:rPr>
                          </m:ctrlPr>
                        </m:naryPr>
                        <m:sub>
                          <m:r>
                            <m:rPr>
                              <m:brk m:alnAt="23"/>
                            </m:rPr>
                            <a:rPr lang="en-US" altLang="en-US" sz="2150" b="0" i="1" smtClean="0">
                              <a:latin typeface="Cambria Math" panose="02040503050406030204" pitchFamily="18" charset="0"/>
                              <a:cs typeface="Simplified Arabic" pitchFamily="18" charset="-78"/>
                            </a:rPr>
                            <m:t>0</m:t>
                          </m:r>
                        </m:sub>
                        <m:sup>
                          <m:r>
                            <a:rPr lang="en-US" altLang="en-US" sz="2150" b="0" i="1" smtClean="0">
                              <a:latin typeface="Cambria Math" panose="02040503050406030204" pitchFamily="18" charset="0"/>
                              <a:cs typeface="Simplified Arabic" pitchFamily="18" charset="-78"/>
                            </a:rPr>
                            <m:t>𝑎</m:t>
                          </m:r>
                        </m:sup>
                        <m:e>
                          <m:sSup>
                            <m:sSupPr>
                              <m:ctrlPr>
                                <a:rPr lang="en-US" altLang="en-US" sz="2150" i="1" smtClean="0">
                                  <a:latin typeface="Cambria Math" panose="02040503050406030204" pitchFamily="18" charset="0"/>
                                  <a:cs typeface="Simplified Arabic" pitchFamily="18" charset="-78"/>
                                </a:rPr>
                              </m:ctrlPr>
                            </m:sSupPr>
                            <m:e>
                              <m:r>
                                <m:rPr>
                                  <m:sty m:val="p"/>
                                </m:rPr>
                                <a:rPr lang="en-US" altLang="en-US" sz="2150" b="0" i="0" smtClean="0">
                                  <a:latin typeface="Cambria Math" panose="02040503050406030204" pitchFamily="18" charset="0"/>
                                  <a:cs typeface="Simplified Arabic" pitchFamily="18" charset="-78"/>
                                </a:rPr>
                                <m:t>sin</m:t>
                              </m:r>
                            </m:e>
                            <m:sup>
                              <m:r>
                                <a:rPr lang="en-US" altLang="en-US" sz="2150" b="0" i="1" smtClean="0">
                                  <a:latin typeface="Cambria Math" panose="02040503050406030204" pitchFamily="18" charset="0"/>
                                  <a:cs typeface="Simplified Arabic" pitchFamily="18" charset="-78"/>
                                </a:rPr>
                                <m:t>2</m:t>
                              </m:r>
                            </m:sup>
                          </m:sSup>
                          <m:d>
                            <m:dPr>
                              <m:ctrlPr>
                                <a:rPr lang="en-US" altLang="en-US" sz="2150" i="1" smtClean="0">
                                  <a:latin typeface="Cambria Math" panose="02040503050406030204" pitchFamily="18" charset="0"/>
                                  <a:cs typeface="Simplified Arabic" pitchFamily="18" charset="-78"/>
                                </a:rPr>
                              </m:ctrlPr>
                            </m:dPr>
                            <m:e>
                              <m:f>
                                <m:fPr>
                                  <m:ctrlPr>
                                    <a:rPr lang="en-US" altLang="en-US" sz="2150" i="1" smtClean="0">
                                      <a:latin typeface="Cambria Math" panose="02040503050406030204" pitchFamily="18" charset="0"/>
                                      <a:cs typeface="Simplified Arabic" pitchFamily="18" charset="-78"/>
                                    </a:rPr>
                                  </m:ctrlPr>
                                </m:fPr>
                                <m:num>
                                  <m:r>
                                    <a:rPr lang="en-US" altLang="en-US" sz="2150" i="1">
                                      <a:latin typeface="Cambria Math" panose="02040503050406030204" pitchFamily="18" charset="0"/>
                                      <a:cs typeface="Simplified Arabic" pitchFamily="18" charset="-78"/>
                                    </a:rPr>
                                    <m:t>𝑛</m:t>
                                  </m:r>
                                  <m:r>
                                    <a:rPr lang="en-US" altLang="en-US" sz="2150" i="1">
                                      <a:latin typeface="Cambria Math" panose="02040503050406030204" pitchFamily="18" charset="0"/>
                                      <a:ea typeface="Cambria Math" panose="02040503050406030204" pitchFamily="18" charset="0"/>
                                      <a:cs typeface="Simplified Arabic" pitchFamily="18" charset="-78"/>
                                    </a:rPr>
                                    <m:t>𝜋</m:t>
                                  </m:r>
                                  <m:r>
                                    <a:rPr lang="en-US" altLang="en-US" sz="2150" i="1">
                                      <a:latin typeface="Cambria Math" panose="02040503050406030204" pitchFamily="18" charset="0"/>
                                      <a:ea typeface="Cambria Math" panose="02040503050406030204" pitchFamily="18" charset="0"/>
                                      <a:cs typeface="Simplified Arabic" pitchFamily="18" charset="-78"/>
                                    </a:rPr>
                                    <m:t>𝑥</m:t>
                                  </m:r>
                                </m:num>
                                <m:den>
                                  <m:r>
                                    <a:rPr lang="en-US" altLang="en-US" sz="2150" b="0" i="1" smtClean="0">
                                      <a:latin typeface="Cambria Math" panose="02040503050406030204" pitchFamily="18" charset="0"/>
                                      <a:cs typeface="Simplified Arabic" pitchFamily="18" charset="-78"/>
                                    </a:rPr>
                                    <m:t>𝑎</m:t>
                                  </m:r>
                                </m:den>
                              </m:f>
                            </m:e>
                          </m:d>
                        </m:e>
                      </m:nary>
                      <m:r>
                        <a:rPr lang="en-US" altLang="en-US" sz="2150" b="0" i="1" smtClean="0">
                          <a:latin typeface="Cambria Math" panose="02040503050406030204" pitchFamily="18" charset="0"/>
                          <a:cs typeface="Simplified Arabic" pitchFamily="18" charset="-78"/>
                        </a:rPr>
                        <m:t>𝑑𝑥</m:t>
                      </m:r>
                      <m:r>
                        <a:rPr lang="en-US" altLang="en-US" sz="2150" b="0" i="1" smtClean="0">
                          <a:latin typeface="Cambria Math" panose="02040503050406030204" pitchFamily="18" charset="0"/>
                          <a:cs typeface="Simplified Arabic" pitchFamily="18" charset="-78"/>
                        </a:rPr>
                        <m:t>=</m:t>
                      </m:r>
                      <m:r>
                        <a:rPr lang="en-US" altLang="en-US" sz="2150" b="0" i="1" smtClean="0">
                          <a:latin typeface="Cambria Math" panose="02040503050406030204" pitchFamily="18" charset="0"/>
                          <a:cs typeface="Simplified Arabic" pitchFamily="18" charset="-78"/>
                        </a:rPr>
                        <m:t>1</m:t>
                      </m:r>
                    </m:oMath>
                  </m:oMathPara>
                </a14:m>
                <a:endParaRPr lang="en-US" altLang="en-US" sz="2150" dirty="0">
                  <a:latin typeface="Calibri body"/>
                  <a:ea typeface="Times New Roman" panose="02020603050405020304" pitchFamily="18" charset="0"/>
                  <a:cs typeface="Simplified Arabic" pitchFamily="18" charset="-78"/>
                </a:endParaRPr>
              </a:p>
              <a:p>
                <a:pPr algn="just">
                  <a:spcBef>
                    <a:spcPct val="0"/>
                  </a:spcBef>
                </a:pPr>
                <a:endParaRPr lang="en-US" altLang="en-US" sz="2150" dirty="0">
                  <a:latin typeface="Calibri body"/>
                  <a:ea typeface="Times New Roman" panose="02020603050405020304" pitchFamily="18" charset="0"/>
                  <a:cs typeface="Simplified Arabic" pitchFamily="18" charset="-78"/>
                </a:endParaRPr>
              </a:p>
              <a:p>
                <a:pPr algn="just">
                  <a:spcBef>
                    <a:spcPct val="0"/>
                  </a:spcBef>
                </a:pPr>
                <a:r>
                  <a:rPr lang="en-US" altLang="en-US" sz="2150" dirty="0">
                    <a:latin typeface="Calibri body"/>
                    <a:ea typeface="Times New Roman" panose="02020603050405020304" pitchFamily="18" charset="0"/>
                    <a:cs typeface="Simplified Arabic" pitchFamily="18" charset="-78"/>
                  </a:rPr>
                  <a:t>using the relation</a:t>
                </a:r>
              </a:p>
              <a:p>
                <a:pPr algn="just">
                  <a:spcBef>
                    <a:spcPct val="0"/>
                  </a:spcBef>
                </a:pPr>
                <a14:m>
                  <m:oMathPara xmlns:m="http://schemas.openxmlformats.org/officeDocument/2006/math">
                    <m:oMathParaPr>
                      <m:jc m:val="center"/>
                    </m:oMathParaPr>
                    <m:oMath xmlns:m="http://schemas.openxmlformats.org/officeDocument/2006/math">
                      <m:nary>
                        <m:naryPr>
                          <m:limLoc m:val="undOvr"/>
                          <m:subHide m:val="on"/>
                          <m:supHide m:val="on"/>
                          <m:ctrlPr>
                            <a:rPr lang="en-US" altLang="en-US" sz="2150" i="1" smtClean="0">
                              <a:latin typeface="Cambria Math" panose="02040503050406030204" pitchFamily="18" charset="0"/>
                              <a:cs typeface="Simplified Arabic" pitchFamily="18" charset="-78"/>
                            </a:rPr>
                          </m:ctrlPr>
                        </m:naryPr>
                        <m:sub/>
                        <m:sup/>
                        <m:e>
                          <m:sSup>
                            <m:sSupPr>
                              <m:ctrlPr>
                                <a:rPr lang="en-US" altLang="en-US" sz="2150" i="1" smtClean="0">
                                  <a:latin typeface="Cambria Math" panose="02040503050406030204" pitchFamily="18" charset="0"/>
                                  <a:cs typeface="Simplified Arabic" pitchFamily="18" charset="-78"/>
                                </a:rPr>
                              </m:ctrlPr>
                            </m:sSupPr>
                            <m:e>
                              <m:r>
                                <m:rPr>
                                  <m:sty m:val="p"/>
                                </m:rPr>
                                <a:rPr lang="en-US" altLang="en-US" sz="2150" b="0" i="0" smtClean="0">
                                  <a:latin typeface="Cambria Math" panose="02040503050406030204" pitchFamily="18" charset="0"/>
                                  <a:cs typeface="Simplified Arabic" pitchFamily="18" charset="-78"/>
                                </a:rPr>
                                <m:t>sin</m:t>
                              </m:r>
                            </m:e>
                            <m:sup>
                              <m:r>
                                <a:rPr lang="en-US" altLang="en-US" sz="2150" b="0" i="1" smtClean="0">
                                  <a:latin typeface="Cambria Math" panose="02040503050406030204" pitchFamily="18" charset="0"/>
                                  <a:cs typeface="Simplified Arabic" pitchFamily="18" charset="-78"/>
                                </a:rPr>
                                <m:t>2</m:t>
                              </m:r>
                            </m:sup>
                          </m:sSup>
                          <m:r>
                            <a:rPr lang="en-US" altLang="en-US" sz="2150" b="0" i="1" smtClean="0">
                              <a:latin typeface="Cambria Math" panose="02040503050406030204" pitchFamily="18" charset="0"/>
                              <a:cs typeface="Simplified Arabic" pitchFamily="18" charset="-78"/>
                            </a:rPr>
                            <m:t>𝑏𝑥𝑑𝑥</m:t>
                          </m:r>
                          <m:r>
                            <a:rPr lang="en-US" altLang="en-US" sz="2150" b="0" i="1" smtClean="0">
                              <a:latin typeface="Cambria Math" panose="02040503050406030204" pitchFamily="18" charset="0"/>
                              <a:cs typeface="Simplified Arabic" pitchFamily="18" charset="-78"/>
                            </a:rPr>
                            <m:t>=</m:t>
                          </m:r>
                          <m:f>
                            <m:fPr>
                              <m:ctrlPr>
                                <a:rPr lang="en-US" altLang="en-US" sz="2150" b="0" i="1" smtClean="0">
                                  <a:latin typeface="Cambria Math" panose="02040503050406030204" pitchFamily="18" charset="0"/>
                                  <a:cs typeface="Simplified Arabic" pitchFamily="18" charset="-78"/>
                                </a:rPr>
                              </m:ctrlPr>
                            </m:fPr>
                            <m:num>
                              <m:r>
                                <a:rPr lang="en-US" altLang="en-US" sz="2150" b="0" i="1" smtClean="0">
                                  <a:latin typeface="Cambria Math" panose="02040503050406030204" pitchFamily="18" charset="0"/>
                                  <a:cs typeface="Simplified Arabic" pitchFamily="18" charset="-78"/>
                                </a:rPr>
                                <m:t>𝑥</m:t>
                              </m:r>
                            </m:num>
                            <m:den>
                              <m:r>
                                <a:rPr lang="en-US" altLang="en-US" sz="2150" b="0" i="1" smtClean="0">
                                  <a:latin typeface="Cambria Math" panose="02040503050406030204" pitchFamily="18" charset="0"/>
                                  <a:cs typeface="Simplified Arabic" pitchFamily="18" charset="-78"/>
                                </a:rPr>
                                <m:t>2</m:t>
                              </m:r>
                            </m:den>
                          </m:f>
                          <m:r>
                            <a:rPr lang="en-US" altLang="en-US" sz="2150" b="0" i="1" smtClean="0">
                              <a:latin typeface="Cambria Math" panose="02040503050406030204" pitchFamily="18" charset="0"/>
                              <a:cs typeface="Simplified Arabic" pitchFamily="18" charset="-78"/>
                            </a:rPr>
                            <m:t>−</m:t>
                          </m:r>
                          <m:f>
                            <m:fPr>
                              <m:ctrlPr>
                                <a:rPr lang="en-US" altLang="en-US" sz="2150" b="0" i="1" smtClean="0">
                                  <a:latin typeface="Cambria Math" panose="02040503050406030204" pitchFamily="18" charset="0"/>
                                  <a:cs typeface="Simplified Arabic" pitchFamily="18" charset="-78"/>
                                </a:rPr>
                              </m:ctrlPr>
                            </m:fPr>
                            <m:num>
                              <m:func>
                                <m:funcPr>
                                  <m:ctrlPr>
                                    <a:rPr lang="en-US" altLang="en-US" sz="2150" b="0" i="1" smtClean="0">
                                      <a:latin typeface="Cambria Math" panose="02040503050406030204" pitchFamily="18" charset="0"/>
                                      <a:cs typeface="Simplified Arabic" pitchFamily="18" charset="-78"/>
                                    </a:rPr>
                                  </m:ctrlPr>
                                </m:funcPr>
                                <m:fName>
                                  <m:r>
                                    <m:rPr>
                                      <m:sty m:val="p"/>
                                    </m:rPr>
                                    <a:rPr lang="en-US" altLang="en-US" sz="2150" b="0" i="0" smtClean="0">
                                      <a:latin typeface="Cambria Math" panose="02040503050406030204" pitchFamily="18" charset="0"/>
                                      <a:cs typeface="Simplified Arabic" pitchFamily="18" charset="-78"/>
                                    </a:rPr>
                                    <m:t>sin</m:t>
                                  </m:r>
                                </m:fName>
                                <m:e>
                                  <m:r>
                                    <a:rPr lang="en-US" altLang="en-US" sz="2150" b="0" i="1" smtClean="0">
                                      <a:latin typeface="Cambria Math" panose="02040503050406030204" pitchFamily="18" charset="0"/>
                                      <a:cs typeface="Simplified Arabic" pitchFamily="18" charset="-78"/>
                                    </a:rPr>
                                    <m:t>2</m:t>
                                  </m:r>
                                  <m:r>
                                    <a:rPr lang="en-US" altLang="en-US" sz="2150" b="0" i="1" smtClean="0">
                                      <a:latin typeface="Cambria Math" panose="02040503050406030204" pitchFamily="18" charset="0"/>
                                      <a:cs typeface="Simplified Arabic" pitchFamily="18" charset="-78"/>
                                    </a:rPr>
                                    <m:t>𝑏𝑥</m:t>
                                  </m:r>
                                </m:e>
                              </m:func>
                            </m:num>
                            <m:den>
                              <m:r>
                                <a:rPr lang="en-US" altLang="en-US" sz="2150" b="0" i="1" smtClean="0">
                                  <a:latin typeface="Cambria Math" panose="02040503050406030204" pitchFamily="18" charset="0"/>
                                  <a:cs typeface="Simplified Arabic" pitchFamily="18" charset="-78"/>
                                </a:rPr>
                                <m:t>4</m:t>
                              </m:r>
                              <m:r>
                                <a:rPr lang="en-US" altLang="en-US" sz="2150" b="0" i="1" smtClean="0">
                                  <a:latin typeface="Cambria Math" panose="02040503050406030204" pitchFamily="18" charset="0"/>
                                  <a:cs typeface="Simplified Arabic" pitchFamily="18" charset="-78"/>
                                </a:rPr>
                                <m:t>𝑏</m:t>
                              </m:r>
                            </m:den>
                          </m:f>
                        </m:e>
                      </m:nary>
                    </m:oMath>
                  </m:oMathPara>
                </a14:m>
                <a:endParaRPr lang="en-US" altLang="en-US" sz="2150" dirty="0">
                  <a:latin typeface="Calibri body"/>
                  <a:ea typeface="Times New Roman" panose="02020603050405020304" pitchFamily="18" charset="0"/>
                  <a:cs typeface="Simplified Arabic" pitchFamily="18" charset="-78"/>
                </a:endParaRPr>
              </a:p>
              <a:p>
                <a:pPr algn="just">
                  <a:spcBef>
                    <a:spcPct val="0"/>
                  </a:spcBef>
                </a:pPr>
                <a:r>
                  <a:rPr lang="en-US" altLang="en-US" sz="2150" dirty="0">
                    <a:latin typeface="Calibri body"/>
                    <a:ea typeface="Times New Roman" panose="02020603050405020304" pitchFamily="18" charset="0"/>
                    <a:cs typeface="Simplified Arabic" pitchFamily="18" charset="-78"/>
                  </a:rPr>
                  <a:t>we get </a:t>
                </a:r>
              </a:p>
              <a:p>
                <a:pPr algn="just">
                  <a:spcBef>
                    <a:spcPct val="0"/>
                  </a:spcBef>
                </a:pPr>
                <a14:m>
                  <m:oMathPara xmlns:m="http://schemas.openxmlformats.org/officeDocument/2006/math">
                    <m:oMathParaPr>
                      <m:jc m:val="center"/>
                    </m:oMathParaPr>
                    <m:oMath xmlns:m="http://schemas.openxmlformats.org/officeDocument/2006/math">
                      <m:nary>
                        <m:naryPr>
                          <m:ctrlPr>
                            <a:rPr lang="en-US" altLang="en-US" sz="2150" i="1">
                              <a:latin typeface="Cambria Math" panose="02040503050406030204" pitchFamily="18" charset="0"/>
                              <a:ea typeface="Times New Roman" panose="02020603050405020304" pitchFamily="18" charset="0"/>
                              <a:cs typeface="Simplified Arabic" pitchFamily="18" charset="-78"/>
                            </a:rPr>
                          </m:ctrlPr>
                        </m:naryPr>
                        <m:sub>
                          <m:r>
                            <m:rPr>
                              <m:brk m:alnAt="23"/>
                            </m:rPr>
                            <a:rPr lang="en-US" altLang="en-US" sz="2150" i="1">
                              <a:latin typeface="Cambria Math" panose="02040503050406030204" pitchFamily="18" charset="0"/>
                              <a:ea typeface="Times New Roman" panose="02020603050405020304" pitchFamily="18" charset="0"/>
                              <a:cs typeface="Simplified Arabic" pitchFamily="18" charset="-78"/>
                            </a:rPr>
                            <m:t>0</m:t>
                          </m:r>
                        </m:sub>
                        <m:sup>
                          <m:r>
                            <a:rPr lang="en-US" altLang="en-US" sz="2150" i="1">
                              <a:latin typeface="Cambria Math" panose="02040503050406030204" pitchFamily="18" charset="0"/>
                              <a:ea typeface="Times New Roman" panose="02020603050405020304" pitchFamily="18" charset="0"/>
                              <a:cs typeface="Simplified Arabic" pitchFamily="18" charset="-78"/>
                            </a:rPr>
                            <m:t>𝑎</m:t>
                          </m:r>
                        </m:sup>
                        <m:e>
                          <m:sSubSup>
                            <m:sSubSupPr>
                              <m:ctrlPr>
                                <a:rPr lang="en-US" altLang="en-US" sz="2150" i="1">
                                  <a:latin typeface="Cambria Math" panose="02040503050406030204" pitchFamily="18" charset="0"/>
                                  <a:ea typeface="Times New Roman" panose="02020603050405020304" pitchFamily="18" charset="0"/>
                                  <a:cs typeface="Simplified Arabic" pitchFamily="18" charset="-78"/>
                                </a:rPr>
                              </m:ctrlPr>
                            </m:sSubSupPr>
                            <m:e>
                              <m:r>
                                <a:rPr lang="en-US" altLang="en-US" sz="2150" i="1">
                                  <a:latin typeface="Cambria Math" panose="02040503050406030204" pitchFamily="18" charset="0"/>
                                  <a:ea typeface="Times New Roman" panose="02020603050405020304" pitchFamily="18" charset="0"/>
                                  <a:cs typeface="Simplified Arabic" pitchFamily="18" charset="-78"/>
                                </a:rPr>
                                <m:t>𝜓</m:t>
                              </m:r>
                            </m:e>
                            <m:sub>
                              <m:r>
                                <a:rPr lang="en-US" altLang="en-US" sz="2150" i="1">
                                  <a:latin typeface="Cambria Math" panose="02040503050406030204" pitchFamily="18" charset="0"/>
                                  <a:ea typeface="Times New Roman" panose="02020603050405020304" pitchFamily="18" charset="0"/>
                                  <a:cs typeface="Simplified Arabic" pitchFamily="18" charset="-78"/>
                                </a:rPr>
                                <m:t>𝑛</m:t>
                              </m:r>
                            </m:sub>
                            <m:sup>
                              <m:r>
                                <a:rPr lang="en-US" altLang="en-US" sz="2150" i="1">
                                  <a:latin typeface="Cambria Math" panose="02040503050406030204" pitchFamily="18" charset="0"/>
                                  <a:ea typeface="Times New Roman" panose="02020603050405020304" pitchFamily="18" charset="0"/>
                                  <a:cs typeface="Simplified Arabic" pitchFamily="18" charset="-78"/>
                                </a:rPr>
                                <m:t>2</m:t>
                              </m:r>
                            </m:sup>
                          </m:sSubSup>
                        </m:e>
                      </m:nary>
                      <m:r>
                        <a:rPr lang="en-US" sz="2150" i="1">
                          <a:latin typeface="Cambria Math" panose="02040503050406030204" pitchFamily="18" charset="0"/>
                          <a:ea typeface="Times New Roman" panose="02020603050405020304" pitchFamily="18" charset="0"/>
                          <a:cs typeface="Simplified Arabic" pitchFamily="18" charset="-78"/>
                        </a:rPr>
                        <m:t>𝑑𝑥</m:t>
                      </m:r>
                      <m:r>
                        <a:rPr lang="en-US" altLang="en-US" sz="2150" i="1">
                          <a:latin typeface="Cambria Math" panose="02040503050406030204" pitchFamily="18" charset="0"/>
                          <a:cs typeface="Simplified Arabic" pitchFamily="18" charset="-78"/>
                        </a:rPr>
                        <m:t>=</m:t>
                      </m:r>
                      <m:sSup>
                        <m:sSupPr>
                          <m:ctrlPr>
                            <a:rPr lang="en-US" altLang="en-US" sz="2150" i="1">
                              <a:latin typeface="Cambria Math" panose="02040503050406030204" pitchFamily="18" charset="0"/>
                              <a:cs typeface="Simplified Arabic" pitchFamily="18" charset="-78"/>
                            </a:rPr>
                          </m:ctrlPr>
                        </m:sSupPr>
                        <m:e>
                          <m:r>
                            <a:rPr lang="en-US" altLang="en-US" sz="2150" i="1">
                              <a:latin typeface="Cambria Math" panose="02040503050406030204" pitchFamily="18" charset="0"/>
                              <a:cs typeface="Simplified Arabic" pitchFamily="18" charset="-78"/>
                            </a:rPr>
                            <m:t>𝐴</m:t>
                          </m:r>
                        </m:e>
                        <m:sup>
                          <m:r>
                            <a:rPr lang="en-US" altLang="en-US" sz="2150" i="1">
                              <a:latin typeface="Cambria Math" panose="02040503050406030204" pitchFamily="18" charset="0"/>
                              <a:cs typeface="Simplified Arabic" pitchFamily="18" charset="-78"/>
                            </a:rPr>
                            <m:t>2</m:t>
                          </m:r>
                        </m:sup>
                      </m:sSup>
                      <m:r>
                        <a:rPr lang="en-US" altLang="en-US" sz="2150" b="0" i="1" smtClean="0">
                          <a:latin typeface="Cambria Math" panose="02040503050406030204" pitchFamily="18" charset="0"/>
                          <a:cs typeface="Simplified Arabic" pitchFamily="18" charset="-78"/>
                        </a:rPr>
                        <m:t> </m:t>
                      </m:r>
                      <m:sSubSup>
                        <m:sSubSupPr>
                          <m:ctrlPr>
                            <a:rPr lang="en-US" altLang="en-US" sz="2150" b="0" i="1" smtClean="0">
                              <a:latin typeface="Cambria Math" panose="02040503050406030204" pitchFamily="18" charset="0"/>
                              <a:cs typeface="Simplified Arabic" pitchFamily="18" charset="-78"/>
                            </a:rPr>
                          </m:ctrlPr>
                        </m:sSubSupPr>
                        <m:e>
                          <m:d>
                            <m:dPr>
                              <m:begChr m:val="["/>
                              <m:endChr m:val="]"/>
                              <m:ctrlPr>
                                <a:rPr lang="en-US" altLang="en-US" sz="2150" i="1">
                                  <a:latin typeface="Cambria Math" panose="02040503050406030204" pitchFamily="18" charset="0"/>
                                  <a:cs typeface="Simplified Arabic" pitchFamily="18" charset="-78"/>
                                </a:rPr>
                              </m:ctrlPr>
                            </m:dPr>
                            <m:e>
                              <m:f>
                                <m:fPr>
                                  <m:ctrlPr>
                                    <a:rPr lang="en-US" altLang="en-US" sz="2150" i="1">
                                      <a:latin typeface="Cambria Math" panose="02040503050406030204" pitchFamily="18" charset="0"/>
                                      <a:cs typeface="Simplified Arabic" pitchFamily="18" charset="-78"/>
                                    </a:rPr>
                                  </m:ctrlPr>
                                </m:fPr>
                                <m:num>
                                  <m:r>
                                    <a:rPr lang="en-US" altLang="en-US" sz="2150" b="0" i="1" smtClean="0">
                                      <a:latin typeface="Cambria Math" panose="02040503050406030204" pitchFamily="18" charset="0"/>
                                      <a:cs typeface="Simplified Arabic" pitchFamily="18" charset="-78"/>
                                    </a:rPr>
                                    <m:t>𝑥</m:t>
                                  </m:r>
                                </m:num>
                                <m:den>
                                  <m:r>
                                    <a:rPr lang="en-US" altLang="en-US" sz="2150" b="0" i="1" smtClean="0">
                                      <a:latin typeface="Cambria Math" panose="02040503050406030204" pitchFamily="18" charset="0"/>
                                      <a:cs typeface="Simplified Arabic" pitchFamily="18" charset="-78"/>
                                    </a:rPr>
                                    <m:t>2</m:t>
                                  </m:r>
                                </m:den>
                              </m:f>
                              <m:r>
                                <a:rPr lang="en-US" altLang="en-US" sz="2150" i="1">
                                  <a:latin typeface="Cambria Math" panose="02040503050406030204" pitchFamily="18" charset="0"/>
                                  <a:cs typeface="Simplified Arabic" pitchFamily="18" charset="-78"/>
                                </a:rPr>
                                <m:t>−</m:t>
                              </m:r>
                              <m:f>
                                <m:fPr>
                                  <m:ctrlPr>
                                    <a:rPr lang="en-US" altLang="en-US" sz="2150" i="1">
                                      <a:latin typeface="Cambria Math" panose="02040503050406030204" pitchFamily="18" charset="0"/>
                                      <a:cs typeface="Simplified Arabic" pitchFamily="18" charset="-78"/>
                                    </a:rPr>
                                  </m:ctrlPr>
                                </m:fPr>
                                <m:num>
                                  <m:r>
                                    <a:rPr lang="en-US" altLang="en-US" sz="2150" b="0" i="1" smtClean="0">
                                      <a:latin typeface="Cambria Math" panose="02040503050406030204" pitchFamily="18" charset="0"/>
                                      <a:cs typeface="Simplified Arabic" pitchFamily="18" charset="-78"/>
                                    </a:rPr>
                                    <m:t>𝑎</m:t>
                                  </m:r>
                                </m:num>
                                <m:den>
                                  <m:r>
                                    <a:rPr lang="en-US" altLang="en-US" sz="2150" b="0" i="1" smtClean="0">
                                      <a:latin typeface="Cambria Math" panose="02040503050406030204" pitchFamily="18" charset="0"/>
                                      <a:cs typeface="Simplified Arabic" pitchFamily="18" charset="-78"/>
                                    </a:rPr>
                                    <m:t>4</m:t>
                                  </m:r>
                                  <m:r>
                                    <a:rPr lang="en-US" altLang="en-US" sz="2150" b="0" i="1" smtClean="0">
                                      <a:latin typeface="Cambria Math" panose="02040503050406030204" pitchFamily="18" charset="0"/>
                                      <a:cs typeface="Simplified Arabic" pitchFamily="18" charset="-78"/>
                                    </a:rPr>
                                    <m:t>𝑛</m:t>
                                  </m:r>
                                  <m:r>
                                    <a:rPr lang="en-US" altLang="en-US" sz="2150" b="0" i="1" smtClean="0">
                                      <a:latin typeface="Cambria Math" panose="02040503050406030204" pitchFamily="18" charset="0"/>
                                      <a:ea typeface="Cambria Math" panose="02040503050406030204" pitchFamily="18" charset="0"/>
                                      <a:cs typeface="Simplified Arabic" pitchFamily="18" charset="-78"/>
                                    </a:rPr>
                                    <m:t>𝜋</m:t>
                                  </m:r>
                                </m:den>
                              </m:f>
                              <m:func>
                                <m:funcPr>
                                  <m:ctrlPr>
                                    <a:rPr lang="en-US" altLang="en-US" sz="2150" i="1">
                                      <a:latin typeface="Cambria Math" panose="02040503050406030204" pitchFamily="18" charset="0"/>
                                      <a:cs typeface="Simplified Arabic" pitchFamily="18" charset="-78"/>
                                    </a:rPr>
                                  </m:ctrlPr>
                                </m:funcPr>
                                <m:fName>
                                  <m:r>
                                    <m:rPr>
                                      <m:sty m:val="p"/>
                                    </m:rPr>
                                    <a:rPr lang="en-US" altLang="en-US" sz="2150">
                                      <a:latin typeface="Cambria Math" panose="02040503050406030204" pitchFamily="18" charset="0"/>
                                      <a:cs typeface="Simplified Arabic" pitchFamily="18" charset="-78"/>
                                    </a:rPr>
                                    <m:t>sin</m:t>
                                  </m:r>
                                </m:fName>
                                <m:e>
                                  <m:d>
                                    <m:dPr>
                                      <m:ctrlPr>
                                        <a:rPr lang="en-US" altLang="en-US" sz="2150" i="1">
                                          <a:latin typeface="Cambria Math" panose="02040503050406030204" pitchFamily="18" charset="0"/>
                                          <a:cs typeface="Simplified Arabic" pitchFamily="18" charset="-78"/>
                                        </a:rPr>
                                      </m:ctrlPr>
                                    </m:dPr>
                                    <m:e>
                                      <m:f>
                                        <m:fPr>
                                          <m:ctrlPr>
                                            <a:rPr lang="en-US" altLang="en-US" sz="2150" i="1">
                                              <a:latin typeface="Cambria Math" panose="02040503050406030204" pitchFamily="18" charset="0"/>
                                              <a:cs typeface="Simplified Arabic" pitchFamily="18" charset="-78"/>
                                            </a:rPr>
                                          </m:ctrlPr>
                                        </m:fPr>
                                        <m:num>
                                          <m:r>
                                            <a:rPr lang="en-US" altLang="en-US" sz="2150" b="0" i="1" smtClean="0">
                                              <a:latin typeface="Cambria Math" panose="02040503050406030204" pitchFamily="18" charset="0"/>
                                              <a:cs typeface="Simplified Arabic" pitchFamily="18" charset="-78"/>
                                            </a:rPr>
                                            <m:t>2</m:t>
                                          </m:r>
                                          <m:r>
                                            <a:rPr lang="en-US" altLang="en-US" sz="2150" b="0" i="1" smtClean="0">
                                              <a:latin typeface="Cambria Math" panose="02040503050406030204" pitchFamily="18" charset="0"/>
                                              <a:cs typeface="Simplified Arabic" pitchFamily="18" charset="-78"/>
                                            </a:rPr>
                                            <m:t>𝑛</m:t>
                                          </m:r>
                                          <m:r>
                                            <a:rPr lang="en-US" altLang="en-US" sz="2150" b="0" i="1" smtClean="0">
                                              <a:latin typeface="Cambria Math" panose="02040503050406030204" pitchFamily="18" charset="0"/>
                                              <a:ea typeface="Cambria Math" panose="02040503050406030204" pitchFamily="18" charset="0"/>
                                              <a:cs typeface="Simplified Arabic" pitchFamily="18" charset="-78"/>
                                            </a:rPr>
                                            <m:t>𝜋</m:t>
                                          </m:r>
                                          <m:r>
                                            <a:rPr lang="en-US" altLang="en-US" sz="2150" b="0" i="1" smtClean="0">
                                              <a:latin typeface="Cambria Math" panose="02040503050406030204" pitchFamily="18" charset="0"/>
                                              <a:ea typeface="Cambria Math" panose="02040503050406030204" pitchFamily="18" charset="0"/>
                                              <a:cs typeface="Simplified Arabic" pitchFamily="18" charset="-78"/>
                                            </a:rPr>
                                            <m:t>𝑥</m:t>
                                          </m:r>
                                        </m:num>
                                        <m:den>
                                          <m:r>
                                            <a:rPr lang="en-US" altLang="en-US" sz="2150" b="0" i="1" smtClean="0">
                                              <a:latin typeface="Cambria Math" panose="02040503050406030204" pitchFamily="18" charset="0"/>
                                              <a:cs typeface="Simplified Arabic" pitchFamily="18" charset="-78"/>
                                            </a:rPr>
                                            <m:t>𝑎</m:t>
                                          </m:r>
                                        </m:den>
                                      </m:f>
                                    </m:e>
                                  </m:d>
                                </m:e>
                              </m:func>
                            </m:e>
                          </m:d>
                        </m:e>
                        <m:sub>
                          <m:r>
                            <a:rPr lang="en-US" altLang="en-US" sz="2150" b="0" i="1" smtClean="0">
                              <a:latin typeface="Cambria Math" panose="02040503050406030204" pitchFamily="18" charset="0"/>
                              <a:cs typeface="Simplified Arabic" pitchFamily="18" charset="-78"/>
                            </a:rPr>
                            <m:t>0</m:t>
                          </m:r>
                        </m:sub>
                        <m:sup>
                          <m:r>
                            <a:rPr lang="en-US" altLang="en-US" sz="2150" b="0" i="1" smtClean="0">
                              <a:latin typeface="Cambria Math" panose="02040503050406030204" pitchFamily="18" charset="0"/>
                              <a:cs typeface="Simplified Arabic" pitchFamily="18" charset="-78"/>
                            </a:rPr>
                            <m:t>𝑎</m:t>
                          </m:r>
                        </m:sup>
                      </m:sSubSup>
                      <m:r>
                        <a:rPr lang="en-US" altLang="en-US" sz="2150" b="0" i="1" smtClean="0">
                          <a:latin typeface="Cambria Math" panose="02040503050406030204" pitchFamily="18" charset="0"/>
                          <a:cs typeface="Simplified Arabic" pitchFamily="18" charset="-78"/>
                        </a:rPr>
                        <m:t>=</m:t>
                      </m:r>
                      <m:r>
                        <a:rPr lang="en-US" altLang="en-US" sz="2150" b="0" i="1" smtClean="0">
                          <a:latin typeface="Cambria Math" panose="02040503050406030204" pitchFamily="18" charset="0"/>
                          <a:cs typeface="Simplified Arabic" pitchFamily="18" charset="-78"/>
                        </a:rPr>
                        <m:t>1</m:t>
                      </m:r>
                    </m:oMath>
                  </m:oMathPara>
                </a14:m>
                <a:endParaRPr lang="en-US" altLang="en-US" sz="215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36624"/>
                <a:ext cx="8741867" cy="5818324"/>
              </a:xfrm>
              <a:prstGeom prst="rect">
                <a:avLst/>
              </a:prstGeom>
              <a:blipFill>
                <a:blip r:embed="rId2"/>
                <a:stretch>
                  <a:fillRect l="-837" t="-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751549" y="1918665"/>
                <a:ext cx="1267655"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sz="2000" i="1">
                          <a:latin typeface="Cambria Math" panose="02040503050406030204" pitchFamily="18" charset="0"/>
                        </a:rPr>
                        <m:t>𝑎</m:t>
                      </m:r>
                      <m:r>
                        <a:rPr lang="en-US" altLang="en-US" sz="2000" i="1">
                          <a:latin typeface="Cambria Math" panose="02040503050406030204" pitchFamily="18" charset="0"/>
                        </a:rPr>
                        <m:t>𝑙𝑙</m:t>
                      </m:r>
                      <m:r>
                        <a:rPr lang="en-US" altLang="en-US" sz="2000" i="1">
                          <a:latin typeface="Cambria Math" panose="02040503050406030204" pitchFamily="18" charset="0"/>
                        </a:rPr>
                        <m:t> </m:t>
                      </m:r>
                      <m:r>
                        <a:rPr lang="en-US" altLang="en-US" sz="2000" i="1">
                          <a:latin typeface="Cambria Math" panose="02040503050406030204" pitchFamily="18" charset="0"/>
                        </a:rPr>
                        <m:t>𝑠𝑝𝑎𝑐𝑒</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2751549" y="1918665"/>
                <a:ext cx="1267655" cy="400110"/>
              </a:xfrm>
              <a:prstGeom prst="rect">
                <a:avLst/>
              </a:prstGeom>
              <a:blipFill>
                <a:blip r:embed="rId3"/>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237567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Derivation of the Schrödinger equation </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2</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673156"/>
              </a:xfrm>
              <a:prstGeom prst="rect">
                <a:avLst/>
              </a:prstGeom>
            </p:spPr>
            <p:txBody>
              <a:bodyPr wrap="square">
                <a:spAutoFit/>
              </a:bodyPr>
              <a:lstStyle/>
              <a:p>
                <a:pPr>
                  <a:spcBef>
                    <a:spcPct val="0"/>
                  </a:spcBef>
                </a:pPr>
                <a:r>
                  <a:rPr lang="en-US" altLang="en-US" sz="2100" b="1" dirty="0">
                    <a:latin typeface="Calibri body"/>
                    <a:ea typeface="Times New Roman" panose="02020603050405020304" pitchFamily="18" charset="0"/>
                    <a:cs typeface="Simplified Arabic" pitchFamily="18" charset="-78"/>
                  </a:rPr>
                  <a:t>Waves are classified into two kinds:</a:t>
                </a:r>
              </a:p>
              <a:p>
                <a:pPr marL="342900" indent="-342900">
                  <a:spcBef>
                    <a:spcPct val="0"/>
                  </a:spcBef>
                  <a:buFont typeface="+mj-lt"/>
                  <a:buAutoNum type="alphaLcPeriod"/>
                </a:pPr>
                <a:r>
                  <a:rPr lang="en-US" altLang="en-US" sz="2100" dirty="0">
                    <a:latin typeface="Calibri body"/>
                    <a:ea typeface="Times New Roman" panose="02020603050405020304" pitchFamily="18" charset="0"/>
                    <a:cs typeface="Simplified Arabic" pitchFamily="18" charset="-78"/>
                  </a:rPr>
                  <a:t>Standing waves</a:t>
                </a:r>
              </a:p>
              <a:p>
                <a:pPr marL="342900" indent="-342900">
                  <a:spcBef>
                    <a:spcPct val="0"/>
                  </a:spcBef>
                  <a:buFont typeface="+mj-lt"/>
                  <a:buAutoNum type="alphaLcPeriod"/>
                </a:pPr>
                <a:r>
                  <a:rPr lang="en-US" altLang="en-US" sz="2100" dirty="0">
                    <a:latin typeface="Calibri body"/>
                    <a:ea typeface="Times New Roman" panose="02020603050405020304" pitchFamily="18" charset="0"/>
                    <a:cs typeface="Simplified Arabic" pitchFamily="18" charset="-78"/>
                  </a:rPr>
                  <a:t>Progressive wave</a:t>
                </a:r>
              </a:p>
              <a:p>
                <a:pPr>
                  <a:spcBef>
                    <a:spcPct val="0"/>
                  </a:spcBef>
                </a:pPr>
                <a:endParaRPr lang="en-US" altLang="en-US" sz="7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To derive the Schrödinger equation we use standing wave equations because it give better description for the motion of electron in its orbit around nucleus.</a:t>
                </a:r>
              </a:p>
              <a:p>
                <a:pPr algn="just">
                  <a:spcBef>
                    <a:spcPct val="0"/>
                  </a:spcBef>
                </a:pPr>
                <a:endParaRPr lang="en-US" altLang="en-US" sz="6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An important property of light is that it obeys the next differential equation for standing waves</a:t>
                </a:r>
              </a:p>
              <a:p>
                <a:pPr algn="just">
                  <a:spcBef>
                    <a:spcPct val="0"/>
                  </a:spcBef>
                </a:pPr>
                <a:endParaRPr lang="en-US" altLang="en-US" sz="6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500" i="1" smtClean="0">
                              <a:latin typeface="Cambria Math" panose="02040503050406030204" pitchFamily="18" charset="0"/>
                              <a:cs typeface="Simplified Arabic" pitchFamily="18" charset="-78"/>
                            </a:rPr>
                          </m:ctrlPr>
                        </m:fPr>
                        <m:num>
                          <m:sSup>
                            <m:sSupPr>
                              <m:ctrlPr>
                                <a:rPr lang="en-US" altLang="en-US" sz="2500" i="1" smtClean="0">
                                  <a:latin typeface="Cambria Math" panose="02040503050406030204" pitchFamily="18" charset="0"/>
                                  <a:cs typeface="Simplified Arabic" pitchFamily="18" charset="-78"/>
                                </a:rPr>
                              </m:ctrlPr>
                            </m:sSupPr>
                            <m:e>
                              <m:r>
                                <a:rPr lang="en-US" altLang="en-US" sz="2500" i="1" smtClean="0">
                                  <a:latin typeface="Cambria Math" panose="02040503050406030204" pitchFamily="18" charset="0"/>
                                  <a:ea typeface="Cambria Math" panose="02040503050406030204" pitchFamily="18" charset="0"/>
                                  <a:cs typeface="Simplified Arabic" pitchFamily="18" charset="-78"/>
                                </a:rPr>
                                <m:t>𝜕</m:t>
                              </m:r>
                            </m:e>
                            <m:sup>
                              <m:r>
                                <a:rPr lang="en-US" altLang="en-US" sz="2500" b="0" i="1" smtClean="0">
                                  <a:latin typeface="Cambria Math" panose="02040503050406030204" pitchFamily="18" charset="0"/>
                                  <a:cs typeface="Simplified Arabic" pitchFamily="18" charset="-78"/>
                                </a:rPr>
                                <m:t>2</m:t>
                              </m:r>
                            </m:sup>
                          </m:sSup>
                          <m:r>
                            <a:rPr lang="en-US" altLang="en-US" sz="2500" i="1" smtClean="0">
                              <a:latin typeface="Cambria Math" panose="02040503050406030204" pitchFamily="18" charset="0"/>
                              <a:ea typeface="Cambria Math" panose="02040503050406030204" pitchFamily="18" charset="0"/>
                              <a:cs typeface="Simplified Arabic" pitchFamily="18" charset="-78"/>
                            </a:rPr>
                            <m:t>𝜑</m:t>
                          </m:r>
                        </m:num>
                        <m:den>
                          <m:sSup>
                            <m:sSupPr>
                              <m:ctrlPr>
                                <a:rPr lang="en-US" altLang="en-US" sz="2500" i="1" smtClean="0">
                                  <a:latin typeface="Cambria Math" panose="02040503050406030204" pitchFamily="18" charset="0"/>
                                  <a:cs typeface="Simplified Arabic" pitchFamily="18" charset="-78"/>
                                </a:rPr>
                              </m:ctrlPr>
                            </m:sSupPr>
                            <m:e>
                              <m:r>
                                <a:rPr lang="en-US" altLang="en-US" sz="2500" i="1">
                                  <a:latin typeface="Cambria Math" panose="02040503050406030204" pitchFamily="18" charset="0"/>
                                  <a:ea typeface="Cambria Math" panose="02040503050406030204" pitchFamily="18" charset="0"/>
                                  <a:cs typeface="Simplified Arabic" pitchFamily="18" charset="-78"/>
                                </a:rPr>
                                <m:t>𝜕</m:t>
                              </m:r>
                              <m:r>
                                <a:rPr lang="en-US" altLang="en-US" sz="2500" b="0" i="1" smtClean="0">
                                  <a:latin typeface="Cambria Math" panose="02040503050406030204" pitchFamily="18" charset="0"/>
                                  <a:ea typeface="Cambria Math" panose="02040503050406030204" pitchFamily="18" charset="0"/>
                                  <a:cs typeface="Simplified Arabic" pitchFamily="18" charset="-78"/>
                                </a:rPr>
                                <m:t>𝑥</m:t>
                              </m:r>
                            </m:e>
                            <m:sup>
                              <m:r>
                                <a:rPr lang="en-US" altLang="en-US" sz="2500" b="0" i="1" smtClean="0">
                                  <a:latin typeface="Cambria Math" panose="02040503050406030204" pitchFamily="18" charset="0"/>
                                  <a:cs typeface="Simplified Arabic" pitchFamily="18" charset="-78"/>
                                </a:rPr>
                                <m:t>2</m:t>
                              </m:r>
                            </m:sup>
                          </m:sSup>
                        </m:den>
                      </m:f>
                      <m:r>
                        <a:rPr lang="en-US" altLang="en-US" sz="2500" b="0" i="1" smtClean="0">
                          <a:latin typeface="Cambria Math" panose="02040503050406030204" pitchFamily="18" charset="0"/>
                          <a:cs typeface="Simplified Arabic" pitchFamily="18" charset="-78"/>
                        </a:rPr>
                        <m:t>= </m:t>
                      </m:r>
                      <m:f>
                        <m:fPr>
                          <m:ctrlPr>
                            <a:rPr lang="en-US" altLang="en-US" sz="2500" b="0" i="1" smtClean="0">
                              <a:latin typeface="Cambria Math" panose="02040503050406030204" pitchFamily="18" charset="0"/>
                              <a:cs typeface="Simplified Arabic" pitchFamily="18" charset="-78"/>
                            </a:rPr>
                          </m:ctrlPr>
                        </m:fPr>
                        <m:num>
                          <m:r>
                            <a:rPr lang="en-US" altLang="en-US" sz="2500" b="0" i="1" smtClean="0">
                              <a:latin typeface="Cambria Math" panose="02040503050406030204" pitchFamily="18" charset="0"/>
                              <a:cs typeface="Simplified Arabic" pitchFamily="18" charset="-78"/>
                            </a:rPr>
                            <m:t>1</m:t>
                          </m:r>
                        </m:num>
                        <m:den>
                          <m:sSup>
                            <m:sSupPr>
                              <m:ctrlPr>
                                <a:rPr lang="en-US" altLang="en-US" sz="2500" b="0" i="1" smtClean="0">
                                  <a:latin typeface="Cambria Math" panose="02040503050406030204" pitchFamily="18" charset="0"/>
                                  <a:cs typeface="Simplified Arabic" pitchFamily="18" charset="-78"/>
                                </a:rPr>
                              </m:ctrlPr>
                            </m:sSupPr>
                            <m:e>
                              <m:r>
                                <a:rPr lang="en-US" altLang="en-US" sz="2500" b="0" i="1" smtClean="0">
                                  <a:latin typeface="Cambria Math" panose="02040503050406030204" pitchFamily="18" charset="0"/>
                                  <a:ea typeface="Cambria Math" panose="02040503050406030204" pitchFamily="18" charset="0"/>
                                  <a:cs typeface="Simplified Arabic" pitchFamily="18" charset="-78"/>
                                </a:rPr>
                                <m:t>𝜐</m:t>
                              </m:r>
                            </m:e>
                            <m:sup>
                              <m:r>
                                <a:rPr lang="en-US" altLang="en-US" sz="2500" b="0" i="1" smtClean="0">
                                  <a:latin typeface="Cambria Math" panose="02040503050406030204" pitchFamily="18" charset="0"/>
                                  <a:cs typeface="Simplified Arabic" pitchFamily="18" charset="-78"/>
                                </a:rPr>
                                <m:t>2</m:t>
                              </m:r>
                            </m:sup>
                          </m:sSup>
                        </m:den>
                      </m:f>
                      <m:f>
                        <m:fPr>
                          <m:ctrlPr>
                            <a:rPr lang="en-US" altLang="en-US" sz="2500" b="0" i="1" smtClean="0">
                              <a:latin typeface="Cambria Math" panose="02040503050406030204" pitchFamily="18" charset="0"/>
                              <a:cs typeface="Simplified Arabic" pitchFamily="18" charset="-78"/>
                            </a:rPr>
                          </m:ctrlPr>
                        </m:fPr>
                        <m:num>
                          <m:sSup>
                            <m:sSupPr>
                              <m:ctrlPr>
                                <a:rPr lang="en-US" altLang="en-US" sz="2500" i="1">
                                  <a:latin typeface="Cambria Math" panose="02040503050406030204" pitchFamily="18" charset="0"/>
                                  <a:cs typeface="Simplified Arabic" pitchFamily="18" charset="-78"/>
                                </a:rPr>
                              </m:ctrlPr>
                            </m:sSupPr>
                            <m:e>
                              <m:r>
                                <a:rPr lang="en-US" altLang="en-US" sz="2500" i="1">
                                  <a:latin typeface="Cambria Math" panose="02040503050406030204" pitchFamily="18" charset="0"/>
                                  <a:ea typeface="Cambria Math" panose="02040503050406030204" pitchFamily="18" charset="0"/>
                                  <a:cs typeface="Simplified Arabic" pitchFamily="18" charset="-78"/>
                                </a:rPr>
                                <m:t>𝜕</m:t>
                              </m:r>
                            </m:e>
                            <m:sup>
                              <m:r>
                                <a:rPr lang="en-US" altLang="en-US" sz="2500" i="1">
                                  <a:latin typeface="Cambria Math" panose="02040503050406030204" pitchFamily="18" charset="0"/>
                                  <a:cs typeface="Simplified Arabic" pitchFamily="18" charset="-78"/>
                                </a:rPr>
                                <m:t>2</m:t>
                              </m:r>
                            </m:sup>
                          </m:sSup>
                          <m:r>
                            <a:rPr lang="en-US" altLang="en-US" sz="2500" i="1">
                              <a:latin typeface="Cambria Math" panose="02040503050406030204" pitchFamily="18" charset="0"/>
                              <a:ea typeface="Cambria Math" panose="02040503050406030204" pitchFamily="18" charset="0"/>
                              <a:cs typeface="Simplified Arabic" pitchFamily="18" charset="-78"/>
                            </a:rPr>
                            <m:t>𝜑</m:t>
                          </m:r>
                        </m:num>
                        <m:den>
                          <m:sSup>
                            <m:sSupPr>
                              <m:ctrlPr>
                                <a:rPr lang="en-US" altLang="en-US" sz="2500" b="0" i="1" smtClean="0">
                                  <a:latin typeface="Cambria Math" panose="02040503050406030204" pitchFamily="18" charset="0"/>
                                  <a:cs typeface="Simplified Arabic" pitchFamily="18" charset="-78"/>
                                </a:rPr>
                              </m:ctrlPr>
                            </m:sSupPr>
                            <m:e>
                              <m:r>
                                <a:rPr lang="en-US" altLang="en-US" sz="2500" i="1">
                                  <a:latin typeface="Cambria Math" panose="02040503050406030204" pitchFamily="18" charset="0"/>
                                  <a:ea typeface="Cambria Math" panose="02040503050406030204" pitchFamily="18" charset="0"/>
                                  <a:cs typeface="Simplified Arabic" pitchFamily="18" charset="-78"/>
                                </a:rPr>
                                <m:t>𝜕</m:t>
                              </m:r>
                              <m:r>
                                <a:rPr lang="en-US" altLang="en-US" sz="2500" b="0" i="1" smtClean="0">
                                  <a:latin typeface="Cambria Math" panose="02040503050406030204" pitchFamily="18" charset="0"/>
                                  <a:ea typeface="Cambria Math" panose="02040503050406030204" pitchFamily="18" charset="0"/>
                                  <a:cs typeface="Simplified Arabic" pitchFamily="18" charset="-78"/>
                                </a:rPr>
                                <m:t>𝑡</m:t>
                              </m:r>
                            </m:e>
                            <m:sup>
                              <m:r>
                                <a:rPr lang="en-US" altLang="en-US" sz="2500" b="0" i="1" smtClean="0">
                                  <a:latin typeface="Cambria Math" panose="02040503050406030204" pitchFamily="18" charset="0"/>
                                  <a:cs typeface="Simplified Arabic" pitchFamily="18" charset="-78"/>
                                </a:rPr>
                                <m:t>2</m:t>
                              </m:r>
                            </m:sup>
                          </m:sSup>
                        </m:den>
                      </m:f>
                    </m:oMath>
                  </m:oMathPara>
                </a14:m>
                <a:endParaRPr lang="en-US" altLang="en-US" sz="2500" dirty="0">
                  <a:latin typeface="Calibri body"/>
                  <a:ea typeface="Times New Roman" panose="02020603050405020304" pitchFamily="18" charset="0"/>
                  <a:cs typeface="Simplified Arabic" pitchFamily="18" charset="-78"/>
                </a:endParaRPr>
              </a:p>
              <a:p>
                <a:pPr algn="just">
                  <a:spcBef>
                    <a:spcPct val="0"/>
                  </a:spcBef>
                </a:pPr>
                <a:endParaRPr lang="en-US" altLang="en-US" sz="600"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where </a:t>
                </a:r>
                <a14:m>
                  <m:oMath xmlns:m="http://schemas.openxmlformats.org/officeDocument/2006/math">
                    <m:r>
                      <a:rPr lang="en-US" altLang="en-US" sz="2100" i="1" smtClean="0">
                        <a:latin typeface="Cambria Math" panose="02040503050406030204" pitchFamily="18" charset="0"/>
                        <a:ea typeface="Cambria Math" panose="02040503050406030204" pitchFamily="18" charset="0"/>
                        <a:cs typeface="Simplified Arabic" pitchFamily="18" charset="-78"/>
                      </a:rPr>
                      <m:t>𝜑</m:t>
                    </m:r>
                  </m:oMath>
                </a14:m>
                <a:r>
                  <a:rPr lang="en-US" altLang="en-US" sz="2100" dirty="0">
                    <a:latin typeface="Calibri body"/>
                    <a:ea typeface="Times New Roman" panose="02020603050405020304" pitchFamily="18" charset="0"/>
                    <a:cs typeface="Simplified Arabic" pitchFamily="18" charset="-78"/>
                  </a:rPr>
                  <a:t> is defined as </a:t>
                </a:r>
              </a:p>
              <a:p>
                <a:pPr algn="ctr">
                  <a:spcBef>
                    <a:spcPct val="0"/>
                  </a:spcBef>
                </a:pPr>
                <a14:m>
                  <m:oMath xmlns:m="http://schemas.openxmlformats.org/officeDocument/2006/math">
                    <m:r>
                      <a:rPr lang="en-US" altLang="en-US" sz="2500" i="1" smtClean="0">
                        <a:latin typeface="Cambria Math" panose="02040503050406030204" pitchFamily="18" charset="0"/>
                        <a:ea typeface="Cambria Math" panose="02040503050406030204" pitchFamily="18" charset="0"/>
                        <a:cs typeface="Simplified Arabic" pitchFamily="18" charset="-78"/>
                      </a:rPr>
                      <m:t>𝜑</m:t>
                    </m:r>
                    <m:r>
                      <a:rPr lang="en-US" altLang="en-US" sz="2500" b="0" i="1" smtClean="0">
                        <a:latin typeface="Cambria Math" panose="02040503050406030204" pitchFamily="18" charset="0"/>
                        <a:ea typeface="Cambria Math" panose="02040503050406030204" pitchFamily="18" charset="0"/>
                        <a:cs typeface="Simplified Arabic" pitchFamily="18" charset="-78"/>
                      </a:rPr>
                      <m:t>=2</m:t>
                    </m:r>
                    <m:r>
                      <a:rPr lang="en-US" altLang="en-US" sz="2500" b="0" i="1" smtClean="0">
                        <a:latin typeface="Cambria Math" panose="02040503050406030204" pitchFamily="18" charset="0"/>
                        <a:ea typeface="Cambria Math" panose="02040503050406030204" pitchFamily="18" charset="0"/>
                        <a:cs typeface="Simplified Arabic" pitchFamily="18" charset="-78"/>
                      </a:rPr>
                      <m:t>𝑟</m:t>
                    </m:r>
                    <m:func>
                      <m:funcPr>
                        <m:ctrlPr>
                          <a:rPr lang="en-US" altLang="en-US" sz="2500" b="0" i="1" smtClean="0">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500" b="0" i="0" smtClean="0">
                            <a:latin typeface="Cambria Math" panose="02040503050406030204" pitchFamily="18" charset="0"/>
                            <a:ea typeface="Cambria Math" panose="02040503050406030204" pitchFamily="18" charset="0"/>
                            <a:cs typeface="Simplified Arabic" pitchFamily="18" charset="-78"/>
                          </a:rPr>
                          <m:t>sin</m:t>
                        </m:r>
                      </m:fName>
                      <m:e>
                        <m:f>
                          <m:fPr>
                            <m:ctrlPr>
                              <a:rPr lang="en-US" altLang="en-US" sz="2500" b="0" i="1" smtClean="0">
                                <a:latin typeface="Cambria Math" panose="02040503050406030204" pitchFamily="18" charset="0"/>
                                <a:ea typeface="Cambria Math" panose="02040503050406030204" pitchFamily="18" charset="0"/>
                                <a:cs typeface="Simplified Arabic" pitchFamily="18" charset="-78"/>
                              </a:rPr>
                            </m:ctrlPr>
                          </m:fPr>
                          <m:num>
                            <m:r>
                              <a:rPr lang="en-US" altLang="en-US" sz="2500" b="0" i="1" smtClean="0">
                                <a:latin typeface="Cambria Math" panose="02040503050406030204" pitchFamily="18" charset="0"/>
                                <a:ea typeface="Cambria Math" panose="02040503050406030204" pitchFamily="18" charset="0"/>
                                <a:cs typeface="Simplified Arabic" pitchFamily="18" charset="-78"/>
                              </a:rPr>
                              <m:t>2</m:t>
                            </m:r>
                            <m:r>
                              <a:rPr lang="en-US" altLang="en-US" sz="2500" b="0" i="1" smtClean="0">
                                <a:latin typeface="Cambria Math" panose="02040503050406030204" pitchFamily="18" charset="0"/>
                                <a:ea typeface="Cambria Math" panose="02040503050406030204" pitchFamily="18" charset="0"/>
                                <a:cs typeface="Simplified Arabic" pitchFamily="18" charset="-78"/>
                              </a:rPr>
                              <m:t>𝜋</m:t>
                            </m:r>
                          </m:num>
                          <m:den>
                            <m:r>
                              <a:rPr lang="en-US" altLang="en-US" sz="2500" b="0" i="1" smtClean="0">
                                <a:latin typeface="Cambria Math" panose="02040503050406030204" pitchFamily="18" charset="0"/>
                                <a:ea typeface="Cambria Math" panose="02040503050406030204" pitchFamily="18" charset="0"/>
                                <a:cs typeface="Simplified Arabic" pitchFamily="18" charset="-78"/>
                              </a:rPr>
                              <m:t>𝜆</m:t>
                            </m:r>
                          </m:den>
                        </m:f>
                        <m:r>
                          <a:rPr lang="en-US" altLang="en-US" sz="2500" b="0" i="1" smtClean="0">
                            <a:latin typeface="Cambria Math" panose="02040503050406030204" pitchFamily="18" charset="0"/>
                            <a:ea typeface="Cambria Math" panose="02040503050406030204" pitchFamily="18" charset="0"/>
                            <a:cs typeface="Simplified Arabic" pitchFamily="18" charset="-78"/>
                          </a:rPr>
                          <m:t> </m:t>
                        </m:r>
                        <m:r>
                          <a:rPr lang="en-US" altLang="en-US" sz="2500" b="0" i="1" smtClean="0">
                            <a:latin typeface="Cambria Math" panose="02040503050406030204" pitchFamily="18" charset="0"/>
                            <a:ea typeface="Cambria Math" panose="02040503050406030204" pitchFamily="18" charset="0"/>
                            <a:cs typeface="Simplified Arabic" pitchFamily="18" charset="-78"/>
                          </a:rPr>
                          <m:t>𝑥</m:t>
                        </m:r>
                        <m:func>
                          <m:funcPr>
                            <m:ctrlPr>
                              <a:rPr lang="en-US" altLang="en-US" sz="2500" b="0" i="1" smtClean="0">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500" b="0" i="0" smtClean="0">
                                <a:latin typeface="Cambria Math" panose="02040503050406030204" pitchFamily="18" charset="0"/>
                                <a:ea typeface="Cambria Math" panose="02040503050406030204" pitchFamily="18" charset="0"/>
                                <a:cs typeface="Simplified Arabic" pitchFamily="18" charset="-78"/>
                              </a:rPr>
                              <m:t>cos</m:t>
                            </m:r>
                          </m:fName>
                          <m:e>
                            <m:r>
                              <a:rPr lang="en-US" altLang="en-US" sz="2500" b="0" i="1" smtClean="0">
                                <a:latin typeface="Cambria Math" panose="02040503050406030204" pitchFamily="18" charset="0"/>
                                <a:ea typeface="Cambria Math" panose="02040503050406030204" pitchFamily="18" charset="0"/>
                                <a:cs typeface="Simplified Arabic" pitchFamily="18" charset="-78"/>
                              </a:rPr>
                              <m:t>2</m:t>
                            </m:r>
                            <m:r>
                              <a:rPr lang="en-US" altLang="en-US" sz="2500" b="0" i="1" smtClean="0">
                                <a:latin typeface="Cambria Math" panose="02040503050406030204" pitchFamily="18" charset="0"/>
                                <a:ea typeface="Cambria Math" panose="02040503050406030204" pitchFamily="18" charset="0"/>
                                <a:cs typeface="Simplified Arabic" pitchFamily="18" charset="-78"/>
                              </a:rPr>
                              <m:t>𝜋</m:t>
                            </m:r>
                          </m:e>
                        </m:func>
                      </m:e>
                    </m:func>
                  </m:oMath>
                </a14:m>
                <a:r>
                  <a:rPr lang="el-GR" altLang="en-US" sz="2500" i="1" dirty="0">
                    <a:latin typeface="Times New Roman" panose="02020603050405020304" pitchFamily="18" charset="0"/>
                    <a:ea typeface="Times New Roman" panose="02020603050405020304" pitchFamily="18" charset="0"/>
                    <a:cs typeface="Times New Roman" panose="02020603050405020304" pitchFamily="18" charset="0"/>
                  </a:rPr>
                  <a:t>ν</a:t>
                </a:r>
                <a:r>
                  <a:rPr lang="en-US" altLang="en-US" sz="2500" i="1" dirty="0">
                    <a:latin typeface="Times New Roman" panose="02020603050405020304" pitchFamily="18" charset="0"/>
                    <a:ea typeface="Times New Roman" panose="02020603050405020304" pitchFamily="18" charset="0"/>
                    <a:cs typeface="Times New Roman" panose="02020603050405020304" pitchFamily="18" charset="0"/>
                  </a:rPr>
                  <a:t>t</a:t>
                </a:r>
              </a:p>
              <a:p>
                <a:pPr algn="just">
                  <a:spcBef>
                    <a:spcPct val="0"/>
                  </a:spcBef>
                </a:pPr>
                <a:r>
                  <a:rPr lang="en-US" altLang="en-US" sz="2100" dirty="0">
                    <a:latin typeface="Calibri body"/>
                    <a:ea typeface="Times New Roman" panose="02020603050405020304" pitchFamily="18" charset="0"/>
                    <a:cs typeface="Simplified Arabic" pitchFamily="18" charset="-78"/>
                  </a:rPr>
                  <a:t>In these two equation,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𝑡</m:t>
                    </m:r>
                  </m:oMath>
                </a14:m>
                <a:r>
                  <a:rPr lang="en-US" altLang="en-US" sz="2100" dirty="0">
                    <a:latin typeface="Calibri body"/>
                    <a:ea typeface="Times New Roman" panose="02020603050405020304" pitchFamily="18" charset="0"/>
                    <a:cs typeface="Simplified Arabic" pitchFamily="18" charset="-78"/>
                  </a:rPr>
                  <a:t> is the time, </a:t>
                </a:r>
                <a14:m>
                  <m:oMath xmlns:m="http://schemas.openxmlformats.org/officeDocument/2006/math">
                    <m:r>
                      <a:rPr lang="en-US" altLang="en-US" sz="2100" i="1">
                        <a:latin typeface="Cambria Math" panose="02040503050406030204" pitchFamily="18" charset="0"/>
                        <a:ea typeface="Cambria Math" panose="02040503050406030204" pitchFamily="18" charset="0"/>
                        <a:cs typeface="Simplified Arabic" pitchFamily="18" charset="-78"/>
                      </a:rPr>
                      <m:t>𝜐</m:t>
                    </m:r>
                  </m:oMath>
                </a14:m>
                <a:r>
                  <a:rPr lang="en-US" altLang="en-US" sz="2100" dirty="0">
                    <a:latin typeface="Calibri body"/>
                    <a:ea typeface="Times New Roman" panose="02020603050405020304" pitchFamily="18" charset="0"/>
                    <a:cs typeface="Simplified Arabic" pitchFamily="18" charset="-78"/>
                  </a:rPr>
                  <a:t> is the speed of light, </a:t>
                </a:r>
                <a14:m>
                  <m:oMath xmlns:m="http://schemas.openxmlformats.org/officeDocument/2006/math">
                    <m:r>
                      <a:rPr lang="en-US" altLang="en-US" sz="2100" i="1" smtClean="0">
                        <a:latin typeface="Cambria Math" panose="02040503050406030204" pitchFamily="18" charset="0"/>
                        <a:ea typeface="Cambria Math" panose="02040503050406030204" pitchFamily="18" charset="0"/>
                        <a:cs typeface="Simplified Arabic" pitchFamily="18" charset="-78"/>
                      </a:rPr>
                      <m:t>𝜆</m:t>
                    </m:r>
                  </m:oMath>
                </a14:m>
                <a:r>
                  <a:rPr lang="en-US" altLang="en-US" sz="2100" dirty="0">
                    <a:latin typeface="Calibri body"/>
                    <a:ea typeface="Times New Roman" panose="02020603050405020304" pitchFamily="18" charset="0"/>
                    <a:cs typeface="Simplified Arabic" pitchFamily="18" charset="-78"/>
                  </a:rPr>
                  <a:t> is the wave length, </a:t>
                </a:r>
                <a:r>
                  <a:rPr lang="el-GR" altLang="en-US" sz="2100" i="1" dirty="0">
                    <a:latin typeface="Times New Roman" panose="02020603050405020304" pitchFamily="18" charset="0"/>
                    <a:ea typeface="Times New Roman" panose="02020603050405020304" pitchFamily="18" charset="0"/>
                    <a:cs typeface="Times New Roman" panose="02020603050405020304" pitchFamily="18" charset="0"/>
                  </a:rPr>
                  <a:t>ν</a:t>
                </a:r>
                <a:r>
                  <a:rPr lang="en-US" altLang="en-US" sz="2100" i="1" dirty="0">
                    <a:latin typeface="Calibri body"/>
                    <a:ea typeface="Times New Roman" panose="02020603050405020304" pitchFamily="18" charset="0"/>
                    <a:cs typeface="Times New Roman" panose="02020603050405020304" pitchFamily="18" charset="0"/>
                  </a:rPr>
                  <a:t> </a:t>
                </a:r>
                <a:r>
                  <a:rPr lang="en-US" altLang="en-US" sz="2100" dirty="0">
                    <a:latin typeface="Calibri body"/>
                    <a:ea typeface="Times New Roman" panose="02020603050405020304" pitchFamily="18" charset="0"/>
                    <a:cs typeface="Simplified Arabic" pitchFamily="18" charset="-78"/>
                  </a:rPr>
                  <a:t>is the frequency,</a:t>
                </a:r>
                <a:r>
                  <a:rPr lang="en-US" altLang="en-US" sz="2100" dirty="0">
                    <a:latin typeface="Calibri body"/>
                    <a:ea typeface="Times New Roman" panose="02020603050405020304" pitchFamily="18" charset="0"/>
                    <a:cs typeface="Times New Roman" panose="02020603050405020304" pitchFamily="18" charset="0"/>
                  </a:rPr>
                  <a:t>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Times New Roman" panose="02020603050405020304" pitchFamily="18" charset="0"/>
                      </a:rPr>
                      <m:t>𝑥</m:t>
                    </m:r>
                    <m:r>
                      <a:rPr lang="en-US" altLang="en-US" sz="21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100" dirty="0">
                    <a:latin typeface="Calibri body"/>
                    <a:ea typeface="Times New Roman" panose="02020603050405020304" pitchFamily="18" charset="0"/>
                    <a:cs typeface="Simplified Arabic" pitchFamily="18" charset="-78"/>
                  </a:rPr>
                  <a:t>is the displacement and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Times New Roman" panose="02020603050405020304" pitchFamily="18" charset="0"/>
                      </a:rPr>
                      <m:t>𝑟</m:t>
                    </m:r>
                  </m:oMath>
                </a14:m>
                <a:r>
                  <a:rPr lang="en-US" altLang="en-US" sz="2100" dirty="0">
                    <a:latin typeface="Calibri body"/>
                    <a:ea typeface="Times New Roman" panose="02020603050405020304" pitchFamily="18" charset="0"/>
                    <a:cs typeface="Times New Roman" panose="02020603050405020304" pitchFamily="18" charset="0"/>
                  </a:rPr>
                  <a:t> is the amplitude of the standing wave.</a:t>
                </a:r>
                <a:endParaRPr lang="en-US" altLang="en-US" sz="21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673156"/>
              </a:xfrm>
              <a:prstGeom prst="rect">
                <a:avLst/>
              </a:prstGeom>
              <a:blipFill>
                <a:blip r:embed="rId2"/>
                <a:stretch>
                  <a:fillRect l="-837" t="-644" r="-837" b="-1182"/>
                </a:stretch>
              </a:blipFill>
            </p:spPr>
            <p:txBody>
              <a:bodyPr/>
              <a:lstStyle/>
              <a:p>
                <a:r>
                  <a:rPr lang="en-US">
                    <a:noFill/>
                  </a:rPr>
                  <a:t> </a:t>
                </a:r>
              </a:p>
            </p:txBody>
          </p:sp>
        </mc:Fallback>
      </mc:AlternateContent>
    </p:spTree>
    <p:extLst>
      <p:ext uri="{BB962C8B-B14F-4D97-AF65-F5344CB8AC3E}">
        <p14:creationId xmlns:p14="http://schemas.microsoft.com/office/powerpoint/2010/main" val="28754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20</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36624"/>
                <a:ext cx="8741867" cy="5698163"/>
              </a:xfrm>
              <a:prstGeom prst="rect">
                <a:avLst/>
              </a:prstGeom>
            </p:spPr>
            <p:txBody>
              <a:bodyPr wrap="square">
                <a:spAutoFit/>
              </a:bodyPr>
              <a:lstStyle/>
              <a:p>
                <a:pPr algn="just">
                  <a:spcBef>
                    <a:spcPct val="0"/>
                  </a:spcBef>
                </a:pPr>
                <a14:m>
                  <m:oMathPara xmlns:m="http://schemas.openxmlformats.org/officeDocument/2006/math">
                    <m:oMathParaPr>
                      <m:jc m:val="center"/>
                    </m:oMathParaPr>
                    <m:oMath xmlns:m="http://schemas.openxmlformats.org/officeDocument/2006/math">
                      <m:nary>
                        <m:naryPr>
                          <m:ctrlPr>
                            <a:rPr lang="en-US" altLang="en-US" sz="2200" i="1" smtClean="0">
                              <a:latin typeface="Cambria Math" panose="02040503050406030204" pitchFamily="18" charset="0"/>
                              <a:ea typeface="Times New Roman" panose="02020603050405020304" pitchFamily="18" charset="0"/>
                              <a:cs typeface="Simplified Arabic" pitchFamily="18" charset="-78"/>
                            </a:rPr>
                          </m:ctrlPr>
                        </m:naryPr>
                        <m:sub>
                          <m:r>
                            <m:rPr>
                              <m:brk m:alnAt="23"/>
                            </m:rPr>
                            <a:rPr lang="en-US" altLang="en-US" sz="2200" i="1">
                              <a:latin typeface="Cambria Math" panose="02040503050406030204" pitchFamily="18" charset="0"/>
                              <a:ea typeface="Times New Roman" panose="02020603050405020304" pitchFamily="18" charset="0"/>
                              <a:cs typeface="Simplified Arabic" pitchFamily="18" charset="-78"/>
                            </a:rPr>
                            <m:t>0</m:t>
                          </m:r>
                        </m:sub>
                        <m:sup>
                          <m:r>
                            <a:rPr lang="en-US" altLang="en-US" sz="2200" i="1">
                              <a:latin typeface="Cambria Math" panose="02040503050406030204" pitchFamily="18" charset="0"/>
                              <a:ea typeface="Times New Roman" panose="02020603050405020304" pitchFamily="18" charset="0"/>
                              <a:cs typeface="Simplified Arabic" pitchFamily="18" charset="-78"/>
                            </a:rPr>
                            <m:t>𝑎</m:t>
                          </m:r>
                        </m:sup>
                        <m:e>
                          <m:sSubSup>
                            <m:sSubSupPr>
                              <m:ctrlPr>
                                <a:rPr lang="en-US" altLang="en-US" sz="2200" i="1">
                                  <a:latin typeface="Cambria Math" panose="02040503050406030204" pitchFamily="18" charset="0"/>
                                  <a:ea typeface="Times New Roman" panose="02020603050405020304" pitchFamily="18" charset="0"/>
                                  <a:cs typeface="Simplified Arabic" pitchFamily="18" charset="-78"/>
                                </a:rPr>
                              </m:ctrlPr>
                            </m:sSubSupPr>
                            <m:e>
                              <m:r>
                                <a:rPr lang="en-US" altLang="en-US" sz="2200" i="1">
                                  <a:latin typeface="Cambria Math" panose="02040503050406030204" pitchFamily="18" charset="0"/>
                                  <a:ea typeface="Times New Roman" panose="02020603050405020304" pitchFamily="18" charset="0"/>
                                  <a:cs typeface="Simplified Arabic" pitchFamily="18" charset="-78"/>
                                </a:rPr>
                                <m:t>𝜓</m:t>
                              </m:r>
                            </m:e>
                            <m:sub>
                              <m:r>
                                <a:rPr lang="en-US" altLang="en-US" sz="2200" i="1">
                                  <a:latin typeface="Cambria Math" panose="02040503050406030204" pitchFamily="18" charset="0"/>
                                  <a:ea typeface="Times New Roman" panose="02020603050405020304" pitchFamily="18" charset="0"/>
                                  <a:cs typeface="Simplified Arabic" pitchFamily="18" charset="-78"/>
                                </a:rPr>
                                <m:t>𝑛</m:t>
                              </m:r>
                            </m:sub>
                            <m:sup>
                              <m:r>
                                <a:rPr lang="en-US" altLang="en-US" sz="2200" i="1">
                                  <a:latin typeface="Cambria Math" panose="02040503050406030204" pitchFamily="18" charset="0"/>
                                  <a:ea typeface="Times New Roman" panose="02020603050405020304" pitchFamily="18" charset="0"/>
                                  <a:cs typeface="Simplified Arabic" pitchFamily="18" charset="-78"/>
                                </a:rPr>
                                <m:t>2</m:t>
                              </m:r>
                            </m:sup>
                          </m:sSubSup>
                        </m:e>
                      </m:nary>
                      <m:r>
                        <a:rPr lang="en-US" sz="2200" i="1">
                          <a:latin typeface="Cambria Math" panose="02040503050406030204" pitchFamily="18" charset="0"/>
                          <a:ea typeface="Times New Roman" panose="02020603050405020304" pitchFamily="18" charset="0"/>
                          <a:cs typeface="Simplified Arabic" pitchFamily="18" charset="-78"/>
                        </a:rPr>
                        <m:t>𝑑𝑥</m:t>
                      </m:r>
                      <m:r>
                        <a:rPr lang="en-US" altLang="en-US" sz="2200" i="1">
                          <a:latin typeface="Cambria Math" panose="02040503050406030204" pitchFamily="18" charset="0"/>
                          <a:cs typeface="Simplified Arabic" pitchFamily="18" charset="-78"/>
                        </a:rPr>
                        <m:t>=</m:t>
                      </m:r>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𝐴</m:t>
                          </m:r>
                        </m:e>
                        <m:sup>
                          <m:r>
                            <a:rPr lang="en-US" altLang="en-US" sz="2200" i="1">
                              <a:latin typeface="Cambria Math" panose="02040503050406030204" pitchFamily="18" charset="0"/>
                              <a:cs typeface="Simplified Arabic" pitchFamily="18" charset="-78"/>
                            </a:rPr>
                            <m:t>2</m:t>
                          </m:r>
                        </m:sup>
                      </m:sSup>
                      <m:d>
                        <m:dPr>
                          <m:begChr m:val="["/>
                          <m:endChr m:val="]"/>
                          <m:ctrlPr>
                            <a:rPr lang="en-US" altLang="en-US" sz="2200" i="1">
                              <a:latin typeface="Cambria Math" panose="02040503050406030204" pitchFamily="18" charset="0"/>
                              <a:cs typeface="Simplified Arabic" pitchFamily="18" charset="-78"/>
                            </a:rPr>
                          </m:ctrlPr>
                        </m:dPr>
                        <m:e>
                          <m:f>
                            <m:fPr>
                              <m:ctrlPr>
                                <a:rPr lang="en-US" altLang="en-US" sz="2200" i="1">
                                  <a:latin typeface="Cambria Math" panose="02040503050406030204" pitchFamily="18" charset="0"/>
                                  <a:cs typeface="Simplified Arabic" pitchFamily="18" charset="-78"/>
                                </a:rPr>
                              </m:ctrlPr>
                            </m:fPr>
                            <m:num>
                              <m:r>
                                <a:rPr lang="en-US" altLang="en-US" sz="2200" b="0" i="1" smtClean="0">
                                  <a:latin typeface="Cambria Math" panose="02040503050406030204" pitchFamily="18" charset="0"/>
                                  <a:cs typeface="Simplified Arabic" pitchFamily="18" charset="-78"/>
                                </a:rPr>
                                <m:t>𝑎</m:t>
                              </m:r>
                            </m:num>
                            <m:den>
                              <m:r>
                                <a:rPr lang="en-US" altLang="en-US" sz="2200" i="1">
                                  <a:latin typeface="Cambria Math" panose="02040503050406030204" pitchFamily="18" charset="0"/>
                                  <a:cs typeface="Simplified Arabic" pitchFamily="18" charset="-78"/>
                                </a:rPr>
                                <m:t>2</m:t>
                              </m:r>
                            </m:den>
                          </m:f>
                          <m:r>
                            <a:rPr lang="en-US" altLang="en-US" sz="2200" i="1">
                              <a:latin typeface="Cambria Math" panose="02040503050406030204" pitchFamily="18" charset="0"/>
                              <a:cs typeface="Simplified Arabic" pitchFamily="18" charset="-78"/>
                            </a:rPr>
                            <m:t>−</m:t>
                          </m:r>
                          <m:f>
                            <m:fPr>
                              <m:ctrlPr>
                                <a:rPr lang="en-US" altLang="en-US" sz="2200" i="1">
                                  <a:latin typeface="Cambria Math" panose="02040503050406030204" pitchFamily="18" charset="0"/>
                                  <a:cs typeface="Simplified Arabic" pitchFamily="18" charset="-78"/>
                                </a:rPr>
                              </m:ctrlPr>
                            </m:fPr>
                            <m:num>
                              <m:r>
                                <a:rPr lang="en-US" altLang="en-US" sz="2200" i="1">
                                  <a:latin typeface="Cambria Math" panose="02040503050406030204" pitchFamily="18" charset="0"/>
                                  <a:cs typeface="Simplified Arabic" pitchFamily="18" charset="-78"/>
                                </a:rPr>
                                <m:t>𝑎</m:t>
                              </m:r>
                            </m:num>
                            <m:den>
                              <m:r>
                                <a:rPr lang="en-US" altLang="en-US" sz="2200" i="1">
                                  <a:latin typeface="Cambria Math" panose="02040503050406030204" pitchFamily="18" charset="0"/>
                                  <a:cs typeface="Simplified Arabic" pitchFamily="18" charset="-78"/>
                                </a:rPr>
                                <m:t>4</m:t>
                              </m:r>
                              <m:r>
                                <a:rPr lang="en-US" altLang="en-US" sz="2200" i="1">
                                  <a:latin typeface="Cambria Math" panose="02040503050406030204" pitchFamily="18" charset="0"/>
                                  <a:cs typeface="Simplified Arabic" pitchFamily="18" charset="-78"/>
                                </a:rPr>
                                <m:t>𝑛</m:t>
                              </m:r>
                              <m:r>
                                <a:rPr lang="en-US" altLang="en-US" sz="2200" i="1">
                                  <a:latin typeface="Cambria Math" panose="02040503050406030204" pitchFamily="18" charset="0"/>
                                  <a:ea typeface="Cambria Math" panose="02040503050406030204" pitchFamily="18" charset="0"/>
                                  <a:cs typeface="Simplified Arabic" pitchFamily="18" charset="-78"/>
                                </a:rPr>
                                <m:t>𝜋</m:t>
                              </m:r>
                            </m:den>
                          </m:f>
                          <m:func>
                            <m:funcPr>
                              <m:ctrlPr>
                                <a:rPr lang="en-US" altLang="en-US" sz="2200" i="1">
                                  <a:latin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cs typeface="Simplified Arabic" pitchFamily="18" charset="-78"/>
                                </a:rPr>
                                <m:t>sin</m:t>
                              </m:r>
                            </m:fName>
                            <m:e>
                              <m:r>
                                <a:rPr lang="en-US" altLang="en-US" sz="2200" b="0" i="1" smtClean="0">
                                  <a:latin typeface="Cambria Math" panose="02040503050406030204" pitchFamily="18" charset="0"/>
                                  <a:cs typeface="Simplified Arabic" pitchFamily="18" charset="-78"/>
                                </a:rPr>
                                <m:t>2</m:t>
                              </m:r>
                              <m:r>
                                <a:rPr lang="en-US" altLang="en-US" sz="2200" b="0" i="1" smtClean="0">
                                  <a:latin typeface="Cambria Math" panose="02040503050406030204" pitchFamily="18" charset="0"/>
                                  <a:cs typeface="Simplified Arabic" pitchFamily="18" charset="-78"/>
                                </a:rPr>
                                <m:t>𝑛</m:t>
                              </m:r>
                              <m:r>
                                <a:rPr lang="en-US" altLang="en-US" sz="2200" i="1">
                                  <a:latin typeface="Cambria Math" panose="02040503050406030204" pitchFamily="18" charset="0"/>
                                  <a:ea typeface="Cambria Math" panose="02040503050406030204" pitchFamily="18" charset="0"/>
                                  <a:cs typeface="Simplified Arabic" pitchFamily="18" charset="-78"/>
                                </a:rPr>
                                <m:t>𝜋</m:t>
                              </m:r>
                              <m:r>
                                <a:rPr lang="en-US" altLang="en-US" sz="2200" b="0" i="1" smtClean="0">
                                  <a:latin typeface="Cambria Math" panose="02040503050406030204" pitchFamily="18" charset="0"/>
                                  <a:ea typeface="Cambria Math" panose="02040503050406030204" pitchFamily="18" charset="0"/>
                                  <a:cs typeface="Simplified Arabic" pitchFamily="18" charset="-78"/>
                                </a:rPr>
                                <m:t>−0−</m:t>
                              </m:r>
                              <m:f>
                                <m:fPr>
                                  <m:ctrlPr>
                                    <a:rPr lang="en-US" altLang="en-US" sz="2200" i="1">
                                      <a:latin typeface="Cambria Math" panose="02040503050406030204" pitchFamily="18" charset="0"/>
                                      <a:cs typeface="Simplified Arabic" pitchFamily="18" charset="-78"/>
                                    </a:rPr>
                                  </m:ctrlPr>
                                </m:fPr>
                                <m:num>
                                  <m:r>
                                    <a:rPr lang="en-US" altLang="en-US" sz="2200" i="1">
                                      <a:latin typeface="Cambria Math" panose="02040503050406030204" pitchFamily="18" charset="0"/>
                                      <a:cs typeface="Simplified Arabic" pitchFamily="18" charset="-78"/>
                                    </a:rPr>
                                    <m:t>𝑎</m:t>
                                  </m:r>
                                </m:num>
                                <m:den>
                                  <m:r>
                                    <a:rPr lang="en-US" altLang="en-US" sz="2200" i="1">
                                      <a:latin typeface="Cambria Math" panose="02040503050406030204" pitchFamily="18" charset="0"/>
                                      <a:cs typeface="Simplified Arabic" pitchFamily="18" charset="-78"/>
                                    </a:rPr>
                                    <m:t>4</m:t>
                                  </m:r>
                                  <m:r>
                                    <a:rPr lang="en-US" altLang="en-US" sz="2200" i="1">
                                      <a:latin typeface="Cambria Math" panose="02040503050406030204" pitchFamily="18" charset="0"/>
                                      <a:cs typeface="Simplified Arabic" pitchFamily="18" charset="-78"/>
                                    </a:rPr>
                                    <m:t>𝑛</m:t>
                                  </m:r>
                                  <m:r>
                                    <a:rPr lang="en-US" altLang="en-US" sz="2200" i="1">
                                      <a:latin typeface="Cambria Math" panose="02040503050406030204" pitchFamily="18" charset="0"/>
                                      <a:ea typeface="Cambria Math" panose="02040503050406030204" pitchFamily="18" charset="0"/>
                                      <a:cs typeface="Simplified Arabic" pitchFamily="18" charset="-78"/>
                                    </a:rPr>
                                    <m:t>𝜋</m:t>
                                  </m:r>
                                </m:den>
                              </m:f>
                              <m:func>
                                <m:funcPr>
                                  <m:ctrlPr>
                                    <a:rPr lang="en-US" altLang="en-US" sz="2200" i="1">
                                      <a:latin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cs typeface="Simplified Arabic" pitchFamily="18" charset="-78"/>
                                    </a:rPr>
                                    <m:t>sin</m:t>
                                  </m:r>
                                </m:fName>
                                <m:e>
                                  <m:r>
                                    <a:rPr lang="en-US" altLang="en-US" sz="2200" b="0" i="1" smtClean="0">
                                      <a:latin typeface="Cambria Math" panose="02040503050406030204" pitchFamily="18" charset="0"/>
                                      <a:cs typeface="Simplified Arabic" pitchFamily="18" charset="-78"/>
                                    </a:rPr>
                                    <m:t>0</m:t>
                                  </m:r>
                                </m:e>
                              </m:func>
                            </m:e>
                          </m:func>
                        </m:e>
                      </m:d>
                      <m:r>
                        <a:rPr lang="en-US" altLang="en-US" sz="2200" b="0" i="1" smtClean="0">
                          <a:latin typeface="Cambria Math" panose="02040503050406030204" pitchFamily="18" charset="0"/>
                          <a:cs typeface="Simplified Arabic" pitchFamily="18" charset="-78"/>
                        </a:rPr>
                        <m:t>=1</m:t>
                      </m:r>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2150" dirty="0">
                    <a:latin typeface="Calibri body"/>
                    <a:ea typeface="Times New Roman" panose="02020603050405020304" pitchFamily="18" charset="0"/>
                    <a:cs typeface="Simplified Arabic" pitchFamily="18" charset="-78"/>
                  </a:rPr>
                  <a:t>But we have </a:t>
                </a:r>
                <a14:m>
                  <m:oMath xmlns:m="http://schemas.openxmlformats.org/officeDocument/2006/math">
                    <m:func>
                      <m:funcPr>
                        <m:ctrlPr>
                          <a:rPr lang="en-US" altLang="en-US" sz="2400" i="1">
                            <a:latin typeface="Cambria Math" panose="02040503050406030204" pitchFamily="18" charset="0"/>
                            <a:cs typeface="Simplified Arabic" pitchFamily="18" charset="-78"/>
                          </a:rPr>
                        </m:ctrlPr>
                      </m:funcPr>
                      <m:fName>
                        <m:r>
                          <m:rPr>
                            <m:sty m:val="p"/>
                          </m:rPr>
                          <a:rPr lang="en-US" altLang="en-US" sz="2400">
                            <a:latin typeface="Cambria Math" panose="02040503050406030204" pitchFamily="18" charset="0"/>
                            <a:cs typeface="Simplified Arabic" pitchFamily="18" charset="-78"/>
                          </a:rPr>
                          <m:t>sin</m:t>
                        </m:r>
                      </m:fName>
                      <m:e>
                        <m:r>
                          <a:rPr lang="en-US" altLang="en-US" sz="2400" i="1">
                            <a:latin typeface="Cambria Math" panose="02040503050406030204" pitchFamily="18" charset="0"/>
                            <a:cs typeface="Simplified Arabic" pitchFamily="18" charset="-78"/>
                          </a:rPr>
                          <m:t>2</m:t>
                        </m:r>
                        <m:r>
                          <a:rPr lang="en-US" altLang="en-US" sz="2400" i="1">
                            <a:latin typeface="Cambria Math" panose="02040503050406030204" pitchFamily="18" charset="0"/>
                            <a:cs typeface="Simplified Arabic" pitchFamily="18" charset="-78"/>
                          </a:rPr>
                          <m:t>𝑛</m:t>
                        </m:r>
                        <m:r>
                          <a:rPr lang="en-US" altLang="en-US" sz="2400" i="1">
                            <a:latin typeface="Cambria Math" panose="02040503050406030204" pitchFamily="18" charset="0"/>
                            <a:ea typeface="Cambria Math" panose="02040503050406030204" pitchFamily="18" charset="0"/>
                            <a:cs typeface="Simplified Arabic" pitchFamily="18" charset="-78"/>
                          </a:rPr>
                          <m:t>𝜋</m:t>
                        </m:r>
                        <m:r>
                          <a:rPr lang="en-US" altLang="en-US" sz="2400" b="0" i="1" smtClean="0">
                            <a:latin typeface="Cambria Math" panose="02040503050406030204" pitchFamily="18" charset="0"/>
                            <a:ea typeface="Cambria Math" panose="02040503050406030204" pitchFamily="18" charset="0"/>
                            <a:cs typeface="Simplified Arabic" pitchFamily="18" charset="-78"/>
                          </a:rPr>
                          <m:t>=0</m:t>
                        </m:r>
                      </m:e>
                    </m:func>
                  </m:oMath>
                </a14:m>
                <a:r>
                  <a:rPr lang="en-US" altLang="en-US" sz="2150" dirty="0">
                    <a:latin typeface="Calibri body"/>
                    <a:ea typeface="Times New Roman" panose="02020603050405020304" pitchFamily="18" charset="0"/>
                    <a:cs typeface="Simplified Arabic" pitchFamily="18" charset="-78"/>
                  </a:rPr>
                  <a:t> for any value of </a:t>
                </a:r>
                <a14:m>
                  <m:oMath xmlns:m="http://schemas.openxmlformats.org/officeDocument/2006/math">
                    <m:r>
                      <a:rPr lang="en-US" altLang="en-US" sz="2400" i="1">
                        <a:latin typeface="Cambria Math" panose="02040503050406030204" pitchFamily="18" charset="0"/>
                        <a:cs typeface="Simplified Arabic" pitchFamily="18" charset="-78"/>
                      </a:rPr>
                      <m:t>𝑛</m:t>
                    </m:r>
                  </m:oMath>
                </a14:m>
                <a:r>
                  <a:rPr lang="en-US" altLang="en-US" sz="2150" dirty="0">
                    <a:latin typeface="Calibri body"/>
                    <a:ea typeface="Times New Roman" panose="02020603050405020304" pitchFamily="18" charset="0"/>
                    <a:cs typeface="Simplified Arabic" pitchFamily="18" charset="-78"/>
                  </a:rPr>
                  <a:t>. therefore,</a:t>
                </a:r>
              </a:p>
              <a:p>
                <a:pPr algn="just">
                  <a:spcBef>
                    <a:spcPct val="0"/>
                  </a:spcBef>
                </a:pPr>
                <a:endParaRPr lang="en-US" altLang="en-US" sz="12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nary>
                        <m:naryPr>
                          <m:ctrlPr>
                            <a:rPr lang="en-US" altLang="en-US" sz="2200" i="1">
                              <a:latin typeface="Cambria Math" panose="02040503050406030204" pitchFamily="18" charset="0"/>
                              <a:ea typeface="Times New Roman" panose="02020603050405020304" pitchFamily="18" charset="0"/>
                              <a:cs typeface="Simplified Arabic" pitchFamily="18" charset="-78"/>
                            </a:rPr>
                          </m:ctrlPr>
                        </m:naryPr>
                        <m:sub>
                          <m:r>
                            <m:rPr>
                              <m:brk m:alnAt="23"/>
                            </m:rPr>
                            <a:rPr lang="en-US" altLang="en-US" sz="2200" i="1">
                              <a:latin typeface="Cambria Math" panose="02040503050406030204" pitchFamily="18" charset="0"/>
                              <a:ea typeface="Times New Roman" panose="02020603050405020304" pitchFamily="18" charset="0"/>
                              <a:cs typeface="Simplified Arabic" pitchFamily="18" charset="-78"/>
                            </a:rPr>
                            <m:t>0</m:t>
                          </m:r>
                        </m:sub>
                        <m:sup>
                          <m:r>
                            <a:rPr lang="en-US" altLang="en-US" sz="2200" i="1">
                              <a:latin typeface="Cambria Math" panose="02040503050406030204" pitchFamily="18" charset="0"/>
                              <a:ea typeface="Times New Roman" panose="02020603050405020304" pitchFamily="18" charset="0"/>
                              <a:cs typeface="Simplified Arabic" pitchFamily="18" charset="-78"/>
                            </a:rPr>
                            <m:t>𝑎</m:t>
                          </m:r>
                        </m:sup>
                        <m:e>
                          <m:sSubSup>
                            <m:sSubSupPr>
                              <m:ctrlPr>
                                <a:rPr lang="en-US" altLang="en-US" sz="2200" i="1">
                                  <a:latin typeface="Cambria Math" panose="02040503050406030204" pitchFamily="18" charset="0"/>
                                  <a:ea typeface="Times New Roman" panose="02020603050405020304" pitchFamily="18" charset="0"/>
                                  <a:cs typeface="Simplified Arabic" pitchFamily="18" charset="-78"/>
                                </a:rPr>
                              </m:ctrlPr>
                            </m:sSubSupPr>
                            <m:e>
                              <m:r>
                                <a:rPr lang="en-US" altLang="en-US" sz="2200" i="1">
                                  <a:latin typeface="Cambria Math" panose="02040503050406030204" pitchFamily="18" charset="0"/>
                                  <a:ea typeface="Times New Roman" panose="02020603050405020304" pitchFamily="18" charset="0"/>
                                  <a:cs typeface="Simplified Arabic" pitchFamily="18" charset="-78"/>
                                </a:rPr>
                                <m:t>𝜓</m:t>
                              </m:r>
                            </m:e>
                            <m:sub>
                              <m:r>
                                <a:rPr lang="en-US" altLang="en-US" sz="2200" i="1">
                                  <a:latin typeface="Cambria Math" panose="02040503050406030204" pitchFamily="18" charset="0"/>
                                  <a:ea typeface="Times New Roman" panose="02020603050405020304" pitchFamily="18" charset="0"/>
                                  <a:cs typeface="Simplified Arabic" pitchFamily="18" charset="-78"/>
                                </a:rPr>
                                <m:t>𝑛</m:t>
                              </m:r>
                            </m:sub>
                            <m:sup>
                              <m:r>
                                <a:rPr lang="en-US" altLang="en-US" sz="2200" i="1">
                                  <a:latin typeface="Cambria Math" panose="02040503050406030204" pitchFamily="18" charset="0"/>
                                  <a:ea typeface="Times New Roman" panose="02020603050405020304" pitchFamily="18" charset="0"/>
                                  <a:cs typeface="Simplified Arabic" pitchFamily="18" charset="-78"/>
                                </a:rPr>
                                <m:t>2</m:t>
                              </m:r>
                            </m:sup>
                          </m:sSubSup>
                        </m:e>
                      </m:nary>
                      <m:r>
                        <a:rPr lang="en-US" sz="2200" i="1">
                          <a:latin typeface="Cambria Math" panose="02040503050406030204" pitchFamily="18" charset="0"/>
                          <a:ea typeface="Times New Roman" panose="02020603050405020304" pitchFamily="18" charset="0"/>
                          <a:cs typeface="Simplified Arabic" pitchFamily="18" charset="-78"/>
                        </a:rPr>
                        <m:t>𝑑𝑥</m:t>
                      </m:r>
                      <m:r>
                        <a:rPr lang="en-US" altLang="en-US" sz="2200" i="1">
                          <a:latin typeface="Cambria Math" panose="02040503050406030204" pitchFamily="18" charset="0"/>
                          <a:cs typeface="Simplified Arabic" pitchFamily="18" charset="-78"/>
                        </a:rPr>
                        <m:t>=</m:t>
                      </m:r>
                      <m:sSup>
                        <m:sSupPr>
                          <m:ctrlPr>
                            <a:rPr lang="en-US" altLang="en-US" sz="2200" i="1">
                              <a:latin typeface="Cambria Math" panose="02040503050406030204" pitchFamily="18" charset="0"/>
                              <a:cs typeface="Simplified Arabic" pitchFamily="18" charset="-78"/>
                            </a:rPr>
                          </m:ctrlPr>
                        </m:sSupPr>
                        <m:e>
                          <m:f>
                            <m:fPr>
                              <m:ctrlPr>
                                <a:rPr lang="en-US" altLang="en-US" sz="2200" i="1">
                                  <a:latin typeface="Cambria Math" panose="02040503050406030204" pitchFamily="18" charset="0"/>
                                  <a:cs typeface="Simplified Arabic" pitchFamily="18" charset="-78"/>
                                </a:rPr>
                              </m:ctrlPr>
                            </m:fPr>
                            <m:num>
                              <m:r>
                                <a:rPr lang="en-US" altLang="en-US" sz="2200" b="0" i="1" smtClean="0">
                                  <a:latin typeface="Cambria Math" panose="02040503050406030204" pitchFamily="18" charset="0"/>
                                  <a:cs typeface="Simplified Arabic" pitchFamily="18" charset="-78"/>
                                </a:rPr>
                                <m:t>1</m:t>
                              </m:r>
                            </m:num>
                            <m:den>
                              <m:r>
                                <a:rPr lang="en-US" altLang="en-US" sz="2200" i="1">
                                  <a:latin typeface="Cambria Math" panose="02040503050406030204" pitchFamily="18" charset="0"/>
                                  <a:cs typeface="Simplified Arabic" pitchFamily="18" charset="-78"/>
                                </a:rPr>
                                <m:t>2</m:t>
                              </m:r>
                            </m:den>
                          </m:f>
                          <m:r>
                            <a:rPr lang="en-US" altLang="en-US" sz="2200" i="1">
                              <a:latin typeface="Cambria Math" panose="02040503050406030204" pitchFamily="18" charset="0"/>
                              <a:cs typeface="Simplified Arabic" pitchFamily="18" charset="-78"/>
                            </a:rPr>
                            <m:t>𝐴</m:t>
                          </m:r>
                        </m:e>
                        <m:sup>
                          <m:r>
                            <a:rPr lang="en-US" altLang="en-US" sz="2200" i="1">
                              <a:latin typeface="Cambria Math" panose="02040503050406030204" pitchFamily="18" charset="0"/>
                              <a:cs typeface="Simplified Arabic" pitchFamily="18" charset="-78"/>
                            </a:rPr>
                            <m:t>2</m:t>
                          </m:r>
                        </m:sup>
                      </m:sSup>
                      <m:r>
                        <a:rPr lang="en-US" altLang="en-US" sz="2200" b="0" i="1" smtClean="0">
                          <a:latin typeface="Cambria Math" panose="02040503050406030204" pitchFamily="18" charset="0"/>
                          <a:cs typeface="Simplified Arabic" pitchFamily="18" charset="-78"/>
                        </a:rPr>
                        <m:t>𝑎</m:t>
                      </m:r>
                      <m:r>
                        <a:rPr lang="en-US" altLang="en-US" sz="2200" b="0" i="1" smtClean="0">
                          <a:latin typeface="Cambria Math" panose="02040503050406030204" pitchFamily="18" charset="0"/>
                          <a:cs typeface="Simplified Arabic" pitchFamily="18" charset="-78"/>
                        </a:rPr>
                        <m:t>=1</m:t>
                      </m:r>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endParaRPr lang="en-US" altLang="en-US" sz="7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 </m:t>
                      </m:r>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𝐴</m:t>
                          </m:r>
                        </m:e>
                        <m:sup>
                          <m:r>
                            <a:rPr lang="en-US" altLang="en-US" sz="2200" i="1">
                              <a:latin typeface="Cambria Math" panose="02040503050406030204" pitchFamily="18" charset="0"/>
                              <a:cs typeface="Simplified Arabic" pitchFamily="18" charset="-78"/>
                            </a:rPr>
                            <m:t>2</m:t>
                          </m:r>
                        </m:sup>
                      </m:sSup>
                      <m:r>
                        <a:rPr lang="en-US" altLang="en-US" sz="2200" b="0" i="1" smtClean="0">
                          <a:latin typeface="Cambria Math" panose="02040503050406030204" pitchFamily="18" charset="0"/>
                          <a:cs typeface="Simplified Arabic" pitchFamily="18" charset="-78"/>
                        </a:rPr>
                        <m:t>=</m:t>
                      </m:r>
                      <m:f>
                        <m:fPr>
                          <m:ctrlPr>
                            <a:rPr lang="en-US" altLang="en-US" sz="2200" b="0" i="1" smtClean="0">
                              <a:latin typeface="Cambria Math" panose="02040503050406030204" pitchFamily="18" charset="0"/>
                              <a:cs typeface="Simplified Arabic" pitchFamily="18" charset="-78"/>
                            </a:rPr>
                          </m:ctrlPr>
                        </m:fPr>
                        <m:num>
                          <m:r>
                            <a:rPr lang="en-US" altLang="en-US" sz="2200" b="0" i="1" smtClean="0">
                              <a:latin typeface="Cambria Math" panose="02040503050406030204" pitchFamily="18" charset="0"/>
                              <a:cs typeface="Simplified Arabic" pitchFamily="18" charset="-78"/>
                            </a:rPr>
                            <m:t>2</m:t>
                          </m:r>
                        </m:num>
                        <m:den>
                          <m:r>
                            <a:rPr lang="en-US" altLang="en-US" sz="2200" b="0" i="1" smtClean="0">
                              <a:latin typeface="Cambria Math" panose="02040503050406030204" pitchFamily="18" charset="0"/>
                              <a:cs typeface="Simplified Arabic" pitchFamily="18" charset="-78"/>
                            </a:rPr>
                            <m:t>𝑎</m:t>
                          </m:r>
                        </m:den>
                      </m:f>
                      <m:r>
                        <a:rPr lang="en-US" altLang="en-US" sz="2200" b="0" i="1" smtClean="0">
                          <a:latin typeface="Cambria Math" panose="02040503050406030204" pitchFamily="18" charset="0"/>
                          <a:cs typeface="Simplified Arabic" pitchFamily="18" charset="-78"/>
                        </a:rPr>
                        <m:t>,   </m:t>
                      </m:r>
                      <m:r>
                        <a:rPr lang="en-US" altLang="en-US" sz="2200" b="0" i="1" smtClean="0">
                          <a:latin typeface="Cambria Math" panose="02040503050406030204" pitchFamily="18" charset="0"/>
                          <a:cs typeface="Simplified Arabic" pitchFamily="18" charset="-78"/>
                        </a:rPr>
                        <m:t>𝑡h𝑢𝑠</m:t>
                      </m:r>
                      <m:r>
                        <a:rPr lang="en-US" altLang="en-US" sz="2200" b="0" i="1" smtClean="0">
                          <a:latin typeface="Cambria Math" panose="02040503050406030204" pitchFamily="18" charset="0"/>
                          <a:cs typeface="Simplified Arabic" pitchFamily="18" charset="-78"/>
                        </a:rPr>
                        <m:t>           </m:t>
                      </m:r>
                      <m:r>
                        <a:rPr lang="en-US" altLang="en-US" sz="2200" b="0" i="1" smtClean="0">
                          <a:latin typeface="Cambria Math" panose="02040503050406030204" pitchFamily="18" charset="0"/>
                          <a:cs typeface="Simplified Arabic" pitchFamily="18" charset="-78"/>
                        </a:rPr>
                        <m:t>𝐴</m:t>
                      </m:r>
                      <m:r>
                        <a:rPr lang="en-US" altLang="en-US" sz="2200" b="0" i="1" smtClean="0">
                          <a:latin typeface="Cambria Math" panose="02040503050406030204" pitchFamily="18" charset="0"/>
                          <a:cs typeface="Simplified Arabic" pitchFamily="18" charset="-78"/>
                        </a:rPr>
                        <m:t>=</m:t>
                      </m:r>
                      <m:rad>
                        <m:radPr>
                          <m:degHide m:val="on"/>
                          <m:ctrlPr>
                            <a:rPr lang="en-US" altLang="en-US" sz="2200" b="0" i="1" smtClean="0">
                              <a:latin typeface="Cambria Math" panose="02040503050406030204" pitchFamily="18" charset="0"/>
                              <a:cs typeface="Simplified Arabic" pitchFamily="18" charset="-78"/>
                            </a:rPr>
                          </m:ctrlPr>
                        </m:radPr>
                        <m:deg/>
                        <m:e>
                          <m:f>
                            <m:fPr>
                              <m:ctrlPr>
                                <a:rPr lang="en-US" altLang="en-US" sz="2200" b="0" i="1" smtClean="0">
                                  <a:latin typeface="Cambria Math" panose="02040503050406030204" pitchFamily="18" charset="0"/>
                                  <a:cs typeface="Simplified Arabic" pitchFamily="18" charset="-78"/>
                                </a:rPr>
                              </m:ctrlPr>
                            </m:fPr>
                            <m:num>
                              <m:r>
                                <a:rPr lang="en-US" altLang="en-US" sz="2200" b="0" i="1" smtClean="0">
                                  <a:latin typeface="Cambria Math" panose="02040503050406030204" pitchFamily="18" charset="0"/>
                                  <a:cs typeface="Simplified Arabic" pitchFamily="18" charset="-78"/>
                                </a:rPr>
                                <m:t>2</m:t>
                              </m:r>
                            </m:num>
                            <m:den>
                              <m:r>
                                <a:rPr lang="en-US" altLang="en-US" sz="2200" b="0" i="1" smtClean="0">
                                  <a:latin typeface="Cambria Math" panose="02040503050406030204" pitchFamily="18" charset="0"/>
                                  <a:cs typeface="Simplified Arabic" pitchFamily="18" charset="-78"/>
                                </a:rPr>
                                <m:t>𝑎</m:t>
                              </m:r>
                            </m:den>
                          </m:f>
                        </m:e>
                      </m:rad>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endParaRPr lang="en-US" altLang="en-US" sz="700" dirty="0">
                  <a:latin typeface="Times New Roman" panose="02020603050405020304" pitchFamily="18" charset="0"/>
                  <a:ea typeface="Times New Roman" panose="02020603050405020304" pitchFamily="18" charset="0"/>
                  <a:cs typeface="Simplified Arabic" pitchFamily="18" charset="-78"/>
                </a:endParaRPr>
              </a:p>
              <a:p>
                <a:pPr algn="just">
                  <a:spcBef>
                    <a:spcPct val="0"/>
                  </a:spcBef>
                </a:pPr>
                <a:r>
                  <a:rPr lang="en-US" altLang="en-US" sz="2150" dirty="0">
                    <a:latin typeface="Calibri body"/>
                    <a:ea typeface="Times New Roman" panose="02020603050405020304" pitchFamily="18" charset="0"/>
                    <a:cs typeface="Simplified Arabic" pitchFamily="18" charset="-78"/>
                  </a:rPr>
                  <a:t>And when substitute for </a:t>
                </a:r>
                <a14:m>
                  <m:oMath xmlns:m="http://schemas.openxmlformats.org/officeDocument/2006/math">
                    <m:r>
                      <a:rPr lang="en-US" altLang="en-US" sz="2300" i="1">
                        <a:latin typeface="Cambria Math" panose="02040503050406030204" pitchFamily="18" charset="0"/>
                        <a:cs typeface="Simplified Arabic" pitchFamily="18" charset="-78"/>
                      </a:rPr>
                      <m:t>𝐴</m:t>
                    </m:r>
                  </m:oMath>
                </a14:m>
                <a:r>
                  <a:rPr lang="en-US" altLang="en-US" sz="2150" dirty="0">
                    <a:latin typeface="Calibri body"/>
                    <a:ea typeface="Times New Roman" panose="02020603050405020304" pitchFamily="18" charset="0"/>
                    <a:cs typeface="Simplified Arabic" pitchFamily="18" charset="-78"/>
                  </a:rPr>
                  <a:t> in the equation of the wave function, we get</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endParaRPr lang="en-US" altLang="en-US" sz="2200" dirty="0">
                  <a:latin typeface="Calibri body"/>
                  <a:ea typeface="Times New Roman" panose="02020603050405020304" pitchFamily="18" charset="0"/>
                  <a:cs typeface="Simplified Arabic" pitchFamily="18" charset="-78"/>
                </a:endParaRPr>
              </a:p>
              <a:p>
                <a:pPr algn="just">
                  <a:spcBef>
                    <a:spcPct val="0"/>
                  </a:spcBef>
                </a:pPr>
                <a:endParaRPr lang="en-US" altLang="en-US" sz="2400" dirty="0">
                  <a:latin typeface="Calibri body"/>
                  <a:ea typeface="Times New Roman" panose="02020603050405020304" pitchFamily="18" charset="0"/>
                  <a:cs typeface="Simplified Arabic" pitchFamily="18" charset="-78"/>
                </a:endParaRP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lgn="just">
                  <a:spcBef>
                    <a:spcPct val="0"/>
                  </a:spcBef>
                </a:pPr>
                <a:r>
                  <a:rPr lang="en-US" altLang="en-US" sz="2150" dirty="0">
                    <a:latin typeface="Calibri body"/>
                    <a:ea typeface="Times New Roman" panose="02020603050405020304" pitchFamily="18" charset="0"/>
                    <a:cs typeface="Simplified Arabic" pitchFamily="18" charset="-78"/>
                  </a:rPr>
                  <a:t>And this is the final form of the normalized wave function of the particle in a one dimensional box.</a:t>
                </a:r>
              </a:p>
            </p:txBody>
          </p:sp>
        </mc:Choice>
        <mc:Fallback xmlns="">
          <p:sp>
            <p:nvSpPr>
              <p:cNvPr id="3" name="Rectangle 2"/>
              <p:cNvSpPr>
                <a:spLocks noRot="1" noChangeAspect="1" noMove="1" noResize="1" noEditPoints="1" noAdjustHandles="1" noChangeArrowheads="1" noChangeShapeType="1" noTextEdit="1"/>
              </p:cNvSpPr>
              <p:nvPr/>
            </p:nvSpPr>
            <p:spPr>
              <a:xfrm>
                <a:off x="207416" y="936624"/>
                <a:ext cx="8741867" cy="5698163"/>
              </a:xfrm>
              <a:prstGeom prst="rect">
                <a:avLst/>
              </a:prstGeom>
              <a:blipFill>
                <a:blip r:embed="rId2"/>
                <a:stretch>
                  <a:fillRect l="-837" r="-907" b="-19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932694" y="4738951"/>
                <a:ext cx="2940485" cy="1092671"/>
              </a:xfrm>
              <a:prstGeom prst="rect">
                <a:avLst/>
              </a:prstGeom>
              <a:solidFill>
                <a:srgbClr val="A9E9E3"/>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200" i="1">
                              <a:latin typeface="Cambria Math" panose="02040503050406030204" pitchFamily="18" charset="0"/>
                              <a:cs typeface="Simplified Arabic" pitchFamily="18" charset="-78"/>
                            </a:rPr>
                          </m:ctrlPr>
                        </m:sSubPr>
                        <m:e>
                          <m:r>
                            <a:rPr lang="en-US" altLang="en-US" sz="2200" i="1">
                              <a:latin typeface="Cambria Math" panose="02040503050406030204" pitchFamily="18" charset="0"/>
                              <a:ea typeface="Cambria Math" panose="02040503050406030204" pitchFamily="18" charset="0"/>
                              <a:cs typeface="Simplified Arabic" pitchFamily="18" charset="-78"/>
                            </a:rPr>
                            <m:t>𝜓</m:t>
                          </m:r>
                        </m:e>
                        <m:sub>
                          <m:r>
                            <a:rPr lang="en-US" altLang="en-US" sz="2200" i="1">
                              <a:latin typeface="Cambria Math" panose="02040503050406030204" pitchFamily="18" charset="0"/>
                              <a:cs typeface="Simplified Arabic" pitchFamily="18" charset="-78"/>
                            </a:rPr>
                            <m:t>𝑛</m:t>
                          </m:r>
                        </m:sub>
                      </m:sSub>
                      <m:d>
                        <m:dPr>
                          <m:ctrlPr>
                            <a:rPr lang="en-US" altLang="en-US" sz="2200" i="1">
                              <a:latin typeface="Cambria Math" panose="02040503050406030204" pitchFamily="18" charset="0"/>
                              <a:cs typeface="Simplified Arabic" pitchFamily="18" charset="-78"/>
                            </a:rPr>
                          </m:ctrlPr>
                        </m:dPr>
                        <m:e>
                          <m:r>
                            <a:rPr lang="en-US" altLang="en-US" sz="2200" i="1">
                              <a:latin typeface="Cambria Math" panose="02040503050406030204" pitchFamily="18" charset="0"/>
                              <a:cs typeface="Simplified Arabic" pitchFamily="18" charset="-78"/>
                            </a:rPr>
                            <m:t>𝑥</m:t>
                          </m:r>
                        </m:e>
                      </m:d>
                      <m:r>
                        <a:rPr lang="en-US" altLang="en-US" sz="2200" i="1">
                          <a:latin typeface="Cambria Math" panose="02040503050406030204" pitchFamily="18" charset="0"/>
                          <a:cs typeface="Simplified Arabic" pitchFamily="18" charset="-78"/>
                        </a:rPr>
                        <m:t>=</m:t>
                      </m:r>
                      <m:rad>
                        <m:radPr>
                          <m:degHide m:val="on"/>
                          <m:ctrlPr>
                            <a:rPr lang="en-US" altLang="en-US" sz="2200" i="1">
                              <a:latin typeface="Cambria Math" panose="02040503050406030204" pitchFamily="18" charset="0"/>
                              <a:cs typeface="Simplified Arabic" pitchFamily="18" charset="-78"/>
                            </a:rPr>
                          </m:ctrlPr>
                        </m:radPr>
                        <m:deg/>
                        <m:e>
                          <m:f>
                            <m:fPr>
                              <m:ctrlPr>
                                <a:rPr lang="en-US" altLang="en-US" sz="2200" i="1">
                                  <a:latin typeface="Cambria Math" panose="02040503050406030204" pitchFamily="18" charset="0"/>
                                  <a:cs typeface="Simplified Arabic" pitchFamily="18" charset="-78"/>
                                </a:rPr>
                              </m:ctrlPr>
                            </m:fPr>
                            <m:num>
                              <m:r>
                                <a:rPr lang="en-US" altLang="en-US" sz="2200" i="1">
                                  <a:latin typeface="Cambria Math" panose="02040503050406030204" pitchFamily="18" charset="0"/>
                                  <a:cs typeface="Simplified Arabic" pitchFamily="18" charset="-78"/>
                                </a:rPr>
                                <m:t>2</m:t>
                              </m:r>
                            </m:num>
                            <m:den>
                              <m:r>
                                <a:rPr lang="en-US" altLang="en-US" sz="2200" i="1">
                                  <a:latin typeface="Cambria Math" panose="02040503050406030204" pitchFamily="18" charset="0"/>
                                  <a:cs typeface="Simplified Arabic" pitchFamily="18" charset="-78"/>
                                </a:rPr>
                                <m:t>𝑎</m:t>
                              </m:r>
                            </m:den>
                          </m:f>
                        </m:e>
                      </m:rad>
                      <m:func>
                        <m:funcPr>
                          <m:ctrlPr>
                            <a:rPr lang="en-US" altLang="en-US" sz="2200" i="1">
                              <a:latin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cs typeface="Simplified Arabic" pitchFamily="18" charset="-78"/>
                            </a:rPr>
                            <m:t>sin</m:t>
                          </m:r>
                        </m:fName>
                        <m:e>
                          <m:d>
                            <m:dPr>
                              <m:ctrlPr>
                                <a:rPr lang="en-US" altLang="en-US" sz="2200" i="1">
                                  <a:latin typeface="Cambria Math" panose="02040503050406030204" pitchFamily="18" charset="0"/>
                                  <a:cs typeface="Simplified Arabic" pitchFamily="18" charset="-78"/>
                                </a:rPr>
                              </m:ctrlPr>
                            </m:dPr>
                            <m:e>
                              <m:f>
                                <m:fPr>
                                  <m:ctrlPr>
                                    <a:rPr lang="en-US" altLang="en-US" sz="2200" i="1">
                                      <a:latin typeface="Cambria Math" panose="02040503050406030204" pitchFamily="18" charset="0"/>
                                      <a:cs typeface="Simplified Arabic" pitchFamily="18" charset="-78"/>
                                    </a:rPr>
                                  </m:ctrlPr>
                                </m:fPr>
                                <m:num>
                                  <m:r>
                                    <a:rPr lang="en-US" altLang="en-US" sz="2200" i="1">
                                      <a:latin typeface="Cambria Math" panose="02040503050406030204" pitchFamily="18" charset="0"/>
                                      <a:cs typeface="Simplified Arabic" pitchFamily="18" charset="-78"/>
                                    </a:rPr>
                                    <m:t>𝑛</m:t>
                                  </m:r>
                                  <m:r>
                                    <a:rPr lang="en-US" altLang="en-US" sz="2200" i="1">
                                      <a:latin typeface="Cambria Math" panose="02040503050406030204" pitchFamily="18" charset="0"/>
                                      <a:ea typeface="Cambria Math" panose="02040503050406030204" pitchFamily="18" charset="0"/>
                                      <a:cs typeface="Simplified Arabic" pitchFamily="18" charset="-78"/>
                                    </a:rPr>
                                    <m:t>𝜋</m:t>
                                  </m:r>
                                  <m:r>
                                    <a:rPr lang="en-US" altLang="en-US" sz="2200" i="1">
                                      <a:latin typeface="Cambria Math" panose="02040503050406030204" pitchFamily="18" charset="0"/>
                                      <a:ea typeface="Cambria Math" panose="02040503050406030204" pitchFamily="18" charset="0"/>
                                      <a:cs typeface="Simplified Arabic" pitchFamily="18" charset="-78"/>
                                    </a:rPr>
                                    <m:t>𝑥</m:t>
                                  </m:r>
                                </m:num>
                                <m:den>
                                  <m:r>
                                    <a:rPr lang="en-US" altLang="en-US" sz="2200" i="1">
                                      <a:latin typeface="Cambria Math" panose="02040503050406030204" pitchFamily="18" charset="0"/>
                                      <a:cs typeface="Simplified Arabic" pitchFamily="18" charset="-78"/>
                                    </a:rPr>
                                    <m:t>𝑎</m:t>
                                  </m:r>
                                </m:den>
                              </m:f>
                            </m:e>
                          </m:d>
                        </m:e>
                      </m:func>
                    </m:oMath>
                  </m:oMathPara>
                </a14:m>
                <a:endParaRPr lang="en-US" sz="2200" dirty="0"/>
              </a:p>
            </p:txBody>
          </p:sp>
        </mc:Choice>
        <mc:Fallback xmlns="">
          <p:sp>
            <p:nvSpPr>
              <p:cNvPr id="4" name="Rectangle 3"/>
              <p:cNvSpPr>
                <a:spLocks noRot="1" noChangeAspect="1" noMove="1" noResize="1" noEditPoints="1" noAdjustHandles="1" noChangeArrowheads="1" noChangeShapeType="1" noTextEdit="1"/>
              </p:cNvSpPr>
              <p:nvPr/>
            </p:nvSpPr>
            <p:spPr>
              <a:xfrm>
                <a:off x="2932694" y="4738951"/>
                <a:ext cx="2940485" cy="109267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2512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21</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36624"/>
                <a:ext cx="8741867" cy="5716501"/>
              </a:xfrm>
              <a:prstGeom prst="rect">
                <a:avLst/>
              </a:prstGeom>
            </p:spPr>
            <p:txBody>
              <a:bodyPr wrap="square">
                <a:spAutoFit/>
              </a:bodyPr>
              <a:lstStyle/>
              <a:p>
                <a:pPr algn="just">
                  <a:spcBef>
                    <a:spcPct val="0"/>
                  </a:spcBef>
                </a:pPr>
                <a:r>
                  <a:rPr lang="en-US" altLang="en-US" sz="2400" b="1" dirty="0">
                    <a:latin typeface="Calibri body"/>
                    <a:ea typeface="Times New Roman" panose="02020603050405020304" pitchFamily="18" charset="0"/>
                    <a:cs typeface="Simplified Arabic" pitchFamily="18" charset="-78"/>
                  </a:rPr>
                  <a:t>Orthogonality of wave functions</a:t>
                </a:r>
                <a:endParaRPr lang="ar-SA" altLang="en-US" sz="2400" b="1" dirty="0">
                  <a:latin typeface="Calibri body"/>
                  <a:ea typeface="Times New Roman" panose="02020603050405020304" pitchFamily="18" charset="0"/>
                  <a:cs typeface="Simplified Arabic" pitchFamily="18" charset="-78"/>
                </a:endParaRPr>
              </a:p>
              <a:p>
                <a:pPr algn="just">
                  <a:spcBef>
                    <a:spcPct val="0"/>
                  </a:spcBef>
                </a:pPr>
                <a:r>
                  <a:rPr lang="en-US" altLang="en-US" sz="2100" dirty="0">
                    <a:latin typeface="Calibri body"/>
                    <a:ea typeface="Times New Roman" panose="02020603050405020304" pitchFamily="18" charset="0"/>
                    <a:cs typeface="Simplified Arabic" pitchFamily="18" charset="-78"/>
                  </a:rPr>
                  <a:t>This is an important  mathematical characteristic of Eigenfunctions.  This mathematical rule indicates that when a number of Eigenfunctions are different solutions with different eigenvalues of a given equation, these Eigenfunctions must be orthogonal.  This rule is expressed mathematically as:</a:t>
                </a:r>
              </a:p>
              <a:p>
                <a:pPr algn="just">
                  <a:spcBef>
                    <a:spcPct val="0"/>
                  </a:spcBef>
                </a:pPr>
                <a14:m>
                  <m:oMathPara xmlns:m="http://schemas.openxmlformats.org/officeDocument/2006/math">
                    <m:oMathParaPr>
                      <m:jc m:val="center"/>
                    </m:oMathParaPr>
                    <m:oMath xmlns:m="http://schemas.openxmlformats.org/officeDocument/2006/math">
                      <m:nary>
                        <m:naryPr>
                          <m:limLoc m:val="undOvr"/>
                          <m:subHide m:val="on"/>
                          <m:supHide m:val="on"/>
                          <m:ctrlPr>
                            <a:rPr lang="en-US" altLang="en-US" sz="2300" i="1" smtClean="0">
                              <a:latin typeface="Cambria Math" panose="02040503050406030204" pitchFamily="18" charset="0"/>
                              <a:ea typeface="Times New Roman" panose="02020603050405020304" pitchFamily="18" charset="0"/>
                              <a:cs typeface="Simplified Arabic" pitchFamily="18" charset="-78"/>
                            </a:rPr>
                          </m:ctrlPr>
                        </m:naryPr>
                        <m:sub/>
                        <m:sup/>
                        <m:e>
                          <m:sSub>
                            <m:sSubPr>
                              <m:ctrlPr>
                                <a:rPr lang="en-US" altLang="en-US" sz="2300" i="1">
                                  <a:latin typeface="Cambria Math" panose="02040503050406030204" pitchFamily="18" charset="0"/>
                                  <a:ea typeface="Times New Roman" panose="02020603050405020304" pitchFamily="18" charset="0"/>
                                  <a:cs typeface="Simplified Arabic" pitchFamily="18" charset="-78"/>
                                </a:rPr>
                              </m:ctrlPr>
                            </m:sSubPr>
                            <m:e>
                              <m:r>
                                <a:rPr lang="en-US" altLang="en-US" sz="2300" i="1">
                                  <a:latin typeface="Cambria Math" panose="02040503050406030204" pitchFamily="18" charset="0"/>
                                  <a:ea typeface="Times New Roman" panose="02020603050405020304" pitchFamily="18" charset="0"/>
                                  <a:cs typeface="Simplified Arabic" pitchFamily="18" charset="-78"/>
                                </a:rPr>
                                <m:t>𝜓</m:t>
                              </m:r>
                            </m:e>
                            <m:sub>
                              <m:r>
                                <a:rPr lang="en-US" altLang="en-US" sz="2300" i="1">
                                  <a:latin typeface="Cambria Math" panose="02040503050406030204" pitchFamily="18" charset="0"/>
                                  <a:ea typeface="Times New Roman" panose="02020603050405020304" pitchFamily="18" charset="0"/>
                                  <a:cs typeface="Simplified Arabic" pitchFamily="18" charset="-78"/>
                                </a:rPr>
                                <m:t>𝑛</m:t>
                              </m:r>
                            </m:sub>
                          </m:sSub>
                          <m:sSub>
                            <m:sSubPr>
                              <m:ctrlPr>
                                <a:rPr lang="en-US" altLang="en-US" sz="2300" i="1">
                                  <a:latin typeface="Cambria Math" panose="02040503050406030204" pitchFamily="18" charset="0"/>
                                  <a:ea typeface="Times New Roman" panose="02020603050405020304" pitchFamily="18" charset="0"/>
                                  <a:cs typeface="Simplified Arabic" pitchFamily="18" charset="-78"/>
                                </a:rPr>
                              </m:ctrlPr>
                            </m:sSubPr>
                            <m:e>
                              <m:r>
                                <a:rPr lang="en-US" altLang="en-US" sz="2300" i="1">
                                  <a:latin typeface="Cambria Math" panose="02040503050406030204" pitchFamily="18" charset="0"/>
                                  <a:ea typeface="Times New Roman" panose="02020603050405020304" pitchFamily="18" charset="0"/>
                                  <a:cs typeface="Simplified Arabic" pitchFamily="18" charset="-78"/>
                                </a:rPr>
                                <m:t>𝜓</m:t>
                              </m:r>
                            </m:e>
                            <m:sub>
                              <m:r>
                                <a:rPr lang="en-US" altLang="en-US" sz="2300" b="0" i="1" smtClean="0">
                                  <a:latin typeface="Cambria Math" panose="02040503050406030204" pitchFamily="18" charset="0"/>
                                  <a:ea typeface="Times New Roman" panose="02020603050405020304" pitchFamily="18" charset="0"/>
                                  <a:cs typeface="Simplified Arabic" pitchFamily="18" charset="-78"/>
                                </a:rPr>
                                <m:t>𝑚</m:t>
                              </m:r>
                            </m:sub>
                          </m:sSub>
                          <m:r>
                            <a:rPr lang="en-US" sz="2300" i="1">
                              <a:latin typeface="Cambria Math" panose="02040503050406030204" pitchFamily="18" charset="0"/>
                              <a:ea typeface="Times New Roman" panose="02020603050405020304" pitchFamily="18" charset="0"/>
                              <a:cs typeface="Simplified Arabic" pitchFamily="18" charset="-78"/>
                            </a:rPr>
                            <m:t>𝑑</m:t>
                          </m:r>
                          <m:r>
                            <a:rPr lang="en-US" sz="2300" i="1">
                              <a:latin typeface="Cambria Math" panose="02040503050406030204" pitchFamily="18" charset="0"/>
                              <a:ea typeface="Times New Roman" panose="02020603050405020304" pitchFamily="18" charset="0"/>
                              <a:cs typeface="Simplified Arabic" pitchFamily="18" charset="-78"/>
                            </a:rPr>
                            <m:t>𝜏</m:t>
                          </m:r>
                          <m:r>
                            <a:rPr lang="en-US" sz="2300" b="0" i="1" smtClean="0">
                              <a:latin typeface="Cambria Math" panose="02040503050406030204" pitchFamily="18" charset="0"/>
                              <a:ea typeface="Times New Roman" panose="02020603050405020304" pitchFamily="18" charset="0"/>
                              <a:cs typeface="Simplified Arabic" pitchFamily="18" charset="-78"/>
                            </a:rPr>
                            <m:t>=0 ,  </m:t>
                          </m:r>
                          <m:r>
                            <a:rPr lang="en-US" sz="2300" i="1">
                              <a:latin typeface="Cambria Math" panose="02040503050406030204" pitchFamily="18" charset="0"/>
                              <a:ea typeface="Times New Roman" panose="02020603050405020304" pitchFamily="18" charset="0"/>
                              <a:cs typeface="Simplified Arabic" pitchFamily="18" charset="-78"/>
                            </a:rPr>
                            <m:t>𝑓𝑜𝑟</m:t>
                          </m:r>
                          <m:r>
                            <a:rPr lang="en-US" sz="2300" i="1">
                              <a:latin typeface="Cambria Math" panose="02040503050406030204" pitchFamily="18" charset="0"/>
                              <a:ea typeface="Times New Roman" panose="02020603050405020304" pitchFamily="18" charset="0"/>
                              <a:cs typeface="Simplified Arabic" pitchFamily="18" charset="-78"/>
                            </a:rPr>
                            <m:t> </m:t>
                          </m:r>
                          <m:r>
                            <a:rPr lang="en-US" sz="2300" i="1">
                              <a:latin typeface="Cambria Math" panose="02040503050406030204" pitchFamily="18" charset="0"/>
                              <a:ea typeface="Times New Roman" panose="02020603050405020304" pitchFamily="18" charset="0"/>
                              <a:cs typeface="Simplified Arabic" pitchFamily="18" charset="-78"/>
                            </a:rPr>
                            <m:t>𝑛</m:t>
                          </m:r>
                          <m:r>
                            <a:rPr lang="en-US" sz="2300" i="1">
                              <a:latin typeface="Cambria Math" panose="02040503050406030204" pitchFamily="18" charset="0"/>
                              <a:ea typeface="Cambria Math" panose="02040503050406030204" pitchFamily="18" charset="0"/>
                              <a:cs typeface="Simplified Arabic" pitchFamily="18" charset="-78"/>
                            </a:rPr>
                            <m:t>≠</m:t>
                          </m:r>
                          <m:r>
                            <a:rPr lang="en-US" sz="2300" i="1">
                              <a:latin typeface="Cambria Math" panose="02040503050406030204" pitchFamily="18" charset="0"/>
                              <a:ea typeface="Cambria Math" panose="02040503050406030204" pitchFamily="18" charset="0"/>
                              <a:cs typeface="Simplified Arabic" pitchFamily="18" charset="-78"/>
                            </a:rPr>
                            <m:t>𝑚</m:t>
                          </m:r>
                        </m:e>
                      </m:nary>
                    </m:oMath>
                  </m:oMathPara>
                </a14:m>
                <a:endParaRPr lang="en-US" altLang="en-US" sz="2300" dirty="0">
                  <a:latin typeface="Calibri body"/>
                  <a:ea typeface="Times New Roman" panose="02020603050405020304" pitchFamily="18" charset="0"/>
                  <a:cs typeface="Simplified Arabic" pitchFamily="18" charset="-78"/>
                </a:endParaRPr>
              </a:p>
              <a:p>
                <a:pPr algn="just">
                  <a:spcBef>
                    <a:spcPct val="0"/>
                  </a:spcBef>
                </a:pPr>
                <a:endParaRPr lang="en-US" altLang="en-US" sz="1500" dirty="0">
                  <a:latin typeface="Calibri body"/>
                  <a:ea typeface="Times New Roman" panose="02020603050405020304" pitchFamily="18" charset="0"/>
                  <a:cs typeface="Simplified Arabic" pitchFamily="18" charset="-78"/>
                </a:endParaRPr>
              </a:p>
              <a:p>
                <a:pPr algn="just">
                  <a:spcBef>
                    <a:spcPct val="0"/>
                  </a:spcBef>
                </a:pPr>
                <a:r>
                  <a:rPr lang="en-US" altLang="en-US" sz="2150" dirty="0">
                    <a:latin typeface="Calibri body"/>
                    <a:ea typeface="Times New Roman" panose="02020603050405020304" pitchFamily="18" charset="0"/>
                    <a:cs typeface="Simplified Arabic" pitchFamily="18" charset="-78"/>
                  </a:rPr>
                  <a:t>For  a particle in a one dimensional box</a:t>
                </a: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nary>
                        <m:naryPr>
                          <m:ctrlPr>
                            <a:rPr lang="en-US" altLang="en-US" sz="2100" i="1">
                              <a:latin typeface="Cambria Math" panose="02040503050406030204" pitchFamily="18" charset="0"/>
                              <a:cs typeface="Simplified Arabic" pitchFamily="18" charset="-78"/>
                            </a:rPr>
                          </m:ctrlPr>
                        </m:naryPr>
                        <m:sub>
                          <m:r>
                            <m:rPr>
                              <m:brk m:alnAt="23"/>
                            </m:rPr>
                            <a:rPr lang="en-US" altLang="en-US" sz="2100" i="1">
                              <a:latin typeface="Cambria Math" panose="02040503050406030204" pitchFamily="18" charset="0"/>
                              <a:cs typeface="Simplified Arabic" pitchFamily="18" charset="-78"/>
                            </a:rPr>
                            <m:t>0</m:t>
                          </m:r>
                        </m:sub>
                        <m:sup>
                          <m:r>
                            <a:rPr lang="en-US" altLang="en-US" sz="2100" i="1">
                              <a:latin typeface="Cambria Math" panose="02040503050406030204" pitchFamily="18" charset="0"/>
                              <a:cs typeface="Simplified Arabic" pitchFamily="18" charset="-78"/>
                            </a:rPr>
                            <m:t>𝑎</m:t>
                          </m:r>
                        </m:sup>
                        <m:e>
                          <m:sSub>
                            <m:sSubPr>
                              <m:ctrlPr>
                                <a:rPr lang="en-US" altLang="en-US" sz="2100" i="1">
                                  <a:latin typeface="Cambria Math" panose="02040503050406030204" pitchFamily="18" charset="0"/>
                                  <a:cs typeface="Simplified Arabic" pitchFamily="18" charset="-78"/>
                                </a:rPr>
                              </m:ctrlPr>
                            </m:sSubPr>
                            <m:e>
                              <m:r>
                                <a:rPr lang="en-US" altLang="en-US" sz="2100" i="1">
                                  <a:latin typeface="Cambria Math" panose="02040503050406030204" pitchFamily="18" charset="0"/>
                                  <a:cs typeface="Simplified Arabic" pitchFamily="18" charset="-78"/>
                                </a:rPr>
                                <m:t>𝜓</m:t>
                              </m:r>
                            </m:e>
                            <m:sub>
                              <m:r>
                                <a:rPr lang="en-US" altLang="en-US" sz="2100" i="1">
                                  <a:latin typeface="Cambria Math" panose="02040503050406030204" pitchFamily="18" charset="0"/>
                                  <a:cs typeface="Simplified Arabic" pitchFamily="18" charset="-78"/>
                                </a:rPr>
                                <m:t>𝑛</m:t>
                              </m:r>
                            </m:sub>
                          </m:sSub>
                          <m:sSub>
                            <m:sSubPr>
                              <m:ctrlPr>
                                <a:rPr lang="en-US" altLang="en-US" sz="2100" i="1">
                                  <a:latin typeface="Cambria Math" panose="02040503050406030204" pitchFamily="18" charset="0"/>
                                  <a:cs typeface="Simplified Arabic" pitchFamily="18" charset="-78"/>
                                </a:rPr>
                              </m:ctrlPr>
                            </m:sSubPr>
                            <m:e>
                              <m:r>
                                <a:rPr lang="en-US" altLang="en-US" sz="2100" i="1">
                                  <a:latin typeface="Cambria Math" panose="02040503050406030204" pitchFamily="18" charset="0"/>
                                  <a:cs typeface="Simplified Arabic" pitchFamily="18" charset="-78"/>
                                </a:rPr>
                                <m:t>𝜓</m:t>
                              </m:r>
                            </m:e>
                            <m:sub>
                              <m:r>
                                <a:rPr lang="en-US" altLang="en-US" sz="2100" i="1">
                                  <a:latin typeface="Cambria Math" panose="02040503050406030204" pitchFamily="18" charset="0"/>
                                  <a:cs typeface="Simplified Arabic" pitchFamily="18" charset="-78"/>
                                </a:rPr>
                                <m:t>𝑚</m:t>
                              </m:r>
                            </m:sub>
                          </m:sSub>
                          <m:r>
                            <a:rPr lang="en-US" sz="2100" i="1">
                              <a:latin typeface="Cambria Math" panose="02040503050406030204" pitchFamily="18" charset="0"/>
                              <a:cs typeface="Simplified Arabic" pitchFamily="18" charset="-78"/>
                            </a:rPr>
                            <m:t>𝑑</m:t>
                          </m:r>
                          <m:r>
                            <a:rPr lang="en-US" sz="2100" i="1">
                              <a:latin typeface="Cambria Math" panose="02040503050406030204" pitchFamily="18" charset="0"/>
                              <a:cs typeface="Simplified Arabic" pitchFamily="18" charset="-78"/>
                            </a:rPr>
                            <m:t>𝜏</m:t>
                          </m:r>
                        </m:e>
                      </m:nary>
                      <m:r>
                        <a:rPr lang="en-US" altLang="en-US" sz="2100" b="0" i="1" smtClean="0">
                          <a:latin typeface="Cambria Math" panose="02040503050406030204" pitchFamily="18" charset="0"/>
                          <a:cs typeface="Simplified Arabic" pitchFamily="18" charset="-78"/>
                        </a:rPr>
                        <m:t>=</m:t>
                      </m:r>
                      <m:nary>
                        <m:naryPr>
                          <m:ctrlPr>
                            <a:rPr lang="en-US" altLang="en-US" sz="2100" i="1">
                              <a:latin typeface="Cambria Math" panose="02040503050406030204" pitchFamily="18" charset="0"/>
                              <a:cs typeface="Simplified Arabic" pitchFamily="18" charset="-78"/>
                            </a:rPr>
                          </m:ctrlPr>
                        </m:naryPr>
                        <m:sub>
                          <m:r>
                            <m:rPr>
                              <m:brk m:alnAt="23"/>
                            </m:rPr>
                            <a:rPr lang="en-US" altLang="en-US" sz="2100" i="1">
                              <a:latin typeface="Cambria Math" panose="02040503050406030204" pitchFamily="18" charset="0"/>
                              <a:cs typeface="Simplified Arabic" pitchFamily="18" charset="-78"/>
                            </a:rPr>
                            <m:t>0</m:t>
                          </m:r>
                        </m:sub>
                        <m:sup>
                          <m:r>
                            <a:rPr lang="en-US" altLang="en-US" sz="2100" i="1">
                              <a:latin typeface="Cambria Math" panose="02040503050406030204" pitchFamily="18" charset="0"/>
                              <a:cs typeface="Simplified Arabic" pitchFamily="18" charset="-78"/>
                            </a:rPr>
                            <m:t>𝑎</m:t>
                          </m:r>
                        </m:sup>
                        <m:e>
                          <m:d>
                            <m:dPr>
                              <m:ctrlPr>
                                <a:rPr lang="en-US" altLang="en-US" sz="2100" i="1" smtClean="0">
                                  <a:latin typeface="Cambria Math" panose="02040503050406030204" pitchFamily="18" charset="0"/>
                                  <a:cs typeface="Simplified Arabic" pitchFamily="18" charset="-78"/>
                                </a:rPr>
                              </m:ctrlPr>
                            </m:dPr>
                            <m:e>
                              <m:rad>
                                <m:radPr>
                                  <m:degHide m:val="on"/>
                                  <m:ctrlPr>
                                    <a:rPr lang="en-US" altLang="en-US" sz="2100" i="1">
                                      <a:latin typeface="Cambria Math" panose="02040503050406030204" pitchFamily="18" charset="0"/>
                                      <a:cs typeface="Simplified Arabic" pitchFamily="18" charset="-78"/>
                                    </a:rPr>
                                  </m:ctrlPr>
                                </m:radPr>
                                <m:deg/>
                                <m:e>
                                  <m:f>
                                    <m:fPr>
                                      <m:ctrlPr>
                                        <a:rPr lang="en-US" altLang="en-US" sz="2100" i="1">
                                          <a:latin typeface="Cambria Math" panose="02040503050406030204" pitchFamily="18" charset="0"/>
                                          <a:cs typeface="Simplified Arabic" pitchFamily="18" charset="-78"/>
                                        </a:rPr>
                                      </m:ctrlPr>
                                    </m:fPr>
                                    <m:num>
                                      <m:r>
                                        <a:rPr lang="en-US" altLang="en-US" sz="2100" i="1">
                                          <a:latin typeface="Cambria Math" panose="02040503050406030204" pitchFamily="18" charset="0"/>
                                          <a:cs typeface="Simplified Arabic" pitchFamily="18" charset="-78"/>
                                        </a:rPr>
                                        <m:t>2</m:t>
                                      </m:r>
                                    </m:num>
                                    <m:den>
                                      <m:r>
                                        <a:rPr lang="en-US" altLang="en-US" sz="2100" i="1">
                                          <a:latin typeface="Cambria Math" panose="02040503050406030204" pitchFamily="18" charset="0"/>
                                          <a:cs typeface="Simplified Arabic" pitchFamily="18" charset="-78"/>
                                        </a:rPr>
                                        <m:t>𝑎</m:t>
                                      </m:r>
                                    </m:den>
                                  </m:f>
                                </m:e>
                              </m:rad>
                              <m:func>
                                <m:funcPr>
                                  <m:ctrlPr>
                                    <a:rPr lang="en-US" altLang="en-US" sz="2100" i="1">
                                      <a:latin typeface="Cambria Math" panose="02040503050406030204" pitchFamily="18" charset="0"/>
                                      <a:cs typeface="Simplified Arabic" pitchFamily="18" charset="-78"/>
                                    </a:rPr>
                                  </m:ctrlPr>
                                </m:funcPr>
                                <m:fName>
                                  <m:r>
                                    <m:rPr>
                                      <m:sty m:val="p"/>
                                    </m:rPr>
                                    <a:rPr lang="en-US" altLang="en-US" sz="2100" i="1">
                                      <a:latin typeface="Cambria Math" panose="02040503050406030204" pitchFamily="18" charset="0"/>
                                      <a:cs typeface="Simplified Arabic" pitchFamily="18" charset="-78"/>
                                    </a:rPr>
                                    <m:t>sin</m:t>
                                  </m:r>
                                </m:fName>
                                <m:e>
                                  <m:f>
                                    <m:fPr>
                                      <m:ctrlPr>
                                        <a:rPr lang="en-US" altLang="en-US" sz="2100" i="1">
                                          <a:latin typeface="Cambria Math" panose="02040503050406030204" pitchFamily="18" charset="0"/>
                                          <a:cs typeface="Simplified Arabic" pitchFamily="18" charset="-78"/>
                                        </a:rPr>
                                      </m:ctrlPr>
                                    </m:fPr>
                                    <m:num>
                                      <m:r>
                                        <a:rPr lang="en-US" altLang="en-US" sz="2100" i="1">
                                          <a:latin typeface="Cambria Math" panose="02040503050406030204" pitchFamily="18" charset="0"/>
                                          <a:cs typeface="Simplified Arabic" pitchFamily="18" charset="-78"/>
                                        </a:rPr>
                                        <m:t>𝑛</m:t>
                                      </m:r>
                                      <m:r>
                                        <a:rPr lang="en-US" altLang="en-US" sz="2100" i="1">
                                          <a:latin typeface="Cambria Math" panose="02040503050406030204" pitchFamily="18" charset="0"/>
                                          <a:cs typeface="Simplified Arabic" pitchFamily="18" charset="-78"/>
                                        </a:rPr>
                                        <m:t>𝜋</m:t>
                                      </m:r>
                                      <m:r>
                                        <a:rPr lang="en-US" altLang="en-US" sz="2100" i="1">
                                          <a:latin typeface="Cambria Math" panose="02040503050406030204" pitchFamily="18" charset="0"/>
                                          <a:cs typeface="Simplified Arabic" pitchFamily="18" charset="-78"/>
                                        </a:rPr>
                                        <m:t>𝑥</m:t>
                                      </m:r>
                                    </m:num>
                                    <m:den>
                                      <m:r>
                                        <a:rPr lang="en-US" altLang="en-US" sz="2100" i="1">
                                          <a:latin typeface="Cambria Math" panose="02040503050406030204" pitchFamily="18" charset="0"/>
                                          <a:cs typeface="Simplified Arabic" pitchFamily="18" charset="-78"/>
                                        </a:rPr>
                                        <m:t>𝑎</m:t>
                                      </m:r>
                                    </m:den>
                                  </m:f>
                                </m:e>
                              </m:func>
                            </m:e>
                          </m:d>
                          <m:d>
                            <m:dPr>
                              <m:ctrlPr>
                                <a:rPr lang="en-US" altLang="en-US" sz="2100" i="1" smtClean="0">
                                  <a:latin typeface="Cambria Math" panose="02040503050406030204" pitchFamily="18" charset="0"/>
                                  <a:cs typeface="Simplified Arabic" pitchFamily="18" charset="-78"/>
                                </a:rPr>
                              </m:ctrlPr>
                            </m:dPr>
                            <m:e>
                              <m:rad>
                                <m:radPr>
                                  <m:degHide m:val="on"/>
                                  <m:ctrlPr>
                                    <a:rPr lang="en-US" altLang="en-US" sz="2100" i="1">
                                      <a:latin typeface="Cambria Math" panose="02040503050406030204" pitchFamily="18" charset="0"/>
                                      <a:cs typeface="Simplified Arabic" pitchFamily="18" charset="-78"/>
                                    </a:rPr>
                                  </m:ctrlPr>
                                </m:radPr>
                                <m:deg/>
                                <m:e>
                                  <m:f>
                                    <m:fPr>
                                      <m:ctrlPr>
                                        <a:rPr lang="en-US" altLang="en-US" sz="2100" i="1">
                                          <a:latin typeface="Cambria Math" panose="02040503050406030204" pitchFamily="18" charset="0"/>
                                          <a:cs typeface="Simplified Arabic" pitchFamily="18" charset="-78"/>
                                        </a:rPr>
                                      </m:ctrlPr>
                                    </m:fPr>
                                    <m:num>
                                      <m:r>
                                        <a:rPr lang="en-US" altLang="en-US" sz="2100" i="1">
                                          <a:latin typeface="Cambria Math" panose="02040503050406030204" pitchFamily="18" charset="0"/>
                                          <a:cs typeface="Simplified Arabic" pitchFamily="18" charset="-78"/>
                                        </a:rPr>
                                        <m:t>2</m:t>
                                      </m:r>
                                    </m:num>
                                    <m:den>
                                      <m:r>
                                        <a:rPr lang="en-US" altLang="en-US" sz="2100" i="1">
                                          <a:latin typeface="Cambria Math" panose="02040503050406030204" pitchFamily="18" charset="0"/>
                                          <a:cs typeface="Simplified Arabic" pitchFamily="18" charset="-78"/>
                                        </a:rPr>
                                        <m:t>𝑎</m:t>
                                      </m:r>
                                    </m:den>
                                  </m:f>
                                </m:e>
                              </m:rad>
                              <m:func>
                                <m:funcPr>
                                  <m:ctrlPr>
                                    <a:rPr lang="en-US" altLang="en-US" sz="2100" i="1">
                                      <a:latin typeface="Cambria Math" panose="02040503050406030204" pitchFamily="18" charset="0"/>
                                      <a:cs typeface="Simplified Arabic" pitchFamily="18" charset="-78"/>
                                    </a:rPr>
                                  </m:ctrlPr>
                                </m:funcPr>
                                <m:fName>
                                  <m:r>
                                    <m:rPr>
                                      <m:sty m:val="p"/>
                                    </m:rPr>
                                    <a:rPr lang="en-US" altLang="en-US" sz="2100" i="1">
                                      <a:latin typeface="Cambria Math" panose="02040503050406030204" pitchFamily="18" charset="0"/>
                                      <a:cs typeface="Simplified Arabic" pitchFamily="18" charset="-78"/>
                                    </a:rPr>
                                    <m:t>sin</m:t>
                                  </m:r>
                                </m:fName>
                                <m:e>
                                  <m:f>
                                    <m:fPr>
                                      <m:ctrlPr>
                                        <a:rPr lang="en-US" altLang="en-US" sz="2100" i="1">
                                          <a:latin typeface="Cambria Math" panose="02040503050406030204" pitchFamily="18" charset="0"/>
                                          <a:cs typeface="Simplified Arabic" pitchFamily="18" charset="-78"/>
                                        </a:rPr>
                                      </m:ctrlPr>
                                    </m:fPr>
                                    <m:num>
                                      <m:r>
                                        <a:rPr lang="en-US" altLang="en-US" sz="2100" i="1">
                                          <a:latin typeface="Cambria Math" panose="02040503050406030204" pitchFamily="18" charset="0"/>
                                          <a:cs typeface="Simplified Arabic" pitchFamily="18" charset="-78"/>
                                        </a:rPr>
                                        <m:t>𝑚</m:t>
                                      </m:r>
                                      <m:r>
                                        <a:rPr lang="en-US" altLang="en-US" sz="2100" i="1">
                                          <a:latin typeface="Cambria Math" panose="02040503050406030204" pitchFamily="18" charset="0"/>
                                          <a:cs typeface="Simplified Arabic" pitchFamily="18" charset="-78"/>
                                        </a:rPr>
                                        <m:t>𝜋</m:t>
                                      </m:r>
                                      <m:r>
                                        <a:rPr lang="en-US" altLang="en-US" sz="2100" i="1">
                                          <a:latin typeface="Cambria Math" panose="02040503050406030204" pitchFamily="18" charset="0"/>
                                          <a:cs typeface="Simplified Arabic" pitchFamily="18" charset="-78"/>
                                        </a:rPr>
                                        <m:t>𝑥</m:t>
                                      </m:r>
                                    </m:num>
                                    <m:den>
                                      <m:r>
                                        <a:rPr lang="en-US" altLang="en-US" sz="2100" i="1">
                                          <a:latin typeface="Cambria Math" panose="02040503050406030204" pitchFamily="18" charset="0"/>
                                          <a:cs typeface="Simplified Arabic" pitchFamily="18" charset="-78"/>
                                        </a:rPr>
                                        <m:t>𝑎</m:t>
                                      </m:r>
                                    </m:den>
                                  </m:f>
                                </m:e>
                              </m:func>
                            </m:e>
                          </m:d>
                          <m:r>
                            <a:rPr lang="en-US" sz="2100" i="1">
                              <a:latin typeface="Cambria Math" panose="02040503050406030204" pitchFamily="18" charset="0"/>
                              <a:cs typeface="Simplified Arabic" pitchFamily="18" charset="-78"/>
                            </a:rPr>
                            <m:t>𝑑𝑥</m:t>
                          </m:r>
                        </m:e>
                      </m:nary>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pPr>
                <a:endParaRPr lang="en-US" altLang="en-US" sz="17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r>
                        <a:rPr lang="en-US" altLang="en-US" sz="2100" i="1">
                          <a:latin typeface="Cambria Math" panose="02040503050406030204" pitchFamily="18" charset="0"/>
                          <a:ea typeface="Times New Roman" panose="02020603050405020304" pitchFamily="18" charset="0"/>
                          <a:cs typeface="Simplified Arabic" pitchFamily="18" charset="-78"/>
                        </a:rPr>
                        <m:t>=</m:t>
                      </m:r>
                      <m:f>
                        <m:fPr>
                          <m:ctrlPr>
                            <a:rPr lang="en-US" altLang="en-US" sz="2100" i="1" smtClean="0">
                              <a:latin typeface="Cambria Math" panose="02040503050406030204" pitchFamily="18" charset="0"/>
                              <a:cs typeface="Simplified Arabic" pitchFamily="18" charset="-78"/>
                            </a:rPr>
                          </m:ctrlPr>
                        </m:fPr>
                        <m:num>
                          <m:r>
                            <a:rPr lang="en-US" altLang="en-US" sz="2100" b="0" i="1" smtClean="0">
                              <a:latin typeface="Cambria Math" panose="02040503050406030204" pitchFamily="18" charset="0"/>
                              <a:cs typeface="Simplified Arabic" pitchFamily="18" charset="-78"/>
                            </a:rPr>
                            <m:t>2</m:t>
                          </m:r>
                        </m:num>
                        <m:den>
                          <m:r>
                            <a:rPr lang="en-US" altLang="en-US" sz="2100" b="0" i="1" smtClean="0">
                              <a:latin typeface="Cambria Math" panose="02040503050406030204" pitchFamily="18" charset="0"/>
                              <a:cs typeface="Simplified Arabic" pitchFamily="18" charset="-78"/>
                            </a:rPr>
                            <m:t>𝑎</m:t>
                          </m:r>
                        </m:den>
                      </m:f>
                      <m:nary>
                        <m:naryPr>
                          <m:ctrlPr>
                            <a:rPr lang="en-US" altLang="en-US" sz="2100" i="1">
                              <a:latin typeface="Cambria Math" panose="02040503050406030204" pitchFamily="18" charset="0"/>
                              <a:ea typeface="Times New Roman" panose="02020603050405020304" pitchFamily="18" charset="0"/>
                              <a:cs typeface="Simplified Arabic" pitchFamily="18" charset="-78"/>
                            </a:rPr>
                          </m:ctrlPr>
                        </m:naryPr>
                        <m:sub>
                          <m:r>
                            <m:rPr>
                              <m:brk m:alnAt="23"/>
                            </m:rPr>
                            <a:rPr lang="en-US" altLang="en-US" sz="2100" i="1">
                              <a:latin typeface="Cambria Math" panose="02040503050406030204" pitchFamily="18" charset="0"/>
                              <a:ea typeface="Times New Roman" panose="02020603050405020304" pitchFamily="18" charset="0"/>
                              <a:cs typeface="Simplified Arabic" pitchFamily="18" charset="-78"/>
                            </a:rPr>
                            <m:t>0</m:t>
                          </m:r>
                        </m:sub>
                        <m:sup>
                          <m:r>
                            <a:rPr lang="en-US" altLang="en-US" sz="2100" i="1">
                              <a:latin typeface="Cambria Math" panose="02040503050406030204" pitchFamily="18" charset="0"/>
                              <a:ea typeface="Times New Roman" panose="02020603050405020304" pitchFamily="18" charset="0"/>
                              <a:cs typeface="Simplified Arabic" pitchFamily="18" charset="-78"/>
                            </a:rPr>
                            <m:t>𝑎</m:t>
                          </m:r>
                        </m:sup>
                        <m:e>
                          <m:d>
                            <m:dPr>
                              <m:ctrlPr>
                                <a:rPr lang="en-US" altLang="en-US" sz="2100" i="1">
                                  <a:latin typeface="Cambria Math" panose="02040503050406030204" pitchFamily="18" charset="0"/>
                                  <a:cs typeface="Simplified Arabic" pitchFamily="18" charset="-78"/>
                                </a:rPr>
                              </m:ctrlPr>
                            </m:dPr>
                            <m:e>
                              <m:func>
                                <m:funcPr>
                                  <m:ctrlPr>
                                    <a:rPr lang="en-US" altLang="en-US" sz="2100" i="1">
                                      <a:latin typeface="Cambria Math" panose="02040503050406030204" pitchFamily="18" charset="0"/>
                                      <a:cs typeface="Simplified Arabic" pitchFamily="18" charset="-78"/>
                                    </a:rPr>
                                  </m:ctrlPr>
                                </m:funcPr>
                                <m:fName>
                                  <m:r>
                                    <m:rPr>
                                      <m:sty m:val="p"/>
                                    </m:rPr>
                                    <a:rPr lang="en-US" altLang="en-US" sz="2100">
                                      <a:latin typeface="Cambria Math" panose="02040503050406030204" pitchFamily="18" charset="0"/>
                                      <a:cs typeface="Simplified Arabic" pitchFamily="18" charset="-78"/>
                                    </a:rPr>
                                    <m:t>sin</m:t>
                                  </m:r>
                                </m:fName>
                                <m:e>
                                  <m:f>
                                    <m:fPr>
                                      <m:ctrlPr>
                                        <a:rPr lang="en-US" altLang="en-US" sz="2100" i="1">
                                          <a:latin typeface="Cambria Math" panose="02040503050406030204" pitchFamily="18" charset="0"/>
                                          <a:cs typeface="Simplified Arabic" pitchFamily="18" charset="-78"/>
                                        </a:rPr>
                                      </m:ctrlPr>
                                    </m:fPr>
                                    <m:num>
                                      <m:r>
                                        <a:rPr lang="en-US" altLang="en-US" sz="2100" i="1">
                                          <a:latin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r>
                                        <a:rPr lang="en-US" altLang="en-US" sz="2100" i="1">
                                          <a:latin typeface="Cambria Math" panose="02040503050406030204" pitchFamily="18" charset="0"/>
                                          <a:ea typeface="Cambria Math" panose="02040503050406030204" pitchFamily="18" charset="0"/>
                                          <a:cs typeface="Simplified Arabic" pitchFamily="18" charset="-78"/>
                                        </a:rPr>
                                        <m:t>𝑥</m:t>
                                      </m:r>
                                    </m:num>
                                    <m:den>
                                      <m:r>
                                        <a:rPr lang="en-US" altLang="en-US" sz="2100" i="1">
                                          <a:latin typeface="Cambria Math" panose="02040503050406030204" pitchFamily="18" charset="0"/>
                                          <a:cs typeface="Simplified Arabic" pitchFamily="18" charset="-78"/>
                                        </a:rPr>
                                        <m:t>𝑎</m:t>
                                      </m:r>
                                    </m:den>
                                  </m:f>
                                </m:e>
                              </m:func>
                            </m:e>
                          </m:d>
                          <m:d>
                            <m:dPr>
                              <m:ctrlPr>
                                <a:rPr lang="en-US" altLang="en-US" sz="2100" i="1">
                                  <a:latin typeface="Cambria Math" panose="02040503050406030204" pitchFamily="18" charset="0"/>
                                  <a:cs typeface="Simplified Arabic" pitchFamily="18" charset="-78"/>
                                </a:rPr>
                              </m:ctrlPr>
                            </m:dPr>
                            <m:e>
                              <m:func>
                                <m:funcPr>
                                  <m:ctrlPr>
                                    <a:rPr lang="en-US" altLang="en-US" sz="2100" i="1">
                                      <a:latin typeface="Cambria Math" panose="02040503050406030204" pitchFamily="18" charset="0"/>
                                      <a:cs typeface="Simplified Arabic" pitchFamily="18" charset="-78"/>
                                    </a:rPr>
                                  </m:ctrlPr>
                                </m:funcPr>
                                <m:fName>
                                  <m:r>
                                    <m:rPr>
                                      <m:sty m:val="p"/>
                                    </m:rPr>
                                    <a:rPr lang="en-US" altLang="en-US" sz="2100">
                                      <a:latin typeface="Cambria Math" panose="02040503050406030204" pitchFamily="18" charset="0"/>
                                      <a:cs typeface="Simplified Arabic" pitchFamily="18" charset="-78"/>
                                    </a:rPr>
                                    <m:t>sin</m:t>
                                  </m:r>
                                </m:fName>
                                <m:e>
                                  <m:f>
                                    <m:fPr>
                                      <m:ctrlPr>
                                        <a:rPr lang="en-US" altLang="en-US" sz="2100" i="1">
                                          <a:latin typeface="Cambria Math" panose="02040503050406030204" pitchFamily="18" charset="0"/>
                                          <a:cs typeface="Simplified Arabic" pitchFamily="18" charset="-78"/>
                                        </a:rPr>
                                      </m:ctrlPr>
                                    </m:fPr>
                                    <m:num>
                                      <m:r>
                                        <a:rPr lang="en-US" altLang="en-US" sz="2100" i="1">
                                          <a:latin typeface="Cambria Math" panose="02040503050406030204" pitchFamily="18" charset="0"/>
                                          <a:cs typeface="Simplified Arabic" pitchFamily="18" charset="-78"/>
                                        </a:rPr>
                                        <m:t>𝑚</m:t>
                                      </m:r>
                                      <m:r>
                                        <a:rPr lang="en-US" altLang="en-US" sz="2100" i="1">
                                          <a:latin typeface="Cambria Math" panose="02040503050406030204" pitchFamily="18" charset="0"/>
                                          <a:ea typeface="Cambria Math" panose="02040503050406030204" pitchFamily="18" charset="0"/>
                                          <a:cs typeface="Simplified Arabic" pitchFamily="18" charset="-78"/>
                                        </a:rPr>
                                        <m:t>𝜋</m:t>
                                      </m:r>
                                      <m:r>
                                        <a:rPr lang="en-US" altLang="en-US" sz="2100" i="1">
                                          <a:latin typeface="Cambria Math" panose="02040503050406030204" pitchFamily="18" charset="0"/>
                                          <a:ea typeface="Cambria Math" panose="02040503050406030204" pitchFamily="18" charset="0"/>
                                          <a:cs typeface="Simplified Arabic" pitchFamily="18" charset="-78"/>
                                        </a:rPr>
                                        <m:t>𝑥</m:t>
                                      </m:r>
                                    </m:num>
                                    <m:den>
                                      <m:r>
                                        <a:rPr lang="en-US" altLang="en-US" sz="2100" i="1">
                                          <a:latin typeface="Cambria Math" panose="02040503050406030204" pitchFamily="18" charset="0"/>
                                          <a:cs typeface="Simplified Arabic" pitchFamily="18" charset="-78"/>
                                        </a:rPr>
                                        <m:t>𝑎</m:t>
                                      </m:r>
                                    </m:den>
                                  </m:f>
                                </m:e>
                              </m:func>
                            </m:e>
                          </m:d>
                          <m:r>
                            <a:rPr lang="en-US" sz="2100" i="1">
                              <a:latin typeface="Cambria Math" panose="02040503050406030204" pitchFamily="18" charset="0"/>
                              <a:ea typeface="Times New Roman" panose="02020603050405020304" pitchFamily="18" charset="0"/>
                              <a:cs typeface="Simplified Arabic" pitchFamily="18" charset="-78"/>
                            </a:rPr>
                            <m:t>𝑑𝑥</m:t>
                          </m:r>
                        </m:e>
                      </m:nary>
                    </m:oMath>
                  </m:oMathPara>
                </a14:m>
                <a:endParaRPr lang="en-US" altLang="en-US" sz="21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36624"/>
                <a:ext cx="8741867" cy="5716501"/>
              </a:xfrm>
              <a:prstGeom prst="rect">
                <a:avLst/>
              </a:prstGeom>
              <a:blipFill>
                <a:blip r:embed="rId2"/>
                <a:stretch>
                  <a:fillRect l="-1046" t="-854" r="-8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192748" y="3620465"/>
                <a:ext cx="1267655"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sz="2000" i="1">
                          <a:latin typeface="Cambria Math" panose="02040503050406030204" pitchFamily="18" charset="0"/>
                        </a:rPr>
                        <m:t>𝑎</m:t>
                      </m:r>
                      <m:r>
                        <a:rPr lang="en-US" altLang="en-US" sz="2000" i="1">
                          <a:latin typeface="Cambria Math" panose="02040503050406030204" pitchFamily="18" charset="0"/>
                        </a:rPr>
                        <m:t>𝑙𝑙</m:t>
                      </m:r>
                      <m:r>
                        <a:rPr lang="en-US" altLang="en-US" sz="2000" i="1">
                          <a:latin typeface="Cambria Math" panose="02040503050406030204" pitchFamily="18" charset="0"/>
                        </a:rPr>
                        <m:t> </m:t>
                      </m:r>
                      <m:r>
                        <a:rPr lang="en-US" altLang="en-US" sz="2000" i="1">
                          <a:latin typeface="Cambria Math" panose="02040503050406030204" pitchFamily="18" charset="0"/>
                        </a:rPr>
                        <m:t>𝑠𝑝𝑎𝑐𝑒</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192748" y="3620465"/>
                <a:ext cx="1267655" cy="400110"/>
              </a:xfrm>
              <a:prstGeom prst="rect">
                <a:avLst/>
              </a:prstGeom>
              <a:blipFill>
                <a:blip r:embed="rId3"/>
                <a:stretch>
                  <a:fillRect b="-6061"/>
                </a:stretch>
              </a:blipFill>
            </p:spPr>
            <p:txBody>
              <a:bodyPr/>
              <a:lstStyle/>
              <a:p>
                <a:r>
                  <a:rPr lang="en-US">
                    <a:noFill/>
                  </a:rPr>
                  <a:t> </a:t>
                </a:r>
              </a:p>
            </p:txBody>
          </p:sp>
        </mc:Fallback>
      </mc:AlternateContent>
    </p:spTree>
    <p:extLst>
      <p:ext uri="{BB962C8B-B14F-4D97-AF65-F5344CB8AC3E}">
        <p14:creationId xmlns:p14="http://schemas.microsoft.com/office/powerpoint/2010/main" val="65055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22</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36624"/>
                <a:ext cx="8741867" cy="5621795"/>
              </a:xfrm>
              <a:prstGeom prst="rect">
                <a:avLst/>
              </a:prstGeom>
            </p:spPr>
            <p:txBody>
              <a:bodyPr wrap="square">
                <a:spAutoFit/>
              </a:bodyPr>
              <a:lstStyle/>
              <a:p>
                <a:pPr algn="just">
                  <a:spcBef>
                    <a:spcPct val="0"/>
                  </a:spcBef>
                </a:pPr>
                <a:r>
                  <a:rPr lang="en-US" altLang="en-US" sz="1950" dirty="0">
                    <a:latin typeface="Calibri body"/>
                    <a:ea typeface="Times New Roman" panose="02020603050405020304" pitchFamily="18" charset="0"/>
                    <a:cs typeface="Simplified Arabic" pitchFamily="18" charset="-78"/>
                  </a:rPr>
                  <a:t>Using this realtion</a:t>
                </a:r>
              </a:p>
              <a:p>
                <a:pPr algn="just">
                  <a:spcBef>
                    <a:spcPct val="0"/>
                  </a:spcBef>
                </a:pPr>
                <a:endParaRPr lang="en-US" altLang="en-US" sz="12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nary>
                        <m:naryPr>
                          <m:limLoc m:val="undOvr"/>
                          <m:subHide m:val="on"/>
                          <m:supHide m:val="on"/>
                          <m:ctrlPr>
                            <a:rPr lang="en-US" altLang="en-US" sz="1950" i="1" smtClean="0">
                              <a:latin typeface="Cambria Math" panose="02040503050406030204" pitchFamily="18" charset="0"/>
                              <a:cs typeface="Simplified Arabic" pitchFamily="18" charset="-78"/>
                            </a:rPr>
                          </m:ctrlPr>
                        </m:naryPr>
                        <m:sub/>
                        <m:sup/>
                        <m:e>
                          <m:func>
                            <m:funcPr>
                              <m:ctrlPr>
                                <a:rPr lang="en-US" altLang="en-US" sz="1950" b="0" i="1" smtClean="0">
                                  <a:latin typeface="Cambria Math" panose="02040503050406030204" pitchFamily="18" charset="0"/>
                                  <a:cs typeface="Simplified Arabic" pitchFamily="18" charset="-78"/>
                                </a:rPr>
                              </m:ctrlPr>
                            </m:funcPr>
                            <m:fName>
                              <m:r>
                                <m:rPr>
                                  <m:sty m:val="p"/>
                                </m:rPr>
                                <a:rPr lang="en-US" altLang="en-US" sz="1950" b="0" i="0" smtClean="0">
                                  <a:latin typeface="Cambria Math" panose="02040503050406030204" pitchFamily="18" charset="0"/>
                                  <a:cs typeface="Simplified Arabic" pitchFamily="18" charset="-78"/>
                                </a:rPr>
                                <m:t>sin</m:t>
                              </m:r>
                            </m:fName>
                            <m:e>
                              <m:r>
                                <a:rPr lang="en-US" altLang="en-US" sz="1950" b="0" i="1" smtClean="0">
                                  <a:latin typeface="Cambria Math" panose="02040503050406030204" pitchFamily="18" charset="0"/>
                                  <a:cs typeface="Simplified Arabic" pitchFamily="18" charset="-78"/>
                                </a:rPr>
                                <m:t>𝑎𝑥</m:t>
                              </m:r>
                              <m:func>
                                <m:funcPr>
                                  <m:ctrlPr>
                                    <a:rPr lang="en-US" altLang="en-US" sz="1950" b="0" i="1" smtClean="0">
                                      <a:latin typeface="Cambria Math" panose="02040503050406030204" pitchFamily="18" charset="0"/>
                                      <a:cs typeface="Simplified Arabic" pitchFamily="18" charset="-78"/>
                                    </a:rPr>
                                  </m:ctrlPr>
                                </m:funcPr>
                                <m:fName>
                                  <m:r>
                                    <m:rPr>
                                      <m:sty m:val="p"/>
                                    </m:rPr>
                                    <a:rPr lang="en-US" altLang="en-US" sz="1950" b="0" i="0" smtClean="0">
                                      <a:latin typeface="Cambria Math" panose="02040503050406030204" pitchFamily="18" charset="0"/>
                                      <a:cs typeface="Simplified Arabic" pitchFamily="18" charset="-78"/>
                                    </a:rPr>
                                    <m:t>sin</m:t>
                                  </m:r>
                                </m:fName>
                                <m:e>
                                  <m:r>
                                    <a:rPr lang="en-US" altLang="en-US" sz="1950" b="0" i="1" smtClean="0">
                                      <a:latin typeface="Cambria Math" panose="02040503050406030204" pitchFamily="18" charset="0"/>
                                      <a:cs typeface="Simplified Arabic" pitchFamily="18" charset="-78"/>
                                    </a:rPr>
                                    <m:t>𝑏𝑥</m:t>
                                  </m:r>
                                  <m:r>
                                    <a:rPr lang="en-US" altLang="en-US" sz="1950" b="0" i="1" smtClean="0">
                                      <a:latin typeface="Cambria Math" panose="02040503050406030204" pitchFamily="18" charset="0"/>
                                      <a:cs typeface="Simplified Arabic" pitchFamily="18" charset="-78"/>
                                    </a:rPr>
                                    <m:t> </m:t>
                                  </m:r>
                                  <m:r>
                                    <a:rPr lang="en-US" altLang="en-US" sz="1950" b="0" i="1" smtClean="0">
                                      <a:latin typeface="Cambria Math" panose="02040503050406030204" pitchFamily="18" charset="0"/>
                                      <a:cs typeface="Simplified Arabic" pitchFamily="18" charset="-78"/>
                                    </a:rPr>
                                    <m:t>𝑑𝑥</m:t>
                                  </m:r>
                                  <m:r>
                                    <a:rPr lang="en-US" altLang="en-US" sz="1950" b="0" i="1" smtClean="0">
                                      <a:latin typeface="Cambria Math" panose="02040503050406030204" pitchFamily="18" charset="0"/>
                                      <a:cs typeface="Simplified Arabic" pitchFamily="18" charset="-78"/>
                                    </a:rPr>
                                    <m:t>= </m:t>
                                  </m:r>
                                  <m:f>
                                    <m:fPr>
                                      <m:ctrlPr>
                                        <a:rPr lang="en-US" altLang="en-US" sz="1950" b="0" i="1" smtClean="0">
                                          <a:latin typeface="Cambria Math" panose="02040503050406030204" pitchFamily="18" charset="0"/>
                                          <a:cs typeface="Simplified Arabic" pitchFamily="18" charset="-78"/>
                                        </a:rPr>
                                      </m:ctrlPr>
                                    </m:fPr>
                                    <m:num>
                                      <m:func>
                                        <m:funcPr>
                                          <m:ctrlPr>
                                            <a:rPr lang="en-US" altLang="en-US" sz="1950" b="0" i="1" smtClean="0">
                                              <a:latin typeface="Cambria Math" panose="02040503050406030204" pitchFamily="18" charset="0"/>
                                              <a:cs typeface="Simplified Arabic" pitchFamily="18" charset="-78"/>
                                            </a:rPr>
                                          </m:ctrlPr>
                                        </m:funcPr>
                                        <m:fName>
                                          <m:r>
                                            <m:rPr>
                                              <m:sty m:val="p"/>
                                            </m:rPr>
                                            <a:rPr lang="en-US" altLang="en-US" sz="1950" b="0" i="0" smtClean="0">
                                              <a:latin typeface="Cambria Math" panose="02040503050406030204" pitchFamily="18" charset="0"/>
                                              <a:cs typeface="Simplified Arabic" pitchFamily="18" charset="-78"/>
                                            </a:rPr>
                                            <m:t>sin</m:t>
                                          </m:r>
                                        </m:fName>
                                        <m:e>
                                          <m:d>
                                            <m:dPr>
                                              <m:ctrlPr>
                                                <a:rPr lang="en-US" altLang="en-US" sz="1950" b="0" i="1" smtClean="0">
                                                  <a:latin typeface="Cambria Math" panose="02040503050406030204" pitchFamily="18" charset="0"/>
                                                  <a:cs typeface="Simplified Arabic" pitchFamily="18" charset="-78"/>
                                                </a:rPr>
                                              </m:ctrlPr>
                                            </m:dPr>
                                            <m:e>
                                              <m:r>
                                                <a:rPr lang="en-US" altLang="en-US" sz="1950" b="0" i="1" smtClean="0">
                                                  <a:latin typeface="Cambria Math" panose="02040503050406030204" pitchFamily="18" charset="0"/>
                                                  <a:cs typeface="Simplified Arabic" pitchFamily="18" charset="-78"/>
                                                </a:rPr>
                                                <m:t>𝑎</m:t>
                                              </m:r>
                                              <m:r>
                                                <a:rPr lang="en-US" altLang="en-US" sz="1950" b="0" i="1" smtClean="0">
                                                  <a:latin typeface="Cambria Math" panose="02040503050406030204" pitchFamily="18" charset="0"/>
                                                  <a:cs typeface="Simplified Arabic" pitchFamily="18" charset="-78"/>
                                                </a:rPr>
                                                <m:t>−</m:t>
                                              </m:r>
                                              <m:r>
                                                <a:rPr lang="en-US" altLang="en-US" sz="1950" b="0" i="1" smtClean="0">
                                                  <a:latin typeface="Cambria Math" panose="02040503050406030204" pitchFamily="18" charset="0"/>
                                                  <a:cs typeface="Simplified Arabic" pitchFamily="18" charset="-78"/>
                                                </a:rPr>
                                                <m:t>𝑏</m:t>
                                              </m:r>
                                            </m:e>
                                          </m:d>
                                          <m:r>
                                            <a:rPr lang="en-US" altLang="en-US" sz="1950" b="0" i="1" smtClean="0">
                                              <a:latin typeface="Cambria Math" panose="02040503050406030204" pitchFamily="18" charset="0"/>
                                              <a:cs typeface="Simplified Arabic" pitchFamily="18" charset="-78"/>
                                            </a:rPr>
                                            <m:t>𝑥</m:t>
                                          </m:r>
                                        </m:e>
                                      </m:func>
                                    </m:num>
                                    <m:den>
                                      <m:r>
                                        <a:rPr lang="en-US" altLang="en-US" sz="1950" b="0" i="1" smtClean="0">
                                          <a:latin typeface="Cambria Math" panose="02040503050406030204" pitchFamily="18" charset="0"/>
                                          <a:cs typeface="Simplified Arabic" pitchFamily="18" charset="-78"/>
                                        </a:rPr>
                                        <m:t>2</m:t>
                                      </m:r>
                                      <m:r>
                                        <a:rPr lang="en-US" altLang="en-US" sz="1950" b="0" i="1" smtClean="0">
                                          <a:latin typeface="Cambria Math" panose="02040503050406030204" pitchFamily="18" charset="0"/>
                                          <a:cs typeface="Simplified Arabic" pitchFamily="18" charset="-78"/>
                                        </a:rPr>
                                        <m:t>(</m:t>
                                      </m:r>
                                      <m:r>
                                        <a:rPr lang="en-US" altLang="en-US" sz="1950" b="0" i="1" smtClean="0">
                                          <a:latin typeface="Cambria Math" panose="02040503050406030204" pitchFamily="18" charset="0"/>
                                          <a:cs typeface="Simplified Arabic" pitchFamily="18" charset="-78"/>
                                        </a:rPr>
                                        <m:t>𝑎</m:t>
                                      </m:r>
                                      <m:r>
                                        <a:rPr lang="en-US" altLang="en-US" sz="1950" b="0" i="1" smtClean="0">
                                          <a:latin typeface="Cambria Math" panose="02040503050406030204" pitchFamily="18" charset="0"/>
                                          <a:cs typeface="Simplified Arabic" pitchFamily="18" charset="-78"/>
                                        </a:rPr>
                                        <m:t>−</m:t>
                                      </m:r>
                                      <m:r>
                                        <a:rPr lang="en-US" altLang="en-US" sz="1950" b="0" i="1" smtClean="0">
                                          <a:latin typeface="Cambria Math" panose="02040503050406030204" pitchFamily="18" charset="0"/>
                                          <a:cs typeface="Simplified Arabic" pitchFamily="18" charset="-78"/>
                                        </a:rPr>
                                        <m:t>𝑏</m:t>
                                      </m:r>
                                      <m:r>
                                        <a:rPr lang="en-US" altLang="en-US" sz="1950" b="0" i="1" smtClean="0">
                                          <a:latin typeface="Cambria Math" panose="02040503050406030204" pitchFamily="18" charset="0"/>
                                          <a:cs typeface="Simplified Arabic" pitchFamily="18" charset="-78"/>
                                        </a:rPr>
                                        <m:t>)</m:t>
                                      </m:r>
                                    </m:den>
                                  </m:f>
                                  <m:r>
                                    <a:rPr lang="en-US" altLang="en-US" sz="1950" b="0" i="1" smtClean="0">
                                      <a:latin typeface="Cambria Math" panose="02040503050406030204" pitchFamily="18" charset="0"/>
                                      <a:cs typeface="Simplified Arabic" pitchFamily="18" charset="-78"/>
                                    </a:rPr>
                                    <m:t>−</m:t>
                                  </m:r>
                                  <m:f>
                                    <m:fPr>
                                      <m:ctrlPr>
                                        <a:rPr lang="en-US" altLang="en-US" sz="1950" b="0" i="1" smtClean="0">
                                          <a:latin typeface="Cambria Math" panose="02040503050406030204" pitchFamily="18" charset="0"/>
                                          <a:cs typeface="Simplified Arabic" pitchFamily="18" charset="-78"/>
                                        </a:rPr>
                                      </m:ctrlPr>
                                    </m:fPr>
                                    <m:num>
                                      <m:func>
                                        <m:funcPr>
                                          <m:ctrlPr>
                                            <a:rPr lang="en-US" altLang="en-US" sz="1950" b="0" i="1" smtClean="0">
                                              <a:latin typeface="Cambria Math" panose="02040503050406030204" pitchFamily="18" charset="0"/>
                                              <a:cs typeface="Simplified Arabic" pitchFamily="18" charset="-78"/>
                                            </a:rPr>
                                          </m:ctrlPr>
                                        </m:funcPr>
                                        <m:fName>
                                          <m:r>
                                            <m:rPr>
                                              <m:sty m:val="p"/>
                                            </m:rPr>
                                            <a:rPr lang="en-US" altLang="en-US" sz="1950" b="0" i="0" smtClean="0">
                                              <a:latin typeface="Cambria Math" panose="02040503050406030204" pitchFamily="18" charset="0"/>
                                              <a:cs typeface="Simplified Arabic" pitchFamily="18" charset="-78"/>
                                            </a:rPr>
                                            <m:t>sin</m:t>
                                          </m:r>
                                        </m:fName>
                                        <m:e>
                                          <m:d>
                                            <m:dPr>
                                              <m:ctrlPr>
                                                <a:rPr lang="en-US" altLang="en-US" sz="1950" b="0" i="1" smtClean="0">
                                                  <a:latin typeface="Cambria Math" panose="02040503050406030204" pitchFamily="18" charset="0"/>
                                                  <a:cs typeface="Simplified Arabic" pitchFamily="18" charset="-78"/>
                                                </a:rPr>
                                              </m:ctrlPr>
                                            </m:dPr>
                                            <m:e>
                                              <m:r>
                                                <a:rPr lang="en-US" altLang="en-US" sz="1950" b="0" i="1" smtClean="0">
                                                  <a:latin typeface="Cambria Math" panose="02040503050406030204" pitchFamily="18" charset="0"/>
                                                  <a:cs typeface="Simplified Arabic" pitchFamily="18" charset="-78"/>
                                                </a:rPr>
                                                <m:t>𝑎</m:t>
                                              </m:r>
                                              <m:r>
                                                <a:rPr lang="en-US" altLang="en-US" sz="1950" b="0" i="1" smtClean="0">
                                                  <a:latin typeface="Cambria Math" panose="02040503050406030204" pitchFamily="18" charset="0"/>
                                                  <a:cs typeface="Simplified Arabic" pitchFamily="18" charset="-78"/>
                                                </a:rPr>
                                                <m:t>+</m:t>
                                              </m:r>
                                              <m:r>
                                                <a:rPr lang="en-US" altLang="en-US" sz="1950" b="0" i="1" smtClean="0">
                                                  <a:latin typeface="Cambria Math" panose="02040503050406030204" pitchFamily="18" charset="0"/>
                                                  <a:cs typeface="Simplified Arabic" pitchFamily="18" charset="-78"/>
                                                </a:rPr>
                                                <m:t>𝑏</m:t>
                                              </m:r>
                                            </m:e>
                                          </m:d>
                                          <m:r>
                                            <a:rPr lang="en-US" altLang="en-US" sz="1950" b="0" i="1" smtClean="0">
                                              <a:latin typeface="Cambria Math" panose="02040503050406030204" pitchFamily="18" charset="0"/>
                                              <a:cs typeface="Simplified Arabic" pitchFamily="18" charset="-78"/>
                                            </a:rPr>
                                            <m:t>𝑥</m:t>
                                          </m:r>
                                        </m:e>
                                      </m:func>
                                    </m:num>
                                    <m:den>
                                      <m:r>
                                        <a:rPr lang="en-US" altLang="en-US" sz="1950" b="0" i="1" smtClean="0">
                                          <a:latin typeface="Cambria Math" panose="02040503050406030204" pitchFamily="18" charset="0"/>
                                          <a:cs typeface="Simplified Arabic" pitchFamily="18" charset="-78"/>
                                        </a:rPr>
                                        <m:t>2</m:t>
                                      </m:r>
                                      <m:r>
                                        <a:rPr lang="en-US" altLang="en-US" sz="1950" b="0" i="1" smtClean="0">
                                          <a:latin typeface="Cambria Math" panose="02040503050406030204" pitchFamily="18" charset="0"/>
                                          <a:cs typeface="Simplified Arabic" pitchFamily="18" charset="-78"/>
                                        </a:rPr>
                                        <m:t>(</m:t>
                                      </m:r>
                                      <m:r>
                                        <a:rPr lang="en-US" altLang="en-US" sz="1950" b="0" i="1" smtClean="0">
                                          <a:latin typeface="Cambria Math" panose="02040503050406030204" pitchFamily="18" charset="0"/>
                                          <a:cs typeface="Simplified Arabic" pitchFamily="18" charset="-78"/>
                                        </a:rPr>
                                        <m:t>𝑎</m:t>
                                      </m:r>
                                      <m:r>
                                        <a:rPr lang="en-US" altLang="en-US" sz="1950" b="0" i="1" smtClean="0">
                                          <a:latin typeface="Cambria Math" panose="02040503050406030204" pitchFamily="18" charset="0"/>
                                          <a:cs typeface="Simplified Arabic" pitchFamily="18" charset="-78"/>
                                        </a:rPr>
                                        <m:t>+</m:t>
                                      </m:r>
                                      <m:r>
                                        <a:rPr lang="en-US" altLang="en-US" sz="1950" b="0" i="1" smtClean="0">
                                          <a:latin typeface="Cambria Math" panose="02040503050406030204" pitchFamily="18" charset="0"/>
                                          <a:cs typeface="Simplified Arabic" pitchFamily="18" charset="-78"/>
                                        </a:rPr>
                                        <m:t>𝑏</m:t>
                                      </m:r>
                                      <m:r>
                                        <a:rPr lang="en-US" altLang="en-US" sz="1950" b="0" i="1" smtClean="0">
                                          <a:latin typeface="Cambria Math" panose="02040503050406030204" pitchFamily="18" charset="0"/>
                                          <a:cs typeface="Simplified Arabic" pitchFamily="18" charset="-78"/>
                                        </a:rPr>
                                        <m:t>)</m:t>
                                      </m:r>
                                    </m:den>
                                  </m:f>
                                </m:e>
                              </m:func>
                            </m:e>
                          </m:func>
                        </m:e>
                      </m:nary>
                    </m:oMath>
                  </m:oMathPara>
                </a14:m>
                <a:endParaRPr lang="en-US" altLang="en-US" sz="1950" dirty="0">
                  <a:latin typeface="Calibri body"/>
                  <a:ea typeface="Times New Roman" panose="02020603050405020304" pitchFamily="18" charset="0"/>
                  <a:cs typeface="Simplified Arabic" pitchFamily="18" charset="-78"/>
                </a:endParaRPr>
              </a:p>
              <a:p>
                <a:pPr algn="just">
                  <a:spcBef>
                    <a:spcPct val="0"/>
                  </a:spcBef>
                </a:pPr>
                <a:r>
                  <a:rPr lang="en-US" altLang="en-US" sz="1950" dirty="0">
                    <a:latin typeface="Calibri body"/>
                    <a:ea typeface="Times New Roman" panose="02020603050405020304" pitchFamily="18" charset="0"/>
                    <a:cs typeface="Simplified Arabic" pitchFamily="18" charset="-78"/>
                  </a:rPr>
                  <a:t>we get</a:t>
                </a:r>
                <a:endParaRPr lang="ar-SA" altLang="en-US" sz="1950" dirty="0">
                  <a:latin typeface="Calibri body"/>
                  <a:ea typeface="Times New Roman" panose="02020603050405020304" pitchFamily="18" charset="0"/>
                  <a:cs typeface="Simplified Arabic" pitchFamily="18" charset="-78"/>
                </a:endParaRPr>
              </a:p>
              <a:p>
                <a:pPr algn="just">
                  <a:spcBef>
                    <a:spcPct val="0"/>
                  </a:spcBef>
                </a:pPr>
                <a:endParaRPr lang="en-US" altLang="en-US" sz="195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
                    </m:oMathParaPr>
                    <m:oMath xmlns:m="http://schemas.openxmlformats.org/officeDocument/2006/math">
                      <m:nary>
                        <m:naryPr>
                          <m:ctrlPr>
                            <a:rPr lang="en-US" altLang="en-US" sz="1950" i="1">
                              <a:latin typeface="Cambria Math" panose="02040503050406030204" pitchFamily="18" charset="0"/>
                              <a:cs typeface="Simplified Arabic" pitchFamily="18" charset="-78"/>
                            </a:rPr>
                          </m:ctrlPr>
                        </m:naryPr>
                        <m:sub>
                          <m:r>
                            <m:rPr>
                              <m:brk m:alnAt="23"/>
                            </m:rPr>
                            <a:rPr lang="en-US" altLang="en-US" sz="1950" i="1">
                              <a:latin typeface="Cambria Math" panose="02040503050406030204" pitchFamily="18" charset="0"/>
                              <a:cs typeface="Simplified Arabic" pitchFamily="18" charset="-78"/>
                            </a:rPr>
                            <m:t>0</m:t>
                          </m:r>
                        </m:sub>
                        <m:sup>
                          <m:r>
                            <a:rPr lang="en-US" altLang="en-US" sz="1950" i="1">
                              <a:latin typeface="Cambria Math" panose="02040503050406030204" pitchFamily="18" charset="0"/>
                              <a:cs typeface="Simplified Arabic" pitchFamily="18" charset="-78"/>
                            </a:rPr>
                            <m:t>𝑎</m:t>
                          </m:r>
                        </m:sup>
                        <m:e>
                          <m:sSub>
                            <m:sSubPr>
                              <m:ctrlPr>
                                <a:rPr lang="en-US" altLang="en-US" sz="1950" i="1">
                                  <a:latin typeface="Cambria Math" panose="02040503050406030204" pitchFamily="18" charset="0"/>
                                  <a:cs typeface="Simplified Arabic" pitchFamily="18" charset="-78"/>
                                </a:rPr>
                              </m:ctrlPr>
                            </m:sSubPr>
                            <m:e>
                              <m:r>
                                <a:rPr lang="en-US" altLang="en-US" sz="1950" i="1">
                                  <a:latin typeface="Cambria Math" panose="02040503050406030204" pitchFamily="18" charset="0"/>
                                  <a:cs typeface="Simplified Arabic" pitchFamily="18" charset="-78"/>
                                </a:rPr>
                                <m:t>𝜓</m:t>
                              </m:r>
                            </m:e>
                            <m:sub>
                              <m:r>
                                <a:rPr lang="en-US" altLang="en-US" sz="1950" i="1">
                                  <a:latin typeface="Cambria Math" panose="02040503050406030204" pitchFamily="18" charset="0"/>
                                  <a:cs typeface="Simplified Arabic" pitchFamily="18" charset="-78"/>
                                </a:rPr>
                                <m:t>𝑛</m:t>
                              </m:r>
                            </m:sub>
                          </m:sSub>
                          <m:sSub>
                            <m:sSubPr>
                              <m:ctrlPr>
                                <a:rPr lang="en-US" altLang="en-US" sz="1950" i="1">
                                  <a:latin typeface="Cambria Math" panose="02040503050406030204" pitchFamily="18" charset="0"/>
                                  <a:cs typeface="Simplified Arabic" pitchFamily="18" charset="-78"/>
                                </a:rPr>
                              </m:ctrlPr>
                            </m:sSubPr>
                            <m:e>
                              <m:r>
                                <a:rPr lang="en-US" altLang="en-US" sz="1950" i="1">
                                  <a:latin typeface="Cambria Math" panose="02040503050406030204" pitchFamily="18" charset="0"/>
                                  <a:cs typeface="Simplified Arabic" pitchFamily="18" charset="-78"/>
                                </a:rPr>
                                <m:t>𝜓</m:t>
                              </m:r>
                            </m:e>
                            <m:sub>
                              <m:r>
                                <a:rPr lang="en-US" altLang="en-US" sz="1950" i="1">
                                  <a:latin typeface="Cambria Math" panose="02040503050406030204" pitchFamily="18" charset="0"/>
                                  <a:cs typeface="Simplified Arabic" pitchFamily="18" charset="-78"/>
                                </a:rPr>
                                <m:t>𝑚</m:t>
                              </m:r>
                            </m:sub>
                          </m:sSub>
                          <m:r>
                            <a:rPr lang="en-US" sz="1950" i="1">
                              <a:latin typeface="Cambria Math" panose="02040503050406030204" pitchFamily="18" charset="0"/>
                              <a:cs typeface="Simplified Arabic" pitchFamily="18" charset="-78"/>
                            </a:rPr>
                            <m:t>𝑑</m:t>
                          </m:r>
                          <m:r>
                            <a:rPr lang="en-US" sz="1950" i="1">
                              <a:latin typeface="Cambria Math" panose="02040503050406030204" pitchFamily="18" charset="0"/>
                              <a:cs typeface="Simplified Arabic" pitchFamily="18" charset="-78"/>
                            </a:rPr>
                            <m:t>𝜏</m:t>
                          </m:r>
                        </m:e>
                      </m:nary>
                      <m:r>
                        <a:rPr lang="en-US" sz="1950" b="0" i="1" smtClean="0">
                          <a:latin typeface="Cambria Math" panose="02040503050406030204" pitchFamily="18" charset="0"/>
                          <a:cs typeface="Simplified Arabic" pitchFamily="18" charset="-78"/>
                        </a:rPr>
                        <m:t>= </m:t>
                      </m:r>
                      <m:f>
                        <m:fPr>
                          <m:ctrlPr>
                            <a:rPr lang="en-US" sz="1950" b="0" i="1" smtClean="0">
                              <a:latin typeface="Cambria Math" panose="02040503050406030204" pitchFamily="18" charset="0"/>
                              <a:cs typeface="Simplified Arabic" pitchFamily="18" charset="-78"/>
                            </a:rPr>
                          </m:ctrlPr>
                        </m:fPr>
                        <m:num>
                          <m:r>
                            <a:rPr lang="en-US" sz="1950" b="0" i="1" smtClean="0">
                              <a:latin typeface="Cambria Math" panose="02040503050406030204" pitchFamily="18" charset="0"/>
                              <a:cs typeface="Simplified Arabic" pitchFamily="18" charset="-78"/>
                            </a:rPr>
                            <m:t>1</m:t>
                          </m:r>
                        </m:num>
                        <m:den>
                          <m:r>
                            <a:rPr lang="en-US" sz="1950" b="0" i="1" smtClean="0">
                              <a:latin typeface="Cambria Math" panose="02040503050406030204" pitchFamily="18" charset="0"/>
                              <a:cs typeface="Simplified Arabic" pitchFamily="18" charset="-78"/>
                            </a:rPr>
                            <m:t>𝑎</m:t>
                          </m:r>
                        </m:den>
                      </m:f>
                      <m:sSubSup>
                        <m:sSubSupPr>
                          <m:ctrlPr>
                            <a:rPr lang="en-US" sz="1950" b="0" i="1" smtClean="0">
                              <a:latin typeface="Cambria Math" panose="02040503050406030204" pitchFamily="18" charset="0"/>
                              <a:cs typeface="Simplified Arabic" pitchFamily="18" charset="-78"/>
                            </a:rPr>
                          </m:ctrlPr>
                        </m:sSubSupPr>
                        <m:e>
                          <m:d>
                            <m:dPr>
                              <m:begChr m:val="["/>
                              <m:endChr m:val="]"/>
                              <m:ctrlPr>
                                <a:rPr lang="en-US" sz="1950" i="1">
                                  <a:latin typeface="Cambria Math" panose="02040503050406030204" pitchFamily="18" charset="0"/>
                                  <a:cs typeface="Simplified Arabic" pitchFamily="18" charset="-78"/>
                                </a:rPr>
                              </m:ctrlPr>
                            </m:dPr>
                            <m:e>
                              <m:f>
                                <m:fPr>
                                  <m:ctrlPr>
                                    <a:rPr lang="en-US" sz="1950" i="1">
                                      <a:latin typeface="Cambria Math" panose="02040503050406030204" pitchFamily="18" charset="0"/>
                                      <a:cs typeface="Simplified Arabic" pitchFamily="18" charset="-78"/>
                                    </a:rPr>
                                  </m:ctrlPr>
                                </m:fPr>
                                <m:num>
                                  <m:r>
                                    <a:rPr lang="en-US" sz="1950" b="0" i="1" smtClean="0">
                                      <a:latin typeface="Cambria Math" panose="02040503050406030204" pitchFamily="18" charset="0"/>
                                      <a:cs typeface="Simplified Arabic" pitchFamily="18" charset="-78"/>
                                    </a:rPr>
                                    <m:t>𝑎</m:t>
                                  </m:r>
                                </m:num>
                                <m:den>
                                  <m:r>
                                    <a:rPr lang="en-US" sz="1950" i="1" smtClean="0">
                                      <a:latin typeface="Cambria Math" panose="02040503050406030204" pitchFamily="18" charset="0"/>
                                      <a:ea typeface="Cambria Math" panose="02040503050406030204" pitchFamily="18" charset="0"/>
                                      <a:cs typeface="Simplified Arabic" pitchFamily="18" charset="-78"/>
                                    </a:rPr>
                                    <m:t>𝜋</m:t>
                                  </m:r>
                                  <m:r>
                                    <a:rPr lang="en-US" sz="1950" b="0" i="1" smtClean="0">
                                      <a:latin typeface="Cambria Math" panose="02040503050406030204" pitchFamily="18" charset="0"/>
                                      <a:ea typeface="Cambria Math" panose="02040503050406030204" pitchFamily="18" charset="0"/>
                                      <a:cs typeface="Simplified Arabic" pitchFamily="18" charset="-78"/>
                                    </a:rPr>
                                    <m:t>(</m:t>
                                  </m:r>
                                  <m:r>
                                    <a:rPr lang="en-US" sz="1950" b="0" i="1" smtClean="0">
                                      <a:latin typeface="Cambria Math" panose="02040503050406030204" pitchFamily="18" charset="0"/>
                                      <a:ea typeface="Cambria Math" panose="02040503050406030204" pitchFamily="18" charset="0"/>
                                      <a:cs typeface="Simplified Arabic" pitchFamily="18" charset="-78"/>
                                    </a:rPr>
                                    <m:t>𝑛</m:t>
                                  </m:r>
                                  <m:r>
                                    <a:rPr lang="en-US" sz="1950" b="0" i="1" smtClean="0">
                                      <a:latin typeface="Cambria Math" panose="02040503050406030204" pitchFamily="18" charset="0"/>
                                      <a:ea typeface="Cambria Math" panose="02040503050406030204" pitchFamily="18" charset="0"/>
                                      <a:cs typeface="Simplified Arabic" pitchFamily="18" charset="-78"/>
                                    </a:rPr>
                                    <m:t>−</m:t>
                                  </m:r>
                                  <m:r>
                                    <a:rPr lang="en-US" sz="1950" b="0" i="1" smtClean="0">
                                      <a:latin typeface="Cambria Math" panose="02040503050406030204" pitchFamily="18" charset="0"/>
                                      <a:ea typeface="Cambria Math" panose="02040503050406030204" pitchFamily="18" charset="0"/>
                                      <a:cs typeface="Simplified Arabic" pitchFamily="18" charset="-78"/>
                                    </a:rPr>
                                    <m:t>𝑚</m:t>
                                  </m:r>
                                  <m:r>
                                    <a:rPr lang="en-US" sz="1950" b="0" i="1" smtClean="0">
                                      <a:latin typeface="Cambria Math" panose="02040503050406030204" pitchFamily="18" charset="0"/>
                                      <a:ea typeface="Cambria Math" panose="02040503050406030204" pitchFamily="18" charset="0"/>
                                      <a:cs typeface="Simplified Arabic" pitchFamily="18" charset="-78"/>
                                    </a:rPr>
                                    <m:t>)</m:t>
                                  </m:r>
                                </m:den>
                              </m:f>
                              <m:func>
                                <m:funcPr>
                                  <m:ctrlPr>
                                    <a:rPr lang="en-US" sz="1950" i="1">
                                      <a:latin typeface="Cambria Math" panose="02040503050406030204" pitchFamily="18" charset="0"/>
                                      <a:cs typeface="Simplified Arabic" pitchFamily="18" charset="-78"/>
                                    </a:rPr>
                                  </m:ctrlPr>
                                </m:funcPr>
                                <m:fName>
                                  <m:r>
                                    <m:rPr>
                                      <m:sty m:val="p"/>
                                    </m:rPr>
                                    <a:rPr lang="en-US" sz="1950">
                                      <a:latin typeface="Cambria Math" panose="02040503050406030204" pitchFamily="18" charset="0"/>
                                      <a:cs typeface="Simplified Arabic" pitchFamily="18" charset="-78"/>
                                    </a:rPr>
                                    <m:t>sin</m:t>
                                  </m:r>
                                </m:fName>
                                <m:e>
                                  <m:d>
                                    <m:dPr>
                                      <m:ctrlPr>
                                        <a:rPr lang="en-US" sz="1950" i="1">
                                          <a:latin typeface="Cambria Math" panose="02040503050406030204" pitchFamily="18" charset="0"/>
                                          <a:cs typeface="Simplified Arabic" pitchFamily="18" charset="-78"/>
                                        </a:rPr>
                                      </m:ctrlPr>
                                    </m:dPr>
                                    <m:e>
                                      <m:f>
                                        <m:fPr>
                                          <m:ctrlPr>
                                            <a:rPr lang="en-US" sz="1950" i="1">
                                              <a:latin typeface="Cambria Math" panose="02040503050406030204" pitchFamily="18" charset="0"/>
                                              <a:cs typeface="Simplified Arabic" pitchFamily="18" charset="-78"/>
                                            </a:rPr>
                                          </m:ctrlPr>
                                        </m:fPr>
                                        <m:num>
                                          <m:r>
                                            <a:rPr lang="en-US" sz="1950" i="1" smtClean="0">
                                              <a:latin typeface="Cambria Math" panose="02040503050406030204" pitchFamily="18" charset="0"/>
                                              <a:ea typeface="Cambria Math" panose="02040503050406030204" pitchFamily="18" charset="0"/>
                                              <a:cs typeface="Simplified Arabic" pitchFamily="18" charset="-78"/>
                                            </a:rPr>
                                            <m:t>𝜋</m:t>
                                          </m:r>
                                          <m:r>
                                            <a:rPr lang="en-US" sz="1950" b="0" i="1" smtClean="0">
                                              <a:latin typeface="Cambria Math" panose="02040503050406030204" pitchFamily="18" charset="0"/>
                                              <a:ea typeface="Cambria Math" panose="02040503050406030204" pitchFamily="18" charset="0"/>
                                              <a:cs typeface="Simplified Arabic" pitchFamily="18" charset="-78"/>
                                            </a:rPr>
                                            <m:t>𝑥</m:t>
                                          </m:r>
                                          <m:r>
                                            <a:rPr lang="en-US" sz="1950" b="0" i="1" smtClean="0">
                                              <a:latin typeface="Cambria Math" panose="02040503050406030204" pitchFamily="18" charset="0"/>
                                              <a:ea typeface="Cambria Math" panose="02040503050406030204" pitchFamily="18" charset="0"/>
                                              <a:cs typeface="Simplified Arabic" pitchFamily="18" charset="-78"/>
                                            </a:rPr>
                                            <m:t>(</m:t>
                                          </m:r>
                                          <m:r>
                                            <a:rPr lang="en-US" sz="1950" b="0" i="1" smtClean="0">
                                              <a:latin typeface="Cambria Math" panose="02040503050406030204" pitchFamily="18" charset="0"/>
                                              <a:ea typeface="Cambria Math" panose="02040503050406030204" pitchFamily="18" charset="0"/>
                                              <a:cs typeface="Simplified Arabic" pitchFamily="18" charset="-78"/>
                                            </a:rPr>
                                            <m:t>𝑛</m:t>
                                          </m:r>
                                          <m:r>
                                            <a:rPr lang="en-US" sz="1950" b="0" i="1" smtClean="0">
                                              <a:latin typeface="Cambria Math" panose="02040503050406030204" pitchFamily="18" charset="0"/>
                                              <a:ea typeface="Cambria Math" panose="02040503050406030204" pitchFamily="18" charset="0"/>
                                              <a:cs typeface="Simplified Arabic" pitchFamily="18" charset="-78"/>
                                            </a:rPr>
                                            <m:t>−</m:t>
                                          </m:r>
                                          <m:r>
                                            <a:rPr lang="en-US" sz="1950" b="0" i="1" smtClean="0">
                                              <a:latin typeface="Cambria Math" panose="02040503050406030204" pitchFamily="18" charset="0"/>
                                              <a:ea typeface="Cambria Math" panose="02040503050406030204" pitchFamily="18" charset="0"/>
                                              <a:cs typeface="Simplified Arabic" pitchFamily="18" charset="-78"/>
                                            </a:rPr>
                                            <m:t>𝑚</m:t>
                                          </m:r>
                                          <m:r>
                                            <a:rPr lang="en-US" sz="1950" b="0" i="1" smtClean="0">
                                              <a:latin typeface="Cambria Math" panose="02040503050406030204" pitchFamily="18" charset="0"/>
                                              <a:ea typeface="Cambria Math" panose="02040503050406030204" pitchFamily="18" charset="0"/>
                                              <a:cs typeface="Simplified Arabic" pitchFamily="18" charset="-78"/>
                                            </a:rPr>
                                            <m:t>)</m:t>
                                          </m:r>
                                        </m:num>
                                        <m:den>
                                          <m:r>
                                            <a:rPr lang="en-US" sz="1950" b="0" i="1" smtClean="0">
                                              <a:latin typeface="Cambria Math" panose="02040503050406030204" pitchFamily="18" charset="0"/>
                                              <a:cs typeface="Simplified Arabic" pitchFamily="18" charset="-78"/>
                                            </a:rPr>
                                            <m:t>𝑎</m:t>
                                          </m:r>
                                        </m:den>
                                      </m:f>
                                    </m:e>
                                  </m:d>
                                  <m:r>
                                    <a:rPr lang="en-US" sz="1950" i="1">
                                      <a:latin typeface="Cambria Math" panose="02040503050406030204" pitchFamily="18" charset="0"/>
                                      <a:cs typeface="Simplified Arabic" pitchFamily="18" charset="-78"/>
                                    </a:rPr>
                                    <m:t>−</m:t>
                                  </m:r>
                                </m:e>
                              </m:func>
                              <m:f>
                                <m:fPr>
                                  <m:ctrlPr>
                                    <a:rPr lang="en-US" sz="1950" i="1">
                                      <a:latin typeface="Cambria Math" panose="02040503050406030204" pitchFamily="18" charset="0"/>
                                      <a:cs typeface="Simplified Arabic" pitchFamily="18" charset="-78"/>
                                    </a:rPr>
                                  </m:ctrlPr>
                                </m:fPr>
                                <m:num>
                                  <m:r>
                                    <a:rPr lang="en-US" sz="1950" b="0" i="1" smtClean="0">
                                      <a:latin typeface="Cambria Math" panose="02040503050406030204" pitchFamily="18" charset="0"/>
                                      <a:cs typeface="Simplified Arabic" pitchFamily="18" charset="-78"/>
                                    </a:rPr>
                                    <m:t>𝑎</m:t>
                                  </m:r>
                                </m:num>
                                <m:den>
                                  <m:r>
                                    <a:rPr lang="en-US" sz="1950" i="1" smtClean="0">
                                      <a:latin typeface="Cambria Math" panose="02040503050406030204" pitchFamily="18" charset="0"/>
                                      <a:ea typeface="Cambria Math" panose="02040503050406030204" pitchFamily="18" charset="0"/>
                                      <a:cs typeface="Simplified Arabic" pitchFamily="18" charset="-78"/>
                                    </a:rPr>
                                    <m:t>𝜋</m:t>
                                  </m:r>
                                  <m:r>
                                    <a:rPr lang="en-US" sz="1950" b="0" i="1" smtClean="0">
                                      <a:latin typeface="Cambria Math" panose="02040503050406030204" pitchFamily="18" charset="0"/>
                                      <a:ea typeface="Cambria Math" panose="02040503050406030204" pitchFamily="18" charset="0"/>
                                      <a:cs typeface="Simplified Arabic" pitchFamily="18" charset="-78"/>
                                    </a:rPr>
                                    <m:t>(</m:t>
                                  </m:r>
                                  <m:r>
                                    <a:rPr lang="en-US" sz="1950" b="0" i="1" smtClean="0">
                                      <a:latin typeface="Cambria Math" panose="02040503050406030204" pitchFamily="18" charset="0"/>
                                      <a:ea typeface="Cambria Math" panose="02040503050406030204" pitchFamily="18" charset="0"/>
                                      <a:cs typeface="Simplified Arabic" pitchFamily="18" charset="-78"/>
                                    </a:rPr>
                                    <m:t>𝑛</m:t>
                                  </m:r>
                                  <m:r>
                                    <a:rPr lang="en-US" sz="1950" b="0" i="1" smtClean="0">
                                      <a:latin typeface="Cambria Math" panose="02040503050406030204" pitchFamily="18" charset="0"/>
                                      <a:ea typeface="Cambria Math" panose="02040503050406030204" pitchFamily="18" charset="0"/>
                                      <a:cs typeface="Simplified Arabic" pitchFamily="18" charset="-78"/>
                                    </a:rPr>
                                    <m:t>+</m:t>
                                  </m:r>
                                  <m:r>
                                    <a:rPr lang="en-US" sz="1950" b="0" i="1" smtClean="0">
                                      <a:latin typeface="Cambria Math" panose="02040503050406030204" pitchFamily="18" charset="0"/>
                                      <a:ea typeface="Cambria Math" panose="02040503050406030204" pitchFamily="18" charset="0"/>
                                      <a:cs typeface="Simplified Arabic" pitchFamily="18" charset="-78"/>
                                    </a:rPr>
                                    <m:t>𝑚</m:t>
                                  </m:r>
                                  <m:r>
                                    <a:rPr lang="en-US" sz="1950" b="0" i="1" smtClean="0">
                                      <a:latin typeface="Cambria Math" panose="02040503050406030204" pitchFamily="18" charset="0"/>
                                      <a:ea typeface="Cambria Math" panose="02040503050406030204" pitchFamily="18" charset="0"/>
                                      <a:cs typeface="Simplified Arabic" pitchFamily="18" charset="-78"/>
                                    </a:rPr>
                                    <m:t>)</m:t>
                                  </m:r>
                                </m:den>
                              </m:f>
                              <m:func>
                                <m:funcPr>
                                  <m:ctrlPr>
                                    <a:rPr lang="en-US" sz="1950" i="1">
                                      <a:latin typeface="Cambria Math" panose="02040503050406030204" pitchFamily="18" charset="0"/>
                                      <a:cs typeface="Simplified Arabic" pitchFamily="18" charset="-78"/>
                                    </a:rPr>
                                  </m:ctrlPr>
                                </m:funcPr>
                                <m:fName>
                                  <m:r>
                                    <m:rPr>
                                      <m:sty m:val="p"/>
                                    </m:rPr>
                                    <a:rPr lang="en-US" sz="1950">
                                      <a:latin typeface="Cambria Math" panose="02040503050406030204" pitchFamily="18" charset="0"/>
                                      <a:cs typeface="Simplified Arabic" pitchFamily="18" charset="-78"/>
                                    </a:rPr>
                                    <m:t>sin</m:t>
                                  </m:r>
                                </m:fName>
                                <m:e>
                                  <m:d>
                                    <m:dPr>
                                      <m:ctrlPr>
                                        <a:rPr lang="en-US" sz="1950" i="1">
                                          <a:latin typeface="Cambria Math" panose="02040503050406030204" pitchFamily="18" charset="0"/>
                                          <a:cs typeface="Simplified Arabic" pitchFamily="18" charset="-78"/>
                                        </a:rPr>
                                      </m:ctrlPr>
                                    </m:dPr>
                                    <m:e>
                                      <m:f>
                                        <m:fPr>
                                          <m:ctrlPr>
                                            <a:rPr lang="en-US" sz="1950" i="1">
                                              <a:latin typeface="Cambria Math" panose="02040503050406030204" pitchFamily="18" charset="0"/>
                                              <a:cs typeface="Simplified Arabic" pitchFamily="18" charset="-78"/>
                                            </a:rPr>
                                          </m:ctrlPr>
                                        </m:fPr>
                                        <m:num>
                                          <m:r>
                                            <a:rPr lang="en-US" sz="1950" i="1">
                                              <a:latin typeface="Cambria Math" panose="02040503050406030204" pitchFamily="18" charset="0"/>
                                              <a:ea typeface="Cambria Math" panose="02040503050406030204" pitchFamily="18" charset="0"/>
                                              <a:cs typeface="Simplified Arabic" pitchFamily="18" charset="-78"/>
                                            </a:rPr>
                                            <m:t>𝜋</m:t>
                                          </m:r>
                                          <m:r>
                                            <a:rPr lang="en-US" sz="1950" i="1">
                                              <a:latin typeface="Cambria Math" panose="02040503050406030204" pitchFamily="18" charset="0"/>
                                              <a:ea typeface="Cambria Math" panose="02040503050406030204" pitchFamily="18" charset="0"/>
                                              <a:cs typeface="Simplified Arabic" pitchFamily="18" charset="-78"/>
                                            </a:rPr>
                                            <m:t>𝑥</m:t>
                                          </m:r>
                                          <m:r>
                                            <a:rPr lang="en-US" sz="1950" i="1">
                                              <a:latin typeface="Cambria Math" panose="02040503050406030204" pitchFamily="18" charset="0"/>
                                              <a:ea typeface="Cambria Math" panose="02040503050406030204" pitchFamily="18" charset="0"/>
                                              <a:cs typeface="Simplified Arabic" pitchFamily="18" charset="-78"/>
                                            </a:rPr>
                                            <m:t>(</m:t>
                                          </m:r>
                                          <m:r>
                                            <a:rPr lang="en-US" sz="1950" i="1">
                                              <a:latin typeface="Cambria Math" panose="02040503050406030204" pitchFamily="18" charset="0"/>
                                              <a:ea typeface="Cambria Math" panose="02040503050406030204" pitchFamily="18" charset="0"/>
                                              <a:cs typeface="Simplified Arabic" pitchFamily="18" charset="-78"/>
                                            </a:rPr>
                                            <m:t>𝑛</m:t>
                                          </m:r>
                                          <m:r>
                                            <a:rPr lang="en-US" sz="1950" b="0" i="1" smtClean="0">
                                              <a:latin typeface="Cambria Math" panose="02040503050406030204" pitchFamily="18" charset="0"/>
                                              <a:ea typeface="Cambria Math" panose="02040503050406030204" pitchFamily="18" charset="0"/>
                                              <a:cs typeface="Simplified Arabic" pitchFamily="18" charset="-78"/>
                                            </a:rPr>
                                            <m:t>+</m:t>
                                          </m:r>
                                          <m:r>
                                            <a:rPr lang="en-US" sz="1950" i="1">
                                              <a:latin typeface="Cambria Math" panose="02040503050406030204" pitchFamily="18" charset="0"/>
                                              <a:ea typeface="Cambria Math" panose="02040503050406030204" pitchFamily="18" charset="0"/>
                                              <a:cs typeface="Simplified Arabic" pitchFamily="18" charset="-78"/>
                                            </a:rPr>
                                            <m:t>𝑚</m:t>
                                          </m:r>
                                          <m:r>
                                            <a:rPr lang="en-US" sz="1950" i="1">
                                              <a:latin typeface="Cambria Math" panose="02040503050406030204" pitchFamily="18" charset="0"/>
                                              <a:ea typeface="Cambria Math" panose="02040503050406030204" pitchFamily="18" charset="0"/>
                                              <a:cs typeface="Simplified Arabic" pitchFamily="18" charset="-78"/>
                                            </a:rPr>
                                            <m:t>)</m:t>
                                          </m:r>
                                        </m:num>
                                        <m:den>
                                          <m:r>
                                            <a:rPr lang="en-US" sz="1950" b="0" i="1" smtClean="0">
                                              <a:latin typeface="Cambria Math" panose="02040503050406030204" pitchFamily="18" charset="0"/>
                                              <a:cs typeface="Simplified Arabic" pitchFamily="18" charset="-78"/>
                                            </a:rPr>
                                            <m:t>𝑎</m:t>
                                          </m:r>
                                        </m:den>
                                      </m:f>
                                    </m:e>
                                  </m:d>
                                </m:e>
                              </m:func>
                            </m:e>
                          </m:d>
                        </m:e>
                        <m:sub>
                          <m:r>
                            <a:rPr lang="en-US" sz="1950" b="0" i="1" smtClean="0">
                              <a:latin typeface="Cambria Math" panose="02040503050406030204" pitchFamily="18" charset="0"/>
                              <a:cs typeface="Simplified Arabic" pitchFamily="18" charset="-78"/>
                            </a:rPr>
                            <m:t>0</m:t>
                          </m:r>
                        </m:sub>
                        <m:sup>
                          <m:r>
                            <a:rPr lang="en-US" sz="1950" b="0" i="1" smtClean="0">
                              <a:latin typeface="Cambria Math" panose="02040503050406030204" pitchFamily="18" charset="0"/>
                              <a:cs typeface="Simplified Arabic" pitchFamily="18" charset="-78"/>
                            </a:rPr>
                            <m:t>𝑎</m:t>
                          </m:r>
                        </m:sup>
                      </m:sSubSup>
                      <m:r>
                        <a:rPr lang="en-US" sz="1950" b="0" i="1" smtClean="0">
                          <a:latin typeface="Cambria Math" panose="02040503050406030204" pitchFamily="18" charset="0"/>
                          <a:cs typeface="Simplified Arabic" pitchFamily="18" charset="-78"/>
                        </a:rPr>
                        <m:t>=</m:t>
                      </m:r>
                      <m:r>
                        <a:rPr lang="en-US" sz="1950" b="0" i="1" smtClean="0">
                          <a:latin typeface="Cambria Math" panose="02040503050406030204" pitchFamily="18" charset="0"/>
                          <a:cs typeface="Simplified Arabic" pitchFamily="18" charset="-78"/>
                        </a:rPr>
                        <m:t>0</m:t>
                      </m:r>
                    </m:oMath>
                  </m:oMathPara>
                </a14:m>
                <a:endParaRPr lang="en-US" altLang="en-US" sz="1950" dirty="0">
                  <a:latin typeface="Calibri body"/>
                  <a:ea typeface="Times New Roman" panose="02020603050405020304" pitchFamily="18" charset="0"/>
                  <a:cs typeface="Simplified Arabic" pitchFamily="18" charset="-78"/>
                </a:endParaRPr>
              </a:p>
              <a:p>
                <a:pPr algn="just">
                  <a:spcBef>
                    <a:spcPct val="0"/>
                  </a:spcBef>
                </a:pPr>
                <a:endParaRPr lang="en-US" altLang="en-US" sz="1950" dirty="0">
                  <a:latin typeface="Calibri body"/>
                  <a:ea typeface="Times New Roman" panose="02020603050405020304" pitchFamily="18" charset="0"/>
                  <a:cs typeface="Simplified Arabic" pitchFamily="18" charset="-78"/>
                </a:endParaRPr>
              </a:p>
              <a:p>
                <a:pPr algn="just">
                  <a:spcBef>
                    <a:spcPct val="0"/>
                  </a:spcBef>
                </a:pPr>
                <a:r>
                  <a:rPr lang="en-US" altLang="en-US" sz="1950" dirty="0">
                    <a:latin typeface="Calibri body"/>
                    <a:ea typeface="Times New Roman" panose="02020603050405020304" pitchFamily="18" charset="0"/>
                    <a:cs typeface="Simplified Arabic" pitchFamily="18" charset="-78"/>
                  </a:rPr>
                  <a:t>Because </a:t>
                </a:r>
                <a14:m>
                  <m:oMath xmlns:m="http://schemas.openxmlformats.org/officeDocument/2006/math">
                    <m:r>
                      <a:rPr lang="en-US" sz="2300">
                        <a:latin typeface="Cambria Math" panose="02040503050406030204" pitchFamily="18" charset="0"/>
                        <a:ea typeface="Times New Roman" panose="02020603050405020304" pitchFamily="18" charset="0"/>
                        <a:cs typeface="Simplified Arabic" pitchFamily="18" charset="-78"/>
                      </a:rPr>
                      <m:t>𝑛</m:t>
                    </m:r>
                  </m:oMath>
                </a14:m>
                <a:r>
                  <a:rPr lang="en-US" altLang="en-US" sz="1950" dirty="0">
                    <a:latin typeface="Calibri body"/>
                    <a:ea typeface="Times New Roman" panose="02020603050405020304" pitchFamily="18" charset="0"/>
                    <a:cs typeface="Simplified Arabic" pitchFamily="18" charset="-78"/>
                  </a:rPr>
                  <a:t> and </a:t>
                </a:r>
                <a14:m>
                  <m:oMath xmlns:m="http://schemas.openxmlformats.org/officeDocument/2006/math">
                    <m:r>
                      <a:rPr lang="en-US" sz="2300">
                        <a:latin typeface="Cambria Math" panose="02040503050406030204" pitchFamily="18" charset="0"/>
                        <a:ea typeface="Times New Roman" panose="02020603050405020304" pitchFamily="18" charset="0"/>
                        <a:cs typeface="Simplified Arabic" pitchFamily="18" charset="-78"/>
                      </a:rPr>
                      <m:t>𝑚</m:t>
                    </m:r>
                  </m:oMath>
                </a14:m>
                <a:r>
                  <a:rPr lang="en-US" altLang="en-US" sz="1950" dirty="0">
                    <a:latin typeface="Calibri body"/>
                    <a:ea typeface="Times New Roman" panose="02020603050405020304" pitchFamily="18" charset="0"/>
                    <a:cs typeface="Simplified Arabic" pitchFamily="18" charset="-78"/>
                  </a:rPr>
                  <a:t> are real numbers, their sum or difference is also a real number, and </a:t>
                </a:r>
                <a14:m>
                  <m:oMath xmlns:m="http://schemas.openxmlformats.org/officeDocument/2006/math">
                    <m:func>
                      <m:funcPr>
                        <m:ctrlPr>
                          <a:rPr lang="en-US" altLang="en-US" sz="2300" i="1">
                            <a:latin typeface="Cambria Math" panose="02040503050406030204" pitchFamily="18" charset="0"/>
                            <a:ea typeface="Times New Roman" panose="02020603050405020304" pitchFamily="18" charset="0"/>
                            <a:cs typeface="Simplified Arabic" pitchFamily="18" charset="-78"/>
                          </a:rPr>
                        </m:ctrlPr>
                      </m:funcPr>
                      <m:fName>
                        <m:r>
                          <m:rPr>
                            <m:sty m:val="p"/>
                          </m:rPr>
                          <a:rPr lang="en-US" altLang="en-US" sz="2300">
                            <a:latin typeface="Cambria Math" panose="02040503050406030204" pitchFamily="18" charset="0"/>
                            <a:ea typeface="Times New Roman" panose="02020603050405020304" pitchFamily="18" charset="0"/>
                            <a:cs typeface="Simplified Arabic" pitchFamily="18" charset="-78"/>
                          </a:rPr>
                          <m:t>sin</m:t>
                        </m:r>
                      </m:fName>
                      <m:e>
                        <m:r>
                          <a:rPr lang="en-US" altLang="en-US" sz="2300">
                            <a:latin typeface="Cambria Math" panose="02040503050406030204" pitchFamily="18" charset="0"/>
                            <a:ea typeface="Times New Roman" panose="02020603050405020304" pitchFamily="18" charset="0"/>
                            <a:cs typeface="Simplified Arabic" pitchFamily="18" charset="-78"/>
                          </a:rPr>
                          <m:t>𝑛</m:t>
                        </m:r>
                        <m:r>
                          <a:rPr lang="en-US" sz="2300">
                            <a:latin typeface="Cambria Math" panose="02040503050406030204" pitchFamily="18" charset="0"/>
                            <a:ea typeface="Times New Roman" panose="02020603050405020304" pitchFamily="18" charset="0"/>
                            <a:cs typeface="Simplified Arabic" pitchFamily="18" charset="-78"/>
                          </a:rPr>
                          <m:t>𝜋</m:t>
                        </m:r>
                      </m:e>
                    </m:func>
                    <m:r>
                      <a:rPr lang="en-US" altLang="en-US" sz="2300">
                        <a:latin typeface="Cambria Math" panose="02040503050406030204" pitchFamily="18" charset="0"/>
                        <a:ea typeface="Times New Roman" panose="02020603050405020304" pitchFamily="18" charset="0"/>
                        <a:cs typeface="Simplified Arabic" pitchFamily="18" charset="-78"/>
                      </a:rPr>
                      <m:t>=</m:t>
                    </m:r>
                    <m:r>
                      <a:rPr lang="en-US" altLang="en-US" sz="2300">
                        <a:latin typeface="Cambria Math" panose="02040503050406030204" pitchFamily="18" charset="0"/>
                        <a:ea typeface="Times New Roman" panose="02020603050405020304" pitchFamily="18" charset="0"/>
                        <a:cs typeface="Simplified Arabic" pitchFamily="18" charset="-78"/>
                      </a:rPr>
                      <m:t>0</m:t>
                    </m:r>
                  </m:oMath>
                </a14:m>
                <a:r>
                  <a:rPr lang="en-US" altLang="en-US" sz="1950" dirty="0">
                    <a:latin typeface="Calibri body"/>
                    <a:ea typeface="Times New Roman" panose="02020603050405020304" pitchFamily="18" charset="0"/>
                    <a:cs typeface="Simplified Arabic" pitchFamily="18" charset="-78"/>
                  </a:rPr>
                  <a:t> when </a:t>
                </a:r>
                <a14:m>
                  <m:oMath xmlns:m="http://schemas.openxmlformats.org/officeDocument/2006/math">
                    <m:r>
                      <a:rPr lang="en-US" sz="2300">
                        <a:latin typeface="Cambria Math" panose="02040503050406030204" pitchFamily="18" charset="0"/>
                        <a:ea typeface="Times New Roman" panose="02020603050405020304" pitchFamily="18" charset="0"/>
                        <a:cs typeface="Simplified Arabic" pitchFamily="18" charset="-78"/>
                      </a:rPr>
                      <m:t>𝑛</m:t>
                    </m:r>
                    <m:r>
                      <a:rPr lang="en-US" sz="2300" b="0" i="0" smtClean="0">
                        <a:latin typeface="Cambria Math" panose="02040503050406030204" pitchFamily="18" charset="0"/>
                        <a:ea typeface="Times New Roman" panose="02020603050405020304" pitchFamily="18" charset="0"/>
                        <a:cs typeface="Simplified Arabic" pitchFamily="18" charset="-78"/>
                      </a:rPr>
                      <m:t>=</m:t>
                    </m:r>
                    <m:r>
                      <a:rPr lang="en-US" sz="2300" b="0" i="0" smtClean="0">
                        <a:latin typeface="Cambria Math" panose="02040503050406030204" pitchFamily="18" charset="0"/>
                        <a:ea typeface="Times New Roman" panose="02020603050405020304" pitchFamily="18" charset="0"/>
                        <a:cs typeface="Simplified Arabic" pitchFamily="18" charset="-78"/>
                      </a:rPr>
                      <m:t>0</m:t>
                    </m:r>
                    <m:r>
                      <a:rPr lang="en-US" sz="2300" b="0" i="0" smtClean="0">
                        <a:latin typeface="Cambria Math" panose="02040503050406030204" pitchFamily="18" charset="0"/>
                        <a:ea typeface="Times New Roman" panose="02020603050405020304" pitchFamily="18" charset="0"/>
                        <a:cs typeface="Simplified Arabic" pitchFamily="18" charset="-78"/>
                      </a:rPr>
                      <m:t>, </m:t>
                    </m:r>
                    <m:r>
                      <a:rPr lang="en-US" sz="2300" b="0" i="0" smtClean="0">
                        <a:latin typeface="Cambria Math" panose="02040503050406030204" pitchFamily="18" charset="0"/>
                        <a:ea typeface="Times New Roman" panose="02020603050405020304" pitchFamily="18" charset="0"/>
                        <a:cs typeface="Simplified Arabic" pitchFamily="18" charset="-78"/>
                      </a:rPr>
                      <m:t>1</m:t>
                    </m:r>
                    <m:r>
                      <a:rPr lang="en-US" sz="2300" b="0" i="0" smtClean="0">
                        <a:latin typeface="Cambria Math" panose="02040503050406030204" pitchFamily="18" charset="0"/>
                        <a:ea typeface="Times New Roman" panose="02020603050405020304" pitchFamily="18" charset="0"/>
                        <a:cs typeface="Simplified Arabic" pitchFamily="18" charset="-78"/>
                      </a:rPr>
                      <m:t>, </m:t>
                    </m:r>
                    <m:r>
                      <a:rPr lang="en-US" sz="2300" b="0" i="0" smtClean="0">
                        <a:latin typeface="Cambria Math" panose="02040503050406030204" pitchFamily="18" charset="0"/>
                        <a:ea typeface="Times New Roman" panose="02020603050405020304" pitchFamily="18" charset="0"/>
                        <a:cs typeface="Simplified Arabic" pitchFamily="18" charset="-78"/>
                      </a:rPr>
                      <m:t>2</m:t>
                    </m:r>
                    <m:r>
                      <a:rPr lang="en-US" sz="2300" b="0" i="0" smtClean="0">
                        <a:latin typeface="Cambria Math" panose="02040503050406030204" pitchFamily="18" charset="0"/>
                        <a:ea typeface="Times New Roman" panose="02020603050405020304" pitchFamily="18" charset="0"/>
                        <a:cs typeface="Simplified Arabic" pitchFamily="18" charset="-78"/>
                      </a:rPr>
                      <m:t>, </m:t>
                    </m:r>
                    <m:r>
                      <a:rPr lang="en-US" sz="2300" b="0" i="0" smtClean="0">
                        <a:latin typeface="Cambria Math" panose="02040503050406030204" pitchFamily="18" charset="0"/>
                        <a:ea typeface="Times New Roman" panose="02020603050405020304" pitchFamily="18" charset="0"/>
                        <a:cs typeface="Simplified Arabic" pitchFamily="18" charset="-78"/>
                      </a:rPr>
                      <m:t>3</m:t>
                    </m:r>
                    <m:r>
                      <a:rPr lang="en-US" sz="2300" b="0" i="0" smtClean="0">
                        <a:latin typeface="Cambria Math" panose="02040503050406030204" pitchFamily="18" charset="0"/>
                        <a:ea typeface="Times New Roman" panose="02020603050405020304" pitchFamily="18" charset="0"/>
                        <a:cs typeface="Simplified Arabic" pitchFamily="18" charset="-78"/>
                      </a:rPr>
                      <m:t>, …</m:t>
                    </m:r>
                  </m:oMath>
                </a14:m>
                <a:r>
                  <a:rPr lang="en-US" altLang="en-US" sz="1950" dirty="0">
                    <a:latin typeface="Calibri body"/>
                    <a:ea typeface="Times New Roman" panose="02020603050405020304" pitchFamily="18" charset="0"/>
                    <a:cs typeface="Simplified Arabic" pitchFamily="18" charset="-78"/>
                  </a:rPr>
                  <a:t> ,therefore the above integral must equal zero.</a:t>
                </a:r>
              </a:p>
              <a:p>
                <a:pPr algn="just">
                  <a:spcBef>
                    <a:spcPct val="0"/>
                  </a:spcBef>
                </a:pPr>
                <a:r>
                  <a:rPr lang="en-US" altLang="en-US" sz="1950" dirty="0">
                    <a:latin typeface="Calibri body"/>
                    <a:ea typeface="Times New Roman" panose="02020603050405020304" pitchFamily="18" charset="0"/>
                    <a:cs typeface="Simplified Arabic" pitchFamily="18" charset="-78"/>
                  </a:rPr>
                  <a:t>This means that the two wave function equations </a:t>
                </a:r>
                <a14:m>
                  <m:oMath xmlns:m="http://schemas.openxmlformats.org/officeDocument/2006/math">
                    <m:sSub>
                      <m:sSubPr>
                        <m:ctrlPr>
                          <a:rPr lang="en-US" altLang="en-US" sz="2300" i="1">
                            <a:latin typeface="Cambria Math" panose="02040503050406030204" pitchFamily="18" charset="0"/>
                            <a:ea typeface="Times New Roman" panose="02020603050405020304" pitchFamily="18" charset="0"/>
                            <a:cs typeface="Simplified Arabic" pitchFamily="18" charset="-78"/>
                          </a:rPr>
                        </m:ctrlPr>
                      </m:sSubPr>
                      <m:e>
                        <m:r>
                          <a:rPr lang="en-US" altLang="en-US" sz="2300">
                            <a:latin typeface="Cambria Math" panose="02040503050406030204" pitchFamily="18" charset="0"/>
                            <a:ea typeface="Times New Roman" panose="02020603050405020304" pitchFamily="18" charset="0"/>
                            <a:cs typeface="Simplified Arabic" pitchFamily="18" charset="-78"/>
                          </a:rPr>
                          <m:t>𝜓</m:t>
                        </m:r>
                      </m:e>
                      <m:sub>
                        <m:r>
                          <a:rPr lang="en-US" altLang="en-US" sz="2300">
                            <a:latin typeface="Cambria Math" panose="02040503050406030204" pitchFamily="18" charset="0"/>
                            <a:ea typeface="Times New Roman" panose="02020603050405020304" pitchFamily="18" charset="0"/>
                            <a:cs typeface="Simplified Arabic" pitchFamily="18" charset="-78"/>
                          </a:rPr>
                          <m:t>𝑛</m:t>
                        </m:r>
                      </m:sub>
                    </m:sSub>
                  </m:oMath>
                </a14:m>
                <a:r>
                  <a:rPr lang="en-US" altLang="en-US" sz="1950" dirty="0">
                    <a:latin typeface="Calibri body"/>
                    <a:ea typeface="Times New Roman" panose="02020603050405020304" pitchFamily="18" charset="0"/>
                    <a:cs typeface="Simplified Arabic" pitchFamily="18" charset="-78"/>
                  </a:rPr>
                  <a:t> and </a:t>
                </a:r>
                <a14:m>
                  <m:oMath xmlns:m="http://schemas.openxmlformats.org/officeDocument/2006/math">
                    <m:sSub>
                      <m:sSubPr>
                        <m:ctrlPr>
                          <a:rPr lang="en-US" altLang="en-US" sz="2300" i="1">
                            <a:latin typeface="Cambria Math" panose="02040503050406030204" pitchFamily="18" charset="0"/>
                            <a:ea typeface="Times New Roman" panose="02020603050405020304" pitchFamily="18" charset="0"/>
                            <a:cs typeface="Simplified Arabic" pitchFamily="18" charset="-78"/>
                          </a:rPr>
                        </m:ctrlPr>
                      </m:sSubPr>
                      <m:e>
                        <m:r>
                          <a:rPr lang="en-US" altLang="en-US" sz="2300">
                            <a:latin typeface="Cambria Math" panose="02040503050406030204" pitchFamily="18" charset="0"/>
                            <a:ea typeface="Times New Roman" panose="02020603050405020304" pitchFamily="18" charset="0"/>
                            <a:cs typeface="Simplified Arabic" pitchFamily="18" charset="-78"/>
                          </a:rPr>
                          <m:t>𝜓</m:t>
                        </m:r>
                      </m:e>
                      <m:sub>
                        <m:r>
                          <a:rPr lang="en-US" altLang="en-US" sz="2300">
                            <a:latin typeface="Cambria Math" panose="02040503050406030204" pitchFamily="18" charset="0"/>
                            <a:ea typeface="Times New Roman" panose="02020603050405020304" pitchFamily="18" charset="0"/>
                            <a:cs typeface="Simplified Arabic" pitchFamily="18" charset="-78"/>
                          </a:rPr>
                          <m:t>𝑚</m:t>
                        </m:r>
                      </m:sub>
                    </m:sSub>
                  </m:oMath>
                </a14:m>
                <a:r>
                  <a:rPr lang="en-US" altLang="en-US" sz="1950" dirty="0">
                    <a:latin typeface="Calibri body"/>
                    <a:ea typeface="Times New Roman" panose="02020603050405020304" pitchFamily="18" charset="0"/>
                    <a:cs typeface="Simplified Arabic" pitchFamily="18" charset="-78"/>
                  </a:rPr>
                  <a:t>for the particle in the one dimensional box are orthogonal. </a:t>
                </a:r>
              </a:p>
              <a:p>
                <a:pPr algn="just">
                  <a:spcBef>
                    <a:spcPct val="0"/>
                  </a:spcBef>
                </a:pPr>
                <a:r>
                  <a:rPr lang="en-US" altLang="en-US" sz="1950" b="1" dirty="0">
                    <a:latin typeface="Calibri body"/>
                    <a:ea typeface="Times New Roman" panose="02020603050405020304" pitchFamily="18" charset="0"/>
                    <a:cs typeface="Simplified Arabic" pitchFamily="18" charset="-78"/>
                  </a:rPr>
                  <a:t>It must also be noticed that the orthogonality conditions apply only when the eigenfunctions are real solutions to the equation and not approximate solutions.</a:t>
                </a:r>
                <a:endParaRPr lang="ar-SA" altLang="en-US" sz="1950" b="1"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36624"/>
                <a:ext cx="8741867" cy="5621795"/>
              </a:xfrm>
              <a:prstGeom prst="rect">
                <a:avLst/>
              </a:prstGeom>
              <a:blipFill>
                <a:blip r:embed="rId2"/>
                <a:stretch>
                  <a:fillRect l="-697" t="-542" r="-697"/>
                </a:stretch>
              </a:blipFill>
            </p:spPr>
            <p:txBody>
              <a:bodyPr/>
              <a:lstStyle/>
              <a:p>
                <a:r>
                  <a:rPr lang="en-US">
                    <a:noFill/>
                  </a:rPr>
                  <a:t> </a:t>
                </a:r>
              </a:p>
            </p:txBody>
          </p:sp>
        </mc:Fallback>
      </mc:AlternateContent>
    </p:spTree>
    <p:extLst>
      <p:ext uri="{BB962C8B-B14F-4D97-AF65-F5344CB8AC3E}">
        <p14:creationId xmlns:p14="http://schemas.microsoft.com/office/powerpoint/2010/main" val="94553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sp>
        <p:nvSpPr>
          <p:cNvPr id="2" name="Slide Number Placeholder 1"/>
          <p:cNvSpPr>
            <a:spLocks noGrp="1"/>
          </p:cNvSpPr>
          <p:nvPr>
            <p:ph type="sldNum" sz="quarter" idx="12"/>
          </p:nvPr>
        </p:nvSpPr>
        <p:spPr/>
        <p:txBody>
          <a:bodyPr/>
          <a:lstStyle/>
          <a:p>
            <a:fld id="{74374BF2-3C04-4AB9-BE52-D173019A9162}" type="slidenum">
              <a:rPr lang="en-US" smtClean="0"/>
              <a:t>23</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3" name="Rectangle 2"/>
          <p:cNvSpPr/>
          <p:nvPr/>
        </p:nvSpPr>
        <p:spPr>
          <a:xfrm>
            <a:off x="191482" y="873124"/>
            <a:ext cx="8757801" cy="2600712"/>
          </a:xfrm>
          <a:prstGeom prst="rect">
            <a:avLst/>
          </a:prstGeom>
        </p:spPr>
        <p:txBody>
          <a:bodyPr wrap="square">
            <a:spAutoFit/>
          </a:bodyPr>
          <a:lstStyle/>
          <a:p>
            <a:pPr algn="just">
              <a:spcBef>
                <a:spcPct val="0"/>
              </a:spcBef>
            </a:pPr>
            <a:r>
              <a:rPr lang="en-US" altLang="en-US" sz="2400" b="1" dirty="0">
                <a:latin typeface="Calibri body"/>
                <a:ea typeface="Times New Roman" panose="02020603050405020304" pitchFamily="18" charset="0"/>
                <a:cs typeface="Simplified Arabic" pitchFamily="18" charset="-78"/>
              </a:rPr>
              <a:t>Energy and wave function of a particle in a box</a:t>
            </a:r>
            <a:endParaRPr lang="ar-SA" altLang="en-US" sz="2400" b="1" dirty="0">
              <a:latin typeface="Calibri body"/>
              <a:ea typeface="Times New Roman" panose="02020603050405020304" pitchFamily="18" charset="0"/>
              <a:cs typeface="Simplified Arabic" pitchFamily="18" charset="-78"/>
            </a:endParaRPr>
          </a:p>
          <a:p>
            <a:pPr algn="just">
              <a:spcBef>
                <a:spcPct val="0"/>
              </a:spcBef>
            </a:pPr>
            <a:r>
              <a:rPr lang="en-US" altLang="en-US" sz="2000" dirty="0">
                <a:latin typeface="Calibri body"/>
                <a:ea typeface="Times New Roman" panose="02020603050405020304" pitchFamily="18" charset="0"/>
                <a:cs typeface="Simplified Arabic" pitchFamily="18" charset="-78"/>
              </a:rPr>
              <a:t>For a particle moving in a one dimensional box, we have shown that</a:t>
            </a:r>
          </a:p>
          <a:p>
            <a:pPr algn="just">
              <a:spcBef>
                <a:spcPct val="0"/>
              </a:spcBef>
            </a:pPr>
            <a:endParaRPr lang="en-US" altLang="en-US" sz="2200" dirty="0">
              <a:latin typeface="Calibri body"/>
              <a:ea typeface="Times New Roman" panose="02020603050405020304" pitchFamily="18" charset="0"/>
              <a:cs typeface="Simplified Arabic" pitchFamily="18" charset="-78"/>
            </a:endParaRPr>
          </a:p>
          <a:p>
            <a:pPr algn="just">
              <a:spcBef>
                <a:spcPct val="0"/>
              </a:spcBef>
            </a:pPr>
            <a:r>
              <a:rPr lang="en-US" altLang="en-US" sz="2000" dirty="0">
                <a:latin typeface="Calibri body"/>
                <a:ea typeface="Times New Roman" panose="02020603050405020304" pitchFamily="18" charset="0"/>
                <a:cs typeface="Simplified Arabic" pitchFamily="18" charset="-78"/>
              </a:rPr>
              <a:t>                                      and</a:t>
            </a:r>
          </a:p>
          <a:p>
            <a:pPr algn="just">
              <a:spcBef>
                <a:spcPct val="0"/>
              </a:spcBef>
            </a:pPr>
            <a:endParaRPr lang="en-US" altLang="en-US" sz="2000" dirty="0">
              <a:latin typeface="Calibri body"/>
              <a:ea typeface="Times New Roman" panose="02020603050405020304" pitchFamily="18" charset="0"/>
              <a:cs typeface="Simplified Arabic" pitchFamily="18" charset="-78"/>
            </a:endParaRP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lgn="just">
              <a:spcBef>
                <a:spcPct val="0"/>
              </a:spcBef>
            </a:pPr>
            <a:r>
              <a:rPr lang="en-US" altLang="en-US" sz="2000" b="1" dirty="0">
                <a:latin typeface="Calibri body"/>
                <a:ea typeface="Times New Roman" panose="02020603050405020304" pitchFamily="18" charset="0"/>
                <a:cs typeface="Simplified Arabic" pitchFamily="18" charset="-78"/>
              </a:rPr>
              <a:t>We noticed from the graph that:</a:t>
            </a:r>
            <a:endParaRPr lang="ar-SA" altLang="en-US" sz="2000" b="1" dirty="0">
              <a:latin typeface="Calibri body"/>
              <a:ea typeface="Times New Roman" panose="02020603050405020304" pitchFamily="18" charset="0"/>
              <a:cs typeface="Simplified Arabic" pitchFamily="18" charset="-78"/>
            </a:endParaRP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spcBef>
                <a:spcPct val="0"/>
              </a:spcBef>
            </a:pPr>
            <a:r>
              <a:rPr lang="en-US" altLang="en-US" sz="2200" dirty="0">
                <a:latin typeface="Calibri body"/>
                <a:ea typeface="Times New Roman" panose="02020603050405020304" pitchFamily="18" charset="0"/>
                <a:cs typeface="Simplified Arabic" pitchFamily="18" charset="-78"/>
              </a:rPr>
              <a:t>                                        </a:t>
            </a:r>
          </a:p>
        </p:txBody>
      </p:sp>
      <mc:AlternateContent xmlns:mc="http://schemas.openxmlformats.org/markup-compatibility/2006" xmlns:a14="http://schemas.microsoft.com/office/drawing/2010/main">
        <mc:Choice Requires="a14">
          <p:sp>
            <p:nvSpPr>
              <p:cNvPr id="7" name="Rectangle 6"/>
              <p:cNvSpPr/>
              <p:nvPr/>
            </p:nvSpPr>
            <p:spPr>
              <a:xfrm>
                <a:off x="3528199" y="1750979"/>
                <a:ext cx="1545936" cy="709938"/>
              </a:xfrm>
              <a:prstGeom prst="rect">
                <a:avLst/>
              </a:prstGeom>
              <a:solidFill>
                <a:srgbClr val="A9E9E3"/>
              </a:solidFill>
              <a:ln w="19050">
                <a:noFill/>
              </a:ln>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sz="2000" i="1" dirty="0">
                              <a:latin typeface="Cambria Math" panose="02040503050406030204" pitchFamily="18" charset="0"/>
                              <a:cs typeface="Simplified Arabic" pitchFamily="18" charset="-78"/>
                            </a:rPr>
                          </m:ctrlPr>
                        </m:sSubPr>
                        <m:e>
                          <m:r>
                            <a:rPr lang="en-US" altLang="en-US" sz="2000" i="1" dirty="0">
                              <a:latin typeface="Cambria Math" panose="02040503050406030204" pitchFamily="18" charset="0"/>
                              <a:cs typeface="Simplified Arabic" pitchFamily="18" charset="-78"/>
                            </a:rPr>
                            <m:t>𝐸</m:t>
                          </m:r>
                        </m:e>
                        <m:sub>
                          <m:r>
                            <a:rPr lang="en-US" altLang="en-US" sz="2000" i="1" dirty="0">
                              <a:latin typeface="Cambria Math" panose="02040503050406030204" pitchFamily="18" charset="0"/>
                              <a:cs typeface="Simplified Arabic" pitchFamily="18" charset="-78"/>
                            </a:rPr>
                            <m:t>𝑛</m:t>
                          </m:r>
                        </m:sub>
                      </m:sSub>
                      <m:r>
                        <a:rPr lang="en-US" altLang="en-US" sz="2000" i="1">
                          <a:latin typeface="Cambria Math" panose="02040503050406030204" pitchFamily="18" charset="0"/>
                          <a:ea typeface="Times New Roman" panose="02020603050405020304" pitchFamily="18" charset="0"/>
                          <a:cs typeface="Simplified Arabic" pitchFamily="18" charset="-78"/>
                        </a:rPr>
                        <m:t>= </m:t>
                      </m:r>
                      <m:f>
                        <m:fPr>
                          <m:ctrlPr>
                            <a:rPr lang="en-US" altLang="en-US" sz="2000" i="1">
                              <a:latin typeface="Cambria Math" panose="02040503050406030204" pitchFamily="18" charset="0"/>
                              <a:cs typeface="Simplified Arabic" pitchFamily="18" charset="-78"/>
                            </a:rPr>
                          </m:ctrlPr>
                        </m:fPr>
                        <m:num>
                          <m:sSup>
                            <m:sSupPr>
                              <m:ctrlPr>
                                <a:rPr lang="en-US" altLang="en-US" sz="2000" i="1">
                                  <a:latin typeface="Cambria Math" panose="02040503050406030204" pitchFamily="18" charset="0"/>
                                  <a:cs typeface="Simplified Arabic" pitchFamily="18" charset="-78"/>
                                </a:rPr>
                              </m:ctrlPr>
                            </m:sSupPr>
                            <m:e>
                              <m:r>
                                <a:rPr lang="en-US" altLang="en-US" sz="2000" i="1">
                                  <a:latin typeface="Cambria Math" panose="02040503050406030204" pitchFamily="18" charset="0"/>
                                  <a:cs typeface="Simplified Arabic" pitchFamily="18" charset="-78"/>
                                </a:rPr>
                                <m:t>𝑛</m:t>
                              </m:r>
                            </m:e>
                            <m:sup>
                              <m:r>
                                <a:rPr lang="en-US" altLang="en-US" sz="2000" i="1">
                                  <a:latin typeface="Cambria Math" panose="02040503050406030204" pitchFamily="18" charset="0"/>
                                  <a:cs typeface="Simplified Arabic" pitchFamily="18" charset="-78"/>
                                </a:rPr>
                                <m:t>2</m:t>
                              </m:r>
                            </m:sup>
                          </m:sSup>
                          <m:sSup>
                            <m:sSupPr>
                              <m:ctrlPr>
                                <a:rPr lang="en-US" altLang="en-US" sz="2000" i="1">
                                  <a:latin typeface="Cambria Math" panose="02040503050406030204" pitchFamily="18" charset="0"/>
                                  <a:cs typeface="Simplified Arabic" pitchFamily="18" charset="-78"/>
                                </a:rPr>
                              </m:ctrlPr>
                            </m:sSupPr>
                            <m:e>
                              <m:r>
                                <a:rPr lang="en-US" altLang="en-US" sz="2000" i="1">
                                  <a:latin typeface="Cambria Math" panose="02040503050406030204" pitchFamily="18" charset="0"/>
                                  <a:cs typeface="Simplified Arabic" pitchFamily="18" charset="-78"/>
                                </a:rPr>
                                <m:t>h</m:t>
                              </m:r>
                            </m:e>
                            <m:sup>
                              <m:r>
                                <a:rPr lang="en-US" altLang="en-US" sz="2000" i="1">
                                  <a:latin typeface="Cambria Math" panose="02040503050406030204" pitchFamily="18" charset="0"/>
                                  <a:cs typeface="Simplified Arabic" pitchFamily="18" charset="-78"/>
                                </a:rPr>
                                <m:t>2</m:t>
                              </m:r>
                            </m:sup>
                          </m:sSup>
                        </m:num>
                        <m:den>
                          <m:r>
                            <a:rPr lang="en-US" altLang="en-US" sz="2000" i="1">
                              <a:latin typeface="Cambria Math" panose="02040503050406030204" pitchFamily="18" charset="0"/>
                              <a:cs typeface="Simplified Arabic" pitchFamily="18" charset="-78"/>
                            </a:rPr>
                            <m:t>8</m:t>
                          </m:r>
                          <m:r>
                            <a:rPr lang="en-US" altLang="en-US" sz="2000" i="1">
                              <a:latin typeface="Cambria Math" panose="02040503050406030204" pitchFamily="18" charset="0"/>
                              <a:cs typeface="Simplified Arabic" pitchFamily="18" charset="-78"/>
                            </a:rPr>
                            <m:t>𝑚</m:t>
                          </m:r>
                          <m:sSup>
                            <m:sSupPr>
                              <m:ctrlPr>
                                <a:rPr lang="en-US" altLang="en-US" sz="2000" i="1">
                                  <a:latin typeface="Cambria Math" panose="02040503050406030204" pitchFamily="18" charset="0"/>
                                  <a:cs typeface="Simplified Arabic" pitchFamily="18" charset="-78"/>
                                </a:rPr>
                              </m:ctrlPr>
                            </m:sSupPr>
                            <m:e>
                              <m:r>
                                <a:rPr lang="en-US" altLang="en-US" sz="2000" i="1">
                                  <a:latin typeface="Cambria Math" panose="02040503050406030204" pitchFamily="18" charset="0"/>
                                  <a:cs typeface="Simplified Arabic" pitchFamily="18" charset="-78"/>
                                </a:rPr>
                                <m:t>𝑎</m:t>
                              </m:r>
                            </m:e>
                            <m:sup>
                              <m:r>
                                <a:rPr lang="en-US" altLang="en-US" sz="2000" i="1">
                                  <a:latin typeface="Cambria Math" panose="02040503050406030204" pitchFamily="18" charset="0"/>
                                  <a:cs typeface="Simplified Arabic" pitchFamily="18" charset="-78"/>
                                </a:rPr>
                                <m:t>2</m:t>
                              </m:r>
                            </m:sup>
                          </m:sSup>
                        </m:den>
                      </m:f>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3528199" y="1750979"/>
                <a:ext cx="1545936" cy="709938"/>
              </a:xfrm>
              <a:prstGeom prst="rect">
                <a:avLst/>
              </a:prstGeom>
              <a:blipFill>
                <a:blip r:embed="rId2"/>
                <a:stretch>
                  <a:fillRect/>
                </a:stretch>
              </a:blipFill>
              <a:ln w="190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04512" y="1631909"/>
                <a:ext cx="2440412" cy="910699"/>
              </a:xfrm>
              <a:prstGeom prst="rect">
                <a:avLst/>
              </a:prstGeom>
              <a:solidFill>
                <a:srgbClr val="A9E9E3"/>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cs typeface="Simplified Arabic" pitchFamily="18" charset="-78"/>
                            </a:rPr>
                          </m:ctrlPr>
                        </m:sSubPr>
                        <m:e>
                          <m:r>
                            <a:rPr lang="en-US" altLang="en-US" i="1">
                              <a:latin typeface="Cambria Math" panose="02040503050406030204" pitchFamily="18" charset="0"/>
                              <a:ea typeface="Cambria Math" panose="02040503050406030204" pitchFamily="18" charset="0"/>
                              <a:cs typeface="Simplified Arabic" pitchFamily="18" charset="-78"/>
                            </a:rPr>
                            <m:t>𝜓</m:t>
                          </m:r>
                        </m:e>
                        <m:sub>
                          <m:r>
                            <a:rPr lang="en-US" altLang="en-US" i="1">
                              <a:latin typeface="Cambria Math" panose="02040503050406030204" pitchFamily="18" charset="0"/>
                              <a:cs typeface="Simplified Arabic" pitchFamily="18" charset="-78"/>
                            </a:rPr>
                            <m:t>𝑛</m:t>
                          </m:r>
                        </m:sub>
                      </m:sSub>
                      <m:d>
                        <m:dPr>
                          <m:ctrlPr>
                            <a:rPr lang="en-US" altLang="en-US" i="1">
                              <a:latin typeface="Cambria Math" panose="02040503050406030204" pitchFamily="18" charset="0"/>
                              <a:cs typeface="Simplified Arabic" pitchFamily="18" charset="-78"/>
                            </a:rPr>
                          </m:ctrlPr>
                        </m:dPr>
                        <m:e>
                          <m:r>
                            <a:rPr lang="en-US" altLang="en-US" i="1">
                              <a:latin typeface="Cambria Math" panose="02040503050406030204" pitchFamily="18" charset="0"/>
                              <a:cs typeface="Simplified Arabic" pitchFamily="18" charset="-78"/>
                            </a:rPr>
                            <m:t>𝑥</m:t>
                          </m:r>
                        </m:e>
                      </m:d>
                      <m:r>
                        <a:rPr lang="en-US" altLang="en-US" i="1">
                          <a:latin typeface="Cambria Math" panose="02040503050406030204" pitchFamily="18" charset="0"/>
                          <a:cs typeface="Simplified Arabic" pitchFamily="18" charset="-78"/>
                        </a:rPr>
                        <m:t>=</m:t>
                      </m:r>
                      <m:rad>
                        <m:radPr>
                          <m:degHide m:val="on"/>
                          <m:ctrlPr>
                            <a:rPr lang="en-US" altLang="en-US" i="1">
                              <a:latin typeface="Cambria Math" panose="02040503050406030204" pitchFamily="18" charset="0"/>
                              <a:cs typeface="Simplified Arabic" pitchFamily="18" charset="-78"/>
                            </a:rPr>
                          </m:ctrlPr>
                        </m:radPr>
                        <m:deg/>
                        <m:e>
                          <m:f>
                            <m:fPr>
                              <m:ctrlPr>
                                <a:rPr lang="en-US" altLang="en-US" i="1">
                                  <a:latin typeface="Cambria Math" panose="02040503050406030204" pitchFamily="18" charset="0"/>
                                  <a:cs typeface="Simplified Arabic" pitchFamily="18" charset="-78"/>
                                </a:rPr>
                              </m:ctrlPr>
                            </m:fPr>
                            <m:num>
                              <m:r>
                                <a:rPr lang="en-US" altLang="en-US" i="1">
                                  <a:latin typeface="Cambria Math" panose="02040503050406030204" pitchFamily="18" charset="0"/>
                                  <a:cs typeface="Simplified Arabic" pitchFamily="18" charset="-78"/>
                                </a:rPr>
                                <m:t>2</m:t>
                              </m:r>
                            </m:num>
                            <m:den>
                              <m:r>
                                <a:rPr lang="en-US" altLang="en-US" i="1">
                                  <a:latin typeface="Cambria Math" panose="02040503050406030204" pitchFamily="18" charset="0"/>
                                  <a:cs typeface="Simplified Arabic" pitchFamily="18" charset="-78"/>
                                </a:rPr>
                                <m:t>𝑎</m:t>
                              </m:r>
                            </m:den>
                          </m:f>
                        </m:e>
                      </m:rad>
                      <m:func>
                        <m:funcPr>
                          <m:ctrlPr>
                            <a:rPr lang="en-US" altLang="en-US" i="1">
                              <a:latin typeface="Cambria Math" panose="02040503050406030204" pitchFamily="18" charset="0"/>
                              <a:cs typeface="Simplified Arabic" pitchFamily="18" charset="-78"/>
                            </a:rPr>
                          </m:ctrlPr>
                        </m:funcPr>
                        <m:fName>
                          <m:r>
                            <m:rPr>
                              <m:sty m:val="p"/>
                            </m:rPr>
                            <a:rPr lang="en-US" altLang="en-US">
                              <a:latin typeface="Cambria Math" panose="02040503050406030204" pitchFamily="18" charset="0"/>
                              <a:cs typeface="Simplified Arabic" pitchFamily="18" charset="-78"/>
                            </a:rPr>
                            <m:t>sin</m:t>
                          </m:r>
                        </m:fName>
                        <m:e>
                          <m:d>
                            <m:dPr>
                              <m:ctrlPr>
                                <a:rPr lang="en-US" altLang="en-US" i="1">
                                  <a:latin typeface="Cambria Math" panose="02040503050406030204" pitchFamily="18" charset="0"/>
                                  <a:cs typeface="Simplified Arabic" pitchFamily="18" charset="-78"/>
                                </a:rPr>
                              </m:ctrlPr>
                            </m:dPr>
                            <m:e>
                              <m:f>
                                <m:fPr>
                                  <m:ctrlPr>
                                    <a:rPr lang="en-US" altLang="en-US" i="1">
                                      <a:latin typeface="Cambria Math" panose="02040503050406030204" pitchFamily="18" charset="0"/>
                                      <a:cs typeface="Simplified Arabic" pitchFamily="18" charset="-78"/>
                                    </a:rPr>
                                  </m:ctrlPr>
                                </m:fPr>
                                <m:num>
                                  <m:r>
                                    <a:rPr lang="en-US" altLang="en-US" i="1">
                                      <a:latin typeface="Cambria Math" panose="02040503050406030204" pitchFamily="18" charset="0"/>
                                      <a:cs typeface="Simplified Arabic" pitchFamily="18" charset="-78"/>
                                    </a:rPr>
                                    <m:t>𝑛</m:t>
                                  </m:r>
                                  <m:r>
                                    <a:rPr lang="en-US" altLang="en-US" i="1">
                                      <a:latin typeface="Cambria Math" panose="02040503050406030204" pitchFamily="18" charset="0"/>
                                      <a:ea typeface="Cambria Math" panose="02040503050406030204" pitchFamily="18" charset="0"/>
                                      <a:cs typeface="Simplified Arabic" pitchFamily="18" charset="-78"/>
                                    </a:rPr>
                                    <m:t>𝜋</m:t>
                                  </m:r>
                                  <m:r>
                                    <a:rPr lang="en-US" altLang="en-US" i="1">
                                      <a:latin typeface="Cambria Math" panose="02040503050406030204" pitchFamily="18" charset="0"/>
                                      <a:ea typeface="Cambria Math" panose="02040503050406030204" pitchFamily="18" charset="0"/>
                                      <a:cs typeface="Simplified Arabic" pitchFamily="18" charset="-78"/>
                                    </a:rPr>
                                    <m:t>𝑥</m:t>
                                  </m:r>
                                </m:num>
                                <m:den>
                                  <m:r>
                                    <a:rPr lang="en-US" altLang="en-US" i="1">
                                      <a:latin typeface="Cambria Math" panose="02040503050406030204" pitchFamily="18" charset="0"/>
                                      <a:cs typeface="Simplified Arabic" pitchFamily="18" charset="-78"/>
                                    </a:rPr>
                                    <m:t>𝑎</m:t>
                                  </m:r>
                                </m:den>
                              </m:f>
                            </m:e>
                          </m:d>
                        </m:e>
                      </m:func>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304512" y="1631909"/>
                <a:ext cx="2440412" cy="910699"/>
              </a:xfrm>
              <a:prstGeom prst="rect">
                <a:avLst/>
              </a:prstGeom>
              <a:blipFill>
                <a:blip r:embed="rId3"/>
                <a:stretch>
                  <a:fillRect/>
                </a:stretch>
              </a:blipFill>
            </p:spPr>
            <p:txBody>
              <a:bodyPr/>
              <a:lstStyle/>
              <a:p>
                <a:r>
                  <a:rPr lang="en-US">
                    <a:noFill/>
                  </a:rPr>
                  <a:t> </a:t>
                </a:r>
              </a:p>
            </p:txBody>
          </p:sp>
        </mc:Fallback>
      </mc:AlternateContent>
      <p:pic>
        <p:nvPicPr>
          <p:cNvPr id="13" name="Picture 1" descr="msotw9_tem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6443" y="1903375"/>
            <a:ext cx="348139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Rectangle 10"/>
              <p:cNvSpPr/>
              <p:nvPr/>
            </p:nvSpPr>
            <p:spPr>
              <a:xfrm>
                <a:off x="191482" y="2920669"/>
                <a:ext cx="5276403" cy="3800528"/>
              </a:xfrm>
              <a:prstGeom prst="rect">
                <a:avLst/>
              </a:prstGeom>
            </p:spPr>
            <p:txBody>
              <a:bodyPr wrap="square">
                <a:spAutoFit/>
              </a:bodyPr>
              <a:lstStyle/>
              <a:p>
                <a:pPr marL="365760" indent="-365760" algn="just">
                  <a:buFont typeface="+mj-lt"/>
                  <a:buAutoNum type="arabicPeriod"/>
                </a:pPr>
                <a:r>
                  <a:rPr lang="en-US" altLang="en-US" sz="1900" dirty="0">
                    <a:ea typeface="Cambria Math" panose="02040503050406030204" pitchFamily="18" charset="0"/>
                    <a:cs typeface="Simplified Arabic" pitchFamily="18" charset="-78"/>
                  </a:rPr>
                  <a:t>Both </a:t>
                </a:r>
                <a14:m>
                  <m:oMath xmlns:m="http://schemas.openxmlformats.org/officeDocument/2006/math">
                    <m:r>
                      <a:rPr lang="en-US" altLang="en-US" sz="2200" i="1" smtClean="0">
                        <a:latin typeface="Cambria Math" panose="02040503050406030204" pitchFamily="18" charset="0"/>
                        <a:ea typeface="Cambria Math" panose="02040503050406030204" pitchFamily="18" charset="0"/>
                        <a:cs typeface="Simplified Arabic" pitchFamily="18" charset="-78"/>
                      </a:rPr>
                      <m:t>𝜓</m:t>
                    </m:r>
                    <m:r>
                      <a:rPr lang="en-US" altLang="en-US" sz="2200" i="1" smtClean="0">
                        <a:latin typeface="Cambria Math" panose="02040503050406030204" pitchFamily="18" charset="0"/>
                        <a:ea typeface="Cambria Math" panose="02040503050406030204" pitchFamily="18" charset="0"/>
                        <a:cs typeface="Simplified Arabic" pitchFamily="18" charset="-78"/>
                      </a:rPr>
                      <m:t> </m:t>
                    </m:r>
                  </m:oMath>
                </a14:m>
                <a:r>
                  <a:rPr lang="en-US" altLang="en-US" sz="1900" dirty="0">
                    <a:latin typeface="Calibri body"/>
                    <a:ea typeface="Times New Roman" panose="02020603050405020304" pitchFamily="18" charset="0"/>
                    <a:cs typeface="Simplified Arabic" pitchFamily="18" charset="-78"/>
                  </a:rPr>
                  <a:t>and </a:t>
                </a: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𝜓</m:t>
                    </m:r>
                  </m:oMath>
                </a14:m>
                <a:r>
                  <a:rPr lang="en-US" altLang="en-US" sz="2200" baseline="30000" dirty="0">
                    <a:latin typeface="Calibri body"/>
                    <a:ea typeface="Times New Roman" panose="02020603050405020304" pitchFamily="18" charset="0"/>
                    <a:cs typeface="Simplified Arabic" pitchFamily="18" charset="-78"/>
                  </a:rPr>
                  <a:t>2</a:t>
                </a:r>
                <a:r>
                  <a:rPr lang="en-US" altLang="en-US" sz="1900" dirty="0">
                    <a:latin typeface="Calibri body"/>
                    <a:ea typeface="Times New Roman" panose="02020603050405020304" pitchFamily="18" charset="0"/>
                    <a:cs typeface="Simplified Arabic" pitchFamily="18" charset="-78"/>
                  </a:rPr>
                  <a:t> take zero at the same certain points. These points are called </a:t>
                </a:r>
                <a:r>
                  <a:rPr lang="en-US" altLang="en-US" sz="1900" b="1" dirty="0">
                    <a:latin typeface="Calibri body"/>
                    <a:ea typeface="Times New Roman" panose="02020603050405020304" pitchFamily="18" charset="0"/>
                    <a:cs typeface="Simplified Arabic" pitchFamily="18" charset="-78"/>
                  </a:rPr>
                  <a:t>nodes</a:t>
                </a:r>
                <a:r>
                  <a:rPr lang="en-US" altLang="en-US" sz="1900" dirty="0">
                    <a:latin typeface="Calibri body"/>
                    <a:ea typeface="Times New Roman" panose="02020603050405020304" pitchFamily="18" charset="0"/>
                    <a:cs typeface="Simplified Arabic" pitchFamily="18" charset="-78"/>
                  </a:rPr>
                  <a:t>. At the nodes, the wave function of the particle vanishes and </a:t>
                </a:r>
                <a:r>
                  <a:rPr lang="en-US" sz="1900" dirty="0">
                    <a:latin typeface="Calibri body"/>
                    <a:ea typeface="Times New Roman" panose="02020603050405020304" pitchFamily="18" charset="0"/>
                    <a:cs typeface="Simplified Arabic" pitchFamily="18" charset="-78"/>
                  </a:rPr>
                  <a:t>there is zero probability of finding the particle. </a:t>
                </a:r>
                <a:r>
                  <a:rPr lang="en-US" altLang="en-US" sz="1900" dirty="0">
                    <a:latin typeface="Calibri body"/>
                    <a:ea typeface="Times New Roman" panose="02020603050405020304" pitchFamily="18" charset="0"/>
                    <a:cs typeface="Simplified Arabic" pitchFamily="18" charset="-78"/>
                  </a:rPr>
                  <a:t>The number of nodes for a given value of </a:t>
                </a:r>
                <a14:m>
                  <m:oMath xmlns:m="http://schemas.openxmlformats.org/officeDocument/2006/math">
                    <m:r>
                      <a:rPr lang="en-US" altLang="en-US" sz="2200" i="1">
                        <a:latin typeface="Cambria Math" panose="02040503050406030204" pitchFamily="18" charset="0"/>
                        <a:cs typeface="Simplified Arabic" pitchFamily="18" charset="-78"/>
                      </a:rPr>
                      <m:t>𝑛</m:t>
                    </m:r>
                  </m:oMath>
                </a14:m>
                <a:r>
                  <a:rPr lang="en-US" altLang="en-US" sz="2200" dirty="0">
                    <a:latin typeface="Calibri body"/>
                    <a:ea typeface="Times New Roman" panose="02020603050405020304" pitchFamily="18" charset="0"/>
                    <a:cs typeface="Simplified Arabic" pitchFamily="18" charset="-78"/>
                  </a:rPr>
                  <a:t> </a:t>
                </a:r>
                <a:r>
                  <a:rPr lang="en-US" altLang="en-US" sz="1900" dirty="0">
                    <a:latin typeface="Calibri body"/>
                    <a:ea typeface="Times New Roman" panose="02020603050405020304" pitchFamily="18" charset="0"/>
                    <a:cs typeface="Simplified Arabic" pitchFamily="18" charset="-78"/>
                  </a:rPr>
                  <a:t>equals (</a:t>
                </a:r>
                <a14:m>
                  <m:oMath xmlns:m="http://schemas.openxmlformats.org/officeDocument/2006/math">
                    <m:r>
                      <a:rPr lang="en-US" altLang="en-US" sz="2200" i="1">
                        <a:latin typeface="Cambria Math" panose="02040503050406030204" pitchFamily="18" charset="0"/>
                        <a:cs typeface="Simplified Arabic" pitchFamily="18" charset="-78"/>
                      </a:rPr>
                      <m:t>𝑛</m:t>
                    </m:r>
                    <m:r>
                      <a:rPr lang="en-US" altLang="en-US" sz="2200" b="0" i="1" smtClean="0">
                        <a:latin typeface="Cambria Math" panose="02040503050406030204" pitchFamily="18" charset="0"/>
                        <a:cs typeface="Simplified Arabic" pitchFamily="18" charset="-78"/>
                      </a:rPr>
                      <m:t> −</m:t>
                    </m:r>
                    <m:r>
                      <a:rPr lang="en-US" altLang="en-US" sz="2200" b="0" i="1" smtClean="0">
                        <a:latin typeface="Cambria Math" panose="02040503050406030204" pitchFamily="18" charset="0"/>
                        <a:cs typeface="Simplified Arabic" pitchFamily="18" charset="-78"/>
                      </a:rPr>
                      <m:t>1</m:t>
                    </m:r>
                  </m:oMath>
                </a14:m>
                <a:r>
                  <a:rPr lang="en-US" altLang="en-US" sz="1900" dirty="0">
                    <a:latin typeface="Calibri body"/>
                    <a:ea typeface="Times New Roman" panose="02020603050405020304" pitchFamily="18" charset="0"/>
                    <a:cs typeface="Simplified Arabic" pitchFamily="18" charset="-78"/>
                  </a:rPr>
                  <a:t>) and the number of nodes increases as then value of </a:t>
                </a:r>
                <a14:m>
                  <m:oMath xmlns:m="http://schemas.openxmlformats.org/officeDocument/2006/math">
                    <m:r>
                      <a:rPr lang="en-US" altLang="en-US" sz="2200" i="1">
                        <a:latin typeface="Cambria Math" panose="02040503050406030204" pitchFamily="18" charset="0"/>
                        <a:cs typeface="Simplified Arabic" pitchFamily="18" charset="-78"/>
                      </a:rPr>
                      <m:t>𝑛</m:t>
                    </m:r>
                  </m:oMath>
                </a14:m>
                <a:r>
                  <a:rPr lang="en-US" altLang="en-US" sz="1900" dirty="0">
                    <a:latin typeface="Calibri body"/>
                    <a:ea typeface="Times New Roman" panose="02020603050405020304" pitchFamily="18" charset="0"/>
                    <a:cs typeface="Simplified Arabic" pitchFamily="18" charset="-78"/>
                  </a:rPr>
                  <a:t> increases. This is in consistence with the de Broglie hypothesis (</a:t>
                </a:r>
                <a14:m>
                  <m:oMath xmlns:m="http://schemas.openxmlformats.org/officeDocument/2006/math">
                    <m:r>
                      <a:rPr lang="en-US" altLang="en-US" sz="2200" i="1" smtClean="0">
                        <a:latin typeface="Cambria Math" panose="02040503050406030204" pitchFamily="18" charset="0"/>
                        <a:ea typeface="Cambria Math" panose="02040503050406030204" pitchFamily="18" charset="0"/>
                        <a:cs typeface="Simplified Arabic" pitchFamily="18" charset="-78"/>
                      </a:rPr>
                      <m:t>𝜆</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h</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𝑝</m:t>
                    </m:r>
                  </m:oMath>
                </a14:m>
                <a:r>
                  <a:rPr lang="en-US" altLang="en-US" sz="1900" dirty="0">
                    <a:latin typeface="Calibri body"/>
                    <a:ea typeface="Times New Roman" panose="02020603050405020304" pitchFamily="18" charset="0"/>
                    <a:cs typeface="Simplified Arabic" pitchFamily="18" charset="-78"/>
                  </a:rPr>
                  <a:t>). As the kinetic energy increases the wave length decreases and the number of nodes increases.</a:t>
                </a:r>
                <a:endParaRPr lang="ar-SA" altLang="en-US" sz="1900" dirty="0">
                  <a:latin typeface="Calibri body"/>
                  <a:ea typeface="Times New Roman" panose="02020603050405020304" pitchFamily="18" charset="0"/>
                  <a:cs typeface="Simplified Arabic" pitchFamily="18"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191482" y="2920669"/>
                <a:ext cx="5276403" cy="3800528"/>
              </a:xfrm>
              <a:prstGeom prst="rect">
                <a:avLst/>
              </a:prstGeom>
              <a:blipFill>
                <a:blip r:embed="rId5"/>
                <a:stretch>
                  <a:fillRect l="-1155" t="-481" r="-1039" b="-1603"/>
                </a:stretch>
              </a:blipFill>
            </p:spPr>
            <p:txBody>
              <a:bodyPr/>
              <a:lstStyle/>
              <a:p>
                <a:r>
                  <a:rPr lang="en-US">
                    <a:noFill/>
                  </a:rPr>
                  <a:t> </a:t>
                </a:r>
              </a:p>
            </p:txBody>
          </p:sp>
        </mc:Fallback>
      </mc:AlternateContent>
    </p:spTree>
    <p:extLst>
      <p:ext uri="{BB962C8B-B14F-4D97-AF65-F5344CB8AC3E}">
        <p14:creationId xmlns:p14="http://schemas.microsoft.com/office/powerpoint/2010/main" val="420593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774183" y="4993352"/>
            <a:ext cx="3005596" cy="1645920"/>
          </a:xfrm>
          <a:prstGeom prst="rect">
            <a:avLst/>
          </a:prstGeom>
        </p:spPr>
      </p:pic>
      <p:sp>
        <p:nvSpPr>
          <p:cNvPr id="2" name="Slide Number Placeholder 1"/>
          <p:cNvSpPr>
            <a:spLocks noGrp="1"/>
          </p:cNvSpPr>
          <p:nvPr>
            <p:ph type="sldNum" sz="quarter" idx="12"/>
          </p:nvPr>
        </p:nvSpPr>
        <p:spPr/>
        <p:txBody>
          <a:bodyPr/>
          <a:lstStyle/>
          <a:p>
            <a:fld id="{74374BF2-3C04-4AB9-BE52-D173019A9162}" type="slidenum">
              <a:rPr lang="en-US" smtClean="0"/>
              <a:t>24</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16" name="Rectangle 15"/>
              <p:cNvSpPr/>
              <p:nvPr/>
            </p:nvSpPr>
            <p:spPr>
              <a:xfrm>
                <a:off x="194716" y="912773"/>
                <a:ext cx="8619083" cy="1061829"/>
              </a:xfrm>
              <a:prstGeom prst="rect">
                <a:avLst/>
              </a:prstGeom>
            </p:spPr>
            <p:txBody>
              <a:bodyPr wrap="square">
                <a:spAutoFit/>
              </a:bodyPr>
              <a:lstStyle/>
              <a:p>
                <a:pPr marL="365760" indent="-365760" algn="just">
                  <a:spcBef>
                    <a:spcPct val="0"/>
                  </a:spcBef>
                  <a:buFont typeface="+mj-lt"/>
                  <a:buAutoNum type="arabicPeriod" startAt="2"/>
                </a:pPr>
                <a:r>
                  <a:rPr lang="en-US" altLang="en-US" sz="2100" dirty="0">
                    <a:ea typeface="Cambria Math" panose="02040503050406030204" pitchFamily="18" charset="0"/>
                    <a:cs typeface="Simplified Arabic" pitchFamily="18" charset="-78"/>
                  </a:rPr>
                  <a:t>The highest probability of finding the particle is in the middle of the distance between two nodes. The highest probability of finding the particle for </a:t>
                </a:r>
                <a14:m>
                  <m:oMath xmlns:m="http://schemas.openxmlformats.org/officeDocument/2006/math">
                    <m:r>
                      <a:rPr lang="en-US" altLang="en-US" sz="2100" i="1">
                        <a:latin typeface="Cambria Math" panose="02040503050406030204" pitchFamily="18" charset="0"/>
                        <a:cs typeface="Simplified Arabic" pitchFamily="18" charset="-78"/>
                      </a:rPr>
                      <m:t>𝑛</m:t>
                    </m:r>
                    <m:r>
                      <a:rPr lang="en-US" altLang="en-US" sz="2100" b="0" i="1" smtClean="0">
                        <a:latin typeface="Cambria Math" panose="02040503050406030204" pitchFamily="18" charset="0"/>
                        <a:cs typeface="Simplified Arabic" pitchFamily="18" charset="-78"/>
                      </a:rPr>
                      <m:t>=</m:t>
                    </m:r>
                    <m:r>
                      <a:rPr lang="en-US" altLang="en-US" sz="2100" i="1">
                        <a:latin typeface="Cambria Math" panose="02040503050406030204" pitchFamily="18" charset="0"/>
                        <a:cs typeface="Simplified Arabic" pitchFamily="18" charset="-78"/>
                      </a:rPr>
                      <m:t>1</m:t>
                    </m:r>
                    <m:r>
                      <a:rPr lang="en-US" altLang="en-US" sz="2100" i="1">
                        <a:latin typeface="Cambria Math" panose="02040503050406030204" pitchFamily="18" charset="0"/>
                        <a:cs typeface="Simplified Arabic" pitchFamily="18" charset="-78"/>
                      </a:rPr>
                      <m:t> </m:t>
                    </m:r>
                  </m:oMath>
                </a14:m>
                <a:r>
                  <a:rPr lang="en-US" altLang="en-US" sz="2100" dirty="0">
                    <a:ea typeface="Cambria Math" panose="02040503050406030204" pitchFamily="18" charset="0"/>
                    <a:cs typeface="Simplified Arabic" pitchFamily="18" charset="-78"/>
                  </a:rPr>
                  <a:t>is at </a:t>
                </a:r>
                <a14:m>
                  <m:oMath xmlns:m="http://schemas.openxmlformats.org/officeDocument/2006/math">
                    <m:r>
                      <a:rPr lang="en-US" altLang="en-US" sz="2100" b="0" i="1" smtClean="0">
                        <a:latin typeface="Cambria Math" panose="02040503050406030204" pitchFamily="18" charset="0"/>
                        <a:cs typeface="Simplified Arabic" pitchFamily="18" charset="-78"/>
                      </a:rPr>
                      <m:t>𝑎</m:t>
                    </m:r>
                    <m:r>
                      <a:rPr lang="en-US" altLang="en-US" sz="2100" b="0" i="1" smtClean="0">
                        <a:latin typeface="Cambria Math" panose="02040503050406030204" pitchFamily="18" charset="0"/>
                        <a:cs typeface="Simplified Arabic" pitchFamily="18" charset="-78"/>
                      </a:rPr>
                      <m:t>/</m:t>
                    </m:r>
                    <m:r>
                      <a:rPr lang="en-US" altLang="en-US" sz="2100" b="0" i="1" smtClean="0">
                        <a:latin typeface="Cambria Math" panose="02040503050406030204" pitchFamily="18" charset="0"/>
                        <a:cs typeface="Simplified Arabic" pitchFamily="18" charset="-78"/>
                      </a:rPr>
                      <m:t>2</m:t>
                    </m:r>
                  </m:oMath>
                </a14:m>
                <a:r>
                  <a:rPr lang="en-US" altLang="en-US" sz="2100" dirty="0">
                    <a:ea typeface="Cambria Math" panose="02040503050406030204" pitchFamily="18" charset="0"/>
                    <a:cs typeface="Simplified Arabic" pitchFamily="18" charset="-78"/>
                  </a:rPr>
                  <a:t>, and for </a:t>
                </a:r>
                <a14:m>
                  <m:oMath xmlns:m="http://schemas.openxmlformats.org/officeDocument/2006/math">
                    <m:r>
                      <a:rPr lang="en-US" altLang="en-US" sz="2100" i="1">
                        <a:latin typeface="Cambria Math" panose="02040503050406030204" pitchFamily="18" charset="0"/>
                        <a:cs typeface="Simplified Arabic" pitchFamily="18" charset="-78"/>
                      </a:rPr>
                      <m:t>𝑛</m:t>
                    </m:r>
                    <m:r>
                      <a:rPr lang="en-US" altLang="en-US" sz="2100" i="1">
                        <a:latin typeface="Cambria Math" panose="02040503050406030204" pitchFamily="18" charset="0"/>
                        <a:cs typeface="Simplified Arabic" pitchFamily="18" charset="-78"/>
                      </a:rPr>
                      <m:t>=</m:t>
                    </m:r>
                    <m:r>
                      <a:rPr lang="en-US" altLang="en-US" sz="2100" b="0" i="1" smtClean="0">
                        <a:latin typeface="Cambria Math" panose="02040503050406030204" pitchFamily="18" charset="0"/>
                        <a:cs typeface="Simplified Arabic" pitchFamily="18" charset="-78"/>
                      </a:rPr>
                      <m:t>2</m:t>
                    </m:r>
                    <m:r>
                      <a:rPr lang="en-US" altLang="en-US" sz="2100" i="1">
                        <a:latin typeface="Cambria Math" panose="02040503050406030204" pitchFamily="18" charset="0"/>
                        <a:cs typeface="Simplified Arabic" pitchFamily="18" charset="-78"/>
                      </a:rPr>
                      <m:t> </m:t>
                    </m:r>
                  </m:oMath>
                </a14:m>
                <a:r>
                  <a:rPr lang="en-US" altLang="en-US" sz="2100" dirty="0">
                    <a:ea typeface="Cambria Math" panose="02040503050406030204" pitchFamily="18" charset="0"/>
                    <a:cs typeface="Simplified Arabic" pitchFamily="18" charset="-78"/>
                  </a:rPr>
                  <a:t>is at </a:t>
                </a:r>
                <a14:m>
                  <m:oMath xmlns:m="http://schemas.openxmlformats.org/officeDocument/2006/math">
                    <m:r>
                      <a:rPr lang="en-US" altLang="en-US" sz="2100" i="1">
                        <a:latin typeface="Cambria Math" panose="02040503050406030204" pitchFamily="18" charset="0"/>
                        <a:cs typeface="Simplified Arabic" pitchFamily="18" charset="-78"/>
                      </a:rPr>
                      <m:t>𝑎</m:t>
                    </m:r>
                    <m:r>
                      <a:rPr lang="en-US" altLang="en-US" sz="2100" i="1">
                        <a:latin typeface="Cambria Math" panose="02040503050406030204" pitchFamily="18" charset="0"/>
                        <a:cs typeface="Simplified Arabic" pitchFamily="18" charset="-78"/>
                      </a:rPr>
                      <m:t>/</m:t>
                    </m:r>
                    <m:r>
                      <a:rPr lang="en-US" altLang="en-US" sz="2100" b="0" i="1" smtClean="0">
                        <a:latin typeface="Cambria Math" panose="02040503050406030204" pitchFamily="18" charset="0"/>
                        <a:cs typeface="Simplified Arabic" pitchFamily="18" charset="-78"/>
                      </a:rPr>
                      <m:t>4</m:t>
                    </m:r>
                  </m:oMath>
                </a14:m>
                <a:r>
                  <a:rPr lang="en-US" altLang="en-US" sz="2100" dirty="0">
                    <a:ea typeface="Cambria Math" panose="02040503050406030204" pitchFamily="18" charset="0"/>
                    <a:cs typeface="Simplified Arabic" pitchFamily="18" charset="-78"/>
                  </a:rPr>
                  <a:t> and </a:t>
                </a:r>
                <a14:m>
                  <m:oMath xmlns:m="http://schemas.openxmlformats.org/officeDocument/2006/math">
                    <m:r>
                      <a:rPr lang="en-US" altLang="en-US" sz="2100" b="0" i="0" smtClean="0">
                        <a:latin typeface="Cambria Math" panose="02040503050406030204" pitchFamily="18" charset="0"/>
                        <a:cs typeface="Simplified Arabic" pitchFamily="18" charset="-78"/>
                      </a:rPr>
                      <m:t>3</m:t>
                    </m:r>
                    <m:r>
                      <a:rPr lang="en-US" altLang="en-US" sz="2100" i="1">
                        <a:latin typeface="Cambria Math" panose="02040503050406030204" pitchFamily="18" charset="0"/>
                        <a:cs typeface="Simplified Arabic" pitchFamily="18" charset="-78"/>
                      </a:rPr>
                      <m:t>𝑎</m:t>
                    </m:r>
                    <m:r>
                      <a:rPr lang="en-US" altLang="en-US" sz="2100" i="1">
                        <a:latin typeface="Cambria Math" panose="02040503050406030204" pitchFamily="18" charset="0"/>
                        <a:cs typeface="Simplified Arabic" pitchFamily="18" charset="-78"/>
                      </a:rPr>
                      <m:t>/</m:t>
                    </m:r>
                    <m:r>
                      <a:rPr lang="en-US" altLang="en-US" sz="2100" i="1">
                        <a:latin typeface="Cambria Math" panose="02040503050406030204" pitchFamily="18" charset="0"/>
                        <a:cs typeface="Simplified Arabic" pitchFamily="18" charset="-78"/>
                      </a:rPr>
                      <m:t>4</m:t>
                    </m:r>
                  </m:oMath>
                </a14:m>
                <a:r>
                  <a:rPr lang="en-US" altLang="en-US" sz="2100" dirty="0">
                    <a:ea typeface="Cambria Math" panose="02040503050406030204" pitchFamily="18" charset="0"/>
                    <a:cs typeface="Simplified Arabic" pitchFamily="18" charset="-78"/>
                  </a:rPr>
                  <a:t>, and so on</a:t>
                </a:r>
                <a:r>
                  <a:rPr lang="en-US" altLang="en-US" sz="2100" dirty="0"/>
                  <a:t>.</a:t>
                </a:r>
                <a:endParaRPr lang="ar-SA" altLang="en-US" sz="2100" dirty="0"/>
              </a:p>
            </p:txBody>
          </p:sp>
        </mc:Choice>
        <mc:Fallback xmlns="">
          <p:sp>
            <p:nvSpPr>
              <p:cNvPr id="16" name="Rectangle 15"/>
              <p:cNvSpPr>
                <a:spLocks noRot="1" noChangeAspect="1" noMove="1" noResize="1" noEditPoints="1" noAdjustHandles="1" noChangeArrowheads="1" noChangeShapeType="1" noTextEdit="1"/>
              </p:cNvSpPr>
              <p:nvPr/>
            </p:nvSpPr>
            <p:spPr>
              <a:xfrm>
                <a:off x="194716" y="912773"/>
                <a:ext cx="8619083" cy="1061829"/>
              </a:xfrm>
              <a:prstGeom prst="rect">
                <a:avLst/>
              </a:prstGeom>
              <a:blipFill>
                <a:blip r:embed="rId3"/>
                <a:stretch>
                  <a:fillRect l="-919" t="-4598" r="-849" b="-10345"/>
                </a:stretch>
              </a:blipFill>
            </p:spPr>
            <p:txBody>
              <a:bodyPr/>
              <a:lstStyle/>
              <a:p>
                <a:r>
                  <a:rPr lang="en-US">
                    <a:noFill/>
                  </a:rPr>
                  <a:t> </a:t>
                </a:r>
              </a:p>
            </p:txBody>
          </p:sp>
        </mc:Fallback>
      </mc:AlternateContent>
      <p:sp>
        <p:nvSpPr>
          <p:cNvPr id="41" name="مستطيل 24"/>
          <p:cNvSpPr>
            <a:spLocks noChangeArrowheads="1"/>
          </p:cNvSpPr>
          <p:nvPr/>
        </p:nvSpPr>
        <p:spPr bwMode="auto">
          <a:xfrm>
            <a:off x="194716" y="2159268"/>
            <a:ext cx="51175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365760" indent="-365760" algn="just" rtl="0">
              <a:spcBef>
                <a:spcPct val="0"/>
              </a:spcBef>
              <a:buClrTx/>
              <a:buSzTx/>
              <a:buFont typeface="+mj-lt"/>
              <a:buAutoNum type="arabicPeriod" startAt="3"/>
            </a:pPr>
            <a:r>
              <a:rPr lang="en-US" altLang="en-US" sz="2100" dirty="0">
                <a:latin typeface="+mn-lt"/>
                <a:ea typeface="Cambria Math" panose="02040503050406030204" pitchFamily="18" charset="0"/>
                <a:cs typeface="Simplified Arabic" pitchFamily="18" charset="-78"/>
              </a:rPr>
              <a:t>The orthogonality of the wave functions is clear. From the figure we can see that</a:t>
            </a:r>
            <a:endParaRPr lang="ar-SA" altLang="en-US" sz="2100" dirty="0">
              <a:latin typeface="+mn-lt"/>
              <a:ea typeface="Cambria Math" panose="020405030504060302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45" name="مستطيل 31"/>
              <p:cNvSpPr>
                <a:spLocks noChangeArrowheads="1"/>
              </p:cNvSpPr>
              <p:nvPr/>
            </p:nvSpPr>
            <p:spPr bwMode="auto">
              <a:xfrm>
                <a:off x="499492" y="4275076"/>
                <a:ext cx="5157253" cy="2081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rtl="0">
                  <a:spcBef>
                    <a:spcPct val="0"/>
                  </a:spcBef>
                  <a:buClrTx/>
                  <a:buSzTx/>
                  <a:buNone/>
                </a:pPr>
                <a:r>
                  <a:rPr lang="en-US" altLang="en-US" sz="2100" dirty="0">
                    <a:latin typeface="+mn-lt"/>
                    <a:ea typeface="Cambria Math" panose="02040503050406030204" pitchFamily="18" charset="0"/>
                    <a:cs typeface="Simplified Arabic" pitchFamily="18" charset="-78"/>
                  </a:rPr>
                  <a:t>The integration over all values of </a:t>
                </a:r>
                <a14:m>
                  <m:oMath xmlns:m="http://schemas.openxmlformats.org/officeDocument/2006/math">
                    <m:r>
                      <a:rPr lang="en-US" altLang="en-US" sz="2100">
                        <a:latin typeface="Cambria Math" panose="02040503050406030204" pitchFamily="18" charset="0"/>
                        <a:ea typeface="Cambria Math" panose="02040503050406030204" pitchFamily="18" charset="0"/>
                        <a:cs typeface="Simplified Arabic" pitchFamily="18" charset="-78"/>
                      </a:rPr>
                      <m:t>𝑥</m:t>
                    </m:r>
                  </m:oMath>
                </a14:m>
                <a:r>
                  <a:rPr lang="en-US" altLang="en-US" sz="2100" dirty="0">
                    <a:latin typeface="+mn-lt"/>
                    <a:ea typeface="Cambria Math" panose="02040503050406030204" pitchFamily="18" charset="0"/>
                    <a:cs typeface="Simplified Arabic" pitchFamily="18" charset="-78"/>
                  </a:rPr>
                  <a:t> for the two equations between </a:t>
                </a:r>
                <a14:m>
                  <m:oMath xmlns:m="http://schemas.openxmlformats.org/officeDocument/2006/math">
                    <m:r>
                      <a:rPr lang="en-US" altLang="en-US" sz="2100">
                        <a:latin typeface="Cambria Math" panose="02040503050406030204" pitchFamily="18" charset="0"/>
                        <a:ea typeface="Cambria Math" panose="02040503050406030204" pitchFamily="18" charset="0"/>
                        <a:cs typeface="Simplified Arabic" pitchFamily="18" charset="-78"/>
                      </a:rPr>
                      <m:t>𝑥</m:t>
                    </m:r>
                    <m:r>
                      <a:rPr lang="en-US" altLang="en-US" sz="2100">
                        <a:latin typeface="Cambria Math" panose="02040503050406030204" pitchFamily="18" charset="0"/>
                        <a:ea typeface="Cambria Math" panose="02040503050406030204" pitchFamily="18" charset="0"/>
                        <a:cs typeface="Simplified Arabic" pitchFamily="18" charset="-78"/>
                      </a:rPr>
                      <m:t>=</m:t>
                    </m:r>
                    <m:r>
                      <a:rPr lang="en-US" altLang="en-US" sz="2100">
                        <a:latin typeface="Cambria Math" panose="02040503050406030204" pitchFamily="18" charset="0"/>
                        <a:ea typeface="Cambria Math" panose="02040503050406030204" pitchFamily="18" charset="0"/>
                        <a:cs typeface="Simplified Arabic" pitchFamily="18" charset="-78"/>
                      </a:rPr>
                      <m:t>0</m:t>
                    </m:r>
                  </m:oMath>
                </a14:m>
                <a:r>
                  <a:rPr lang="en-US" altLang="en-US" sz="2100" dirty="0">
                    <a:latin typeface="+mn-lt"/>
                    <a:ea typeface="Cambria Math" panose="02040503050406030204" pitchFamily="18" charset="0"/>
                    <a:cs typeface="Simplified Arabic" pitchFamily="18" charset="-78"/>
                  </a:rPr>
                  <a:t> and </a:t>
                </a:r>
                <a14:m>
                  <m:oMath xmlns:m="http://schemas.openxmlformats.org/officeDocument/2006/math">
                    <m:r>
                      <a:rPr lang="en-US" altLang="en-US" sz="2100">
                        <a:latin typeface="Cambria Math" panose="02040503050406030204" pitchFamily="18" charset="0"/>
                        <a:ea typeface="Cambria Math" panose="02040503050406030204" pitchFamily="18" charset="0"/>
                        <a:cs typeface="Simplified Arabic" pitchFamily="18" charset="-78"/>
                      </a:rPr>
                      <m:t>𝑥</m:t>
                    </m:r>
                    <m:r>
                      <a:rPr lang="en-US" altLang="en-US" sz="2100">
                        <a:latin typeface="Cambria Math" panose="02040503050406030204" pitchFamily="18" charset="0"/>
                        <a:ea typeface="Cambria Math" panose="02040503050406030204" pitchFamily="18" charset="0"/>
                        <a:cs typeface="Simplified Arabic" pitchFamily="18" charset="-78"/>
                      </a:rPr>
                      <m:t>=</m:t>
                    </m:r>
                    <m:r>
                      <a:rPr lang="en-US" altLang="en-US" sz="2100">
                        <a:latin typeface="Cambria Math" panose="02040503050406030204" pitchFamily="18" charset="0"/>
                        <a:ea typeface="Cambria Math" panose="02040503050406030204" pitchFamily="18" charset="0"/>
                        <a:cs typeface="Simplified Arabic" pitchFamily="18" charset="-78"/>
                      </a:rPr>
                      <m:t>𝑎</m:t>
                    </m:r>
                    <m:r>
                      <a:rPr lang="en-US" altLang="en-US" sz="2100">
                        <a:latin typeface="Cambria Math" panose="02040503050406030204" pitchFamily="18" charset="0"/>
                        <a:ea typeface="Cambria Math" panose="02040503050406030204" pitchFamily="18" charset="0"/>
                        <a:cs typeface="Simplified Arabic" pitchFamily="18" charset="-78"/>
                      </a:rPr>
                      <m:t>/</m:t>
                    </m:r>
                    <m:r>
                      <a:rPr lang="en-US" altLang="en-US" sz="2100">
                        <a:latin typeface="Cambria Math" panose="02040503050406030204" pitchFamily="18" charset="0"/>
                        <a:ea typeface="Cambria Math" panose="02040503050406030204" pitchFamily="18" charset="0"/>
                        <a:cs typeface="Simplified Arabic" pitchFamily="18" charset="-78"/>
                      </a:rPr>
                      <m:t>2</m:t>
                    </m:r>
                    <m:r>
                      <a:rPr lang="en-US" altLang="en-US" sz="2100">
                        <a:latin typeface="Cambria Math" panose="02040503050406030204" pitchFamily="18" charset="0"/>
                        <a:ea typeface="Cambria Math" panose="02040503050406030204" pitchFamily="18" charset="0"/>
                        <a:cs typeface="Simplified Arabic" pitchFamily="18" charset="-78"/>
                      </a:rPr>
                      <m:t> </m:t>
                    </m:r>
                  </m:oMath>
                </a14:m>
                <a:r>
                  <a:rPr lang="en-US" altLang="en-US" sz="2100" dirty="0">
                    <a:latin typeface="+mn-lt"/>
                    <a:ea typeface="Cambria Math" panose="02040503050406030204" pitchFamily="18" charset="0"/>
                    <a:cs typeface="Simplified Arabic" pitchFamily="18" charset="-78"/>
                  </a:rPr>
                  <a:t>is equal but different in sign for the same integral between </a:t>
                </a:r>
                <a14:m>
                  <m:oMath xmlns:m="http://schemas.openxmlformats.org/officeDocument/2006/math">
                    <m:r>
                      <a:rPr lang="en-US" altLang="en-US" sz="2100">
                        <a:latin typeface="Cambria Math" panose="02040503050406030204" pitchFamily="18" charset="0"/>
                        <a:ea typeface="Cambria Math" panose="02040503050406030204" pitchFamily="18" charset="0"/>
                        <a:cs typeface="Simplified Arabic" pitchFamily="18" charset="-78"/>
                      </a:rPr>
                      <m:t>𝑥</m:t>
                    </m:r>
                    <m:r>
                      <a:rPr lang="en-US" altLang="en-US" sz="2100">
                        <a:latin typeface="Cambria Math" panose="02040503050406030204" pitchFamily="18" charset="0"/>
                        <a:ea typeface="Cambria Math" panose="02040503050406030204" pitchFamily="18" charset="0"/>
                        <a:cs typeface="Simplified Arabic" pitchFamily="18" charset="-78"/>
                      </a:rPr>
                      <m:t>=</m:t>
                    </m:r>
                    <m:r>
                      <a:rPr lang="en-US" altLang="en-US" sz="2100">
                        <a:latin typeface="Cambria Math" panose="02040503050406030204" pitchFamily="18" charset="0"/>
                        <a:ea typeface="Cambria Math" panose="02040503050406030204" pitchFamily="18" charset="0"/>
                        <a:cs typeface="Simplified Arabic" pitchFamily="18" charset="-78"/>
                      </a:rPr>
                      <m:t>𝑎</m:t>
                    </m:r>
                    <m:r>
                      <a:rPr lang="en-US" altLang="en-US" sz="2100">
                        <a:latin typeface="Cambria Math" panose="02040503050406030204" pitchFamily="18" charset="0"/>
                        <a:ea typeface="Cambria Math" panose="02040503050406030204" pitchFamily="18" charset="0"/>
                        <a:cs typeface="Simplified Arabic" pitchFamily="18" charset="-78"/>
                      </a:rPr>
                      <m:t>/</m:t>
                    </m:r>
                    <m:r>
                      <a:rPr lang="en-US" altLang="en-US" sz="2100">
                        <a:latin typeface="Cambria Math" panose="02040503050406030204" pitchFamily="18" charset="0"/>
                        <a:ea typeface="Cambria Math" panose="02040503050406030204" pitchFamily="18" charset="0"/>
                        <a:cs typeface="Simplified Arabic" pitchFamily="18" charset="-78"/>
                      </a:rPr>
                      <m:t>2</m:t>
                    </m:r>
                    <m:r>
                      <a:rPr lang="en-US" altLang="en-US" sz="2100">
                        <a:latin typeface="Cambria Math" panose="02040503050406030204" pitchFamily="18" charset="0"/>
                        <a:ea typeface="Cambria Math" panose="02040503050406030204" pitchFamily="18" charset="0"/>
                        <a:cs typeface="Simplified Arabic" pitchFamily="18" charset="-78"/>
                      </a:rPr>
                      <m:t> </m:t>
                    </m:r>
                  </m:oMath>
                </a14:m>
                <a:r>
                  <a:rPr lang="en-US" altLang="en-US" sz="2100" dirty="0">
                    <a:latin typeface="+mn-lt"/>
                    <a:ea typeface="Cambria Math" panose="02040503050406030204" pitchFamily="18" charset="0"/>
                    <a:cs typeface="Simplified Arabic" pitchFamily="18" charset="-78"/>
                  </a:rPr>
                  <a:t>and </a:t>
                </a:r>
                <a14:m>
                  <m:oMath xmlns:m="http://schemas.openxmlformats.org/officeDocument/2006/math">
                    <m:r>
                      <a:rPr lang="en-US" altLang="en-US" sz="2100">
                        <a:latin typeface="Cambria Math" panose="02040503050406030204" pitchFamily="18" charset="0"/>
                        <a:ea typeface="Cambria Math" panose="02040503050406030204" pitchFamily="18" charset="0"/>
                        <a:cs typeface="Simplified Arabic" pitchFamily="18" charset="-78"/>
                      </a:rPr>
                      <m:t>𝑥</m:t>
                    </m:r>
                    <m:r>
                      <a:rPr lang="en-US" altLang="en-US" sz="2100">
                        <a:latin typeface="Cambria Math" panose="02040503050406030204" pitchFamily="18" charset="0"/>
                        <a:ea typeface="Cambria Math" panose="02040503050406030204" pitchFamily="18" charset="0"/>
                        <a:cs typeface="Simplified Arabic" pitchFamily="18" charset="-78"/>
                      </a:rPr>
                      <m:t>=</m:t>
                    </m:r>
                    <m:r>
                      <a:rPr lang="en-US" altLang="en-US" sz="2100">
                        <a:latin typeface="Cambria Math" panose="02040503050406030204" pitchFamily="18" charset="0"/>
                        <a:ea typeface="Cambria Math" panose="02040503050406030204" pitchFamily="18" charset="0"/>
                        <a:cs typeface="Simplified Arabic" pitchFamily="18" charset="-78"/>
                      </a:rPr>
                      <m:t>𝑎</m:t>
                    </m:r>
                  </m:oMath>
                </a14:m>
                <a:r>
                  <a:rPr lang="en-US" altLang="en-US" sz="2100" dirty="0">
                    <a:latin typeface="+mn-lt"/>
                    <a:ea typeface="Cambria Math" panose="02040503050406030204" pitchFamily="18" charset="0"/>
                    <a:cs typeface="Simplified Arabic" pitchFamily="18" charset="-78"/>
                  </a:rPr>
                  <a:t>.  This means that the integration</a:t>
                </a:r>
                <a14:m>
                  <m:oMath xmlns:m="http://schemas.openxmlformats.org/officeDocument/2006/math">
                    <m:nary>
                      <m:naryPr>
                        <m:limLoc m:val="undOvr"/>
                        <m:subHide m:val="on"/>
                        <m:supHide m:val="on"/>
                        <m:ctrlPr>
                          <a:rPr lang="en-US" altLang="en-US" sz="2100" i="1">
                            <a:latin typeface="Cambria Math" panose="02040503050406030204" pitchFamily="18" charset="0"/>
                            <a:ea typeface="Times New Roman" panose="02020603050405020304" pitchFamily="18" charset="0"/>
                            <a:cs typeface="Simplified Arabic" pitchFamily="18" charset="-78"/>
                          </a:rPr>
                        </m:ctrlPr>
                      </m:naryPr>
                      <m:sub/>
                      <m:sup/>
                      <m:e>
                        <m:sSub>
                          <m:sSubPr>
                            <m:ctrlPr>
                              <a:rPr lang="en-US" altLang="en-US" sz="2100" i="1">
                                <a:latin typeface="Cambria Math" panose="02040503050406030204" pitchFamily="18" charset="0"/>
                                <a:ea typeface="Times New Roman" panose="02020603050405020304" pitchFamily="18" charset="0"/>
                                <a:cs typeface="Simplified Arabic" pitchFamily="18" charset="-78"/>
                              </a:rPr>
                            </m:ctrlPr>
                          </m:sSubPr>
                          <m:e>
                            <m:r>
                              <a:rPr lang="en-US" altLang="en-US" sz="2100" i="1">
                                <a:latin typeface="Cambria Math" panose="02040503050406030204" pitchFamily="18" charset="0"/>
                                <a:ea typeface="Times New Roman" panose="02020603050405020304" pitchFamily="18" charset="0"/>
                                <a:cs typeface="Simplified Arabic" pitchFamily="18" charset="-78"/>
                              </a:rPr>
                              <m:t>𝜓</m:t>
                            </m:r>
                          </m:e>
                          <m:sub>
                            <m:r>
                              <a:rPr lang="en-US" altLang="en-US" sz="2100" b="0" i="1" smtClean="0">
                                <a:latin typeface="Cambria Math" panose="02040503050406030204" pitchFamily="18" charset="0"/>
                                <a:ea typeface="Times New Roman" panose="02020603050405020304" pitchFamily="18" charset="0"/>
                                <a:cs typeface="Simplified Arabic" pitchFamily="18" charset="-78"/>
                              </a:rPr>
                              <m:t>1</m:t>
                            </m:r>
                          </m:sub>
                        </m:sSub>
                        <m:sSub>
                          <m:sSubPr>
                            <m:ctrlPr>
                              <a:rPr lang="en-US" altLang="en-US" sz="2100" i="1">
                                <a:latin typeface="Cambria Math" panose="02040503050406030204" pitchFamily="18" charset="0"/>
                                <a:ea typeface="Times New Roman" panose="02020603050405020304" pitchFamily="18" charset="0"/>
                                <a:cs typeface="Simplified Arabic" pitchFamily="18" charset="-78"/>
                              </a:rPr>
                            </m:ctrlPr>
                          </m:sSubPr>
                          <m:e>
                            <m:r>
                              <a:rPr lang="en-US" altLang="en-US" sz="2100" i="1">
                                <a:latin typeface="Cambria Math" panose="02040503050406030204" pitchFamily="18" charset="0"/>
                                <a:ea typeface="Times New Roman" panose="02020603050405020304" pitchFamily="18" charset="0"/>
                                <a:cs typeface="Simplified Arabic" pitchFamily="18" charset="-78"/>
                              </a:rPr>
                              <m:t>𝜓</m:t>
                            </m:r>
                          </m:e>
                          <m:sub>
                            <m:r>
                              <a:rPr lang="en-US" altLang="en-US" sz="2100" b="0" i="1" smtClean="0">
                                <a:latin typeface="Cambria Math" panose="02040503050406030204" pitchFamily="18" charset="0"/>
                                <a:ea typeface="Times New Roman" panose="02020603050405020304" pitchFamily="18" charset="0"/>
                                <a:cs typeface="Simplified Arabic" pitchFamily="18" charset="-78"/>
                              </a:rPr>
                              <m:t>2</m:t>
                            </m:r>
                          </m:sub>
                        </m:sSub>
                        <m:r>
                          <a:rPr lang="en-US" sz="2100" i="1">
                            <a:latin typeface="Cambria Math" panose="02040503050406030204" pitchFamily="18" charset="0"/>
                            <a:ea typeface="Times New Roman" panose="02020603050405020304" pitchFamily="18" charset="0"/>
                            <a:cs typeface="Simplified Arabic" pitchFamily="18" charset="-78"/>
                          </a:rPr>
                          <m:t>𝑑</m:t>
                        </m:r>
                        <m:r>
                          <a:rPr lang="en-US" sz="2100" i="1">
                            <a:latin typeface="Cambria Math" panose="02040503050406030204" pitchFamily="18" charset="0"/>
                            <a:ea typeface="Times New Roman" panose="02020603050405020304" pitchFamily="18" charset="0"/>
                            <a:cs typeface="Simplified Arabic" pitchFamily="18" charset="-78"/>
                          </a:rPr>
                          <m:t>𝜏</m:t>
                        </m:r>
                        <m:r>
                          <a:rPr lang="en-US" sz="2100" i="1">
                            <a:latin typeface="Cambria Math" panose="02040503050406030204" pitchFamily="18" charset="0"/>
                            <a:ea typeface="Times New Roman" panose="02020603050405020304" pitchFamily="18" charset="0"/>
                            <a:cs typeface="Simplified Arabic" pitchFamily="18" charset="-78"/>
                          </a:rPr>
                          <m:t>=</m:t>
                        </m:r>
                        <m:r>
                          <a:rPr lang="en-US" sz="2100" i="1">
                            <a:latin typeface="Cambria Math" panose="02040503050406030204" pitchFamily="18" charset="0"/>
                            <a:ea typeface="Times New Roman" panose="02020603050405020304" pitchFamily="18" charset="0"/>
                            <a:cs typeface="Simplified Arabic" pitchFamily="18" charset="-78"/>
                          </a:rPr>
                          <m:t>0</m:t>
                        </m:r>
                        <m:r>
                          <a:rPr lang="en-US" sz="2100" i="1">
                            <a:latin typeface="Cambria Math" panose="02040503050406030204" pitchFamily="18" charset="0"/>
                            <a:ea typeface="Times New Roman" panose="02020603050405020304" pitchFamily="18" charset="0"/>
                            <a:cs typeface="Simplified Arabic" pitchFamily="18" charset="-78"/>
                          </a:rPr>
                          <m:t> </m:t>
                        </m:r>
                      </m:e>
                    </m:nary>
                  </m:oMath>
                </a14:m>
                <a:r>
                  <a:rPr lang="en-US" altLang="en-US" sz="2100" dirty="0">
                    <a:latin typeface="+mn-lt"/>
                    <a:ea typeface="Cambria Math" panose="02040503050406030204" pitchFamily="18" charset="0"/>
                    <a:cs typeface="Simplified Arabic" pitchFamily="18" charset="-78"/>
                  </a:rPr>
                  <a:t> is equal to zero.</a:t>
                </a:r>
                <a:endParaRPr lang="ar-SA" altLang="en-US" sz="2100" dirty="0">
                  <a:latin typeface="+mn-lt"/>
                  <a:ea typeface="Cambria Math" panose="02040503050406030204" pitchFamily="18" charset="0"/>
                  <a:cs typeface="Simplified Arabic" pitchFamily="18" charset="-78"/>
                </a:endParaRPr>
              </a:p>
            </p:txBody>
          </p:sp>
        </mc:Choice>
        <mc:Fallback xmlns="">
          <p:sp>
            <p:nvSpPr>
              <p:cNvPr id="45" name="مستطيل 31"/>
              <p:cNvSpPr>
                <a:spLocks noRot="1" noChangeAspect="1" noMove="1" noResize="1" noEditPoints="1" noAdjustHandles="1" noChangeArrowheads="1" noChangeShapeType="1" noTextEdit="1"/>
              </p:cNvSpPr>
              <p:nvPr/>
            </p:nvSpPr>
            <p:spPr bwMode="auto">
              <a:xfrm>
                <a:off x="499492" y="4275076"/>
                <a:ext cx="5157253" cy="2081275"/>
              </a:xfrm>
              <a:prstGeom prst="rect">
                <a:avLst/>
              </a:prstGeom>
              <a:blipFill>
                <a:blip r:embed="rId4"/>
                <a:stretch>
                  <a:fillRect l="-1418" t="-1754" r="-1418" b="-286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06224" y="2913533"/>
                <a:ext cx="2471895"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100" i="1" dirty="0" smtClean="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𝜓</m:t>
                          </m:r>
                        </m:e>
                        <m:sub>
                          <m:r>
                            <a:rPr lang="en-US" sz="2100" b="0" i="1" dirty="0" smtClean="0">
                              <a:latin typeface="Cambria Math" panose="02040503050406030204" pitchFamily="18" charset="0"/>
                              <a:ea typeface="Cambria Math" panose="02040503050406030204" pitchFamily="18" charset="0"/>
                            </a:rPr>
                            <m:t>1</m:t>
                          </m:r>
                        </m:sub>
                      </m:sSub>
                      <m:d>
                        <m:dPr>
                          <m:ctrlPr>
                            <a:rPr lang="en-US" sz="2100" b="0" i="1" dirty="0" smtClean="0">
                              <a:latin typeface="Cambria Math" panose="02040503050406030204" pitchFamily="18" charset="0"/>
                              <a:ea typeface="Cambria Math" panose="02040503050406030204" pitchFamily="18" charset="0"/>
                            </a:rPr>
                          </m:ctrlPr>
                        </m:dPr>
                        <m:e>
                          <m:sSub>
                            <m:sSubPr>
                              <m:ctrlPr>
                                <a:rPr lang="en-US" sz="2100" b="0" i="1" dirty="0" smtClean="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𝑥</m:t>
                              </m:r>
                            </m:e>
                            <m:sub>
                              <m:r>
                                <a:rPr lang="en-US" sz="2100" b="0" i="1" dirty="0" smtClean="0">
                                  <a:latin typeface="Cambria Math" panose="02040503050406030204" pitchFamily="18" charset="0"/>
                                  <a:ea typeface="Cambria Math" panose="02040503050406030204" pitchFamily="18" charset="0"/>
                                </a:rPr>
                                <m:t>1</m:t>
                              </m:r>
                            </m:sub>
                          </m:sSub>
                        </m:e>
                      </m:d>
                      <m:r>
                        <a:rPr lang="en-US" sz="2100" b="0" i="1" dirty="0" smtClean="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𝜓</m:t>
                          </m:r>
                        </m:e>
                        <m:sub>
                          <m:r>
                            <a:rPr lang="en-US" sz="2100" i="1" dirty="0">
                              <a:latin typeface="Cambria Math" panose="02040503050406030204" pitchFamily="18" charset="0"/>
                              <a:ea typeface="Cambria Math" panose="02040503050406030204" pitchFamily="18" charset="0"/>
                            </a:rPr>
                            <m:t>1</m:t>
                          </m:r>
                        </m:sub>
                      </m:sSub>
                      <m:d>
                        <m:dPr>
                          <m:ctrlPr>
                            <a:rPr lang="en-US" sz="2100" i="1" dirty="0">
                              <a:latin typeface="Cambria Math" panose="02040503050406030204" pitchFamily="18" charset="0"/>
                              <a:ea typeface="Cambria Math" panose="02040503050406030204" pitchFamily="18" charset="0"/>
                            </a:rPr>
                          </m:ctrlPr>
                        </m:dPr>
                        <m:e>
                          <m:r>
                            <a:rPr lang="en-US" sz="2100" b="0" i="1" dirty="0" smtClean="0">
                              <a:latin typeface="Cambria Math" panose="02040503050406030204" pitchFamily="18" charset="0"/>
                              <a:ea typeface="Cambria Math" panose="02040503050406030204" pitchFamily="18" charset="0"/>
                            </a:rPr>
                            <m:t>𝑎</m:t>
                          </m:r>
                          <m:r>
                            <a:rPr lang="en-US" sz="2100" b="0" i="1" dirty="0" smtClean="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𝑥</m:t>
                              </m:r>
                            </m:e>
                            <m:sub>
                              <m:r>
                                <a:rPr lang="en-US" sz="2100" i="1" dirty="0">
                                  <a:latin typeface="Cambria Math" panose="02040503050406030204" pitchFamily="18" charset="0"/>
                                  <a:ea typeface="Cambria Math" panose="02040503050406030204" pitchFamily="18" charset="0"/>
                                </a:rPr>
                                <m:t>1</m:t>
                              </m:r>
                            </m:sub>
                          </m:sSub>
                        </m:e>
                      </m:d>
                    </m:oMath>
                  </m:oMathPara>
                </a14:m>
                <a:endParaRPr lang="en-US"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06224" y="2913533"/>
                <a:ext cx="2471895" cy="323165"/>
              </a:xfrm>
              <a:prstGeom prst="rect">
                <a:avLst/>
              </a:prstGeom>
              <a:blipFill>
                <a:blip r:embed="rId5"/>
                <a:stretch>
                  <a:fillRect l="-3202" t="-1887" b="-320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6224" y="3348814"/>
                <a:ext cx="2686313"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100" i="1" dirty="0" smtClean="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𝜓</m:t>
                          </m:r>
                        </m:e>
                        <m:sub>
                          <m:r>
                            <a:rPr lang="en-US" sz="2100" b="0" i="1" dirty="0" smtClean="0">
                              <a:latin typeface="Cambria Math" panose="02040503050406030204" pitchFamily="18" charset="0"/>
                              <a:ea typeface="Cambria Math" panose="02040503050406030204" pitchFamily="18" charset="0"/>
                            </a:rPr>
                            <m:t>2</m:t>
                          </m:r>
                        </m:sub>
                      </m:sSub>
                      <m:d>
                        <m:dPr>
                          <m:ctrlPr>
                            <a:rPr lang="en-US" sz="2100" b="0" i="1" dirty="0" smtClean="0">
                              <a:latin typeface="Cambria Math" panose="02040503050406030204" pitchFamily="18" charset="0"/>
                              <a:ea typeface="Cambria Math" panose="02040503050406030204" pitchFamily="18" charset="0"/>
                            </a:rPr>
                          </m:ctrlPr>
                        </m:dPr>
                        <m:e>
                          <m:sSub>
                            <m:sSubPr>
                              <m:ctrlPr>
                                <a:rPr lang="en-US" sz="2100" b="0" i="1" dirty="0" smtClean="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𝑥</m:t>
                              </m:r>
                            </m:e>
                            <m:sub>
                              <m:r>
                                <a:rPr lang="en-US" sz="2100" b="0" i="1" dirty="0" smtClean="0">
                                  <a:latin typeface="Cambria Math" panose="02040503050406030204" pitchFamily="18" charset="0"/>
                                  <a:ea typeface="Cambria Math" panose="02040503050406030204" pitchFamily="18" charset="0"/>
                                </a:rPr>
                                <m:t>1</m:t>
                              </m:r>
                            </m:sub>
                          </m:sSub>
                        </m:e>
                      </m:d>
                      <m:r>
                        <a:rPr lang="en-US" sz="2100" b="0" i="1" dirty="0" smtClean="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m:t>
                          </m:r>
                          <m:r>
                            <a:rPr lang="en-US" sz="2100" i="1" dirty="0">
                              <a:latin typeface="Cambria Math" panose="02040503050406030204" pitchFamily="18" charset="0"/>
                              <a:ea typeface="Cambria Math" panose="02040503050406030204" pitchFamily="18" charset="0"/>
                            </a:rPr>
                            <m:t>𝜓</m:t>
                          </m:r>
                        </m:e>
                        <m:sub>
                          <m:r>
                            <a:rPr lang="en-US" sz="2100" b="0" i="1" dirty="0" smtClean="0">
                              <a:latin typeface="Cambria Math" panose="02040503050406030204" pitchFamily="18" charset="0"/>
                              <a:ea typeface="Cambria Math" panose="02040503050406030204" pitchFamily="18" charset="0"/>
                            </a:rPr>
                            <m:t>2</m:t>
                          </m:r>
                        </m:sub>
                      </m:sSub>
                      <m:d>
                        <m:dPr>
                          <m:ctrlPr>
                            <a:rPr lang="en-US" sz="2100" i="1" dirty="0">
                              <a:latin typeface="Cambria Math" panose="02040503050406030204" pitchFamily="18" charset="0"/>
                              <a:ea typeface="Cambria Math" panose="02040503050406030204" pitchFamily="18" charset="0"/>
                            </a:rPr>
                          </m:ctrlPr>
                        </m:dPr>
                        <m:e>
                          <m:r>
                            <a:rPr lang="en-US" sz="2100" b="0" i="1" dirty="0" smtClean="0">
                              <a:latin typeface="Cambria Math" panose="02040503050406030204" pitchFamily="18" charset="0"/>
                              <a:ea typeface="Cambria Math" panose="02040503050406030204" pitchFamily="18" charset="0"/>
                            </a:rPr>
                            <m:t>𝑎</m:t>
                          </m:r>
                          <m:r>
                            <a:rPr lang="en-US" sz="2100" b="0" i="1" dirty="0" smtClean="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𝑥</m:t>
                              </m:r>
                            </m:e>
                            <m:sub>
                              <m:r>
                                <a:rPr lang="en-US" sz="2100" i="1" dirty="0">
                                  <a:latin typeface="Cambria Math" panose="02040503050406030204" pitchFamily="18" charset="0"/>
                                  <a:ea typeface="Cambria Math" panose="02040503050406030204" pitchFamily="18" charset="0"/>
                                </a:rPr>
                                <m:t>1</m:t>
                              </m:r>
                            </m:sub>
                          </m:sSub>
                        </m:e>
                      </m:d>
                    </m:oMath>
                  </m:oMathPara>
                </a14:m>
                <a:endParaRPr lang="en-US" sz="2100" dirty="0"/>
              </a:p>
            </p:txBody>
          </p:sp>
        </mc:Choice>
        <mc:Fallback xmlns="">
          <p:sp>
            <p:nvSpPr>
              <p:cNvPr id="48" name="TextBox 47"/>
              <p:cNvSpPr txBox="1">
                <a:spLocks noRot="1" noChangeAspect="1" noMove="1" noResize="1" noEditPoints="1" noAdjustHandles="1" noChangeArrowheads="1" noChangeShapeType="1" noTextEdit="1"/>
              </p:cNvSpPr>
              <p:nvPr/>
            </p:nvSpPr>
            <p:spPr>
              <a:xfrm>
                <a:off x="606224" y="3348814"/>
                <a:ext cx="2686313" cy="323165"/>
              </a:xfrm>
              <a:prstGeom prst="rect">
                <a:avLst/>
              </a:prstGeom>
              <a:blipFill>
                <a:blip r:embed="rId6"/>
                <a:stretch>
                  <a:fillRect l="-2948"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00074" y="3798351"/>
                <a:ext cx="4804970" cy="323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100" i="1" dirty="0" smtClean="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𝜓</m:t>
                          </m:r>
                        </m:e>
                        <m:sub>
                          <m:r>
                            <a:rPr lang="en-US" sz="2100" i="1" dirty="0">
                              <a:latin typeface="Cambria Math" panose="02040503050406030204" pitchFamily="18" charset="0"/>
                              <a:ea typeface="Cambria Math" panose="02040503050406030204" pitchFamily="18" charset="0"/>
                            </a:rPr>
                            <m:t>1</m:t>
                          </m:r>
                        </m:sub>
                      </m:sSub>
                      <m:d>
                        <m:dPr>
                          <m:ctrlPr>
                            <a:rPr lang="en-US" sz="2100" i="1" dirty="0">
                              <a:latin typeface="Cambria Math" panose="02040503050406030204" pitchFamily="18" charset="0"/>
                              <a:ea typeface="Cambria Math" panose="02040503050406030204" pitchFamily="18" charset="0"/>
                            </a:rPr>
                          </m:ctrlPr>
                        </m:dPr>
                        <m:e>
                          <m:sSub>
                            <m:sSubPr>
                              <m:ctrlPr>
                                <a:rPr lang="en-US" sz="2100" i="1" dirty="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𝑥</m:t>
                              </m:r>
                            </m:e>
                            <m:sub>
                              <m:r>
                                <a:rPr lang="en-US" sz="2100" i="1" dirty="0">
                                  <a:latin typeface="Cambria Math" panose="02040503050406030204" pitchFamily="18" charset="0"/>
                                  <a:ea typeface="Cambria Math" panose="02040503050406030204" pitchFamily="18" charset="0"/>
                                </a:rPr>
                                <m:t>1</m:t>
                              </m:r>
                            </m:sub>
                          </m:sSub>
                        </m:e>
                      </m:d>
                      <m:r>
                        <a:rPr lang="en-US" sz="2100" b="0" i="1" dirty="0" smtClean="0">
                          <a:latin typeface="Cambria Math" panose="02040503050406030204" pitchFamily="18" charset="0"/>
                          <a:ea typeface="Cambria Math" panose="02040503050406030204" pitchFamily="18" charset="0"/>
                        </a:rPr>
                        <m:t> </m:t>
                      </m:r>
                      <m:sSub>
                        <m:sSubPr>
                          <m:ctrlPr>
                            <a:rPr lang="en-US" sz="2100" i="1" dirty="0" smtClean="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𝜓</m:t>
                          </m:r>
                        </m:e>
                        <m:sub>
                          <m:r>
                            <a:rPr lang="en-US" sz="2100" b="0" i="1" dirty="0" smtClean="0">
                              <a:latin typeface="Cambria Math" panose="02040503050406030204" pitchFamily="18" charset="0"/>
                              <a:ea typeface="Cambria Math" panose="02040503050406030204" pitchFamily="18" charset="0"/>
                            </a:rPr>
                            <m:t>2</m:t>
                          </m:r>
                        </m:sub>
                      </m:sSub>
                      <m:d>
                        <m:dPr>
                          <m:ctrlPr>
                            <a:rPr lang="en-US" sz="2100" b="0" i="1" dirty="0" smtClean="0">
                              <a:latin typeface="Cambria Math" panose="02040503050406030204" pitchFamily="18" charset="0"/>
                              <a:ea typeface="Cambria Math" panose="02040503050406030204" pitchFamily="18" charset="0"/>
                            </a:rPr>
                          </m:ctrlPr>
                        </m:dPr>
                        <m:e>
                          <m:sSub>
                            <m:sSubPr>
                              <m:ctrlPr>
                                <a:rPr lang="en-US" sz="2100" b="0" i="1" dirty="0" smtClean="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𝑥</m:t>
                              </m:r>
                            </m:e>
                            <m:sub>
                              <m:r>
                                <a:rPr lang="en-US" sz="2100" b="0" i="1" dirty="0" smtClean="0">
                                  <a:latin typeface="Cambria Math" panose="02040503050406030204" pitchFamily="18" charset="0"/>
                                  <a:ea typeface="Cambria Math" panose="02040503050406030204" pitchFamily="18" charset="0"/>
                                </a:rPr>
                                <m:t>1</m:t>
                              </m:r>
                            </m:sub>
                          </m:sSub>
                        </m:e>
                      </m:d>
                      <m:r>
                        <a:rPr lang="en-US" sz="2100" b="0" i="1" dirty="0" smtClean="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b="0" i="1" dirty="0" smtClean="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𝜓</m:t>
                              </m:r>
                            </m:e>
                            <m:sub>
                              <m:r>
                                <a:rPr lang="en-US" sz="2100" i="1" dirty="0">
                                  <a:latin typeface="Cambria Math" panose="02040503050406030204" pitchFamily="18" charset="0"/>
                                  <a:ea typeface="Cambria Math" panose="02040503050406030204" pitchFamily="18" charset="0"/>
                                </a:rPr>
                                <m:t>1</m:t>
                              </m:r>
                            </m:sub>
                          </m:sSub>
                          <m:d>
                            <m:dPr>
                              <m:ctrlPr>
                                <a:rPr lang="en-US" sz="2100" i="1" dirty="0">
                                  <a:latin typeface="Cambria Math" panose="02040503050406030204" pitchFamily="18" charset="0"/>
                                  <a:ea typeface="Cambria Math" panose="02040503050406030204" pitchFamily="18" charset="0"/>
                                </a:rPr>
                              </m:ctrlPr>
                            </m:dPr>
                            <m:e>
                              <m:r>
                                <a:rPr lang="en-US" sz="2100" i="1" dirty="0">
                                  <a:latin typeface="Cambria Math" panose="02040503050406030204" pitchFamily="18" charset="0"/>
                                  <a:ea typeface="Cambria Math" panose="02040503050406030204" pitchFamily="18" charset="0"/>
                                </a:rPr>
                                <m:t>𝑎</m:t>
                              </m:r>
                              <m:r>
                                <a:rPr lang="en-US" sz="2100" i="1" dirty="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𝑥</m:t>
                                  </m:r>
                                </m:e>
                                <m:sub>
                                  <m:r>
                                    <a:rPr lang="en-US" sz="2100" i="1" dirty="0">
                                      <a:latin typeface="Cambria Math" panose="02040503050406030204" pitchFamily="18" charset="0"/>
                                      <a:ea typeface="Cambria Math" panose="02040503050406030204" pitchFamily="18" charset="0"/>
                                    </a:rPr>
                                    <m:t>1</m:t>
                                  </m:r>
                                </m:sub>
                              </m:sSub>
                            </m:e>
                          </m:d>
                          <m:r>
                            <a:rPr lang="en-US" sz="2100" i="1" dirty="0">
                              <a:latin typeface="Cambria Math" panose="02040503050406030204" pitchFamily="18" charset="0"/>
                              <a:ea typeface="Cambria Math" panose="02040503050406030204" pitchFamily="18" charset="0"/>
                            </a:rPr>
                            <m:t>𝜓</m:t>
                          </m:r>
                        </m:e>
                        <m:sub>
                          <m:r>
                            <a:rPr lang="en-US" sz="2100" b="0" i="1" dirty="0" smtClean="0">
                              <a:latin typeface="Cambria Math" panose="02040503050406030204" pitchFamily="18" charset="0"/>
                              <a:ea typeface="Cambria Math" panose="02040503050406030204" pitchFamily="18" charset="0"/>
                            </a:rPr>
                            <m:t>2</m:t>
                          </m:r>
                        </m:sub>
                      </m:sSub>
                      <m:d>
                        <m:dPr>
                          <m:ctrlPr>
                            <a:rPr lang="en-US" sz="2100" i="1" dirty="0">
                              <a:latin typeface="Cambria Math" panose="02040503050406030204" pitchFamily="18" charset="0"/>
                              <a:ea typeface="Cambria Math" panose="02040503050406030204" pitchFamily="18" charset="0"/>
                            </a:rPr>
                          </m:ctrlPr>
                        </m:dPr>
                        <m:e>
                          <m:r>
                            <a:rPr lang="en-US" sz="2100" b="0" i="1" dirty="0" smtClean="0">
                              <a:latin typeface="Cambria Math" panose="02040503050406030204" pitchFamily="18" charset="0"/>
                              <a:ea typeface="Cambria Math" panose="02040503050406030204" pitchFamily="18" charset="0"/>
                            </a:rPr>
                            <m:t>𝑎</m:t>
                          </m:r>
                          <m:r>
                            <a:rPr lang="en-US" sz="2100" b="0" i="1" dirty="0" smtClean="0">
                              <a:latin typeface="Cambria Math" panose="02040503050406030204" pitchFamily="18" charset="0"/>
                              <a:ea typeface="Cambria Math" panose="02040503050406030204" pitchFamily="18" charset="0"/>
                            </a:rPr>
                            <m:t>−</m:t>
                          </m:r>
                          <m:sSub>
                            <m:sSubPr>
                              <m:ctrlPr>
                                <a:rPr lang="en-US" sz="2100" i="1" dirty="0">
                                  <a:latin typeface="Cambria Math" panose="02040503050406030204" pitchFamily="18" charset="0"/>
                                  <a:ea typeface="Cambria Math" panose="02040503050406030204" pitchFamily="18" charset="0"/>
                                </a:rPr>
                              </m:ctrlPr>
                            </m:sSubPr>
                            <m:e>
                              <m:r>
                                <a:rPr lang="en-US" sz="2100" i="1" dirty="0">
                                  <a:latin typeface="Cambria Math" panose="02040503050406030204" pitchFamily="18" charset="0"/>
                                  <a:ea typeface="Cambria Math" panose="02040503050406030204" pitchFamily="18" charset="0"/>
                                </a:rPr>
                                <m:t>𝑥</m:t>
                              </m:r>
                            </m:e>
                            <m:sub>
                              <m:r>
                                <a:rPr lang="en-US" sz="2100" i="1" dirty="0">
                                  <a:latin typeface="Cambria Math" panose="02040503050406030204" pitchFamily="18" charset="0"/>
                                  <a:ea typeface="Cambria Math" panose="02040503050406030204" pitchFamily="18" charset="0"/>
                                </a:rPr>
                                <m:t>1</m:t>
                              </m:r>
                            </m:sub>
                          </m:sSub>
                        </m:e>
                      </m:d>
                    </m:oMath>
                  </m:oMathPara>
                </a14:m>
                <a:endParaRPr lang="en-US" sz="21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00074" y="3798351"/>
                <a:ext cx="4804970" cy="323165"/>
              </a:xfrm>
              <a:prstGeom prst="rect">
                <a:avLst/>
              </a:prstGeom>
              <a:blipFill>
                <a:blip r:embed="rId7"/>
                <a:stretch>
                  <a:fillRect l="-1394" b="-33962"/>
                </a:stretch>
              </a:blipFill>
            </p:spPr>
            <p:txBody>
              <a:bodyPr/>
              <a:lstStyle/>
              <a:p>
                <a:r>
                  <a:rPr lang="en-US">
                    <a:noFill/>
                  </a:rPr>
                  <a:t> </a:t>
                </a:r>
              </a:p>
            </p:txBody>
          </p:sp>
        </mc:Fallback>
      </mc:AlternateContent>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p:pic>
        <p:nvPicPr>
          <p:cNvPr id="4" name="Picture 3"/>
          <p:cNvPicPr>
            <a:picLocks noChangeAspect="1"/>
          </p:cNvPicPr>
          <p:nvPr/>
        </p:nvPicPr>
        <p:blipFill rotWithShape="1">
          <a:blip r:embed="rId8"/>
          <a:srcRect l="1986"/>
          <a:stretch/>
        </p:blipFill>
        <p:spPr>
          <a:xfrm>
            <a:off x="5774183" y="2019206"/>
            <a:ext cx="3039616" cy="26517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7168957" y="4733800"/>
                <a:ext cx="2500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7168957" y="4733800"/>
                <a:ext cx="250068" cy="369332"/>
              </a:xfrm>
              <a:prstGeom prst="rect">
                <a:avLst/>
              </a:prstGeom>
              <a:blipFill>
                <a:blip r:embed="rId9"/>
                <a:stretch>
                  <a:fillRect l="-29268" r="-31707" b="-8333"/>
                </a:stretch>
              </a:blipFill>
            </p:spPr>
            <p:txBody>
              <a:bodyPr/>
              <a:lstStyle/>
              <a:p>
                <a:r>
                  <a:rPr lang="en-US">
                    <a:noFill/>
                  </a:rPr>
                  <a:t> </a:t>
                </a:r>
              </a:p>
            </p:txBody>
          </p:sp>
        </mc:Fallback>
      </mc:AlternateContent>
    </p:spTree>
    <p:extLst>
      <p:ext uri="{BB962C8B-B14F-4D97-AF65-F5344CB8AC3E}">
        <p14:creationId xmlns:p14="http://schemas.microsoft.com/office/powerpoint/2010/main" val="437145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1" grpId="0"/>
      <p:bldP spid="45" grpId="0"/>
      <p:bldP spid="14" grpId="0"/>
      <p:bldP spid="48" grpId="0"/>
      <p:bldP spid="4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25</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mc:AlternateContent xmlns:mc="http://schemas.openxmlformats.org/markup-compatibility/2006" xmlns:a14="http://schemas.microsoft.com/office/drawing/2010/main">
        <mc:Choice Requires="a14">
          <p:sp>
            <p:nvSpPr>
              <p:cNvPr id="3" name="Rectangle 2"/>
              <p:cNvSpPr/>
              <p:nvPr/>
            </p:nvSpPr>
            <p:spPr>
              <a:xfrm>
                <a:off x="194717" y="887373"/>
                <a:ext cx="8657183" cy="1200329"/>
              </a:xfrm>
              <a:prstGeom prst="rect">
                <a:avLst/>
              </a:prstGeom>
            </p:spPr>
            <p:txBody>
              <a:bodyPr wrap="square">
                <a:spAutoFit/>
              </a:bodyPr>
              <a:lstStyle/>
              <a:p>
                <a:pPr marL="274320" indent="-274320" algn="just">
                  <a:spcBef>
                    <a:spcPct val="0"/>
                  </a:spcBef>
                  <a:buFont typeface="+mj-lt"/>
                  <a:buAutoNum type="arabicPeriod" startAt="4"/>
                </a:pPr>
                <a:r>
                  <a:rPr lang="en-US" altLang="en-US" sz="2400" dirty="0">
                    <a:ea typeface="Cambria Math" panose="02040503050406030204" pitchFamily="18" charset="0"/>
                    <a:cs typeface="Simplified Arabic" pitchFamily="18" charset="-78"/>
                  </a:rPr>
                  <a:t> </a:t>
                </a:r>
                <a14:m>
                  <m:oMath xmlns:m="http://schemas.openxmlformats.org/officeDocument/2006/math">
                    <m:sSub>
                      <m:sSubPr>
                        <m:ctrlPr>
                          <a:rPr lang="en-US" altLang="en-US" sz="2400" i="1" smtClean="0">
                            <a:latin typeface="Cambria Math" panose="02040503050406030204" pitchFamily="18" charset="0"/>
                            <a:ea typeface="Cambria Math" panose="02040503050406030204" pitchFamily="18" charset="0"/>
                            <a:cs typeface="Simplified Arabic" pitchFamily="18" charset="-78"/>
                          </a:rPr>
                        </m:ctrlPr>
                      </m:sSubPr>
                      <m:e>
                        <m:r>
                          <a:rPr lang="en-US" altLang="en-US" sz="2400" b="0" i="1" smtClean="0">
                            <a:latin typeface="Cambria Math" panose="02040503050406030204" pitchFamily="18" charset="0"/>
                            <a:ea typeface="Cambria Math" panose="02040503050406030204" pitchFamily="18" charset="0"/>
                            <a:cs typeface="Simplified Arabic" pitchFamily="18" charset="-78"/>
                          </a:rPr>
                          <m:t>𝐸</m:t>
                        </m:r>
                      </m:e>
                      <m:sub>
                        <m:r>
                          <a:rPr lang="en-US" altLang="en-US" sz="2400" b="0" i="1" smtClean="0">
                            <a:latin typeface="Cambria Math" panose="02040503050406030204" pitchFamily="18" charset="0"/>
                            <a:ea typeface="Cambria Math" panose="02040503050406030204" pitchFamily="18" charset="0"/>
                            <a:cs typeface="Simplified Arabic" pitchFamily="18" charset="-78"/>
                          </a:rPr>
                          <m:t>𝑛</m:t>
                        </m:r>
                      </m:sub>
                    </m:sSub>
                  </m:oMath>
                </a14:m>
                <a:r>
                  <a:rPr lang="en-US" altLang="en-US" sz="2400" dirty="0">
                    <a:ea typeface="Cambria Math" panose="02040503050406030204" pitchFamily="18" charset="0"/>
                    <a:cs typeface="Simplified Arabic" pitchFamily="18" charset="-78"/>
                  </a:rPr>
                  <a:t> is inversely proportional to </a:t>
                </a:r>
                <a14:m>
                  <m:oMath xmlns:m="http://schemas.openxmlformats.org/officeDocument/2006/math">
                    <m:sSup>
                      <m:sSupPr>
                        <m:ctrlPr>
                          <a:rPr lang="en-US" altLang="en-US" sz="2400" i="1" smtClean="0">
                            <a:latin typeface="Cambria Math" panose="02040503050406030204" pitchFamily="18" charset="0"/>
                            <a:ea typeface="Cambria Math" panose="02040503050406030204" pitchFamily="18" charset="0"/>
                            <a:cs typeface="Simplified Arabic" pitchFamily="18" charset="-78"/>
                          </a:rPr>
                        </m:ctrlPr>
                      </m:sSupPr>
                      <m:e>
                        <m:r>
                          <a:rPr lang="en-US" altLang="en-US" sz="2400" b="0" i="1" smtClean="0">
                            <a:latin typeface="Cambria Math" panose="02040503050406030204" pitchFamily="18" charset="0"/>
                            <a:ea typeface="Cambria Math" panose="02040503050406030204" pitchFamily="18" charset="0"/>
                            <a:cs typeface="Simplified Arabic" pitchFamily="18" charset="-78"/>
                          </a:rPr>
                          <m:t>𝑎</m:t>
                        </m:r>
                      </m:e>
                      <m:sup>
                        <m:r>
                          <a:rPr lang="en-US" altLang="en-US" sz="2400" b="0" i="1" smtClean="0">
                            <a:latin typeface="Cambria Math" panose="02040503050406030204" pitchFamily="18" charset="0"/>
                            <a:ea typeface="Cambria Math" panose="02040503050406030204" pitchFamily="18" charset="0"/>
                            <a:cs typeface="Simplified Arabic" pitchFamily="18" charset="-78"/>
                          </a:rPr>
                          <m:t>2</m:t>
                        </m:r>
                      </m:sup>
                    </m:sSup>
                  </m:oMath>
                </a14:m>
                <a:r>
                  <a:rPr lang="en-US" altLang="en-US" sz="2400" dirty="0">
                    <a:ea typeface="Cambria Math" panose="02040503050406030204" pitchFamily="18" charset="0"/>
                    <a:cs typeface="Simplified Arabic" pitchFamily="18" charset="-78"/>
                  </a:rPr>
                  <a:t>and </a:t>
                </a:r>
                <a14:m>
                  <m:oMath xmlns:m="http://schemas.openxmlformats.org/officeDocument/2006/math">
                    <m:r>
                      <a:rPr lang="en-US" altLang="en-US" sz="2400" b="0" i="1" dirty="0" smtClean="0">
                        <a:latin typeface="Cambria Math" panose="02040503050406030204" pitchFamily="18" charset="0"/>
                        <a:ea typeface="Cambria Math" panose="02040503050406030204" pitchFamily="18" charset="0"/>
                        <a:cs typeface="Simplified Arabic" pitchFamily="18" charset="-78"/>
                      </a:rPr>
                      <m:t>𝑚</m:t>
                    </m:r>
                  </m:oMath>
                </a14:m>
                <a:r>
                  <a:rPr lang="en-US" altLang="en-US" sz="2400" dirty="0">
                    <a:ea typeface="Cambria Math" panose="02040503050406030204" pitchFamily="18" charset="0"/>
                    <a:cs typeface="Simplified Arabic" pitchFamily="18" charset="-78"/>
                  </a:rPr>
                  <a:t>: as the mass of the  particle and or the size of the box get smaller the higher the energy of the particle.</a:t>
                </a:r>
                <a:endParaRPr lang="ar-SA" altLang="en-US" sz="2400" dirty="0">
                  <a:ea typeface="Cambria Math" panose="020405030504060302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194717" y="887373"/>
                <a:ext cx="8657183" cy="1200329"/>
              </a:xfrm>
              <a:prstGeom prst="rect">
                <a:avLst/>
              </a:prstGeom>
              <a:blipFill>
                <a:blip r:embed="rId2"/>
                <a:stretch>
                  <a:fillRect l="-1127" t="-5102" r="-1056" b="-11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20117" y="2033538"/>
                <a:ext cx="8754566" cy="4678204"/>
              </a:xfrm>
              <a:prstGeom prst="rect">
                <a:avLst/>
              </a:prstGeom>
            </p:spPr>
            <p:txBody>
              <a:bodyPr wrap="square">
                <a:spAutoFit/>
              </a:bodyPr>
              <a:lstStyle/>
              <a:p>
                <a:r>
                  <a:rPr lang="en-US" altLang="en-US" sz="2400" b="1" dirty="0">
                    <a:ea typeface="Cambria Math" panose="02040503050406030204" pitchFamily="18" charset="0"/>
                    <a:cs typeface="Simplified Arabic" pitchFamily="18" charset="-78"/>
                  </a:rPr>
                  <a:t>C</a:t>
                </a:r>
                <a:r>
                  <a:rPr lang="en-US" sz="2400" b="1" dirty="0">
                    <a:ea typeface="Cambria Math" panose="02040503050406030204" pitchFamily="18" charset="0"/>
                    <a:cs typeface="Simplified Arabic" pitchFamily="18" charset="-78"/>
                  </a:rPr>
                  <a:t>orrespondence principle</a:t>
                </a:r>
              </a:p>
              <a:p>
                <a:pPr algn="just"/>
                <a:r>
                  <a:rPr lang="en-US" altLang="en-US" sz="2400" b="1" dirty="0">
                    <a:solidFill>
                      <a:srgbClr val="0070C0"/>
                    </a:solidFill>
                    <a:ea typeface="Cambria Math" panose="02040503050406030204" pitchFamily="18" charset="0"/>
                    <a:cs typeface="Simplified Arabic" pitchFamily="18" charset="-78"/>
                  </a:rPr>
                  <a:t>“</a:t>
                </a:r>
                <a:r>
                  <a:rPr lang="en-US" sz="2400" b="1" dirty="0">
                    <a:solidFill>
                      <a:srgbClr val="0070C0"/>
                    </a:solidFill>
                    <a:ea typeface="Cambria Math" panose="02040503050406030204" pitchFamily="18" charset="0"/>
                    <a:cs typeface="Simplified Arabic" pitchFamily="18" charset="-78"/>
                  </a:rPr>
                  <a:t>classical mechanics emerges from quantum mechanics at high quantum numbers.”</a:t>
                </a:r>
                <a:endParaRPr lang="en-US" altLang="en-US" sz="2400" b="1" dirty="0">
                  <a:solidFill>
                    <a:srgbClr val="0070C0"/>
                  </a:solidFill>
                  <a:ea typeface="Cambria Math" panose="02040503050406030204" pitchFamily="18" charset="0"/>
                  <a:cs typeface="Simplified Arabic" pitchFamily="18" charset="-78"/>
                </a:endParaRPr>
              </a:p>
              <a:p>
                <a:pPr algn="just">
                  <a:spcBef>
                    <a:spcPct val="0"/>
                  </a:spcBef>
                </a:pPr>
                <a:r>
                  <a:rPr lang="en-US" altLang="en-US" sz="2400" dirty="0">
                    <a:ea typeface="Cambria Math" panose="02040503050406030204" pitchFamily="18" charset="0"/>
                    <a:cs typeface="Simplified Arabic" pitchFamily="18" charset="-78"/>
                  </a:rPr>
                  <a:t>Note that in the particle in one dimensional box problem when the size of the box becomes very large or when the mass of the particle gets very large, the quantity </a:t>
                </a:r>
                <a14:m>
                  <m:oMath xmlns:m="http://schemas.openxmlformats.org/officeDocument/2006/math">
                    <m:sSup>
                      <m:sSupPr>
                        <m:ctrlPr>
                          <a:rPr lang="en-US" altLang="en-US" sz="2400" i="1">
                            <a:latin typeface="Cambria Math" panose="02040503050406030204" pitchFamily="18" charset="0"/>
                            <a:ea typeface="Cambria Math" panose="02040503050406030204" pitchFamily="18" charset="0"/>
                            <a:cs typeface="Simplified Arabic" pitchFamily="18" charset="-78"/>
                          </a:rPr>
                        </m:ctrlPr>
                      </m:sSupPr>
                      <m:e>
                        <m:r>
                          <a:rPr lang="en-US" altLang="en-US" sz="2400" i="1">
                            <a:latin typeface="Cambria Math" panose="02040503050406030204" pitchFamily="18" charset="0"/>
                            <a:ea typeface="Cambria Math" panose="02040503050406030204" pitchFamily="18" charset="0"/>
                            <a:cs typeface="Simplified Arabic" pitchFamily="18" charset="-78"/>
                          </a:rPr>
                          <m:t>𝑎</m:t>
                        </m:r>
                      </m:e>
                      <m:sup>
                        <m:r>
                          <a:rPr lang="en-US" altLang="en-US" sz="2400" i="1">
                            <a:latin typeface="Cambria Math" panose="02040503050406030204" pitchFamily="18" charset="0"/>
                            <a:ea typeface="Cambria Math" panose="02040503050406030204" pitchFamily="18" charset="0"/>
                            <a:cs typeface="Simplified Arabic" pitchFamily="18" charset="-78"/>
                          </a:rPr>
                          <m:t>2</m:t>
                        </m:r>
                      </m:sup>
                    </m:sSup>
                    <m:r>
                      <a:rPr lang="en-US" altLang="en-US" sz="2400" i="1" dirty="0">
                        <a:latin typeface="Cambria Math" panose="02040503050406030204" pitchFamily="18" charset="0"/>
                        <a:ea typeface="Cambria Math" panose="02040503050406030204" pitchFamily="18" charset="0"/>
                        <a:cs typeface="Simplified Arabic" pitchFamily="18" charset="-78"/>
                      </a:rPr>
                      <m:t>𝑚</m:t>
                    </m:r>
                  </m:oMath>
                </a14:m>
                <a:r>
                  <a:rPr lang="en-US" altLang="en-US" sz="2400" dirty="0">
                    <a:ea typeface="Cambria Math" panose="02040503050406030204" pitchFamily="18" charset="0"/>
                    <a:cs typeface="Simplified Arabic" pitchFamily="18" charset="-78"/>
                  </a:rPr>
                  <a:t> becomes very large compared to </a:t>
                </a:r>
                <a14:m>
                  <m:oMath xmlns:m="http://schemas.openxmlformats.org/officeDocument/2006/math">
                    <m:sSup>
                      <m:sSupPr>
                        <m:ctrlPr>
                          <a:rPr lang="en-US" altLang="en-US" sz="2400" i="1">
                            <a:latin typeface="Cambria Math" panose="02040503050406030204" pitchFamily="18" charset="0"/>
                            <a:ea typeface="Cambria Math" panose="02040503050406030204" pitchFamily="18" charset="0"/>
                            <a:cs typeface="Simplified Arabic" pitchFamily="18" charset="-78"/>
                          </a:rPr>
                        </m:ctrlPr>
                      </m:sSupPr>
                      <m:e>
                        <m:r>
                          <a:rPr lang="en-US" altLang="en-US" sz="2400" b="0" i="1" smtClean="0">
                            <a:latin typeface="Cambria Math" panose="02040503050406030204" pitchFamily="18" charset="0"/>
                            <a:ea typeface="Cambria Math" panose="02040503050406030204" pitchFamily="18" charset="0"/>
                            <a:cs typeface="Simplified Arabic" pitchFamily="18" charset="-78"/>
                          </a:rPr>
                          <m:t>𝑛</m:t>
                        </m:r>
                      </m:e>
                      <m:sup>
                        <m:r>
                          <a:rPr lang="en-US" altLang="en-US" sz="2400" i="1">
                            <a:latin typeface="Cambria Math" panose="02040503050406030204" pitchFamily="18" charset="0"/>
                            <a:ea typeface="Cambria Math" panose="02040503050406030204" pitchFamily="18" charset="0"/>
                            <a:cs typeface="Simplified Arabic" pitchFamily="18" charset="-78"/>
                          </a:rPr>
                          <m:t>2</m:t>
                        </m:r>
                      </m:sup>
                    </m:sSup>
                    <m:sSup>
                      <m:sSupPr>
                        <m:ctrlPr>
                          <a:rPr lang="en-US" altLang="en-US" sz="2400" i="1">
                            <a:latin typeface="Cambria Math" panose="02040503050406030204" pitchFamily="18" charset="0"/>
                            <a:ea typeface="Cambria Math" panose="02040503050406030204" pitchFamily="18" charset="0"/>
                            <a:cs typeface="Simplified Arabic" pitchFamily="18" charset="-78"/>
                          </a:rPr>
                        </m:ctrlPr>
                      </m:sSupPr>
                      <m:e>
                        <m:r>
                          <a:rPr lang="en-US" altLang="en-US" sz="2400" b="0" i="1" smtClean="0">
                            <a:latin typeface="Cambria Math" panose="02040503050406030204" pitchFamily="18" charset="0"/>
                            <a:ea typeface="Cambria Math" panose="02040503050406030204" pitchFamily="18" charset="0"/>
                            <a:cs typeface="Simplified Arabic" pitchFamily="18" charset="-78"/>
                          </a:rPr>
                          <m:t>h</m:t>
                        </m:r>
                      </m:e>
                      <m:sup>
                        <m:r>
                          <a:rPr lang="en-US" altLang="en-US" sz="2400" i="1">
                            <a:latin typeface="Cambria Math" panose="02040503050406030204" pitchFamily="18" charset="0"/>
                            <a:ea typeface="Cambria Math" panose="02040503050406030204" pitchFamily="18" charset="0"/>
                            <a:cs typeface="Simplified Arabic" pitchFamily="18" charset="-78"/>
                          </a:rPr>
                          <m:t>2</m:t>
                        </m:r>
                      </m:sup>
                    </m:sSup>
                  </m:oMath>
                </a14:m>
                <a:r>
                  <a:rPr lang="en-US" altLang="en-US" sz="2400" dirty="0">
                    <a:ea typeface="Cambria Math" panose="02040503050406030204" pitchFamily="18" charset="0"/>
                    <a:cs typeface="Simplified Arabic" pitchFamily="18" charset="-78"/>
                  </a:rPr>
                  <a:t>(</a:t>
                </a:r>
                <a14:m>
                  <m:oMath xmlns:m="http://schemas.openxmlformats.org/officeDocument/2006/math">
                    <m:sSup>
                      <m:sSupPr>
                        <m:ctrlPr>
                          <a:rPr lang="en-US" altLang="en-US" sz="2400" i="1">
                            <a:latin typeface="Cambria Math" panose="02040503050406030204" pitchFamily="18" charset="0"/>
                            <a:ea typeface="Cambria Math" panose="02040503050406030204" pitchFamily="18" charset="0"/>
                            <a:cs typeface="Simplified Arabic" pitchFamily="18" charset="-78"/>
                          </a:rPr>
                        </m:ctrlPr>
                      </m:sSupPr>
                      <m:e>
                        <m:r>
                          <a:rPr lang="en-US" altLang="en-US" sz="2400" i="1">
                            <a:latin typeface="Cambria Math" panose="02040503050406030204" pitchFamily="18" charset="0"/>
                            <a:ea typeface="Cambria Math" panose="02040503050406030204" pitchFamily="18" charset="0"/>
                            <a:cs typeface="Simplified Arabic" pitchFamily="18" charset="-78"/>
                          </a:rPr>
                          <m:t>𝑎</m:t>
                        </m:r>
                      </m:e>
                      <m:sup>
                        <m:r>
                          <a:rPr lang="en-US" altLang="en-US" sz="2400" i="1">
                            <a:latin typeface="Cambria Math" panose="02040503050406030204" pitchFamily="18" charset="0"/>
                            <a:ea typeface="Cambria Math" panose="02040503050406030204" pitchFamily="18" charset="0"/>
                            <a:cs typeface="Simplified Arabic" pitchFamily="18" charset="-78"/>
                          </a:rPr>
                          <m:t>2</m:t>
                        </m:r>
                      </m:sup>
                    </m:sSup>
                    <m:r>
                      <a:rPr lang="en-US" altLang="en-US" sz="2400" i="1" dirty="0">
                        <a:latin typeface="Cambria Math" panose="02040503050406030204" pitchFamily="18" charset="0"/>
                        <a:ea typeface="Cambria Math" panose="02040503050406030204" pitchFamily="18" charset="0"/>
                        <a:cs typeface="Simplified Arabic" pitchFamily="18" charset="-78"/>
                      </a:rPr>
                      <m:t>𝑚</m:t>
                    </m:r>
                    <m:r>
                      <a:rPr lang="en-US" altLang="en-US" sz="2400" b="0" i="0" dirty="0" smtClean="0">
                        <a:latin typeface="Cambria Math" panose="02040503050406030204" pitchFamily="18" charset="0"/>
                        <a:ea typeface="Cambria Math" panose="02040503050406030204" pitchFamily="18" charset="0"/>
                        <a:cs typeface="Simplified Arabic" pitchFamily="18" charset="-78"/>
                      </a:rPr>
                      <m:t>≫</m:t>
                    </m:r>
                    <m:sSup>
                      <m:sSupPr>
                        <m:ctrlPr>
                          <a:rPr lang="en-US" altLang="en-US" sz="2400" i="1">
                            <a:latin typeface="Cambria Math" panose="02040503050406030204" pitchFamily="18" charset="0"/>
                            <a:ea typeface="Cambria Math" panose="02040503050406030204" pitchFamily="18" charset="0"/>
                            <a:cs typeface="Simplified Arabic" pitchFamily="18" charset="-78"/>
                          </a:rPr>
                        </m:ctrlPr>
                      </m:sSupPr>
                      <m:e>
                        <m:r>
                          <a:rPr lang="en-US" altLang="en-US" sz="2400" i="1">
                            <a:latin typeface="Cambria Math" panose="02040503050406030204" pitchFamily="18" charset="0"/>
                            <a:ea typeface="Cambria Math" panose="02040503050406030204" pitchFamily="18" charset="0"/>
                            <a:cs typeface="Simplified Arabic" pitchFamily="18" charset="-78"/>
                          </a:rPr>
                          <m:t>𝑛</m:t>
                        </m:r>
                      </m:e>
                      <m:sup>
                        <m:r>
                          <a:rPr lang="en-US" altLang="en-US" sz="2400" i="1">
                            <a:latin typeface="Cambria Math" panose="02040503050406030204" pitchFamily="18" charset="0"/>
                            <a:ea typeface="Cambria Math" panose="02040503050406030204" pitchFamily="18" charset="0"/>
                            <a:cs typeface="Simplified Arabic" pitchFamily="18" charset="-78"/>
                          </a:rPr>
                          <m:t>2</m:t>
                        </m:r>
                      </m:sup>
                    </m:sSup>
                    <m:sSup>
                      <m:sSupPr>
                        <m:ctrlPr>
                          <a:rPr lang="en-US" altLang="en-US" sz="2400" i="1">
                            <a:latin typeface="Cambria Math" panose="02040503050406030204" pitchFamily="18" charset="0"/>
                            <a:ea typeface="Cambria Math" panose="02040503050406030204" pitchFamily="18" charset="0"/>
                            <a:cs typeface="Simplified Arabic" pitchFamily="18" charset="-78"/>
                          </a:rPr>
                        </m:ctrlPr>
                      </m:sSupPr>
                      <m:e>
                        <m:r>
                          <a:rPr lang="en-US" altLang="en-US" sz="2400" i="1">
                            <a:latin typeface="Cambria Math" panose="02040503050406030204" pitchFamily="18" charset="0"/>
                            <a:ea typeface="Cambria Math" panose="02040503050406030204" pitchFamily="18" charset="0"/>
                            <a:cs typeface="Simplified Arabic" pitchFamily="18" charset="-78"/>
                          </a:rPr>
                          <m:t>h</m:t>
                        </m:r>
                      </m:e>
                      <m:sup>
                        <m:r>
                          <a:rPr lang="en-US" altLang="en-US" sz="2400" i="1">
                            <a:latin typeface="Cambria Math" panose="02040503050406030204" pitchFamily="18" charset="0"/>
                            <a:ea typeface="Cambria Math" panose="02040503050406030204" pitchFamily="18" charset="0"/>
                            <a:cs typeface="Simplified Arabic" pitchFamily="18" charset="-78"/>
                          </a:rPr>
                          <m:t>2</m:t>
                        </m:r>
                      </m:sup>
                    </m:sSup>
                  </m:oMath>
                </a14:m>
                <a:r>
                  <a:rPr lang="en-US" altLang="en-US" sz="2400" dirty="0">
                    <a:ea typeface="Cambria Math" panose="02040503050406030204" pitchFamily="18" charset="0"/>
                    <a:cs typeface="Simplified Arabic" pitchFamily="18" charset="-78"/>
                  </a:rPr>
                  <a:t>) and the energy of the system becomes continuum and we go back from quantum physics to classical physics</a:t>
                </a:r>
                <a:r>
                  <a:rPr lang="en-US" altLang="en-US" dirty="0"/>
                  <a:t>. </a:t>
                </a:r>
              </a:p>
              <a:p>
                <a:pPr algn="just">
                  <a:spcBef>
                    <a:spcPct val="0"/>
                  </a:spcBef>
                </a:pPr>
                <a:endParaRPr lang="en-US" altLang="en-US" sz="1000" dirty="0"/>
              </a:p>
              <a:p>
                <a:pPr algn="just">
                  <a:spcBef>
                    <a:spcPct val="0"/>
                  </a:spcBef>
                </a:pPr>
                <a:r>
                  <a:rPr lang="en-US" altLang="en-US" sz="2400" dirty="0">
                    <a:ea typeface="Cambria Math" panose="02040503050406030204" pitchFamily="18" charset="0"/>
                    <a:cs typeface="Simplified Arabic" pitchFamily="18" charset="-78"/>
                  </a:rPr>
                  <a:t>This is always the case.  When sizes get larger, the quantum physics problem converges with classical physics.  This is called the </a:t>
                </a:r>
                <a:r>
                  <a:rPr lang="en-US" altLang="en-US" sz="2400" b="1" dirty="0">
                    <a:ea typeface="Cambria Math" panose="02040503050406030204" pitchFamily="18" charset="0"/>
                    <a:cs typeface="Simplified Arabic" pitchFamily="18" charset="-78"/>
                  </a:rPr>
                  <a:t>correspondence principle</a:t>
                </a:r>
                <a:r>
                  <a:rPr lang="en-US" altLang="en-US" sz="2400" dirty="0">
                    <a:ea typeface="Cambria Math" panose="02040503050406030204" pitchFamily="18" charset="0"/>
                    <a:cs typeface="Simplified Arabic" pitchFamily="18" charset="-78"/>
                  </a:rPr>
                  <a:t>. So it might be said that the classical physics laws are special case of quantum chemistry laws.</a:t>
                </a:r>
              </a:p>
            </p:txBody>
          </p:sp>
        </mc:Choice>
        <mc:Fallback xmlns="">
          <p:sp>
            <p:nvSpPr>
              <p:cNvPr id="4" name="Rectangle 3"/>
              <p:cNvSpPr>
                <a:spLocks noRot="1" noChangeAspect="1" noMove="1" noResize="1" noEditPoints="1" noAdjustHandles="1" noChangeArrowheads="1" noChangeShapeType="1" noTextEdit="1"/>
              </p:cNvSpPr>
              <p:nvPr/>
            </p:nvSpPr>
            <p:spPr>
              <a:xfrm>
                <a:off x="220117" y="2033538"/>
                <a:ext cx="8754566" cy="4678204"/>
              </a:xfrm>
              <a:prstGeom prst="rect">
                <a:avLst/>
              </a:prstGeom>
              <a:blipFill>
                <a:blip r:embed="rId3"/>
                <a:stretch>
                  <a:fillRect l="-1045" t="-1043" r="-1114" b="-2086"/>
                </a:stretch>
              </a:blipFill>
            </p:spPr>
            <p:txBody>
              <a:bodyPr/>
              <a:lstStyle/>
              <a:p>
                <a:r>
                  <a:rPr lang="en-US">
                    <a:noFill/>
                  </a:rPr>
                  <a:t> </a:t>
                </a:r>
              </a:p>
            </p:txBody>
          </p:sp>
        </mc:Fallback>
      </mc:AlternateContent>
    </p:spTree>
    <p:extLst>
      <p:ext uri="{BB962C8B-B14F-4D97-AF65-F5344CB8AC3E}">
        <p14:creationId xmlns:p14="http://schemas.microsoft.com/office/powerpoint/2010/main" val="27062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26</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latin typeface="Calibri body"/>
            </a:endParaRPr>
          </a:p>
          <a:p>
            <a:pPr algn="just"/>
            <a:endParaRPr lang="en-US" sz="2100" dirty="0">
              <a:latin typeface="Calibri body"/>
            </a:endParaRPr>
          </a:p>
          <a:p>
            <a:pPr algn="just"/>
            <a:endParaRPr lang="en-US" sz="500" dirty="0">
              <a:latin typeface="Calibri body"/>
            </a:endParaRPr>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Calibri body"/>
                <a:cs typeface="Arial" panose="020B0604020202020204" pitchFamily="34" charset="0"/>
              </a:rPr>
              <a:t>   </a:t>
            </a:r>
            <a:r>
              <a:rPr lang="en-US" sz="3000" b="1" dirty="0">
                <a:latin typeface="Calibri body"/>
              </a:rPr>
              <a:t>Particle in a One-Dimensional Box</a:t>
            </a:r>
          </a:p>
        </p:txBody>
      </p:sp>
      <p:sp>
        <p:nvSpPr>
          <p:cNvPr id="4" name="Rectangle 3"/>
          <p:cNvSpPr/>
          <p:nvPr/>
        </p:nvSpPr>
        <p:spPr>
          <a:xfrm>
            <a:off x="205868" y="890471"/>
            <a:ext cx="8754566" cy="461665"/>
          </a:xfrm>
          <a:prstGeom prst="rect">
            <a:avLst/>
          </a:prstGeom>
        </p:spPr>
        <p:txBody>
          <a:bodyPr wrap="square">
            <a:spAutoFit/>
          </a:bodyPr>
          <a:lstStyle/>
          <a:p>
            <a:r>
              <a:rPr lang="en-US" altLang="en-US" sz="2400" b="1" dirty="0">
                <a:latin typeface="Calibri body"/>
                <a:ea typeface="Cambria Math" panose="02040503050406030204" pitchFamily="18" charset="0"/>
                <a:cs typeface="Simplified Arabic" pitchFamily="18" charset="-78"/>
              </a:rPr>
              <a:t>C</a:t>
            </a:r>
            <a:r>
              <a:rPr lang="en-US" sz="2400" b="1" dirty="0">
                <a:latin typeface="Calibri body"/>
                <a:ea typeface="Cambria Math" panose="02040503050406030204" pitchFamily="18" charset="0"/>
                <a:cs typeface="Simplified Arabic" pitchFamily="18" charset="-78"/>
              </a:rPr>
              <a:t>orrespondence principle</a:t>
            </a:r>
          </a:p>
        </p:txBody>
      </p:sp>
      <mc:AlternateContent xmlns:mc="http://schemas.openxmlformats.org/markup-compatibility/2006" xmlns:a14="http://schemas.microsoft.com/office/drawing/2010/main">
        <mc:Choice Requires="a14">
          <p:sp>
            <p:nvSpPr>
              <p:cNvPr id="10" name="Rectangle 9"/>
              <p:cNvSpPr/>
              <p:nvPr/>
            </p:nvSpPr>
            <p:spPr>
              <a:xfrm>
                <a:off x="194717" y="1351517"/>
                <a:ext cx="6058891" cy="1338572"/>
              </a:xfrm>
              <a:prstGeom prst="rect">
                <a:avLst/>
              </a:prstGeom>
            </p:spPr>
            <p:txBody>
              <a:bodyPr wrap="square">
                <a:spAutoFit/>
              </a:bodyPr>
              <a:lstStyle/>
              <a:p>
                <a:pPr algn="just"/>
                <a:r>
                  <a:rPr lang="en-US" sz="1900" dirty="0">
                    <a:latin typeface="Calibri body"/>
                  </a:rPr>
                  <a:t>The most probable position of the particle is near the center of the box for the </a:t>
                </a: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𝑛</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1</m:t>
                    </m:r>
                  </m:oMath>
                </a14:m>
                <a:r>
                  <a:rPr lang="en-US" sz="1900" dirty="0">
                    <a:latin typeface="Calibri body"/>
                  </a:rPr>
                  <a:t> state but that the probability density becomes more uniformly distributed as </a:t>
                </a: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𝑛</m:t>
                    </m:r>
                  </m:oMath>
                </a14:m>
                <a:r>
                  <a:rPr lang="en-US" sz="1900" dirty="0">
                    <a:latin typeface="Calibri body"/>
                  </a:rPr>
                  <a:t> increases.</a:t>
                </a:r>
              </a:p>
            </p:txBody>
          </p:sp>
        </mc:Choice>
        <mc:Fallback xmlns="">
          <p:sp>
            <p:nvSpPr>
              <p:cNvPr id="10" name="Rectangle 9"/>
              <p:cNvSpPr>
                <a:spLocks noRot="1" noChangeAspect="1" noMove="1" noResize="1" noEditPoints="1" noAdjustHandles="1" noChangeArrowheads="1" noChangeShapeType="1" noTextEdit="1"/>
              </p:cNvSpPr>
              <p:nvPr/>
            </p:nvSpPr>
            <p:spPr>
              <a:xfrm>
                <a:off x="194717" y="1351517"/>
                <a:ext cx="6058891" cy="1338572"/>
              </a:xfrm>
              <a:prstGeom prst="rect">
                <a:avLst/>
              </a:prstGeom>
              <a:blipFill>
                <a:blip r:embed="rId2"/>
                <a:stretch>
                  <a:fillRect l="-1006" t="-2740" r="-905" b="-6393"/>
                </a:stretch>
              </a:blipFill>
            </p:spPr>
            <p:txBody>
              <a:bodyPr/>
              <a:lstStyle/>
              <a:p>
                <a:r>
                  <a:rPr lang="en-US">
                    <a:noFill/>
                  </a:rPr>
                  <a:t> </a:t>
                </a:r>
              </a:p>
            </p:txBody>
          </p:sp>
        </mc:Fallback>
      </mc:AlternateContent>
      <p:sp>
        <p:nvSpPr>
          <p:cNvPr id="15" name="Rectangle 14"/>
          <p:cNvSpPr/>
          <p:nvPr/>
        </p:nvSpPr>
        <p:spPr>
          <a:xfrm>
            <a:off x="6415033" y="5256658"/>
            <a:ext cx="2534250" cy="553998"/>
          </a:xfrm>
          <a:prstGeom prst="rect">
            <a:avLst/>
          </a:prstGeom>
        </p:spPr>
        <p:txBody>
          <a:bodyPr wrap="square">
            <a:spAutoFit/>
          </a:bodyPr>
          <a:lstStyle/>
          <a:p>
            <a:pPr algn="just"/>
            <a:r>
              <a:rPr lang="en-US" sz="1500" dirty="0">
                <a:latin typeface="Calibri body"/>
              </a:rPr>
              <a:t>The probability distribution of a particle in a box. </a:t>
            </a:r>
          </a:p>
        </p:txBody>
      </p:sp>
      <mc:AlternateContent xmlns:mc="http://schemas.openxmlformats.org/markup-compatibility/2006" xmlns:a14="http://schemas.microsoft.com/office/drawing/2010/main">
        <mc:Choice Requires="a14">
          <p:sp>
            <p:nvSpPr>
              <p:cNvPr id="16" name="Rectangle 15"/>
              <p:cNvSpPr/>
              <p:nvPr/>
            </p:nvSpPr>
            <p:spPr>
              <a:xfrm>
                <a:off x="194716" y="2717384"/>
                <a:ext cx="6058891" cy="1630959"/>
              </a:xfrm>
              <a:prstGeom prst="rect">
                <a:avLst/>
              </a:prstGeom>
            </p:spPr>
            <p:txBody>
              <a:bodyPr wrap="square">
                <a:spAutoFit/>
              </a:bodyPr>
              <a:lstStyle/>
              <a:p>
                <a:r>
                  <a:rPr lang="en-US" sz="1900" dirty="0">
                    <a:latin typeface="Calibri body"/>
                  </a:rPr>
                  <a:t>The probability density for higher energy levels (e.g. at </a:t>
                </a:r>
                <a14:m>
                  <m:oMath xmlns:m="http://schemas.openxmlformats.org/officeDocument/2006/math">
                    <m:r>
                      <a:rPr lang="en-US" altLang="en-US" sz="2200">
                        <a:latin typeface="Cambria Math" panose="02040503050406030204" pitchFamily="18" charset="0"/>
                      </a:rPr>
                      <m:t>𝑛</m:t>
                    </m:r>
                    <m:r>
                      <a:rPr lang="en-US" altLang="en-US" sz="2200">
                        <a:latin typeface="Cambria Math" panose="02040503050406030204" pitchFamily="18" charset="0"/>
                      </a:rPr>
                      <m:t>=</m:t>
                    </m:r>
                    <m:r>
                      <a:rPr lang="en-US" altLang="en-US" sz="2200">
                        <a:latin typeface="Cambria Math" panose="02040503050406030204" pitchFamily="18" charset="0"/>
                      </a:rPr>
                      <m:t>20</m:t>
                    </m:r>
                  </m:oMath>
                </a14:m>
                <a:r>
                  <a:rPr lang="en-US" sz="1900" dirty="0">
                    <a:latin typeface="Calibri body"/>
                  </a:rPr>
                  <a:t>) is fairly uniformly distributed from 0 to </a:t>
                </a:r>
                <a14:m>
                  <m:oMath xmlns:m="http://schemas.openxmlformats.org/officeDocument/2006/math">
                    <m:r>
                      <a:rPr lang="en-US" altLang="en-US" sz="2200">
                        <a:latin typeface="Cambria Math" panose="02040503050406030204" pitchFamily="18" charset="0"/>
                      </a:rPr>
                      <m:t>𝑎</m:t>
                    </m:r>
                  </m:oMath>
                </a14:m>
                <a:r>
                  <a:rPr lang="en-US" sz="1900" i="1" dirty="0">
                    <a:solidFill>
                      <a:srgbClr val="4A4A4A"/>
                    </a:solidFill>
                    <a:latin typeface="Calibri body"/>
                  </a:rPr>
                  <a:t>. </a:t>
                </a:r>
                <a:r>
                  <a:rPr lang="en-US" sz="1900" dirty="0">
                    <a:latin typeface="Calibri body"/>
                  </a:rPr>
                  <a:t>the particle tends to behave classically in the limit of</a:t>
                </a:r>
              </a:p>
              <a:p>
                <a:r>
                  <a:rPr lang="en-US" sz="1900" dirty="0">
                    <a:latin typeface="Calibri body"/>
                  </a:rPr>
                  <a:t>large quantum numbers </a:t>
                </a:r>
                <a14:m>
                  <m:oMath xmlns:m="http://schemas.openxmlformats.org/officeDocument/2006/math">
                    <m:r>
                      <a:rPr lang="en-US" altLang="en-US" sz="2200">
                        <a:latin typeface="Cambria Math" panose="02040503050406030204" pitchFamily="18" charset="0"/>
                      </a:rPr>
                      <m:t>𝑛</m:t>
                    </m:r>
                  </m:oMath>
                </a14:m>
                <a:r>
                  <a:rPr lang="en-US" sz="1900" dirty="0">
                    <a:latin typeface="Calibri body"/>
                  </a:rPr>
                  <a:t> (as </a:t>
                </a:r>
                <a14:m>
                  <m:oMath xmlns:m="http://schemas.openxmlformats.org/officeDocument/2006/math">
                    <m:r>
                      <a:rPr lang="en-US" altLang="en-US" sz="2200">
                        <a:latin typeface="Cambria Math" panose="02040503050406030204" pitchFamily="18" charset="0"/>
                      </a:rPr>
                      <m:t>𝑛</m:t>
                    </m:r>
                    <m:r>
                      <a:rPr lang="en-US" altLang="en-US" sz="2200" b="0" i="1" smtClean="0">
                        <a:latin typeface="Cambria Math" panose="02040503050406030204" pitchFamily="18" charset="0"/>
                      </a:rPr>
                      <m:t> </m:t>
                    </m:r>
                    <m:r>
                      <a:rPr lang="en-US" altLang="en-US" sz="2200" b="0" i="1" smtClean="0">
                        <a:latin typeface="Cambria Math" panose="02040503050406030204" pitchFamily="18" charset="0"/>
                        <a:ea typeface="Cambria Math" panose="02040503050406030204" pitchFamily="18" charset="0"/>
                      </a:rPr>
                      <m:t>→ </m:t>
                    </m:r>
                    <m:r>
                      <a:rPr lang="en-US" altLang="en-US" sz="2200" b="0" i="1" smtClean="0">
                        <a:latin typeface="Cambria Math" panose="02040503050406030204" pitchFamily="18" charset="0"/>
                        <a:ea typeface="Cambria Math" panose="02040503050406030204" pitchFamily="18" charset="0"/>
                      </a:rPr>
                      <m:t>∞</m:t>
                    </m:r>
                    <m:r>
                      <a:rPr lang="en-US" altLang="en-US" sz="2200" i="1">
                        <a:latin typeface="Cambria Math" panose="02040503050406030204" pitchFamily="18" charset="0"/>
                      </a:rPr>
                      <m:t> </m:t>
                    </m:r>
                  </m:oMath>
                </a14:m>
                <a:r>
                  <a:rPr lang="en-US" sz="1900" dirty="0">
                    <a:latin typeface="Calibri body"/>
                  </a:rPr>
                  <a:t>each position is equally probable).</a:t>
                </a:r>
              </a:p>
            </p:txBody>
          </p:sp>
        </mc:Choice>
        <mc:Fallback xmlns="">
          <p:sp>
            <p:nvSpPr>
              <p:cNvPr id="16" name="Rectangle 15"/>
              <p:cNvSpPr>
                <a:spLocks noRot="1" noChangeAspect="1" noMove="1" noResize="1" noEditPoints="1" noAdjustHandles="1" noChangeArrowheads="1" noChangeShapeType="1" noTextEdit="1"/>
              </p:cNvSpPr>
              <p:nvPr/>
            </p:nvSpPr>
            <p:spPr>
              <a:xfrm>
                <a:off x="194716" y="2717384"/>
                <a:ext cx="6058891" cy="1630959"/>
              </a:xfrm>
              <a:prstGeom prst="rect">
                <a:avLst/>
              </a:prstGeom>
              <a:blipFill>
                <a:blip r:embed="rId3"/>
                <a:stretch>
                  <a:fillRect l="-1006" t="-2247" r="-1207" b="-5618"/>
                </a:stretch>
              </a:blipFill>
            </p:spPr>
            <p:txBody>
              <a:bodyPr/>
              <a:lstStyle/>
              <a:p>
                <a:r>
                  <a:rPr lang="en-US">
                    <a:noFill/>
                  </a:rPr>
                  <a:t> </a:t>
                </a:r>
              </a:p>
            </p:txBody>
          </p:sp>
        </mc:Fallback>
      </mc:AlternateContent>
      <p:grpSp>
        <p:nvGrpSpPr>
          <p:cNvPr id="21" name="Group 20"/>
          <p:cNvGrpSpPr/>
          <p:nvPr/>
        </p:nvGrpSpPr>
        <p:grpSpPr>
          <a:xfrm>
            <a:off x="1569344" y="4503752"/>
            <a:ext cx="3309634" cy="2273479"/>
            <a:chOff x="387279" y="4416041"/>
            <a:chExt cx="3309634" cy="2273479"/>
          </a:xfrm>
        </p:grpSpPr>
        <p:pic>
          <p:nvPicPr>
            <p:cNvPr id="17" name="Picture 16"/>
            <p:cNvPicPr>
              <a:picLocks noChangeAspect="1"/>
            </p:cNvPicPr>
            <p:nvPr/>
          </p:nvPicPr>
          <p:blipFill>
            <a:blip r:embed="rId4"/>
            <a:stretch>
              <a:fillRect/>
            </a:stretch>
          </p:blipFill>
          <p:spPr>
            <a:xfrm>
              <a:off x="409580" y="4416041"/>
              <a:ext cx="3265030" cy="18288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387279" y="6219132"/>
                  <a:ext cx="33096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oMath>
                    </m:oMathPara>
                  </a14:m>
                  <a:endParaRPr lang="en-US" b="0" dirty="0">
                    <a:latin typeface="Calibri body"/>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87279" y="6219132"/>
                  <a:ext cx="3309634" cy="276999"/>
                </a:xfrm>
                <a:prstGeom prst="rect">
                  <a:avLst/>
                </a:prstGeom>
                <a:blipFill>
                  <a:blip r:embed="rId5"/>
                  <a:stretch>
                    <a:fillRect l="-2394" r="-4604"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703412" y="6320188"/>
                  <a:ext cx="688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 →</m:t>
                        </m:r>
                      </m:oMath>
                    </m:oMathPara>
                  </a14:m>
                  <a:endParaRPr lang="en-US" dirty="0">
                    <a:latin typeface="Calibri body"/>
                  </a:endParaRPr>
                </a:p>
              </p:txBody>
            </p:sp>
          </mc:Choice>
          <mc:Fallback xmlns="">
            <p:sp>
              <p:nvSpPr>
                <p:cNvPr id="19" name="Rectangle 18"/>
                <p:cNvSpPr>
                  <a:spLocks noRot="1" noChangeAspect="1" noMove="1" noResize="1" noEditPoints="1" noAdjustHandles="1" noChangeArrowheads="1" noChangeShapeType="1" noTextEdit="1"/>
                </p:cNvSpPr>
                <p:nvPr/>
              </p:nvSpPr>
              <p:spPr>
                <a:xfrm>
                  <a:off x="1703412" y="6320188"/>
                  <a:ext cx="688586" cy="369332"/>
                </a:xfrm>
                <a:prstGeom prst="rect">
                  <a:avLst/>
                </a:prstGeom>
                <a:blipFill>
                  <a:blip r:embed="rId6"/>
                  <a:stretch>
                    <a:fillRect/>
                  </a:stretch>
                </a:blipFill>
              </p:spPr>
              <p:txBody>
                <a:bodyPr/>
                <a:lstStyle/>
                <a:p>
                  <a:r>
                    <a:rPr lang="en-US">
                      <a:noFill/>
                    </a:rPr>
                    <a:t> </a:t>
                  </a:r>
                </a:p>
              </p:txBody>
            </p:sp>
          </mc:Fallback>
        </mc:AlternateContent>
      </p:grpSp>
      <p:grpSp>
        <p:nvGrpSpPr>
          <p:cNvPr id="24" name="Group 23"/>
          <p:cNvGrpSpPr/>
          <p:nvPr/>
        </p:nvGrpSpPr>
        <p:grpSpPr>
          <a:xfrm>
            <a:off x="6415033" y="1685706"/>
            <a:ext cx="2543175" cy="3579255"/>
            <a:chOff x="6415033" y="1685706"/>
            <a:chExt cx="2543175" cy="3579255"/>
          </a:xfrm>
        </p:grpSpPr>
        <p:pic>
          <p:nvPicPr>
            <p:cNvPr id="20" name="Picture 19"/>
            <p:cNvPicPr>
              <a:picLocks noChangeAspect="1"/>
            </p:cNvPicPr>
            <p:nvPr/>
          </p:nvPicPr>
          <p:blipFill>
            <a:blip r:embed="rId7"/>
            <a:stretch>
              <a:fillRect/>
            </a:stretch>
          </p:blipFill>
          <p:spPr>
            <a:xfrm>
              <a:off x="6415033" y="1685706"/>
              <a:ext cx="2543175" cy="3400425"/>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7408593" y="4895629"/>
                  <a:ext cx="6885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 →</m:t>
                        </m:r>
                      </m:oMath>
                    </m:oMathPara>
                  </a14:m>
                  <a:endParaRPr lang="en-US" dirty="0">
                    <a:latin typeface="Calibri body"/>
                  </a:endParaRPr>
                </a:p>
              </p:txBody>
            </p:sp>
          </mc:Choice>
          <mc:Fallback xmlns="">
            <p:sp>
              <p:nvSpPr>
                <p:cNvPr id="22" name="Rectangle 21"/>
                <p:cNvSpPr>
                  <a:spLocks noRot="1" noChangeAspect="1" noMove="1" noResize="1" noEditPoints="1" noAdjustHandles="1" noChangeArrowheads="1" noChangeShapeType="1" noTextEdit="1"/>
                </p:cNvSpPr>
                <p:nvPr/>
              </p:nvSpPr>
              <p:spPr>
                <a:xfrm>
                  <a:off x="7408593" y="4895629"/>
                  <a:ext cx="688586" cy="369332"/>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3" name="Rectangle 22"/>
              <p:cNvSpPr/>
              <p:nvPr/>
            </p:nvSpPr>
            <p:spPr>
              <a:xfrm>
                <a:off x="287155" y="4441389"/>
                <a:ext cx="139980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200" b="0" i="1" smtClean="0">
                              <a:latin typeface="Cambria Math" panose="02040503050406030204" pitchFamily="18" charset="0"/>
                            </a:rPr>
                          </m:ctrlPr>
                        </m:sSupPr>
                        <m:e>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𝜓</m:t>
                              </m:r>
                            </m:e>
                            <m:sub>
                              <m:r>
                                <a:rPr lang="en-US" sz="2200" i="1">
                                  <a:latin typeface="Cambria Math" panose="02040503050406030204" pitchFamily="18" charset="0"/>
                                </a:rPr>
                                <m:t>20</m:t>
                              </m:r>
                            </m:sub>
                          </m:sSub>
                          <m:d>
                            <m:dPr>
                              <m:ctrlPr>
                                <a:rPr lang="en-US" sz="2200" i="1">
                                  <a:latin typeface="Cambria Math" panose="02040503050406030204" pitchFamily="18" charset="0"/>
                                </a:rPr>
                              </m:ctrlPr>
                            </m:dPr>
                            <m:e>
                              <m:r>
                                <a:rPr lang="en-US" sz="2200" i="1">
                                  <a:latin typeface="Cambria Math" panose="02040503050406030204" pitchFamily="18" charset="0"/>
                                </a:rPr>
                                <m:t>𝑥</m:t>
                              </m:r>
                            </m:e>
                          </m:d>
                          <m:r>
                            <a:rPr lang="en-US" sz="2200" i="1">
                              <a:latin typeface="Cambria Math" panose="02040503050406030204" pitchFamily="18" charset="0"/>
                            </a:rPr>
                            <m:t>|</m:t>
                          </m:r>
                        </m:e>
                        <m:sup>
                          <m:r>
                            <a:rPr lang="en-US" sz="2200" b="0" i="1" smtClean="0">
                              <a:latin typeface="Cambria Math" panose="02040503050406030204" pitchFamily="18" charset="0"/>
                            </a:rPr>
                            <m:t>2</m:t>
                          </m:r>
                        </m:sup>
                      </m:sSup>
                    </m:oMath>
                  </m:oMathPara>
                </a14:m>
                <a:endParaRPr lang="en-US" sz="2200" dirty="0"/>
              </a:p>
            </p:txBody>
          </p:sp>
        </mc:Choice>
        <mc:Fallback xmlns="">
          <p:sp>
            <p:nvSpPr>
              <p:cNvPr id="23" name="Rectangle 22"/>
              <p:cNvSpPr>
                <a:spLocks noRot="1" noChangeAspect="1" noMove="1" noResize="1" noEditPoints="1" noAdjustHandles="1" noChangeArrowheads="1" noChangeShapeType="1" noTextEdit="1"/>
              </p:cNvSpPr>
              <p:nvPr/>
            </p:nvSpPr>
            <p:spPr>
              <a:xfrm>
                <a:off x="287155" y="4441389"/>
                <a:ext cx="1399807" cy="430887"/>
              </a:xfrm>
              <a:prstGeom prst="rect">
                <a:avLst/>
              </a:prstGeom>
              <a:blipFill>
                <a:blip r:embed="rId9"/>
                <a:stretch>
                  <a:fillRect b="-17143"/>
                </a:stretch>
              </a:blipFill>
            </p:spPr>
            <p:txBody>
              <a:bodyPr/>
              <a:lstStyle/>
              <a:p>
                <a:r>
                  <a:rPr lang="en-US">
                    <a:noFill/>
                  </a:rPr>
                  <a:t> </a:t>
                </a:r>
              </a:p>
            </p:txBody>
          </p:sp>
        </mc:Fallback>
      </mc:AlternateContent>
    </p:spTree>
    <p:extLst>
      <p:ext uri="{BB962C8B-B14F-4D97-AF65-F5344CB8AC3E}">
        <p14:creationId xmlns:p14="http://schemas.microsoft.com/office/powerpoint/2010/main" val="307689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27</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mc:AlternateContent xmlns:mc="http://schemas.openxmlformats.org/markup-compatibility/2006" xmlns:a14="http://schemas.microsoft.com/office/drawing/2010/main">
        <mc:Choice Requires="a14">
          <p:sp>
            <p:nvSpPr>
              <p:cNvPr id="4" name="Rectangle 3"/>
              <p:cNvSpPr/>
              <p:nvPr/>
            </p:nvSpPr>
            <p:spPr>
              <a:xfrm>
                <a:off x="217019" y="916989"/>
                <a:ext cx="8754566" cy="6125203"/>
              </a:xfrm>
              <a:prstGeom prst="rect">
                <a:avLst/>
              </a:prstGeom>
              <a:noFill/>
            </p:spPr>
            <p:txBody>
              <a:bodyPr wrap="square">
                <a:spAutoFit/>
              </a:bodyPr>
              <a:lstStyle/>
              <a:p>
                <a:pPr algn="just"/>
                <a:r>
                  <a:rPr lang="en-US" sz="2000" b="1" dirty="0">
                    <a:solidFill>
                      <a:srgbClr val="FF0000"/>
                    </a:solidFill>
                    <a:ea typeface="Cambria Math" panose="02040503050406030204" pitchFamily="18" charset="0"/>
                    <a:cs typeface="Simplified Arabic" pitchFamily="18" charset="-78"/>
                  </a:rPr>
                  <a:t>Example:</a:t>
                </a:r>
              </a:p>
              <a:p>
                <a:pPr algn="just"/>
                <a:r>
                  <a:rPr lang="en-US" sz="2000" dirty="0">
                    <a:solidFill>
                      <a:srgbClr val="FF0000"/>
                    </a:solidFill>
                    <a:ea typeface="Cambria Math" panose="02040503050406030204" pitchFamily="18" charset="0"/>
                    <a:cs typeface="Simplified Arabic" pitchFamily="18" charset="-78"/>
                  </a:rPr>
                  <a:t>The wave function for a particle moving in a one-dimensional box of length </a:t>
                </a:r>
                <a14:m>
                  <m:oMath xmlns:m="http://schemas.openxmlformats.org/officeDocument/2006/math">
                    <m:r>
                      <a:rPr lang="en-US" altLang="en-US" sz="2000" i="1">
                        <a:solidFill>
                          <a:srgbClr val="FF0000"/>
                        </a:solidFill>
                        <a:latin typeface="Cambria Math" panose="02040503050406030204" pitchFamily="18" charset="0"/>
                        <a:cs typeface="Simplified Arabic" pitchFamily="18" charset="-78"/>
                      </a:rPr>
                      <m:t>𝑎</m:t>
                    </m:r>
                    <m:r>
                      <a:rPr lang="en-US" altLang="en-US" sz="2000" i="1">
                        <a:solidFill>
                          <a:srgbClr val="FF0000"/>
                        </a:solidFill>
                        <a:latin typeface="Cambria Math" panose="02040503050406030204" pitchFamily="18" charset="0"/>
                        <a:cs typeface="Simplified Arabic" pitchFamily="18" charset="-78"/>
                      </a:rPr>
                      <m:t> </m:t>
                    </m:r>
                  </m:oMath>
                </a14:m>
                <a:r>
                  <a:rPr lang="en-US" sz="2000" dirty="0">
                    <a:solidFill>
                      <a:srgbClr val="FF0000"/>
                    </a:solidFill>
                    <a:ea typeface="Cambria Math" panose="02040503050406030204" pitchFamily="18" charset="0"/>
                    <a:cs typeface="Simplified Arabic" pitchFamily="18" charset="-78"/>
                  </a:rPr>
                  <a:t>is given by</a:t>
                </a:r>
              </a:p>
              <a:p>
                <a:pPr algn="just"/>
                <a14:m>
                  <m:oMathPara xmlns:m="http://schemas.openxmlformats.org/officeDocument/2006/math">
                    <m:oMathParaPr>
                      <m:jc m:val="centerGroup"/>
                    </m:oMathParaPr>
                    <m:oMath xmlns:m="http://schemas.openxmlformats.org/officeDocument/2006/math">
                      <m:r>
                        <a:rPr lang="en-US" altLang="en-US" sz="2000" i="1">
                          <a:solidFill>
                            <a:srgbClr val="FF0000"/>
                          </a:solidFill>
                          <a:latin typeface="Cambria Math" panose="02040503050406030204" pitchFamily="18" charset="0"/>
                          <a:ea typeface="Cambria Math" panose="02040503050406030204" pitchFamily="18" charset="0"/>
                          <a:cs typeface="Simplified Arabic" pitchFamily="18" charset="-78"/>
                        </a:rPr>
                        <m:t>𝜓</m:t>
                      </m:r>
                      <m:d>
                        <m:dPr>
                          <m:ctrlPr>
                            <a:rPr lang="en-US" altLang="en-US" sz="2000" i="1">
                              <a:solidFill>
                                <a:srgbClr val="FF0000"/>
                              </a:solidFill>
                              <a:latin typeface="Cambria Math" panose="02040503050406030204" pitchFamily="18" charset="0"/>
                              <a:cs typeface="Simplified Arabic" pitchFamily="18" charset="-78"/>
                            </a:rPr>
                          </m:ctrlPr>
                        </m:dPr>
                        <m:e>
                          <m:r>
                            <a:rPr lang="en-US" altLang="en-US" sz="2000" i="1">
                              <a:solidFill>
                                <a:srgbClr val="FF0000"/>
                              </a:solidFill>
                              <a:latin typeface="Cambria Math" panose="02040503050406030204" pitchFamily="18" charset="0"/>
                              <a:cs typeface="Simplified Arabic" pitchFamily="18" charset="-78"/>
                            </a:rPr>
                            <m:t>𝑥</m:t>
                          </m:r>
                        </m:e>
                      </m:d>
                      <m:r>
                        <a:rPr lang="en-US" altLang="en-US" sz="2000" i="1">
                          <a:solidFill>
                            <a:srgbClr val="FF0000"/>
                          </a:solidFill>
                          <a:latin typeface="Cambria Math" panose="02040503050406030204" pitchFamily="18" charset="0"/>
                          <a:cs typeface="Simplified Arabic" pitchFamily="18" charset="-78"/>
                        </a:rPr>
                        <m:t>=</m:t>
                      </m:r>
                      <m:rad>
                        <m:radPr>
                          <m:degHide m:val="on"/>
                          <m:ctrlPr>
                            <a:rPr lang="en-US" altLang="en-US" sz="2000" i="1">
                              <a:solidFill>
                                <a:srgbClr val="FF0000"/>
                              </a:solidFill>
                              <a:latin typeface="Cambria Math" panose="02040503050406030204" pitchFamily="18" charset="0"/>
                              <a:cs typeface="Simplified Arabic" pitchFamily="18" charset="-78"/>
                            </a:rPr>
                          </m:ctrlPr>
                        </m:radPr>
                        <m:deg/>
                        <m:e>
                          <m:f>
                            <m:fPr>
                              <m:ctrlPr>
                                <a:rPr lang="en-US" altLang="en-US" sz="2000" i="1">
                                  <a:solidFill>
                                    <a:srgbClr val="FF0000"/>
                                  </a:solidFill>
                                  <a:latin typeface="Cambria Math" panose="02040503050406030204" pitchFamily="18" charset="0"/>
                                  <a:cs typeface="Simplified Arabic" pitchFamily="18" charset="-78"/>
                                </a:rPr>
                              </m:ctrlPr>
                            </m:fPr>
                            <m:num>
                              <m:r>
                                <a:rPr lang="en-US" altLang="en-US" sz="2000" i="1">
                                  <a:solidFill>
                                    <a:srgbClr val="FF0000"/>
                                  </a:solidFill>
                                  <a:latin typeface="Cambria Math" panose="02040503050406030204" pitchFamily="18" charset="0"/>
                                  <a:cs typeface="Simplified Arabic" pitchFamily="18" charset="-78"/>
                                </a:rPr>
                                <m:t>2</m:t>
                              </m:r>
                            </m:num>
                            <m:den>
                              <m:r>
                                <a:rPr lang="en-US" altLang="en-US" sz="2000" i="1">
                                  <a:solidFill>
                                    <a:srgbClr val="FF0000"/>
                                  </a:solidFill>
                                  <a:latin typeface="Cambria Math" panose="02040503050406030204" pitchFamily="18" charset="0"/>
                                  <a:cs typeface="Simplified Arabic" pitchFamily="18" charset="-78"/>
                                </a:rPr>
                                <m:t>𝑎</m:t>
                              </m:r>
                            </m:den>
                          </m:f>
                        </m:e>
                      </m:rad>
                      <m:func>
                        <m:funcPr>
                          <m:ctrlPr>
                            <a:rPr lang="en-US" altLang="en-US" sz="2000" i="1">
                              <a:solidFill>
                                <a:srgbClr val="FF0000"/>
                              </a:solidFill>
                              <a:latin typeface="Cambria Math" panose="02040503050406030204" pitchFamily="18" charset="0"/>
                              <a:cs typeface="Simplified Arabic" pitchFamily="18" charset="-78"/>
                            </a:rPr>
                          </m:ctrlPr>
                        </m:funcPr>
                        <m:fName>
                          <m:r>
                            <m:rPr>
                              <m:sty m:val="p"/>
                            </m:rPr>
                            <a:rPr lang="en-US" altLang="en-US" sz="2000">
                              <a:solidFill>
                                <a:srgbClr val="FF0000"/>
                              </a:solidFill>
                              <a:latin typeface="Cambria Math" panose="02040503050406030204" pitchFamily="18" charset="0"/>
                              <a:cs typeface="Simplified Arabic" pitchFamily="18" charset="-78"/>
                            </a:rPr>
                            <m:t>sin</m:t>
                          </m:r>
                        </m:fName>
                        <m:e>
                          <m:d>
                            <m:dPr>
                              <m:ctrlPr>
                                <a:rPr lang="en-US" altLang="en-US" sz="2000" i="1">
                                  <a:solidFill>
                                    <a:srgbClr val="FF0000"/>
                                  </a:solidFill>
                                  <a:latin typeface="Cambria Math" panose="02040503050406030204" pitchFamily="18" charset="0"/>
                                  <a:cs typeface="Simplified Arabic" pitchFamily="18" charset="-78"/>
                                </a:rPr>
                              </m:ctrlPr>
                            </m:dPr>
                            <m:e>
                              <m:f>
                                <m:fPr>
                                  <m:ctrlPr>
                                    <a:rPr lang="en-US" altLang="en-US" sz="2000" i="1">
                                      <a:solidFill>
                                        <a:srgbClr val="FF0000"/>
                                      </a:solidFill>
                                      <a:latin typeface="Cambria Math" panose="02040503050406030204" pitchFamily="18" charset="0"/>
                                      <a:cs typeface="Simplified Arabic" pitchFamily="18" charset="-78"/>
                                    </a:rPr>
                                  </m:ctrlPr>
                                </m:fPr>
                                <m:num>
                                  <m:r>
                                    <a:rPr lang="en-US" altLang="en-US" sz="2000" i="1">
                                      <a:solidFill>
                                        <a:srgbClr val="FF0000"/>
                                      </a:solidFill>
                                      <a:latin typeface="Cambria Math" panose="02040503050406030204" pitchFamily="18" charset="0"/>
                                      <a:cs typeface="Simplified Arabic" pitchFamily="18" charset="-78"/>
                                    </a:rPr>
                                    <m:t>𝑛</m:t>
                                  </m:r>
                                  <m:r>
                                    <a:rPr lang="en-US" altLang="en-US" sz="2000" i="1">
                                      <a:solidFill>
                                        <a:srgbClr val="FF0000"/>
                                      </a:solidFill>
                                      <a:latin typeface="Cambria Math" panose="02040503050406030204" pitchFamily="18" charset="0"/>
                                      <a:ea typeface="Cambria Math" panose="02040503050406030204" pitchFamily="18" charset="0"/>
                                      <a:cs typeface="Simplified Arabic" pitchFamily="18" charset="-78"/>
                                    </a:rPr>
                                    <m:t>𝜋</m:t>
                                  </m:r>
                                  <m:r>
                                    <a:rPr lang="en-US" altLang="en-US" sz="2000" i="1">
                                      <a:solidFill>
                                        <a:srgbClr val="FF0000"/>
                                      </a:solidFill>
                                      <a:latin typeface="Cambria Math" panose="02040503050406030204" pitchFamily="18" charset="0"/>
                                      <a:ea typeface="Cambria Math" panose="02040503050406030204" pitchFamily="18" charset="0"/>
                                      <a:cs typeface="Simplified Arabic" pitchFamily="18" charset="-78"/>
                                    </a:rPr>
                                    <m:t>𝑥</m:t>
                                  </m:r>
                                </m:num>
                                <m:den>
                                  <m:r>
                                    <a:rPr lang="en-US" altLang="en-US" sz="2000" i="1">
                                      <a:solidFill>
                                        <a:srgbClr val="FF0000"/>
                                      </a:solidFill>
                                      <a:latin typeface="Cambria Math" panose="02040503050406030204" pitchFamily="18" charset="0"/>
                                      <a:cs typeface="Simplified Arabic" pitchFamily="18" charset="-78"/>
                                    </a:rPr>
                                    <m:t>𝑎</m:t>
                                  </m:r>
                                </m:den>
                              </m:f>
                            </m:e>
                          </m:d>
                        </m:e>
                      </m:func>
                    </m:oMath>
                  </m:oMathPara>
                </a14:m>
                <a:endParaRPr lang="en-US" sz="2000" dirty="0">
                  <a:solidFill>
                    <a:srgbClr val="FF0000"/>
                  </a:solidFill>
                  <a:ea typeface="Cambria Math" panose="02040503050406030204" pitchFamily="18" charset="0"/>
                  <a:cs typeface="Simplified Arabic" pitchFamily="18" charset="-78"/>
                </a:endParaRPr>
              </a:p>
              <a:p>
                <a:pPr algn="just"/>
                <a:r>
                  <a:rPr lang="en-US" sz="2000" dirty="0">
                    <a:solidFill>
                      <a:srgbClr val="FF0000"/>
                    </a:solidFill>
                    <a:ea typeface="Cambria Math" panose="02040503050406030204" pitchFamily="18" charset="0"/>
                    <a:cs typeface="Simplified Arabic" pitchFamily="18" charset="-78"/>
                  </a:rPr>
                  <a:t>Calculate the probability that a particle is found between 0 and </a:t>
                </a:r>
                <a14:m>
                  <m:oMath xmlns:m="http://schemas.openxmlformats.org/officeDocument/2006/math">
                    <m:r>
                      <a:rPr lang="en-US" altLang="en-US" sz="2000" i="1">
                        <a:solidFill>
                          <a:srgbClr val="FF0000"/>
                        </a:solidFill>
                        <a:latin typeface="Cambria Math" panose="02040503050406030204" pitchFamily="18" charset="0"/>
                        <a:cs typeface="Simplified Arabic" pitchFamily="18" charset="-78"/>
                      </a:rPr>
                      <m:t>𝑎</m:t>
                    </m:r>
                  </m:oMath>
                </a14:m>
                <a:r>
                  <a:rPr lang="en-US" sz="2000" dirty="0">
                    <a:solidFill>
                      <a:srgbClr val="FF0000"/>
                    </a:solidFill>
                    <a:ea typeface="Cambria Math" panose="02040503050406030204" pitchFamily="18" charset="0"/>
                    <a:cs typeface="Simplified Arabic" pitchFamily="18" charset="-78"/>
                  </a:rPr>
                  <a:t> /2. </a:t>
                </a:r>
              </a:p>
              <a:p>
                <a:pPr algn="just"/>
                <a:endParaRPr lang="en-US" sz="700" dirty="0">
                  <a:ea typeface="Cambria Math" panose="02040503050406030204" pitchFamily="18" charset="0"/>
                  <a:cs typeface="Simplified Arabic" pitchFamily="18" charset="-78"/>
                </a:endParaRPr>
              </a:p>
              <a:p>
                <a:pPr algn="just"/>
                <a:r>
                  <a:rPr lang="en-US" sz="2000" b="1" dirty="0">
                    <a:solidFill>
                      <a:srgbClr val="0070C0"/>
                    </a:solidFill>
                    <a:ea typeface="Cambria Math" panose="02040503050406030204" pitchFamily="18" charset="0"/>
                    <a:cs typeface="Simplified Arabic" pitchFamily="18" charset="-78"/>
                  </a:rPr>
                  <a:t>Solution:</a:t>
                </a:r>
              </a:p>
              <a:p>
                <a:pPr algn="just"/>
                <a:r>
                  <a:rPr lang="en-US" sz="2000" dirty="0"/>
                  <a:t>If we integrate the square of the wave function over a given volume we find the probability that the particle is in that volume.</a:t>
                </a:r>
              </a:p>
              <a:p>
                <a:pPr algn="just"/>
                <a:endParaRPr lang="en-US" sz="500" b="1" dirty="0">
                  <a:solidFill>
                    <a:srgbClr val="0070C0"/>
                  </a:solidFill>
                  <a:ea typeface="Cambria Math" panose="02040503050406030204" pitchFamily="18" charset="0"/>
                  <a:cs typeface="Simplified Arabic" pitchFamily="18" charset="-78"/>
                </a:endParaRPr>
              </a:p>
              <a:p>
                <a:pPr algn="just"/>
                <a:r>
                  <a:rPr lang="en-US" sz="2000" dirty="0">
                    <a:ea typeface="Cambria Math" panose="02040503050406030204" pitchFamily="18" charset="0"/>
                    <a:cs typeface="Simplified Arabic" pitchFamily="18" charset="-78"/>
                  </a:rPr>
                  <a:t>The probability that the particle is found between 0 and </a:t>
                </a:r>
                <a14:m>
                  <m:oMath xmlns:m="http://schemas.openxmlformats.org/officeDocument/2006/math">
                    <m:r>
                      <a:rPr lang="en-US" altLang="en-US" sz="2000" i="1">
                        <a:latin typeface="Cambria Math" panose="02040503050406030204" pitchFamily="18" charset="0"/>
                        <a:cs typeface="Simplified Arabic" pitchFamily="18" charset="-78"/>
                      </a:rPr>
                      <m:t>𝑎</m:t>
                    </m:r>
                  </m:oMath>
                </a14:m>
                <a:r>
                  <a:rPr lang="en-US" sz="2000" dirty="0">
                    <a:ea typeface="Cambria Math" panose="02040503050406030204" pitchFamily="18" charset="0"/>
                    <a:cs typeface="Simplified Arabic" pitchFamily="18" charset="-78"/>
                  </a:rPr>
                  <a:t> /2 is </a:t>
                </a:r>
              </a:p>
              <a:p>
                <a:pPr algn="just"/>
                <a:endParaRPr lang="en-US" sz="300" dirty="0">
                  <a:ea typeface="Cambria Math" panose="02040503050406030204" pitchFamily="18" charset="0"/>
                  <a:cs typeface="Simplified Arabic" pitchFamily="18" charset="-78"/>
                </a:endParaRPr>
              </a:p>
              <a:p>
                <a:pPr algn="just"/>
                <a14:m>
                  <m:oMathPara xmlns:m="http://schemas.openxmlformats.org/officeDocument/2006/math">
                    <m:oMathParaPr>
                      <m:jc m:val="centerGroup"/>
                    </m:oMathParaPr>
                    <m:oMath xmlns:m="http://schemas.openxmlformats.org/officeDocument/2006/math">
                      <m:nary>
                        <m:naryPr>
                          <m:ctrlPr>
                            <a:rPr lang="en-US" altLang="en-US" sz="2000" i="1" smtClean="0">
                              <a:latin typeface="Cambria Math" panose="02040503050406030204" pitchFamily="18" charset="0"/>
                              <a:ea typeface="Cambria Math" panose="02040503050406030204" pitchFamily="18" charset="0"/>
                              <a:cs typeface="Simplified Arabic" pitchFamily="18" charset="-78"/>
                            </a:rPr>
                          </m:ctrlPr>
                        </m:naryPr>
                        <m:sub>
                          <m:r>
                            <m:rPr>
                              <m:brk m:alnAt="23"/>
                            </m:rPr>
                            <a:rPr lang="en-US" altLang="en-US" sz="2000" b="0" i="1" smtClean="0">
                              <a:latin typeface="Cambria Math" panose="02040503050406030204" pitchFamily="18" charset="0"/>
                              <a:ea typeface="Cambria Math" panose="02040503050406030204" pitchFamily="18" charset="0"/>
                              <a:cs typeface="Simplified Arabic" pitchFamily="18" charset="-78"/>
                            </a:rPr>
                            <m:t>0</m:t>
                          </m:r>
                        </m:sub>
                        <m:sup>
                          <m:f>
                            <m:fPr>
                              <m:ctrlPr>
                                <a:rPr lang="en-US" altLang="en-US" sz="2000" i="1" smtClean="0">
                                  <a:latin typeface="Cambria Math" panose="02040503050406030204" pitchFamily="18" charset="0"/>
                                  <a:ea typeface="Cambria Math" panose="02040503050406030204" pitchFamily="18" charset="0"/>
                                  <a:cs typeface="Simplified Arabic" pitchFamily="18" charset="-78"/>
                                </a:rPr>
                              </m:ctrlPr>
                            </m:fPr>
                            <m:num>
                              <m:r>
                                <a:rPr lang="en-US" altLang="en-US" sz="2000" b="0" i="1" smtClean="0">
                                  <a:latin typeface="Cambria Math" panose="02040503050406030204" pitchFamily="18" charset="0"/>
                                  <a:ea typeface="Cambria Math" panose="02040503050406030204" pitchFamily="18" charset="0"/>
                                  <a:cs typeface="Simplified Arabic" pitchFamily="18" charset="-78"/>
                                </a:rPr>
                                <m:t>𝑎</m:t>
                              </m:r>
                            </m:num>
                            <m:den>
                              <m:r>
                                <a:rPr lang="en-US" altLang="en-US" sz="2000" b="0" i="1" smtClean="0">
                                  <a:latin typeface="Cambria Math" panose="02040503050406030204" pitchFamily="18" charset="0"/>
                                  <a:ea typeface="Cambria Math" panose="02040503050406030204" pitchFamily="18" charset="0"/>
                                  <a:cs typeface="Simplified Arabic" pitchFamily="18" charset="-78"/>
                                </a:rPr>
                                <m:t>2</m:t>
                              </m:r>
                            </m:den>
                          </m:f>
                        </m:sup>
                        <m:e>
                          <m:sSup>
                            <m:sSupPr>
                              <m:ctrlPr>
                                <a:rPr lang="en-US" altLang="en-US" sz="2000" i="1" smtClean="0">
                                  <a:latin typeface="Cambria Math" panose="02040503050406030204" pitchFamily="18" charset="0"/>
                                  <a:ea typeface="Cambria Math" panose="02040503050406030204" pitchFamily="18" charset="0"/>
                                  <a:cs typeface="Simplified Arabic" pitchFamily="18" charset="-78"/>
                                </a:rPr>
                              </m:ctrlPr>
                            </m:sSupPr>
                            <m:e>
                              <m:r>
                                <a:rPr lang="en-US" altLang="en-US" sz="2000" i="1" smtClean="0">
                                  <a:latin typeface="Cambria Math" panose="02040503050406030204" pitchFamily="18" charset="0"/>
                                  <a:ea typeface="Cambria Math" panose="02040503050406030204" pitchFamily="18" charset="0"/>
                                  <a:cs typeface="Simplified Arabic" pitchFamily="18" charset="-78"/>
                                </a:rPr>
                                <m:t>𝜓</m:t>
                              </m:r>
                            </m:e>
                            <m:sup>
                              <m:r>
                                <a:rPr lang="en-US" altLang="en-US" sz="2000" b="0" i="1" smtClean="0">
                                  <a:latin typeface="Cambria Math" panose="02040503050406030204" pitchFamily="18" charset="0"/>
                                  <a:ea typeface="Cambria Math" panose="02040503050406030204" pitchFamily="18" charset="0"/>
                                  <a:cs typeface="Simplified Arabic" pitchFamily="18" charset="-78"/>
                                </a:rPr>
                                <m:t>∗</m:t>
                              </m:r>
                            </m:sup>
                          </m:sSup>
                          <m:d>
                            <m:d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dPr>
                            <m:e>
                              <m:r>
                                <a:rPr lang="en-US" altLang="en-US" sz="2000" b="0" i="1" smtClean="0">
                                  <a:latin typeface="Cambria Math" panose="02040503050406030204" pitchFamily="18" charset="0"/>
                                  <a:ea typeface="Cambria Math" panose="02040503050406030204" pitchFamily="18" charset="0"/>
                                  <a:cs typeface="Simplified Arabic" pitchFamily="18" charset="-78"/>
                                </a:rPr>
                                <m:t>𝑥</m:t>
                              </m:r>
                            </m:e>
                          </m:d>
                          <m:r>
                            <a:rPr lang="en-US" altLang="en-US" sz="2000" b="0" i="1" smtClean="0">
                              <a:latin typeface="Cambria Math" panose="02040503050406030204" pitchFamily="18" charset="0"/>
                              <a:ea typeface="Cambria Math" panose="02040503050406030204" pitchFamily="18" charset="0"/>
                              <a:cs typeface="Simplified Arabic" pitchFamily="18" charset="-78"/>
                            </a:rPr>
                            <m:t>𝜓</m:t>
                          </m:r>
                          <m:d>
                            <m:d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dPr>
                            <m:e>
                              <m:r>
                                <a:rPr lang="en-US" altLang="en-US" sz="2000" b="0" i="1" smtClean="0">
                                  <a:latin typeface="Cambria Math" panose="02040503050406030204" pitchFamily="18" charset="0"/>
                                  <a:ea typeface="Cambria Math" panose="02040503050406030204" pitchFamily="18" charset="0"/>
                                  <a:cs typeface="Simplified Arabic" pitchFamily="18" charset="-78"/>
                                </a:rPr>
                                <m:t>𝑥</m:t>
                              </m:r>
                            </m:e>
                          </m:d>
                          <m:r>
                            <a:rPr lang="en-US" altLang="en-US" sz="2000" b="0" i="1" smtClean="0">
                              <a:latin typeface="Cambria Math" panose="02040503050406030204" pitchFamily="18" charset="0"/>
                              <a:ea typeface="Cambria Math" panose="02040503050406030204" pitchFamily="18" charset="0"/>
                              <a:cs typeface="Simplified Arabic" pitchFamily="18" charset="-78"/>
                            </a:rPr>
                            <m:t> </m:t>
                          </m:r>
                          <m:r>
                            <a:rPr lang="en-US" altLang="en-US" sz="2000" b="0" i="1" smtClean="0">
                              <a:latin typeface="Cambria Math" panose="02040503050406030204" pitchFamily="18" charset="0"/>
                              <a:ea typeface="Cambria Math" panose="02040503050406030204" pitchFamily="18" charset="0"/>
                              <a:cs typeface="Simplified Arabic" pitchFamily="18" charset="-78"/>
                            </a:rPr>
                            <m:t>𝑑𝑥</m:t>
                          </m:r>
                          <m:r>
                            <a:rPr lang="en-US" altLang="en-US" sz="2000" b="0" i="1" smtClean="0">
                              <a:latin typeface="Cambria Math" panose="02040503050406030204" pitchFamily="18" charset="0"/>
                              <a:ea typeface="Cambria Math" panose="02040503050406030204" pitchFamily="18" charset="0"/>
                              <a:cs typeface="Simplified Arabic" pitchFamily="18" charset="-78"/>
                            </a:rPr>
                            <m:t>=</m:t>
                          </m:r>
                        </m:e>
                      </m:nary>
                      <m:r>
                        <a:rPr lang="en-US" altLang="en-US" sz="2000" b="0" i="1" smtClean="0">
                          <a:latin typeface="Cambria Math" panose="02040503050406030204" pitchFamily="18" charset="0"/>
                          <a:ea typeface="Cambria Math" panose="02040503050406030204" pitchFamily="18" charset="0"/>
                          <a:cs typeface="Simplified Arabic" pitchFamily="18" charset="-78"/>
                        </a:rPr>
                        <m:t> </m:t>
                      </m:r>
                      <m:f>
                        <m:f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fPr>
                        <m:num>
                          <m:r>
                            <a:rPr lang="en-US" altLang="en-US" sz="2000" b="0" i="1" smtClean="0">
                              <a:latin typeface="Cambria Math" panose="02040503050406030204" pitchFamily="18" charset="0"/>
                              <a:ea typeface="Cambria Math" panose="02040503050406030204" pitchFamily="18" charset="0"/>
                              <a:cs typeface="Simplified Arabic" pitchFamily="18" charset="-78"/>
                            </a:rPr>
                            <m:t>2</m:t>
                          </m:r>
                        </m:num>
                        <m:den>
                          <m:r>
                            <a:rPr lang="en-US" altLang="en-US" sz="2000" b="0" i="1" smtClean="0">
                              <a:latin typeface="Cambria Math" panose="02040503050406030204" pitchFamily="18" charset="0"/>
                              <a:ea typeface="Cambria Math" panose="02040503050406030204" pitchFamily="18" charset="0"/>
                              <a:cs typeface="Simplified Arabic" pitchFamily="18" charset="-78"/>
                            </a:rPr>
                            <m:t>𝑎</m:t>
                          </m:r>
                        </m:den>
                      </m:f>
                      <m:nary>
                        <m:nary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naryPr>
                        <m:sub>
                          <m:r>
                            <m:rPr>
                              <m:brk m:alnAt="23"/>
                            </m:rPr>
                            <a:rPr lang="en-US" altLang="en-US" sz="2000" b="0" i="1" smtClean="0">
                              <a:latin typeface="Cambria Math" panose="02040503050406030204" pitchFamily="18" charset="0"/>
                              <a:ea typeface="Cambria Math" panose="02040503050406030204" pitchFamily="18" charset="0"/>
                              <a:cs typeface="Simplified Arabic" pitchFamily="18" charset="-78"/>
                            </a:rPr>
                            <m:t>0</m:t>
                          </m:r>
                        </m:sub>
                        <m:sup>
                          <m:f>
                            <m:f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fPr>
                            <m:num>
                              <m:r>
                                <a:rPr lang="en-US" altLang="en-US" sz="2000" b="0" i="1" smtClean="0">
                                  <a:latin typeface="Cambria Math" panose="02040503050406030204" pitchFamily="18" charset="0"/>
                                  <a:ea typeface="Cambria Math" panose="02040503050406030204" pitchFamily="18" charset="0"/>
                                  <a:cs typeface="Simplified Arabic" pitchFamily="18" charset="-78"/>
                                </a:rPr>
                                <m:t>𝑎</m:t>
                              </m:r>
                            </m:num>
                            <m:den>
                              <m:r>
                                <a:rPr lang="en-US" altLang="en-US" sz="2000" b="0" i="1" smtClean="0">
                                  <a:latin typeface="Cambria Math" panose="02040503050406030204" pitchFamily="18" charset="0"/>
                                  <a:ea typeface="Cambria Math" panose="02040503050406030204" pitchFamily="18" charset="0"/>
                                  <a:cs typeface="Simplified Arabic" pitchFamily="18" charset="-78"/>
                                </a:rPr>
                                <m:t>2</m:t>
                              </m:r>
                            </m:den>
                          </m:f>
                        </m:sup>
                        <m:e>
                          <m:sSup>
                            <m:sSup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sSupPr>
                            <m:e>
                              <m:r>
                                <m:rPr>
                                  <m:sty m:val="p"/>
                                </m:rPr>
                                <a:rPr lang="en-US" altLang="en-US" sz="2000" i="0">
                                  <a:latin typeface="Cambria Math" panose="02040503050406030204" pitchFamily="18" charset="0"/>
                                  <a:ea typeface="Cambria Math" panose="02040503050406030204" pitchFamily="18" charset="0"/>
                                  <a:cs typeface="Simplified Arabic" pitchFamily="18" charset="-78"/>
                                </a:rPr>
                                <m:t>sin</m:t>
                              </m:r>
                            </m:e>
                            <m:sup>
                              <m:r>
                                <a:rPr lang="en-US" altLang="en-US" sz="2000" b="0" i="1" smtClean="0">
                                  <a:latin typeface="Cambria Math" panose="02040503050406030204" pitchFamily="18" charset="0"/>
                                  <a:ea typeface="Cambria Math" panose="02040503050406030204" pitchFamily="18" charset="0"/>
                                  <a:cs typeface="Simplified Arabic" pitchFamily="18" charset="-78"/>
                                </a:rPr>
                                <m:t>2</m:t>
                              </m:r>
                            </m:sup>
                          </m:sSup>
                          <m:f>
                            <m:f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fPr>
                            <m:num>
                              <m:r>
                                <a:rPr lang="en-US" altLang="en-US" sz="2000" b="0" i="1" smtClean="0">
                                  <a:latin typeface="Cambria Math" panose="02040503050406030204" pitchFamily="18" charset="0"/>
                                  <a:ea typeface="Cambria Math" panose="02040503050406030204" pitchFamily="18" charset="0"/>
                                  <a:cs typeface="Simplified Arabic" pitchFamily="18" charset="-78"/>
                                </a:rPr>
                                <m:t>𝑛</m:t>
                              </m:r>
                              <m:r>
                                <a:rPr lang="en-US" altLang="en-US" sz="2000" b="0" i="1" smtClean="0">
                                  <a:latin typeface="Cambria Math" panose="02040503050406030204" pitchFamily="18" charset="0"/>
                                  <a:ea typeface="Cambria Math" panose="02040503050406030204" pitchFamily="18" charset="0"/>
                                  <a:cs typeface="Simplified Arabic" pitchFamily="18" charset="-78"/>
                                </a:rPr>
                                <m:t>𝜋</m:t>
                              </m:r>
                              <m:r>
                                <a:rPr lang="en-US" altLang="en-US" sz="2000" b="0" i="1" smtClean="0">
                                  <a:latin typeface="Cambria Math" panose="02040503050406030204" pitchFamily="18" charset="0"/>
                                  <a:ea typeface="Cambria Math" panose="02040503050406030204" pitchFamily="18" charset="0"/>
                                  <a:cs typeface="Simplified Arabic" pitchFamily="18" charset="-78"/>
                                </a:rPr>
                                <m:t>𝑥</m:t>
                              </m:r>
                            </m:num>
                            <m:den>
                              <m:r>
                                <a:rPr lang="en-US" altLang="en-US" sz="2000" b="0" i="1" smtClean="0">
                                  <a:latin typeface="Cambria Math" panose="02040503050406030204" pitchFamily="18" charset="0"/>
                                  <a:ea typeface="Cambria Math" panose="02040503050406030204" pitchFamily="18" charset="0"/>
                                  <a:cs typeface="Simplified Arabic" pitchFamily="18" charset="-78"/>
                                </a:rPr>
                                <m:t>𝑎</m:t>
                              </m:r>
                            </m:den>
                          </m:f>
                          <m:r>
                            <a:rPr lang="en-US" altLang="en-US" sz="2000" b="0" i="1" smtClean="0">
                              <a:latin typeface="Cambria Math" panose="02040503050406030204" pitchFamily="18" charset="0"/>
                              <a:ea typeface="Cambria Math" panose="02040503050406030204" pitchFamily="18" charset="0"/>
                              <a:cs typeface="Simplified Arabic" pitchFamily="18" charset="-78"/>
                            </a:rPr>
                            <m:t>𝑑𝑥</m:t>
                          </m:r>
                        </m:e>
                      </m:nary>
                    </m:oMath>
                  </m:oMathPara>
                </a14:m>
                <a:endParaRPr lang="en-US" altLang="en-US" sz="2000" dirty="0">
                  <a:ea typeface="Cambria Math" panose="02040503050406030204" pitchFamily="18" charset="0"/>
                  <a:cs typeface="Simplified Arabic" pitchFamily="18" charset="-78"/>
                </a:endParaRPr>
              </a:p>
              <a:p>
                <a:pPr algn="just"/>
                <a:endParaRPr lang="en-US" altLang="en-US" sz="2000" dirty="0">
                  <a:ea typeface="Cambria Math" panose="02040503050406030204" pitchFamily="18" charset="0"/>
                  <a:cs typeface="Simplified Arabic" pitchFamily="18" charset="-78"/>
                </a:endParaRPr>
              </a:p>
              <a:p>
                <a:pPr algn="just"/>
                <a:r>
                  <a:rPr lang="en-US" altLang="en-US" sz="2000" dirty="0">
                    <a:ea typeface="Cambria Math" panose="02040503050406030204" pitchFamily="18" charset="0"/>
                    <a:cs typeface="Simplified Arabic" pitchFamily="18" charset="-78"/>
                  </a:rPr>
                  <a:t>using integration</a:t>
                </a:r>
              </a:p>
              <a:p>
                <a:pPr algn="just"/>
                <a14:m>
                  <m:oMathPara xmlns:m="http://schemas.openxmlformats.org/officeDocument/2006/math">
                    <m:oMathParaPr>
                      <m:jc m:val="centerGroup"/>
                    </m:oMathParaPr>
                    <m:oMath xmlns:m="http://schemas.openxmlformats.org/officeDocument/2006/math">
                      <m:nary>
                        <m:naryPr>
                          <m:limLoc m:val="undOvr"/>
                          <m:subHide m:val="on"/>
                          <m:supHide m:val="on"/>
                          <m:ctrlPr>
                            <a:rPr lang="en-US" altLang="en-US" sz="2000" i="1" smtClean="0">
                              <a:latin typeface="Cambria Math" panose="02040503050406030204" pitchFamily="18" charset="0"/>
                              <a:ea typeface="Cambria Math" panose="02040503050406030204" pitchFamily="18" charset="0"/>
                              <a:cs typeface="Simplified Arabic" pitchFamily="18" charset="-78"/>
                            </a:rPr>
                          </m:ctrlPr>
                        </m:naryPr>
                        <m:sub/>
                        <m:sup/>
                        <m:e>
                          <m:sSup>
                            <m:sSupPr>
                              <m:ctrlPr>
                                <a:rPr lang="en-US" altLang="en-US" sz="2000" i="1">
                                  <a:latin typeface="Cambria Math" panose="02040503050406030204" pitchFamily="18" charset="0"/>
                                  <a:ea typeface="Cambria Math" panose="02040503050406030204" pitchFamily="18" charset="0"/>
                                  <a:cs typeface="Simplified Arabic" pitchFamily="18" charset="-78"/>
                                </a:rPr>
                              </m:ctrlPr>
                            </m:sSupPr>
                            <m:e>
                              <m:r>
                                <m:rPr>
                                  <m:sty m:val="p"/>
                                </m:rPr>
                                <a:rPr lang="en-US" altLang="en-US" sz="2000">
                                  <a:latin typeface="Cambria Math" panose="02040503050406030204" pitchFamily="18" charset="0"/>
                                  <a:ea typeface="Cambria Math" panose="02040503050406030204" pitchFamily="18" charset="0"/>
                                  <a:cs typeface="Simplified Arabic" pitchFamily="18" charset="-78"/>
                                </a:rPr>
                                <m:t>sin</m:t>
                              </m:r>
                            </m:e>
                            <m:sup>
                              <m:r>
                                <a:rPr lang="en-US" altLang="en-US" sz="2000" i="1">
                                  <a:latin typeface="Cambria Math" panose="02040503050406030204" pitchFamily="18" charset="0"/>
                                  <a:ea typeface="Cambria Math" panose="02040503050406030204" pitchFamily="18" charset="0"/>
                                  <a:cs typeface="Simplified Arabic" pitchFamily="18" charset="-78"/>
                                </a:rPr>
                                <m:t>2</m:t>
                              </m:r>
                            </m:sup>
                          </m:sSup>
                          <m:r>
                            <a:rPr lang="en-US" altLang="en-US" sz="2000" b="0" i="1" smtClean="0">
                              <a:latin typeface="Cambria Math" panose="02040503050406030204" pitchFamily="18" charset="0"/>
                              <a:ea typeface="Cambria Math" panose="02040503050406030204" pitchFamily="18" charset="0"/>
                              <a:cs typeface="Simplified Arabic" pitchFamily="18" charset="-78"/>
                            </a:rPr>
                            <m:t> </m:t>
                          </m:r>
                          <m:r>
                            <a:rPr lang="en-US" altLang="en-US" sz="2000" b="0" i="1" smtClean="0">
                              <a:latin typeface="Cambria Math" panose="02040503050406030204" pitchFamily="18" charset="0"/>
                              <a:ea typeface="Cambria Math" panose="02040503050406030204" pitchFamily="18" charset="0"/>
                              <a:cs typeface="Simplified Arabic" pitchFamily="18" charset="-78"/>
                            </a:rPr>
                            <m:t>𝑏𝑥</m:t>
                          </m:r>
                          <m:r>
                            <a:rPr lang="en-US" altLang="en-US" sz="2000" b="0" i="1" smtClean="0">
                              <a:latin typeface="Cambria Math" panose="02040503050406030204" pitchFamily="18" charset="0"/>
                              <a:ea typeface="Cambria Math" panose="02040503050406030204" pitchFamily="18" charset="0"/>
                              <a:cs typeface="Simplified Arabic" pitchFamily="18" charset="-78"/>
                            </a:rPr>
                            <m:t> </m:t>
                          </m:r>
                          <m:r>
                            <a:rPr lang="en-US" altLang="en-US" sz="2000" b="0" i="1" smtClean="0">
                              <a:latin typeface="Cambria Math" panose="02040503050406030204" pitchFamily="18" charset="0"/>
                              <a:ea typeface="Cambria Math" panose="02040503050406030204" pitchFamily="18" charset="0"/>
                              <a:cs typeface="Simplified Arabic" pitchFamily="18" charset="-78"/>
                            </a:rPr>
                            <m:t>𝑑𝑥</m:t>
                          </m:r>
                        </m:e>
                      </m:nary>
                      <m:r>
                        <a:rPr lang="en-US" altLang="en-US" sz="2000" b="0" i="1" smtClean="0">
                          <a:latin typeface="Cambria Math" panose="02040503050406030204" pitchFamily="18" charset="0"/>
                          <a:ea typeface="Cambria Math" panose="02040503050406030204" pitchFamily="18" charset="0"/>
                          <a:cs typeface="Simplified Arabic" pitchFamily="18" charset="-78"/>
                        </a:rPr>
                        <m:t>= </m:t>
                      </m:r>
                      <m:f>
                        <m:f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fPr>
                        <m:num>
                          <m:r>
                            <a:rPr lang="en-US" altLang="en-US" sz="2000" b="0" i="1" smtClean="0">
                              <a:latin typeface="Cambria Math" panose="02040503050406030204" pitchFamily="18" charset="0"/>
                              <a:ea typeface="Cambria Math" panose="02040503050406030204" pitchFamily="18" charset="0"/>
                              <a:cs typeface="Simplified Arabic" pitchFamily="18" charset="-78"/>
                            </a:rPr>
                            <m:t>𝑥</m:t>
                          </m:r>
                        </m:num>
                        <m:den>
                          <m:r>
                            <a:rPr lang="en-US" altLang="en-US" sz="2000" b="0" i="1" smtClean="0">
                              <a:latin typeface="Cambria Math" panose="02040503050406030204" pitchFamily="18" charset="0"/>
                              <a:ea typeface="Cambria Math" panose="02040503050406030204" pitchFamily="18" charset="0"/>
                              <a:cs typeface="Simplified Arabic" pitchFamily="18" charset="-78"/>
                            </a:rPr>
                            <m:t>2</m:t>
                          </m:r>
                        </m:den>
                      </m:f>
                      <m:r>
                        <a:rPr lang="en-US" altLang="en-US" sz="2000" b="0" i="1" smtClean="0">
                          <a:latin typeface="Cambria Math" panose="02040503050406030204" pitchFamily="18" charset="0"/>
                          <a:ea typeface="Cambria Math" panose="02040503050406030204" pitchFamily="18" charset="0"/>
                          <a:cs typeface="Simplified Arabic" pitchFamily="18" charset="-78"/>
                        </a:rPr>
                        <m:t>−</m:t>
                      </m:r>
                      <m:f>
                        <m:f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fPr>
                        <m:num>
                          <m:func>
                            <m:funcPr>
                              <m:ctrlPr>
                                <a:rPr lang="en-US" altLang="en-US" sz="2000" b="0" i="1" smtClean="0">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000" b="0" i="0" smtClean="0">
                                  <a:latin typeface="Cambria Math" panose="02040503050406030204" pitchFamily="18" charset="0"/>
                                  <a:ea typeface="Cambria Math" panose="02040503050406030204" pitchFamily="18" charset="0"/>
                                  <a:cs typeface="Simplified Arabic" pitchFamily="18" charset="-78"/>
                                </a:rPr>
                                <m:t>sin</m:t>
                              </m:r>
                            </m:fName>
                            <m:e>
                              <m:r>
                                <a:rPr lang="en-US" altLang="en-US" sz="2000" b="0" i="1" smtClean="0">
                                  <a:latin typeface="Cambria Math" panose="02040503050406030204" pitchFamily="18" charset="0"/>
                                  <a:ea typeface="Cambria Math" panose="02040503050406030204" pitchFamily="18" charset="0"/>
                                  <a:cs typeface="Simplified Arabic" pitchFamily="18" charset="-78"/>
                                </a:rPr>
                                <m:t>2</m:t>
                              </m:r>
                              <m:r>
                                <a:rPr lang="en-US" altLang="en-US" sz="2000" b="0" i="1" smtClean="0">
                                  <a:latin typeface="Cambria Math" panose="02040503050406030204" pitchFamily="18" charset="0"/>
                                  <a:ea typeface="Cambria Math" panose="02040503050406030204" pitchFamily="18" charset="0"/>
                                  <a:cs typeface="Simplified Arabic" pitchFamily="18" charset="-78"/>
                                </a:rPr>
                                <m:t>𝑏𝑥</m:t>
                              </m:r>
                            </m:e>
                          </m:func>
                        </m:num>
                        <m:den>
                          <m:r>
                            <a:rPr lang="en-US" altLang="en-US" sz="2000" b="0" i="1" smtClean="0">
                              <a:latin typeface="Cambria Math" panose="02040503050406030204" pitchFamily="18" charset="0"/>
                              <a:ea typeface="Cambria Math" panose="02040503050406030204" pitchFamily="18" charset="0"/>
                              <a:cs typeface="Simplified Arabic" pitchFamily="18" charset="-78"/>
                            </a:rPr>
                            <m:t>4</m:t>
                          </m:r>
                          <m:r>
                            <a:rPr lang="en-US" altLang="en-US" sz="2000" b="0" i="1" smtClean="0">
                              <a:latin typeface="Cambria Math" panose="02040503050406030204" pitchFamily="18" charset="0"/>
                              <a:ea typeface="Cambria Math" panose="02040503050406030204" pitchFamily="18" charset="0"/>
                              <a:cs typeface="Simplified Arabic" pitchFamily="18" charset="-78"/>
                            </a:rPr>
                            <m:t>𝑏</m:t>
                          </m:r>
                        </m:den>
                      </m:f>
                    </m:oMath>
                  </m:oMathPara>
                </a14:m>
                <a:endParaRPr lang="en-US" altLang="en-US" sz="2000" dirty="0">
                  <a:ea typeface="Cambria Math" panose="02040503050406030204" pitchFamily="18" charset="0"/>
                  <a:cs typeface="Simplified Arabic" pitchFamily="18"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217019" y="916989"/>
                <a:ext cx="8754566" cy="6125203"/>
              </a:xfrm>
              <a:prstGeom prst="rect">
                <a:avLst/>
              </a:prstGeom>
              <a:blipFill>
                <a:blip r:embed="rId2"/>
                <a:stretch>
                  <a:fillRect l="-766" t="-498" r="-696"/>
                </a:stretch>
              </a:blipFill>
            </p:spPr>
            <p:txBody>
              <a:bodyPr/>
              <a:lstStyle/>
              <a:p>
                <a:r>
                  <a:rPr lang="en-US">
                    <a:noFill/>
                  </a:rPr>
                  <a:t> </a:t>
                </a:r>
              </a:p>
            </p:txBody>
          </p:sp>
        </mc:Fallback>
      </mc:AlternateContent>
    </p:spTree>
    <p:extLst>
      <p:ext uri="{BB962C8B-B14F-4D97-AF65-F5344CB8AC3E}">
        <p14:creationId xmlns:p14="http://schemas.microsoft.com/office/powerpoint/2010/main" val="1509289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fade">
                                      <p:cBhvr>
                                        <p:cTn id="32" dur="500"/>
                                        <p:tgtEl>
                                          <p:spTgt spid="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fade">
                                      <p:cBhvr>
                                        <p:cTn id="3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28</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One-Dimensional Box</a:t>
            </a:r>
          </a:p>
        </p:txBody>
      </p:sp>
      <mc:AlternateContent xmlns:mc="http://schemas.openxmlformats.org/markup-compatibility/2006" xmlns:a14="http://schemas.microsoft.com/office/drawing/2010/main">
        <mc:Choice Requires="a14">
          <p:sp>
            <p:nvSpPr>
              <p:cNvPr id="4" name="Rectangle 3"/>
              <p:cNvSpPr/>
              <p:nvPr/>
            </p:nvSpPr>
            <p:spPr>
              <a:xfrm>
                <a:off x="194717" y="916989"/>
                <a:ext cx="8754566" cy="5569473"/>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nary>
                        <m:naryPr>
                          <m:ctrlPr>
                            <a:rPr lang="en-US" altLang="en-US" sz="2100" i="1" smtClean="0">
                              <a:latin typeface="Cambria Math" panose="02040503050406030204" pitchFamily="18" charset="0"/>
                              <a:ea typeface="Cambria Math" panose="02040503050406030204" pitchFamily="18" charset="0"/>
                              <a:cs typeface="Simplified Arabic" pitchFamily="18" charset="-78"/>
                            </a:rPr>
                          </m:ctrlPr>
                        </m:naryPr>
                        <m:sub>
                          <m:r>
                            <m:rPr>
                              <m:brk m:alnAt="23"/>
                            </m:rPr>
                            <a:rPr lang="en-US" altLang="en-US" sz="2100" i="1">
                              <a:latin typeface="Cambria Math" panose="02040503050406030204" pitchFamily="18" charset="0"/>
                              <a:ea typeface="Cambria Math" panose="02040503050406030204" pitchFamily="18" charset="0"/>
                              <a:cs typeface="Simplified Arabic" pitchFamily="18" charset="-78"/>
                            </a:rPr>
                            <m:t>0</m:t>
                          </m:r>
                        </m:sub>
                        <m:sup>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2</m:t>
                              </m:r>
                            </m:den>
                          </m:f>
                        </m:sup>
                        <m:e>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𝜓</m:t>
                              </m:r>
                            </m:e>
                            <m:sup>
                              <m:r>
                                <a:rPr lang="en-US" altLang="en-US" sz="2100" i="1">
                                  <a:latin typeface="Cambria Math" panose="02040503050406030204" pitchFamily="18" charset="0"/>
                                  <a:ea typeface="Cambria Math" panose="02040503050406030204" pitchFamily="18" charset="0"/>
                                  <a:cs typeface="Simplified Arabic" pitchFamily="18" charset="-78"/>
                                </a:rPr>
                                <m:t>∗</m:t>
                              </m:r>
                            </m:sup>
                          </m:sSup>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r>
                                <a:rPr lang="en-US" altLang="en-US" sz="2100" i="1">
                                  <a:latin typeface="Cambria Math" panose="02040503050406030204" pitchFamily="18" charset="0"/>
                                  <a:ea typeface="Cambria Math" panose="02040503050406030204" pitchFamily="18" charset="0"/>
                                  <a:cs typeface="Simplified Arabic" pitchFamily="18" charset="-78"/>
                                </a:rPr>
                                <m:t>𝑥</m:t>
                              </m:r>
                            </m:e>
                          </m:d>
                          <m:r>
                            <a:rPr lang="en-US" altLang="en-US" sz="2100" i="1">
                              <a:latin typeface="Cambria Math" panose="02040503050406030204" pitchFamily="18" charset="0"/>
                              <a:ea typeface="Cambria Math" panose="02040503050406030204" pitchFamily="18" charset="0"/>
                              <a:cs typeface="Simplified Arabic" pitchFamily="18" charset="-78"/>
                            </a:rPr>
                            <m:t>𝜓</m:t>
                          </m:r>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r>
                                <a:rPr lang="en-US" altLang="en-US" sz="2100" i="1">
                                  <a:latin typeface="Cambria Math" panose="02040503050406030204" pitchFamily="18" charset="0"/>
                                  <a:ea typeface="Cambria Math" panose="02040503050406030204" pitchFamily="18" charset="0"/>
                                  <a:cs typeface="Simplified Arabic" pitchFamily="18" charset="-78"/>
                                </a:rPr>
                                <m:t>𝑥</m:t>
                              </m:r>
                            </m:e>
                          </m:d>
                          <m:r>
                            <a:rPr lang="en-US" altLang="en-US" sz="2100" i="1">
                              <a:latin typeface="Cambria Math" panose="02040503050406030204" pitchFamily="18" charset="0"/>
                              <a:ea typeface="Cambria Math" panose="02040503050406030204" pitchFamily="18" charset="0"/>
                              <a:cs typeface="Simplified Arabic" pitchFamily="18" charset="-78"/>
                            </a:rPr>
                            <m:t> </m:t>
                          </m:r>
                          <m:r>
                            <a:rPr lang="en-US" altLang="en-US" sz="2100" i="1">
                              <a:latin typeface="Cambria Math" panose="02040503050406030204" pitchFamily="18" charset="0"/>
                              <a:ea typeface="Cambria Math" panose="02040503050406030204" pitchFamily="18" charset="0"/>
                              <a:cs typeface="Simplified Arabic" pitchFamily="18" charset="-78"/>
                            </a:rPr>
                            <m:t>𝑑𝑥</m:t>
                          </m:r>
                          <m:r>
                            <a:rPr lang="en-US" altLang="en-US" sz="2100" i="1">
                              <a:latin typeface="Cambria Math" panose="02040503050406030204" pitchFamily="18" charset="0"/>
                              <a:ea typeface="Cambria Math" panose="02040503050406030204" pitchFamily="18" charset="0"/>
                              <a:cs typeface="Simplified Arabic" pitchFamily="18" charset="-78"/>
                            </a:rPr>
                            <m:t>=</m:t>
                          </m:r>
                        </m:e>
                      </m:nary>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2</m:t>
                          </m:r>
                        </m:num>
                        <m:den>
                          <m:r>
                            <a:rPr lang="en-US" altLang="en-US" sz="2100" i="1">
                              <a:latin typeface="Cambria Math" panose="02040503050406030204" pitchFamily="18" charset="0"/>
                              <a:ea typeface="Cambria Math" panose="02040503050406030204" pitchFamily="18" charset="0"/>
                              <a:cs typeface="Simplified Arabic" pitchFamily="18" charset="-78"/>
                            </a:rPr>
                            <m:t>𝑎</m:t>
                          </m:r>
                        </m:den>
                      </m:f>
                      <m:sSubSup>
                        <m:sSubSupPr>
                          <m:ctrlPr>
                            <a:rPr lang="en-US" altLang="en-US" sz="2100" i="1">
                              <a:latin typeface="Cambria Math" panose="02040503050406030204" pitchFamily="18" charset="0"/>
                              <a:ea typeface="Cambria Math" panose="02040503050406030204" pitchFamily="18" charset="0"/>
                              <a:cs typeface="Simplified Arabic" pitchFamily="18" charset="-78"/>
                            </a:rPr>
                          </m:ctrlPr>
                        </m:sSubSupPr>
                        <m:e>
                          <m:d>
                            <m:dPr>
                              <m:begChr m:val="["/>
                              <m:endChr m:val="]"/>
                              <m:ctrlPr>
                                <a:rPr lang="en-US" altLang="en-US" sz="2100" i="1">
                                  <a:latin typeface="Cambria Math" panose="02040503050406030204" pitchFamily="18" charset="0"/>
                                  <a:ea typeface="Cambria Math" panose="02040503050406030204" pitchFamily="18" charset="0"/>
                                  <a:cs typeface="Simplified Arabic" pitchFamily="18" charset="-78"/>
                                </a:rPr>
                              </m:ctrlPr>
                            </m:dPr>
                            <m:e>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𝑥</m:t>
                                  </m:r>
                                </m:num>
                                <m:den>
                                  <m:r>
                                    <a:rPr lang="en-US" altLang="en-US" sz="2100" i="1">
                                      <a:latin typeface="Cambria Math" panose="02040503050406030204" pitchFamily="18" charset="0"/>
                                      <a:ea typeface="Cambria Math" panose="02040503050406030204" pitchFamily="18" charset="0"/>
                                      <a:cs typeface="Simplified Arabic" pitchFamily="18" charset="-78"/>
                                    </a:rPr>
                                    <m:t>2</m:t>
                                  </m:r>
                                </m:den>
                              </m:f>
                              <m:r>
                                <a:rPr lang="en-US" altLang="en-US" sz="2100" i="1">
                                  <a:latin typeface="Cambria Math" panose="02040503050406030204" pitchFamily="18" charset="0"/>
                                  <a:ea typeface="Cambria Math" panose="02040503050406030204" pitchFamily="18" charset="0"/>
                                  <a:cs typeface="Simplified Arabic" pitchFamily="18" charset="-78"/>
                                </a:rPr>
                                <m:t>−</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m:rPr>
                                      <m:sty m:val="p"/>
                                    </m:rPr>
                                    <a:rPr lang="en-US" altLang="en-US" sz="2100">
                                      <a:latin typeface="Cambria Math" panose="02040503050406030204" pitchFamily="18" charset="0"/>
                                      <a:ea typeface="Cambria Math" panose="02040503050406030204" pitchFamily="18" charset="0"/>
                                      <a:cs typeface="Simplified Arabic" pitchFamily="18" charset="-78"/>
                                    </a:rPr>
                                    <m:t>sin</m:t>
                                  </m:r>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num>
                                        <m:den>
                                          <m:r>
                                            <a:rPr lang="en-US" altLang="en-US" sz="2100" i="1">
                                              <a:latin typeface="Cambria Math" panose="02040503050406030204" pitchFamily="18" charset="0"/>
                                              <a:ea typeface="Cambria Math" panose="02040503050406030204" pitchFamily="18" charset="0"/>
                                              <a:cs typeface="Simplified Arabic" pitchFamily="18" charset="-78"/>
                                            </a:rPr>
                                            <m:t>𝑎</m:t>
                                          </m:r>
                                        </m:den>
                                      </m:f>
                                      <m:r>
                                        <a:rPr lang="en-US" altLang="en-US" sz="2100" i="1">
                                          <a:latin typeface="Cambria Math" panose="02040503050406030204" pitchFamily="18" charset="0"/>
                                          <a:ea typeface="Cambria Math" panose="02040503050406030204" pitchFamily="18" charset="0"/>
                                          <a:cs typeface="Simplified Arabic" pitchFamily="18" charset="-78"/>
                                        </a:rPr>
                                        <m:t>𝑥</m:t>
                                      </m:r>
                                    </m:e>
                                  </m:d>
                                </m:num>
                                <m:den>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4</m:t>
                                      </m:r>
                                      <m:r>
                                        <a:rPr lang="en-US" altLang="en-US" sz="2100" i="1">
                                          <a:latin typeface="Cambria Math" panose="02040503050406030204" pitchFamily="18" charset="0"/>
                                          <a:ea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num>
                                    <m:den>
                                      <m:r>
                                        <a:rPr lang="en-US" altLang="en-US" sz="2100" i="1">
                                          <a:latin typeface="Cambria Math" panose="02040503050406030204" pitchFamily="18" charset="0"/>
                                          <a:ea typeface="Cambria Math" panose="02040503050406030204" pitchFamily="18" charset="0"/>
                                          <a:cs typeface="Simplified Arabic" pitchFamily="18" charset="-78"/>
                                        </a:rPr>
                                        <m:t>𝑎</m:t>
                                      </m:r>
                                    </m:den>
                                  </m:f>
                                </m:den>
                              </m:f>
                            </m:e>
                          </m:d>
                        </m:e>
                        <m:sub>
                          <m:r>
                            <a:rPr lang="en-US" altLang="en-US" sz="2100" i="1">
                              <a:latin typeface="Cambria Math" panose="02040503050406030204" pitchFamily="18" charset="0"/>
                              <a:ea typeface="Cambria Math" panose="02040503050406030204" pitchFamily="18" charset="0"/>
                              <a:cs typeface="Simplified Arabic" pitchFamily="18" charset="-78"/>
                            </a:rPr>
                            <m:t>0</m:t>
                          </m:r>
                        </m:sub>
                        <m:sup>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2</m:t>
                              </m:r>
                            </m:den>
                          </m:f>
                        </m:sup>
                      </m:sSubSup>
                    </m:oMath>
                  </m:oMathPara>
                </a14:m>
                <a:endParaRPr lang="en-US" altLang="en-US" sz="2100" i="1" dirty="0">
                  <a:latin typeface="Cambria Math" panose="02040503050406030204" pitchFamily="18" charset="0"/>
                  <a:ea typeface="Cambria Math" panose="02040503050406030204" pitchFamily="18" charset="0"/>
                  <a:cs typeface="Simplified Arabic" pitchFamily="18" charset="-78"/>
                </a:endParaRPr>
              </a:p>
              <a:p>
                <a:pPr algn="just"/>
                <a:endParaRPr lang="en-US" altLang="en-US" sz="2100" i="1" dirty="0">
                  <a:latin typeface="Cambria Math" panose="02040503050406030204" pitchFamily="18" charset="0"/>
                  <a:ea typeface="Cambria Math" panose="02040503050406030204" pitchFamily="18" charset="0"/>
                  <a:cs typeface="Simplified Arabic" pitchFamily="18" charset="-78"/>
                </a:endParaRPr>
              </a:p>
              <a:p>
                <a:pPr algn="just"/>
                <a14:m>
                  <m:oMathPara xmlns:m="http://schemas.openxmlformats.org/officeDocument/2006/math">
                    <m:oMathParaPr>
                      <m:jc m:val="centerGroup"/>
                    </m:oMathParaPr>
                    <m:oMath xmlns:m="http://schemas.openxmlformats.org/officeDocument/2006/math">
                      <m:nary>
                        <m:naryPr>
                          <m:ctrlPr>
                            <a:rPr lang="en-US" altLang="en-US" sz="2100" i="1" smtClean="0">
                              <a:latin typeface="Cambria Math" panose="02040503050406030204" pitchFamily="18" charset="0"/>
                              <a:ea typeface="Cambria Math" panose="02040503050406030204" pitchFamily="18" charset="0"/>
                              <a:cs typeface="Simplified Arabic" pitchFamily="18" charset="-78"/>
                            </a:rPr>
                          </m:ctrlPr>
                        </m:naryPr>
                        <m:sub>
                          <m:r>
                            <m:rPr>
                              <m:brk m:alnAt="23"/>
                            </m:rPr>
                            <a:rPr lang="en-US" altLang="en-US" sz="2100" i="1">
                              <a:latin typeface="Cambria Math" panose="02040503050406030204" pitchFamily="18" charset="0"/>
                              <a:ea typeface="Cambria Math" panose="02040503050406030204" pitchFamily="18" charset="0"/>
                              <a:cs typeface="Simplified Arabic" pitchFamily="18" charset="-78"/>
                            </a:rPr>
                            <m:t>0</m:t>
                          </m:r>
                        </m:sub>
                        <m:sup>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2</m:t>
                              </m:r>
                            </m:den>
                          </m:f>
                        </m:sup>
                        <m:e>
                          <m:sSup>
                            <m:sSupPr>
                              <m:ctrlPr>
                                <a:rPr lang="en-US" altLang="en-US" sz="2100" i="1">
                                  <a:latin typeface="Cambria Math" panose="02040503050406030204" pitchFamily="18" charset="0"/>
                                  <a:ea typeface="Cambria Math" panose="02040503050406030204" pitchFamily="18" charset="0"/>
                                  <a:cs typeface="Simplified Arabic" pitchFamily="18" charset="-78"/>
                                </a:rPr>
                              </m:ctrlPr>
                            </m:sSupPr>
                            <m:e>
                              <m:r>
                                <a:rPr lang="en-US" altLang="en-US" sz="2100" i="1">
                                  <a:latin typeface="Cambria Math" panose="02040503050406030204" pitchFamily="18" charset="0"/>
                                  <a:ea typeface="Cambria Math" panose="02040503050406030204" pitchFamily="18" charset="0"/>
                                  <a:cs typeface="Simplified Arabic" pitchFamily="18" charset="-78"/>
                                </a:rPr>
                                <m:t>𝜓</m:t>
                              </m:r>
                            </m:e>
                            <m:sup>
                              <m:r>
                                <a:rPr lang="en-US" altLang="en-US" sz="2100" i="1">
                                  <a:latin typeface="Cambria Math" panose="02040503050406030204" pitchFamily="18" charset="0"/>
                                  <a:ea typeface="Cambria Math" panose="02040503050406030204" pitchFamily="18" charset="0"/>
                                  <a:cs typeface="Simplified Arabic" pitchFamily="18" charset="-78"/>
                                </a:rPr>
                                <m:t>∗</m:t>
                              </m:r>
                            </m:sup>
                          </m:sSup>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r>
                                <a:rPr lang="en-US" altLang="en-US" sz="2100" i="1">
                                  <a:latin typeface="Cambria Math" panose="02040503050406030204" pitchFamily="18" charset="0"/>
                                  <a:ea typeface="Cambria Math" panose="02040503050406030204" pitchFamily="18" charset="0"/>
                                  <a:cs typeface="Simplified Arabic" pitchFamily="18" charset="-78"/>
                                </a:rPr>
                                <m:t>𝑥</m:t>
                              </m:r>
                            </m:e>
                          </m:d>
                          <m:r>
                            <a:rPr lang="en-US" altLang="en-US" sz="2100" i="1">
                              <a:latin typeface="Cambria Math" panose="02040503050406030204" pitchFamily="18" charset="0"/>
                              <a:ea typeface="Cambria Math" panose="02040503050406030204" pitchFamily="18" charset="0"/>
                              <a:cs typeface="Simplified Arabic" pitchFamily="18" charset="-78"/>
                            </a:rPr>
                            <m:t>𝜓</m:t>
                          </m:r>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r>
                                <a:rPr lang="en-US" altLang="en-US" sz="2100" i="1">
                                  <a:latin typeface="Cambria Math" panose="02040503050406030204" pitchFamily="18" charset="0"/>
                                  <a:ea typeface="Cambria Math" panose="02040503050406030204" pitchFamily="18" charset="0"/>
                                  <a:cs typeface="Simplified Arabic" pitchFamily="18" charset="-78"/>
                                </a:rPr>
                                <m:t>𝑥</m:t>
                              </m:r>
                            </m:e>
                          </m:d>
                          <m:r>
                            <a:rPr lang="en-US" altLang="en-US" sz="2100" i="1">
                              <a:latin typeface="Cambria Math" panose="02040503050406030204" pitchFamily="18" charset="0"/>
                              <a:ea typeface="Cambria Math" panose="02040503050406030204" pitchFamily="18" charset="0"/>
                              <a:cs typeface="Simplified Arabic" pitchFamily="18" charset="-78"/>
                            </a:rPr>
                            <m:t> </m:t>
                          </m:r>
                          <m:r>
                            <a:rPr lang="en-US" altLang="en-US" sz="2100" i="1">
                              <a:latin typeface="Cambria Math" panose="02040503050406030204" pitchFamily="18" charset="0"/>
                              <a:ea typeface="Cambria Math" panose="02040503050406030204" pitchFamily="18" charset="0"/>
                              <a:cs typeface="Simplified Arabic" pitchFamily="18" charset="-78"/>
                            </a:rPr>
                            <m:t>𝑑𝑥</m:t>
                          </m:r>
                          <m:r>
                            <a:rPr lang="en-US" altLang="en-US" sz="2100" i="1">
                              <a:latin typeface="Cambria Math" panose="02040503050406030204" pitchFamily="18" charset="0"/>
                              <a:ea typeface="Cambria Math" panose="02040503050406030204" pitchFamily="18" charset="0"/>
                              <a:cs typeface="Simplified Arabic" pitchFamily="18" charset="-78"/>
                            </a:rPr>
                            <m:t>=</m:t>
                          </m:r>
                        </m:e>
                      </m:nary>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2</m:t>
                          </m:r>
                        </m:num>
                        <m:den>
                          <m:r>
                            <a:rPr lang="en-US" altLang="en-US" sz="2100" i="1">
                              <a:latin typeface="Cambria Math" panose="02040503050406030204" pitchFamily="18" charset="0"/>
                              <a:ea typeface="Cambria Math" panose="02040503050406030204" pitchFamily="18" charset="0"/>
                              <a:cs typeface="Simplified Arabic" pitchFamily="18" charset="-78"/>
                            </a:rPr>
                            <m:t>𝑎</m:t>
                          </m:r>
                        </m:den>
                      </m:f>
                      <m:sSubSup>
                        <m:sSubSupPr>
                          <m:ctrlPr>
                            <a:rPr lang="en-US" altLang="en-US" sz="2100" i="1" smtClean="0">
                              <a:latin typeface="Cambria Math" panose="02040503050406030204" pitchFamily="18" charset="0"/>
                              <a:ea typeface="Cambria Math" panose="02040503050406030204" pitchFamily="18" charset="0"/>
                              <a:cs typeface="Simplified Arabic" pitchFamily="18" charset="-78"/>
                            </a:rPr>
                          </m:ctrlPr>
                        </m:sSubSupPr>
                        <m:e>
                          <m:d>
                            <m:dPr>
                              <m:begChr m:val="["/>
                              <m:endChr m:val="]"/>
                              <m:ctrlPr>
                                <a:rPr lang="en-US" altLang="en-US" sz="2100" i="1" smtClean="0">
                                  <a:latin typeface="Cambria Math" panose="02040503050406030204" pitchFamily="18" charset="0"/>
                                  <a:ea typeface="Cambria Math" panose="02040503050406030204" pitchFamily="18" charset="0"/>
                                  <a:cs typeface="Simplified Arabic" pitchFamily="18" charset="-78"/>
                                </a:rPr>
                              </m:ctrlPr>
                            </m:dPr>
                            <m:e>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𝑥</m:t>
                                  </m:r>
                                </m:num>
                                <m:den>
                                  <m:r>
                                    <a:rPr lang="en-US" altLang="en-US" sz="2100" i="1">
                                      <a:latin typeface="Cambria Math" panose="02040503050406030204" pitchFamily="18" charset="0"/>
                                      <a:ea typeface="Cambria Math" panose="02040503050406030204" pitchFamily="18" charset="0"/>
                                      <a:cs typeface="Simplified Arabic" pitchFamily="18" charset="-78"/>
                                    </a:rPr>
                                    <m:t>2</m:t>
                                  </m:r>
                                </m:den>
                              </m:f>
                              <m:r>
                                <a:rPr lang="en-US" altLang="en-US" sz="2100" i="1">
                                  <a:latin typeface="Cambria Math" panose="02040503050406030204" pitchFamily="18" charset="0"/>
                                  <a:ea typeface="Cambria Math" panose="02040503050406030204" pitchFamily="18" charset="0"/>
                                  <a:cs typeface="Simplified Arabic" pitchFamily="18" charset="-78"/>
                                </a:rPr>
                                <m:t>−</m:t>
                              </m:r>
                              <m:f>
                                <m:fPr>
                                  <m:ctrlPr>
                                    <a:rPr lang="en-US" altLang="en-US" sz="2100" i="1" smtClean="0">
                                      <a:latin typeface="Cambria Math" panose="02040503050406030204" pitchFamily="18" charset="0"/>
                                      <a:ea typeface="Cambria Math" panose="02040503050406030204" pitchFamily="18" charset="0"/>
                                      <a:cs typeface="Simplified Arabic" pitchFamily="18" charset="-78"/>
                                    </a:rPr>
                                  </m:ctrlPr>
                                </m:fPr>
                                <m:num>
                                  <m:r>
                                    <a:rPr lang="en-US" altLang="en-US" sz="2100" b="0" i="1" smtClean="0">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4</m:t>
                                  </m:r>
                                  <m:r>
                                    <a:rPr lang="en-US" altLang="en-US" sz="2100" i="1">
                                      <a:latin typeface="Cambria Math" panose="02040503050406030204" pitchFamily="18" charset="0"/>
                                      <a:ea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den>
                              </m:f>
                              <m:r>
                                <m:rPr>
                                  <m:sty m:val="p"/>
                                </m:rPr>
                                <a:rPr lang="en-US" altLang="en-US" sz="2100">
                                  <a:latin typeface="Cambria Math" panose="02040503050406030204" pitchFamily="18" charset="0"/>
                                  <a:ea typeface="Cambria Math" panose="02040503050406030204" pitchFamily="18" charset="0"/>
                                  <a:cs typeface="Simplified Arabic" pitchFamily="18" charset="-78"/>
                                </a:rPr>
                                <m:t>sin</m:t>
                              </m:r>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2</m:t>
                                      </m:r>
                                      <m:r>
                                        <a:rPr lang="en-US" altLang="en-US" sz="2100" i="1">
                                          <a:latin typeface="Cambria Math" panose="02040503050406030204" pitchFamily="18" charset="0"/>
                                          <a:ea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num>
                                    <m:den>
                                      <m:r>
                                        <a:rPr lang="en-US" altLang="en-US" sz="2100" i="1">
                                          <a:latin typeface="Cambria Math" panose="02040503050406030204" pitchFamily="18" charset="0"/>
                                          <a:ea typeface="Cambria Math" panose="02040503050406030204" pitchFamily="18" charset="0"/>
                                          <a:cs typeface="Simplified Arabic" pitchFamily="18" charset="-78"/>
                                        </a:rPr>
                                        <m:t>𝑎</m:t>
                                      </m:r>
                                    </m:den>
                                  </m:f>
                                  <m:r>
                                    <a:rPr lang="en-US" altLang="en-US" sz="2100" i="1">
                                      <a:latin typeface="Cambria Math" panose="02040503050406030204" pitchFamily="18" charset="0"/>
                                      <a:ea typeface="Cambria Math" panose="02040503050406030204" pitchFamily="18" charset="0"/>
                                      <a:cs typeface="Simplified Arabic" pitchFamily="18" charset="-78"/>
                                    </a:rPr>
                                    <m:t>𝑥</m:t>
                                  </m:r>
                                </m:e>
                              </m:d>
                            </m:e>
                          </m:d>
                        </m:e>
                        <m:sub>
                          <m:r>
                            <a:rPr lang="en-US" altLang="en-US" sz="2100" b="0" i="1" smtClean="0">
                              <a:latin typeface="Cambria Math" panose="02040503050406030204" pitchFamily="18" charset="0"/>
                              <a:ea typeface="Cambria Math" panose="02040503050406030204" pitchFamily="18" charset="0"/>
                              <a:cs typeface="Simplified Arabic" pitchFamily="18" charset="-78"/>
                            </a:rPr>
                            <m:t>0</m:t>
                          </m:r>
                        </m:sub>
                        <m:sup>
                          <m:f>
                            <m:fPr>
                              <m:ctrlPr>
                                <a:rPr lang="en-US" altLang="en-US" sz="2100" i="1" smtClean="0">
                                  <a:latin typeface="Cambria Math" panose="02040503050406030204" pitchFamily="18" charset="0"/>
                                  <a:ea typeface="Cambria Math" panose="02040503050406030204" pitchFamily="18" charset="0"/>
                                  <a:cs typeface="Simplified Arabic" pitchFamily="18" charset="-78"/>
                                </a:rPr>
                              </m:ctrlPr>
                            </m:fPr>
                            <m:num>
                              <m:r>
                                <a:rPr lang="en-US" altLang="en-US" sz="2100" b="0" i="1" smtClean="0">
                                  <a:latin typeface="Cambria Math" panose="02040503050406030204" pitchFamily="18" charset="0"/>
                                  <a:ea typeface="Cambria Math" panose="02040503050406030204" pitchFamily="18" charset="0"/>
                                  <a:cs typeface="Simplified Arabic" pitchFamily="18" charset="-78"/>
                                </a:rPr>
                                <m:t>𝑎</m:t>
                              </m:r>
                            </m:num>
                            <m:den>
                              <m:r>
                                <a:rPr lang="en-US" altLang="en-US" sz="2100" b="0" i="1" smtClean="0">
                                  <a:latin typeface="Cambria Math" panose="02040503050406030204" pitchFamily="18" charset="0"/>
                                  <a:ea typeface="Cambria Math" panose="02040503050406030204" pitchFamily="18" charset="0"/>
                                  <a:cs typeface="Simplified Arabic" pitchFamily="18" charset="-78"/>
                                </a:rPr>
                                <m:t>2</m:t>
                              </m:r>
                            </m:den>
                          </m:f>
                        </m:sup>
                      </m:sSubSup>
                    </m:oMath>
                  </m:oMathPara>
                </a14:m>
                <a:endParaRPr lang="en-US" altLang="en-US" sz="2100" dirty="0">
                  <a:ea typeface="Cambria Math" panose="02040503050406030204" pitchFamily="18" charset="0"/>
                  <a:cs typeface="Simplified Arabic" pitchFamily="18" charset="-78"/>
                </a:endParaRPr>
              </a:p>
              <a:p>
                <a:pPr algn="just"/>
                <a:endParaRPr lang="en-US" altLang="en-US" sz="2100" dirty="0">
                  <a:ea typeface="Cambria Math" panose="02040503050406030204" pitchFamily="18" charset="0"/>
                  <a:cs typeface="Simplified Arabic" pitchFamily="18" charset="-78"/>
                </a:endParaRPr>
              </a:p>
              <a:p>
                <a:pPr algn="just"/>
                <a14:m>
                  <m:oMathPara xmlns:m="http://schemas.openxmlformats.org/officeDocument/2006/math">
                    <m:oMathParaPr>
                      <m:jc m:val="centerGroup"/>
                    </m:oMathParaPr>
                    <m:oMath xmlns:m="http://schemas.openxmlformats.org/officeDocument/2006/math">
                      <m:r>
                        <a:rPr lang="en-US" altLang="en-US" sz="2100" b="0" i="1" smtClean="0">
                          <a:latin typeface="Cambria Math" panose="02040503050406030204" pitchFamily="18" charset="0"/>
                          <a:ea typeface="Cambria Math" panose="02040503050406030204" pitchFamily="18" charset="0"/>
                          <a:cs typeface="Simplified Arabic" pitchFamily="18" charset="-78"/>
                        </a:rPr>
                        <m:t>=</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2</m:t>
                          </m:r>
                        </m:num>
                        <m:den>
                          <m:r>
                            <a:rPr lang="en-US" altLang="en-US" sz="2100" i="1">
                              <a:latin typeface="Cambria Math" panose="02040503050406030204" pitchFamily="18" charset="0"/>
                              <a:ea typeface="Cambria Math" panose="02040503050406030204" pitchFamily="18" charset="0"/>
                              <a:cs typeface="Simplified Arabic" pitchFamily="18" charset="-78"/>
                            </a:rPr>
                            <m:t>𝑎</m:t>
                          </m:r>
                        </m:den>
                      </m:f>
                      <m:d>
                        <m:dPr>
                          <m:begChr m:val="["/>
                          <m:endChr m:val="]"/>
                          <m:ctrlPr>
                            <a:rPr lang="en-US" altLang="en-US" sz="2100" i="1" smtClean="0">
                              <a:latin typeface="Cambria Math" panose="02040503050406030204" pitchFamily="18" charset="0"/>
                              <a:ea typeface="Cambria Math" panose="02040503050406030204" pitchFamily="18" charset="0"/>
                              <a:cs typeface="Simplified Arabic" pitchFamily="18" charset="-78"/>
                            </a:rPr>
                          </m:ctrlPr>
                        </m:dPr>
                        <m:e>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4</m:t>
                                  </m:r>
                                </m:den>
                              </m:f>
                              <m:r>
                                <a:rPr lang="en-US" altLang="en-US" sz="2100" i="1">
                                  <a:latin typeface="Cambria Math" panose="02040503050406030204" pitchFamily="18" charset="0"/>
                                  <a:ea typeface="Cambria Math" panose="02040503050406030204" pitchFamily="18" charset="0"/>
                                  <a:cs typeface="Simplified Arabic" pitchFamily="18" charset="-78"/>
                                </a:rPr>
                                <m:t>−</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4</m:t>
                                  </m:r>
                                  <m:r>
                                    <a:rPr lang="en-US" altLang="en-US" sz="2100" i="1">
                                      <a:latin typeface="Cambria Math" panose="02040503050406030204" pitchFamily="18" charset="0"/>
                                      <a:ea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den>
                              </m:f>
                              <m:r>
                                <m:rPr>
                                  <m:sty m:val="p"/>
                                </m:rPr>
                                <a:rPr lang="en-US" altLang="en-US" sz="2100">
                                  <a:latin typeface="Cambria Math" panose="02040503050406030204" pitchFamily="18" charset="0"/>
                                  <a:ea typeface="Cambria Math" panose="02040503050406030204" pitchFamily="18" charset="0"/>
                                  <a:cs typeface="Simplified Arabic" pitchFamily="18" charset="-78"/>
                                </a:rPr>
                                <m:t>sin</m:t>
                              </m:r>
                              <m:r>
                                <a:rPr lang="en-US" altLang="en-US" sz="2100" i="1">
                                  <a:latin typeface="Cambria Math" panose="02040503050406030204" pitchFamily="18" charset="0"/>
                                  <a:ea typeface="Cambria Math" panose="02040503050406030204" pitchFamily="18" charset="0"/>
                                  <a:cs typeface="Simplified Arabic" pitchFamily="18" charset="-78"/>
                                </a:rPr>
                                <m:t> </m:t>
                              </m:r>
                              <m:r>
                                <a:rPr lang="en-US" altLang="en-US" sz="2100" i="1">
                                  <a:latin typeface="Cambria Math" panose="02040503050406030204" pitchFamily="18" charset="0"/>
                                  <a:ea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e>
                          </m:d>
                          <m:r>
                            <a:rPr lang="en-US" altLang="en-US" sz="2100" i="1">
                              <a:latin typeface="Cambria Math" panose="02040503050406030204" pitchFamily="18" charset="0"/>
                              <a:ea typeface="Cambria Math" panose="02040503050406030204" pitchFamily="18" charset="0"/>
                              <a:cs typeface="Simplified Arabic" pitchFamily="18" charset="-78"/>
                            </a:rPr>
                            <m:t> −</m:t>
                          </m:r>
                          <m:d>
                            <m:dPr>
                              <m:ctrlPr>
                                <a:rPr lang="en-US" altLang="en-US" sz="2100" i="1">
                                  <a:latin typeface="Cambria Math" panose="02040503050406030204" pitchFamily="18" charset="0"/>
                                  <a:ea typeface="Cambria Math" panose="02040503050406030204" pitchFamily="18" charset="0"/>
                                  <a:cs typeface="Simplified Arabic" pitchFamily="18" charset="-78"/>
                                </a:rPr>
                              </m:ctrlPr>
                            </m:dPr>
                            <m:e>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0</m:t>
                                  </m:r>
                                </m:num>
                                <m:den>
                                  <m:r>
                                    <a:rPr lang="en-US" altLang="en-US" sz="2100" i="1">
                                      <a:latin typeface="Cambria Math" panose="02040503050406030204" pitchFamily="18" charset="0"/>
                                      <a:ea typeface="Cambria Math" panose="02040503050406030204" pitchFamily="18" charset="0"/>
                                      <a:cs typeface="Simplified Arabic" pitchFamily="18" charset="-78"/>
                                    </a:rPr>
                                    <m:t>2</m:t>
                                  </m:r>
                                </m:den>
                              </m:f>
                              <m:r>
                                <a:rPr lang="en-US" altLang="en-US" sz="2100" i="1">
                                  <a:latin typeface="Cambria Math" panose="02040503050406030204" pitchFamily="18" charset="0"/>
                                  <a:ea typeface="Cambria Math" panose="02040503050406030204" pitchFamily="18" charset="0"/>
                                  <a:cs typeface="Simplified Arabic" pitchFamily="18" charset="-78"/>
                                </a:rPr>
                                <m:t>−</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4</m:t>
                                  </m:r>
                                  <m:r>
                                    <a:rPr lang="en-US" altLang="en-US" sz="2100" i="1">
                                      <a:latin typeface="Cambria Math" panose="02040503050406030204" pitchFamily="18" charset="0"/>
                                      <a:ea typeface="Cambria Math" panose="02040503050406030204" pitchFamily="18" charset="0"/>
                                      <a:cs typeface="Simplified Arabic" pitchFamily="18" charset="-78"/>
                                    </a:rPr>
                                    <m:t>𝑛</m:t>
                                  </m:r>
                                  <m:r>
                                    <a:rPr lang="en-US" altLang="en-US" sz="2100" i="1">
                                      <a:latin typeface="Cambria Math" panose="02040503050406030204" pitchFamily="18" charset="0"/>
                                      <a:ea typeface="Cambria Math" panose="02040503050406030204" pitchFamily="18" charset="0"/>
                                      <a:cs typeface="Simplified Arabic" pitchFamily="18" charset="-78"/>
                                    </a:rPr>
                                    <m:t>𝜋</m:t>
                                  </m:r>
                                </m:den>
                              </m:f>
                              <m:r>
                                <m:rPr>
                                  <m:sty m:val="p"/>
                                </m:rPr>
                                <a:rPr lang="en-US" altLang="en-US" sz="2100">
                                  <a:latin typeface="Cambria Math" panose="02040503050406030204" pitchFamily="18" charset="0"/>
                                  <a:ea typeface="Cambria Math" panose="02040503050406030204" pitchFamily="18" charset="0"/>
                                  <a:cs typeface="Simplified Arabic" pitchFamily="18" charset="-78"/>
                                </a:rPr>
                                <m:t>sin</m:t>
                              </m:r>
                              <m:r>
                                <a:rPr lang="en-US" altLang="en-US" sz="2100" i="1">
                                  <a:latin typeface="Cambria Math" panose="02040503050406030204" pitchFamily="18" charset="0"/>
                                  <a:ea typeface="Cambria Math" panose="02040503050406030204" pitchFamily="18" charset="0"/>
                                  <a:cs typeface="Simplified Arabic" pitchFamily="18" charset="-78"/>
                                </a:rPr>
                                <m:t> </m:t>
                              </m:r>
                              <m:r>
                                <a:rPr lang="en-US" altLang="en-US" sz="2100" i="1">
                                  <a:latin typeface="Cambria Math" panose="02040503050406030204" pitchFamily="18" charset="0"/>
                                  <a:ea typeface="Cambria Math" panose="02040503050406030204" pitchFamily="18" charset="0"/>
                                  <a:cs typeface="Simplified Arabic" pitchFamily="18" charset="-78"/>
                                </a:rPr>
                                <m:t>0</m:t>
                              </m:r>
                            </m:e>
                          </m:d>
                        </m:e>
                      </m:d>
                    </m:oMath>
                  </m:oMathPara>
                </a14:m>
                <a:endParaRPr lang="en-US" altLang="en-US" sz="2100" dirty="0">
                  <a:ea typeface="Cambria Math" panose="02040503050406030204" pitchFamily="18" charset="0"/>
                  <a:cs typeface="Simplified Arabic" pitchFamily="18" charset="-78"/>
                </a:endParaRPr>
              </a:p>
              <a:p>
                <a:pPr algn="just"/>
                <a:endParaRPr lang="en-US" altLang="en-US" sz="2100" dirty="0">
                  <a:ea typeface="Cambria Math" panose="02040503050406030204" pitchFamily="18" charset="0"/>
                  <a:cs typeface="Simplified Arabic" pitchFamily="18" charset="-78"/>
                </a:endParaRPr>
              </a:p>
              <a:p>
                <a:pPr algn="just"/>
                <a14:m>
                  <m:oMathPara xmlns:m="http://schemas.openxmlformats.org/officeDocument/2006/math">
                    <m:oMathParaPr>
                      <m:jc m:val="centerGroup"/>
                    </m:oMathParaPr>
                    <m:oMath xmlns:m="http://schemas.openxmlformats.org/officeDocument/2006/math">
                      <m:r>
                        <a:rPr lang="en-US" altLang="en-US" sz="2100" i="1">
                          <a:latin typeface="Cambria Math" panose="02040503050406030204" pitchFamily="18" charset="0"/>
                          <a:ea typeface="Cambria Math" panose="02040503050406030204" pitchFamily="18" charset="0"/>
                          <a:cs typeface="Simplified Arabic" pitchFamily="18" charset="-78"/>
                        </a:rPr>
                        <m:t>=</m:t>
                      </m:r>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2</m:t>
                          </m:r>
                        </m:num>
                        <m:den>
                          <m:r>
                            <a:rPr lang="en-US" altLang="en-US" sz="2100" i="1">
                              <a:latin typeface="Cambria Math" panose="02040503050406030204" pitchFamily="18" charset="0"/>
                              <a:ea typeface="Cambria Math" panose="02040503050406030204" pitchFamily="18" charset="0"/>
                              <a:cs typeface="Simplified Arabic" pitchFamily="18" charset="-78"/>
                            </a:rPr>
                            <m:t>𝑎</m:t>
                          </m:r>
                        </m:den>
                      </m:f>
                      <m:d>
                        <m:dPr>
                          <m:begChr m:val="["/>
                          <m:endChr m:val="]"/>
                          <m:ctrlPr>
                            <a:rPr lang="en-US" altLang="en-US" sz="2100" i="1">
                              <a:latin typeface="Cambria Math" panose="02040503050406030204" pitchFamily="18" charset="0"/>
                              <a:ea typeface="Cambria Math" panose="02040503050406030204" pitchFamily="18" charset="0"/>
                              <a:cs typeface="Simplified Arabic" pitchFamily="18" charset="-78"/>
                            </a:rPr>
                          </m:ctrlPr>
                        </m:dPr>
                        <m:e>
                          <m:f>
                            <m:fPr>
                              <m:ctrlPr>
                                <a:rPr lang="en-US" altLang="en-US" sz="2100" i="1">
                                  <a:latin typeface="Cambria Math" panose="02040503050406030204" pitchFamily="18" charset="0"/>
                                  <a:ea typeface="Cambria Math" panose="02040503050406030204" pitchFamily="18" charset="0"/>
                                  <a:cs typeface="Simplified Arabic" pitchFamily="18" charset="-78"/>
                                </a:rPr>
                              </m:ctrlPr>
                            </m:fPr>
                            <m:num>
                              <m:r>
                                <a:rPr lang="en-US" altLang="en-US" sz="2100" i="1">
                                  <a:latin typeface="Cambria Math" panose="02040503050406030204" pitchFamily="18" charset="0"/>
                                  <a:ea typeface="Cambria Math" panose="02040503050406030204" pitchFamily="18" charset="0"/>
                                  <a:cs typeface="Simplified Arabic" pitchFamily="18" charset="-78"/>
                                </a:rPr>
                                <m:t>𝑎</m:t>
                              </m:r>
                            </m:num>
                            <m:den>
                              <m:r>
                                <a:rPr lang="en-US" altLang="en-US" sz="2100" i="1">
                                  <a:latin typeface="Cambria Math" panose="02040503050406030204" pitchFamily="18" charset="0"/>
                                  <a:ea typeface="Cambria Math" panose="02040503050406030204" pitchFamily="18" charset="0"/>
                                  <a:cs typeface="Simplified Arabic" pitchFamily="18" charset="-78"/>
                                </a:rPr>
                                <m:t>4</m:t>
                              </m:r>
                            </m:den>
                          </m:f>
                        </m:e>
                      </m:d>
                      <m:r>
                        <a:rPr lang="en-US" altLang="en-US" sz="2100" b="0" i="1" smtClean="0">
                          <a:latin typeface="Cambria Math" panose="02040503050406030204" pitchFamily="18" charset="0"/>
                          <a:ea typeface="Cambria Math" panose="02040503050406030204" pitchFamily="18" charset="0"/>
                          <a:cs typeface="Simplified Arabic" pitchFamily="18" charset="-78"/>
                        </a:rPr>
                        <m:t>=</m:t>
                      </m:r>
                      <m:f>
                        <m:fPr>
                          <m:ctrlPr>
                            <a:rPr lang="en-US" altLang="en-US" sz="2100" b="0" i="1" smtClean="0">
                              <a:latin typeface="Cambria Math" panose="02040503050406030204" pitchFamily="18" charset="0"/>
                              <a:ea typeface="Cambria Math" panose="02040503050406030204" pitchFamily="18" charset="0"/>
                              <a:cs typeface="Simplified Arabic" pitchFamily="18" charset="-78"/>
                            </a:rPr>
                          </m:ctrlPr>
                        </m:fPr>
                        <m:num>
                          <m:r>
                            <a:rPr lang="en-US" altLang="en-US" sz="2100" b="0" i="1" smtClean="0">
                              <a:latin typeface="Cambria Math" panose="02040503050406030204" pitchFamily="18" charset="0"/>
                              <a:ea typeface="Cambria Math" panose="02040503050406030204" pitchFamily="18" charset="0"/>
                              <a:cs typeface="Simplified Arabic" pitchFamily="18" charset="-78"/>
                            </a:rPr>
                            <m:t>1</m:t>
                          </m:r>
                        </m:num>
                        <m:den>
                          <m:r>
                            <a:rPr lang="en-US" altLang="en-US" sz="2100" b="0" i="1" smtClean="0">
                              <a:latin typeface="Cambria Math" panose="02040503050406030204" pitchFamily="18" charset="0"/>
                              <a:ea typeface="Cambria Math" panose="02040503050406030204" pitchFamily="18" charset="0"/>
                              <a:cs typeface="Simplified Arabic" pitchFamily="18" charset="-78"/>
                            </a:rPr>
                            <m:t>2</m:t>
                          </m:r>
                        </m:den>
                      </m:f>
                    </m:oMath>
                  </m:oMathPara>
                </a14:m>
                <a:endParaRPr lang="en-US" altLang="en-US" sz="2100" dirty="0">
                  <a:ea typeface="Cambria Math" panose="02040503050406030204" pitchFamily="18" charset="0"/>
                  <a:cs typeface="Simplified Arabic" pitchFamily="18" charset="-78"/>
                </a:endParaRPr>
              </a:p>
              <a:p>
                <a:pPr algn="just"/>
                <a:endParaRPr lang="en-US" altLang="en-US" sz="2100" dirty="0">
                  <a:ea typeface="Cambria Math" panose="02040503050406030204" pitchFamily="18" charset="0"/>
                  <a:cs typeface="Simplified Arabic" pitchFamily="18" charset="-78"/>
                </a:endParaRPr>
              </a:p>
              <a:p>
                <a:pPr algn="just"/>
                <a:r>
                  <a:rPr lang="en-US" sz="2100" dirty="0">
                    <a:ea typeface="Cambria Math" panose="02040503050406030204" pitchFamily="18" charset="0"/>
                    <a:cs typeface="Simplified Arabic" pitchFamily="18" charset="-78"/>
                  </a:rPr>
                  <a:t>Thus, the probability that the particle found in the interval </a:t>
                </a:r>
                <a14:m>
                  <m:oMath xmlns:m="http://schemas.openxmlformats.org/officeDocument/2006/math">
                    <m:r>
                      <a:rPr lang="en-US" sz="2100">
                        <a:latin typeface="Cambria Math" panose="02040503050406030204" pitchFamily="18" charset="0"/>
                        <a:ea typeface="Cambria Math" panose="02040503050406030204" pitchFamily="18" charset="0"/>
                        <a:cs typeface="Simplified Arabic" pitchFamily="18" charset="-78"/>
                      </a:rPr>
                      <m:t>0</m:t>
                    </m:r>
                    <m:r>
                      <a:rPr lang="en-US" sz="2100">
                        <a:latin typeface="Cambria Math" panose="02040503050406030204" pitchFamily="18" charset="0"/>
                        <a:ea typeface="Cambria Math" panose="02040503050406030204" pitchFamily="18" charset="0"/>
                        <a:cs typeface="Simplified Arabic" pitchFamily="18" charset="-78"/>
                      </a:rPr>
                      <m:t>≤</m:t>
                    </m:r>
                    <m:r>
                      <a:rPr lang="en-US" sz="2100">
                        <a:latin typeface="Cambria Math" panose="02040503050406030204" pitchFamily="18" charset="0"/>
                        <a:ea typeface="Cambria Math" panose="02040503050406030204" pitchFamily="18" charset="0"/>
                        <a:cs typeface="Simplified Arabic" pitchFamily="18" charset="-78"/>
                      </a:rPr>
                      <m:t>𝑥</m:t>
                    </m:r>
                    <m:r>
                      <a:rPr lang="en-US" sz="2100">
                        <a:latin typeface="Cambria Math" panose="02040503050406030204" pitchFamily="18" charset="0"/>
                        <a:ea typeface="Cambria Math" panose="02040503050406030204" pitchFamily="18" charset="0"/>
                        <a:cs typeface="Simplified Arabic" pitchFamily="18" charset="-78"/>
                      </a:rPr>
                      <m:t>≤</m:t>
                    </m:r>
                    <m:r>
                      <a:rPr lang="en-US" sz="2100" b="0" i="1" dirty="0" smtClean="0">
                        <a:latin typeface="Cambria Math" panose="02040503050406030204" pitchFamily="18" charset="0"/>
                        <a:ea typeface="Cambria Math" panose="02040503050406030204" pitchFamily="18" charset="0"/>
                        <a:cs typeface="Simplified Arabic" pitchFamily="18" charset="-78"/>
                      </a:rPr>
                      <m:t>𝑎</m:t>
                    </m:r>
                    <m:r>
                      <a:rPr lang="en-US" sz="2100" b="0" i="1" dirty="0" smtClean="0">
                        <a:latin typeface="Cambria Math" panose="02040503050406030204" pitchFamily="18" charset="0"/>
                        <a:ea typeface="Cambria Math" panose="02040503050406030204" pitchFamily="18" charset="0"/>
                        <a:cs typeface="Simplified Arabic" pitchFamily="18" charset="-78"/>
                      </a:rPr>
                      <m:t>/</m:t>
                    </m:r>
                    <m:r>
                      <a:rPr lang="en-US" sz="2100" i="1" dirty="0">
                        <a:latin typeface="Cambria Math" panose="02040503050406030204" pitchFamily="18" charset="0"/>
                        <a:ea typeface="Cambria Math" panose="02040503050406030204" pitchFamily="18" charset="0"/>
                        <a:cs typeface="Simplified Arabic" pitchFamily="18" charset="-78"/>
                      </a:rPr>
                      <m:t>2</m:t>
                    </m:r>
                  </m:oMath>
                </a14:m>
                <a:r>
                  <a:rPr lang="en-US" sz="2100" dirty="0">
                    <a:ea typeface="Cambria Math" panose="02040503050406030204" pitchFamily="18" charset="0"/>
                    <a:cs typeface="Simplified Arabic" pitchFamily="18" charset="-78"/>
                  </a:rPr>
                  <a:t> is one-half (50% of the time) which is physically reasonable.</a:t>
                </a:r>
                <a:endParaRPr lang="en-US" altLang="en-US" sz="2100" dirty="0">
                  <a:ea typeface="Cambria Math" panose="02040503050406030204" pitchFamily="18" charset="0"/>
                  <a:cs typeface="Simplified Arabic" pitchFamily="18"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194717" y="916989"/>
                <a:ext cx="8754566" cy="5569473"/>
              </a:xfrm>
              <a:prstGeom prst="rect">
                <a:avLst/>
              </a:prstGeom>
              <a:blipFill>
                <a:blip r:embed="rId2"/>
                <a:stretch>
                  <a:fillRect l="-836" r="-836" b="-1204"/>
                </a:stretch>
              </a:blipFill>
            </p:spPr>
            <p:txBody>
              <a:bodyPr/>
              <a:lstStyle/>
              <a:p>
                <a:r>
                  <a:rPr lang="en-US">
                    <a:noFill/>
                  </a:rPr>
                  <a:t> </a:t>
                </a:r>
              </a:p>
            </p:txBody>
          </p:sp>
        </mc:Fallback>
      </mc:AlternateContent>
    </p:spTree>
    <p:extLst>
      <p:ext uri="{BB962C8B-B14F-4D97-AF65-F5344CB8AC3E}">
        <p14:creationId xmlns:p14="http://schemas.microsoft.com/office/powerpoint/2010/main" val="4265880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29</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1-D Box Model and the Real World</a:t>
            </a:r>
          </a:p>
        </p:txBody>
      </p:sp>
      <mc:AlternateContent xmlns:mc="http://schemas.openxmlformats.org/markup-compatibility/2006" xmlns:a14="http://schemas.microsoft.com/office/drawing/2010/main">
        <mc:Choice Requires="a14">
          <p:sp>
            <p:nvSpPr>
              <p:cNvPr id="3" name="Rectangle 2"/>
              <p:cNvSpPr/>
              <p:nvPr/>
            </p:nvSpPr>
            <p:spPr>
              <a:xfrm>
                <a:off x="194717" y="887373"/>
                <a:ext cx="8754566" cy="6065443"/>
              </a:xfrm>
              <a:prstGeom prst="rect">
                <a:avLst/>
              </a:prstGeom>
            </p:spPr>
            <p:txBody>
              <a:bodyPr wrap="square">
                <a:spAutoFit/>
              </a:bodyPr>
              <a:lstStyle/>
              <a:p>
                <a:pPr algn="just">
                  <a:spcBef>
                    <a:spcPct val="0"/>
                  </a:spcBef>
                </a:pPr>
                <a:r>
                  <a:rPr lang="en-US" sz="2200" dirty="0"/>
                  <a:t>The particle in a box model can be applied to electrons moving freely (</a:t>
                </a:r>
                <a14:m>
                  <m:oMath xmlns:m="http://schemas.openxmlformats.org/officeDocument/2006/math">
                    <m:r>
                      <a:rPr lang="en-US" sz="2200" i="1">
                        <a:latin typeface="Cambria Math" panose="02040503050406030204" pitchFamily="18" charset="0"/>
                        <a:ea typeface="Cambria Math" panose="02040503050406030204" pitchFamily="18" charset="0"/>
                      </a:rPr>
                      <m:t>𝜋</m:t>
                    </m:r>
                  </m:oMath>
                </a14:m>
                <a:r>
                  <a:rPr lang="en-US" sz="2200" dirty="0"/>
                  <a:t> electrons) in a molecule.</a:t>
                </a:r>
              </a:p>
              <a:p>
                <a:pPr algn="just">
                  <a:spcBef>
                    <a:spcPct val="0"/>
                  </a:spcBef>
                </a:pPr>
                <a:endParaRPr lang="en-US" sz="1000" dirty="0"/>
              </a:p>
              <a:p>
                <a:pPr algn="just"/>
                <a:r>
                  <a:rPr lang="en-US" sz="2200" dirty="0"/>
                  <a:t>Consider butadiene, </a:t>
                </a:r>
                <a:r>
                  <a:rPr lang="en-US" sz="2200" dirty="0">
                    <a:solidFill>
                      <a:srgbClr val="FF0000"/>
                    </a:solidFill>
                  </a:rPr>
                  <a:t>H</a:t>
                </a:r>
                <a:r>
                  <a:rPr lang="en-US" sz="2200" baseline="-25000" dirty="0">
                    <a:solidFill>
                      <a:srgbClr val="FF0000"/>
                    </a:solidFill>
                  </a:rPr>
                  <a:t>2</a:t>
                </a:r>
                <a:r>
                  <a:rPr lang="en-US" sz="2200" dirty="0">
                    <a:solidFill>
                      <a:srgbClr val="FF0000"/>
                    </a:solidFill>
                  </a:rPr>
                  <a:t>C=CH-CH=CH</a:t>
                </a:r>
                <a:r>
                  <a:rPr lang="en-US" sz="2200" baseline="-25000" dirty="0">
                    <a:solidFill>
                      <a:srgbClr val="FF0000"/>
                    </a:solidFill>
                  </a:rPr>
                  <a:t>2</a:t>
                </a:r>
                <a:r>
                  <a:rPr lang="en-US" sz="2200" dirty="0"/>
                  <a:t>, which has four </a:t>
                </a:r>
                <a14:m>
                  <m:oMath xmlns:m="http://schemas.openxmlformats.org/officeDocument/2006/math">
                    <m:r>
                      <a:rPr lang="en-US" sz="2200" i="1">
                        <a:latin typeface="Cambria Math" panose="02040503050406030204" pitchFamily="18" charset="0"/>
                        <a:ea typeface="Cambria Math" panose="02040503050406030204" pitchFamily="18" charset="0"/>
                      </a:rPr>
                      <m:t>𝜋</m:t>
                    </m:r>
                  </m:oMath>
                </a14:m>
                <a:r>
                  <a:rPr lang="en-US" sz="2200" dirty="0"/>
                  <a:t> electrons.</a:t>
                </a:r>
              </a:p>
              <a:p>
                <a:pPr algn="just"/>
                <a:endParaRPr lang="en-US" altLang="en-US" sz="1000" dirty="0"/>
              </a:p>
              <a:p>
                <a:pPr algn="just"/>
                <a:r>
                  <a:rPr lang="en-US" sz="2200" dirty="0"/>
                  <a:t>Butadiene has an absorption band at </a:t>
                </a:r>
                <a:r>
                  <a:rPr lang="en-US" sz="2200" b="1" dirty="0"/>
                  <a:t>217 nm </a:t>
                </a:r>
                <a:r>
                  <a:rPr lang="en-US" sz="2200" dirty="0"/>
                  <a:t>for the 1</a:t>
                </a:r>
                <a:r>
                  <a:rPr lang="en-US" sz="2200" baseline="30000" dirty="0"/>
                  <a:t>st</a:t>
                </a:r>
                <a:r>
                  <a:rPr lang="en-US" sz="2200" dirty="0"/>
                  <a:t> </a:t>
                </a:r>
                <a14:m>
                  <m:oMath xmlns:m="http://schemas.openxmlformats.org/officeDocument/2006/math">
                    <m:r>
                      <a:rPr lang="en-US" sz="2200" i="1" smtClean="0">
                        <a:latin typeface="Cambria Math" panose="02040503050406030204" pitchFamily="18" charset="0"/>
                        <a:ea typeface="Cambria Math" panose="02040503050406030204" pitchFamily="18" charset="0"/>
                      </a:rPr>
                      <m:t>𝜋</m:t>
                    </m:r>
                    <m:r>
                      <a:rPr lang="en-US" sz="2200" i="1" smtClean="0">
                        <a:latin typeface="Cambria Math" panose="02040503050406030204" pitchFamily="18" charset="0"/>
                        <a:ea typeface="Cambria Math" panose="02040503050406030204" pitchFamily="18" charset="0"/>
                      </a:rPr>
                      <m:t>→</m:t>
                    </m:r>
                    <m:sSup>
                      <m:sSupPr>
                        <m:ctrlPr>
                          <a:rPr lang="en-US" sz="2200" i="1" smtClean="0">
                            <a:latin typeface="Cambria Math" panose="02040503050406030204" pitchFamily="18" charset="0"/>
                            <a:ea typeface="Cambria Math" panose="02040503050406030204" pitchFamily="18" charset="0"/>
                          </a:rPr>
                        </m:ctrlPr>
                      </m:sSupPr>
                      <m:e>
                        <m:r>
                          <a:rPr lang="en-US" sz="2200" i="1" smtClean="0">
                            <a:latin typeface="Cambria Math" panose="02040503050406030204" pitchFamily="18" charset="0"/>
                            <a:ea typeface="Cambria Math" panose="02040503050406030204" pitchFamily="18" charset="0"/>
                          </a:rPr>
                          <m:t>𝜋</m:t>
                        </m:r>
                      </m:e>
                      <m:sup>
                        <m:r>
                          <a:rPr lang="en-US" sz="2200" b="0" i="1" smtClean="0">
                            <a:latin typeface="Cambria Math" panose="02040503050406030204" pitchFamily="18" charset="0"/>
                            <a:ea typeface="Cambria Math" panose="02040503050406030204" pitchFamily="18" charset="0"/>
                          </a:rPr>
                          <m:t>∗</m:t>
                        </m:r>
                      </m:sup>
                    </m:sSup>
                  </m:oMath>
                </a14:m>
                <a:r>
                  <a:rPr lang="en-US" sz="2200" dirty="0"/>
                  <a:t> transition.</a:t>
                </a:r>
              </a:p>
              <a:p>
                <a:pPr algn="just"/>
                <a:endParaRPr lang="en-US" sz="1000" dirty="0"/>
              </a:p>
              <a:p>
                <a:pPr algn="just"/>
                <a:r>
                  <a:rPr lang="en-US" sz="2200" dirty="0"/>
                  <a:t>Although butadiene                      is not a linear molecule, we will assume for simplicity that the four </a:t>
                </a:r>
                <a14:m>
                  <m:oMath xmlns:m="http://schemas.openxmlformats.org/officeDocument/2006/math">
                    <m:r>
                      <a:rPr lang="en-US" sz="2200">
                        <a:latin typeface="Cambria Math" panose="02040503050406030204" pitchFamily="18" charset="0"/>
                      </a:rPr>
                      <m:t>𝜋</m:t>
                    </m:r>
                  </m:oMath>
                </a14:m>
                <a:r>
                  <a:rPr lang="en-US" sz="2200" dirty="0"/>
                  <a:t> electrons in butadiene move along a straight line. </a:t>
                </a:r>
              </a:p>
              <a:p>
                <a:pPr algn="just"/>
                <a:endParaRPr lang="en-US" sz="1000" dirty="0"/>
              </a:p>
              <a:p>
                <a:pPr algn="just"/>
                <a:endParaRPr lang="en-US" sz="1000" dirty="0"/>
              </a:p>
              <a:p>
                <a:pPr algn="just"/>
                <a:r>
                  <a:rPr lang="en-US" sz="2200" dirty="0"/>
                  <a:t>The length of this straight line can be estimated as</a:t>
                </a:r>
              </a:p>
              <a:p>
                <a:pPr algn="just"/>
                <a:r>
                  <a:rPr lang="en-US" sz="2200" dirty="0">
                    <a:solidFill>
                      <a:srgbClr val="0070C0"/>
                    </a:solidFill>
                  </a:rPr>
                  <a:t>2 C=C bond (2 x 135 pm) +  C- C bond (154 pm) + the distance of a carbon atom radius at each end (2 x 77.0 pm= 154pm), giving a total distance of 578 pm (5.78 Å or 578 x 10</a:t>
                </a:r>
                <a:r>
                  <a:rPr lang="en-US" sz="2200" baseline="30000" dirty="0">
                    <a:solidFill>
                      <a:srgbClr val="0070C0"/>
                    </a:solidFill>
                  </a:rPr>
                  <a:t>-12</a:t>
                </a:r>
                <a:r>
                  <a:rPr lang="en-US" sz="2200" dirty="0">
                    <a:solidFill>
                      <a:srgbClr val="0070C0"/>
                    </a:solidFill>
                  </a:rPr>
                  <a:t> m).</a:t>
                </a:r>
              </a:p>
              <a:p>
                <a:pPr algn="just"/>
                <a:endParaRPr lang="en-US" sz="1000" dirty="0"/>
              </a:p>
              <a:p>
                <a:pPr algn="just"/>
                <a:r>
                  <a:rPr lang="en-US" sz="2200" dirty="0"/>
                  <a:t>The allowed </a:t>
                </a:r>
                <a14:m>
                  <m:oMath xmlns:m="http://schemas.openxmlformats.org/officeDocument/2006/math">
                    <m:r>
                      <a:rPr lang="en-US" sz="2200" i="1">
                        <a:latin typeface="Cambria Math" panose="02040503050406030204" pitchFamily="18" charset="0"/>
                        <a:ea typeface="Cambria Math" panose="02040503050406030204" pitchFamily="18" charset="0"/>
                      </a:rPr>
                      <m:t>𝜋</m:t>
                    </m:r>
                  </m:oMath>
                </a14:m>
                <a:r>
                  <a:rPr lang="en-US" sz="2200" dirty="0"/>
                  <a:t> electronic energies are given by</a:t>
                </a:r>
              </a:p>
              <a:p>
                <a:pPr algn="just"/>
                <a:endParaRPr lang="en-US" sz="700" dirty="0"/>
              </a:p>
              <a:p>
                <a:pPr algn="just"/>
                <a14:m>
                  <m:oMathPara xmlns:m="http://schemas.openxmlformats.org/officeDocument/2006/math">
                    <m:oMathParaPr>
                      <m:jc m:val="center"/>
                    </m:oMathParaPr>
                    <m:oMath xmlns:m="http://schemas.openxmlformats.org/officeDocument/2006/math">
                      <m:sSub>
                        <m:sSubPr>
                          <m:ctrlPr>
                            <a:rPr lang="en-US" altLang="en-US" sz="2200" i="1" dirty="0">
                              <a:latin typeface="Cambria Math" panose="02040503050406030204" pitchFamily="18" charset="0"/>
                              <a:cs typeface="Simplified Arabic" pitchFamily="18" charset="-78"/>
                            </a:rPr>
                          </m:ctrlPr>
                        </m:sSubPr>
                        <m:e>
                          <m:r>
                            <a:rPr lang="en-US" altLang="en-US" sz="2200" i="1" dirty="0">
                              <a:latin typeface="Cambria Math" panose="02040503050406030204" pitchFamily="18" charset="0"/>
                              <a:cs typeface="Simplified Arabic" pitchFamily="18" charset="-78"/>
                            </a:rPr>
                            <m:t>𝐸</m:t>
                          </m:r>
                        </m:e>
                        <m:sub>
                          <m:r>
                            <a:rPr lang="en-US" altLang="en-US" sz="2200" i="1" dirty="0">
                              <a:latin typeface="Cambria Math" panose="02040503050406030204" pitchFamily="18" charset="0"/>
                              <a:cs typeface="Simplified Arabic" pitchFamily="18" charset="-78"/>
                            </a:rPr>
                            <m:t>𝑛</m:t>
                          </m:r>
                        </m:sub>
                      </m:sSub>
                      <m:r>
                        <a:rPr lang="en-US" altLang="en-US" sz="2200" i="1">
                          <a:latin typeface="Cambria Math" panose="02040503050406030204" pitchFamily="18" charset="0"/>
                          <a:ea typeface="Times New Roman" panose="02020603050405020304" pitchFamily="18" charset="0"/>
                          <a:cs typeface="Simplified Arabic" pitchFamily="18" charset="-78"/>
                        </a:rPr>
                        <m:t>= </m:t>
                      </m:r>
                      <m:f>
                        <m:fPr>
                          <m:ctrlPr>
                            <a:rPr lang="en-US" altLang="en-US" sz="2200" i="1">
                              <a:latin typeface="Cambria Math" panose="02040503050406030204" pitchFamily="18" charset="0"/>
                              <a:cs typeface="Simplified Arabic" pitchFamily="18" charset="-78"/>
                            </a:rPr>
                          </m:ctrlPr>
                        </m:fPr>
                        <m:num>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𝑛</m:t>
                              </m:r>
                            </m:e>
                            <m:sup>
                              <m:r>
                                <a:rPr lang="en-US" altLang="en-US" sz="2200" i="1">
                                  <a:latin typeface="Cambria Math" panose="02040503050406030204" pitchFamily="18" charset="0"/>
                                  <a:cs typeface="Simplified Arabic" pitchFamily="18" charset="-78"/>
                                </a:rPr>
                                <m:t>2</m:t>
                              </m:r>
                            </m:sup>
                          </m:sSup>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h</m:t>
                              </m:r>
                            </m:e>
                            <m:sup>
                              <m:r>
                                <a:rPr lang="en-US" altLang="en-US" sz="2200" i="1">
                                  <a:latin typeface="Cambria Math" panose="02040503050406030204" pitchFamily="18" charset="0"/>
                                  <a:cs typeface="Simplified Arabic" pitchFamily="18" charset="-78"/>
                                </a:rPr>
                                <m:t>2</m:t>
                              </m:r>
                            </m:sup>
                          </m:sSup>
                        </m:num>
                        <m:den>
                          <m:r>
                            <a:rPr lang="en-US" altLang="en-US" sz="2200" i="1">
                              <a:latin typeface="Cambria Math" panose="02040503050406030204" pitchFamily="18" charset="0"/>
                              <a:cs typeface="Simplified Arabic" pitchFamily="18" charset="-78"/>
                            </a:rPr>
                            <m:t>8</m:t>
                          </m:r>
                          <m:r>
                            <a:rPr lang="en-US" altLang="en-US" sz="2200" i="1">
                              <a:latin typeface="Cambria Math" panose="02040503050406030204" pitchFamily="18" charset="0"/>
                              <a:cs typeface="Simplified Arabic" pitchFamily="18" charset="-78"/>
                            </a:rPr>
                            <m:t>𝑚</m:t>
                          </m:r>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𝑎</m:t>
                              </m:r>
                            </m:e>
                            <m:sup>
                              <m:r>
                                <a:rPr lang="en-US" altLang="en-US" sz="2200" i="1">
                                  <a:latin typeface="Cambria Math" panose="02040503050406030204" pitchFamily="18" charset="0"/>
                                  <a:cs typeface="Simplified Arabic" pitchFamily="18" charset="-78"/>
                                </a:rPr>
                                <m:t>2</m:t>
                              </m:r>
                            </m:sup>
                          </m:sSup>
                        </m:den>
                      </m:f>
                      <m:r>
                        <a:rPr lang="en-US" altLang="en-US" sz="2200" b="0" i="1" smtClean="0">
                          <a:latin typeface="Cambria Math" panose="02040503050406030204" pitchFamily="18" charset="0"/>
                          <a:cs typeface="Simplified Arabic" pitchFamily="18" charset="-78"/>
                        </a:rPr>
                        <m:t>           </m:t>
                      </m:r>
                      <m:r>
                        <a:rPr lang="en-US" altLang="en-US" sz="2200" b="0" i="1" smtClean="0">
                          <a:latin typeface="Cambria Math" panose="02040503050406030204" pitchFamily="18" charset="0"/>
                          <a:cs typeface="Simplified Arabic" pitchFamily="18" charset="-78"/>
                        </a:rPr>
                        <m:t>𝑛</m:t>
                      </m:r>
                      <m:r>
                        <a:rPr lang="en-US" altLang="en-US" sz="2200" b="0" i="1" smtClean="0">
                          <a:latin typeface="Cambria Math" panose="02040503050406030204" pitchFamily="18" charset="0"/>
                          <a:cs typeface="Simplified Arabic" pitchFamily="18" charset="-78"/>
                        </a:rPr>
                        <m:t>=</m:t>
                      </m:r>
                      <m:r>
                        <a:rPr lang="en-US" altLang="en-US" sz="2200" b="0" i="1" smtClean="0">
                          <a:latin typeface="Cambria Math" panose="02040503050406030204" pitchFamily="18" charset="0"/>
                          <a:cs typeface="Simplified Arabic" pitchFamily="18" charset="-78"/>
                        </a:rPr>
                        <m:t>1</m:t>
                      </m:r>
                      <m:r>
                        <a:rPr lang="en-US" altLang="en-US" sz="2200" b="0" i="1" smtClean="0">
                          <a:latin typeface="Cambria Math" panose="02040503050406030204" pitchFamily="18" charset="0"/>
                          <a:cs typeface="Simplified Arabic" pitchFamily="18" charset="-78"/>
                        </a:rPr>
                        <m:t>, </m:t>
                      </m:r>
                      <m:r>
                        <a:rPr lang="en-US" altLang="en-US" sz="2200" b="0" i="1" smtClean="0">
                          <a:latin typeface="Cambria Math" panose="02040503050406030204" pitchFamily="18" charset="0"/>
                          <a:cs typeface="Simplified Arabic" pitchFamily="18" charset="-78"/>
                        </a:rPr>
                        <m:t>2</m:t>
                      </m:r>
                      <m:r>
                        <a:rPr lang="en-US" altLang="en-US" sz="2200" b="0" i="1" smtClean="0">
                          <a:latin typeface="Cambria Math" panose="02040503050406030204" pitchFamily="18" charset="0"/>
                          <a:cs typeface="Simplified Arabic" pitchFamily="18" charset="-78"/>
                        </a:rPr>
                        <m:t>, </m:t>
                      </m:r>
                      <m:r>
                        <a:rPr lang="en-US" altLang="en-US" sz="2200" b="0" i="1" smtClean="0">
                          <a:latin typeface="Cambria Math" panose="02040503050406030204" pitchFamily="18" charset="0"/>
                          <a:cs typeface="Simplified Arabic" pitchFamily="18" charset="-78"/>
                        </a:rPr>
                        <m:t>3</m:t>
                      </m:r>
                      <m:r>
                        <a:rPr lang="en-US" altLang="en-US" sz="2200" b="0" i="1" smtClean="0">
                          <a:latin typeface="Cambria Math" panose="02040503050406030204" pitchFamily="18" charset="0"/>
                          <a:cs typeface="Simplified Arabic" pitchFamily="18" charset="-78"/>
                        </a:rPr>
                        <m:t>, …</m:t>
                      </m:r>
                    </m:oMath>
                  </m:oMathPara>
                </a14:m>
                <a:endParaRPr lang="en-US" sz="2200" dirty="0"/>
              </a:p>
              <a:p>
                <a:pPr algn="just"/>
                <a14:m>
                  <m:oMath xmlns:m="http://schemas.openxmlformats.org/officeDocument/2006/math">
                    <m:r>
                      <a:rPr lang="en-US" altLang="en-US" sz="2300" b="0" i="1" smtClean="0">
                        <a:latin typeface="Cambria Math" panose="02040503050406030204" pitchFamily="18" charset="0"/>
                        <a:cs typeface="Simplified Arabic" pitchFamily="18" charset="-78"/>
                      </a:rPr>
                      <m:t>𝑚</m:t>
                    </m:r>
                  </m:oMath>
                </a14:m>
                <a:r>
                  <a:rPr lang="en-US" altLang="en-US" sz="2300" dirty="0"/>
                  <a:t> is the electron mass.</a:t>
                </a:r>
                <a:endParaRPr lang="ar-SA" altLang="en-US" sz="2300" dirty="0"/>
              </a:p>
            </p:txBody>
          </p:sp>
        </mc:Choice>
        <mc:Fallback xmlns="">
          <p:sp>
            <p:nvSpPr>
              <p:cNvPr id="3" name="Rectangle 2"/>
              <p:cNvSpPr>
                <a:spLocks noRot="1" noChangeAspect="1" noMove="1" noResize="1" noEditPoints="1" noAdjustHandles="1" noChangeArrowheads="1" noChangeShapeType="1" noTextEdit="1"/>
              </p:cNvSpPr>
              <p:nvPr/>
            </p:nvSpPr>
            <p:spPr>
              <a:xfrm>
                <a:off x="194717" y="887373"/>
                <a:ext cx="8754566" cy="6065443"/>
              </a:xfrm>
              <a:prstGeom prst="rect">
                <a:avLst/>
              </a:prstGeom>
              <a:blipFill>
                <a:blip r:embed="rId2"/>
                <a:stretch>
                  <a:fillRect l="-905" t="-704" r="-905"/>
                </a:stretch>
              </a:blipFill>
            </p:spPr>
            <p:txBody>
              <a:bodyPr/>
              <a:lstStyle/>
              <a:p>
                <a:r>
                  <a:rPr lang="en-US">
                    <a:noFill/>
                  </a:rPr>
                  <a:t> </a:t>
                </a:r>
              </a:p>
            </p:txBody>
          </p:sp>
        </mc:Fallback>
      </mc:AlternateContent>
      <p:pic>
        <p:nvPicPr>
          <p:cNvPr id="8" name="Picture 7"/>
          <p:cNvPicPr>
            <a:picLocks noChangeAspect="1"/>
          </p:cNvPicPr>
          <p:nvPr/>
        </p:nvPicPr>
        <p:blipFill rotWithShape="1">
          <a:blip r:embed="rId3"/>
          <a:srcRect l="1064" t="4768" r="604"/>
          <a:stretch/>
        </p:blipFill>
        <p:spPr>
          <a:xfrm>
            <a:off x="2709901" y="2718535"/>
            <a:ext cx="1107166" cy="365760"/>
          </a:xfrm>
          <a:prstGeom prst="rect">
            <a:avLst/>
          </a:prstGeom>
        </p:spPr>
      </p:pic>
    </p:spTree>
    <p:extLst>
      <p:ext uri="{BB962C8B-B14F-4D97-AF65-F5344CB8AC3E}">
        <p14:creationId xmlns:p14="http://schemas.microsoft.com/office/powerpoint/2010/main" val="1849743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5" end="15"/>
                                            </p:txEl>
                                          </p:spTgt>
                                        </p:tgtEl>
                                        <p:attrNameLst>
                                          <p:attrName>style.visibility</p:attrName>
                                        </p:attrNameLst>
                                      </p:cBhvr>
                                      <p:to>
                                        <p:strVal val="visible"/>
                                      </p:to>
                                    </p:set>
                                    <p:animEffect transition="in" filter="fade">
                                      <p:cBhvr>
                                        <p:cTn id="50"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Derivation of the Schrödinger equation </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4616648"/>
              </a:xfrm>
              <a:prstGeom prst="rect">
                <a:avLst/>
              </a:prstGeom>
            </p:spPr>
            <p:txBody>
              <a:bodyPr wrap="square">
                <a:spAutoFit/>
              </a:bodyPr>
              <a:lstStyle/>
              <a:p>
                <a:pPr>
                  <a:spcBef>
                    <a:spcPct val="0"/>
                  </a:spcBef>
                </a:pPr>
                <a:r>
                  <a:rPr lang="en-US" altLang="en-US" sz="2100" dirty="0">
                    <a:latin typeface="Calibri body"/>
                    <a:ea typeface="Times New Roman" panose="02020603050405020304" pitchFamily="18" charset="0"/>
                    <a:cs typeface="Simplified Arabic" pitchFamily="18" charset="-78"/>
                  </a:rPr>
                  <a:t>We note that the last two equations are functions of both </a:t>
                </a:r>
                <a14:m>
                  <m:oMath xmlns:m="http://schemas.openxmlformats.org/officeDocument/2006/math">
                    <m:r>
                      <a:rPr lang="en-US" altLang="en-US" sz="2100" i="1">
                        <a:latin typeface="Cambria Math" panose="02040503050406030204" pitchFamily="18" charset="0"/>
                        <a:ea typeface="Times New Roman" panose="02020603050405020304" pitchFamily="18" charset="0"/>
                        <a:cs typeface="Simplified Arabic" pitchFamily="18" charset="-78"/>
                      </a:rPr>
                      <m:t>𝑡</m:t>
                    </m:r>
                  </m:oMath>
                </a14:m>
                <a:r>
                  <a:rPr lang="en-US" altLang="en-US" sz="2100" i="1" dirty="0">
                    <a:latin typeface="Calibri body"/>
                    <a:ea typeface="Times New Roman" panose="02020603050405020304" pitchFamily="18" charset="0"/>
                    <a:cs typeface="Simplified Arabic" pitchFamily="18" charset="-78"/>
                  </a:rPr>
                  <a:t> </a:t>
                </a:r>
                <a:r>
                  <a:rPr lang="en-US" altLang="en-US" sz="2100" dirty="0">
                    <a:latin typeface="Calibri body"/>
                    <a:ea typeface="Times New Roman" panose="02020603050405020304" pitchFamily="18" charset="0"/>
                    <a:cs typeface="Simplified Arabic" pitchFamily="18" charset="-78"/>
                  </a:rPr>
                  <a:t>and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𝑥</m:t>
                    </m:r>
                  </m:oMath>
                </a14:m>
                <a:r>
                  <a:rPr lang="en-US" altLang="en-US" sz="2100" dirty="0">
                    <a:latin typeface="Calibri body"/>
                    <a:ea typeface="Times New Roman" panose="02020603050405020304" pitchFamily="18" charset="0"/>
                    <a:cs typeface="Simplified Arabic" pitchFamily="18" charset="-78"/>
                  </a:rPr>
                  <a:t>.</a:t>
                </a:r>
              </a:p>
              <a:p>
                <a:pPr>
                  <a:spcBef>
                    <a:spcPct val="0"/>
                  </a:spcBef>
                </a:pPr>
                <a:endParaRPr lang="en-US" altLang="en-US" sz="2200" dirty="0">
                  <a:latin typeface="Calibri body"/>
                  <a:ea typeface="Times New Roman" panose="02020603050405020304" pitchFamily="18" charset="0"/>
                  <a:cs typeface="Simplified Arabic" pitchFamily="18" charset="-78"/>
                </a:endParaRPr>
              </a:p>
              <a:p>
                <a:pPr>
                  <a:spcBef>
                    <a:spcPct val="0"/>
                  </a:spcBef>
                </a:pPr>
                <a:endParaRPr lang="en-US" altLang="en-US" sz="2200" dirty="0">
                  <a:latin typeface="Calibri body"/>
                  <a:ea typeface="Times New Roman" panose="02020603050405020304" pitchFamily="18" charset="0"/>
                  <a:cs typeface="Simplified Arabic" pitchFamily="18" charset="-78"/>
                </a:endParaRPr>
              </a:p>
              <a:p>
                <a:pPr>
                  <a:spcBef>
                    <a:spcPct val="0"/>
                  </a:spcBef>
                </a:pPr>
                <a:endParaRPr lang="en-US" altLang="en-US" sz="2200" dirty="0">
                  <a:latin typeface="Calibri body"/>
                  <a:ea typeface="Times New Roman" panose="02020603050405020304" pitchFamily="18" charset="0"/>
                  <a:cs typeface="Simplified Arabic" pitchFamily="18" charset="-78"/>
                </a:endParaRPr>
              </a:p>
              <a:p>
                <a:pPr>
                  <a:spcBef>
                    <a:spcPct val="0"/>
                  </a:spcBef>
                </a:pPr>
                <a:endParaRPr lang="en-US" altLang="en-US" sz="2200" dirty="0">
                  <a:latin typeface="Calibri body"/>
                  <a:ea typeface="Times New Roman" panose="02020603050405020304" pitchFamily="18" charset="0"/>
                  <a:cs typeface="Simplified Arabic" pitchFamily="18" charset="-78"/>
                </a:endParaRPr>
              </a:p>
              <a:p>
                <a:pPr>
                  <a:spcBef>
                    <a:spcPct val="0"/>
                  </a:spcBef>
                </a:pPr>
                <a:endParaRPr lang="en-US" altLang="en-US" sz="2200" dirty="0">
                  <a:latin typeface="Calibri body"/>
                  <a:ea typeface="Times New Roman" panose="02020603050405020304" pitchFamily="18" charset="0"/>
                  <a:cs typeface="Simplified Arabic" pitchFamily="18" charset="-78"/>
                </a:endParaRPr>
              </a:p>
              <a:p>
                <a:pPr>
                  <a:spcBef>
                    <a:spcPct val="0"/>
                  </a:spcBef>
                </a:pPr>
                <a:r>
                  <a:rPr lang="en-US" altLang="en-US" sz="2100" dirty="0">
                    <a:latin typeface="Calibri body"/>
                    <a:ea typeface="Times New Roman" panose="02020603050405020304" pitchFamily="18" charset="0"/>
                    <a:cs typeface="Simplified Arabic" pitchFamily="18" charset="-78"/>
                  </a:rPr>
                  <a:t>The last equation can be written as</a:t>
                </a:r>
              </a:p>
              <a:p>
                <a:pPr>
                  <a:spcBef>
                    <a:spcPct val="0"/>
                  </a:spcBef>
                </a:pPr>
                <a:endParaRPr lang="en-US" altLang="en-US" sz="1000" dirty="0">
                  <a:latin typeface="Calibri body"/>
                  <a:ea typeface="Times New Roman" panose="02020603050405020304" pitchFamily="18" charset="0"/>
                  <a:cs typeface="Simplified Arabic" pitchFamily="18" charset="-78"/>
                </a:endParaRPr>
              </a:p>
              <a:p>
                <a:pPr algn="ctr">
                  <a:spcBef>
                    <a:spcPct val="0"/>
                  </a:spcBef>
                </a:pPr>
                <a14:m>
                  <m:oMath xmlns:m="http://schemas.openxmlformats.org/officeDocument/2006/math">
                    <m:r>
                      <a:rPr lang="en-US" altLang="en-US" sz="2200" i="1">
                        <a:latin typeface="Cambria Math" panose="02040503050406030204" pitchFamily="18" charset="0"/>
                        <a:ea typeface="Cambria Math" panose="02040503050406030204" pitchFamily="18" charset="0"/>
                        <a:cs typeface="Simplified Arabic" pitchFamily="18" charset="-78"/>
                      </a:rPr>
                      <m:t>𝜑</m:t>
                    </m:r>
                    <m:r>
                      <a:rPr lang="en-US" altLang="en-US" sz="2200" i="1">
                        <a:latin typeface="Cambria Math" panose="02040503050406030204" pitchFamily="18" charset="0"/>
                        <a:ea typeface="Cambria Math" panose="02040503050406030204" pitchFamily="18" charset="0"/>
                        <a:cs typeface="Simplified Arabic" pitchFamily="18" charset="-78"/>
                      </a:rPr>
                      <m:t>=</m:t>
                    </m:r>
                    <m:func>
                      <m:funcPr>
                        <m:ctrlPr>
                          <a:rPr lang="en-US" altLang="en-US" sz="2200" i="1" smtClean="0">
                            <a:latin typeface="Cambria Math" panose="02040503050406030204" pitchFamily="18" charset="0"/>
                            <a:ea typeface="Cambria Math" panose="02040503050406030204" pitchFamily="18" charset="0"/>
                            <a:cs typeface="Simplified Arabic" pitchFamily="18" charset="-78"/>
                          </a:rPr>
                        </m:ctrlPr>
                      </m:funcPr>
                      <m:fName>
                        <m:r>
                          <a:rPr lang="en-US" altLang="en-US" sz="2200" i="1">
                            <a:latin typeface="Cambria Math" panose="02040503050406030204" pitchFamily="18" charset="0"/>
                            <a:ea typeface="Cambria Math" panose="02040503050406030204" pitchFamily="18" charset="0"/>
                            <a:cs typeface="Simplified Arabic" pitchFamily="18" charset="-78"/>
                          </a:rPr>
                          <m:t>𝜓</m:t>
                        </m:r>
                      </m:fName>
                      <m:e>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𝑥</m:t>
                        </m:r>
                        <m:r>
                          <a:rPr lang="en-US" altLang="en-US" sz="2200" b="0" i="1" smtClean="0">
                            <a:latin typeface="Cambria Math" panose="02040503050406030204" pitchFamily="18" charset="0"/>
                            <a:ea typeface="Cambria Math" panose="02040503050406030204" pitchFamily="18" charset="0"/>
                            <a:cs typeface="Simplified Arabic" pitchFamily="18" charset="-78"/>
                          </a:rPr>
                          <m:t>)</m:t>
                        </m:r>
                        <m:func>
                          <m:funcPr>
                            <m:ctrlPr>
                              <a:rPr lang="en-US" altLang="en-US" sz="220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2200">
                                <a:latin typeface="Cambria Math" panose="02040503050406030204" pitchFamily="18" charset="0"/>
                                <a:ea typeface="Cambria Math" panose="02040503050406030204" pitchFamily="18" charset="0"/>
                                <a:cs typeface="Simplified Arabic" pitchFamily="18" charset="-78"/>
                              </a:rPr>
                              <m:t>cos</m:t>
                            </m:r>
                          </m:fName>
                          <m:e>
                            <m:r>
                              <a:rPr lang="en-US" altLang="en-US" sz="2200" i="1">
                                <a:latin typeface="Cambria Math" panose="02040503050406030204" pitchFamily="18" charset="0"/>
                                <a:ea typeface="Cambria Math" panose="02040503050406030204" pitchFamily="18" charset="0"/>
                                <a:cs typeface="Simplified Arabic" pitchFamily="18" charset="-78"/>
                              </a:rPr>
                              <m:t>2</m:t>
                            </m:r>
                            <m:r>
                              <a:rPr lang="en-US" altLang="en-US" sz="2200" i="1">
                                <a:latin typeface="Cambria Math" panose="02040503050406030204" pitchFamily="18" charset="0"/>
                                <a:ea typeface="Cambria Math" panose="02040503050406030204" pitchFamily="18" charset="0"/>
                                <a:cs typeface="Simplified Arabic" pitchFamily="18" charset="-78"/>
                              </a:rPr>
                              <m:t>𝜋</m:t>
                            </m:r>
                          </m:e>
                        </m:func>
                      </m:e>
                    </m:func>
                  </m:oMath>
                </a14:m>
                <a:r>
                  <a:rPr lang="el-GR" altLang="en-US" sz="2200" i="1" dirty="0">
                    <a:latin typeface="Times New Roman" panose="02020603050405020304" pitchFamily="18" charset="0"/>
                    <a:ea typeface="Times New Roman" panose="02020603050405020304" pitchFamily="18" charset="0"/>
                    <a:cs typeface="Times New Roman" panose="02020603050405020304" pitchFamily="18" charset="0"/>
                  </a:rPr>
                  <a:t>ν</a:t>
                </a:r>
                <a:r>
                  <a:rPr lang="en-US" altLang="en-US" sz="2200" i="1" dirty="0">
                    <a:latin typeface="Times New Roman" panose="02020603050405020304" pitchFamily="18" charset="0"/>
                    <a:ea typeface="Times New Roman" panose="02020603050405020304" pitchFamily="18" charset="0"/>
                    <a:cs typeface="Times New Roman" panose="02020603050405020304" pitchFamily="18" charset="0"/>
                  </a:rPr>
                  <a:t>t </a:t>
                </a:r>
                <a:endParaRPr lang="en-US" alt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ct val="0"/>
                  </a:spcBef>
                </a:pPr>
                <a:endParaRPr lang="en-US" altLang="en-US" sz="1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ct val="0"/>
                  </a:spcBef>
                </a:pPr>
                <a:r>
                  <a:rPr lang="en-US" altLang="en-US" sz="2100" dirty="0">
                    <a:latin typeface="Calibri body"/>
                    <a:ea typeface="Times New Roman" panose="02020603050405020304" pitchFamily="18" charset="0"/>
                    <a:cs typeface="Simplified Arabic" pitchFamily="18" charset="-78"/>
                  </a:rPr>
                  <a:t>Now, if this equation is differentiated twice with respect to displacement (</a:t>
                </a:r>
                <a14:m>
                  <m:oMath xmlns:m="http://schemas.openxmlformats.org/officeDocument/2006/math">
                    <m:r>
                      <a:rPr lang="en-US" altLang="en-US" sz="2100" i="1">
                        <a:latin typeface="Cambria Math" panose="02040503050406030204" pitchFamily="18" charset="0"/>
                        <a:ea typeface="Times New Roman" panose="02020603050405020304" pitchFamily="18" charset="0"/>
                        <a:cs typeface="Simplified Arabic" pitchFamily="18" charset="-78"/>
                      </a:rPr>
                      <m:t>𝑥</m:t>
                    </m:r>
                  </m:oMath>
                </a14:m>
                <a:r>
                  <a:rPr lang="en-US" altLang="en-US" sz="2100" dirty="0">
                    <a:latin typeface="Calibri body"/>
                    <a:ea typeface="Times New Roman" panose="02020603050405020304" pitchFamily="18" charset="0"/>
                    <a:cs typeface="Simplified Arabic" pitchFamily="18" charset="-78"/>
                  </a:rPr>
                  <a:t>) and time (</a:t>
                </a:r>
                <a14:m>
                  <m:oMath xmlns:m="http://schemas.openxmlformats.org/officeDocument/2006/math">
                    <m:r>
                      <a:rPr lang="en-US" altLang="en-US" sz="2100" i="1">
                        <a:latin typeface="Cambria Math" panose="02040503050406030204" pitchFamily="18" charset="0"/>
                        <a:ea typeface="Times New Roman" panose="02020603050405020304" pitchFamily="18" charset="0"/>
                        <a:cs typeface="Simplified Arabic" pitchFamily="18" charset="-78"/>
                      </a:rPr>
                      <m:t>𝑡</m:t>
                    </m:r>
                  </m:oMath>
                </a14:m>
                <a:r>
                  <a:rPr lang="en-US" altLang="en-US" sz="2100" dirty="0">
                    <a:latin typeface="Calibri body"/>
                    <a:ea typeface="Times New Roman" panose="02020603050405020304" pitchFamily="18" charset="0"/>
                    <a:cs typeface="Simplified Arabic" pitchFamily="18" charset="-78"/>
                  </a:rPr>
                  <a:t>) we get</a:t>
                </a:r>
              </a:p>
              <a:p>
                <a:pPr algn="ctr">
                  <a:spcBef>
                    <a:spcPct val="0"/>
                  </a:spcBef>
                </a:pP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ct val="0"/>
                  </a:spcBef>
                </a:pPr>
                <a:endParaRPr lang="en-US" alt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4616648"/>
              </a:xfrm>
              <a:prstGeom prst="rect">
                <a:avLst/>
              </a:prstGeom>
              <a:blipFill>
                <a:blip r:embed="rId2"/>
                <a:stretch>
                  <a:fillRect l="-837" t="-792" r="-837"/>
                </a:stretch>
              </a:blipFill>
            </p:spPr>
            <p:txBody>
              <a:bodyPr/>
              <a:lstStyle/>
              <a:p>
                <a:r>
                  <a:rPr lang="en-US">
                    <a:noFill/>
                  </a:rPr>
                  <a:t> </a:t>
                </a:r>
              </a:p>
            </p:txBody>
          </p:sp>
        </mc:Fallback>
      </mc:AlternateContent>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9372" y="1343660"/>
            <a:ext cx="450525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1075257" y="4746370"/>
                <a:ext cx="2585836" cy="643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𝜕𝜑</m:t>
                          </m:r>
                        </m:num>
                        <m:den>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𝑥</m:t>
                          </m:r>
                        </m:den>
                      </m:f>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𝜓</m:t>
                          </m:r>
                        </m:e>
                        <m:sup>
                          <m:r>
                            <a:rPr lang="en-US" sz="2200" b="0" i="1" smtClean="0">
                              <a:latin typeface="Cambria Math" panose="02040503050406030204" pitchFamily="18" charset="0"/>
                            </a:rPr>
                            <m:t>′</m:t>
                          </m:r>
                        </m:sup>
                      </m:sSup>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𝑥</m:t>
                          </m:r>
                        </m:e>
                      </m:d>
                      <m:r>
                        <a:rPr lang="en-US" sz="2200" b="0" i="0"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cos</m:t>
                      </m:r>
                      <m:r>
                        <a:rPr lang="en-US" sz="2200" b="0" i="0" smtClean="0">
                          <a:latin typeface="Cambria Math" panose="02040503050406030204" pitchFamily="18" charset="0"/>
                          <a:ea typeface="Cambria Math" panose="02040503050406030204" pitchFamily="18" charset="0"/>
                        </a:rPr>
                        <m:t> 2</m:t>
                      </m:r>
                      <m:r>
                        <a:rPr lang="en-US" altLang="en-US" sz="2200" i="1">
                          <a:latin typeface="Cambria Math" panose="02040503050406030204" pitchFamily="18" charset="0"/>
                          <a:ea typeface="Cambria Math" panose="02040503050406030204" pitchFamily="18" charset="0"/>
                          <a:cs typeface="Simplified Arabic" pitchFamily="18" charset="-78"/>
                        </a:rPr>
                        <m:t>𝜋</m:t>
                      </m:r>
                      <m:r>
                        <m:rPr>
                          <m:nor/>
                        </m:rPr>
                        <a:rPr lang="el-GR" altLang="en-US" sz="22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200" i="1" dirty="0">
                          <a:latin typeface="Times New Roman" panose="02020603050405020304" pitchFamily="18" charset="0"/>
                          <a:ea typeface="Times New Roman" panose="02020603050405020304" pitchFamily="18" charset="0"/>
                          <a:cs typeface="Times New Roman" panose="02020603050405020304" pitchFamily="18" charset="0"/>
                        </a:rPr>
                        <m:t>t</m:t>
                      </m:r>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1075257" y="4746370"/>
                <a:ext cx="2585836" cy="6437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878441" y="4746370"/>
                <a:ext cx="2763770" cy="643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m:t>
                          </m:r>
                          <m:r>
                            <a:rPr lang="en-US" sz="2200" b="0" i="0" baseline="30000" smtClean="0">
                              <a:latin typeface="Cambria Math" panose="02040503050406030204" pitchFamily="18" charset="0"/>
                              <a:ea typeface="Cambria Math" panose="02040503050406030204" pitchFamily="18" charset="0"/>
                            </a:rPr>
                            <m:t>2</m:t>
                          </m:r>
                          <m:r>
                            <a:rPr lang="en-US" sz="2200" i="1" smtClean="0">
                              <a:latin typeface="Cambria Math" panose="02040503050406030204" pitchFamily="18" charset="0"/>
                              <a:ea typeface="Cambria Math" panose="02040503050406030204" pitchFamily="18" charset="0"/>
                            </a:rPr>
                            <m:t>𝜑</m:t>
                          </m:r>
                        </m:num>
                        <m:den>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𝑥</m:t>
                          </m:r>
                          <m:r>
                            <a:rPr lang="en-US" sz="2200" b="0" i="0" baseline="30000" smtClean="0">
                              <a:latin typeface="Cambria Math" panose="02040503050406030204" pitchFamily="18" charset="0"/>
                              <a:ea typeface="Cambria Math" panose="02040503050406030204" pitchFamily="18" charset="0"/>
                            </a:rPr>
                            <m:t>2</m:t>
                          </m:r>
                        </m:den>
                      </m:f>
                      <m:r>
                        <a:rPr lang="en-US" sz="2200" b="0" i="1" smtClean="0">
                          <a:latin typeface="Cambria Math" panose="02040503050406030204" pitchFamily="18" charset="0"/>
                        </a:rPr>
                        <m:t>= </m:t>
                      </m:r>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𝜓</m:t>
                          </m:r>
                        </m:e>
                        <m:sup>
                          <m:r>
                            <a:rPr lang="en-US" sz="2200" b="0" i="1" smtClean="0">
                              <a:latin typeface="Cambria Math" panose="02040503050406030204" pitchFamily="18" charset="0"/>
                            </a:rPr>
                            <m:t>′′</m:t>
                          </m:r>
                        </m:sup>
                      </m:sSup>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𝑥</m:t>
                          </m:r>
                        </m:e>
                      </m:d>
                      <m:r>
                        <a:rPr lang="en-US" sz="2200" b="0" i="0"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cos</m:t>
                      </m:r>
                      <m:r>
                        <a:rPr lang="en-US" sz="2200" b="0" i="0" smtClean="0">
                          <a:latin typeface="Cambria Math" panose="02040503050406030204" pitchFamily="18" charset="0"/>
                          <a:ea typeface="Cambria Math" panose="02040503050406030204" pitchFamily="18" charset="0"/>
                        </a:rPr>
                        <m:t> 2</m:t>
                      </m:r>
                      <m:r>
                        <a:rPr lang="en-US" altLang="en-US" sz="2200" i="1">
                          <a:latin typeface="Cambria Math" panose="02040503050406030204" pitchFamily="18" charset="0"/>
                          <a:ea typeface="Cambria Math" panose="02040503050406030204" pitchFamily="18" charset="0"/>
                          <a:cs typeface="Simplified Arabic" pitchFamily="18" charset="-78"/>
                        </a:rPr>
                        <m:t>𝜋</m:t>
                      </m:r>
                      <m:r>
                        <m:rPr>
                          <m:nor/>
                        </m:rPr>
                        <a:rPr lang="el-GR" altLang="en-US" sz="22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200" i="1" dirty="0">
                          <a:latin typeface="Times New Roman" panose="02020603050405020304" pitchFamily="18" charset="0"/>
                          <a:ea typeface="Times New Roman" panose="02020603050405020304" pitchFamily="18" charset="0"/>
                          <a:cs typeface="Times New Roman" panose="02020603050405020304" pitchFamily="18" charset="0"/>
                        </a:rPr>
                        <m:t>t</m:t>
                      </m:r>
                    </m:oMath>
                  </m:oMathPara>
                </a14:m>
                <a:endParaRPr lang="en-US" sz="2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78441" y="4746370"/>
                <a:ext cx="2763770" cy="64376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75257" y="5718997"/>
                <a:ext cx="2990434" cy="643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𝜕𝜑</m:t>
                          </m:r>
                        </m:num>
                        <m:den>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den>
                      </m:f>
                      <m:r>
                        <a:rPr lang="en-US" sz="2200" b="0" i="1" smtClean="0">
                          <a:latin typeface="Cambria Math" panose="02040503050406030204" pitchFamily="18" charset="0"/>
                        </a:rPr>
                        <m:t>=</m:t>
                      </m:r>
                      <m:r>
                        <a:rPr lang="en-US" sz="2200" i="1">
                          <a:latin typeface="Cambria Math" panose="02040503050406030204" pitchFamily="18" charset="0"/>
                        </a:rPr>
                        <m:t>−</m:t>
                      </m:r>
                      <m:r>
                        <a:rPr lang="en-US" sz="2200">
                          <a:latin typeface="Cambria Math" panose="02040503050406030204" pitchFamily="18" charset="0"/>
                          <a:ea typeface="Cambria Math" panose="02040503050406030204" pitchFamily="18" charset="0"/>
                        </a:rPr>
                        <m:t>2</m:t>
                      </m:r>
                      <m:r>
                        <a:rPr lang="en-US" altLang="en-US" sz="2200" i="1">
                          <a:latin typeface="Cambria Math" panose="02040503050406030204" pitchFamily="18" charset="0"/>
                          <a:ea typeface="Cambria Math" panose="02040503050406030204" pitchFamily="18" charset="0"/>
                          <a:cs typeface="Simplified Arabic" pitchFamily="18" charset="-78"/>
                        </a:rPr>
                        <m:t>𝜋</m:t>
                      </m:r>
                      <m:r>
                        <m:rPr>
                          <m:nor/>
                        </m:rPr>
                        <a:rPr lang="el-GR" altLang="en-US" sz="2200" i="1" dirty="0">
                          <a:latin typeface="Times New Roman" panose="02020603050405020304" pitchFamily="18" charset="0"/>
                          <a:ea typeface="Times New Roman" panose="02020603050405020304" pitchFamily="18" charset="0"/>
                          <a:cs typeface="Times New Roman" panose="02020603050405020304" pitchFamily="18" charset="0"/>
                        </a:rPr>
                        <m:t>ν</m:t>
                      </m:r>
                      <m:r>
                        <a:rPr lang="en-US" sz="2200" b="0" i="1" smtClean="0">
                          <a:latin typeface="Cambria Math" panose="02040503050406030204" pitchFamily="18" charset="0"/>
                          <a:ea typeface="Cambria Math" panose="02040503050406030204" pitchFamily="18" charset="0"/>
                        </a:rPr>
                        <m:t>𝜓</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𝑥</m:t>
                          </m:r>
                        </m:e>
                      </m:d>
                      <m:r>
                        <m:rPr>
                          <m:sty m:val="p"/>
                        </m:rPr>
                        <a:rPr lang="en-US" sz="2200" b="0" i="0" smtClean="0">
                          <a:latin typeface="Cambria Math" panose="02040503050406030204" pitchFamily="18" charset="0"/>
                          <a:ea typeface="Cambria Math" panose="02040503050406030204" pitchFamily="18" charset="0"/>
                        </a:rPr>
                        <m:t>sin</m:t>
                      </m:r>
                      <m:r>
                        <a:rPr lang="en-US" sz="2200" b="0" i="0" smtClean="0">
                          <a:latin typeface="Cambria Math" panose="02040503050406030204" pitchFamily="18" charset="0"/>
                          <a:ea typeface="Cambria Math" panose="02040503050406030204" pitchFamily="18" charset="0"/>
                        </a:rPr>
                        <m:t> 2</m:t>
                      </m:r>
                      <m:r>
                        <a:rPr lang="en-US" altLang="en-US" sz="2200" i="1">
                          <a:latin typeface="Cambria Math" panose="02040503050406030204" pitchFamily="18" charset="0"/>
                          <a:ea typeface="Cambria Math" panose="02040503050406030204" pitchFamily="18" charset="0"/>
                          <a:cs typeface="Simplified Arabic" pitchFamily="18" charset="-78"/>
                        </a:rPr>
                        <m:t>𝜋</m:t>
                      </m:r>
                      <m:r>
                        <m:rPr>
                          <m:nor/>
                        </m:rPr>
                        <a:rPr lang="el-GR" altLang="en-US" sz="22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200" i="1" dirty="0">
                          <a:latin typeface="Times New Roman" panose="02020603050405020304" pitchFamily="18" charset="0"/>
                          <a:ea typeface="Times New Roman" panose="02020603050405020304" pitchFamily="18" charset="0"/>
                          <a:cs typeface="Times New Roman" panose="02020603050405020304" pitchFamily="18" charset="0"/>
                        </a:rPr>
                        <m:t>t</m:t>
                      </m:r>
                    </m:oMath>
                  </m:oMathPara>
                </a14:m>
                <a:endParaRPr lang="en-US" sz="2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75257" y="5718997"/>
                <a:ext cx="2990434" cy="64376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880070" y="5718997"/>
                <a:ext cx="3445687" cy="6437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200" i="1" smtClean="0">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m:t>
                          </m:r>
                          <m:r>
                            <a:rPr lang="en-US" sz="2200" b="0" i="1" baseline="30000" smtClean="0">
                              <a:latin typeface="Cambria Math" panose="02040503050406030204" pitchFamily="18" charset="0"/>
                              <a:ea typeface="Cambria Math" panose="02040503050406030204" pitchFamily="18" charset="0"/>
                            </a:rPr>
                            <m:t>2</m:t>
                          </m:r>
                          <m:r>
                            <a:rPr lang="en-US" sz="2200" i="1" smtClean="0">
                              <a:latin typeface="Cambria Math" panose="02040503050406030204" pitchFamily="18" charset="0"/>
                              <a:ea typeface="Cambria Math" panose="02040503050406030204" pitchFamily="18" charset="0"/>
                            </a:rPr>
                            <m:t>𝜑</m:t>
                          </m:r>
                        </m:num>
                        <m:den>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r>
                            <a:rPr lang="en-US" sz="2200" b="0" i="1" baseline="30000" smtClean="0">
                              <a:latin typeface="Cambria Math" panose="02040503050406030204" pitchFamily="18" charset="0"/>
                              <a:ea typeface="Cambria Math" panose="02040503050406030204" pitchFamily="18" charset="0"/>
                            </a:rPr>
                            <m:t>2</m:t>
                          </m:r>
                        </m:den>
                      </m:f>
                      <m:r>
                        <a:rPr lang="en-US" sz="2200" b="0" i="1" smtClean="0">
                          <a:latin typeface="Cambria Math" panose="02040503050406030204" pitchFamily="18" charset="0"/>
                        </a:rPr>
                        <m:t>=</m:t>
                      </m:r>
                      <m:r>
                        <a:rPr lang="en-US" sz="2200" i="1">
                          <a:latin typeface="Cambria Math" panose="02040503050406030204" pitchFamily="18" charset="0"/>
                        </a:rPr>
                        <m:t>−</m:t>
                      </m:r>
                      <m:r>
                        <a:rPr lang="en-US" sz="2200" b="0" i="0" smtClean="0">
                          <a:latin typeface="Cambria Math" panose="02040503050406030204" pitchFamily="18" charset="0"/>
                          <a:ea typeface="Cambria Math" panose="02040503050406030204" pitchFamily="18" charset="0"/>
                        </a:rPr>
                        <m:t>4</m:t>
                      </m:r>
                      <m:r>
                        <a:rPr lang="en-US" altLang="en-US" sz="2200" i="1">
                          <a:latin typeface="Cambria Math" panose="02040503050406030204" pitchFamily="18" charset="0"/>
                          <a:ea typeface="Cambria Math" panose="02040503050406030204" pitchFamily="18" charset="0"/>
                          <a:cs typeface="Simplified Arabic" pitchFamily="18" charset="-78"/>
                        </a:rPr>
                        <m:t>𝜋</m:t>
                      </m:r>
                      <m:r>
                        <a:rPr lang="en-US" altLang="en-US" sz="2200" b="0" i="0" baseline="30000" smtClean="0">
                          <a:latin typeface="Cambria Math" panose="02040503050406030204" pitchFamily="18" charset="0"/>
                          <a:ea typeface="Cambria Math" panose="02040503050406030204" pitchFamily="18" charset="0"/>
                          <a:cs typeface="Simplified Arabic" pitchFamily="18" charset="-78"/>
                        </a:rPr>
                        <m:t>2</m:t>
                      </m:r>
                      <m:r>
                        <m:rPr>
                          <m:nor/>
                        </m:rPr>
                        <a:rPr lang="el-GR" altLang="en-US" sz="22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200" b="0" baseline="30000" dirty="0" smtClean="0">
                          <a:latin typeface="Times New Roman" panose="02020603050405020304" pitchFamily="18" charset="0"/>
                          <a:ea typeface="Times New Roman" panose="02020603050405020304" pitchFamily="18" charset="0"/>
                          <a:cs typeface="Times New Roman" panose="02020603050405020304" pitchFamily="18" charset="0"/>
                        </a:rPr>
                        <m:t>2</m:t>
                      </m:r>
                      <m:r>
                        <a:rPr lang="en-US" sz="2200" b="0" i="1" smtClean="0">
                          <a:latin typeface="Cambria Math" panose="02040503050406030204" pitchFamily="18" charset="0"/>
                          <a:ea typeface="Cambria Math" panose="02040503050406030204" pitchFamily="18" charset="0"/>
                        </a:rPr>
                        <m:t>𝜓</m:t>
                      </m:r>
                      <m:d>
                        <m:dPr>
                          <m:ctrlPr>
                            <a:rPr lang="en-US" sz="2200" b="0" i="1" smtClean="0">
                              <a:latin typeface="Cambria Math" panose="02040503050406030204" pitchFamily="18" charset="0"/>
                              <a:ea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𝑥</m:t>
                          </m:r>
                        </m:e>
                      </m:d>
                      <m:r>
                        <a:rPr lang="en-US" sz="2200" b="0" i="1" smtClean="0">
                          <a:latin typeface="Cambria Math" panose="02040503050406030204" pitchFamily="18" charset="0"/>
                          <a:ea typeface="Cambria Math" panose="02040503050406030204" pitchFamily="18" charset="0"/>
                        </a:rPr>
                        <m:t> </m:t>
                      </m:r>
                      <m:r>
                        <m:rPr>
                          <m:sty m:val="p"/>
                        </m:rPr>
                        <a:rPr lang="en-US" sz="2200" b="0" i="0" smtClean="0">
                          <a:latin typeface="Cambria Math" panose="02040503050406030204" pitchFamily="18" charset="0"/>
                          <a:ea typeface="Cambria Math" panose="02040503050406030204" pitchFamily="18" charset="0"/>
                        </a:rPr>
                        <m:t>cos</m:t>
                      </m:r>
                      <m:r>
                        <a:rPr lang="en-US" sz="2200" b="0" i="0" smtClean="0">
                          <a:latin typeface="Cambria Math" panose="02040503050406030204" pitchFamily="18" charset="0"/>
                          <a:ea typeface="Cambria Math" panose="02040503050406030204" pitchFamily="18" charset="0"/>
                        </a:rPr>
                        <m:t> 2</m:t>
                      </m:r>
                      <m:r>
                        <a:rPr lang="en-US" altLang="en-US" sz="2200" i="1">
                          <a:latin typeface="Cambria Math" panose="02040503050406030204" pitchFamily="18" charset="0"/>
                          <a:ea typeface="Cambria Math" panose="02040503050406030204" pitchFamily="18" charset="0"/>
                          <a:cs typeface="Simplified Arabic" pitchFamily="18" charset="-78"/>
                        </a:rPr>
                        <m:t>𝜋</m:t>
                      </m:r>
                      <m:r>
                        <m:rPr>
                          <m:nor/>
                        </m:rPr>
                        <a:rPr lang="el-GR" altLang="en-US" sz="22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200" i="1" dirty="0">
                          <a:latin typeface="Times New Roman" panose="02020603050405020304" pitchFamily="18" charset="0"/>
                          <a:ea typeface="Times New Roman" panose="02020603050405020304" pitchFamily="18" charset="0"/>
                          <a:cs typeface="Times New Roman" panose="02020603050405020304" pitchFamily="18" charset="0"/>
                        </a:rPr>
                        <m:t>t</m:t>
                      </m:r>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880070" y="5718997"/>
                <a:ext cx="3445687" cy="643766"/>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304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9394"/>
          <a:stretch/>
        </p:blipFill>
        <p:spPr>
          <a:xfrm>
            <a:off x="5431262" y="1620659"/>
            <a:ext cx="2768512" cy="4297680"/>
          </a:xfrm>
          <a:prstGeom prst="rect">
            <a:avLst/>
          </a:prstGeom>
        </p:spPr>
      </p:pic>
      <p:sp>
        <p:nvSpPr>
          <p:cNvPr id="2" name="Slide Number Placeholder 1"/>
          <p:cNvSpPr>
            <a:spLocks noGrp="1"/>
          </p:cNvSpPr>
          <p:nvPr>
            <p:ph type="sldNum" sz="quarter" idx="12"/>
          </p:nvPr>
        </p:nvSpPr>
        <p:spPr/>
        <p:txBody>
          <a:bodyPr/>
          <a:lstStyle/>
          <a:p>
            <a:fld id="{74374BF2-3C04-4AB9-BE52-D173019A9162}" type="slidenum">
              <a:rPr lang="en-US" smtClean="0"/>
              <a:t>30</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1-D Box Model and the Real World</a:t>
            </a:r>
          </a:p>
        </p:txBody>
      </p:sp>
      <mc:AlternateContent xmlns:mc="http://schemas.openxmlformats.org/markup-compatibility/2006" xmlns:a14="http://schemas.microsoft.com/office/drawing/2010/main">
        <mc:Choice Requires="a14">
          <p:sp>
            <p:nvSpPr>
              <p:cNvPr id="3" name="Rectangle 2"/>
              <p:cNvSpPr/>
              <p:nvPr/>
            </p:nvSpPr>
            <p:spPr>
              <a:xfrm>
                <a:off x="194717" y="865071"/>
                <a:ext cx="8754566" cy="707886"/>
              </a:xfrm>
              <a:prstGeom prst="rect">
                <a:avLst/>
              </a:prstGeom>
            </p:spPr>
            <p:txBody>
              <a:bodyPr wrap="square">
                <a:spAutoFit/>
              </a:bodyPr>
              <a:lstStyle/>
              <a:p>
                <a:pPr algn="just"/>
                <a:r>
                  <a:rPr lang="en-US" sz="2000" dirty="0"/>
                  <a:t>According to the Pauli exclusion principle each energy level can hold only two electrons (with opposite spins), and so the four </a:t>
                </a:r>
                <a14:m>
                  <m:oMath xmlns:m="http://schemas.openxmlformats.org/officeDocument/2006/math">
                    <m:r>
                      <a:rPr lang="en-US" sz="2000">
                        <a:latin typeface="Cambria Math" panose="02040503050406030204" pitchFamily="18" charset="0"/>
                      </a:rPr>
                      <m:t>𝜋</m:t>
                    </m:r>
                  </m:oMath>
                </a14:m>
                <a:r>
                  <a:rPr lang="en-US" sz="2000" dirty="0"/>
                  <a:t> electrons fill the first two levels.</a:t>
                </a:r>
                <a:endParaRPr lang="ar-SA" alt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94717" y="865071"/>
                <a:ext cx="8754566" cy="707886"/>
              </a:xfrm>
              <a:prstGeom prst="rect">
                <a:avLst/>
              </a:prstGeom>
              <a:blipFill>
                <a:blip r:embed="rId3"/>
                <a:stretch>
                  <a:fillRect l="-766" t="-5172" r="-696"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14641" y="1522735"/>
                <a:ext cx="4951383" cy="4370042"/>
              </a:xfrm>
              <a:prstGeom prst="rect">
                <a:avLst/>
              </a:prstGeom>
            </p:spPr>
            <p:txBody>
              <a:bodyPr wrap="square">
                <a:spAutoFit/>
              </a:bodyPr>
              <a:lstStyle/>
              <a:p>
                <a:pPr algn="just"/>
                <a:r>
                  <a:rPr lang="en-US" sz="2000" dirty="0"/>
                  <a:t>The first excited state of this system of four </a:t>
                </a:r>
                <a14:m>
                  <m:oMath xmlns:m="http://schemas.openxmlformats.org/officeDocument/2006/math">
                    <m:r>
                      <a:rPr lang="en-US" sz="2000">
                        <a:latin typeface="Cambria Math" panose="02040503050406030204" pitchFamily="18" charset="0"/>
                      </a:rPr>
                      <m:t>𝜋</m:t>
                    </m:r>
                  </m:oMath>
                </a14:m>
                <a:r>
                  <a:rPr lang="en-US" sz="2000" dirty="0"/>
                  <a:t> electrons is that which has one electron elevated from the </a:t>
                </a:r>
                <a14:m>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2</m:t>
                    </m:r>
                  </m:oMath>
                </a14:m>
                <a:r>
                  <a:rPr lang="en-US" sz="2000" dirty="0"/>
                  <a:t>  state to the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r>
                      <a:rPr lang="en-US" sz="2000" b="0" i="1" smtClean="0">
                        <a:latin typeface="Cambria Math" panose="02040503050406030204" pitchFamily="18" charset="0"/>
                      </a:rPr>
                      <m:t>3</m:t>
                    </m:r>
                  </m:oMath>
                </a14:m>
                <a:r>
                  <a:rPr lang="en-US" sz="2000" dirty="0"/>
                  <a:t> state. The energy needed to make a transition from the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2</m:t>
                    </m:r>
                  </m:oMath>
                </a14:m>
                <a:r>
                  <a:rPr lang="en-US" sz="2000" dirty="0"/>
                  <a:t>  state to the </a:t>
                </a:r>
                <a14:m>
                  <m:oMath xmlns:m="http://schemas.openxmlformats.org/officeDocument/2006/math">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3</m:t>
                    </m:r>
                  </m:oMath>
                </a14:m>
                <a:r>
                  <a:rPr lang="en-US" sz="2000" dirty="0"/>
                  <a:t> state is</a:t>
                </a:r>
              </a:p>
              <a:p>
                <a:pPr algn="just"/>
                <a:endParaRPr lang="en-US" sz="500" dirty="0"/>
              </a:p>
              <a:p>
                <a:pPr algn="just"/>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𝐿𝑈𝑀𝑂</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𝐸</m:t>
                          </m:r>
                        </m:e>
                        <m:sub>
                          <m:r>
                            <a:rPr lang="en-US" sz="2000" b="0" i="1" smtClean="0">
                              <a:latin typeface="Cambria Math" panose="02040503050406030204" pitchFamily="18" charset="0"/>
                              <a:ea typeface="Cambria Math" panose="02040503050406030204" pitchFamily="18" charset="0"/>
                            </a:rPr>
                            <m:t>𝐻𝑂𝑀𝑂</m:t>
                          </m:r>
                        </m:sub>
                      </m:sSub>
                    </m:oMath>
                  </m:oMathPara>
                </a14:m>
                <a:endParaRPr lang="en-US" sz="2000" dirty="0"/>
              </a:p>
              <a:p>
                <a:pPr algn="just"/>
                <a:endParaRPr lang="en-US" sz="500" dirty="0"/>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𝜆</m:t>
                          </m:r>
                        </m:e>
                        <m:sub>
                          <m:r>
                            <a:rPr lang="en-US" sz="2000" b="0" i="1" smtClean="0">
                              <a:latin typeface="Cambria Math" panose="02040503050406030204" pitchFamily="18" charset="0"/>
                            </a:rPr>
                            <m:t>𝑚𝑎𝑥</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h</m:t>
                          </m:r>
                          <m:r>
                            <a:rPr lang="en-US" sz="2000" b="0" i="1" smtClean="0">
                              <a:latin typeface="Cambria Math" panose="02040503050406030204" pitchFamily="18" charset="0"/>
                            </a:rPr>
                            <m:t>𝑐</m:t>
                          </m:r>
                        </m:num>
                        <m:den>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den>
                      </m:f>
                    </m:oMath>
                  </m:oMathPara>
                </a14:m>
                <a:endParaRPr lang="en-US" sz="2000" dirty="0"/>
              </a:p>
              <a:p>
                <a:pPr algn="just"/>
                <a:endParaRPr lang="en-US" sz="500" dirty="0"/>
              </a:p>
              <a:p>
                <a:pPr algn="just"/>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𝐸</m:t>
                      </m:r>
                      <m:r>
                        <a:rPr lang="en-US" altLang="en-US" sz="2000" i="1">
                          <a:latin typeface="Cambria Math" panose="02040503050406030204" pitchFamily="18" charset="0"/>
                          <a:ea typeface="Times New Roman" panose="02020603050405020304" pitchFamily="18" charset="0"/>
                          <a:cs typeface="Simplified Arabic" pitchFamily="18" charset="-78"/>
                        </a:rPr>
                        <m:t>= </m:t>
                      </m:r>
                      <m:f>
                        <m:fPr>
                          <m:ctrlPr>
                            <a:rPr lang="en-US" altLang="en-US" sz="2000" i="1">
                              <a:latin typeface="Cambria Math" panose="02040503050406030204" pitchFamily="18" charset="0"/>
                              <a:cs typeface="Simplified Arabic" pitchFamily="18" charset="-78"/>
                            </a:rPr>
                          </m:ctrlPr>
                        </m:fPr>
                        <m:num>
                          <m:sSup>
                            <m:sSupPr>
                              <m:ctrlPr>
                                <a:rPr lang="en-US" altLang="en-US" sz="2000" i="1">
                                  <a:latin typeface="Cambria Math" panose="02040503050406030204" pitchFamily="18" charset="0"/>
                                  <a:cs typeface="Simplified Arabic" pitchFamily="18" charset="-78"/>
                                </a:rPr>
                              </m:ctrlPr>
                            </m:sSupPr>
                            <m:e>
                              <m:r>
                                <a:rPr lang="en-US" altLang="en-US" sz="2000" i="1">
                                  <a:latin typeface="Cambria Math" panose="02040503050406030204" pitchFamily="18" charset="0"/>
                                  <a:cs typeface="Simplified Arabic" pitchFamily="18" charset="-78"/>
                                </a:rPr>
                                <m:t>h</m:t>
                              </m:r>
                            </m:e>
                            <m:sup>
                              <m:r>
                                <a:rPr lang="en-US" altLang="en-US" sz="2000" i="1">
                                  <a:latin typeface="Cambria Math" panose="02040503050406030204" pitchFamily="18" charset="0"/>
                                  <a:cs typeface="Simplified Arabic" pitchFamily="18" charset="-78"/>
                                </a:rPr>
                                <m:t>2</m:t>
                              </m:r>
                            </m:sup>
                          </m:sSup>
                        </m:num>
                        <m:den>
                          <m:r>
                            <a:rPr lang="en-US" altLang="en-US" sz="2000" i="1">
                              <a:latin typeface="Cambria Math" panose="02040503050406030204" pitchFamily="18" charset="0"/>
                              <a:cs typeface="Simplified Arabic" pitchFamily="18" charset="-78"/>
                            </a:rPr>
                            <m:t>8</m:t>
                          </m:r>
                          <m:r>
                            <a:rPr lang="en-US" altLang="en-US" sz="2000" i="1">
                              <a:latin typeface="Cambria Math" panose="02040503050406030204" pitchFamily="18" charset="0"/>
                              <a:cs typeface="Simplified Arabic" pitchFamily="18" charset="-78"/>
                            </a:rPr>
                            <m:t>𝑚</m:t>
                          </m:r>
                          <m:sSup>
                            <m:sSupPr>
                              <m:ctrlPr>
                                <a:rPr lang="en-US" altLang="en-US" sz="2000" i="1">
                                  <a:latin typeface="Cambria Math" panose="02040503050406030204" pitchFamily="18" charset="0"/>
                                  <a:cs typeface="Simplified Arabic" pitchFamily="18" charset="-78"/>
                                </a:rPr>
                              </m:ctrlPr>
                            </m:sSupPr>
                            <m:e>
                              <m:r>
                                <a:rPr lang="en-US" altLang="en-US" sz="2000" i="1">
                                  <a:latin typeface="Cambria Math" panose="02040503050406030204" pitchFamily="18" charset="0"/>
                                  <a:cs typeface="Simplified Arabic" pitchFamily="18" charset="-78"/>
                                </a:rPr>
                                <m:t>𝑎</m:t>
                              </m:r>
                            </m:e>
                            <m:sup>
                              <m:r>
                                <a:rPr lang="en-US" altLang="en-US" sz="2000" i="1">
                                  <a:latin typeface="Cambria Math" panose="02040503050406030204" pitchFamily="18" charset="0"/>
                                  <a:cs typeface="Simplified Arabic" pitchFamily="18" charset="-78"/>
                                </a:rPr>
                                <m:t>2</m:t>
                              </m:r>
                            </m:sup>
                          </m:sSup>
                        </m:den>
                      </m:f>
                      <m:r>
                        <a:rPr lang="en-US" altLang="en-US" sz="2000" b="0" i="1" smtClean="0">
                          <a:latin typeface="Cambria Math" panose="02040503050406030204" pitchFamily="18" charset="0"/>
                          <a:cs typeface="Simplified Arabic" pitchFamily="18" charset="-78"/>
                        </a:rPr>
                        <m:t>(</m:t>
                      </m:r>
                      <m:sSup>
                        <m:sSupPr>
                          <m:ctrlPr>
                            <a:rPr lang="en-US" altLang="en-US" sz="2000" b="0" i="1" smtClean="0">
                              <a:latin typeface="Cambria Math" panose="02040503050406030204" pitchFamily="18" charset="0"/>
                              <a:cs typeface="Simplified Arabic" pitchFamily="18" charset="-78"/>
                            </a:rPr>
                          </m:ctrlPr>
                        </m:sSupPr>
                        <m:e>
                          <m:r>
                            <a:rPr lang="en-US" altLang="en-US" sz="2000" b="0" i="1" smtClean="0">
                              <a:latin typeface="Cambria Math" panose="02040503050406030204" pitchFamily="18" charset="0"/>
                              <a:cs typeface="Simplified Arabic" pitchFamily="18" charset="-78"/>
                            </a:rPr>
                            <m:t>3</m:t>
                          </m:r>
                        </m:e>
                        <m:sup>
                          <m:r>
                            <a:rPr lang="en-US" altLang="en-US" sz="2000" b="0" i="1" smtClean="0">
                              <a:latin typeface="Cambria Math" panose="02040503050406030204" pitchFamily="18" charset="0"/>
                              <a:cs typeface="Simplified Arabic" pitchFamily="18" charset="-78"/>
                            </a:rPr>
                            <m:t>2</m:t>
                          </m:r>
                        </m:sup>
                      </m:sSup>
                      <m:r>
                        <a:rPr lang="en-US" altLang="en-US" sz="2000" b="0" i="1" smtClean="0">
                          <a:latin typeface="Cambria Math" panose="02040503050406030204" pitchFamily="18" charset="0"/>
                          <a:cs typeface="Simplified Arabic" pitchFamily="18" charset="-78"/>
                        </a:rPr>
                        <m:t>−</m:t>
                      </m:r>
                      <m:sSup>
                        <m:sSupPr>
                          <m:ctrlPr>
                            <a:rPr lang="en-US" altLang="en-US" sz="2000" b="0" i="1" smtClean="0">
                              <a:latin typeface="Cambria Math" panose="02040503050406030204" pitchFamily="18" charset="0"/>
                              <a:cs typeface="Simplified Arabic" pitchFamily="18" charset="-78"/>
                            </a:rPr>
                          </m:ctrlPr>
                        </m:sSupPr>
                        <m:e>
                          <m:r>
                            <a:rPr lang="en-US" altLang="en-US" sz="2000" b="0" i="1" smtClean="0">
                              <a:latin typeface="Cambria Math" panose="02040503050406030204" pitchFamily="18" charset="0"/>
                              <a:cs typeface="Simplified Arabic" pitchFamily="18" charset="-78"/>
                            </a:rPr>
                            <m:t>2</m:t>
                          </m:r>
                        </m:e>
                        <m:sup>
                          <m:r>
                            <a:rPr lang="en-US" altLang="en-US" sz="2000" b="0" i="1" smtClean="0">
                              <a:latin typeface="Cambria Math" panose="02040503050406030204" pitchFamily="18" charset="0"/>
                              <a:cs typeface="Simplified Arabic" pitchFamily="18" charset="-78"/>
                            </a:rPr>
                            <m:t>2</m:t>
                          </m:r>
                        </m:sup>
                      </m:sSup>
                      <m:r>
                        <a:rPr lang="en-US" altLang="en-US" sz="2000" b="0" i="1" smtClean="0">
                          <a:latin typeface="Cambria Math" panose="02040503050406030204" pitchFamily="18" charset="0"/>
                          <a:cs typeface="Simplified Arabic" pitchFamily="18" charset="-78"/>
                        </a:rPr>
                        <m:t>)</m:t>
                      </m:r>
                    </m:oMath>
                  </m:oMathPara>
                </a14:m>
                <a:endParaRPr lang="en-US" sz="2000" dirty="0"/>
              </a:p>
              <a:p>
                <a:pPr algn="just"/>
                <a:endParaRPr lang="en-US" sz="500" dirty="0"/>
              </a:p>
              <a:p>
                <a:r>
                  <a:rPr lang="en-US" sz="2000" dirty="0"/>
                  <a:t>the mass </a:t>
                </a:r>
                <a14:m>
                  <m:oMath xmlns:m="http://schemas.openxmlformats.org/officeDocument/2006/math">
                    <m:r>
                      <a:rPr lang="en-US" sz="2000" b="0" i="1" smtClean="0">
                        <a:latin typeface="Cambria Math" panose="02040503050406030204" pitchFamily="18" charset="0"/>
                      </a:rPr>
                      <m:t>𝑚</m:t>
                    </m:r>
                  </m:oMath>
                </a14:m>
                <a:r>
                  <a:rPr lang="en-US" sz="2000" dirty="0"/>
                  <a:t> of the  electron is 9.109 x 10</a:t>
                </a:r>
                <a:r>
                  <a:rPr lang="en-US" sz="2000" baseline="30000" dirty="0"/>
                  <a:t>-31</a:t>
                </a:r>
                <a:r>
                  <a:rPr lang="en-US" sz="2000" dirty="0"/>
                  <a:t> kg, and the length of the box is taken to be 578 pm, or 578 x 10</a:t>
                </a:r>
                <a:r>
                  <a:rPr lang="en-US" sz="2000" baseline="30000" dirty="0"/>
                  <a:t>-12</a:t>
                </a:r>
                <a:r>
                  <a:rPr lang="en-US" sz="2000" dirty="0"/>
                  <a:t> m.</a:t>
                </a:r>
              </a:p>
            </p:txBody>
          </p:sp>
        </mc:Choice>
        <mc:Fallback xmlns="">
          <p:sp>
            <p:nvSpPr>
              <p:cNvPr id="8" name="Rectangle 7"/>
              <p:cNvSpPr>
                <a:spLocks noRot="1" noChangeAspect="1" noMove="1" noResize="1" noEditPoints="1" noAdjustHandles="1" noChangeArrowheads="1" noChangeShapeType="1" noTextEdit="1"/>
              </p:cNvSpPr>
              <p:nvPr/>
            </p:nvSpPr>
            <p:spPr>
              <a:xfrm>
                <a:off x="214641" y="1522735"/>
                <a:ext cx="4951383" cy="4370042"/>
              </a:xfrm>
              <a:prstGeom prst="rect">
                <a:avLst/>
              </a:prstGeom>
              <a:blipFill>
                <a:blip r:embed="rId4"/>
                <a:stretch>
                  <a:fillRect l="-1232" t="-837" r="-2463" b="-1534"/>
                </a:stretch>
              </a:blipFill>
            </p:spPr>
            <p:txBody>
              <a:bodyPr/>
              <a:lstStyle/>
              <a:p>
                <a:r>
                  <a:rPr lang="en-US">
                    <a:noFill/>
                  </a:rPr>
                  <a:t> </a:t>
                </a:r>
              </a:p>
            </p:txBody>
          </p:sp>
        </mc:Fallback>
      </mc:AlternateContent>
      <p:sp>
        <p:nvSpPr>
          <p:cNvPr id="6" name="Rectangle 5"/>
          <p:cNvSpPr/>
          <p:nvPr/>
        </p:nvSpPr>
        <p:spPr>
          <a:xfrm>
            <a:off x="5166025" y="5802353"/>
            <a:ext cx="3955673" cy="553998"/>
          </a:xfrm>
          <a:prstGeom prst="rect">
            <a:avLst/>
          </a:prstGeom>
        </p:spPr>
        <p:txBody>
          <a:bodyPr wrap="square">
            <a:spAutoFit/>
          </a:bodyPr>
          <a:lstStyle/>
          <a:p>
            <a:r>
              <a:rPr lang="en-US" sz="1500" b="1" dirty="0">
                <a:solidFill>
                  <a:schemeClr val="accent6">
                    <a:lumMod val="50000"/>
                  </a:schemeClr>
                </a:solidFill>
                <a:latin typeface="Cambria Math" panose="02040503050406030204" pitchFamily="18" charset="0"/>
                <a:ea typeface="Cambria Math" panose="02040503050406030204" pitchFamily="18" charset="0"/>
              </a:rPr>
              <a:t>HOMO</a:t>
            </a:r>
            <a:r>
              <a:rPr lang="en-US" sz="1500" dirty="0">
                <a:solidFill>
                  <a:schemeClr val="accent6">
                    <a:lumMod val="50000"/>
                  </a:schemeClr>
                </a:solidFill>
                <a:latin typeface="Cambria Math" panose="02040503050406030204" pitchFamily="18" charset="0"/>
                <a:ea typeface="Cambria Math" panose="02040503050406030204" pitchFamily="18" charset="0"/>
              </a:rPr>
              <a:t>: Highest Occupied Molecular Orbital </a:t>
            </a:r>
            <a:r>
              <a:rPr lang="en-US" sz="1500" b="1" dirty="0">
                <a:solidFill>
                  <a:schemeClr val="accent6">
                    <a:lumMod val="50000"/>
                  </a:schemeClr>
                </a:solidFill>
                <a:latin typeface="Cambria Math" panose="02040503050406030204" pitchFamily="18" charset="0"/>
                <a:ea typeface="Cambria Math" panose="02040503050406030204" pitchFamily="18" charset="0"/>
              </a:rPr>
              <a:t>LUMO</a:t>
            </a:r>
            <a:r>
              <a:rPr lang="en-US" sz="1500" dirty="0">
                <a:solidFill>
                  <a:schemeClr val="accent6">
                    <a:lumMod val="50000"/>
                  </a:schemeClr>
                </a:solidFill>
                <a:latin typeface="Cambria Math" panose="02040503050406030204" pitchFamily="18" charset="0"/>
                <a:ea typeface="Cambria Math" panose="02040503050406030204" pitchFamily="18" charset="0"/>
              </a:rPr>
              <a:t>: Lowest Unoccupied Molecular Orbital </a:t>
            </a:r>
          </a:p>
        </p:txBody>
      </p:sp>
      <mc:AlternateContent xmlns:mc="http://schemas.openxmlformats.org/markup-compatibility/2006" xmlns:a14="http://schemas.microsoft.com/office/drawing/2010/main">
        <mc:Choice Requires="a14">
          <p:sp>
            <p:nvSpPr>
              <p:cNvPr id="13" name="Rectangle 12"/>
              <p:cNvSpPr/>
              <p:nvPr/>
            </p:nvSpPr>
            <p:spPr>
              <a:xfrm>
                <a:off x="1612848" y="5918339"/>
                <a:ext cx="2457197"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r>
                        <a:rPr lang="en-US" altLang="en-US" sz="2000" b="0" i="1" smtClean="0">
                          <a:solidFill>
                            <a:schemeClr val="accent6">
                              <a:lumMod val="75000"/>
                            </a:schemeClr>
                          </a:solidFill>
                          <a:latin typeface="Cambria Math" panose="02040503050406030204" pitchFamily="18" charset="0"/>
                          <a:cs typeface="Simplified Arabic" pitchFamily="18" charset="-78"/>
                        </a:rPr>
                        <m:t>𝑟𝑒𝑚𝑒𝑚𝑏𝑒𝑟</m:t>
                      </m:r>
                      <m:r>
                        <a:rPr lang="en-US" altLang="en-US" sz="2000" b="0" i="1" smtClean="0">
                          <a:solidFill>
                            <a:schemeClr val="accent6">
                              <a:lumMod val="75000"/>
                            </a:schemeClr>
                          </a:solidFill>
                          <a:latin typeface="Cambria Math" panose="02040503050406030204" pitchFamily="18" charset="0"/>
                          <a:cs typeface="Simplified Arabic" pitchFamily="18" charset="-78"/>
                        </a:rPr>
                        <m:t> </m:t>
                      </m:r>
                      <m:r>
                        <a:rPr lang="en-US" altLang="en-US" sz="2000" b="0" i="1" smtClean="0">
                          <a:solidFill>
                            <a:schemeClr val="accent6">
                              <a:lumMod val="75000"/>
                            </a:schemeClr>
                          </a:solidFill>
                          <a:latin typeface="Cambria Math" panose="02040503050406030204" pitchFamily="18" charset="0"/>
                          <a:cs typeface="Simplified Arabic" pitchFamily="18" charset="-78"/>
                        </a:rPr>
                        <m:t>𝑡</m:t>
                      </m:r>
                      <m:r>
                        <a:rPr lang="en-US" altLang="en-US" sz="2000" b="0" i="1" smtClean="0">
                          <a:solidFill>
                            <a:schemeClr val="accent6">
                              <a:lumMod val="75000"/>
                            </a:schemeClr>
                          </a:solidFill>
                          <a:latin typeface="Cambria Math" panose="02040503050406030204" pitchFamily="18" charset="0"/>
                          <a:cs typeface="Simplified Arabic" pitchFamily="18" charset="-78"/>
                        </a:rPr>
                        <m:t>h</m:t>
                      </m:r>
                      <m:r>
                        <a:rPr lang="en-US" altLang="en-US" sz="2000" b="0" i="1" smtClean="0">
                          <a:solidFill>
                            <a:schemeClr val="accent6">
                              <a:lumMod val="75000"/>
                            </a:schemeClr>
                          </a:solidFill>
                          <a:latin typeface="Cambria Math" panose="02040503050406030204" pitchFamily="18" charset="0"/>
                          <a:cs typeface="Simplified Arabic" pitchFamily="18" charset="-78"/>
                        </a:rPr>
                        <m:t>𝑎𝑡</m:t>
                      </m:r>
                      <m:r>
                        <a:rPr lang="en-US" altLang="en-US" sz="2000" b="0" i="1" smtClean="0">
                          <a:solidFill>
                            <a:schemeClr val="accent6">
                              <a:lumMod val="75000"/>
                            </a:schemeClr>
                          </a:solidFill>
                          <a:latin typeface="Cambria Math" panose="02040503050406030204" pitchFamily="18" charset="0"/>
                          <a:cs typeface="Simplified Arabic" pitchFamily="18" charset="-78"/>
                        </a:rPr>
                        <m:t>:</m:t>
                      </m:r>
                    </m:oMath>
                  </m:oMathPara>
                </a14:m>
                <a:endParaRPr lang="en-US" altLang="en-US" sz="2000" i="1" dirty="0">
                  <a:solidFill>
                    <a:schemeClr val="accent6">
                      <a:lumMod val="75000"/>
                    </a:schemeClr>
                  </a:solidFill>
                  <a:latin typeface="Cambria Math" panose="02040503050406030204" pitchFamily="18" charset="0"/>
                  <a:cs typeface="Simplified Arabic" pitchFamily="18" charset="-78"/>
                </a:endParaRPr>
              </a:p>
              <a:p>
                <a14:m>
                  <m:oMath xmlns:m="http://schemas.openxmlformats.org/officeDocument/2006/math">
                    <m:r>
                      <a:rPr lang="en-US" sz="2000" b="0" i="1" smtClean="0">
                        <a:solidFill>
                          <a:schemeClr val="accent6">
                            <a:lumMod val="75000"/>
                          </a:schemeClr>
                        </a:solidFill>
                        <a:latin typeface="Cambria Math" panose="02040503050406030204" pitchFamily="18" charset="0"/>
                        <a:ea typeface="Cambria Math" panose="02040503050406030204" pitchFamily="18" charset="0"/>
                      </a:rPr>
                      <m:t>1</m:t>
                    </m:r>
                    <m:r>
                      <a:rPr lang="en-US" sz="2000" b="0" i="1" smtClean="0">
                        <a:solidFill>
                          <a:schemeClr val="accent6">
                            <a:lumMod val="75000"/>
                          </a:schemeClr>
                        </a:solidFill>
                        <a:latin typeface="Cambria Math" panose="02040503050406030204" pitchFamily="18" charset="0"/>
                        <a:ea typeface="Cambria Math" panose="02040503050406030204" pitchFamily="18" charset="0"/>
                      </a:rPr>
                      <m:t>𝑝𝑚</m:t>
                    </m:r>
                    <m:r>
                      <a:rPr lang="en-US" sz="2000" b="0" i="1" smtClean="0">
                        <a:solidFill>
                          <a:schemeClr val="accent6">
                            <a:lumMod val="75000"/>
                          </a:schemeClr>
                        </a:solidFill>
                        <a:latin typeface="Cambria Math" panose="02040503050406030204" pitchFamily="18" charset="0"/>
                        <a:ea typeface="Cambria Math" panose="02040503050406030204" pitchFamily="18" charset="0"/>
                      </a:rPr>
                      <m:t>=</m:t>
                    </m:r>
                    <m:r>
                      <a:rPr lang="en-US" sz="2000" b="0" i="1" smtClean="0">
                        <a:solidFill>
                          <a:schemeClr val="accent6">
                            <a:lumMod val="75000"/>
                          </a:schemeClr>
                        </a:solidFill>
                        <a:latin typeface="Cambria Math" panose="02040503050406030204" pitchFamily="18" charset="0"/>
                        <a:ea typeface="Cambria Math" panose="02040503050406030204" pitchFamily="18" charset="0"/>
                      </a:rPr>
                      <m:t>1</m:t>
                    </m:r>
                    <m:r>
                      <a:rPr lang="en-US" sz="2000" b="0" i="1" smtClean="0">
                        <a:solidFill>
                          <a:schemeClr val="accent6">
                            <a:lumMod val="75000"/>
                          </a:schemeClr>
                        </a:solidFill>
                        <a:latin typeface="Cambria Math" panose="02040503050406030204" pitchFamily="18" charset="0"/>
                        <a:ea typeface="Cambria Math" panose="02040503050406030204" pitchFamily="18" charset="0"/>
                      </a:rPr>
                      <m:t> ×</m:t>
                    </m:r>
                    <m:sSup>
                      <m:sSupPr>
                        <m:ctrlPr>
                          <a:rPr lang="en-US" sz="2000" i="1" smtClean="0">
                            <a:solidFill>
                              <a:schemeClr val="accent6">
                                <a:lumMod val="75000"/>
                              </a:schemeClr>
                            </a:solidFill>
                            <a:latin typeface="Cambria Math" panose="02040503050406030204" pitchFamily="18" charset="0"/>
                            <a:ea typeface="Cambria Math" panose="02040503050406030204" pitchFamily="18" charset="0"/>
                          </a:rPr>
                        </m:ctrlPr>
                      </m:sSupPr>
                      <m:e>
                        <m:r>
                          <a:rPr lang="en-US" sz="2000" b="0" i="1" smtClean="0">
                            <a:solidFill>
                              <a:schemeClr val="accent6">
                                <a:lumMod val="75000"/>
                              </a:schemeClr>
                            </a:solidFill>
                            <a:latin typeface="Cambria Math" panose="02040503050406030204" pitchFamily="18" charset="0"/>
                            <a:ea typeface="Cambria Math" panose="02040503050406030204" pitchFamily="18" charset="0"/>
                          </a:rPr>
                          <m:t>10</m:t>
                        </m:r>
                      </m:e>
                      <m:sup>
                        <m:r>
                          <a:rPr lang="en-US" sz="2000" b="0" i="1" smtClean="0">
                            <a:solidFill>
                              <a:schemeClr val="accent6">
                                <a:lumMod val="75000"/>
                              </a:schemeClr>
                            </a:solidFill>
                            <a:latin typeface="Cambria Math" panose="02040503050406030204" pitchFamily="18" charset="0"/>
                            <a:ea typeface="Cambria Math" panose="02040503050406030204" pitchFamily="18" charset="0"/>
                          </a:rPr>
                          <m:t>−</m:t>
                        </m:r>
                        <m:r>
                          <a:rPr lang="en-US" sz="2000" b="0" i="1" smtClean="0">
                            <a:solidFill>
                              <a:schemeClr val="accent6">
                                <a:lumMod val="75000"/>
                              </a:schemeClr>
                            </a:solidFill>
                            <a:latin typeface="Cambria Math" panose="02040503050406030204" pitchFamily="18" charset="0"/>
                            <a:ea typeface="Cambria Math" panose="02040503050406030204" pitchFamily="18" charset="0"/>
                          </a:rPr>
                          <m:t>12</m:t>
                        </m:r>
                      </m:sup>
                    </m:sSup>
                    <m:r>
                      <a:rPr lang="en-US" sz="2000" b="0" i="1" smtClean="0">
                        <a:solidFill>
                          <a:schemeClr val="accent6">
                            <a:lumMod val="75000"/>
                          </a:schemeClr>
                        </a:solidFill>
                        <a:latin typeface="Cambria Math" panose="02040503050406030204" pitchFamily="18" charset="0"/>
                        <a:ea typeface="Cambria Math" panose="02040503050406030204" pitchFamily="18" charset="0"/>
                      </a:rPr>
                      <m:t> </m:t>
                    </m:r>
                    <m:r>
                      <a:rPr lang="en-US" sz="2000" b="0" i="1" smtClean="0">
                        <a:solidFill>
                          <a:schemeClr val="accent6">
                            <a:lumMod val="75000"/>
                          </a:schemeClr>
                        </a:solidFill>
                        <a:latin typeface="Cambria Math" panose="02040503050406030204" pitchFamily="18" charset="0"/>
                        <a:ea typeface="Cambria Math" panose="02040503050406030204" pitchFamily="18" charset="0"/>
                      </a:rPr>
                      <m:t>𝑚</m:t>
                    </m:r>
                  </m:oMath>
                </a14:m>
                <a:r>
                  <a:rPr lang="en-US" sz="2000" dirty="0">
                    <a:solidFill>
                      <a:schemeClr val="accent6">
                        <a:lumMod val="75000"/>
                      </a:schemeClr>
                    </a:solidFill>
                    <a:latin typeface="Cambria Math" panose="02040503050406030204" pitchFamily="18" charset="0"/>
                    <a:ea typeface="Cambria Math" panose="02040503050406030204" pitchFamily="18" charset="0"/>
                  </a:rPr>
                  <a:t> </a:t>
                </a:r>
              </a:p>
            </p:txBody>
          </p:sp>
        </mc:Choice>
        <mc:Fallback xmlns="">
          <p:sp>
            <p:nvSpPr>
              <p:cNvPr id="13" name="Rectangle 12"/>
              <p:cNvSpPr>
                <a:spLocks noRot="1" noChangeAspect="1" noMove="1" noResize="1" noEditPoints="1" noAdjustHandles="1" noChangeArrowheads="1" noChangeShapeType="1" noTextEdit="1"/>
              </p:cNvSpPr>
              <p:nvPr/>
            </p:nvSpPr>
            <p:spPr>
              <a:xfrm>
                <a:off x="1612848" y="5918339"/>
                <a:ext cx="2457197" cy="707886"/>
              </a:xfrm>
              <a:prstGeom prst="rect">
                <a:avLst/>
              </a:prstGeom>
              <a:blipFill>
                <a:blip r:embed="rId5"/>
                <a:stretch>
                  <a:fillRect b="-4237"/>
                </a:stretch>
              </a:blipFill>
            </p:spPr>
            <p:txBody>
              <a:bodyPr/>
              <a:lstStyle/>
              <a:p>
                <a:r>
                  <a:rPr lang="en-US">
                    <a:noFill/>
                  </a:rPr>
                  <a:t> </a:t>
                </a:r>
              </a:p>
            </p:txBody>
          </p:sp>
        </mc:Fallback>
      </mc:AlternateContent>
    </p:spTree>
    <p:extLst>
      <p:ext uri="{BB962C8B-B14F-4D97-AF65-F5344CB8AC3E}">
        <p14:creationId xmlns:p14="http://schemas.microsoft.com/office/powerpoint/2010/main" val="34385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31</a:t>
            </a:fld>
            <a:endParaRPr lang="en-US"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Particle in a 1-D Box Model and the Real World</a:t>
            </a:r>
          </a:p>
        </p:txBody>
      </p:sp>
      <mc:AlternateContent xmlns:mc="http://schemas.openxmlformats.org/markup-compatibility/2006" xmlns:a14="http://schemas.microsoft.com/office/drawing/2010/main">
        <mc:Choice Requires="a14">
          <p:sp>
            <p:nvSpPr>
              <p:cNvPr id="8" name="Rectangle 7"/>
              <p:cNvSpPr/>
              <p:nvPr/>
            </p:nvSpPr>
            <p:spPr>
              <a:xfrm>
                <a:off x="194717" y="957377"/>
                <a:ext cx="8659351" cy="5666936"/>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cs typeface="Simplified Arabic" pitchFamily="18" charset="-78"/>
                        </a:rPr>
                        <m:t>∆</m:t>
                      </m:r>
                      <m:r>
                        <a:rPr lang="en-US" sz="2400" i="1" smtClean="0">
                          <a:latin typeface="Cambria Math" panose="02040503050406030204" pitchFamily="18" charset="0"/>
                          <a:cs typeface="Simplified Arabic" pitchFamily="18" charset="-78"/>
                        </a:rPr>
                        <m:t>𝐸</m:t>
                      </m:r>
                      <m:r>
                        <a:rPr lang="en-US" altLang="en-US" sz="2400" i="1">
                          <a:latin typeface="Cambria Math" panose="02040503050406030204" pitchFamily="18" charset="0"/>
                          <a:cs typeface="Simplified Arabic" pitchFamily="18" charset="-78"/>
                        </a:rPr>
                        <m:t>= </m:t>
                      </m:r>
                      <m:f>
                        <m:fPr>
                          <m:ctrlPr>
                            <a:rPr lang="en-US" altLang="en-US" sz="2400" i="1">
                              <a:latin typeface="Cambria Math" panose="02040503050406030204" pitchFamily="18" charset="0"/>
                              <a:cs typeface="Simplified Arabic" pitchFamily="18" charset="-78"/>
                            </a:rPr>
                          </m:ctrlPr>
                        </m:fPr>
                        <m:num>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6</m:t>
                              </m:r>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626</m:t>
                              </m:r>
                              <m:r>
                                <a:rPr lang="en-US" altLang="en-US" sz="2400" i="1">
                                  <a:latin typeface="Cambria Math" panose="02040503050406030204" pitchFamily="18" charset="0"/>
                                  <a:cs typeface="Simplified Arabic" pitchFamily="18" charset="-78"/>
                                </a:rPr>
                                <m:t>×</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10</m:t>
                                  </m:r>
                                </m:e>
                                <m:sup>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34</m:t>
                                  </m:r>
                                </m:sup>
                              </m:sSup>
                              <m:r>
                                <a:rPr lang="en-US" altLang="en-US" sz="2400" i="1">
                                  <a:latin typeface="Cambria Math" panose="02040503050406030204" pitchFamily="18" charset="0"/>
                                  <a:cs typeface="Simplified Arabic" pitchFamily="18" charset="-78"/>
                                </a:rPr>
                                <m:t> </m:t>
                              </m:r>
                              <m:r>
                                <m:rPr>
                                  <m:sty m:val="p"/>
                                </m:rPr>
                                <a:rPr lang="en-US" altLang="en-US" sz="2400" i="1">
                                  <a:latin typeface="Cambria Math" panose="02040503050406030204" pitchFamily="18" charset="0"/>
                                  <a:cs typeface="Simplified Arabic" pitchFamily="18" charset="-78"/>
                                </a:rPr>
                                <m:t>J</m:t>
                              </m:r>
                              <m:r>
                                <a:rPr lang="en-US" altLang="en-US" sz="2400" i="1">
                                  <a:latin typeface="Cambria Math" panose="02040503050406030204" pitchFamily="18" charset="0"/>
                                  <a:cs typeface="Simplified Arabic" pitchFamily="18" charset="-78"/>
                                </a:rPr>
                                <m:t>.</m:t>
                              </m:r>
                              <m:r>
                                <m:rPr>
                                  <m:sty m:val="p"/>
                                </m:rPr>
                                <a:rPr lang="en-US" altLang="en-US" sz="2400" i="1">
                                  <a:latin typeface="Cambria Math" panose="02040503050406030204" pitchFamily="18" charset="0"/>
                                  <a:cs typeface="Simplified Arabic" pitchFamily="18" charset="-78"/>
                                </a:rPr>
                                <m:t>s</m:t>
                              </m:r>
                              <m:r>
                                <a:rPr lang="en-US" altLang="en-US" sz="2400" i="1">
                                  <a:latin typeface="Cambria Math" panose="02040503050406030204" pitchFamily="18" charset="0"/>
                                  <a:cs typeface="Simplified Arabic" pitchFamily="18" charset="-78"/>
                                </a:rPr>
                                <m:t> )</m:t>
                              </m:r>
                            </m:e>
                            <m:sup>
                              <m:r>
                                <a:rPr lang="en-US" altLang="en-US" sz="2400" i="1">
                                  <a:latin typeface="Cambria Math" panose="02040503050406030204" pitchFamily="18" charset="0"/>
                                  <a:cs typeface="Simplified Arabic" pitchFamily="18" charset="-78"/>
                                </a:rPr>
                                <m:t>2</m:t>
                              </m:r>
                            </m:sup>
                          </m:sSup>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5</m:t>
                          </m:r>
                        </m:num>
                        <m:den>
                          <m:r>
                            <a:rPr lang="en-US" altLang="en-US" sz="2400" b="0" i="0">
                              <a:latin typeface="Cambria Math" panose="02040503050406030204" pitchFamily="18" charset="0"/>
                              <a:cs typeface="Simplified Arabic" pitchFamily="18" charset="-78"/>
                            </a:rPr>
                            <m:t>8</m:t>
                          </m:r>
                          <m:r>
                            <a:rPr lang="en-US" altLang="en-US" sz="2400" b="0" i="0">
                              <a:latin typeface="Cambria Math" panose="02040503050406030204" pitchFamily="18" charset="0"/>
                              <a:cs typeface="Simplified Arabic" pitchFamily="18" charset="-78"/>
                            </a:rPr>
                            <m:t>(</m:t>
                          </m:r>
                          <m:r>
                            <m:rPr>
                              <m:nor/>
                            </m:rPr>
                            <a:rPr lang="en-US" sz="2400" dirty="0">
                              <a:latin typeface="Cambria Math" panose="02040503050406030204" pitchFamily="18" charset="0"/>
                              <a:cs typeface="Simplified Arabic" pitchFamily="18" charset="-78"/>
                            </a:rPr>
                            <m:t>9</m:t>
                          </m:r>
                          <m:r>
                            <m:rPr>
                              <m:nor/>
                            </m:rPr>
                            <a:rPr lang="en-US" sz="2400" dirty="0">
                              <a:latin typeface="Cambria Math" panose="02040503050406030204" pitchFamily="18" charset="0"/>
                              <a:cs typeface="Simplified Arabic" pitchFamily="18" charset="-78"/>
                            </a:rPr>
                            <m:t>.</m:t>
                          </m:r>
                          <m:r>
                            <m:rPr>
                              <m:nor/>
                            </m:rPr>
                            <a:rPr lang="en-US" sz="2400" dirty="0">
                              <a:latin typeface="Cambria Math" panose="02040503050406030204" pitchFamily="18" charset="0"/>
                              <a:cs typeface="Simplified Arabic" pitchFamily="18" charset="-78"/>
                            </a:rPr>
                            <m:t>109 </m:t>
                          </m:r>
                          <m:r>
                            <m:rPr>
                              <m:nor/>
                            </m:rPr>
                            <a:rPr lang="en-US" sz="2400" dirty="0">
                              <a:latin typeface="Cambria Math" panose="02040503050406030204" pitchFamily="18" charset="0"/>
                              <a:cs typeface="Simplified Arabic" pitchFamily="18" charset="-78"/>
                            </a:rPr>
                            <m:t>x</m:t>
                          </m:r>
                          <m:r>
                            <m:rPr>
                              <m:nor/>
                            </m:rPr>
                            <a:rPr lang="en-US" sz="2400" dirty="0">
                              <a:latin typeface="Cambria Math" panose="02040503050406030204" pitchFamily="18" charset="0"/>
                              <a:cs typeface="Simplified Arabic" pitchFamily="18" charset="-78"/>
                            </a:rPr>
                            <m:t> </m:t>
                          </m:r>
                          <m:r>
                            <m:rPr>
                              <m:nor/>
                            </m:rPr>
                            <a:rPr lang="en-US" sz="2400" dirty="0">
                              <a:latin typeface="Cambria Math" panose="02040503050406030204" pitchFamily="18" charset="0"/>
                              <a:cs typeface="Simplified Arabic" pitchFamily="18" charset="-78"/>
                            </a:rPr>
                            <m:t>10</m:t>
                          </m:r>
                          <m:r>
                            <m:rPr>
                              <m:nor/>
                            </m:rPr>
                            <a:rPr lang="en-US" sz="2400" baseline="30000" dirty="0">
                              <a:latin typeface="Cambria Math" panose="02040503050406030204" pitchFamily="18" charset="0"/>
                              <a:cs typeface="Simplified Arabic" pitchFamily="18" charset="-78"/>
                            </a:rPr>
                            <m:t>−</m:t>
                          </m:r>
                          <m:r>
                            <m:rPr>
                              <m:nor/>
                            </m:rPr>
                            <a:rPr lang="en-US" sz="2400" baseline="30000" dirty="0">
                              <a:latin typeface="Cambria Math" panose="02040503050406030204" pitchFamily="18" charset="0"/>
                              <a:cs typeface="Simplified Arabic" pitchFamily="18" charset="-78"/>
                            </a:rPr>
                            <m:t>31 </m:t>
                          </m:r>
                          <m:r>
                            <m:rPr>
                              <m:nor/>
                            </m:rPr>
                            <a:rPr lang="en-US" sz="2400" dirty="0">
                              <a:latin typeface="Cambria Math" panose="02040503050406030204" pitchFamily="18" charset="0"/>
                              <a:cs typeface="Simplified Arabic" pitchFamily="18" charset="-78"/>
                            </a:rPr>
                            <m:t>kg</m:t>
                          </m:r>
                          <m:r>
                            <m:rPr>
                              <m:nor/>
                            </m:rPr>
                            <a:rPr lang="en-US" sz="2400" dirty="0">
                              <a:latin typeface="Cambria Math" panose="02040503050406030204" pitchFamily="18" charset="0"/>
                              <a:cs typeface="Simplified Arabic" pitchFamily="18" charset="-78"/>
                            </a:rPr>
                            <m:t> </m:t>
                          </m:r>
                          <m:r>
                            <a:rPr lang="en-US" sz="2400" i="1" dirty="0">
                              <a:latin typeface="Cambria Math" panose="02040503050406030204" pitchFamily="18" charset="0"/>
                              <a:cs typeface="Simplified Arabic" pitchFamily="18" charset="-78"/>
                            </a:rPr>
                            <m:t>)</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578</m:t>
                              </m:r>
                              <m:r>
                                <a:rPr lang="en-US" altLang="en-US" sz="2400" i="1">
                                  <a:latin typeface="Cambria Math" panose="02040503050406030204" pitchFamily="18" charset="0"/>
                                  <a:cs typeface="Simplified Arabic" pitchFamily="18" charset="-78"/>
                                </a:rPr>
                                <m:t>×</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10</m:t>
                                  </m:r>
                                </m:e>
                                <m:sup>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12</m:t>
                                  </m:r>
                                </m:sup>
                              </m:sSup>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𝑚</m:t>
                              </m:r>
                              <m:r>
                                <a:rPr lang="en-US" altLang="en-US" sz="2400" i="1">
                                  <a:latin typeface="Cambria Math" panose="02040503050406030204" pitchFamily="18" charset="0"/>
                                  <a:cs typeface="Simplified Arabic" pitchFamily="18" charset="-78"/>
                                </a:rPr>
                                <m:t> )</m:t>
                              </m:r>
                            </m:e>
                            <m:sup>
                              <m:r>
                                <a:rPr lang="en-US" altLang="en-US" sz="2400" i="1">
                                  <a:latin typeface="Cambria Math" panose="02040503050406030204" pitchFamily="18" charset="0"/>
                                  <a:cs typeface="Simplified Arabic" pitchFamily="18" charset="-78"/>
                                </a:rPr>
                                <m:t>2</m:t>
                              </m:r>
                            </m:sup>
                          </m:sSup>
                        </m:den>
                      </m:f>
                      <m:r>
                        <a:rPr lang="en-US" altLang="en-US" sz="2400" i="1">
                          <a:latin typeface="Cambria Math" panose="02040503050406030204" pitchFamily="18" charset="0"/>
                          <a:cs typeface="Simplified Arabic" pitchFamily="18" charset="-78"/>
                        </a:rPr>
                        <m:t>=</m:t>
                      </m:r>
                      <m:r>
                        <m:rPr>
                          <m:nor/>
                        </m:rPr>
                        <a:rPr lang="pl-PL" sz="2400">
                          <a:latin typeface="Cambria Math" panose="02040503050406030204" pitchFamily="18" charset="0"/>
                          <a:cs typeface="Simplified Arabic" pitchFamily="18" charset="-78"/>
                        </a:rPr>
                        <m:t>9</m:t>
                      </m:r>
                      <m:r>
                        <m:rPr>
                          <m:nor/>
                        </m:rPr>
                        <a:rPr lang="pl-PL" sz="2400">
                          <a:latin typeface="Cambria Math" panose="02040503050406030204" pitchFamily="18" charset="0"/>
                          <a:cs typeface="Simplified Arabic" pitchFamily="18" charset="-78"/>
                        </a:rPr>
                        <m:t>.</m:t>
                      </m:r>
                      <m:r>
                        <m:rPr>
                          <m:nor/>
                        </m:rPr>
                        <a:rPr lang="pl-PL" sz="2400">
                          <a:latin typeface="Cambria Math" panose="02040503050406030204" pitchFamily="18" charset="0"/>
                          <a:cs typeface="Simplified Arabic" pitchFamily="18" charset="-78"/>
                        </a:rPr>
                        <m:t>02 </m:t>
                      </m:r>
                      <m:r>
                        <m:rPr>
                          <m:nor/>
                        </m:rPr>
                        <a:rPr lang="pl-PL" sz="2400">
                          <a:latin typeface="Cambria Math" panose="02040503050406030204" pitchFamily="18" charset="0"/>
                          <a:cs typeface="Simplified Arabic" pitchFamily="18" charset="-78"/>
                        </a:rPr>
                        <m:t>x</m:t>
                      </m:r>
                      <m:r>
                        <m:rPr>
                          <m:nor/>
                        </m:rPr>
                        <a:rPr lang="pl-PL" sz="2400">
                          <a:latin typeface="Cambria Math" panose="02040503050406030204" pitchFamily="18" charset="0"/>
                          <a:cs typeface="Simplified Arabic" pitchFamily="18" charset="-78"/>
                        </a:rPr>
                        <m:t> </m:t>
                      </m:r>
                      <m:r>
                        <m:rPr>
                          <m:nor/>
                        </m:rPr>
                        <a:rPr lang="pl-PL" sz="2400">
                          <a:latin typeface="Cambria Math" panose="02040503050406030204" pitchFamily="18" charset="0"/>
                          <a:cs typeface="Simplified Arabic" pitchFamily="18" charset="-78"/>
                        </a:rPr>
                        <m:t>10</m:t>
                      </m:r>
                      <m:r>
                        <m:rPr>
                          <m:nor/>
                        </m:rPr>
                        <a:rPr lang="en-US" sz="2400" b="0" i="0" baseline="30000" smtClean="0">
                          <a:latin typeface="Cambria Math" panose="02040503050406030204" pitchFamily="18" charset="0"/>
                          <a:cs typeface="Simplified Arabic" pitchFamily="18" charset="-78"/>
                        </a:rPr>
                        <m:t>−</m:t>
                      </m:r>
                      <m:r>
                        <m:rPr>
                          <m:nor/>
                        </m:rPr>
                        <a:rPr lang="pl-PL" sz="2400" baseline="30000">
                          <a:latin typeface="Cambria Math" panose="02040503050406030204" pitchFamily="18" charset="0"/>
                          <a:cs typeface="Simplified Arabic" pitchFamily="18" charset="-78"/>
                        </a:rPr>
                        <m:t>19 </m:t>
                      </m:r>
                      <m:r>
                        <m:rPr>
                          <m:nor/>
                        </m:rPr>
                        <a:rPr lang="pl-PL" sz="2400">
                          <a:latin typeface="Cambria Math" panose="02040503050406030204" pitchFamily="18" charset="0"/>
                          <a:cs typeface="Simplified Arabic" pitchFamily="18" charset="-78"/>
                        </a:rPr>
                        <m:t>J</m:t>
                      </m:r>
                    </m:oMath>
                  </m:oMathPara>
                </a14:m>
                <a:endParaRPr lang="en-US" sz="2400" dirty="0"/>
              </a:p>
              <a:p>
                <a:pPr algn="just"/>
                <a:endParaRPr lang="en-US" sz="1500" dirty="0"/>
              </a:p>
              <a:p>
                <a:pPr algn="just"/>
                <a:r>
                  <a:rPr lang="en-US" sz="2300" dirty="0"/>
                  <a:t>and</a:t>
                </a:r>
              </a:p>
              <a:p>
                <a:pPr algn="just"/>
                <a:endParaRPr lang="en-US" sz="1000" dirty="0"/>
              </a:p>
              <a:p>
                <a:pPr algn="just"/>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cs typeface="Simplified Arabic" pitchFamily="18" charset="-78"/>
                            </a:rPr>
                          </m:ctrlPr>
                        </m:sSubPr>
                        <m:e>
                          <m:r>
                            <a:rPr lang="en-US" sz="2400" i="1">
                              <a:latin typeface="Cambria Math" panose="02040503050406030204" pitchFamily="18" charset="0"/>
                              <a:cs typeface="Simplified Arabic" pitchFamily="18" charset="-78"/>
                            </a:rPr>
                            <m:t>𝜆</m:t>
                          </m:r>
                        </m:e>
                        <m:sub>
                          <m:r>
                            <a:rPr lang="en-US" sz="2400" i="1">
                              <a:latin typeface="Cambria Math" panose="02040503050406030204" pitchFamily="18" charset="0"/>
                              <a:cs typeface="Simplified Arabic" pitchFamily="18" charset="-78"/>
                            </a:rPr>
                            <m:t>𝑚𝑎𝑥</m:t>
                          </m:r>
                        </m:sub>
                      </m:sSub>
                      <m:r>
                        <a:rPr lang="en-US" sz="2400" i="1">
                          <a:latin typeface="Cambria Math" panose="02040503050406030204" pitchFamily="18" charset="0"/>
                          <a:cs typeface="Simplified Arabic" pitchFamily="18" charset="-78"/>
                        </a:rPr>
                        <m:t>=</m:t>
                      </m:r>
                      <m:f>
                        <m:fPr>
                          <m:ctrlPr>
                            <a:rPr lang="en-US" sz="2400" i="1">
                              <a:latin typeface="Cambria Math" panose="02040503050406030204" pitchFamily="18" charset="0"/>
                              <a:cs typeface="Simplified Arabic" pitchFamily="18" charset="-78"/>
                            </a:rPr>
                          </m:ctrlPr>
                        </m:fPr>
                        <m:num>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6</m:t>
                          </m:r>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626</m:t>
                          </m:r>
                          <m:r>
                            <a:rPr lang="en-US" altLang="en-US" sz="2400" i="1">
                              <a:latin typeface="Cambria Math" panose="02040503050406030204" pitchFamily="18" charset="0"/>
                              <a:cs typeface="Simplified Arabic" pitchFamily="18" charset="-78"/>
                            </a:rPr>
                            <m:t>×</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10</m:t>
                              </m:r>
                            </m:e>
                            <m:sup>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34</m:t>
                              </m:r>
                            </m:sup>
                          </m:sSup>
                          <m:r>
                            <a:rPr lang="en-US" altLang="en-US" sz="2400" i="1">
                              <a:latin typeface="Cambria Math" panose="02040503050406030204" pitchFamily="18" charset="0"/>
                              <a:cs typeface="Simplified Arabic" pitchFamily="18" charset="-78"/>
                            </a:rPr>
                            <m:t> </m:t>
                          </m:r>
                          <m:r>
                            <m:rPr>
                              <m:sty m:val="p"/>
                            </m:rPr>
                            <a:rPr lang="en-US" altLang="en-US" sz="2400" i="1">
                              <a:latin typeface="Cambria Math" panose="02040503050406030204" pitchFamily="18" charset="0"/>
                              <a:cs typeface="Simplified Arabic" pitchFamily="18" charset="-78"/>
                            </a:rPr>
                            <m:t>J</m:t>
                          </m:r>
                          <m:r>
                            <a:rPr lang="en-US" altLang="en-US" sz="2400" i="1">
                              <a:latin typeface="Cambria Math" panose="02040503050406030204" pitchFamily="18" charset="0"/>
                              <a:cs typeface="Simplified Arabic" pitchFamily="18" charset="-78"/>
                            </a:rPr>
                            <m:t>.</m:t>
                          </m:r>
                          <m:r>
                            <m:rPr>
                              <m:sty m:val="p"/>
                            </m:rPr>
                            <a:rPr lang="en-US" altLang="en-US" sz="2400" i="1">
                              <a:latin typeface="Cambria Math" panose="02040503050406030204" pitchFamily="18" charset="0"/>
                              <a:cs typeface="Simplified Arabic" pitchFamily="18" charset="-78"/>
                            </a:rPr>
                            <m:t>s</m:t>
                          </m:r>
                          <m:r>
                            <a:rPr lang="en-US" altLang="en-US" sz="2400" i="1">
                              <a:latin typeface="Cambria Math" panose="02040503050406030204" pitchFamily="18" charset="0"/>
                              <a:cs typeface="Simplified Arabic" pitchFamily="18" charset="-78"/>
                            </a:rPr>
                            <m:t> )(</m:t>
                          </m:r>
                          <m:r>
                            <m:rPr>
                              <m:nor/>
                            </m:rPr>
                            <a:rPr lang="en-US" sz="2400">
                              <a:latin typeface="Cambria Math" panose="02040503050406030204" pitchFamily="18" charset="0"/>
                              <a:cs typeface="Simplified Arabic" pitchFamily="18" charset="-78"/>
                            </a:rPr>
                            <m:t>2</m:t>
                          </m:r>
                          <m:r>
                            <m:rPr>
                              <m:nor/>
                            </m:rPr>
                            <a:rPr lang="en-US" sz="2400">
                              <a:latin typeface="Cambria Math" panose="02040503050406030204" pitchFamily="18" charset="0"/>
                              <a:cs typeface="Simplified Arabic" pitchFamily="18" charset="-78"/>
                            </a:rPr>
                            <m:t>.</m:t>
                          </m:r>
                          <m:r>
                            <m:rPr>
                              <m:nor/>
                            </m:rPr>
                            <a:rPr lang="en-US" sz="2400">
                              <a:latin typeface="Cambria Math" panose="02040503050406030204" pitchFamily="18" charset="0"/>
                              <a:cs typeface="Simplified Arabic" pitchFamily="18" charset="-78"/>
                            </a:rPr>
                            <m:t>998</m:t>
                          </m:r>
                          <m:r>
                            <a:rPr lang="en-US" altLang="en-US" sz="2400" i="1">
                              <a:latin typeface="Cambria Math" panose="02040503050406030204" pitchFamily="18" charset="0"/>
                              <a:cs typeface="Simplified Arabic" pitchFamily="18" charset="-78"/>
                            </a:rPr>
                            <m:t>×</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10</m:t>
                              </m:r>
                            </m:e>
                            <m:sup>
                              <m:r>
                                <a:rPr lang="en-US" altLang="en-US" sz="2400" b="0" i="1" smtClean="0">
                                  <a:latin typeface="Cambria Math" panose="02040503050406030204" pitchFamily="18" charset="0"/>
                                  <a:cs typeface="Simplified Arabic" pitchFamily="18" charset="-78"/>
                                </a:rPr>
                                <m:t>8</m:t>
                              </m:r>
                            </m:sup>
                          </m:sSup>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𝑚</m:t>
                          </m:r>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𝑠</m:t>
                          </m:r>
                          <m:r>
                            <a:rPr lang="en-US" altLang="en-US" sz="2400" i="1">
                              <a:latin typeface="Cambria Math" panose="02040503050406030204" pitchFamily="18" charset="0"/>
                              <a:cs typeface="Simplified Arabic" pitchFamily="18" charset="-78"/>
                            </a:rPr>
                            <m:t> )</m:t>
                          </m:r>
                        </m:num>
                        <m:den>
                          <m:r>
                            <m:rPr>
                              <m:nor/>
                            </m:rPr>
                            <a:rPr lang="pl-PL" sz="2400">
                              <a:latin typeface="Cambria Math" panose="02040503050406030204" pitchFamily="18" charset="0"/>
                              <a:cs typeface="Simplified Arabic" pitchFamily="18" charset="-78"/>
                            </a:rPr>
                            <m:t>9</m:t>
                          </m:r>
                          <m:r>
                            <m:rPr>
                              <m:nor/>
                            </m:rPr>
                            <a:rPr lang="pl-PL" sz="2400">
                              <a:latin typeface="Cambria Math" panose="02040503050406030204" pitchFamily="18" charset="0"/>
                              <a:cs typeface="Simplified Arabic" pitchFamily="18" charset="-78"/>
                            </a:rPr>
                            <m:t>.</m:t>
                          </m:r>
                          <m:r>
                            <m:rPr>
                              <m:nor/>
                            </m:rPr>
                            <a:rPr lang="pl-PL" sz="2400">
                              <a:latin typeface="Cambria Math" panose="02040503050406030204" pitchFamily="18" charset="0"/>
                              <a:cs typeface="Simplified Arabic" pitchFamily="18" charset="-78"/>
                            </a:rPr>
                            <m:t>02 </m:t>
                          </m:r>
                          <m:r>
                            <m:rPr>
                              <m:nor/>
                            </m:rPr>
                            <a:rPr lang="pl-PL" sz="2400">
                              <a:latin typeface="Cambria Math" panose="02040503050406030204" pitchFamily="18" charset="0"/>
                              <a:cs typeface="Simplified Arabic" pitchFamily="18" charset="-78"/>
                            </a:rPr>
                            <m:t>x</m:t>
                          </m:r>
                          <m:r>
                            <m:rPr>
                              <m:nor/>
                            </m:rPr>
                            <a:rPr lang="pl-PL" sz="2400">
                              <a:latin typeface="Cambria Math" panose="02040503050406030204" pitchFamily="18" charset="0"/>
                              <a:cs typeface="Simplified Arabic" pitchFamily="18" charset="-78"/>
                            </a:rPr>
                            <m:t> </m:t>
                          </m:r>
                          <m:r>
                            <m:rPr>
                              <m:nor/>
                            </m:rPr>
                            <a:rPr lang="pl-PL" sz="2400">
                              <a:latin typeface="Cambria Math" panose="02040503050406030204" pitchFamily="18" charset="0"/>
                              <a:cs typeface="Simplified Arabic" pitchFamily="18" charset="-78"/>
                            </a:rPr>
                            <m:t>10</m:t>
                          </m:r>
                          <m:r>
                            <m:rPr>
                              <m:nor/>
                            </m:rPr>
                            <a:rPr lang="en-US" sz="2400">
                              <a:latin typeface="Cambria Math" panose="02040503050406030204" pitchFamily="18" charset="0"/>
                              <a:cs typeface="Simplified Arabic" pitchFamily="18" charset="-78"/>
                            </a:rPr>
                            <m:t>−</m:t>
                          </m:r>
                          <m:r>
                            <m:rPr>
                              <m:nor/>
                            </m:rPr>
                            <a:rPr lang="pl-PL" sz="2400">
                              <a:latin typeface="Cambria Math" panose="02040503050406030204" pitchFamily="18" charset="0"/>
                              <a:cs typeface="Simplified Arabic" pitchFamily="18" charset="-78"/>
                            </a:rPr>
                            <m:t>19 </m:t>
                          </m:r>
                          <m:r>
                            <m:rPr>
                              <m:nor/>
                            </m:rPr>
                            <a:rPr lang="pl-PL" sz="2400">
                              <a:latin typeface="Cambria Math" panose="02040503050406030204" pitchFamily="18" charset="0"/>
                              <a:cs typeface="Simplified Arabic" pitchFamily="18" charset="-78"/>
                            </a:rPr>
                            <m:t>J</m:t>
                          </m:r>
                          <m:r>
                            <m:rPr>
                              <m:nor/>
                            </m:rPr>
                            <a:rPr lang="en-US" sz="2400" dirty="0">
                              <a:latin typeface="Cambria Math" panose="02040503050406030204" pitchFamily="18" charset="0"/>
                              <a:cs typeface="Simplified Arabic" pitchFamily="18" charset="-78"/>
                            </a:rPr>
                            <m:t> </m:t>
                          </m:r>
                        </m:den>
                      </m:f>
                    </m:oMath>
                  </m:oMathPara>
                </a14:m>
                <a:endParaRPr lang="en-US" sz="2400" i="1" dirty="0">
                  <a:latin typeface="Cambria Math" panose="02040503050406030204" pitchFamily="18" charset="0"/>
                  <a:cs typeface="Simplified Arabic" pitchFamily="18" charset="-78"/>
                </a:endParaRPr>
              </a:p>
              <a:p>
                <a:pPr algn="just"/>
                <a:endParaRPr lang="en-US" sz="2300" i="1" dirty="0">
                  <a:latin typeface="Cambria Math" panose="02040503050406030204" pitchFamily="18" charset="0"/>
                  <a:cs typeface="Simplified Arabic" pitchFamily="18" charset="-78"/>
                </a:endParaRPr>
              </a:p>
              <a:p>
                <a:pPr algn="just"/>
                <a:endParaRPr lang="en-US" sz="2300" i="1" dirty="0">
                  <a:latin typeface="Cambria Math" panose="02040503050406030204" pitchFamily="18" charset="0"/>
                  <a:cs typeface="Simplified Arabic" pitchFamily="18" charset="-78"/>
                </a:endParaRPr>
              </a:p>
              <a:p>
                <a:pPr algn="just"/>
                <a:endParaRPr lang="en-US" sz="2300" i="1" dirty="0">
                  <a:latin typeface="Cambria Math" panose="02040503050406030204" pitchFamily="18" charset="0"/>
                  <a:cs typeface="Simplified Arabic" pitchFamily="18" charset="-78"/>
                </a:endParaRPr>
              </a:p>
              <a:p>
                <a:pPr algn="just"/>
                <a:endParaRPr lang="en-US" sz="2300" i="1" dirty="0">
                  <a:latin typeface="Cambria Math" panose="02040503050406030204" pitchFamily="18" charset="0"/>
                  <a:cs typeface="Simplified Arabic" pitchFamily="18" charset="-78"/>
                </a:endParaRPr>
              </a:p>
              <a:p>
                <a:pPr algn="just"/>
                <a:endParaRPr lang="en-US" sz="2300" i="1" dirty="0">
                  <a:latin typeface="Cambria Math" panose="02040503050406030204" pitchFamily="18" charset="0"/>
                  <a:cs typeface="Simplified Arabic" pitchFamily="18" charset="-78"/>
                </a:endParaRPr>
              </a:p>
              <a:p>
                <a:pPr algn="just"/>
                <a:endParaRPr lang="en-US" sz="1100" i="1" dirty="0">
                  <a:latin typeface="Cambria Math" panose="02040503050406030204" pitchFamily="18" charset="0"/>
                  <a:cs typeface="Simplified Arabic" pitchFamily="18" charset="-78"/>
                </a:endParaRPr>
              </a:p>
              <a:p>
                <a:pPr algn="just"/>
                <a:r>
                  <a:rPr lang="en-US" sz="2400" dirty="0"/>
                  <a:t>The causes of discrepancy between experimental value (</a:t>
                </a:r>
                <a14:m>
                  <m:oMath xmlns:m="http://schemas.openxmlformats.org/officeDocument/2006/math">
                    <m:r>
                      <a:rPr lang="en-US" altLang="en-US" sz="2400" i="1">
                        <a:latin typeface="Cambria Math" panose="02040503050406030204" pitchFamily="18" charset="0"/>
                        <a:cs typeface="Simplified Arabic" pitchFamily="18" charset="-78"/>
                      </a:rPr>
                      <m:t>2</m:t>
                    </m:r>
                    <m:r>
                      <a:rPr lang="en-US" altLang="en-US" sz="2400" b="0" i="1" smtClean="0">
                        <a:latin typeface="Cambria Math" panose="02040503050406030204" pitchFamily="18" charset="0"/>
                        <a:cs typeface="Simplified Arabic" pitchFamily="18" charset="-78"/>
                      </a:rPr>
                      <m:t>17</m:t>
                    </m:r>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𝑛𝑚</m:t>
                    </m:r>
                  </m:oMath>
                </a14:m>
                <a:r>
                  <a:rPr lang="en-US" sz="2400" dirty="0"/>
                  <a:t>) and calculated value (</a:t>
                </a:r>
                <a14:m>
                  <m:oMath xmlns:m="http://schemas.openxmlformats.org/officeDocument/2006/math">
                    <m:r>
                      <a:rPr lang="en-US" altLang="en-US" sz="2400" i="1">
                        <a:latin typeface="Cambria Math" panose="02040503050406030204" pitchFamily="18" charset="0"/>
                        <a:cs typeface="Simplified Arabic" pitchFamily="18" charset="-78"/>
                      </a:rPr>
                      <m:t>220</m:t>
                    </m:r>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𝑛𝑚</m:t>
                    </m:r>
                  </m:oMath>
                </a14:m>
                <a:r>
                  <a:rPr lang="en-US" sz="2400" dirty="0"/>
                  <a:t>) is the approximations that have been made. </a:t>
                </a:r>
                <a:endParaRPr lang="en-US" sz="2300" i="1" dirty="0">
                  <a:latin typeface="Cambria Math" panose="02040503050406030204" pitchFamily="18" charset="0"/>
                  <a:cs typeface="Simplified Arabic" pitchFamily="18"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194717" y="957377"/>
                <a:ext cx="8659351" cy="5666936"/>
              </a:xfrm>
              <a:prstGeom prst="rect">
                <a:avLst/>
              </a:prstGeom>
              <a:blipFill>
                <a:blip r:embed="rId2"/>
                <a:stretch>
                  <a:fillRect l="-1127" r="-10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407663" y="4316717"/>
                <a:ext cx="2328673"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left"/>
                    </m:oMathParaPr>
                    <m:oMath xmlns:m="http://schemas.openxmlformats.org/officeDocument/2006/math">
                      <m:r>
                        <a:rPr lang="en-US" altLang="en-US" sz="2000" b="0" i="1" smtClean="0">
                          <a:solidFill>
                            <a:schemeClr val="accent6">
                              <a:lumMod val="75000"/>
                            </a:schemeClr>
                          </a:solidFill>
                          <a:latin typeface="Cambria Math" panose="02040503050406030204" pitchFamily="18" charset="0"/>
                          <a:cs typeface="Simplified Arabic" pitchFamily="18" charset="-78"/>
                        </a:rPr>
                        <m:t>𝑟𝑒𝑚𝑒𝑚𝑏𝑒𝑟</m:t>
                      </m:r>
                      <m:r>
                        <a:rPr lang="en-US" altLang="en-US" sz="2000" b="0" i="1" smtClean="0">
                          <a:solidFill>
                            <a:schemeClr val="accent6">
                              <a:lumMod val="75000"/>
                            </a:schemeClr>
                          </a:solidFill>
                          <a:latin typeface="Cambria Math" panose="02040503050406030204" pitchFamily="18" charset="0"/>
                          <a:cs typeface="Simplified Arabic" pitchFamily="18" charset="-78"/>
                        </a:rPr>
                        <m:t> </m:t>
                      </m:r>
                      <m:r>
                        <a:rPr lang="en-US" altLang="en-US" sz="2000" b="0" i="1" smtClean="0">
                          <a:solidFill>
                            <a:schemeClr val="accent6">
                              <a:lumMod val="75000"/>
                            </a:schemeClr>
                          </a:solidFill>
                          <a:latin typeface="Cambria Math" panose="02040503050406030204" pitchFamily="18" charset="0"/>
                          <a:cs typeface="Simplified Arabic" pitchFamily="18" charset="-78"/>
                        </a:rPr>
                        <m:t>𝑡</m:t>
                      </m:r>
                      <m:r>
                        <a:rPr lang="en-US" altLang="en-US" sz="2000" b="0" i="1" smtClean="0">
                          <a:solidFill>
                            <a:schemeClr val="accent6">
                              <a:lumMod val="75000"/>
                            </a:schemeClr>
                          </a:solidFill>
                          <a:latin typeface="Cambria Math" panose="02040503050406030204" pitchFamily="18" charset="0"/>
                          <a:cs typeface="Simplified Arabic" pitchFamily="18" charset="-78"/>
                        </a:rPr>
                        <m:t>h</m:t>
                      </m:r>
                      <m:r>
                        <a:rPr lang="en-US" altLang="en-US" sz="2000" b="0" i="1" smtClean="0">
                          <a:solidFill>
                            <a:schemeClr val="accent6">
                              <a:lumMod val="75000"/>
                            </a:schemeClr>
                          </a:solidFill>
                          <a:latin typeface="Cambria Math" panose="02040503050406030204" pitchFamily="18" charset="0"/>
                          <a:cs typeface="Simplified Arabic" pitchFamily="18" charset="-78"/>
                        </a:rPr>
                        <m:t>𝑎𝑡</m:t>
                      </m:r>
                      <m:r>
                        <a:rPr lang="en-US" altLang="en-US" sz="2000" b="0" i="1" smtClean="0">
                          <a:solidFill>
                            <a:schemeClr val="accent6">
                              <a:lumMod val="75000"/>
                            </a:schemeClr>
                          </a:solidFill>
                          <a:latin typeface="Cambria Math" panose="02040503050406030204" pitchFamily="18" charset="0"/>
                          <a:cs typeface="Simplified Arabic" pitchFamily="18" charset="-78"/>
                        </a:rPr>
                        <m:t>:</m:t>
                      </m:r>
                    </m:oMath>
                  </m:oMathPara>
                </a14:m>
                <a:endParaRPr lang="en-US" altLang="en-US" sz="2000" i="1" dirty="0">
                  <a:solidFill>
                    <a:schemeClr val="accent6">
                      <a:lumMod val="75000"/>
                    </a:schemeClr>
                  </a:solidFill>
                  <a:latin typeface="Cambria Math" panose="02040503050406030204" pitchFamily="18" charset="0"/>
                  <a:cs typeface="Simplified Arabic" pitchFamily="18" charset="-78"/>
                </a:endParaRPr>
              </a:p>
              <a:p>
                <a14:m>
                  <m:oMath xmlns:m="http://schemas.openxmlformats.org/officeDocument/2006/math">
                    <m:r>
                      <a:rPr lang="en-US" sz="2000" b="0" i="1" smtClean="0">
                        <a:solidFill>
                          <a:schemeClr val="accent6">
                            <a:lumMod val="75000"/>
                          </a:schemeClr>
                        </a:solidFill>
                        <a:latin typeface="Cambria Math" panose="02040503050406030204" pitchFamily="18" charset="0"/>
                        <a:ea typeface="Cambria Math" panose="02040503050406030204" pitchFamily="18" charset="0"/>
                      </a:rPr>
                      <m:t>1</m:t>
                    </m:r>
                    <m:r>
                      <a:rPr lang="en-US" sz="2000" b="0" i="1" smtClean="0">
                        <a:solidFill>
                          <a:schemeClr val="accent6">
                            <a:lumMod val="75000"/>
                          </a:schemeClr>
                        </a:solidFill>
                        <a:latin typeface="Cambria Math" panose="02040503050406030204" pitchFamily="18" charset="0"/>
                        <a:ea typeface="Cambria Math" panose="02040503050406030204" pitchFamily="18" charset="0"/>
                      </a:rPr>
                      <m:t>𝑛𝑚</m:t>
                    </m:r>
                    <m:r>
                      <a:rPr lang="en-US" sz="2000" b="0" i="1" smtClean="0">
                        <a:solidFill>
                          <a:schemeClr val="accent6">
                            <a:lumMod val="75000"/>
                          </a:schemeClr>
                        </a:solidFill>
                        <a:latin typeface="Cambria Math" panose="02040503050406030204" pitchFamily="18" charset="0"/>
                        <a:ea typeface="Cambria Math" panose="02040503050406030204" pitchFamily="18" charset="0"/>
                      </a:rPr>
                      <m:t>=</m:t>
                    </m:r>
                    <m:r>
                      <a:rPr lang="en-US" sz="2000" b="0" i="1" smtClean="0">
                        <a:solidFill>
                          <a:schemeClr val="accent6">
                            <a:lumMod val="75000"/>
                          </a:schemeClr>
                        </a:solidFill>
                        <a:latin typeface="Cambria Math" panose="02040503050406030204" pitchFamily="18" charset="0"/>
                        <a:ea typeface="Cambria Math" panose="02040503050406030204" pitchFamily="18" charset="0"/>
                      </a:rPr>
                      <m:t>1</m:t>
                    </m:r>
                    <m:r>
                      <a:rPr lang="en-US" sz="2000" b="0" i="1" smtClean="0">
                        <a:solidFill>
                          <a:schemeClr val="accent6">
                            <a:lumMod val="75000"/>
                          </a:schemeClr>
                        </a:solidFill>
                        <a:latin typeface="Cambria Math" panose="02040503050406030204" pitchFamily="18" charset="0"/>
                        <a:ea typeface="Cambria Math" panose="02040503050406030204" pitchFamily="18" charset="0"/>
                      </a:rPr>
                      <m:t> ×</m:t>
                    </m:r>
                    <m:sSup>
                      <m:sSupPr>
                        <m:ctrlPr>
                          <a:rPr lang="en-US" sz="2000" i="1" smtClean="0">
                            <a:solidFill>
                              <a:schemeClr val="accent6">
                                <a:lumMod val="75000"/>
                              </a:schemeClr>
                            </a:solidFill>
                            <a:latin typeface="Cambria Math" panose="02040503050406030204" pitchFamily="18" charset="0"/>
                            <a:ea typeface="Cambria Math" panose="02040503050406030204" pitchFamily="18" charset="0"/>
                          </a:rPr>
                        </m:ctrlPr>
                      </m:sSupPr>
                      <m:e>
                        <m:r>
                          <a:rPr lang="en-US" sz="2000" b="0" i="1" smtClean="0">
                            <a:solidFill>
                              <a:schemeClr val="accent6">
                                <a:lumMod val="75000"/>
                              </a:schemeClr>
                            </a:solidFill>
                            <a:latin typeface="Cambria Math" panose="02040503050406030204" pitchFamily="18" charset="0"/>
                            <a:ea typeface="Cambria Math" panose="02040503050406030204" pitchFamily="18" charset="0"/>
                          </a:rPr>
                          <m:t>10</m:t>
                        </m:r>
                      </m:e>
                      <m:sup>
                        <m:r>
                          <a:rPr lang="en-US" sz="2000" b="0" i="1" smtClean="0">
                            <a:solidFill>
                              <a:schemeClr val="accent6">
                                <a:lumMod val="75000"/>
                              </a:schemeClr>
                            </a:solidFill>
                            <a:latin typeface="Cambria Math" panose="02040503050406030204" pitchFamily="18" charset="0"/>
                            <a:ea typeface="Cambria Math" panose="02040503050406030204" pitchFamily="18" charset="0"/>
                          </a:rPr>
                          <m:t>−</m:t>
                        </m:r>
                        <m:r>
                          <a:rPr lang="en-US" sz="2000" b="0" i="1" smtClean="0">
                            <a:solidFill>
                              <a:schemeClr val="accent6">
                                <a:lumMod val="75000"/>
                              </a:schemeClr>
                            </a:solidFill>
                            <a:latin typeface="Cambria Math" panose="02040503050406030204" pitchFamily="18" charset="0"/>
                            <a:ea typeface="Cambria Math" panose="02040503050406030204" pitchFamily="18" charset="0"/>
                          </a:rPr>
                          <m:t>9</m:t>
                        </m:r>
                      </m:sup>
                    </m:sSup>
                    <m:r>
                      <a:rPr lang="en-US" sz="2000" b="0" i="1" smtClean="0">
                        <a:solidFill>
                          <a:schemeClr val="accent6">
                            <a:lumMod val="75000"/>
                          </a:schemeClr>
                        </a:solidFill>
                        <a:latin typeface="Cambria Math" panose="02040503050406030204" pitchFamily="18" charset="0"/>
                        <a:ea typeface="Cambria Math" panose="02040503050406030204" pitchFamily="18" charset="0"/>
                      </a:rPr>
                      <m:t> </m:t>
                    </m:r>
                    <m:r>
                      <a:rPr lang="en-US" sz="2000" b="0" i="1" smtClean="0">
                        <a:solidFill>
                          <a:schemeClr val="accent6">
                            <a:lumMod val="75000"/>
                          </a:schemeClr>
                        </a:solidFill>
                        <a:latin typeface="Cambria Math" panose="02040503050406030204" pitchFamily="18" charset="0"/>
                        <a:ea typeface="Cambria Math" panose="02040503050406030204" pitchFamily="18" charset="0"/>
                      </a:rPr>
                      <m:t>𝑚</m:t>
                    </m:r>
                  </m:oMath>
                </a14:m>
                <a:r>
                  <a:rPr lang="en-US" sz="2000" dirty="0">
                    <a:solidFill>
                      <a:schemeClr val="accent6">
                        <a:lumMod val="75000"/>
                      </a:schemeClr>
                    </a:solidFill>
                    <a:latin typeface="Cambria Math" panose="02040503050406030204" pitchFamily="18" charset="0"/>
                    <a:ea typeface="Cambria Math" panose="02040503050406030204" pitchFamily="18" charset="0"/>
                  </a:rPr>
                  <a:t> </a:t>
                </a:r>
              </a:p>
            </p:txBody>
          </p:sp>
        </mc:Choice>
        <mc:Fallback xmlns="">
          <p:sp>
            <p:nvSpPr>
              <p:cNvPr id="9" name="Rectangle 8"/>
              <p:cNvSpPr>
                <a:spLocks noRot="1" noChangeAspect="1" noMove="1" noResize="1" noEditPoints="1" noAdjustHandles="1" noChangeArrowheads="1" noChangeShapeType="1" noTextEdit="1"/>
              </p:cNvSpPr>
              <p:nvPr/>
            </p:nvSpPr>
            <p:spPr>
              <a:xfrm>
                <a:off x="3407663" y="4316717"/>
                <a:ext cx="2328673" cy="7078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050542" y="3671114"/>
                <a:ext cx="412869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cs typeface="Simplified Arabic" pitchFamily="18" charset="-78"/>
                        </a:rPr>
                        <m:t>=</m:t>
                      </m:r>
                      <m:r>
                        <a:rPr lang="en-US" sz="2400" i="1">
                          <a:latin typeface="Cambria Math" panose="02040503050406030204" pitchFamily="18" charset="0"/>
                          <a:cs typeface="Simplified Arabic" pitchFamily="18" charset="-78"/>
                        </a:rPr>
                        <m:t>2</m:t>
                      </m:r>
                      <m:r>
                        <a:rPr lang="en-US" sz="2400" i="1">
                          <a:latin typeface="Cambria Math" panose="02040503050406030204" pitchFamily="18" charset="0"/>
                          <a:cs typeface="Simplified Arabic" pitchFamily="18" charset="-78"/>
                        </a:rPr>
                        <m:t>.</m:t>
                      </m:r>
                      <m:r>
                        <a:rPr lang="en-US" sz="2400" i="1">
                          <a:latin typeface="Cambria Math" panose="02040503050406030204" pitchFamily="18" charset="0"/>
                          <a:cs typeface="Simplified Arabic" pitchFamily="18" charset="-78"/>
                        </a:rPr>
                        <m:t>20</m:t>
                      </m:r>
                      <m:r>
                        <a:rPr lang="en-US" altLang="en-US" sz="2400" i="1">
                          <a:latin typeface="Cambria Math" panose="02040503050406030204" pitchFamily="18" charset="0"/>
                          <a:cs typeface="Simplified Arabic" pitchFamily="18" charset="-78"/>
                        </a:rPr>
                        <m:t>×</m:t>
                      </m:r>
                      <m:sSup>
                        <m:sSupPr>
                          <m:ctrlPr>
                            <a:rPr lang="en-US" altLang="en-US" sz="2400" i="1">
                              <a:latin typeface="Cambria Math" panose="02040503050406030204" pitchFamily="18" charset="0"/>
                              <a:cs typeface="Simplified Arabic" pitchFamily="18" charset="-78"/>
                            </a:rPr>
                          </m:ctrlPr>
                        </m:sSupPr>
                        <m:e>
                          <m:r>
                            <a:rPr lang="en-US" altLang="en-US" sz="2400" i="1">
                              <a:latin typeface="Cambria Math" panose="02040503050406030204" pitchFamily="18" charset="0"/>
                              <a:cs typeface="Simplified Arabic" pitchFamily="18" charset="-78"/>
                            </a:rPr>
                            <m:t>10</m:t>
                          </m:r>
                        </m:e>
                        <m:sup>
                          <m:r>
                            <a:rPr lang="en-US" altLang="en-US" sz="2400" i="1">
                              <a:latin typeface="Cambria Math" panose="02040503050406030204" pitchFamily="18" charset="0"/>
                              <a:cs typeface="Simplified Arabic" pitchFamily="18" charset="-78"/>
                            </a:rPr>
                            <m:t>−</m:t>
                          </m:r>
                          <m:r>
                            <a:rPr lang="en-US" altLang="en-US" sz="2400" i="1">
                              <a:latin typeface="Cambria Math" panose="02040503050406030204" pitchFamily="18" charset="0"/>
                              <a:cs typeface="Simplified Arabic" pitchFamily="18" charset="-78"/>
                            </a:rPr>
                            <m:t>7</m:t>
                          </m:r>
                        </m:sup>
                      </m:sSup>
                      <m:r>
                        <a:rPr lang="en-US" altLang="en-US" sz="2400" i="1">
                          <a:latin typeface="Cambria Math" panose="02040503050406030204" pitchFamily="18" charset="0"/>
                          <a:cs typeface="Simplified Arabic" pitchFamily="18" charset="-78"/>
                        </a:rPr>
                        <m:t>𝑚</m:t>
                      </m:r>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𝑜𝑟</m:t>
                      </m:r>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220</m:t>
                      </m:r>
                      <m:r>
                        <a:rPr lang="en-US" altLang="en-US" sz="2400" i="1">
                          <a:latin typeface="Cambria Math" panose="02040503050406030204" pitchFamily="18" charset="0"/>
                          <a:cs typeface="Simplified Arabic" pitchFamily="18" charset="-78"/>
                        </a:rPr>
                        <m:t> </m:t>
                      </m:r>
                      <m:r>
                        <a:rPr lang="en-US" altLang="en-US" sz="2400" i="1">
                          <a:latin typeface="Cambria Math" panose="02040503050406030204" pitchFamily="18" charset="0"/>
                          <a:cs typeface="Simplified Arabic" pitchFamily="18" charset="-78"/>
                        </a:rPr>
                        <m:t>𝑛𝑚</m:t>
                      </m:r>
                      <m:r>
                        <a:rPr lang="en-US" altLang="en-US" sz="2400" i="1">
                          <a:latin typeface="Cambria Math" panose="02040503050406030204" pitchFamily="18" charset="0"/>
                          <a:cs typeface="Simplified Arabic" pitchFamily="18" charset="-78"/>
                        </a:rPr>
                        <m:t>)</m:t>
                      </m:r>
                    </m:oMath>
                  </m:oMathPara>
                </a14:m>
                <a:endParaRPr lang="en-US" sz="2400" i="1" dirty="0">
                  <a:latin typeface="Cambria Math" panose="02040503050406030204" pitchFamily="18" charset="0"/>
                  <a:cs typeface="Simplified Arabic" pitchFamily="18"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2050542" y="3671114"/>
                <a:ext cx="4128694" cy="461665"/>
              </a:xfrm>
              <a:prstGeom prst="rect">
                <a:avLst/>
              </a:prstGeom>
              <a:blipFill>
                <a:blip r:embed="rId4"/>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37491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11" end="11"/>
                                            </p:txEl>
                                          </p:spTgt>
                                        </p:tgtEl>
                                        <p:attrNameLst>
                                          <p:attrName>style.visibility</p:attrName>
                                        </p:attrNameLst>
                                      </p:cBhvr>
                                      <p:to>
                                        <p:strVal val="visible"/>
                                      </p:to>
                                    </p:set>
                                    <p:animEffect transition="in" filter="fade">
                                      <p:cBhvr>
                                        <p:cTn id="3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Postulates of Quantum Mechanics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32</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910097"/>
                <a:ext cx="8754566" cy="5954194"/>
              </a:xfrm>
              <a:prstGeom prst="rect">
                <a:avLst/>
              </a:prstGeom>
            </p:spPr>
            <p:txBody>
              <a:bodyPr wrap="square">
                <a:spAutoFit/>
              </a:bodyPr>
              <a:lstStyle/>
              <a:p>
                <a:pPr algn="just"/>
                <a:r>
                  <a:rPr lang="en-US" altLang="en-US" sz="2300" dirty="0"/>
                  <a:t>Any theory is usually built on a number of postulates.  A postulate is a theoretical assumption that has no prove but reasonable and </a:t>
                </a:r>
                <a:r>
                  <a:rPr lang="en-US" sz="2400" dirty="0"/>
                  <a:t>found to be consistent with observation</a:t>
                </a:r>
                <a:r>
                  <a:rPr lang="en-US" altLang="en-US" sz="2300" dirty="0"/>
                  <a:t>. A postulates can play a key rule in deriving the theory.  </a:t>
                </a:r>
              </a:p>
              <a:p>
                <a:pPr algn="just"/>
                <a:r>
                  <a:rPr lang="en-US" altLang="en-US" sz="2300" dirty="0"/>
                  <a:t>The following are some of the quantum mechanics postulates:</a:t>
                </a:r>
              </a:p>
              <a:p>
                <a:pPr algn="just"/>
                <a:endParaRPr lang="en-US" altLang="en-US" sz="800" dirty="0"/>
              </a:p>
              <a:p>
                <a:pPr algn="just"/>
                <a:r>
                  <a:rPr lang="en-US" altLang="en-US" sz="2300" b="1" dirty="0">
                    <a:solidFill>
                      <a:srgbClr val="FF0000"/>
                    </a:solidFill>
                    <a:latin typeface="Calibri body"/>
                    <a:ea typeface="Times New Roman" panose="02020603050405020304" pitchFamily="18" charset="0"/>
                    <a:cs typeface="Simplified Arabic" pitchFamily="18" charset="-78"/>
                  </a:rPr>
                  <a:t>First postulate</a:t>
                </a:r>
              </a:p>
              <a:p>
                <a:pPr algn="just"/>
                <a:r>
                  <a:rPr lang="en-US" sz="2300" dirty="0">
                    <a:solidFill>
                      <a:srgbClr val="0070C0"/>
                    </a:solidFill>
                  </a:rPr>
                  <a:t>The state of a system is fully described by its state function or wave function (often written as wavefunction) </a:t>
                </a:r>
                <a14:m>
                  <m:oMath xmlns:m="http://schemas.openxmlformats.org/officeDocument/2006/math">
                    <m:r>
                      <a:rPr lang="el-GR" sz="2300" i="1">
                        <a:solidFill>
                          <a:srgbClr val="0070C0"/>
                        </a:solidFill>
                        <a:latin typeface="Cambria Math" panose="02040503050406030204" pitchFamily="18" charset="0"/>
                        <a:ea typeface="Cambria Math" panose="02040503050406030204" pitchFamily="18" charset="0"/>
                      </a:rPr>
                      <m:t>𝜓</m:t>
                    </m:r>
                    <m:d>
                      <m:dPr>
                        <m:ctrlPr>
                          <a:rPr lang="en-US" sz="2300" i="1">
                            <a:solidFill>
                              <a:srgbClr val="0070C0"/>
                            </a:solidFill>
                            <a:latin typeface="Cambria Math" panose="02040503050406030204" pitchFamily="18" charset="0"/>
                          </a:rPr>
                        </m:ctrlPr>
                      </m:dPr>
                      <m:e>
                        <m:r>
                          <a:rPr lang="en-US" sz="2300" i="1">
                            <a:solidFill>
                              <a:srgbClr val="0070C0"/>
                            </a:solidFill>
                            <a:latin typeface="Cambria Math" panose="02040503050406030204" pitchFamily="18" charset="0"/>
                          </a:rPr>
                          <m:t>𝑟</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𝑡</m:t>
                        </m:r>
                      </m:e>
                    </m:d>
                  </m:oMath>
                </a14:m>
                <a:r>
                  <a:rPr lang="en-US" sz="2300" dirty="0">
                    <a:solidFill>
                      <a:srgbClr val="0070C0"/>
                    </a:solidFill>
                  </a:rPr>
                  <a:t> that depends on the coordinates </a:t>
                </a:r>
                <a14:m>
                  <m:oMath xmlns:m="http://schemas.openxmlformats.org/officeDocument/2006/math">
                    <m:d>
                      <m:dPr>
                        <m:ctrlPr>
                          <a:rPr lang="en-US" sz="2300" i="1">
                            <a:solidFill>
                              <a:srgbClr val="0070C0"/>
                            </a:solidFill>
                            <a:latin typeface="Cambria Math" panose="02040503050406030204" pitchFamily="18" charset="0"/>
                          </a:rPr>
                        </m:ctrlPr>
                      </m:dPr>
                      <m:e>
                        <m:r>
                          <a:rPr lang="en-US" sz="2300" i="1">
                            <a:solidFill>
                              <a:srgbClr val="0070C0"/>
                            </a:solidFill>
                            <a:latin typeface="Cambria Math" panose="02040503050406030204" pitchFamily="18" charset="0"/>
                          </a:rPr>
                          <m:t>𝑥</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𝑦</m:t>
                        </m:r>
                        <m:r>
                          <a:rPr lang="en-US" sz="2300" i="1">
                            <a:solidFill>
                              <a:srgbClr val="0070C0"/>
                            </a:solidFill>
                            <a:latin typeface="Cambria Math" panose="02040503050406030204" pitchFamily="18" charset="0"/>
                          </a:rPr>
                          <m:t>, </m:t>
                        </m:r>
                        <m:r>
                          <a:rPr lang="en-US" sz="2300" i="1">
                            <a:solidFill>
                              <a:srgbClr val="0070C0"/>
                            </a:solidFill>
                            <a:latin typeface="Cambria Math" panose="02040503050406030204" pitchFamily="18" charset="0"/>
                          </a:rPr>
                          <m:t>𝑧</m:t>
                        </m:r>
                      </m:e>
                    </m:d>
                  </m:oMath>
                </a14:m>
                <a:r>
                  <a:rPr lang="en-US" sz="2300" dirty="0">
                    <a:solidFill>
                      <a:srgbClr val="0070C0"/>
                    </a:solidFill>
                  </a:rPr>
                  <a:t> of the particle(s) and on time</a:t>
                </a:r>
                <a14:m>
                  <m:oMath xmlns:m="http://schemas.openxmlformats.org/officeDocument/2006/math">
                    <m:d>
                      <m:dPr>
                        <m:ctrlPr>
                          <a:rPr lang="en-US" sz="2300" i="1">
                            <a:solidFill>
                              <a:srgbClr val="0070C0"/>
                            </a:solidFill>
                            <a:latin typeface="Cambria Math" panose="02040503050406030204" pitchFamily="18" charset="0"/>
                          </a:rPr>
                        </m:ctrlPr>
                      </m:dPr>
                      <m:e>
                        <m:r>
                          <a:rPr lang="en-US" sz="2300" i="1">
                            <a:solidFill>
                              <a:srgbClr val="0070C0"/>
                            </a:solidFill>
                            <a:latin typeface="Cambria Math" panose="02040503050406030204" pitchFamily="18" charset="0"/>
                          </a:rPr>
                          <m:t>𝑡</m:t>
                        </m:r>
                      </m:e>
                    </m:d>
                  </m:oMath>
                </a14:m>
                <a:r>
                  <a:rPr lang="en-US" sz="2300" dirty="0">
                    <a:solidFill>
                      <a:srgbClr val="0070C0"/>
                    </a:solidFill>
                  </a:rPr>
                  <a:t>.</a:t>
                </a:r>
              </a:p>
              <a:p>
                <a:pPr algn="just"/>
                <a:endParaRPr lang="en-US" altLang="en-US" sz="800" dirty="0"/>
              </a:p>
              <a:p>
                <a:pPr algn="just"/>
                <a:r>
                  <a:rPr lang="en-US" altLang="en-US" sz="2300" dirty="0"/>
                  <a:t>For a system consisting of </a:t>
                </a:r>
                <a14:m>
                  <m:oMath xmlns:m="http://schemas.openxmlformats.org/officeDocument/2006/math">
                    <m:r>
                      <a:rPr lang="en-US" sz="2300" b="0" i="1" smtClean="0">
                        <a:latin typeface="Cambria Math" panose="02040503050406030204" pitchFamily="18" charset="0"/>
                      </a:rPr>
                      <m:t>𝑁</m:t>
                    </m:r>
                  </m:oMath>
                </a14:m>
                <a:r>
                  <a:rPr lang="en-US" altLang="en-US" sz="2300" dirty="0"/>
                  <a:t> particles then this system can be fully described by a wave function </a:t>
                </a:r>
                <a14:m>
                  <m:oMath xmlns:m="http://schemas.openxmlformats.org/officeDocument/2006/math">
                    <m:r>
                      <a:rPr lang="el-GR" sz="2300" i="1">
                        <a:latin typeface="Cambria Math" panose="02040503050406030204" pitchFamily="18" charset="0"/>
                        <a:ea typeface="Cambria Math" panose="02040503050406030204" pitchFamily="18" charset="0"/>
                      </a:rPr>
                      <m:t>𝜓</m:t>
                    </m:r>
                  </m:oMath>
                </a14:m>
                <a:r>
                  <a:rPr lang="en-US" altLang="en-US" sz="2300" dirty="0"/>
                  <a:t> which is given by</a:t>
                </a:r>
              </a:p>
              <a:p>
                <a:pPr algn="just"/>
                <a:endParaRPr lang="en-US" altLang="en-US" sz="1000" dirty="0"/>
              </a:p>
              <a:p>
                <a:pPr algn="ctr"/>
                <a14:m>
                  <m:oMath xmlns:m="http://schemas.openxmlformats.org/officeDocument/2006/math">
                    <m:r>
                      <a:rPr lang="el-GR" sz="2300" i="1">
                        <a:latin typeface="Cambria Math" panose="02040503050406030204" pitchFamily="18" charset="0"/>
                        <a:ea typeface="Cambria Math" panose="02040503050406030204" pitchFamily="18" charset="0"/>
                      </a:rPr>
                      <m:t>𝜓</m:t>
                    </m:r>
                  </m:oMath>
                </a14:m>
                <a:r>
                  <a:rPr lang="en-US" altLang="en-US" sz="2300" dirty="0"/>
                  <a:t> </a:t>
                </a:r>
                <a14:m>
                  <m:oMath xmlns:m="http://schemas.openxmlformats.org/officeDocument/2006/math">
                    <m:r>
                      <a:rPr lang="el-GR" sz="2300" i="1" smtClean="0">
                        <a:latin typeface="Cambria Math" panose="02040503050406030204" pitchFamily="18" charset="0"/>
                        <a:ea typeface="Cambria Math" panose="02040503050406030204" pitchFamily="18" charset="0"/>
                      </a:rPr>
                      <m:t>≡</m:t>
                    </m:r>
                    <m:r>
                      <a:rPr lang="el-GR" sz="2300" i="1">
                        <a:latin typeface="Cambria Math" panose="02040503050406030204" pitchFamily="18" charset="0"/>
                        <a:ea typeface="Cambria Math" panose="02040503050406030204" pitchFamily="18" charset="0"/>
                      </a:rPr>
                      <m:t>𝜓</m:t>
                    </m:r>
                    <m:r>
                      <a:rPr lang="en-US" sz="2300" b="0" i="0" smtClean="0">
                        <a:latin typeface="Cambria Math" panose="02040503050406030204" pitchFamily="18" charset="0"/>
                        <a:ea typeface="Cambria Math" panose="02040503050406030204" pitchFamily="18" charset="0"/>
                      </a:rPr>
                      <m:t>(</m:t>
                    </m:r>
                    <m:r>
                      <a:rPr lang="en-US" sz="2300" b="0" i="1" smtClean="0">
                        <a:latin typeface="Cambria Math" panose="02040503050406030204" pitchFamily="18" charset="0"/>
                        <a:ea typeface="Cambria Math" panose="02040503050406030204" pitchFamily="18" charset="0"/>
                      </a:rPr>
                      <m:t>𝑞</m:t>
                    </m:r>
                    <m:r>
                      <a:rPr lang="en-US" sz="2300" b="0" i="1" baseline="-25000" smtClean="0">
                        <a:latin typeface="Cambria Math" panose="02040503050406030204" pitchFamily="18" charset="0"/>
                        <a:ea typeface="Cambria Math" panose="02040503050406030204" pitchFamily="18" charset="0"/>
                      </a:rPr>
                      <m:t>1</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𝑞</m:t>
                    </m:r>
                    <m:r>
                      <a:rPr lang="en-US" sz="2300" b="0" i="1" baseline="-25000" smtClean="0">
                        <a:latin typeface="Cambria Math" panose="02040503050406030204" pitchFamily="18" charset="0"/>
                        <a:ea typeface="Cambria Math" panose="02040503050406030204" pitchFamily="18" charset="0"/>
                      </a:rPr>
                      <m:t>2</m:t>
                    </m:r>
                    <m:r>
                      <a:rPr lang="en-US" sz="2300" b="0" i="1" smtClean="0">
                        <a:latin typeface="Cambria Math" panose="02040503050406030204" pitchFamily="18" charset="0"/>
                        <a:ea typeface="Cambria Math" panose="02040503050406030204" pitchFamily="18" charset="0"/>
                      </a:rPr>
                      <m:t>,</m:t>
                    </m:r>
                    <m:r>
                      <a:rPr lang="en-US" sz="2300" i="1">
                        <a:latin typeface="Cambria Math" panose="02040503050406030204" pitchFamily="18" charset="0"/>
                        <a:ea typeface="Cambria Math" panose="02040503050406030204" pitchFamily="18" charset="0"/>
                      </a:rPr>
                      <m:t>𝑞</m:t>
                    </m:r>
                    <m:r>
                      <a:rPr lang="en-US" sz="2300" b="0" i="1" baseline="-25000" smtClean="0">
                        <a:latin typeface="Cambria Math" panose="02040503050406030204" pitchFamily="18" charset="0"/>
                        <a:ea typeface="Cambria Math" panose="02040503050406030204" pitchFamily="18" charset="0"/>
                      </a:rPr>
                      <m:t>3</m:t>
                    </m:r>
                    <m:r>
                      <a:rPr lang="en-US" sz="2300" i="1">
                        <a:latin typeface="Cambria Math" panose="02040503050406030204" pitchFamily="18" charset="0"/>
                        <a:ea typeface="Cambria Math" panose="02040503050406030204" pitchFamily="18" charset="0"/>
                      </a:rPr>
                      <m:t>, </m:t>
                    </m:r>
                    <m:r>
                      <a:rPr lang="en-US" sz="2300" i="1">
                        <a:latin typeface="Cambria Math" panose="02040503050406030204" pitchFamily="18" charset="0"/>
                        <a:ea typeface="Cambria Math" panose="02040503050406030204" pitchFamily="18" charset="0"/>
                      </a:rPr>
                      <m:t>𝑞</m:t>
                    </m:r>
                    <m:r>
                      <a:rPr lang="en-US" sz="2300" b="0" i="1" baseline="-25000" smtClean="0">
                        <a:latin typeface="Cambria Math" panose="02040503050406030204" pitchFamily="18" charset="0"/>
                        <a:ea typeface="Cambria Math" panose="02040503050406030204" pitchFamily="18" charset="0"/>
                      </a:rPr>
                      <m:t>4</m:t>
                    </m:r>
                    <m:r>
                      <a:rPr lang="en-US" sz="2300" i="1">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𝑞</m:t>
                    </m:r>
                    <m:r>
                      <a:rPr lang="en-US" sz="2300" b="0" i="1" baseline="-25000" smtClean="0">
                        <a:latin typeface="Cambria Math" panose="02040503050406030204" pitchFamily="18" charset="0"/>
                        <a:ea typeface="Cambria Math" panose="02040503050406030204" pitchFamily="18" charset="0"/>
                      </a:rPr>
                      <m:t>3</m:t>
                    </m:r>
                    <m:r>
                      <a:rPr lang="en-US" sz="2300" b="0" i="1" baseline="-25000" smtClean="0">
                        <a:latin typeface="Cambria Math" panose="02040503050406030204" pitchFamily="18" charset="0"/>
                        <a:ea typeface="Cambria Math" panose="02040503050406030204" pitchFamily="18" charset="0"/>
                      </a:rPr>
                      <m:t>𝑁</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𝑡</m:t>
                    </m:r>
                    <m:r>
                      <a:rPr lang="en-US" sz="2300" b="0" i="0" smtClean="0">
                        <a:latin typeface="Cambria Math" panose="02040503050406030204" pitchFamily="18" charset="0"/>
                        <a:ea typeface="Cambria Math" panose="02040503050406030204" pitchFamily="18" charset="0"/>
                      </a:rPr>
                      <m:t>)</m:t>
                    </m:r>
                  </m:oMath>
                </a14:m>
                <a:endParaRPr lang="en-US" altLang="en-US" sz="2300" dirty="0"/>
              </a:p>
              <a:p>
                <a:endParaRPr lang="en-US" altLang="en-US" sz="800" dirty="0"/>
              </a:p>
              <a:p>
                <a:r>
                  <a:rPr lang="en-US" altLang="en-US" sz="2300" dirty="0"/>
                  <a:t>where </a:t>
                </a:r>
                <a14:m>
                  <m:oMath xmlns:m="http://schemas.openxmlformats.org/officeDocument/2006/math">
                    <m:r>
                      <a:rPr lang="en-US" sz="2300" b="0" i="1" smtClean="0">
                        <a:latin typeface="Cambria Math" panose="02040503050406030204" pitchFamily="18" charset="0"/>
                      </a:rPr>
                      <m:t>𝑞</m:t>
                    </m:r>
                    <m:r>
                      <a:rPr lang="en-US" sz="2300" i="1" baseline="-25000">
                        <a:latin typeface="Cambria Math" panose="02040503050406030204" pitchFamily="18" charset="0"/>
                      </a:rPr>
                      <m:t>1</m:t>
                    </m:r>
                    <m:r>
                      <a:rPr lang="en-US" sz="2300">
                        <a:latin typeface="Cambria Math" panose="02040503050406030204" pitchFamily="18" charset="0"/>
                      </a:rPr>
                      <m:t>, </m:t>
                    </m:r>
                    <m:r>
                      <a:rPr lang="en-US" sz="2300" b="0" i="1" smtClean="0">
                        <a:latin typeface="Cambria Math" panose="02040503050406030204" pitchFamily="18" charset="0"/>
                      </a:rPr>
                      <m:t>𝑞</m:t>
                    </m:r>
                    <m:r>
                      <a:rPr lang="en-US" sz="2300" i="1" baseline="-25000">
                        <a:latin typeface="Cambria Math" panose="02040503050406030204" pitchFamily="18" charset="0"/>
                      </a:rPr>
                      <m:t>2</m:t>
                    </m:r>
                  </m:oMath>
                </a14:m>
                <a:r>
                  <a:rPr lang="en-US" altLang="en-US" sz="2300" dirty="0"/>
                  <a:t>, and </a:t>
                </a:r>
                <a14:m>
                  <m:oMath xmlns:m="http://schemas.openxmlformats.org/officeDocument/2006/math">
                    <m:r>
                      <a:rPr lang="en-US" sz="2300" b="0" i="1" smtClean="0">
                        <a:latin typeface="Cambria Math" panose="02040503050406030204" pitchFamily="18" charset="0"/>
                      </a:rPr>
                      <m:t>𝑞</m:t>
                    </m:r>
                    <m:r>
                      <a:rPr lang="en-US" sz="2300" b="0" i="1" baseline="-25000" smtClean="0">
                        <a:latin typeface="Cambria Math" panose="02040503050406030204" pitchFamily="18" charset="0"/>
                      </a:rPr>
                      <m:t>3</m:t>
                    </m:r>
                  </m:oMath>
                </a14:m>
                <a:r>
                  <a:rPr lang="en-US" altLang="en-US" sz="2300" dirty="0"/>
                  <a:t> are </a:t>
                </a:r>
                <a:r>
                  <a:rPr lang="en-US" sz="2300" dirty="0"/>
                  <a:t>the spatial coordinates (</a:t>
                </a:r>
                <a14:m>
                  <m:oMath xmlns:m="http://schemas.openxmlformats.org/officeDocument/2006/math">
                    <m:r>
                      <a:rPr lang="en-US" sz="2300" b="0" i="1" smtClean="0">
                        <a:latin typeface="Cambria Math" panose="02040503050406030204" pitchFamily="18" charset="0"/>
                        <a:ea typeface="Cambria Math" panose="02040503050406030204" pitchFamily="18" charset="0"/>
                      </a:rPr>
                      <m:t>𝑥</m:t>
                    </m:r>
                    <m:r>
                      <a:rPr lang="en-US" sz="2300" b="0" i="1" baseline="-25000" smtClean="0">
                        <a:latin typeface="Cambria Math" panose="02040503050406030204" pitchFamily="18" charset="0"/>
                        <a:ea typeface="Cambria Math" panose="02040503050406030204" pitchFamily="18" charset="0"/>
                      </a:rPr>
                      <m:t>1</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𝑦</m:t>
                    </m:r>
                    <m:r>
                      <a:rPr lang="en-US" sz="2300" b="0" i="1" baseline="-25000" smtClean="0">
                        <a:latin typeface="Cambria Math" panose="02040503050406030204" pitchFamily="18" charset="0"/>
                        <a:ea typeface="Cambria Math" panose="02040503050406030204" pitchFamily="18" charset="0"/>
                      </a:rPr>
                      <m:t>1</m:t>
                    </m:r>
                    <m:r>
                      <a:rPr lang="en-US" sz="2300" b="0" i="1" smtClean="0">
                        <a:latin typeface="Cambria Math" panose="02040503050406030204" pitchFamily="18" charset="0"/>
                        <a:ea typeface="Cambria Math" panose="02040503050406030204" pitchFamily="18" charset="0"/>
                      </a:rPr>
                      <m:t>, </m:t>
                    </m:r>
                    <m:r>
                      <a:rPr lang="en-US" sz="2300" b="0" i="1" smtClean="0">
                        <a:latin typeface="Cambria Math" panose="02040503050406030204" pitchFamily="18" charset="0"/>
                        <a:ea typeface="Cambria Math" panose="02040503050406030204" pitchFamily="18" charset="0"/>
                      </a:rPr>
                      <m:t>𝑧</m:t>
                    </m:r>
                    <m:r>
                      <a:rPr lang="en-US" sz="2300" b="0" i="1" baseline="-25000" smtClean="0">
                        <a:latin typeface="Cambria Math" panose="02040503050406030204" pitchFamily="18" charset="0"/>
                        <a:ea typeface="Cambria Math" panose="02040503050406030204" pitchFamily="18" charset="0"/>
                      </a:rPr>
                      <m:t>1</m:t>
                    </m:r>
                  </m:oMath>
                </a14:m>
                <a:r>
                  <a:rPr lang="en-US" sz="2300" dirty="0"/>
                  <a:t>) for particle </a:t>
                </a:r>
                <a14:m>
                  <m:oMath xmlns:m="http://schemas.openxmlformats.org/officeDocument/2006/math">
                    <m:r>
                      <a:rPr lang="en-US" sz="2300">
                        <a:latin typeface="Cambria Math" panose="02040503050406030204" pitchFamily="18" charset="0"/>
                      </a:rPr>
                      <m:t>1</m:t>
                    </m:r>
                    <m:r>
                      <a:rPr lang="en-US" sz="2300">
                        <a:latin typeface="Cambria Math" panose="02040503050406030204" pitchFamily="18" charset="0"/>
                      </a:rPr>
                      <m:t>,</m:t>
                    </m:r>
                    <m:r>
                      <m:rPr>
                        <m:nor/>
                      </m:rPr>
                      <a:rPr lang="en-US" altLang="en-US" sz="2400" dirty="0"/>
                      <m:t>and</m:t>
                    </m:r>
                    <m:r>
                      <m:rPr>
                        <m:nor/>
                      </m:rPr>
                      <a:rPr lang="en-US" altLang="en-US" sz="2400" b="0" i="0" dirty="0" smtClean="0"/>
                      <m:t> </m:t>
                    </m:r>
                    <m:r>
                      <a:rPr lang="en-US" sz="2400" i="1">
                        <a:latin typeface="Cambria Math" panose="02040503050406030204" pitchFamily="18" charset="0"/>
                      </a:rPr>
                      <m:t>𝑞</m:t>
                    </m:r>
                    <m:r>
                      <a:rPr lang="en-US" sz="2400" b="0" i="1" baseline="-25000" smtClean="0">
                        <a:latin typeface="Cambria Math" panose="02040503050406030204" pitchFamily="18" charset="0"/>
                      </a:rPr>
                      <m:t>4</m:t>
                    </m:r>
                    <m:r>
                      <a:rPr lang="en-US" sz="2400">
                        <a:latin typeface="Cambria Math" panose="02040503050406030204" pitchFamily="18" charset="0"/>
                      </a:rPr>
                      <m:t>, </m:t>
                    </m:r>
                    <m:r>
                      <a:rPr lang="en-US" sz="2400" i="1">
                        <a:latin typeface="Cambria Math" panose="02040503050406030204" pitchFamily="18" charset="0"/>
                      </a:rPr>
                      <m:t>𝑞</m:t>
                    </m:r>
                    <m:r>
                      <a:rPr lang="en-US" sz="2400" b="0" i="1" baseline="-25000" smtClean="0">
                        <a:latin typeface="Cambria Math" panose="02040503050406030204" pitchFamily="18" charset="0"/>
                      </a:rPr>
                      <m:t>5</m:t>
                    </m:r>
                    <m:r>
                      <m:rPr>
                        <m:nor/>
                      </m:rPr>
                      <a:rPr lang="en-US" altLang="en-US" sz="2400" dirty="0"/>
                      <m:t>, </m:t>
                    </m:r>
                    <m:r>
                      <m:rPr>
                        <m:nor/>
                      </m:rPr>
                      <a:rPr lang="en-US" altLang="en-US" sz="2400" dirty="0"/>
                      <m:t>and</m:t>
                    </m:r>
                    <m:r>
                      <m:rPr>
                        <m:nor/>
                      </m:rPr>
                      <a:rPr lang="en-US" altLang="en-US" sz="2400" dirty="0"/>
                      <m:t> </m:t>
                    </m:r>
                    <m:r>
                      <a:rPr lang="en-US" sz="2400" i="1">
                        <a:latin typeface="Cambria Math" panose="02040503050406030204" pitchFamily="18" charset="0"/>
                      </a:rPr>
                      <m:t>𝑞</m:t>
                    </m:r>
                    <m:r>
                      <a:rPr lang="en-US" sz="2400" b="0" i="1" baseline="-25000" smtClean="0">
                        <a:latin typeface="Cambria Math" panose="02040503050406030204" pitchFamily="18" charset="0"/>
                      </a:rPr>
                      <m:t>6</m:t>
                    </m:r>
                    <m:r>
                      <m:rPr>
                        <m:nor/>
                      </m:rPr>
                      <a:rPr lang="en-US" sz="2400" b="0" i="0" smtClean="0">
                        <a:latin typeface="Cambria Math" panose="02040503050406030204" pitchFamily="18" charset="0"/>
                      </a:rPr>
                      <m:t> </m:t>
                    </m:r>
                    <m:r>
                      <m:rPr>
                        <m:nor/>
                      </m:rPr>
                      <a:rPr lang="en-US" altLang="en-US" sz="2400" dirty="0"/>
                      <m:t>are</m:t>
                    </m:r>
                    <m:r>
                      <m:rPr>
                        <m:nor/>
                      </m:rPr>
                      <a:rPr lang="en-US" altLang="en-US" sz="2400" dirty="0"/>
                      <m:t> </m:t>
                    </m:r>
                    <m:r>
                      <m:rPr>
                        <m:nor/>
                      </m:rPr>
                      <a:rPr lang="en-US" sz="2400" dirty="0"/>
                      <m:t>the</m:t>
                    </m:r>
                    <m:r>
                      <m:rPr>
                        <m:nor/>
                      </m:rPr>
                      <a:rPr lang="en-US" sz="2400" dirty="0"/>
                      <m:t> </m:t>
                    </m:r>
                    <m:r>
                      <m:rPr>
                        <m:nor/>
                      </m:rPr>
                      <a:rPr lang="en-US" sz="2400" dirty="0"/>
                      <m:t>spatial</m:t>
                    </m:r>
                    <m:r>
                      <m:rPr>
                        <m:nor/>
                      </m:rPr>
                      <a:rPr lang="en-US" sz="2400" dirty="0"/>
                      <m:t> </m:t>
                    </m:r>
                    <m:r>
                      <m:rPr>
                        <m:nor/>
                      </m:rPr>
                      <a:rPr lang="en-US" sz="2400" dirty="0"/>
                      <m:t>coordinates</m:t>
                    </m:r>
                    <m:r>
                      <m:rPr>
                        <m:nor/>
                      </m:rPr>
                      <a:rPr lang="en-US" sz="2400" dirty="0"/>
                      <m:t> (</m:t>
                    </m:r>
                    <m:r>
                      <a:rPr lang="en-US" sz="2400" i="1">
                        <a:latin typeface="Cambria Math" panose="02040503050406030204" pitchFamily="18" charset="0"/>
                        <a:ea typeface="Cambria Math" panose="02040503050406030204" pitchFamily="18" charset="0"/>
                      </a:rPr>
                      <m:t>𝑥</m:t>
                    </m:r>
                    <m:r>
                      <a:rPr lang="en-US" sz="2400" b="0" i="1" baseline="-25000" smtClean="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𝑦</m:t>
                    </m:r>
                    <m:r>
                      <a:rPr lang="en-US" sz="2400" i="1" baseline="-25000">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𝑧</m:t>
                    </m:r>
                    <m:r>
                      <a:rPr lang="en-US" sz="2400" b="0" i="1" baseline="-25000" smtClean="0">
                        <a:latin typeface="Cambria Math" panose="02040503050406030204" pitchFamily="18" charset="0"/>
                        <a:ea typeface="Cambria Math" panose="02040503050406030204" pitchFamily="18" charset="0"/>
                      </a:rPr>
                      <m:t>2</m:t>
                    </m:r>
                    <m:r>
                      <m:rPr>
                        <m:nor/>
                      </m:rPr>
                      <a:rPr lang="en-US" sz="2400" dirty="0"/>
                      <m:t>)</m:t>
                    </m:r>
                    <m:r>
                      <m:rPr>
                        <m:nor/>
                      </m:rPr>
                      <a:rPr lang="en-US" sz="2400" b="0" i="0" dirty="0" smtClean="0"/>
                      <m:t> </m:t>
                    </m:r>
                    <m:r>
                      <m:rPr>
                        <m:nor/>
                      </m:rPr>
                      <a:rPr lang="en-US" altLang="en-US" sz="2400" dirty="0"/>
                      <m:t>for</m:t>
                    </m:r>
                    <m:r>
                      <m:rPr>
                        <m:nor/>
                      </m:rPr>
                      <a:rPr lang="en-US" altLang="en-US" sz="2400" dirty="0"/>
                      <m:t> </m:t>
                    </m:r>
                    <m:r>
                      <m:rPr>
                        <m:nor/>
                      </m:rPr>
                      <a:rPr lang="en-US" altLang="en-US" sz="2400" dirty="0"/>
                      <m:t>particle</m:t>
                    </m:r>
                    <m:r>
                      <m:rPr>
                        <m:nor/>
                      </m:rPr>
                      <a:rPr lang="en-US" altLang="en-US" sz="2400" dirty="0"/>
                      <m:t> </m:t>
                    </m:r>
                    <m:r>
                      <m:rPr>
                        <m:nor/>
                      </m:rPr>
                      <a:rPr lang="en-US" altLang="en-US" sz="2400" dirty="0"/>
                      <m:t>2 </m:t>
                    </m:r>
                    <m:r>
                      <m:rPr>
                        <m:nor/>
                      </m:rPr>
                      <a:rPr lang="en-US" altLang="en-US" sz="2400" dirty="0"/>
                      <m:t>and</m:t>
                    </m:r>
                    <m:r>
                      <m:rPr>
                        <m:nor/>
                      </m:rPr>
                      <a:rPr lang="en-US" altLang="en-US" sz="2400" dirty="0"/>
                      <m:t> </m:t>
                    </m:r>
                    <m:r>
                      <m:rPr>
                        <m:nor/>
                      </m:rPr>
                      <a:rPr lang="en-US" altLang="en-US" sz="2400" dirty="0"/>
                      <m:t>so</m:t>
                    </m:r>
                    <m:r>
                      <m:rPr>
                        <m:nor/>
                      </m:rPr>
                      <a:rPr lang="en-US" altLang="en-US" sz="2400" dirty="0"/>
                      <m:t> </m:t>
                    </m:r>
                    <m:r>
                      <m:rPr>
                        <m:nor/>
                      </m:rPr>
                      <a:rPr lang="en-US" altLang="en-US" sz="2400" dirty="0"/>
                      <m:t>on</m:t>
                    </m:r>
                    <m:r>
                      <m:rPr>
                        <m:nor/>
                      </m:rPr>
                      <a:rPr lang="en-US" altLang="en-US" sz="2400" b="0" i="0" dirty="0" smtClean="0"/>
                      <m:t>. </m:t>
                    </m:r>
                    <m:r>
                      <m:rPr>
                        <m:nor/>
                      </m:rPr>
                      <a:rPr lang="en-US" altLang="en-US" sz="2400" b="0" i="0" dirty="0" smtClean="0"/>
                      <m:t>Whereas</m:t>
                    </m:r>
                  </m:oMath>
                </a14:m>
                <a:r>
                  <a:rPr lang="en-US" sz="2300" dirty="0"/>
                  <a:t> </a:t>
                </a:r>
                <a14:m>
                  <m:oMath xmlns:m="http://schemas.openxmlformats.org/officeDocument/2006/math">
                    <m:r>
                      <a:rPr lang="en-US" sz="2300" b="0" i="1" smtClean="0">
                        <a:latin typeface="Cambria Math" panose="02040503050406030204" pitchFamily="18" charset="0"/>
                      </a:rPr>
                      <m:t>𝑡</m:t>
                    </m:r>
                  </m:oMath>
                </a14:m>
                <a:r>
                  <a:rPr lang="en-US" sz="2300" dirty="0"/>
                  <a:t> is the time.</a:t>
                </a:r>
                <a:r>
                  <a:rPr lang="en-US" altLang="en-US" sz="2300" dirty="0"/>
                  <a:t> </a:t>
                </a:r>
                <a:endParaRPr lang="en-US" sz="2300" dirty="0"/>
              </a:p>
            </p:txBody>
          </p:sp>
        </mc:Choice>
        <mc:Fallback xmlns="">
          <p:sp>
            <p:nvSpPr>
              <p:cNvPr id="5" name="Rectangle 4"/>
              <p:cNvSpPr>
                <a:spLocks noRot="1" noChangeAspect="1" noMove="1" noResize="1" noEditPoints="1" noAdjustHandles="1" noChangeArrowheads="1" noChangeShapeType="1" noTextEdit="1"/>
              </p:cNvSpPr>
              <p:nvPr/>
            </p:nvSpPr>
            <p:spPr>
              <a:xfrm>
                <a:off x="211014" y="910097"/>
                <a:ext cx="8754566" cy="5954194"/>
              </a:xfrm>
              <a:prstGeom prst="rect">
                <a:avLst/>
              </a:prstGeom>
              <a:blipFill>
                <a:blip r:embed="rId2"/>
                <a:stretch>
                  <a:fillRect l="-1114" t="-716" r="-1045" b="-1331"/>
                </a:stretch>
              </a:blipFill>
            </p:spPr>
            <p:txBody>
              <a:bodyPr/>
              <a:lstStyle/>
              <a:p>
                <a:r>
                  <a:rPr lang="en-US">
                    <a:noFill/>
                  </a:rPr>
                  <a:t> </a:t>
                </a:r>
              </a:p>
            </p:txBody>
          </p:sp>
        </mc:Fallback>
      </mc:AlternateContent>
    </p:spTree>
    <p:extLst>
      <p:ext uri="{BB962C8B-B14F-4D97-AF65-F5344CB8AC3E}">
        <p14:creationId xmlns:p14="http://schemas.microsoft.com/office/powerpoint/2010/main" val="2979338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Postulates of Quantum Mechanics</a:t>
            </a:r>
            <a:endParaRPr lang="ar-SA" altLang="en-US" sz="3000" b="1" dirty="0"/>
          </a:p>
        </p:txBody>
      </p:sp>
      <mc:AlternateContent xmlns:mc="http://schemas.openxmlformats.org/markup-compatibility/2006" xmlns:a14="http://schemas.microsoft.com/office/drawing/2010/main">
        <mc:Choice Requires="a14">
          <p:sp>
            <p:nvSpPr>
              <p:cNvPr id="5" name="Rectangle 4"/>
              <p:cNvSpPr/>
              <p:nvPr/>
            </p:nvSpPr>
            <p:spPr>
              <a:xfrm>
                <a:off x="211014" y="910097"/>
                <a:ext cx="8717086" cy="5761193"/>
              </a:xfrm>
              <a:prstGeom prst="rect">
                <a:avLst/>
              </a:prstGeom>
              <a:solidFill>
                <a:schemeClr val="bg1"/>
              </a:solidFill>
              <a:ln>
                <a:solidFill>
                  <a:schemeClr val="bg1"/>
                </a:solidFill>
              </a:ln>
            </p:spPr>
            <p:txBody>
              <a:bodyPr wrap="square">
                <a:spAutoFit/>
              </a:bodyPr>
              <a:lstStyle/>
              <a:p>
                <a:pPr algn="just"/>
                <a:r>
                  <a:rPr lang="en-US" altLang="en-US" sz="2200" dirty="0"/>
                  <a:t>When the function </a:t>
                </a:r>
                <a14:m>
                  <m:oMath xmlns:m="http://schemas.openxmlformats.org/officeDocument/2006/math">
                    <m:r>
                      <a:rPr lang="el-GR" sz="2200" i="1">
                        <a:latin typeface="Cambria Math" panose="02040503050406030204" pitchFamily="18" charset="0"/>
                        <a:ea typeface="Cambria Math" panose="02040503050406030204" pitchFamily="18" charset="0"/>
                      </a:rPr>
                      <m:t>𝜓</m:t>
                    </m:r>
                  </m:oMath>
                </a14:m>
                <a:r>
                  <a:rPr lang="en-US" altLang="en-US" sz="2200" dirty="0"/>
                  <a:t> is independent of time the function is said to be </a:t>
                </a:r>
                <a:r>
                  <a:rPr lang="en-US" altLang="en-US" sz="2200" b="1" dirty="0"/>
                  <a:t>stationary wave function</a:t>
                </a:r>
                <a:r>
                  <a:rPr lang="en-US" altLang="en-US" sz="2200" dirty="0"/>
                  <a:t>. </a:t>
                </a:r>
                <a:r>
                  <a:rPr lang="en-US" sz="2200" dirty="0"/>
                  <a:t>Fortunately, many applications of quantum mechanics to chemistry use </a:t>
                </a:r>
                <a:r>
                  <a:rPr lang="en-US" altLang="en-US" sz="2200" dirty="0"/>
                  <a:t>stationary wavefunction.</a:t>
                </a:r>
              </a:p>
              <a:p>
                <a:pPr algn="just"/>
                <a:endParaRPr lang="en-US" altLang="en-US" sz="1000" baseline="-25000" dirty="0"/>
              </a:p>
              <a:p>
                <a:pPr algn="just"/>
                <a:r>
                  <a:rPr lang="en-US" sz="2200" dirty="0"/>
                  <a:t>The probability of finding particle lies in the volume element </a:t>
                </a:r>
                <a14:m>
                  <m:oMath xmlns:m="http://schemas.openxmlformats.org/officeDocument/2006/math">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oMath>
                </a14:m>
                <a:r>
                  <a:rPr lang="en-US" sz="2200" dirty="0"/>
                  <a:t>, where </a:t>
                </a:r>
                <a14:m>
                  <m:oMath xmlns:m="http://schemas.openxmlformats.org/officeDocument/2006/math">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oMath>
                </a14:m>
                <a:r>
                  <a:rPr lang="en-US" sz="2200" dirty="0"/>
                  <a:t> refers to the region between </a:t>
                </a:r>
                <a14:m>
                  <m:oMath xmlns:m="http://schemas.openxmlformats.org/officeDocument/2006/math">
                    <m:r>
                      <a:rPr lang="en-US" sz="2200" b="0" i="1" smtClean="0">
                        <a:latin typeface="Cambria Math" panose="02040503050406030204" pitchFamily="18" charset="0"/>
                      </a:rPr>
                      <m:t>𝑥</m:t>
                    </m:r>
                  </m:oMath>
                </a14:m>
                <a:r>
                  <a:rPr lang="en-US" sz="2200" dirty="0"/>
                  <a:t> and </a:t>
                </a:r>
                <a14:m>
                  <m:oMath xmlns:m="http://schemas.openxmlformats.org/officeDocument/2006/math">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𝑑𝑥</m:t>
                    </m:r>
                  </m:oMath>
                </a14:m>
                <a:r>
                  <a:rPr lang="en-US" sz="2200" dirty="0"/>
                  <a:t> , </a:t>
                </a:r>
                <a14:m>
                  <m:oMath xmlns:m="http://schemas.openxmlformats.org/officeDocument/2006/math">
                    <m:r>
                      <a:rPr lang="en-US" sz="2200" b="0" i="1" smtClean="0">
                        <a:latin typeface="Cambria Math" panose="02040503050406030204" pitchFamily="18" charset="0"/>
                      </a:rPr>
                      <m:t>𝑦</m:t>
                    </m:r>
                  </m:oMath>
                </a14:m>
                <a:r>
                  <a:rPr lang="en-US" sz="2200" dirty="0"/>
                  <a:t> and </a:t>
                </a:r>
                <a14:m>
                  <m:oMath xmlns:m="http://schemas.openxmlformats.org/officeDocument/2006/math">
                    <m:r>
                      <a:rPr lang="en-US" sz="2200" b="0" i="1" smtClean="0">
                        <a:latin typeface="Cambria Math" panose="02040503050406030204" pitchFamily="18" charset="0"/>
                      </a:rPr>
                      <m:t>𝑦</m:t>
                    </m:r>
                    <m:r>
                      <a:rPr lang="en-US" sz="2200" i="1">
                        <a:latin typeface="Cambria Math" panose="02040503050406030204" pitchFamily="18" charset="0"/>
                      </a:rPr>
                      <m:t>+</m:t>
                    </m:r>
                    <m:r>
                      <a:rPr lang="en-US" sz="2200" i="1">
                        <a:latin typeface="Cambria Math" panose="02040503050406030204" pitchFamily="18" charset="0"/>
                      </a:rPr>
                      <m:t>𝑑𝑦</m:t>
                    </m:r>
                  </m:oMath>
                </a14:m>
                <a:r>
                  <a:rPr lang="en-US" sz="2200" dirty="0"/>
                  <a:t>, and </a:t>
                </a:r>
                <a14:m>
                  <m:oMath xmlns:m="http://schemas.openxmlformats.org/officeDocument/2006/math">
                    <m:r>
                      <a:rPr lang="en-US" sz="2200" b="0" i="1" smtClean="0">
                        <a:latin typeface="Cambria Math" panose="02040503050406030204" pitchFamily="18" charset="0"/>
                      </a:rPr>
                      <m:t>𝑧</m:t>
                    </m:r>
                  </m:oMath>
                </a14:m>
                <a:r>
                  <a:rPr lang="en-US" sz="2200" dirty="0"/>
                  <a:t> and </a:t>
                </a:r>
                <a14:m>
                  <m:oMath xmlns:m="http://schemas.openxmlformats.org/officeDocument/2006/math">
                    <m:r>
                      <a:rPr lang="en-US" sz="2200" b="0" i="1" smtClean="0">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𝑑𝑧</m:t>
                    </m:r>
                    <m:r>
                      <a:rPr lang="en-US" sz="2200" b="0" i="1" smtClean="0">
                        <a:latin typeface="Cambria Math" panose="02040503050406030204" pitchFamily="18" charset="0"/>
                      </a:rPr>
                      <m:t>  </m:t>
                    </m:r>
                  </m:oMath>
                </a14:m>
                <a:r>
                  <a:rPr lang="en-US" sz="2200" dirty="0"/>
                  <a:t>is given by</a:t>
                </a:r>
              </a:p>
              <a:p>
                <a:pPr algn="just"/>
                <a:endParaRPr lang="en-US" altLang="en-US" sz="1000" i="1" dirty="0">
                  <a:latin typeface="Cambria Math" panose="02040503050406030204" pitchFamily="18" charset="0"/>
                </a:endParaRPr>
              </a:p>
              <a:p>
                <a:pPr algn="ctr"/>
                <a14:m>
                  <m:oMath xmlns:m="http://schemas.openxmlformats.org/officeDocument/2006/math">
                    <m:sSup>
                      <m:sSupPr>
                        <m:ctrlPr>
                          <a:rPr lang="en-US" altLang="en-US" sz="2200" i="1" dirty="0">
                            <a:latin typeface="Cambria Math" panose="02040503050406030204" pitchFamily="18" charset="0"/>
                          </a:rPr>
                        </m:ctrlPr>
                      </m:sSupPr>
                      <m:e>
                        <m:r>
                          <a:rPr lang="el-GR" sz="2200" i="1">
                            <a:latin typeface="Cambria Math" panose="02040503050406030204" pitchFamily="18" charset="0"/>
                            <a:ea typeface="Cambria Math" panose="02040503050406030204" pitchFamily="18" charset="0"/>
                          </a:rPr>
                          <m:t>𝜓</m:t>
                        </m:r>
                      </m:e>
                      <m:sup>
                        <m:r>
                          <a:rPr lang="en-US" altLang="en-US" sz="2200" i="1" dirty="0">
                            <a:latin typeface="Cambria Math" panose="02040503050406030204" pitchFamily="18" charset="0"/>
                          </a:rPr>
                          <m:t>∗</m:t>
                        </m:r>
                      </m:sup>
                    </m:sSup>
                    <m:r>
                      <a:rPr lang="el-GR" sz="2200" i="1">
                        <a:latin typeface="Cambria Math" panose="02040503050406030204" pitchFamily="18" charset="0"/>
                        <a:ea typeface="Cambria Math" panose="02040503050406030204" pitchFamily="18" charset="0"/>
                      </a:rPr>
                      <m:t>𝜓</m:t>
                    </m:r>
                  </m:oMath>
                </a14:m>
                <a:r>
                  <a:rPr lang="en-US" sz="2200" dirty="0">
                    <a:ea typeface="Cambria Math" panose="02040503050406030204" pitchFamily="18" charset="0"/>
                  </a:rPr>
                  <a:t> </a:t>
                </a:r>
                <a14:m>
                  <m:oMath xmlns:m="http://schemas.openxmlformats.org/officeDocument/2006/math">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oMath>
                </a14:m>
                <a:endParaRPr lang="en-US" altLang="en-US" sz="2200" dirty="0"/>
              </a:p>
              <a:p>
                <a:endParaRPr lang="en-US" altLang="en-US" sz="1000" dirty="0"/>
              </a:p>
              <a:p>
                <a:r>
                  <a:rPr lang="en-US" altLang="en-US" sz="2200" dirty="0"/>
                  <a:t>Now, because the particle has to be found some where in space, we must have </a:t>
                </a: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altLang="en-US" sz="2200" b="0" i="1" smtClean="0">
                              <a:latin typeface="Cambria Math" panose="02040503050406030204" pitchFamily="18" charset="0"/>
                            </a:rPr>
                          </m:ctrlPr>
                        </m:naryPr>
                        <m:sub/>
                        <m:sup/>
                        <m:e>
                          <m:sSup>
                            <m:sSupPr>
                              <m:ctrlPr>
                                <a:rPr lang="en-US" altLang="en-US" sz="2200" i="1" dirty="0">
                                  <a:latin typeface="Cambria Math" panose="02040503050406030204" pitchFamily="18" charset="0"/>
                                </a:rPr>
                              </m:ctrlPr>
                            </m:sSupPr>
                            <m:e>
                              <m:r>
                                <a:rPr lang="el-GR" sz="2200" i="1">
                                  <a:latin typeface="Cambria Math" panose="02040503050406030204" pitchFamily="18" charset="0"/>
                                  <a:ea typeface="Cambria Math" panose="02040503050406030204" pitchFamily="18" charset="0"/>
                                </a:rPr>
                                <m:t>𝜓</m:t>
                              </m:r>
                            </m:e>
                            <m:sup>
                              <m:r>
                                <a:rPr lang="en-US" altLang="en-US" sz="2200" i="1" dirty="0">
                                  <a:latin typeface="Cambria Math" panose="02040503050406030204" pitchFamily="18" charset="0"/>
                                </a:rPr>
                                <m:t>∗</m:t>
                              </m:r>
                            </m:sup>
                          </m:sSup>
                          <m:r>
                            <a:rPr lang="el-GR" sz="2200" i="1">
                              <a:latin typeface="Cambria Math" panose="02040503050406030204" pitchFamily="18" charset="0"/>
                              <a:ea typeface="Cambria Math" panose="02040503050406030204" pitchFamily="18" charset="0"/>
                            </a:rPr>
                            <m:t>𝜓</m:t>
                          </m:r>
                          <m:r>
                            <m:rPr>
                              <m:nor/>
                            </m:rPr>
                            <a:rPr lang="en-US" sz="2200" dirty="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e>
                      </m:nary>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1</m:t>
                      </m:r>
                    </m:oMath>
                  </m:oMathPara>
                </a14:m>
                <a:endParaRPr lang="en-US" altLang="en-US" sz="2200" dirty="0"/>
              </a:p>
              <a:p>
                <a:endParaRPr lang="en-US" altLang="en-US" sz="300" dirty="0"/>
              </a:p>
              <a:p>
                <a:endParaRPr lang="en-US" altLang="en-US" sz="500" dirty="0"/>
              </a:p>
              <a:p>
                <a:r>
                  <a:rPr lang="en-US" sz="2200" dirty="0"/>
                  <a:t>The notation "all space" here means that we integrate over all possible values of </a:t>
                </a:r>
                <a14:m>
                  <m:oMath xmlns:m="http://schemas.openxmlformats.org/officeDocument/2006/math">
                    <m:r>
                      <a:rPr lang="en-US" sz="2200" i="1">
                        <a:latin typeface="Cambria Math" panose="02040503050406030204" pitchFamily="18" charset="0"/>
                      </a:rPr>
                      <m:t>𝑥</m:t>
                    </m:r>
                    <m:r>
                      <a:rPr lang="en-US" sz="2200" b="0" i="1" smtClean="0">
                        <a:latin typeface="Cambria Math" panose="02040503050406030204" pitchFamily="18" charset="0"/>
                      </a:rPr>
                      <m:t>,</m:t>
                    </m:r>
                    <m:r>
                      <a:rPr lang="en-US" sz="2200" i="1">
                        <a:latin typeface="Cambria Math" panose="02040503050406030204" pitchFamily="18" charset="0"/>
                      </a:rPr>
                      <m:t>𝑦</m:t>
                    </m:r>
                  </m:oMath>
                </a14:m>
                <a:r>
                  <a:rPr lang="en-US" sz="2200" dirty="0"/>
                  <a:t>, and </a:t>
                </a:r>
                <a14:m>
                  <m:oMath xmlns:m="http://schemas.openxmlformats.org/officeDocument/2006/math">
                    <m:r>
                      <a:rPr lang="en-US" sz="2200" i="1">
                        <a:latin typeface="Cambria Math" panose="02040503050406030204" pitchFamily="18" charset="0"/>
                      </a:rPr>
                      <m:t>𝑧</m:t>
                    </m:r>
                  </m:oMath>
                </a14:m>
                <a:r>
                  <a:rPr lang="en-US" sz="2200" dirty="0"/>
                  <a:t>.</a:t>
                </a:r>
                <a:endParaRPr lang="en-US" altLang="en-US" sz="2200" dirty="0"/>
              </a:p>
              <a:p>
                <a:endParaRPr lang="en-US" altLang="en-US" baseline="-25000" dirty="0"/>
              </a:p>
              <a:p>
                <a:pPr algn="just"/>
                <a:r>
                  <a:rPr lang="en-US" altLang="en-US" sz="2200" dirty="0"/>
                  <a:t>The quantity </a:t>
                </a:r>
                <a14:m>
                  <m:oMath xmlns:m="http://schemas.openxmlformats.org/officeDocument/2006/math">
                    <m:sSup>
                      <m:sSupPr>
                        <m:ctrlPr>
                          <a:rPr lang="en-US" altLang="en-US" sz="2200" i="1" dirty="0">
                            <a:latin typeface="Cambria Math" panose="02040503050406030204" pitchFamily="18" charset="0"/>
                          </a:rPr>
                        </m:ctrlPr>
                      </m:sSupPr>
                      <m:e>
                        <m:r>
                          <a:rPr lang="el-GR" sz="2200" i="1">
                            <a:latin typeface="Cambria Math" panose="02040503050406030204" pitchFamily="18" charset="0"/>
                            <a:ea typeface="Cambria Math" panose="02040503050406030204" pitchFamily="18" charset="0"/>
                          </a:rPr>
                          <m:t>𝜓</m:t>
                        </m:r>
                      </m:e>
                      <m:sup>
                        <m:r>
                          <a:rPr lang="en-US" altLang="en-US" sz="2200" i="1" dirty="0">
                            <a:latin typeface="Cambria Math" panose="02040503050406030204" pitchFamily="18" charset="0"/>
                          </a:rPr>
                          <m:t>∗</m:t>
                        </m:r>
                      </m:sup>
                    </m:sSup>
                    <m:r>
                      <a:rPr lang="el-GR" sz="2200" i="1">
                        <a:latin typeface="Cambria Math" panose="02040503050406030204" pitchFamily="18" charset="0"/>
                        <a:ea typeface="Cambria Math" panose="02040503050406030204" pitchFamily="18" charset="0"/>
                      </a:rPr>
                      <m:t>𝜓</m:t>
                    </m:r>
                  </m:oMath>
                </a14:m>
                <a:r>
                  <a:rPr lang="en-US" sz="2200" dirty="0">
                    <a:ea typeface="Cambria Math" panose="02040503050406030204" pitchFamily="18" charset="0"/>
                  </a:rPr>
                  <a:t> </a:t>
                </a:r>
                <a:r>
                  <a:rPr lang="en-US" altLang="en-US" sz="2200" dirty="0"/>
                  <a:t>is called the </a:t>
                </a:r>
                <a:r>
                  <a:rPr lang="en-US" altLang="en-US" sz="2200" b="1" dirty="0"/>
                  <a:t>probability density</a:t>
                </a:r>
                <a:r>
                  <a:rPr lang="en-US" altLang="en-US" sz="22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211014" y="910097"/>
                <a:ext cx="8717086" cy="5761193"/>
              </a:xfrm>
              <a:prstGeom prst="rect">
                <a:avLst/>
              </a:prstGeom>
              <a:blipFill>
                <a:blip r:embed="rId2"/>
                <a:stretch>
                  <a:fillRect l="-838" t="-528" r="-838" b="-1162"/>
                </a:stretch>
              </a:blipFill>
              <a:ln>
                <a:solidFill>
                  <a:schemeClr val="bg1"/>
                </a:solidFill>
              </a:ln>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4374BF2-3C04-4AB9-BE52-D173019A9162}" type="slidenum">
              <a:rPr lang="en-US" smtClean="0"/>
              <a:t>33</a:t>
            </a:fld>
            <a:endParaRPr lang="en-US"/>
          </a:p>
        </p:txBody>
      </p:sp>
      <mc:AlternateContent xmlns:mc="http://schemas.openxmlformats.org/markup-compatibility/2006" xmlns:a14="http://schemas.microsoft.com/office/drawing/2010/main">
        <mc:Choice Requires="a14">
          <p:sp>
            <p:nvSpPr>
              <p:cNvPr id="6" name="Rectangle 5"/>
              <p:cNvSpPr/>
              <p:nvPr/>
            </p:nvSpPr>
            <p:spPr>
              <a:xfrm>
                <a:off x="3331083" y="5050316"/>
                <a:ext cx="1157240"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i="1">
                          <a:latin typeface="Cambria Math" panose="02040503050406030204" pitchFamily="18" charset="0"/>
                        </a:rPr>
                        <m:t>𝑎</m:t>
                      </m:r>
                      <m:r>
                        <a:rPr lang="en-US" altLang="en-US" i="1">
                          <a:latin typeface="Cambria Math" panose="02040503050406030204" pitchFamily="18" charset="0"/>
                        </a:rPr>
                        <m:t>𝑙𝑙</m:t>
                      </m:r>
                      <m:r>
                        <a:rPr lang="en-US" altLang="en-US" i="1">
                          <a:latin typeface="Cambria Math" panose="02040503050406030204" pitchFamily="18" charset="0"/>
                        </a:rPr>
                        <m:t> </m:t>
                      </m:r>
                      <m:r>
                        <a:rPr lang="en-US" altLang="en-US" i="1">
                          <a:latin typeface="Cambria Math" panose="02040503050406030204" pitchFamily="18" charset="0"/>
                        </a:rPr>
                        <m:t>𝑠𝑝𝑎𝑐𝑒</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331083" y="5050316"/>
                <a:ext cx="1157240" cy="369332"/>
              </a:xfrm>
              <a:prstGeom prst="rect">
                <a:avLst/>
              </a:prstGeom>
              <a:blipFill>
                <a:blip r:embed="rId3"/>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380349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animEffect transition="in" filter="fade">
                                      <p:cBhvr>
                                        <p:cTn id="35" dur="500"/>
                                        <p:tgtEl>
                                          <p:spTgt spid="5">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2" end="12"/>
                                            </p:txEl>
                                          </p:spTgt>
                                        </p:tgtEl>
                                        <p:attrNameLst>
                                          <p:attrName>style.visibility</p:attrName>
                                        </p:attrNameLst>
                                      </p:cBhvr>
                                      <p:to>
                                        <p:strVal val="visible"/>
                                      </p:to>
                                    </p:set>
                                    <p:animEffect transition="in" filter="fade">
                                      <p:cBhvr>
                                        <p:cTn id="40"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Postulates of Quantum Mechanics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34</a:t>
            </a:fld>
            <a:endParaRPr lang="en-US"/>
          </a:p>
        </p:txBody>
      </p:sp>
      <p:sp>
        <p:nvSpPr>
          <p:cNvPr id="5" name="Rectangle 4"/>
          <p:cNvSpPr/>
          <p:nvPr/>
        </p:nvSpPr>
        <p:spPr>
          <a:xfrm>
            <a:off x="211014" y="910097"/>
            <a:ext cx="8754566" cy="5816977"/>
          </a:xfrm>
          <a:prstGeom prst="rect">
            <a:avLst/>
          </a:prstGeom>
        </p:spPr>
        <p:txBody>
          <a:bodyPr wrap="square">
            <a:spAutoFit/>
          </a:bodyPr>
          <a:lstStyle/>
          <a:p>
            <a:pPr algn="just">
              <a:spcBef>
                <a:spcPct val="0"/>
              </a:spcBef>
            </a:pPr>
            <a:r>
              <a:rPr lang="en-US" altLang="en-US" sz="2400" b="1" dirty="0"/>
              <a:t>There are requirements for a wave function to be acceptable.  These requirements are:</a:t>
            </a:r>
            <a:endParaRPr lang="en-US" altLang="en-US" sz="1000" b="1" dirty="0"/>
          </a:p>
          <a:p>
            <a:pPr marL="457200" indent="-457200" algn="just">
              <a:lnSpc>
                <a:spcPct val="150000"/>
              </a:lnSpc>
              <a:spcBef>
                <a:spcPct val="0"/>
              </a:spcBef>
              <a:buFont typeface="+mj-lt"/>
              <a:buAutoNum type="alphaLcPeriod"/>
            </a:pPr>
            <a:r>
              <a:rPr lang="en-US" altLang="en-US" sz="2400" dirty="0"/>
              <a:t>The wave function must be </a:t>
            </a:r>
            <a:r>
              <a:rPr lang="en-US" altLang="en-US" sz="2400" b="1" dirty="0"/>
              <a:t>single valued </a:t>
            </a:r>
            <a:r>
              <a:rPr lang="en-US" altLang="en-US" sz="2400" dirty="0"/>
              <a:t>since a particle can be found in one space at a given time.</a:t>
            </a:r>
          </a:p>
          <a:p>
            <a:pPr marL="457200" indent="-457200" algn="just">
              <a:lnSpc>
                <a:spcPct val="150000"/>
              </a:lnSpc>
              <a:spcBef>
                <a:spcPct val="0"/>
              </a:spcBef>
              <a:buFont typeface="+mj-lt"/>
              <a:buAutoNum type="alphaLcPeriod"/>
            </a:pPr>
            <a:r>
              <a:rPr lang="en-US" altLang="en-US" sz="2400" dirty="0"/>
              <a:t>The wave function and its first derivative must be </a:t>
            </a:r>
            <a:r>
              <a:rPr lang="en-US" altLang="en-US" sz="2400" b="1" dirty="0"/>
              <a:t>continuous</a:t>
            </a:r>
            <a:r>
              <a:rPr lang="en-US" altLang="en-US" sz="2400" dirty="0"/>
              <a:t> since a particle can not transfer from one space to another without passing in the path connecting them.</a:t>
            </a:r>
          </a:p>
          <a:p>
            <a:pPr marL="457200" indent="-457200" algn="just">
              <a:lnSpc>
                <a:spcPct val="150000"/>
              </a:lnSpc>
              <a:spcBef>
                <a:spcPct val="0"/>
              </a:spcBef>
              <a:buFont typeface="+mj-lt"/>
              <a:buAutoNum type="alphaLcPeriod"/>
            </a:pPr>
            <a:r>
              <a:rPr lang="en-US" altLang="en-US" sz="2400" dirty="0"/>
              <a:t>The wave function must be </a:t>
            </a:r>
            <a:r>
              <a:rPr lang="en-US" altLang="en-US" sz="2400" b="1" dirty="0"/>
              <a:t>finite</a:t>
            </a:r>
            <a:r>
              <a:rPr lang="en-US" altLang="en-US" sz="2400" dirty="0"/>
              <a:t>.</a:t>
            </a:r>
          </a:p>
          <a:p>
            <a:pPr marL="457200" indent="-457200" algn="just">
              <a:lnSpc>
                <a:spcPct val="150000"/>
              </a:lnSpc>
              <a:spcBef>
                <a:spcPct val="0"/>
              </a:spcBef>
              <a:buFont typeface="+mj-lt"/>
              <a:buAutoNum type="alphaLcPeriod"/>
            </a:pPr>
            <a:r>
              <a:rPr lang="en-US" altLang="en-US" sz="2400" dirty="0"/>
              <a:t>The wave function must be </a:t>
            </a:r>
            <a:r>
              <a:rPr lang="en-US" altLang="en-US" sz="2400" b="1" dirty="0"/>
              <a:t>quadratically integrable.</a:t>
            </a:r>
          </a:p>
          <a:p>
            <a:pPr algn="just">
              <a:spcBef>
                <a:spcPct val="0"/>
              </a:spcBef>
            </a:pPr>
            <a:endParaRPr lang="en-US" altLang="en-US" sz="1200" dirty="0"/>
          </a:p>
          <a:p>
            <a:pPr algn="just">
              <a:spcBef>
                <a:spcPct val="0"/>
              </a:spcBef>
            </a:pPr>
            <a:r>
              <a:rPr lang="en-US" altLang="en-US" sz="2400" dirty="0"/>
              <a:t>The wave function that fulfil these requirements is said to be </a:t>
            </a:r>
            <a:r>
              <a:rPr lang="en-US" altLang="en-US" sz="2400" b="1" dirty="0"/>
              <a:t>well behaved wave function</a:t>
            </a:r>
            <a:r>
              <a:rPr lang="en-US" altLang="en-US" sz="2400" dirty="0"/>
              <a:t>.</a:t>
            </a:r>
          </a:p>
        </p:txBody>
      </p:sp>
    </p:spTree>
    <p:extLst>
      <p:ext uri="{BB962C8B-B14F-4D97-AF65-F5344CB8AC3E}">
        <p14:creationId xmlns:p14="http://schemas.microsoft.com/office/powerpoint/2010/main" val="2027357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Postulates of Quantum Mechanics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35</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910097"/>
                <a:ext cx="8754566" cy="5919826"/>
              </a:xfrm>
              <a:prstGeom prst="rect">
                <a:avLst/>
              </a:prstGeom>
            </p:spPr>
            <p:txBody>
              <a:bodyPr wrap="square">
                <a:spAutoFit/>
              </a:bodyPr>
              <a:lstStyle/>
              <a:p>
                <a:pPr algn="just"/>
                <a:r>
                  <a:rPr lang="en-US" altLang="en-US" sz="2200" b="1" dirty="0">
                    <a:solidFill>
                      <a:srgbClr val="FF0000"/>
                    </a:solidFill>
                    <a:latin typeface="Calibri body"/>
                    <a:ea typeface="Times New Roman" panose="02020603050405020304" pitchFamily="18" charset="0"/>
                    <a:cs typeface="Simplified Arabic" pitchFamily="18" charset="-78"/>
                  </a:rPr>
                  <a:t>Second postulate</a:t>
                </a:r>
                <a:endParaRPr lang="en-US" altLang="en-US" sz="2200" dirty="0">
                  <a:solidFill>
                    <a:srgbClr val="FF0000"/>
                  </a:solidFill>
                  <a:latin typeface="Calibri body"/>
                  <a:ea typeface="Times New Roman" panose="02020603050405020304" pitchFamily="18" charset="0"/>
                  <a:cs typeface="Simplified Arabic" pitchFamily="18" charset="-78"/>
                </a:endParaRPr>
              </a:p>
              <a:p>
                <a:pPr algn="just"/>
                <a:r>
                  <a:rPr lang="en-US" sz="2200" dirty="0">
                    <a:solidFill>
                      <a:srgbClr val="0070C0"/>
                    </a:solidFill>
                  </a:rPr>
                  <a:t>To every </a:t>
                </a:r>
                <a:r>
                  <a:rPr lang="en-US" altLang="en-US" sz="2200" dirty="0">
                    <a:solidFill>
                      <a:srgbClr val="0070C0"/>
                    </a:solidFill>
                  </a:rPr>
                  <a:t>measurable physical property (</a:t>
                </a:r>
                <a:r>
                  <a:rPr lang="en-US" sz="2200" dirty="0">
                    <a:solidFill>
                      <a:srgbClr val="0070C0"/>
                    </a:solidFill>
                  </a:rPr>
                  <a:t>observable) in classical mechanics </a:t>
                </a:r>
                <a:r>
                  <a:rPr lang="en-US" altLang="en-US" sz="2200" dirty="0">
                    <a:solidFill>
                      <a:srgbClr val="0070C0"/>
                    </a:solidFill>
                  </a:rPr>
                  <a:t>there is a linear Hermitian operator </a:t>
                </a:r>
                <a:r>
                  <a:rPr lang="en-US" sz="2200" dirty="0">
                    <a:solidFill>
                      <a:srgbClr val="0070C0"/>
                    </a:solidFill>
                  </a:rPr>
                  <a:t>in quantum. mechanics. </a:t>
                </a:r>
                <a:r>
                  <a:rPr lang="en-US" altLang="en-US" sz="2200" dirty="0">
                    <a:solidFill>
                      <a:srgbClr val="0070C0"/>
                    </a:solidFill>
                  </a:rPr>
                  <a:t>The value of the physical property for a system can be found when the corresponding operator </a:t>
                </a:r>
                <a:r>
                  <a:rPr lang="en-US" sz="2200" dirty="0">
                    <a:solidFill>
                      <a:srgbClr val="0070C0"/>
                    </a:solidFill>
                  </a:rPr>
                  <a:t>operates on its wave function</a:t>
                </a:r>
                <a:r>
                  <a:rPr lang="en-US" altLang="en-US" sz="2200" dirty="0">
                    <a:solidFill>
                      <a:srgbClr val="0070C0"/>
                    </a:solidFill>
                  </a:rPr>
                  <a:t>. </a:t>
                </a:r>
              </a:p>
              <a:p>
                <a:pPr algn="just"/>
                <a:endParaRPr lang="en-US" altLang="en-US" sz="600" dirty="0">
                  <a:solidFill>
                    <a:srgbClr val="0070C0"/>
                  </a:solidFill>
                </a:endParaRPr>
              </a:p>
              <a:p>
                <a:pPr algn="just"/>
                <a:r>
                  <a:rPr lang="en-US" altLang="en-US" sz="2200" dirty="0"/>
                  <a:t>The linear and Hermitian operator have been defined earlier when we discussed operators.  However we add here that a Hermitian operator also fulfil these requirements:</a:t>
                </a:r>
              </a:p>
              <a:p>
                <a:pPr algn="just"/>
                <a:endParaRPr lang="en-US" altLang="en-US" sz="600" dirty="0"/>
              </a:p>
              <a:p>
                <a:pPr algn="just"/>
                <a14:m>
                  <m:oMathPara xmlns:m="http://schemas.openxmlformats.org/officeDocument/2006/math">
                    <m:oMathParaPr>
                      <m:jc m:val="center"/>
                    </m:oMathParaPr>
                    <m:oMath xmlns:m="http://schemas.openxmlformats.org/officeDocument/2006/math">
                      <m:nary>
                        <m:naryPr>
                          <m:subHide m:val="on"/>
                          <m:ctrlPr>
                            <a:rPr lang="en-US" altLang="en-US" sz="2200" i="1" smtClean="0">
                              <a:latin typeface="Cambria Math" panose="02040503050406030204" pitchFamily="18" charset="0"/>
                            </a:rPr>
                          </m:ctrlPr>
                        </m:naryPr>
                        <m:sub/>
                        <m:sup>
                          <m:r>
                            <a:rPr lang="en-US" altLang="en-US" sz="2200" i="1">
                              <a:solidFill>
                                <a:schemeClr val="bg1"/>
                              </a:solidFill>
                              <a:latin typeface="Cambria Math" panose="02040503050406030204" pitchFamily="18" charset="0"/>
                            </a:rPr>
                            <m:t>0</m:t>
                          </m:r>
                        </m:sup>
                        <m:e>
                          <m:sSup>
                            <m:sSupPr>
                              <m:ctrlPr>
                                <a:rPr lang="en-US" altLang="en-US" sz="2200" i="1" dirty="0">
                                  <a:latin typeface="Cambria Math" panose="02040503050406030204" pitchFamily="18" charset="0"/>
                                </a:rPr>
                              </m:ctrlPr>
                            </m:sSupPr>
                            <m:e>
                              <m:r>
                                <a:rPr lang="el-GR" sz="2200" i="1">
                                  <a:latin typeface="Cambria Math" panose="02040503050406030204" pitchFamily="18" charset="0"/>
                                  <a:ea typeface="Cambria Math" panose="02040503050406030204" pitchFamily="18" charset="0"/>
                                </a:rPr>
                                <m:t>𝜓</m:t>
                              </m:r>
                            </m:e>
                            <m:sup>
                              <m:r>
                                <a:rPr lang="en-US" altLang="en-US" sz="2200" i="1" dirty="0">
                                  <a:latin typeface="Cambria Math" panose="02040503050406030204" pitchFamily="18" charset="0"/>
                                </a:rPr>
                                <m:t>∗</m:t>
                              </m:r>
                            </m:sup>
                          </m:sSup>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rPr>
                                <m:t>𝑂</m:t>
                              </m:r>
                            </m:e>
                          </m:acc>
                          <m:r>
                            <a:rPr lang="el-GR" sz="2200" i="1">
                              <a:latin typeface="Cambria Math" panose="02040503050406030204" pitchFamily="18" charset="0"/>
                              <a:ea typeface="Cambria Math" panose="02040503050406030204" pitchFamily="18" charset="0"/>
                            </a:rPr>
                            <m:t>𝜓</m:t>
                          </m:r>
                          <m:r>
                            <m:rPr>
                              <m:nor/>
                            </m:rPr>
                            <a:rPr lang="en-US" sz="2200" dirty="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r>
                            <m:rPr>
                              <m:nor/>
                            </m:rPr>
                            <a:rPr lang="en-US" altLang="en-US" sz="2200" baseline="-25000" dirty="0"/>
                            <m:t> </m:t>
                          </m:r>
                        </m:e>
                      </m:nary>
                      <m:r>
                        <a:rPr lang="en-US" altLang="en-US" sz="2200" i="1">
                          <a:latin typeface="Cambria Math" panose="02040503050406030204" pitchFamily="18" charset="0"/>
                        </a:rPr>
                        <m:t>=</m:t>
                      </m:r>
                      <m:nary>
                        <m:naryPr>
                          <m:subHide m:val="on"/>
                          <m:ctrlPr>
                            <a:rPr lang="en-US" altLang="en-US" sz="2200" i="1" smtClean="0">
                              <a:latin typeface="Cambria Math" panose="02040503050406030204" pitchFamily="18" charset="0"/>
                            </a:rPr>
                          </m:ctrlPr>
                        </m:naryPr>
                        <m:sub/>
                        <m:sup>
                          <m:r>
                            <a:rPr lang="en-US" altLang="en-US" sz="2200" i="1">
                              <a:solidFill>
                                <a:schemeClr val="bg1"/>
                              </a:solidFill>
                              <a:latin typeface="Cambria Math" panose="02040503050406030204" pitchFamily="18" charset="0"/>
                            </a:rPr>
                            <m:t>0</m:t>
                          </m:r>
                        </m:sup>
                        <m:e>
                          <m:r>
                            <a:rPr lang="el-GR" sz="2200" i="1">
                              <a:latin typeface="Cambria Math" panose="02040503050406030204" pitchFamily="18" charset="0"/>
                              <a:ea typeface="Cambria Math" panose="02040503050406030204" pitchFamily="18" charset="0"/>
                            </a:rPr>
                            <m:t>𝜓</m:t>
                          </m:r>
                        </m:e>
                      </m:nary>
                      <m:sSup>
                        <m:sSupPr>
                          <m:ctrlPr>
                            <a:rPr lang="en-US" altLang="en-US" sz="2200" i="1">
                              <a:latin typeface="Cambria Math" panose="02040503050406030204" pitchFamily="18" charset="0"/>
                            </a:rPr>
                          </m:ctrlPr>
                        </m:sSupPr>
                        <m:e>
                          <m:r>
                            <a:rPr lang="en-US" altLang="en-US" sz="2200" b="0" i="1" smtClean="0">
                              <a:latin typeface="Cambria Math" panose="02040503050406030204" pitchFamily="18" charset="0"/>
                            </a:rPr>
                            <m:t>(</m:t>
                          </m:r>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rPr>
                                <m:t>𝑂</m:t>
                              </m:r>
                            </m:e>
                          </m:acc>
                          <m:r>
                            <a:rPr lang="el-GR" sz="2200" i="1">
                              <a:latin typeface="Cambria Math" panose="02040503050406030204" pitchFamily="18" charset="0"/>
                              <a:ea typeface="Cambria Math" panose="02040503050406030204" pitchFamily="18" charset="0"/>
                            </a:rPr>
                            <m:t>𝜓</m:t>
                          </m:r>
                          <m:r>
                            <a:rPr lang="en-US" sz="2200" b="0" i="1" smtClean="0">
                              <a:latin typeface="Cambria Math" panose="02040503050406030204" pitchFamily="18" charset="0"/>
                              <a:ea typeface="Cambria Math" panose="02040503050406030204" pitchFamily="18" charset="0"/>
                            </a:rPr>
                            <m:t>)</m:t>
                          </m:r>
                        </m:e>
                        <m:sup>
                          <m:r>
                            <a:rPr lang="en-US" altLang="en-US" sz="2200" b="0" i="1" smtClean="0">
                              <a:latin typeface="Cambria Math" panose="02040503050406030204" pitchFamily="18" charset="0"/>
                            </a:rPr>
                            <m:t>∗</m:t>
                          </m:r>
                        </m:sup>
                      </m:sSup>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oMath>
                  </m:oMathPara>
                </a14:m>
                <a:endParaRPr lang="en-US" altLang="en-US" sz="2200" dirty="0"/>
              </a:p>
              <a:p>
                <a:pPr algn="just"/>
                <a:endParaRPr lang="en-US" altLang="en-US" sz="2200" dirty="0"/>
              </a:p>
              <a:p>
                <a:pPr algn="just"/>
                <a:r>
                  <a:rPr lang="en-US" altLang="en-US" sz="2200" dirty="0"/>
                  <a:t>and</a:t>
                </a:r>
              </a:p>
              <a:p>
                <a:pPr algn="just"/>
                <a14:m>
                  <m:oMathPara xmlns:m="http://schemas.openxmlformats.org/officeDocument/2006/math">
                    <m:oMathParaPr>
                      <m:jc m:val="centerGroup"/>
                    </m:oMathParaPr>
                    <m:oMath xmlns:m="http://schemas.openxmlformats.org/officeDocument/2006/math">
                      <m:nary>
                        <m:naryPr>
                          <m:subHide m:val="on"/>
                          <m:ctrlPr>
                            <a:rPr lang="en-US" altLang="en-US" sz="2200" i="1">
                              <a:latin typeface="Cambria Math" panose="02040503050406030204" pitchFamily="18" charset="0"/>
                            </a:rPr>
                          </m:ctrlPr>
                        </m:naryPr>
                        <m:sub/>
                        <m:sup>
                          <m:r>
                            <a:rPr lang="en-US" altLang="en-US" sz="2200" i="1">
                              <a:solidFill>
                                <a:schemeClr val="bg1"/>
                              </a:solidFill>
                              <a:latin typeface="Cambria Math" panose="02040503050406030204" pitchFamily="18" charset="0"/>
                            </a:rPr>
                            <m:t>0</m:t>
                          </m:r>
                        </m:sup>
                        <m:e>
                          <m:sSubSup>
                            <m:sSubSupPr>
                              <m:ctrlPr>
                                <a:rPr lang="en-US" altLang="en-US" sz="2200" i="1" dirty="0" smtClean="0">
                                  <a:latin typeface="Cambria Math" panose="02040503050406030204" pitchFamily="18" charset="0"/>
                                </a:rPr>
                              </m:ctrlPr>
                            </m:sSubSupPr>
                            <m:e>
                              <m:r>
                                <a:rPr lang="el-GR" sz="2200" i="1">
                                  <a:latin typeface="Cambria Math" panose="02040503050406030204" pitchFamily="18" charset="0"/>
                                  <a:ea typeface="Cambria Math" panose="02040503050406030204" pitchFamily="18" charset="0"/>
                                </a:rPr>
                                <m:t>𝜓</m:t>
                              </m:r>
                            </m:e>
                            <m:sub>
                              <m:r>
                                <a:rPr lang="en-US" altLang="en-US" sz="2200" b="0" i="1" dirty="0" smtClean="0">
                                  <a:latin typeface="Cambria Math" panose="02040503050406030204" pitchFamily="18" charset="0"/>
                                </a:rPr>
                                <m:t>𝑖</m:t>
                              </m:r>
                            </m:sub>
                            <m:sup>
                              <m:r>
                                <a:rPr lang="en-US" altLang="en-US" sz="2200" b="0" i="1" dirty="0" smtClean="0">
                                  <a:latin typeface="Cambria Math" panose="02040503050406030204" pitchFamily="18" charset="0"/>
                                </a:rPr>
                                <m:t>∗</m:t>
                              </m:r>
                            </m:sup>
                          </m:sSubSup>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rPr>
                                <m:t>𝑂</m:t>
                              </m:r>
                            </m:e>
                          </m:acc>
                          <m:sSub>
                            <m:sSubPr>
                              <m:ctrlPr>
                                <a:rPr lang="el-GR" sz="2200" i="1" smtClean="0">
                                  <a:latin typeface="Cambria Math" panose="02040503050406030204" pitchFamily="18" charset="0"/>
                                  <a:ea typeface="Cambria Math" panose="02040503050406030204" pitchFamily="18" charset="0"/>
                                </a:rPr>
                              </m:ctrlPr>
                            </m:sSubPr>
                            <m:e>
                              <m:r>
                                <a:rPr lang="el-GR" sz="2200" i="1">
                                  <a:latin typeface="Cambria Math" panose="02040503050406030204" pitchFamily="18" charset="0"/>
                                  <a:ea typeface="Cambria Math" panose="02040503050406030204" pitchFamily="18" charset="0"/>
                                </a:rPr>
                                <m:t>𝜓</m:t>
                              </m:r>
                            </m:e>
                            <m:sub>
                              <m:r>
                                <a:rPr lang="en-US" sz="2200" b="0" i="1" smtClean="0">
                                  <a:latin typeface="Cambria Math" panose="02040503050406030204" pitchFamily="18" charset="0"/>
                                  <a:ea typeface="Cambria Math" panose="02040503050406030204" pitchFamily="18" charset="0"/>
                                </a:rPr>
                                <m:t>𝑗</m:t>
                              </m:r>
                            </m:sub>
                          </m:sSub>
                          <m:r>
                            <m:rPr>
                              <m:nor/>
                            </m:rPr>
                            <a:rPr lang="en-US" sz="2200" dirty="0">
                              <a:ea typeface="Cambria Math" panose="02040503050406030204" pitchFamily="18" charset="0"/>
                            </a:rPr>
                            <m:t> </m:t>
                          </m:r>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r>
                            <m:rPr>
                              <m:nor/>
                            </m:rPr>
                            <a:rPr lang="en-US" altLang="en-US" sz="2200" baseline="-25000" dirty="0"/>
                            <m:t> </m:t>
                          </m:r>
                        </m:e>
                      </m:nary>
                      <m:r>
                        <a:rPr lang="en-US" altLang="en-US" sz="2200" i="1">
                          <a:latin typeface="Cambria Math" panose="02040503050406030204" pitchFamily="18" charset="0"/>
                        </a:rPr>
                        <m:t>=</m:t>
                      </m:r>
                      <m:nary>
                        <m:naryPr>
                          <m:subHide m:val="on"/>
                          <m:ctrlPr>
                            <a:rPr lang="en-US" altLang="en-US" sz="2200" i="1">
                              <a:latin typeface="Cambria Math" panose="02040503050406030204" pitchFamily="18" charset="0"/>
                            </a:rPr>
                          </m:ctrlPr>
                        </m:naryPr>
                        <m:sub/>
                        <m:sup>
                          <m:r>
                            <a:rPr lang="en-US" altLang="en-US" sz="2200" i="1">
                              <a:solidFill>
                                <a:schemeClr val="bg1"/>
                              </a:solidFill>
                              <a:latin typeface="Cambria Math" panose="02040503050406030204" pitchFamily="18" charset="0"/>
                            </a:rPr>
                            <m:t>0</m:t>
                          </m:r>
                        </m:sup>
                        <m:e>
                          <m:sSub>
                            <m:sSubPr>
                              <m:ctrlPr>
                                <a:rPr lang="el-GR" sz="2200" i="1">
                                  <a:latin typeface="Cambria Math" panose="02040503050406030204" pitchFamily="18" charset="0"/>
                                  <a:ea typeface="Cambria Math" panose="02040503050406030204" pitchFamily="18" charset="0"/>
                                </a:rPr>
                              </m:ctrlPr>
                            </m:sSubPr>
                            <m:e>
                              <m:r>
                                <a:rPr lang="el-GR" sz="2200" i="1">
                                  <a:latin typeface="Cambria Math" panose="02040503050406030204" pitchFamily="18" charset="0"/>
                                  <a:ea typeface="Cambria Math" panose="02040503050406030204" pitchFamily="18" charset="0"/>
                                </a:rPr>
                                <m:t>𝜓</m:t>
                              </m:r>
                            </m:e>
                            <m:sub>
                              <m:r>
                                <a:rPr lang="en-US" sz="2200" i="1">
                                  <a:latin typeface="Cambria Math" panose="02040503050406030204" pitchFamily="18" charset="0"/>
                                  <a:ea typeface="Cambria Math" panose="02040503050406030204" pitchFamily="18" charset="0"/>
                                </a:rPr>
                                <m:t>𝑗</m:t>
                              </m:r>
                            </m:sub>
                          </m:sSub>
                        </m:e>
                      </m:nary>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m:t>
                          </m:r>
                          <m:acc>
                            <m:accPr>
                              <m:chr m:val="̂"/>
                              <m:ctrlPr>
                                <a:rPr lang="en-US" altLang="en-US" sz="2200" i="1">
                                  <a:latin typeface="Cambria Math" panose="02040503050406030204" pitchFamily="18" charset="0"/>
                                </a:rPr>
                              </m:ctrlPr>
                            </m:accPr>
                            <m:e>
                              <m:r>
                                <a:rPr lang="en-US" altLang="en-US" sz="2200" i="1">
                                  <a:latin typeface="Cambria Math" panose="02040503050406030204" pitchFamily="18" charset="0"/>
                                </a:rPr>
                                <m:t>𝑂</m:t>
                              </m:r>
                            </m:e>
                          </m:acc>
                          <m:sSub>
                            <m:sSubPr>
                              <m:ctrlPr>
                                <a:rPr lang="el-GR" sz="2200" i="1">
                                  <a:latin typeface="Cambria Math" panose="02040503050406030204" pitchFamily="18" charset="0"/>
                                  <a:ea typeface="Cambria Math" panose="02040503050406030204" pitchFamily="18" charset="0"/>
                                </a:rPr>
                              </m:ctrlPr>
                            </m:sSubPr>
                            <m:e>
                              <m:r>
                                <a:rPr lang="el-GR" sz="2200" i="1">
                                  <a:latin typeface="Cambria Math" panose="02040503050406030204" pitchFamily="18" charset="0"/>
                                  <a:ea typeface="Cambria Math" panose="02040503050406030204" pitchFamily="18" charset="0"/>
                                </a:rPr>
                                <m:t>𝜓</m:t>
                              </m:r>
                            </m:e>
                            <m:sub>
                              <m:r>
                                <a:rPr lang="en-US" sz="2200" b="0" i="1" smtClean="0">
                                  <a:latin typeface="Cambria Math" panose="02040503050406030204" pitchFamily="18" charset="0"/>
                                  <a:ea typeface="Cambria Math" panose="02040503050406030204" pitchFamily="18" charset="0"/>
                                </a:rPr>
                                <m:t>𝑖</m:t>
                              </m:r>
                            </m:sub>
                          </m:sSub>
                          <m:r>
                            <a:rPr lang="en-US" sz="2200" i="1">
                              <a:latin typeface="Cambria Math" panose="02040503050406030204" pitchFamily="18" charset="0"/>
                              <a:ea typeface="Cambria Math" panose="02040503050406030204" pitchFamily="18" charset="0"/>
                            </a:rPr>
                            <m:t>)</m:t>
                          </m:r>
                        </m:e>
                        <m:sup>
                          <m:r>
                            <a:rPr lang="en-US" altLang="en-US" sz="2200" i="1">
                              <a:latin typeface="Cambria Math" panose="02040503050406030204" pitchFamily="18" charset="0"/>
                            </a:rPr>
                            <m:t>∗</m:t>
                          </m:r>
                        </m:sup>
                      </m:sSup>
                      <m:r>
                        <a:rPr lang="en-US" sz="2200" i="1">
                          <a:latin typeface="Cambria Math" panose="02040503050406030204" pitchFamily="18" charset="0"/>
                          <a:ea typeface="Cambria Math" panose="02040503050406030204" pitchFamily="18" charset="0"/>
                        </a:rPr>
                        <m:t>𝑑</m:t>
                      </m:r>
                      <m:r>
                        <a:rPr lang="en-US" sz="2200" i="1">
                          <a:latin typeface="Cambria Math" panose="02040503050406030204" pitchFamily="18" charset="0"/>
                          <a:ea typeface="Cambria Math" panose="02040503050406030204" pitchFamily="18" charset="0"/>
                        </a:rPr>
                        <m:t>𝜏</m:t>
                      </m:r>
                    </m:oMath>
                  </m:oMathPara>
                </a14:m>
                <a:endParaRPr lang="en-US" altLang="en-US" sz="2200" dirty="0"/>
              </a:p>
              <a:p>
                <a:pPr algn="just"/>
                <a:endParaRPr lang="en-US" altLang="en-US" sz="2200" dirty="0"/>
              </a:p>
              <a:p>
                <a:pPr algn="just"/>
                <a:r>
                  <a:rPr lang="en-US" altLang="en-US" sz="2200" dirty="0"/>
                  <a:t>For all well behaved functions. </a:t>
                </a:r>
              </a:p>
            </p:txBody>
          </p:sp>
        </mc:Choice>
        <mc:Fallback xmlns="">
          <p:sp>
            <p:nvSpPr>
              <p:cNvPr id="5" name="Rectangle 4"/>
              <p:cNvSpPr>
                <a:spLocks noRot="1" noChangeAspect="1" noMove="1" noResize="1" noEditPoints="1" noAdjustHandles="1" noChangeArrowheads="1" noChangeShapeType="1" noTextEdit="1"/>
              </p:cNvSpPr>
              <p:nvPr/>
            </p:nvSpPr>
            <p:spPr>
              <a:xfrm>
                <a:off x="211014" y="910097"/>
                <a:ext cx="8754566" cy="5919826"/>
              </a:xfrm>
              <a:prstGeom prst="rect">
                <a:avLst/>
              </a:prstGeom>
              <a:blipFill>
                <a:blip r:embed="rId2"/>
                <a:stretch>
                  <a:fillRect l="-905" t="-515" r="-905" b="-206"/>
                </a:stretch>
              </a:blipFill>
            </p:spPr>
            <p:txBody>
              <a:bodyPr/>
              <a:lstStyle/>
              <a:p>
                <a:r>
                  <a:rPr lang="en-US">
                    <a:noFill/>
                  </a:rPr>
                  <a:t> </a:t>
                </a:r>
              </a:p>
            </p:txBody>
          </p:sp>
        </mc:Fallback>
      </mc:AlternateContent>
      <p:grpSp>
        <p:nvGrpSpPr>
          <p:cNvPr id="4" name="Group 3"/>
          <p:cNvGrpSpPr/>
          <p:nvPr/>
        </p:nvGrpSpPr>
        <p:grpSpPr>
          <a:xfrm>
            <a:off x="2505893" y="4515854"/>
            <a:ext cx="2972167" cy="369332"/>
            <a:chOff x="2316322" y="5244953"/>
            <a:chExt cx="2972167" cy="369332"/>
          </a:xfrm>
        </p:grpSpPr>
        <mc:AlternateContent xmlns:mc="http://schemas.openxmlformats.org/markup-compatibility/2006" xmlns:a14="http://schemas.microsoft.com/office/drawing/2010/main">
          <mc:Choice Requires="a14">
            <p:sp>
              <p:nvSpPr>
                <p:cNvPr id="3" name="Rectangle 2"/>
                <p:cNvSpPr/>
                <p:nvPr/>
              </p:nvSpPr>
              <p:spPr>
                <a:xfrm>
                  <a:off x="2316322" y="5244953"/>
                  <a:ext cx="1157240"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i="1">
                            <a:latin typeface="Cambria Math" panose="02040503050406030204" pitchFamily="18" charset="0"/>
                          </a:rPr>
                          <m:t>𝑎</m:t>
                        </m:r>
                        <m:r>
                          <a:rPr lang="en-US" altLang="en-US" i="1">
                            <a:latin typeface="Cambria Math" panose="02040503050406030204" pitchFamily="18" charset="0"/>
                          </a:rPr>
                          <m:t>𝑙𝑙</m:t>
                        </m:r>
                        <m:r>
                          <a:rPr lang="en-US" altLang="en-US" i="1">
                            <a:latin typeface="Cambria Math" panose="02040503050406030204" pitchFamily="18" charset="0"/>
                          </a:rPr>
                          <m:t> </m:t>
                        </m:r>
                        <m:r>
                          <a:rPr lang="en-US" altLang="en-US" i="1">
                            <a:latin typeface="Cambria Math" panose="02040503050406030204" pitchFamily="18" charset="0"/>
                          </a:rPr>
                          <m:t>𝑠𝑝𝑎𝑐𝑒</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316322" y="5244953"/>
                  <a:ext cx="1157240" cy="369332"/>
                </a:xfrm>
                <a:prstGeom prst="rect">
                  <a:avLst/>
                </a:prstGeom>
                <a:blipFill>
                  <a:blip r:embed="rId3"/>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131249" y="5244953"/>
                  <a:ext cx="1157240"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i="1">
                            <a:latin typeface="Cambria Math" panose="02040503050406030204" pitchFamily="18" charset="0"/>
                          </a:rPr>
                          <m:t>𝑎</m:t>
                        </m:r>
                        <m:r>
                          <a:rPr lang="en-US" altLang="en-US" i="1">
                            <a:latin typeface="Cambria Math" panose="02040503050406030204" pitchFamily="18" charset="0"/>
                          </a:rPr>
                          <m:t>𝑙𝑙</m:t>
                        </m:r>
                        <m:r>
                          <a:rPr lang="en-US" altLang="en-US" i="1">
                            <a:latin typeface="Cambria Math" panose="02040503050406030204" pitchFamily="18" charset="0"/>
                          </a:rPr>
                          <m:t> </m:t>
                        </m:r>
                        <m:r>
                          <a:rPr lang="en-US" altLang="en-US" i="1">
                            <a:latin typeface="Cambria Math" panose="02040503050406030204" pitchFamily="18" charset="0"/>
                          </a:rPr>
                          <m:t>𝑠𝑝𝑎𝑐𝑒</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131249" y="5244953"/>
                  <a:ext cx="1157240" cy="369332"/>
                </a:xfrm>
                <a:prstGeom prst="rect">
                  <a:avLst/>
                </a:prstGeom>
                <a:blipFill>
                  <a:blip r:embed="rId4"/>
                  <a:stretch>
                    <a:fillRect b="-6667"/>
                  </a:stretch>
                </a:blipFill>
              </p:spPr>
              <p:txBody>
                <a:bodyPr/>
                <a:lstStyle/>
                <a:p>
                  <a:r>
                    <a:rPr lang="en-US">
                      <a:noFill/>
                    </a:rPr>
                    <a:t> </a:t>
                  </a:r>
                </a:p>
              </p:txBody>
            </p:sp>
          </mc:Fallback>
        </mc:AlternateContent>
      </p:grpSp>
      <p:grpSp>
        <p:nvGrpSpPr>
          <p:cNvPr id="12" name="Group 11"/>
          <p:cNvGrpSpPr/>
          <p:nvPr/>
        </p:nvGrpSpPr>
        <p:grpSpPr>
          <a:xfrm>
            <a:off x="2517044" y="5987019"/>
            <a:ext cx="2972167" cy="369332"/>
            <a:chOff x="2316322" y="5244953"/>
            <a:chExt cx="2972167" cy="369332"/>
          </a:xfrm>
        </p:grpSpPr>
        <mc:AlternateContent xmlns:mc="http://schemas.openxmlformats.org/markup-compatibility/2006" xmlns:a14="http://schemas.microsoft.com/office/drawing/2010/main">
          <mc:Choice Requires="a14">
            <p:sp>
              <p:nvSpPr>
                <p:cNvPr id="13" name="Rectangle 12"/>
                <p:cNvSpPr/>
                <p:nvPr/>
              </p:nvSpPr>
              <p:spPr>
                <a:xfrm>
                  <a:off x="2316322" y="5244953"/>
                  <a:ext cx="1157240"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i="1">
                            <a:latin typeface="Cambria Math" panose="02040503050406030204" pitchFamily="18" charset="0"/>
                          </a:rPr>
                          <m:t>𝑎</m:t>
                        </m:r>
                        <m:r>
                          <a:rPr lang="en-US" altLang="en-US" i="1">
                            <a:latin typeface="Cambria Math" panose="02040503050406030204" pitchFamily="18" charset="0"/>
                          </a:rPr>
                          <m:t>𝑙𝑙</m:t>
                        </m:r>
                        <m:r>
                          <a:rPr lang="en-US" altLang="en-US" i="1">
                            <a:latin typeface="Cambria Math" panose="02040503050406030204" pitchFamily="18" charset="0"/>
                          </a:rPr>
                          <m:t> </m:t>
                        </m:r>
                        <m:r>
                          <a:rPr lang="en-US" altLang="en-US" i="1">
                            <a:latin typeface="Cambria Math" panose="02040503050406030204" pitchFamily="18" charset="0"/>
                          </a:rPr>
                          <m:t>𝑠𝑝𝑎𝑐𝑒</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316322" y="5244953"/>
                  <a:ext cx="1157240" cy="369332"/>
                </a:xfrm>
                <a:prstGeom prst="rect">
                  <a:avLst/>
                </a:prstGeom>
                <a:blipFill>
                  <a:blip r:embed="rId5"/>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131249" y="5244953"/>
                  <a:ext cx="1157240"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i="1">
                            <a:latin typeface="Cambria Math" panose="02040503050406030204" pitchFamily="18" charset="0"/>
                          </a:rPr>
                          <m:t>𝑎</m:t>
                        </m:r>
                        <m:r>
                          <a:rPr lang="en-US" altLang="en-US" i="1">
                            <a:latin typeface="Cambria Math" panose="02040503050406030204" pitchFamily="18" charset="0"/>
                          </a:rPr>
                          <m:t>𝑙𝑙</m:t>
                        </m:r>
                        <m:r>
                          <a:rPr lang="en-US" altLang="en-US" i="1">
                            <a:latin typeface="Cambria Math" panose="02040503050406030204" pitchFamily="18" charset="0"/>
                          </a:rPr>
                          <m:t> </m:t>
                        </m:r>
                        <m:r>
                          <a:rPr lang="en-US" altLang="en-US" i="1">
                            <a:latin typeface="Cambria Math" panose="02040503050406030204" pitchFamily="18" charset="0"/>
                          </a:rPr>
                          <m:t>𝑠𝑝𝑎𝑐𝑒</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131249" y="5244953"/>
                  <a:ext cx="1157240" cy="369332"/>
                </a:xfrm>
                <a:prstGeom prst="rect">
                  <a:avLst/>
                </a:prstGeom>
                <a:blipFill>
                  <a:blip r:embed="rId6"/>
                  <a:stretch>
                    <a:fillRect b="-6557"/>
                  </a:stretch>
                </a:blipFill>
              </p:spPr>
              <p:txBody>
                <a:bodyPr/>
                <a:lstStyle/>
                <a:p>
                  <a:r>
                    <a:rPr lang="en-US">
                      <a:noFill/>
                    </a:rPr>
                    <a:t> </a:t>
                  </a:r>
                </a:p>
              </p:txBody>
            </p:sp>
          </mc:Fallback>
        </mc:AlternateContent>
      </p:grpSp>
    </p:spTree>
    <p:extLst>
      <p:ext uri="{BB962C8B-B14F-4D97-AF65-F5344CB8AC3E}">
        <p14:creationId xmlns:p14="http://schemas.microsoft.com/office/powerpoint/2010/main" val="96717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10" end="10"/>
                                            </p:txEl>
                                          </p:spTgt>
                                        </p:tgtEl>
                                        <p:attrNameLst>
                                          <p:attrName>style.visibility</p:attrName>
                                        </p:attrNameLst>
                                      </p:cBhvr>
                                      <p:to>
                                        <p:strVal val="visible"/>
                                      </p:to>
                                    </p:set>
                                    <p:animEffect transition="in" filter="fade">
                                      <p:cBhvr>
                                        <p:cTn id="4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Postulates of Quantum Mechanics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36</a:t>
            </a:fld>
            <a:endParaRPr lang="en-US"/>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081440116"/>
                  </p:ext>
                </p:extLst>
              </p:nvPr>
            </p:nvGraphicFramePr>
            <p:xfrm>
              <a:off x="275771" y="1222150"/>
              <a:ext cx="8544379" cy="5167284"/>
            </p:xfrm>
            <a:graphic>
              <a:graphicData uri="http://schemas.openxmlformats.org/drawingml/2006/table">
                <a:tbl>
                  <a:tblPr firstRow="1" firstCol="1" bandRow="1">
                    <a:tableStyleId>{2D5ABB26-0587-4C30-8999-92F81FD0307C}</a:tableStyleId>
                  </a:tblPr>
                  <a:tblGrid>
                    <a:gridCol w="1843315">
                      <a:extLst>
                        <a:ext uri="{9D8B030D-6E8A-4147-A177-3AD203B41FA5}">
                          <a16:colId xmlns:a16="http://schemas.microsoft.com/office/drawing/2014/main" val="1301460791"/>
                        </a:ext>
                      </a:extLst>
                    </a:gridCol>
                    <a:gridCol w="1932214">
                      <a:extLst>
                        <a:ext uri="{9D8B030D-6E8A-4147-A177-3AD203B41FA5}">
                          <a16:colId xmlns:a16="http://schemas.microsoft.com/office/drawing/2014/main" val="1675814169"/>
                        </a:ext>
                      </a:extLst>
                    </a:gridCol>
                    <a:gridCol w="1511300">
                      <a:extLst>
                        <a:ext uri="{9D8B030D-6E8A-4147-A177-3AD203B41FA5}">
                          <a16:colId xmlns:a16="http://schemas.microsoft.com/office/drawing/2014/main" val="2229399630"/>
                        </a:ext>
                      </a:extLst>
                    </a:gridCol>
                    <a:gridCol w="3257550">
                      <a:extLst>
                        <a:ext uri="{9D8B030D-6E8A-4147-A177-3AD203B41FA5}">
                          <a16:colId xmlns:a16="http://schemas.microsoft.com/office/drawing/2014/main" val="3259500875"/>
                        </a:ext>
                      </a:extLst>
                    </a:gridCol>
                  </a:tblGrid>
                  <a:tr h="225117">
                    <a:tc gridSpan="2">
                      <a:txBody>
                        <a:bodyPr/>
                        <a:lstStyle/>
                        <a:p>
                          <a:pPr marL="0" marR="0" algn="ctr">
                            <a:lnSpc>
                              <a:spcPct val="150000"/>
                            </a:lnSpc>
                            <a:spcBef>
                              <a:spcPts val="400"/>
                            </a:spcBef>
                            <a:spcAft>
                              <a:spcPts val="400"/>
                            </a:spcAft>
                          </a:pPr>
                          <a:r>
                            <a:rPr lang="en-US" sz="2200" b="1" dirty="0">
                              <a:effectLst/>
                            </a:rPr>
                            <a:t>Classical mechanics</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50000"/>
                            </a:lnSpc>
                            <a:spcBef>
                              <a:spcPts val="400"/>
                            </a:spcBef>
                            <a:spcAft>
                              <a:spcPts val="400"/>
                            </a:spcAft>
                          </a:pPr>
                          <a:r>
                            <a:rPr lang="en-US" sz="2200" b="1" dirty="0">
                              <a:effectLst/>
                            </a:rPr>
                            <a:t>Quantum mechanics</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38608907"/>
                      </a:ext>
                    </a:extLst>
                  </a:tr>
                  <a:tr h="225117">
                    <a:tc>
                      <a:txBody>
                        <a:bodyPr/>
                        <a:lstStyle/>
                        <a:p>
                          <a:pPr marL="0" marR="0" algn="ctr">
                            <a:lnSpc>
                              <a:spcPct val="150000"/>
                            </a:lnSpc>
                            <a:spcBef>
                              <a:spcPts val="400"/>
                            </a:spcBef>
                            <a:spcAft>
                              <a:spcPts val="400"/>
                            </a:spcAft>
                          </a:pPr>
                          <a:r>
                            <a:rPr lang="en-US" sz="2000" b="1" dirty="0">
                              <a:effectLst/>
                            </a:rPr>
                            <a:t>Name</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50000"/>
                            </a:lnSpc>
                            <a:spcBef>
                              <a:spcPts val="400"/>
                            </a:spcBef>
                            <a:spcAft>
                              <a:spcPts val="400"/>
                            </a:spcAft>
                          </a:pPr>
                          <a:r>
                            <a:rPr lang="en-US" sz="2000" b="1" dirty="0">
                              <a:effectLst/>
                            </a:rPr>
                            <a:t>Symbol</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50000"/>
                            </a:lnSpc>
                            <a:spcBef>
                              <a:spcPts val="400"/>
                            </a:spcBef>
                            <a:spcAft>
                              <a:spcPts val="400"/>
                            </a:spcAft>
                          </a:pPr>
                          <a:r>
                            <a:rPr lang="en-US" sz="2000" b="1" dirty="0">
                              <a:effectLst/>
                            </a:rPr>
                            <a:t>Symbol</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50000"/>
                            </a:lnSpc>
                            <a:spcBef>
                              <a:spcPts val="400"/>
                            </a:spcBef>
                            <a:spcAft>
                              <a:spcPts val="400"/>
                            </a:spcAft>
                          </a:pPr>
                          <a:r>
                            <a:rPr lang="en-US" sz="2000" b="1" dirty="0">
                              <a:effectLst/>
                            </a:rPr>
                            <a:t>Operation</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424049"/>
                      </a:ext>
                    </a:extLst>
                  </a:tr>
                  <a:tr h="271871">
                    <a:tc>
                      <a:txBody>
                        <a:bodyPr/>
                        <a:lstStyle/>
                        <a:p>
                          <a:pPr marL="0" marR="0">
                            <a:lnSpc>
                              <a:spcPct val="107000"/>
                            </a:lnSpc>
                            <a:spcBef>
                              <a:spcPts val="400"/>
                            </a:spcBef>
                            <a:spcAft>
                              <a:spcPts val="400"/>
                            </a:spcAft>
                          </a:pPr>
                          <a:r>
                            <a:rPr lang="en-US" sz="1600" b="0">
                              <a:effectLst/>
                            </a:rPr>
                            <a:t>Position</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tcP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𝑟</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tcP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𝑟</m:t>
                                    </m:r>
                                  </m:e>
                                </m:acc>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tcPr>
                    </a:tc>
                    <a:tc>
                      <a:txBody>
                        <a:bodyPr/>
                        <a:lstStyle/>
                        <a:p>
                          <a:pPr marL="0" marR="0" algn="ctr">
                            <a:lnSpc>
                              <a:spcPct val="107000"/>
                            </a:lnSpc>
                            <a:spcBef>
                              <a:spcPts val="400"/>
                            </a:spcBef>
                            <a:spcAft>
                              <a:spcPts val="400"/>
                            </a:spcAft>
                          </a:pPr>
                          <a:r>
                            <a:rPr lang="en-US" sz="1600" dirty="0">
                              <a:effectLst/>
                            </a:rPr>
                            <a:t>Multiply by </a:t>
                          </a:r>
                          <a14:m>
                            <m:oMath xmlns:m="http://schemas.openxmlformats.org/officeDocument/2006/math">
                              <m:r>
                                <a:rPr lang="en-US" sz="1600">
                                  <a:effectLst/>
                                  <a:latin typeface="Cambria Math" panose="02040503050406030204" pitchFamily="18" charset="0"/>
                                </a:rPr>
                                <m:t>𝑟</m:t>
                              </m:r>
                            </m:oMath>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53127097"/>
                      </a:ext>
                    </a:extLst>
                  </a:tr>
                  <a:tr h="513293">
                    <a:tc>
                      <a:txBody>
                        <a:bodyPr/>
                        <a:lstStyle/>
                        <a:p>
                          <a:pPr marL="0" marR="0">
                            <a:lnSpc>
                              <a:spcPct val="107000"/>
                            </a:lnSpc>
                            <a:spcBef>
                              <a:spcPts val="400"/>
                            </a:spcBef>
                            <a:spcAft>
                              <a:spcPts val="400"/>
                            </a:spcAft>
                          </a:pPr>
                          <a:r>
                            <a:rPr lang="en-US" sz="1600" b="0">
                              <a:effectLst/>
                            </a:rPr>
                            <a:t>Linear momentum</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𝑃</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𝑃</m:t>
                                    </m:r>
                                  </m:e>
                                </m:acc>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gn="ctr">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m:t>
                                </m:r>
                                <m:r>
                                  <a:rPr lang="en-US" sz="1600">
                                    <a:effectLst/>
                                    <a:latin typeface="Cambria Math" panose="02040503050406030204" pitchFamily="18" charset="0"/>
                                  </a:rPr>
                                  <m:t>𝑖</m:t>
                                </m:r>
                                <m:r>
                                  <a:rPr lang="en-US" sz="1600">
                                    <a:effectLst/>
                                    <a:latin typeface="Cambria Math" panose="02040503050406030204" pitchFamily="18" charset="0"/>
                                  </a:rPr>
                                  <m:t>ℏ (</m:t>
                                </m:r>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𝑖</m:t>
                                    </m:r>
                                  </m:e>
                                </m:acc>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𝑥</m:t>
                                    </m:r>
                                  </m:den>
                                </m:f>
                                <m:r>
                                  <a:rPr lang="en-US" sz="1600">
                                    <a:effectLst/>
                                    <a:latin typeface="Cambria Math" panose="02040503050406030204" pitchFamily="18" charset="0"/>
                                  </a:rPr>
                                  <m:t>+</m:t>
                                </m:r>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𝑗</m:t>
                                    </m:r>
                                  </m:e>
                                </m:acc>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𝑦</m:t>
                                    </m:r>
                                  </m:den>
                                </m:f>
                                <m:r>
                                  <a:rPr lang="en-US" sz="1600">
                                    <a:effectLst/>
                                    <a:latin typeface="Cambria Math" panose="02040503050406030204" pitchFamily="18" charset="0"/>
                                  </a:rPr>
                                  <m:t>+</m:t>
                                </m:r>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𝑘</m:t>
                                    </m:r>
                                  </m:e>
                                </m:acc>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𝑧</m:t>
                                    </m:r>
                                  </m:den>
                                </m:f>
                                <m:r>
                                  <a:rPr lang="en-US" sz="1600">
                                    <a:effectLst/>
                                    <a:latin typeface="Cambria Math" panose="02040503050406030204" pitchFamily="18" charset="0"/>
                                  </a:rPr>
                                  <m:t>)</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extLst>
                      <a:ext uri="{0D108BD9-81ED-4DB2-BD59-A6C34878D82A}">
                        <a16:rowId xmlns:a16="http://schemas.microsoft.com/office/drawing/2014/main" val="3445955392"/>
                      </a:ext>
                    </a:extLst>
                  </a:tr>
                  <a:tr h="537021">
                    <a:tc>
                      <a:txBody>
                        <a:bodyPr/>
                        <a:lstStyle/>
                        <a:p>
                          <a:pPr marL="0" marR="0">
                            <a:lnSpc>
                              <a:spcPct val="107000"/>
                            </a:lnSpc>
                            <a:spcBef>
                              <a:spcPts val="400"/>
                            </a:spcBef>
                            <a:spcAft>
                              <a:spcPts val="400"/>
                            </a:spcAft>
                          </a:pPr>
                          <a:r>
                            <a:rPr lang="en-US" sz="1600" b="0">
                              <a:effectLst/>
                            </a:rPr>
                            <a:t>Kinetic energy</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𝑇</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𝑇</m:t>
                                    </m:r>
                                  </m:e>
                                </m:acc>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m:t>
                                </m:r>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ℏ</m:t>
                                        </m:r>
                                      </m:e>
                                      <m:sup>
                                        <m:r>
                                          <a:rPr lang="en-US" sz="1600">
                                            <a:effectLst/>
                                            <a:latin typeface="Cambria Math" panose="02040503050406030204" pitchFamily="18" charset="0"/>
                                          </a:rPr>
                                          <m:t>2</m:t>
                                        </m:r>
                                      </m:sup>
                                    </m:sSup>
                                  </m:num>
                                  <m:den>
                                    <m:r>
                                      <a:rPr lang="en-US" sz="1600">
                                        <a:effectLst/>
                                        <a:latin typeface="Cambria Math" panose="02040503050406030204" pitchFamily="18" charset="0"/>
                                      </a:rPr>
                                      <m:t>2</m:t>
                                    </m:r>
                                    <m:r>
                                      <a:rPr lang="en-US" sz="1600">
                                        <a:effectLst/>
                                        <a:latin typeface="Cambria Math" panose="02040503050406030204" pitchFamily="18" charset="0"/>
                                      </a:rPr>
                                      <m:t>𝑚</m:t>
                                    </m:r>
                                  </m:den>
                                </m:f>
                                <m:r>
                                  <a:rPr lang="en-US" sz="1600">
                                    <a:effectLst/>
                                    <a:latin typeface="Cambria Math" panose="02040503050406030204" pitchFamily="18" charset="0"/>
                                  </a:rPr>
                                  <m:t> (</m:t>
                                </m:r>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e>
                                      <m:sup>
                                        <m:r>
                                          <a:rPr lang="en-US" sz="1600">
                                            <a:effectLst/>
                                            <a:latin typeface="Cambria Math" panose="02040503050406030204" pitchFamily="18" charset="0"/>
                                          </a:rPr>
                                          <m:t>2</m:t>
                                        </m:r>
                                      </m:sup>
                                    </m:sSup>
                                  </m:num>
                                  <m:den>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r>
                                          <a:rPr lang="en-US" sz="1600">
                                            <a:effectLst/>
                                            <a:latin typeface="Cambria Math" panose="02040503050406030204" pitchFamily="18" charset="0"/>
                                          </a:rPr>
                                          <m:t>𝑥</m:t>
                                        </m:r>
                                      </m:e>
                                      <m:sup>
                                        <m:r>
                                          <a:rPr lang="en-US" sz="1600">
                                            <a:effectLst/>
                                            <a:latin typeface="Cambria Math" panose="02040503050406030204" pitchFamily="18" charset="0"/>
                                          </a:rPr>
                                          <m:t>2</m:t>
                                        </m:r>
                                      </m:sup>
                                    </m:sSup>
                                  </m:den>
                                </m:f>
                                <m:r>
                                  <a:rPr lang="en-US" sz="1600">
                                    <a:effectLst/>
                                    <a:latin typeface="Cambria Math" panose="02040503050406030204" pitchFamily="18" charset="0"/>
                                  </a:rPr>
                                  <m:t>+</m:t>
                                </m:r>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e>
                                      <m:sup>
                                        <m:r>
                                          <a:rPr lang="en-US" sz="1600">
                                            <a:effectLst/>
                                            <a:latin typeface="Cambria Math" panose="02040503050406030204" pitchFamily="18" charset="0"/>
                                          </a:rPr>
                                          <m:t>2</m:t>
                                        </m:r>
                                      </m:sup>
                                    </m:sSup>
                                  </m:num>
                                  <m:den>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r>
                                          <a:rPr lang="en-US" sz="1600">
                                            <a:effectLst/>
                                            <a:latin typeface="Cambria Math" panose="02040503050406030204" pitchFamily="18" charset="0"/>
                                          </a:rPr>
                                          <m:t>𝑦</m:t>
                                        </m:r>
                                      </m:e>
                                      <m:sup>
                                        <m:r>
                                          <a:rPr lang="en-US" sz="1600">
                                            <a:effectLst/>
                                            <a:latin typeface="Cambria Math" panose="02040503050406030204" pitchFamily="18" charset="0"/>
                                          </a:rPr>
                                          <m:t>2</m:t>
                                        </m:r>
                                      </m:sup>
                                    </m:sSup>
                                  </m:den>
                                </m:f>
                                <m:r>
                                  <a:rPr lang="en-US" sz="1600">
                                    <a:effectLst/>
                                    <a:latin typeface="Cambria Math" panose="02040503050406030204" pitchFamily="18" charset="0"/>
                                  </a:rPr>
                                  <m:t>+</m:t>
                                </m:r>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e>
                                      <m:sup>
                                        <m:r>
                                          <a:rPr lang="en-US" sz="1600">
                                            <a:effectLst/>
                                            <a:latin typeface="Cambria Math" panose="02040503050406030204" pitchFamily="18" charset="0"/>
                                          </a:rPr>
                                          <m:t>2</m:t>
                                        </m:r>
                                      </m:sup>
                                    </m:sSup>
                                  </m:num>
                                  <m:den>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r>
                                          <a:rPr lang="en-US" sz="1600">
                                            <a:effectLst/>
                                            <a:latin typeface="Cambria Math" panose="02040503050406030204" pitchFamily="18" charset="0"/>
                                          </a:rPr>
                                          <m:t>𝑧</m:t>
                                        </m:r>
                                      </m:e>
                                      <m:sup>
                                        <m:r>
                                          <a:rPr lang="en-US" sz="1600">
                                            <a:effectLst/>
                                            <a:latin typeface="Cambria Math" panose="02040503050406030204" pitchFamily="18" charset="0"/>
                                          </a:rPr>
                                          <m:t>2</m:t>
                                        </m:r>
                                      </m:sup>
                                    </m:sSup>
                                  </m:den>
                                </m:f>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extLst>
                      <a:ext uri="{0D108BD9-81ED-4DB2-BD59-A6C34878D82A}">
                        <a16:rowId xmlns:a16="http://schemas.microsoft.com/office/drawing/2014/main" val="2008958588"/>
                      </a:ext>
                    </a:extLst>
                  </a:tr>
                  <a:tr h="277948">
                    <a:tc>
                      <a:txBody>
                        <a:bodyPr/>
                        <a:lstStyle/>
                        <a:p>
                          <a:pPr marL="0" marR="0">
                            <a:lnSpc>
                              <a:spcPct val="107000"/>
                            </a:lnSpc>
                            <a:spcBef>
                              <a:spcPts val="400"/>
                            </a:spcBef>
                            <a:spcAft>
                              <a:spcPts val="400"/>
                            </a:spcAft>
                          </a:pPr>
                          <a:r>
                            <a:rPr lang="en-US" sz="1600" b="0">
                              <a:effectLst/>
                            </a:rPr>
                            <a:t>Potential energy</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𝑉</m:t>
                                </m:r>
                                <m:r>
                                  <a:rPr lang="en-US" sz="1600">
                                    <a:effectLst/>
                                    <a:latin typeface="Cambria Math" panose="02040503050406030204" pitchFamily="18" charset="0"/>
                                  </a:rPr>
                                  <m:t>(</m:t>
                                </m:r>
                                <m:r>
                                  <a:rPr lang="en-US" sz="1600">
                                    <a:effectLst/>
                                    <a:latin typeface="Cambria Math" panose="02040503050406030204" pitchFamily="18" charset="0"/>
                                  </a:rPr>
                                  <m:t>𝑟</m:t>
                                </m:r>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𝑉</m:t>
                                    </m:r>
                                  </m:e>
                                </m:acc>
                                <m:r>
                                  <a:rPr lang="en-US" sz="1600">
                                    <a:effectLst/>
                                    <a:latin typeface="Cambria Math" panose="02040503050406030204" pitchFamily="18" charset="0"/>
                                  </a:rPr>
                                  <m:t>(</m:t>
                                </m:r>
                                <m:r>
                                  <a:rPr lang="en-US" sz="1600">
                                    <a:effectLst/>
                                    <a:latin typeface="Cambria Math" panose="02040503050406030204" pitchFamily="18" charset="0"/>
                                  </a:rPr>
                                  <m:t>𝑟</m:t>
                                </m:r>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gn="ctr">
                            <a:lnSpc>
                              <a:spcPct val="107000"/>
                            </a:lnSpc>
                            <a:spcBef>
                              <a:spcPts val="400"/>
                            </a:spcBef>
                            <a:spcAft>
                              <a:spcPts val="400"/>
                            </a:spcAft>
                          </a:pPr>
                          <a:r>
                            <a:rPr lang="en-US" sz="1600">
                              <a:effectLst/>
                            </a:rPr>
                            <a:t>Multiply by </a:t>
                          </a:r>
                          <a14:m>
                            <m:oMath xmlns:m="http://schemas.openxmlformats.org/officeDocument/2006/math">
                              <m:r>
                                <a:rPr lang="en-US" sz="1600">
                                  <a:effectLst/>
                                  <a:latin typeface="Cambria Math" panose="02040503050406030204" pitchFamily="18" charset="0"/>
                                </a:rPr>
                                <m:t> </m:t>
                              </m:r>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𝑉</m:t>
                                  </m:r>
                                </m:e>
                                <m:sub>
                                  <m:r>
                                    <a:rPr lang="en-US" sz="1600">
                                      <a:effectLst/>
                                      <a:latin typeface="Cambria Math" panose="02040503050406030204" pitchFamily="18" charset="0"/>
                                    </a:rPr>
                                    <m:t>(</m:t>
                                  </m:r>
                                  <m:r>
                                    <a:rPr lang="en-US" sz="1600">
                                      <a:effectLst/>
                                      <a:latin typeface="Cambria Math" panose="02040503050406030204" pitchFamily="18" charset="0"/>
                                    </a:rPr>
                                    <m:t>𝑟</m:t>
                                  </m:r>
                                  <m:r>
                                    <a:rPr lang="en-US" sz="1600">
                                      <a:effectLst/>
                                      <a:latin typeface="Cambria Math" panose="02040503050406030204" pitchFamily="18" charset="0"/>
                                    </a:rPr>
                                    <m:t>)</m:t>
                                  </m:r>
                                </m:sub>
                              </m:sSub>
                            </m:oMath>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extLst>
                      <a:ext uri="{0D108BD9-81ED-4DB2-BD59-A6C34878D82A}">
                        <a16:rowId xmlns:a16="http://schemas.microsoft.com/office/drawing/2014/main" val="1635094434"/>
                      </a:ext>
                    </a:extLst>
                  </a:tr>
                  <a:tr h="735489">
                    <a:tc>
                      <a:txBody>
                        <a:bodyPr/>
                        <a:lstStyle/>
                        <a:p>
                          <a:pPr marL="0" marR="0">
                            <a:lnSpc>
                              <a:spcPct val="107000"/>
                            </a:lnSpc>
                            <a:spcBef>
                              <a:spcPts val="400"/>
                            </a:spcBef>
                            <a:spcAft>
                              <a:spcPts val="400"/>
                            </a:spcAft>
                          </a:pPr>
                          <a:r>
                            <a:rPr lang="en-US" sz="1600" b="0" dirty="0">
                              <a:effectLst/>
                            </a:rPr>
                            <a:t>Total energy</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𝐸</m:t>
                                </m:r>
                                <m:r>
                                  <a:rPr lang="en-US" sz="1600">
                                    <a:effectLst/>
                                    <a:latin typeface="Cambria Math" panose="02040503050406030204" pitchFamily="18" charset="0"/>
                                  </a:rPr>
                                  <m:t>=</m:t>
                                </m:r>
                                <m:r>
                                  <a:rPr lang="en-US" sz="1600">
                                    <a:effectLst/>
                                    <a:latin typeface="Cambria Math" panose="02040503050406030204" pitchFamily="18" charset="0"/>
                                  </a:rPr>
                                  <m:t>𝑇</m:t>
                                </m:r>
                                <m:r>
                                  <a:rPr lang="en-US" sz="1600">
                                    <a:effectLst/>
                                    <a:latin typeface="Cambria Math" panose="02040503050406030204" pitchFamily="18" charset="0"/>
                                  </a:rPr>
                                  <m:t>+</m:t>
                                </m:r>
                                <m:r>
                                  <a:rPr lang="en-US" sz="1600">
                                    <a:effectLst/>
                                    <a:latin typeface="Cambria Math" panose="02040503050406030204" pitchFamily="18" charset="0"/>
                                  </a:rPr>
                                  <m:t>𝑉</m:t>
                                </m:r>
                                <m:r>
                                  <a:rPr lang="en-US" sz="1600">
                                    <a:effectLst/>
                                    <a:latin typeface="Cambria Math" panose="02040503050406030204" pitchFamily="18" charset="0"/>
                                  </a:rPr>
                                  <m:t>(</m:t>
                                </m:r>
                                <m:r>
                                  <a:rPr lang="en-US" sz="1600">
                                    <a:effectLst/>
                                    <a:latin typeface="Cambria Math" panose="02040503050406030204" pitchFamily="18" charset="0"/>
                                  </a:rPr>
                                  <m:t>𝑟</m:t>
                                </m:r>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acc>
                                  <m:accPr>
                                    <m:chr m:val="̂"/>
                                    <m:ctrlPr>
                                      <a:rPr lang="en-US" sz="1600" i="1" smtClean="0">
                                        <a:effectLst/>
                                        <a:latin typeface="Cambria Math" panose="02040503050406030204" pitchFamily="18" charset="0"/>
                                      </a:rPr>
                                    </m:ctrlPr>
                                  </m:accPr>
                                  <m:e>
                                    <m:r>
                                      <a:rPr lang="en-US" sz="1600" b="0" i="1" smtClean="0">
                                        <a:effectLst/>
                                        <a:latin typeface="Cambria Math" panose="02040503050406030204" pitchFamily="18" charset="0"/>
                                      </a:rPr>
                                      <m:t>𝐻</m:t>
                                    </m:r>
                                  </m:e>
                                </m:acc>
                                <m:r>
                                  <a:rPr lang="en-US" sz="1600">
                                    <a:effectLst/>
                                    <a:latin typeface="Cambria Math" panose="02040503050406030204" pitchFamily="18" charset="0"/>
                                  </a:rPr>
                                  <m:t>= </m:t>
                                </m:r>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𝑇</m:t>
                                    </m:r>
                                  </m:e>
                                </m:acc>
                                <m:r>
                                  <a:rPr lang="en-US" sz="1600">
                                    <a:effectLst/>
                                    <a:latin typeface="Cambria Math" panose="02040503050406030204" pitchFamily="18" charset="0"/>
                                  </a:rPr>
                                  <m:t>+ </m:t>
                                </m:r>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𝑉</m:t>
                                    </m:r>
                                  </m:e>
                                </m:acc>
                                <m:r>
                                  <a:rPr lang="en-US" sz="1600">
                                    <a:effectLst/>
                                    <a:latin typeface="Cambria Math" panose="02040503050406030204" pitchFamily="18" charset="0"/>
                                  </a:rPr>
                                  <m:t>(</m:t>
                                </m:r>
                                <m:r>
                                  <a:rPr lang="en-US" sz="1600">
                                    <a:effectLst/>
                                    <a:latin typeface="Cambria Math" panose="02040503050406030204" pitchFamily="18" charset="0"/>
                                  </a:rPr>
                                  <m:t>𝑟</m:t>
                                </m:r>
                                <m:r>
                                  <a:rPr lang="en-US" sz="1600">
                                    <a:effectLst/>
                                    <a:latin typeface="Cambria Math" panose="02040503050406030204" pitchFamily="18" charset="0"/>
                                  </a:rPr>
                                  <m:t>)</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gn="ctr">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m:t>
                                </m:r>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ℏ</m:t>
                                        </m:r>
                                      </m:e>
                                      <m:sup>
                                        <m:r>
                                          <a:rPr lang="en-US" sz="1600">
                                            <a:effectLst/>
                                            <a:latin typeface="Cambria Math" panose="02040503050406030204" pitchFamily="18" charset="0"/>
                                          </a:rPr>
                                          <m:t>2</m:t>
                                        </m:r>
                                      </m:sup>
                                    </m:sSup>
                                  </m:num>
                                  <m:den>
                                    <m:r>
                                      <a:rPr lang="en-US" sz="1600">
                                        <a:effectLst/>
                                        <a:latin typeface="Cambria Math" panose="02040503050406030204" pitchFamily="18" charset="0"/>
                                      </a:rPr>
                                      <m:t>2</m:t>
                                    </m:r>
                                    <m:r>
                                      <a:rPr lang="en-US" sz="1600">
                                        <a:effectLst/>
                                        <a:latin typeface="Cambria Math" panose="02040503050406030204" pitchFamily="18" charset="0"/>
                                      </a:rPr>
                                      <m:t>𝑚</m:t>
                                    </m:r>
                                  </m:den>
                                </m:f>
                                <m:r>
                                  <a:rPr lang="en-US" sz="1600">
                                    <a:effectLst/>
                                    <a:latin typeface="Cambria Math" panose="02040503050406030204" pitchFamily="18" charset="0"/>
                                  </a:rPr>
                                  <m:t> </m:t>
                                </m:r>
                                <m:d>
                                  <m:dPr>
                                    <m:ctrlPr>
                                      <a:rPr lang="en-US" sz="1600" i="1">
                                        <a:effectLst/>
                                        <a:latin typeface="Cambria Math" panose="02040503050406030204" pitchFamily="18" charset="0"/>
                                      </a:rPr>
                                    </m:ctrlPr>
                                  </m:dPr>
                                  <m:e>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e>
                                          <m:sup>
                                            <m:r>
                                              <a:rPr lang="en-US" sz="1600">
                                                <a:effectLst/>
                                                <a:latin typeface="Cambria Math" panose="02040503050406030204" pitchFamily="18" charset="0"/>
                                              </a:rPr>
                                              <m:t>2</m:t>
                                            </m:r>
                                          </m:sup>
                                        </m:sSup>
                                      </m:num>
                                      <m:den>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r>
                                              <a:rPr lang="en-US" sz="1600">
                                                <a:effectLst/>
                                                <a:latin typeface="Cambria Math" panose="02040503050406030204" pitchFamily="18" charset="0"/>
                                              </a:rPr>
                                              <m:t>𝑥</m:t>
                                            </m:r>
                                          </m:e>
                                          <m:sup>
                                            <m:r>
                                              <a:rPr lang="en-US" sz="1600">
                                                <a:effectLst/>
                                                <a:latin typeface="Cambria Math" panose="02040503050406030204" pitchFamily="18" charset="0"/>
                                              </a:rPr>
                                              <m:t>2</m:t>
                                            </m:r>
                                          </m:sup>
                                        </m:sSup>
                                      </m:den>
                                    </m:f>
                                    <m:r>
                                      <a:rPr lang="en-US" sz="1600">
                                        <a:effectLst/>
                                        <a:latin typeface="Cambria Math" panose="02040503050406030204" pitchFamily="18" charset="0"/>
                                      </a:rPr>
                                      <m:t>+</m:t>
                                    </m:r>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e>
                                          <m:sup>
                                            <m:r>
                                              <a:rPr lang="en-US" sz="1600">
                                                <a:effectLst/>
                                                <a:latin typeface="Cambria Math" panose="02040503050406030204" pitchFamily="18" charset="0"/>
                                              </a:rPr>
                                              <m:t>2</m:t>
                                            </m:r>
                                          </m:sup>
                                        </m:sSup>
                                      </m:num>
                                      <m:den>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r>
                                              <a:rPr lang="en-US" sz="1600">
                                                <a:effectLst/>
                                                <a:latin typeface="Cambria Math" panose="02040503050406030204" pitchFamily="18" charset="0"/>
                                              </a:rPr>
                                              <m:t>𝑦</m:t>
                                            </m:r>
                                          </m:e>
                                          <m:sup>
                                            <m:r>
                                              <a:rPr lang="en-US" sz="1600">
                                                <a:effectLst/>
                                                <a:latin typeface="Cambria Math" panose="02040503050406030204" pitchFamily="18" charset="0"/>
                                              </a:rPr>
                                              <m:t>2</m:t>
                                            </m:r>
                                          </m:sup>
                                        </m:sSup>
                                      </m:den>
                                    </m:f>
                                    <m:r>
                                      <a:rPr lang="en-US" sz="1600">
                                        <a:effectLst/>
                                        <a:latin typeface="Cambria Math" panose="02040503050406030204" pitchFamily="18" charset="0"/>
                                      </a:rPr>
                                      <m:t>+</m:t>
                                    </m:r>
                                    <m:f>
                                      <m:fPr>
                                        <m:ctrlPr>
                                          <a:rPr lang="en-US" sz="1600" i="1">
                                            <a:effectLst/>
                                            <a:latin typeface="Cambria Math" panose="02040503050406030204" pitchFamily="18" charset="0"/>
                                          </a:rPr>
                                        </m:ctrlPr>
                                      </m:fPr>
                                      <m:num>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e>
                                          <m:sup>
                                            <m:r>
                                              <a:rPr lang="en-US" sz="1600">
                                                <a:effectLst/>
                                                <a:latin typeface="Cambria Math" panose="02040503050406030204" pitchFamily="18" charset="0"/>
                                              </a:rPr>
                                              <m:t>2</m:t>
                                            </m:r>
                                          </m:sup>
                                        </m:sSup>
                                      </m:num>
                                      <m:den>
                                        <m:sSup>
                                          <m:sSupPr>
                                            <m:ctrlPr>
                                              <a:rPr lang="en-US" sz="1600" i="1">
                                                <a:effectLst/>
                                                <a:latin typeface="Cambria Math" panose="02040503050406030204" pitchFamily="18" charset="0"/>
                                              </a:rPr>
                                            </m:ctrlPr>
                                          </m:sSupPr>
                                          <m:e>
                                            <m:r>
                                              <a:rPr lang="en-US" sz="1600">
                                                <a:effectLst/>
                                                <a:latin typeface="Cambria Math" panose="02040503050406030204" pitchFamily="18" charset="0"/>
                                              </a:rPr>
                                              <m:t>𝜕</m:t>
                                            </m:r>
                                            <m:r>
                                              <a:rPr lang="en-US" sz="1600">
                                                <a:effectLst/>
                                                <a:latin typeface="Cambria Math" panose="02040503050406030204" pitchFamily="18" charset="0"/>
                                              </a:rPr>
                                              <m:t>𝑧</m:t>
                                            </m:r>
                                          </m:e>
                                          <m:sup>
                                            <m:r>
                                              <a:rPr lang="en-US" sz="1600">
                                                <a:effectLst/>
                                                <a:latin typeface="Cambria Math" panose="02040503050406030204" pitchFamily="18" charset="0"/>
                                              </a:rPr>
                                              <m:t>2</m:t>
                                            </m:r>
                                          </m:sup>
                                        </m:sSup>
                                      </m:den>
                                    </m:f>
                                  </m:e>
                                </m:d>
                                <m:r>
                                  <a:rPr lang="en-US" sz="1600">
                                    <a:effectLst/>
                                    <a:latin typeface="Cambria Math" panose="02040503050406030204" pitchFamily="18" charset="0"/>
                                  </a:rPr>
                                  <m:t>+</m:t>
                                </m:r>
                                <m:r>
                                  <a:rPr lang="en-US" sz="1600">
                                    <a:effectLst/>
                                    <a:latin typeface="Cambria Math" panose="02040503050406030204" pitchFamily="18" charset="0"/>
                                  </a:rPr>
                                  <m:t>𝑉</m:t>
                                </m:r>
                                <m:r>
                                  <a:rPr lang="en-US" sz="1600">
                                    <a:effectLst/>
                                    <a:latin typeface="Cambria Math" panose="02040503050406030204" pitchFamily="18" charset="0"/>
                                  </a:rPr>
                                  <m:t>(</m:t>
                                </m:r>
                                <m:r>
                                  <a:rPr lang="en-US" sz="1600">
                                    <a:effectLst/>
                                    <a:latin typeface="Cambria Math" panose="02040503050406030204" pitchFamily="18" charset="0"/>
                                  </a:rPr>
                                  <m:t>𝑟</m:t>
                                </m:r>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extLst>
                      <a:ext uri="{0D108BD9-81ED-4DB2-BD59-A6C34878D82A}">
                        <a16:rowId xmlns:a16="http://schemas.microsoft.com/office/drawing/2014/main" val="2052695277"/>
                      </a:ext>
                    </a:extLst>
                  </a:tr>
                  <a:tr h="513293">
                    <a:tc rowSpan="3">
                      <a:txBody>
                        <a:bodyPr/>
                        <a:lstStyle/>
                        <a:p>
                          <a:pPr marL="0" marR="0">
                            <a:lnSpc>
                              <a:spcPct val="107000"/>
                            </a:lnSpc>
                            <a:spcBef>
                              <a:spcPts val="400"/>
                            </a:spcBef>
                            <a:spcAft>
                              <a:spcPts val="400"/>
                            </a:spcAft>
                          </a:pPr>
                          <a:r>
                            <a:rPr lang="en-US" sz="1600" b="0" dirty="0">
                              <a:effectLst/>
                            </a:rPr>
                            <a:t>Angular momentum</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𝑙</m:t>
                                    </m:r>
                                  </m:e>
                                  <m:sub>
                                    <m:r>
                                      <a:rPr lang="en-US" sz="1600">
                                        <a:effectLst/>
                                        <a:latin typeface="Cambria Math" panose="02040503050406030204" pitchFamily="18" charset="0"/>
                                      </a:rPr>
                                      <m:t>𝑥</m:t>
                                    </m:r>
                                  </m:sub>
                                </m:sSub>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𝑙</m:t>
                                        </m:r>
                                      </m:e>
                                    </m:acc>
                                  </m:e>
                                  <m:sub>
                                    <m:r>
                                      <a:rPr lang="en-US" sz="1600">
                                        <a:effectLst/>
                                        <a:latin typeface="Cambria Math" panose="02040503050406030204" pitchFamily="18" charset="0"/>
                                      </a:rPr>
                                      <m:t>𝑥</m:t>
                                    </m:r>
                                  </m:sub>
                                </m:sSub>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gn="ctr">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m:t>
                                </m:r>
                                <m:r>
                                  <a:rPr lang="en-US" sz="1600">
                                    <a:effectLst/>
                                    <a:latin typeface="Cambria Math" panose="02040503050406030204" pitchFamily="18" charset="0"/>
                                  </a:rPr>
                                  <m:t>𝑖</m:t>
                                </m:r>
                                <m:r>
                                  <a:rPr lang="en-US" sz="1600">
                                    <a:effectLst/>
                                    <a:latin typeface="Cambria Math" panose="02040503050406030204" pitchFamily="18" charset="0"/>
                                  </a:rPr>
                                  <m:t>ℏ (</m:t>
                                </m:r>
                                <m:r>
                                  <a:rPr lang="en-US" sz="1600">
                                    <a:effectLst/>
                                    <a:latin typeface="Cambria Math" panose="02040503050406030204" pitchFamily="18" charset="0"/>
                                  </a:rPr>
                                  <m:t>𝑦</m:t>
                                </m:r>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𝑧</m:t>
                                    </m:r>
                                  </m:den>
                                </m:f>
                                <m:r>
                                  <a:rPr lang="en-US" sz="1600">
                                    <a:effectLst/>
                                    <a:latin typeface="Cambria Math" panose="02040503050406030204" pitchFamily="18" charset="0"/>
                                  </a:rPr>
                                  <m:t>−</m:t>
                                </m:r>
                                <m:r>
                                  <a:rPr lang="en-US" sz="1600">
                                    <a:effectLst/>
                                    <a:latin typeface="Cambria Math" panose="02040503050406030204" pitchFamily="18" charset="0"/>
                                  </a:rPr>
                                  <m:t>𝑧</m:t>
                                </m:r>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𝑦</m:t>
                                    </m:r>
                                  </m:den>
                                </m:f>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extLst>
                      <a:ext uri="{0D108BD9-81ED-4DB2-BD59-A6C34878D82A}">
                        <a16:rowId xmlns:a16="http://schemas.microsoft.com/office/drawing/2014/main" val="2091290627"/>
                      </a:ext>
                    </a:extLst>
                  </a:tr>
                  <a:tr h="474839">
                    <a:tc vMerge="1">
                      <a:txBody>
                        <a:bodyPr/>
                        <a:lstStyle/>
                        <a:p>
                          <a:endParaRPr lang="en-US"/>
                        </a:p>
                      </a:txBody>
                      <a:tcP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𝑙</m:t>
                                    </m:r>
                                  </m:e>
                                  <m:sub>
                                    <m:r>
                                      <a:rPr lang="en-US" sz="1600">
                                        <a:effectLst/>
                                        <a:latin typeface="Cambria Math" panose="02040503050406030204" pitchFamily="18" charset="0"/>
                                      </a:rPr>
                                      <m:t>𝑦</m:t>
                                    </m:r>
                                  </m:sub>
                                </m:sSub>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𝑙</m:t>
                                        </m:r>
                                      </m:e>
                                    </m:acc>
                                  </m:e>
                                  <m:sub>
                                    <m:r>
                                      <a:rPr lang="en-US" sz="1600">
                                        <a:effectLst/>
                                        <a:latin typeface="Cambria Math" panose="02040503050406030204" pitchFamily="18" charset="0"/>
                                      </a:rPr>
                                      <m:t>𝑦</m:t>
                                    </m:r>
                                  </m:sub>
                                </m:sSub>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m:t>
                                </m:r>
                                <m:r>
                                  <a:rPr lang="en-US" sz="1600">
                                    <a:effectLst/>
                                    <a:latin typeface="Cambria Math" panose="02040503050406030204" pitchFamily="18" charset="0"/>
                                  </a:rPr>
                                  <m:t>𝑖</m:t>
                                </m:r>
                                <m:r>
                                  <a:rPr lang="en-US" sz="1600">
                                    <a:effectLst/>
                                    <a:latin typeface="Cambria Math" panose="02040503050406030204" pitchFamily="18" charset="0"/>
                                  </a:rPr>
                                  <m:t>ℏ (</m:t>
                                </m:r>
                                <m:r>
                                  <a:rPr lang="en-US" sz="1600">
                                    <a:effectLst/>
                                    <a:latin typeface="Cambria Math" panose="02040503050406030204" pitchFamily="18" charset="0"/>
                                  </a:rPr>
                                  <m:t>𝑧</m:t>
                                </m:r>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𝑥</m:t>
                                    </m:r>
                                  </m:den>
                                </m:f>
                                <m:r>
                                  <a:rPr lang="en-US" sz="1600">
                                    <a:effectLst/>
                                    <a:latin typeface="Cambria Math" panose="02040503050406030204" pitchFamily="18" charset="0"/>
                                  </a:rPr>
                                  <m:t>−</m:t>
                                </m:r>
                                <m:r>
                                  <a:rPr lang="en-US" sz="1600">
                                    <a:effectLst/>
                                    <a:latin typeface="Cambria Math" panose="02040503050406030204" pitchFamily="18" charset="0"/>
                                  </a:rPr>
                                  <m:t>𝑥</m:t>
                                </m:r>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𝑧</m:t>
                                    </m:r>
                                  </m:den>
                                </m:f>
                                <m:r>
                                  <a:rPr lang="en-US" sz="1600">
                                    <a:effectLst/>
                                    <a:latin typeface="Cambria Math" panose="02040503050406030204" pitchFamily="18" charset="0"/>
                                  </a:rPr>
                                  <m:t>)</m:t>
                                </m:r>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tc>
                    <a:extLst>
                      <a:ext uri="{0D108BD9-81ED-4DB2-BD59-A6C34878D82A}">
                        <a16:rowId xmlns:a16="http://schemas.microsoft.com/office/drawing/2014/main" val="1051110786"/>
                      </a:ext>
                    </a:extLst>
                  </a:tr>
                  <a:tr h="513293">
                    <a:tc vMerge="1">
                      <a:txBody>
                        <a:bodyPr/>
                        <a:lstStyle/>
                        <a:p>
                          <a:endParaRPr lang="en-US"/>
                        </a:p>
                      </a:txBody>
                      <a:tcP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𝑙</m:t>
                                    </m:r>
                                  </m:e>
                                  <m:sub>
                                    <m:r>
                                      <a:rPr lang="en-US" sz="1600">
                                        <a:effectLst/>
                                        <a:latin typeface="Cambria Math" panose="02040503050406030204" pitchFamily="18" charset="0"/>
                                      </a:rPr>
                                      <m:t>𝑧</m:t>
                                    </m:r>
                                  </m:sub>
                                </m:sSub>
                              </m:oMath>
                            </m:oMathPara>
                          </a14:m>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acc>
                                      <m:accPr>
                                        <m:chr m:val="̂"/>
                                        <m:ctrlPr>
                                          <a:rPr lang="en-US" sz="1600" i="1">
                                            <a:effectLst/>
                                            <a:latin typeface="Cambria Math" panose="02040503050406030204" pitchFamily="18" charset="0"/>
                                          </a:rPr>
                                        </m:ctrlPr>
                                      </m:accPr>
                                      <m:e>
                                        <m:r>
                                          <a:rPr lang="en-US" sz="1600">
                                            <a:effectLst/>
                                            <a:latin typeface="Cambria Math" panose="02040503050406030204" pitchFamily="18" charset="0"/>
                                          </a:rPr>
                                          <m:t>𝑙</m:t>
                                        </m:r>
                                      </m:e>
                                    </m:acc>
                                  </m:e>
                                  <m:sub>
                                    <m:r>
                                      <a:rPr lang="en-US" sz="1600">
                                        <a:effectLst/>
                                        <a:latin typeface="Cambria Math" panose="02040503050406030204" pitchFamily="18" charset="0"/>
                                      </a:rPr>
                                      <m:t>𝑧</m:t>
                                    </m:r>
                                  </m:sub>
                                </m:sSub>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a:txBody>
                        <a:bodyPr/>
                        <a:lstStyle/>
                        <a:p>
                          <a:pPr marL="0" marR="0">
                            <a:lnSpc>
                              <a:spcPct val="107000"/>
                            </a:lnSpc>
                            <a:spcBef>
                              <a:spcPts val="400"/>
                            </a:spcBef>
                            <a:spcAft>
                              <a:spcPts val="40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m:t>
                                </m:r>
                                <m:r>
                                  <a:rPr lang="en-US" sz="1600">
                                    <a:effectLst/>
                                    <a:latin typeface="Cambria Math" panose="02040503050406030204" pitchFamily="18" charset="0"/>
                                  </a:rPr>
                                  <m:t>𝑖</m:t>
                                </m:r>
                                <m:r>
                                  <a:rPr lang="en-US" sz="1600">
                                    <a:effectLst/>
                                    <a:latin typeface="Cambria Math" panose="02040503050406030204" pitchFamily="18" charset="0"/>
                                  </a:rPr>
                                  <m:t>ℏ (</m:t>
                                </m:r>
                                <m:r>
                                  <a:rPr lang="en-US" sz="1600">
                                    <a:effectLst/>
                                    <a:latin typeface="Cambria Math" panose="02040503050406030204" pitchFamily="18" charset="0"/>
                                  </a:rPr>
                                  <m:t>𝑥</m:t>
                                </m:r>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𝑦</m:t>
                                    </m:r>
                                  </m:den>
                                </m:f>
                                <m:r>
                                  <a:rPr lang="en-US" sz="1600">
                                    <a:effectLst/>
                                    <a:latin typeface="Cambria Math" panose="02040503050406030204" pitchFamily="18" charset="0"/>
                                  </a:rPr>
                                  <m:t>−</m:t>
                                </m:r>
                                <m:r>
                                  <a:rPr lang="en-US" sz="1600">
                                    <a:effectLst/>
                                    <a:latin typeface="Cambria Math" panose="02040503050406030204" pitchFamily="18" charset="0"/>
                                  </a:rPr>
                                  <m:t>𝑦</m:t>
                                </m:r>
                                <m:f>
                                  <m:fPr>
                                    <m:ctrlPr>
                                      <a:rPr lang="en-US" sz="1600" i="1">
                                        <a:effectLst/>
                                        <a:latin typeface="Cambria Math" panose="02040503050406030204" pitchFamily="18" charset="0"/>
                                      </a:rPr>
                                    </m:ctrlPr>
                                  </m:fPr>
                                  <m:num>
                                    <m:r>
                                      <a:rPr lang="en-US" sz="1600">
                                        <a:effectLst/>
                                        <a:latin typeface="Cambria Math" panose="02040503050406030204" pitchFamily="18" charset="0"/>
                                      </a:rPr>
                                      <m:t>𝜕</m:t>
                                    </m:r>
                                  </m:num>
                                  <m:den>
                                    <m:r>
                                      <a:rPr lang="en-US" sz="1600">
                                        <a:effectLst/>
                                        <a:latin typeface="Cambria Math" panose="02040503050406030204" pitchFamily="18" charset="0"/>
                                      </a:rPr>
                                      <m:t>𝜕</m:t>
                                    </m:r>
                                    <m:r>
                                      <a:rPr lang="en-US" sz="1600">
                                        <a:effectLst/>
                                        <a:latin typeface="Cambria Math" panose="02040503050406030204" pitchFamily="18" charset="0"/>
                                      </a:rPr>
                                      <m:t>𝑥</m:t>
                                    </m:r>
                                  </m:den>
                                </m:f>
                                <m:r>
                                  <a:rPr lang="en-US" sz="1600">
                                    <a:effectLst/>
                                    <a:latin typeface="Cambria Math" panose="02040503050406030204" pitchFamily="18" charset="0"/>
                                  </a:rPr>
                                  <m:t>)</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649635"/>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081440116"/>
                  </p:ext>
                </p:extLst>
              </p:nvPr>
            </p:nvGraphicFramePr>
            <p:xfrm>
              <a:off x="275771" y="1222150"/>
              <a:ext cx="8544379" cy="5214528"/>
            </p:xfrm>
            <a:graphic>
              <a:graphicData uri="http://schemas.openxmlformats.org/drawingml/2006/table">
                <a:tbl>
                  <a:tblPr firstRow="1" firstCol="1" bandRow="1">
                    <a:tableStyleId>{2D5ABB26-0587-4C30-8999-92F81FD0307C}</a:tableStyleId>
                  </a:tblPr>
                  <a:tblGrid>
                    <a:gridCol w="1843315">
                      <a:extLst>
                        <a:ext uri="{9D8B030D-6E8A-4147-A177-3AD203B41FA5}">
                          <a16:colId xmlns:a16="http://schemas.microsoft.com/office/drawing/2014/main" val="1301460791"/>
                        </a:ext>
                      </a:extLst>
                    </a:gridCol>
                    <a:gridCol w="1932214">
                      <a:extLst>
                        <a:ext uri="{9D8B030D-6E8A-4147-A177-3AD203B41FA5}">
                          <a16:colId xmlns:a16="http://schemas.microsoft.com/office/drawing/2014/main" val="1675814169"/>
                        </a:ext>
                      </a:extLst>
                    </a:gridCol>
                    <a:gridCol w="1511300">
                      <a:extLst>
                        <a:ext uri="{9D8B030D-6E8A-4147-A177-3AD203B41FA5}">
                          <a16:colId xmlns:a16="http://schemas.microsoft.com/office/drawing/2014/main" val="2229399630"/>
                        </a:ext>
                      </a:extLst>
                    </a:gridCol>
                    <a:gridCol w="3257550">
                      <a:extLst>
                        <a:ext uri="{9D8B030D-6E8A-4147-A177-3AD203B41FA5}">
                          <a16:colId xmlns:a16="http://schemas.microsoft.com/office/drawing/2014/main" val="3259500875"/>
                        </a:ext>
                      </a:extLst>
                    </a:gridCol>
                  </a:tblGrid>
                  <a:tr h="450977">
                    <a:tc gridSpan="2">
                      <a:txBody>
                        <a:bodyPr/>
                        <a:lstStyle/>
                        <a:p>
                          <a:pPr marL="0" marR="0" algn="ctr">
                            <a:lnSpc>
                              <a:spcPct val="150000"/>
                            </a:lnSpc>
                            <a:spcBef>
                              <a:spcPts val="400"/>
                            </a:spcBef>
                            <a:spcAft>
                              <a:spcPts val="400"/>
                            </a:spcAft>
                          </a:pPr>
                          <a:r>
                            <a:rPr lang="en-US" sz="2200" b="1" dirty="0">
                              <a:effectLst/>
                            </a:rPr>
                            <a:t>Classical mechanics</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50000"/>
                            </a:lnSpc>
                            <a:spcBef>
                              <a:spcPts val="400"/>
                            </a:spcBef>
                            <a:spcAft>
                              <a:spcPts val="400"/>
                            </a:spcAft>
                          </a:pPr>
                          <a:r>
                            <a:rPr lang="en-US" sz="2200" b="1" dirty="0">
                              <a:effectLst/>
                            </a:rPr>
                            <a:t>Quantum mechanics</a:t>
                          </a:r>
                          <a:endParaRPr lang="en-US" sz="22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38608907"/>
                      </a:ext>
                    </a:extLst>
                  </a:tr>
                  <a:tr h="457200">
                    <a:tc>
                      <a:txBody>
                        <a:bodyPr/>
                        <a:lstStyle/>
                        <a:p>
                          <a:pPr marL="0" marR="0" algn="ctr">
                            <a:lnSpc>
                              <a:spcPct val="150000"/>
                            </a:lnSpc>
                            <a:spcBef>
                              <a:spcPts val="400"/>
                            </a:spcBef>
                            <a:spcAft>
                              <a:spcPts val="400"/>
                            </a:spcAft>
                          </a:pPr>
                          <a:r>
                            <a:rPr lang="en-US" sz="2000" b="1" dirty="0">
                              <a:effectLst/>
                            </a:rPr>
                            <a:t>Name</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50000"/>
                            </a:lnSpc>
                            <a:spcBef>
                              <a:spcPts val="400"/>
                            </a:spcBef>
                            <a:spcAft>
                              <a:spcPts val="400"/>
                            </a:spcAft>
                          </a:pPr>
                          <a:r>
                            <a:rPr lang="en-US" sz="2000" b="1" dirty="0">
                              <a:effectLst/>
                            </a:rPr>
                            <a:t>Symbol</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50000"/>
                            </a:lnSpc>
                            <a:spcBef>
                              <a:spcPts val="400"/>
                            </a:spcBef>
                            <a:spcAft>
                              <a:spcPts val="400"/>
                            </a:spcAft>
                          </a:pPr>
                          <a:r>
                            <a:rPr lang="en-US" sz="2000" b="1" dirty="0">
                              <a:effectLst/>
                            </a:rPr>
                            <a:t>Symbol</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ct val="150000"/>
                            </a:lnSpc>
                            <a:spcBef>
                              <a:spcPts val="400"/>
                            </a:spcBef>
                            <a:spcAft>
                              <a:spcPts val="400"/>
                            </a:spcAft>
                          </a:pPr>
                          <a:r>
                            <a:rPr lang="en-US" sz="2000" b="1" dirty="0">
                              <a:effectLst/>
                            </a:rPr>
                            <a:t>Operation</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424049"/>
                      </a:ext>
                    </a:extLst>
                  </a:tr>
                  <a:tr h="311722">
                    <a:tc>
                      <a:txBody>
                        <a:bodyPr/>
                        <a:lstStyle/>
                        <a:p>
                          <a:pPr marL="0" marR="0">
                            <a:lnSpc>
                              <a:spcPct val="107000"/>
                            </a:lnSpc>
                            <a:spcBef>
                              <a:spcPts val="400"/>
                            </a:spcBef>
                            <a:spcAft>
                              <a:spcPts val="400"/>
                            </a:spcAft>
                          </a:pPr>
                          <a:r>
                            <a:rPr lang="en-US" sz="1600" b="0">
                              <a:effectLst/>
                            </a:rPr>
                            <a:t>Position</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T w="28575" cap="flat" cmpd="sng" algn="ctr">
                          <a:solidFill>
                            <a:schemeClr val="tx1"/>
                          </a:solidFill>
                          <a:prstDash val="solid"/>
                          <a:round/>
                          <a:headEnd type="none" w="med" len="med"/>
                          <a:tailEnd type="none" w="med" len="med"/>
                        </a:lnT>
                      </a:tcPr>
                    </a:tc>
                    <a:tc>
                      <a:txBody>
                        <a:bodyPr/>
                        <a:lstStyle/>
                        <a:p>
                          <a:endParaRPr lang="en-US"/>
                        </a:p>
                      </a:txBody>
                      <a:tcPr marL="63117" marR="63117" marT="0" marB="0" anchor="ctr">
                        <a:lnT w="28575" cap="flat" cmpd="sng" algn="ctr">
                          <a:solidFill>
                            <a:schemeClr val="tx1"/>
                          </a:solidFill>
                          <a:prstDash val="solid"/>
                          <a:round/>
                          <a:headEnd type="none" w="med" len="med"/>
                          <a:tailEnd type="none" w="med" len="med"/>
                        </a:lnT>
                        <a:blipFill>
                          <a:blip r:embed="rId2"/>
                          <a:stretch>
                            <a:fillRect l="-94969" t="-292157" r="-246855" b="-1292157"/>
                          </a:stretch>
                        </a:blipFill>
                      </a:tcPr>
                    </a:tc>
                    <a:tc>
                      <a:txBody>
                        <a:bodyPr/>
                        <a:lstStyle/>
                        <a:p>
                          <a:endParaRPr lang="en-US"/>
                        </a:p>
                      </a:txBody>
                      <a:tcPr marL="63117" marR="63117" marT="0" marB="0" anchor="ctr">
                        <a:lnT w="28575" cap="flat" cmpd="sng" algn="ctr">
                          <a:solidFill>
                            <a:schemeClr val="tx1"/>
                          </a:solidFill>
                          <a:prstDash val="solid"/>
                          <a:round/>
                          <a:headEnd type="none" w="med" len="med"/>
                          <a:tailEnd type="none" w="med" len="med"/>
                        </a:lnT>
                        <a:blipFill>
                          <a:blip r:embed="rId2"/>
                          <a:stretch>
                            <a:fillRect l="-251012" t="-292157" r="-217814" b="-1292157"/>
                          </a:stretch>
                        </a:blipFill>
                      </a:tcPr>
                    </a:tc>
                    <a:tc>
                      <a:txBody>
                        <a:bodyPr/>
                        <a:lstStyle/>
                        <a:p>
                          <a:endParaRPr lang="en-US"/>
                        </a:p>
                      </a:txBody>
                      <a:tcPr marL="63117" marR="63117" marT="0" marB="0" anchor="ctr">
                        <a:lnT w="28575" cap="flat" cmpd="sng" algn="ctr">
                          <a:solidFill>
                            <a:schemeClr val="tx1"/>
                          </a:solidFill>
                          <a:prstDash val="solid"/>
                          <a:round/>
                          <a:headEnd type="none" w="med" len="med"/>
                          <a:tailEnd type="none" w="med" len="med"/>
                        </a:lnT>
                        <a:blipFill>
                          <a:blip r:embed="rId2"/>
                          <a:stretch>
                            <a:fillRect l="-162056" t="-292157" r="-561" b="-1292157"/>
                          </a:stretch>
                        </a:blipFill>
                      </a:tcPr>
                    </a:tc>
                    <a:extLst>
                      <a:ext uri="{0D108BD9-81ED-4DB2-BD59-A6C34878D82A}">
                        <a16:rowId xmlns:a16="http://schemas.microsoft.com/office/drawing/2014/main" val="2053127097"/>
                      </a:ext>
                    </a:extLst>
                  </a:tr>
                  <a:tr h="591503">
                    <a:tc>
                      <a:txBody>
                        <a:bodyPr/>
                        <a:lstStyle/>
                        <a:p>
                          <a:pPr marL="0" marR="0">
                            <a:lnSpc>
                              <a:spcPct val="107000"/>
                            </a:lnSpc>
                            <a:spcBef>
                              <a:spcPts val="400"/>
                            </a:spcBef>
                            <a:spcAft>
                              <a:spcPts val="400"/>
                            </a:spcAft>
                          </a:pPr>
                          <a:r>
                            <a:rPr lang="en-US" sz="1600" b="0">
                              <a:effectLst/>
                            </a:rPr>
                            <a:t>Linear momentum</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endParaRPr lang="en-US"/>
                        </a:p>
                      </a:txBody>
                      <a:tcPr marL="63117" marR="63117" marT="0" marB="0" anchor="ctr">
                        <a:blipFill>
                          <a:blip r:embed="rId2"/>
                          <a:stretch>
                            <a:fillRect l="-94969" t="-206186" r="-246855" b="-579381"/>
                          </a:stretch>
                        </a:blipFill>
                      </a:tcPr>
                    </a:tc>
                    <a:tc>
                      <a:txBody>
                        <a:bodyPr/>
                        <a:lstStyle/>
                        <a:p>
                          <a:endParaRPr lang="en-US"/>
                        </a:p>
                      </a:txBody>
                      <a:tcPr marL="63117" marR="63117" marT="0" marB="0" anchor="ctr">
                        <a:blipFill>
                          <a:blip r:embed="rId2"/>
                          <a:stretch>
                            <a:fillRect l="-251012" t="-206186" r="-217814" b="-579381"/>
                          </a:stretch>
                        </a:blipFill>
                      </a:tcPr>
                    </a:tc>
                    <a:tc>
                      <a:txBody>
                        <a:bodyPr/>
                        <a:lstStyle/>
                        <a:p>
                          <a:endParaRPr lang="en-US"/>
                        </a:p>
                      </a:txBody>
                      <a:tcPr marL="63117" marR="63117" marT="0" marB="0" anchor="ctr">
                        <a:blipFill>
                          <a:blip r:embed="rId2"/>
                          <a:stretch>
                            <a:fillRect l="-162056" t="-206186" r="-561" b="-579381"/>
                          </a:stretch>
                        </a:blipFill>
                      </a:tcPr>
                    </a:tc>
                    <a:extLst>
                      <a:ext uri="{0D108BD9-81ED-4DB2-BD59-A6C34878D82A}">
                        <a16:rowId xmlns:a16="http://schemas.microsoft.com/office/drawing/2014/main" val="3445955392"/>
                      </a:ext>
                    </a:extLst>
                  </a:tr>
                  <a:tr h="618935">
                    <a:tc>
                      <a:txBody>
                        <a:bodyPr/>
                        <a:lstStyle/>
                        <a:p>
                          <a:pPr marL="0" marR="0">
                            <a:lnSpc>
                              <a:spcPct val="107000"/>
                            </a:lnSpc>
                            <a:spcBef>
                              <a:spcPts val="400"/>
                            </a:spcBef>
                            <a:spcAft>
                              <a:spcPts val="400"/>
                            </a:spcAft>
                          </a:pPr>
                          <a:r>
                            <a:rPr lang="en-US" sz="1600" b="0">
                              <a:effectLst/>
                            </a:rPr>
                            <a:t>Kinetic energy</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endParaRPr lang="en-US"/>
                        </a:p>
                      </a:txBody>
                      <a:tcPr marL="63117" marR="63117" marT="0" marB="0" anchor="ctr">
                        <a:blipFill>
                          <a:blip r:embed="rId2"/>
                          <a:stretch>
                            <a:fillRect l="-94969" t="-291176" r="-246855" b="-450980"/>
                          </a:stretch>
                        </a:blipFill>
                      </a:tcPr>
                    </a:tc>
                    <a:tc>
                      <a:txBody>
                        <a:bodyPr/>
                        <a:lstStyle/>
                        <a:p>
                          <a:endParaRPr lang="en-US"/>
                        </a:p>
                      </a:txBody>
                      <a:tcPr marL="63117" marR="63117" marT="0" marB="0" anchor="ctr">
                        <a:blipFill>
                          <a:blip r:embed="rId2"/>
                          <a:stretch>
                            <a:fillRect l="-251012" t="-291176" r="-217814" b="-450980"/>
                          </a:stretch>
                        </a:blipFill>
                      </a:tcPr>
                    </a:tc>
                    <a:tc>
                      <a:txBody>
                        <a:bodyPr/>
                        <a:lstStyle/>
                        <a:p>
                          <a:endParaRPr lang="en-US"/>
                        </a:p>
                      </a:txBody>
                      <a:tcPr marL="63117" marR="63117" marT="0" marB="0" anchor="ctr">
                        <a:blipFill>
                          <a:blip r:embed="rId2"/>
                          <a:stretch>
                            <a:fillRect l="-162056" t="-291176" r="-561" b="-450980"/>
                          </a:stretch>
                        </a:blipFill>
                      </a:tcPr>
                    </a:tc>
                    <a:extLst>
                      <a:ext uri="{0D108BD9-81ED-4DB2-BD59-A6C34878D82A}">
                        <a16:rowId xmlns:a16="http://schemas.microsoft.com/office/drawing/2014/main" val="2008958588"/>
                      </a:ext>
                    </a:extLst>
                  </a:tr>
                  <a:tr h="318770">
                    <a:tc>
                      <a:txBody>
                        <a:bodyPr/>
                        <a:lstStyle/>
                        <a:p>
                          <a:pPr marL="0" marR="0">
                            <a:lnSpc>
                              <a:spcPct val="107000"/>
                            </a:lnSpc>
                            <a:spcBef>
                              <a:spcPts val="400"/>
                            </a:spcBef>
                            <a:spcAft>
                              <a:spcPts val="400"/>
                            </a:spcAft>
                          </a:pPr>
                          <a:r>
                            <a:rPr lang="en-US" sz="1600" b="0">
                              <a:effectLst/>
                            </a:rPr>
                            <a:t>Potential energy</a:t>
                          </a:r>
                          <a:endParaRPr lang="en-US" sz="1600" b="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endParaRPr lang="en-US"/>
                        </a:p>
                      </a:txBody>
                      <a:tcPr marL="63117" marR="63117" marT="0" marB="0" anchor="ctr">
                        <a:blipFill>
                          <a:blip r:embed="rId2"/>
                          <a:stretch>
                            <a:fillRect l="-94969" t="-767308" r="-246855" b="-784615"/>
                          </a:stretch>
                        </a:blipFill>
                      </a:tcPr>
                    </a:tc>
                    <a:tc>
                      <a:txBody>
                        <a:bodyPr/>
                        <a:lstStyle/>
                        <a:p>
                          <a:endParaRPr lang="en-US"/>
                        </a:p>
                      </a:txBody>
                      <a:tcPr marL="63117" marR="63117" marT="0" marB="0" anchor="ctr">
                        <a:blipFill>
                          <a:blip r:embed="rId2"/>
                          <a:stretch>
                            <a:fillRect l="-251012" t="-767308" r="-217814" b="-784615"/>
                          </a:stretch>
                        </a:blipFill>
                      </a:tcPr>
                    </a:tc>
                    <a:tc>
                      <a:txBody>
                        <a:bodyPr/>
                        <a:lstStyle/>
                        <a:p>
                          <a:endParaRPr lang="en-US"/>
                        </a:p>
                      </a:txBody>
                      <a:tcPr marL="63117" marR="63117" marT="0" marB="0" anchor="ctr">
                        <a:blipFill>
                          <a:blip r:embed="rId2"/>
                          <a:stretch>
                            <a:fillRect l="-162056" t="-767308" r="-561" b="-784615"/>
                          </a:stretch>
                        </a:blipFill>
                      </a:tcPr>
                    </a:tc>
                    <a:extLst>
                      <a:ext uri="{0D108BD9-81ED-4DB2-BD59-A6C34878D82A}">
                        <a16:rowId xmlns:a16="http://schemas.microsoft.com/office/drawing/2014/main" val="1635094434"/>
                      </a:ext>
                    </a:extLst>
                  </a:tr>
                  <a:tr h="735489">
                    <a:tc>
                      <a:txBody>
                        <a:bodyPr/>
                        <a:lstStyle/>
                        <a:p>
                          <a:pPr marL="0" marR="0">
                            <a:lnSpc>
                              <a:spcPct val="107000"/>
                            </a:lnSpc>
                            <a:spcBef>
                              <a:spcPts val="400"/>
                            </a:spcBef>
                            <a:spcAft>
                              <a:spcPts val="400"/>
                            </a:spcAft>
                          </a:pPr>
                          <a:r>
                            <a:rPr lang="en-US" sz="1600" b="0" dirty="0">
                              <a:effectLst/>
                            </a:rPr>
                            <a:t>Total energy</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tc>
                    <a:tc>
                      <a:txBody>
                        <a:bodyPr/>
                        <a:lstStyle/>
                        <a:p>
                          <a:endParaRPr lang="en-US"/>
                        </a:p>
                      </a:txBody>
                      <a:tcPr marL="63117" marR="63117" marT="0" marB="0" anchor="ctr">
                        <a:blipFill>
                          <a:blip r:embed="rId2"/>
                          <a:stretch>
                            <a:fillRect l="-94969" t="-372727" r="-246855" b="-237190"/>
                          </a:stretch>
                        </a:blipFill>
                      </a:tcPr>
                    </a:tc>
                    <a:tc>
                      <a:txBody>
                        <a:bodyPr/>
                        <a:lstStyle/>
                        <a:p>
                          <a:endParaRPr lang="en-US"/>
                        </a:p>
                      </a:txBody>
                      <a:tcPr marL="63117" marR="63117" marT="0" marB="0" anchor="ctr">
                        <a:blipFill>
                          <a:blip r:embed="rId2"/>
                          <a:stretch>
                            <a:fillRect l="-251012" t="-372727" r="-217814" b="-237190"/>
                          </a:stretch>
                        </a:blipFill>
                      </a:tcPr>
                    </a:tc>
                    <a:tc>
                      <a:txBody>
                        <a:bodyPr/>
                        <a:lstStyle/>
                        <a:p>
                          <a:endParaRPr lang="en-US"/>
                        </a:p>
                      </a:txBody>
                      <a:tcPr marL="63117" marR="63117" marT="0" marB="0" anchor="ctr">
                        <a:blipFill>
                          <a:blip r:embed="rId2"/>
                          <a:stretch>
                            <a:fillRect l="-162056" t="-372727" r="-561" b="-237190"/>
                          </a:stretch>
                        </a:blipFill>
                      </a:tcPr>
                    </a:tc>
                    <a:extLst>
                      <a:ext uri="{0D108BD9-81ED-4DB2-BD59-A6C34878D82A}">
                        <a16:rowId xmlns:a16="http://schemas.microsoft.com/office/drawing/2014/main" val="2052695277"/>
                      </a:ext>
                    </a:extLst>
                  </a:tr>
                  <a:tr h="591503">
                    <a:tc rowSpan="3">
                      <a:txBody>
                        <a:bodyPr/>
                        <a:lstStyle/>
                        <a:p>
                          <a:pPr marL="0" marR="0">
                            <a:lnSpc>
                              <a:spcPct val="107000"/>
                            </a:lnSpc>
                            <a:spcBef>
                              <a:spcPts val="400"/>
                            </a:spcBef>
                            <a:spcAft>
                              <a:spcPts val="400"/>
                            </a:spcAft>
                          </a:pPr>
                          <a:r>
                            <a:rPr lang="en-US" sz="1600" b="0" dirty="0">
                              <a:effectLst/>
                            </a:rPr>
                            <a:t>Angular momentum</a:t>
                          </a:r>
                          <a:endParaRPr lang="en-US" sz="1600" b="0" dirty="0">
                            <a:effectLst/>
                            <a:latin typeface="Calibri" panose="020F0502020204030204" pitchFamily="34" charset="0"/>
                            <a:ea typeface="Calibri" panose="020F0502020204030204" pitchFamily="34" charset="0"/>
                            <a:cs typeface="Arial" panose="020B0604020202020204" pitchFamily="34" charset="0"/>
                          </a:endParaRPr>
                        </a:p>
                      </a:txBody>
                      <a:tcPr marL="63117" marR="63117" marT="0" marB="0" anchor="ctr">
                        <a:lnB w="28575" cap="flat" cmpd="sng" algn="ctr">
                          <a:solidFill>
                            <a:schemeClr val="tx1"/>
                          </a:solidFill>
                          <a:prstDash val="solid"/>
                          <a:round/>
                          <a:headEnd type="none" w="med" len="med"/>
                          <a:tailEnd type="none" w="med" len="med"/>
                        </a:lnB>
                      </a:tcPr>
                    </a:tc>
                    <a:tc>
                      <a:txBody>
                        <a:bodyPr/>
                        <a:lstStyle/>
                        <a:p>
                          <a:endParaRPr lang="en-US"/>
                        </a:p>
                      </a:txBody>
                      <a:tcPr marL="63117" marR="63117" marT="0" marB="0" anchor="ctr">
                        <a:blipFill>
                          <a:blip r:embed="rId2"/>
                          <a:stretch>
                            <a:fillRect l="-94969" t="-589691" r="-246855" b="-195876"/>
                          </a:stretch>
                        </a:blipFill>
                      </a:tcPr>
                    </a:tc>
                    <a:tc>
                      <a:txBody>
                        <a:bodyPr/>
                        <a:lstStyle/>
                        <a:p>
                          <a:endParaRPr lang="en-US"/>
                        </a:p>
                      </a:txBody>
                      <a:tcPr marL="63117" marR="63117" marT="0" marB="0" anchor="ctr">
                        <a:blipFill>
                          <a:blip r:embed="rId2"/>
                          <a:stretch>
                            <a:fillRect l="-251012" t="-589691" r="-217814" b="-195876"/>
                          </a:stretch>
                        </a:blipFill>
                      </a:tcPr>
                    </a:tc>
                    <a:tc>
                      <a:txBody>
                        <a:bodyPr/>
                        <a:lstStyle/>
                        <a:p>
                          <a:endParaRPr lang="en-US"/>
                        </a:p>
                      </a:txBody>
                      <a:tcPr marL="63117" marR="63117" marT="0" marB="0" anchor="ctr">
                        <a:blipFill>
                          <a:blip r:embed="rId2"/>
                          <a:stretch>
                            <a:fillRect l="-162056" t="-589691" r="-561" b="-195876"/>
                          </a:stretch>
                        </a:blipFill>
                      </a:tcPr>
                    </a:tc>
                    <a:extLst>
                      <a:ext uri="{0D108BD9-81ED-4DB2-BD59-A6C34878D82A}">
                        <a16:rowId xmlns:a16="http://schemas.microsoft.com/office/drawing/2014/main" val="2091290627"/>
                      </a:ext>
                    </a:extLst>
                  </a:tr>
                  <a:tr h="546926">
                    <a:tc vMerge="1">
                      <a:txBody>
                        <a:bodyPr/>
                        <a:lstStyle/>
                        <a:p>
                          <a:endParaRPr lang="en-US"/>
                        </a:p>
                      </a:txBody>
                      <a:tcPr/>
                    </a:tc>
                    <a:tc>
                      <a:txBody>
                        <a:bodyPr/>
                        <a:lstStyle/>
                        <a:p>
                          <a:endParaRPr lang="en-US"/>
                        </a:p>
                      </a:txBody>
                      <a:tcPr marL="63117" marR="63117" marT="0" marB="0" anchor="ctr">
                        <a:blipFill>
                          <a:blip r:embed="rId2"/>
                          <a:stretch>
                            <a:fillRect l="-94969" t="-743333" r="-246855" b="-111111"/>
                          </a:stretch>
                        </a:blipFill>
                      </a:tcPr>
                    </a:tc>
                    <a:tc>
                      <a:txBody>
                        <a:bodyPr/>
                        <a:lstStyle/>
                        <a:p>
                          <a:endParaRPr lang="en-US"/>
                        </a:p>
                      </a:txBody>
                      <a:tcPr marL="63117" marR="63117" marT="0" marB="0" anchor="ctr">
                        <a:blipFill>
                          <a:blip r:embed="rId2"/>
                          <a:stretch>
                            <a:fillRect l="-251012" t="-743333" r="-217814" b="-111111"/>
                          </a:stretch>
                        </a:blipFill>
                      </a:tcPr>
                    </a:tc>
                    <a:tc>
                      <a:txBody>
                        <a:bodyPr/>
                        <a:lstStyle/>
                        <a:p>
                          <a:endParaRPr lang="en-US"/>
                        </a:p>
                      </a:txBody>
                      <a:tcPr marL="63117" marR="63117" marT="0" marB="0">
                        <a:blipFill>
                          <a:blip r:embed="rId2"/>
                          <a:stretch>
                            <a:fillRect l="-162056" t="-743333" r="-561" b="-111111"/>
                          </a:stretch>
                        </a:blipFill>
                      </a:tcPr>
                    </a:tc>
                    <a:extLst>
                      <a:ext uri="{0D108BD9-81ED-4DB2-BD59-A6C34878D82A}">
                        <a16:rowId xmlns:a16="http://schemas.microsoft.com/office/drawing/2014/main" val="1051110786"/>
                      </a:ext>
                    </a:extLst>
                  </a:tr>
                  <a:tr h="591503">
                    <a:tc vMerge="1">
                      <a:txBody>
                        <a:bodyPr/>
                        <a:lstStyle/>
                        <a:p>
                          <a:endParaRPr lang="en-US"/>
                        </a:p>
                      </a:txBody>
                      <a:tcPr/>
                    </a:tc>
                    <a:tc>
                      <a:txBody>
                        <a:bodyPr/>
                        <a:lstStyle/>
                        <a:p>
                          <a:endParaRPr lang="en-US"/>
                        </a:p>
                      </a:txBody>
                      <a:tcPr marL="63117" marR="63117" marT="0" marB="0" anchor="ctr">
                        <a:lnB w="28575" cap="flat" cmpd="sng" algn="ctr">
                          <a:solidFill>
                            <a:schemeClr val="tx1"/>
                          </a:solidFill>
                          <a:prstDash val="solid"/>
                          <a:round/>
                          <a:headEnd type="none" w="med" len="med"/>
                          <a:tailEnd type="none" w="med" len="med"/>
                        </a:lnB>
                        <a:blipFill>
                          <a:blip r:embed="rId2"/>
                          <a:stretch>
                            <a:fillRect l="-94969" t="-782474" r="-246855" b="-3093"/>
                          </a:stretch>
                        </a:blipFill>
                      </a:tcPr>
                    </a:tc>
                    <a:tc>
                      <a:txBody>
                        <a:bodyPr/>
                        <a:lstStyle/>
                        <a:p>
                          <a:endParaRPr lang="en-US"/>
                        </a:p>
                      </a:txBody>
                      <a:tcPr marL="63117" marR="63117" marT="0" marB="0" anchor="ctr">
                        <a:lnB w="28575" cap="flat" cmpd="sng" algn="ctr">
                          <a:solidFill>
                            <a:schemeClr val="tx1"/>
                          </a:solidFill>
                          <a:prstDash val="solid"/>
                          <a:round/>
                          <a:headEnd type="none" w="med" len="med"/>
                          <a:tailEnd type="none" w="med" len="med"/>
                        </a:lnB>
                        <a:blipFill>
                          <a:blip r:embed="rId2"/>
                          <a:stretch>
                            <a:fillRect l="-251012" t="-782474" r="-217814" b="-3093"/>
                          </a:stretch>
                        </a:blipFill>
                      </a:tcPr>
                    </a:tc>
                    <a:tc>
                      <a:txBody>
                        <a:bodyPr/>
                        <a:lstStyle/>
                        <a:p>
                          <a:endParaRPr lang="en-US"/>
                        </a:p>
                      </a:txBody>
                      <a:tcPr marL="63117" marR="63117" marT="0" marB="0">
                        <a:lnB w="28575" cap="flat" cmpd="sng" algn="ctr">
                          <a:solidFill>
                            <a:schemeClr val="tx1"/>
                          </a:solidFill>
                          <a:prstDash val="solid"/>
                          <a:round/>
                          <a:headEnd type="none" w="med" len="med"/>
                          <a:tailEnd type="none" w="med" len="med"/>
                        </a:lnB>
                        <a:blipFill>
                          <a:blip r:embed="rId2"/>
                          <a:stretch>
                            <a:fillRect l="-162056" t="-782474" r="-561" b="-3093"/>
                          </a:stretch>
                        </a:blipFill>
                      </a:tcPr>
                    </a:tc>
                    <a:extLst>
                      <a:ext uri="{0D108BD9-81ED-4DB2-BD59-A6C34878D82A}">
                        <a16:rowId xmlns:a16="http://schemas.microsoft.com/office/drawing/2014/main" val="461649635"/>
                      </a:ext>
                    </a:extLst>
                  </a:tr>
                </a:tbl>
              </a:graphicData>
            </a:graphic>
          </p:graphicFrame>
        </mc:Fallback>
      </mc:AlternateContent>
      <p:sp>
        <p:nvSpPr>
          <p:cNvPr id="4" name="Rectangle 3"/>
          <p:cNvSpPr/>
          <p:nvPr/>
        </p:nvSpPr>
        <p:spPr>
          <a:xfrm>
            <a:off x="275770" y="887373"/>
            <a:ext cx="8703130" cy="430887"/>
          </a:xfrm>
          <a:prstGeom prst="rect">
            <a:avLst/>
          </a:prstGeom>
        </p:spPr>
        <p:txBody>
          <a:bodyPr wrap="square">
            <a:spAutoFit/>
          </a:bodyPr>
          <a:lstStyle/>
          <a:p>
            <a:r>
              <a:rPr lang="en-US" sz="2100" b="1" dirty="0">
                <a:solidFill>
                  <a:srgbClr val="002060"/>
                </a:solidFill>
                <a:latin typeface="Calibri body"/>
                <a:cs typeface="Times New Roman" panose="02020603050405020304" pitchFamily="18" charset="0"/>
              </a:rPr>
              <a:t>Physical observables and their corresponding quantum operators.</a:t>
            </a:r>
          </a:p>
        </p:txBody>
      </p:sp>
    </p:spTree>
    <p:extLst>
      <p:ext uri="{BB962C8B-B14F-4D97-AF65-F5344CB8AC3E}">
        <p14:creationId xmlns:p14="http://schemas.microsoft.com/office/powerpoint/2010/main" val="3936672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446276"/>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300" b="1" dirty="0">
                <a:latin typeface="+mn-lt"/>
                <a:cs typeface="Arial" panose="020B0604020202020204" pitchFamily="34" charset="0"/>
              </a:rPr>
              <a:t>   </a:t>
            </a:r>
            <a:r>
              <a:rPr lang="en-US" altLang="en-US" sz="2300" b="1" dirty="0"/>
              <a:t>Postulates of Quantum Mechanics</a:t>
            </a:r>
            <a:endParaRPr lang="ar-SA" altLang="en-US" sz="23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37</a:t>
            </a:fld>
            <a:endParaRPr lang="en-US"/>
          </a:p>
        </p:txBody>
      </p:sp>
      <mc:AlternateContent xmlns:mc="http://schemas.openxmlformats.org/markup-compatibility/2006" xmlns:a14="http://schemas.microsoft.com/office/drawing/2010/main">
        <mc:Choice Requires="a14">
          <p:sp>
            <p:nvSpPr>
              <p:cNvPr id="12" name="Rectangle 11"/>
              <p:cNvSpPr/>
              <p:nvPr/>
            </p:nvSpPr>
            <p:spPr>
              <a:xfrm>
                <a:off x="211014" y="809738"/>
                <a:ext cx="8754566" cy="5445401"/>
              </a:xfrm>
              <a:prstGeom prst="rect">
                <a:avLst/>
              </a:prstGeom>
            </p:spPr>
            <p:txBody>
              <a:bodyPr wrap="square">
                <a:spAutoFit/>
              </a:bodyPr>
              <a:lstStyle/>
              <a:p>
                <a:pPr algn="just"/>
                <a:r>
                  <a:rPr lang="en-US" altLang="en-US" sz="2400" b="1" dirty="0"/>
                  <a:t>How to derive an operator of a property?</a:t>
                </a:r>
              </a:p>
              <a:p>
                <a:pPr algn="just">
                  <a:defRPr/>
                </a:pPr>
                <a:r>
                  <a:rPr lang="en-US" altLang="en-US" sz="2400" dirty="0"/>
                  <a:t>To derive the operator of a physical property, follow the next steps:</a:t>
                </a:r>
              </a:p>
              <a:p>
                <a:pPr algn="just">
                  <a:defRPr/>
                </a:pPr>
                <a:endParaRPr lang="en-US" altLang="en-US" sz="500" dirty="0"/>
              </a:p>
              <a:p>
                <a:pPr marL="342900" indent="-342900" algn="just">
                  <a:buFontTx/>
                  <a:buAutoNum type="alphaLcPeriod"/>
                  <a:defRPr/>
                </a:pPr>
                <a:r>
                  <a:rPr lang="en-US" altLang="en-US" sz="2400" dirty="0"/>
                  <a:t>Write the equation of the desired property using the classical physics laws in terms of the coordinates, momentum and time.</a:t>
                </a:r>
              </a:p>
              <a:p>
                <a:pPr marL="342900" indent="-342900" algn="just">
                  <a:buFontTx/>
                  <a:buAutoNum type="alphaLcPeriod"/>
                  <a:defRPr/>
                </a:pPr>
                <a:r>
                  <a:rPr lang="en-US" altLang="en-US" sz="2400" dirty="0"/>
                  <a:t>Leave time and coordinates with no change.</a:t>
                </a:r>
              </a:p>
              <a:p>
                <a:pPr marL="342900" indent="-342900" algn="just">
                  <a:buFontTx/>
                  <a:buAutoNum type="alphaLcPeriod"/>
                  <a:defRPr/>
                </a:pPr>
                <a:r>
                  <a:rPr lang="en-US" altLang="en-US" sz="2400" dirty="0"/>
                  <a:t>When using the cartesian coordinates, replace the momentum </a:t>
                </a:r>
                <a14:m>
                  <m:oMath xmlns:m="http://schemas.openxmlformats.org/officeDocument/2006/math">
                    <m:sSub>
                      <m:sSubPr>
                        <m:ctrlPr>
                          <a:rPr lang="en-US" altLang="en-US" sz="2400" i="1" smtClean="0">
                            <a:latin typeface="Cambria Math" panose="02040503050406030204" pitchFamily="18" charset="0"/>
                          </a:rPr>
                        </m:ctrlPr>
                      </m:sSubPr>
                      <m:e>
                        <m:r>
                          <a:rPr lang="en-US" altLang="en-US" sz="2400" b="0" i="1" smtClean="0">
                            <a:latin typeface="Cambria Math" panose="02040503050406030204" pitchFamily="18" charset="0"/>
                          </a:rPr>
                          <m:t>𝑃</m:t>
                        </m:r>
                      </m:e>
                      <m:sub>
                        <m:r>
                          <a:rPr lang="en-US" altLang="en-US" sz="2400" b="0" i="1" smtClean="0">
                            <a:latin typeface="Cambria Math" panose="02040503050406030204" pitchFamily="18" charset="0"/>
                          </a:rPr>
                          <m:t>𝑞</m:t>
                        </m:r>
                      </m:sub>
                    </m:sSub>
                  </m:oMath>
                </a14:m>
                <a:r>
                  <a:rPr lang="en-US" altLang="en-US" sz="2400" dirty="0"/>
                  <a:t> by the operator</a:t>
                </a:r>
              </a:p>
              <a:p>
                <a:pPr marL="342900" indent="-342900" algn="just">
                  <a:buFontTx/>
                  <a:buAutoNum type="alphaLcPeriod"/>
                  <a:defRPr/>
                </a:pPr>
                <a:endParaRPr lang="en-US" altLang="en-US" sz="2400" dirty="0"/>
              </a:p>
              <a:p>
                <a:pPr marL="342900" indent="-342900" algn="just">
                  <a:buFontTx/>
                  <a:buAutoNum type="alphaLcPeriod"/>
                  <a:defRPr/>
                </a:pPr>
                <a:endParaRPr lang="en-US" altLang="en-US" sz="1500" dirty="0"/>
              </a:p>
              <a:p>
                <a:pPr algn="just">
                  <a:defRPr/>
                </a:pPr>
                <a:endParaRPr lang="en-US" altLang="en-US" sz="2000" dirty="0"/>
              </a:p>
              <a:p>
                <a:pPr algn="just">
                  <a:defRPr/>
                </a:pPr>
                <a:r>
                  <a:rPr lang="en-US" altLang="en-US" sz="2400" b="1" dirty="0">
                    <a:solidFill>
                      <a:srgbClr val="FF0000"/>
                    </a:solidFill>
                  </a:rPr>
                  <a:t>Example:</a:t>
                </a:r>
              </a:p>
              <a:p>
                <a:pPr algn="just"/>
                <a:r>
                  <a:rPr lang="en-US" altLang="en-US" sz="2200" dirty="0"/>
                  <a:t>If we want to calculate the kinetic energy of the system, the corresponding operator is </a:t>
                </a:r>
                <a14:m>
                  <m:oMath xmlns:m="http://schemas.openxmlformats.org/officeDocument/2006/math">
                    <m:acc>
                      <m:accPr>
                        <m:chr m:val="̂"/>
                        <m:ctrlPr>
                          <a:rPr lang="en-US" sz="2000" i="1">
                            <a:latin typeface="Cambria Math" panose="02040503050406030204" pitchFamily="18" charset="0"/>
                          </a:rPr>
                        </m:ctrlPr>
                      </m:accPr>
                      <m:e>
                        <m:r>
                          <a:rPr lang="en-US" sz="2000">
                            <a:latin typeface="Cambria Math" panose="02040503050406030204" pitchFamily="18" charset="0"/>
                          </a:rPr>
                          <m:t>𝑇</m:t>
                        </m:r>
                      </m:e>
                    </m:acc>
                  </m:oMath>
                </a14:m>
                <a:r>
                  <a:rPr lang="en-US" altLang="en-US" sz="2200" dirty="0"/>
                  <a:t> and from classical physics we have</a:t>
                </a:r>
              </a:p>
              <a:p>
                <a:pPr algn="just"/>
                <a:endParaRPr lang="en-US" altLang="en-US" sz="2200" dirty="0"/>
              </a:p>
              <a:p>
                <a:pPr algn="just"/>
                <a:endParaRPr lang="en-US" altLang="en-US" sz="2400" b="1" dirty="0"/>
              </a:p>
            </p:txBody>
          </p:sp>
        </mc:Choice>
        <mc:Fallback xmlns="">
          <p:sp>
            <p:nvSpPr>
              <p:cNvPr id="12" name="Rectangle 11"/>
              <p:cNvSpPr>
                <a:spLocks noRot="1" noChangeAspect="1" noMove="1" noResize="1" noEditPoints="1" noAdjustHandles="1" noChangeArrowheads="1" noChangeShapeType="1" noTextEdit="1"/>
              </p:cNvSpPr>
              <p:nvPr/>
            </p:nvSpPr>
            <p:spPr>
              <a:xfrm>
                <a:off x="211014" y="809738"/>
                <a:ext cx="8754566" cy="5445401"/>
              </a:xfrm>
              <a:prstGeom prst="rect">
                <a:avLst/>
              </a:prstGeom>
              <a:blipFill>
                <a:blip r:embed="rId3"/>
                <a:stretch>
                  <a:fillRect l="-1114" t="-896" r="-1045"/>
                </a:stretch>
              </a:blipFill>
            </p:spPr>
            <p:txBody>
              <a:bodyPr/>
              <a:lstStyle/>
              <a:p>
                <a:r>
                  <a:rPr lang="en-US">
                    <a:noFill/>
                  </a:rPr>
                  <a:t> </a:t>
                </a:r>
              </a:p>
            </p:txBody>
          </p:sp>
        </mc:Fallback>
      </mc:AlternateContent>
      <p:graphicFrame>
        <p:nvGraphicFramePr>
          <p:cNvPr id="16" name="Object 15"/>
          <p:cNvGraphicFramePr>
            <a:graphicFrameLocks noChangeAspect="1"/>
          </p:cNvGraphicFramePr>
          <p:nvPr>
            <p:extLst>
              <p:ext uri="{D42A27DB-BD31-4B8C-83A1-F6EECF244321}">
                <p14:modId xmlns:p14="http://schemas.microsoft.com/office/powerpoint/2010/main" val="3144549298"/>
              </p:ext>
            </p:extLst>
          </p:nvPr>
        </p:nvGraphicFramePr>
        <p:xfrm>
          <a:off x="2601912" y="5610161"/>
          <a:ext cx="3940175" cy="803275"/>
        </p:xfrm>
        <a:graphic>
          <a:graphicData uri="http://schemas.openxmlformats.org/presentationml/2006/ole">
            <mc:AlternateContent xmlns:mc="http://schemas.openxmlformats.org/markup-compatibility/2006">
              <mc:Choice xmlns:v="urn:schemas-microsoft-com:vml" Requires="v">
                <p:oleObj spid="_x0000_s2638" name="Equation" r:id="rId4" imgW="2133360" imgH="431640" progId="Equation.3">
                  <p:embed/>
                </p:oleObj>
              </mc:Choice>
              <mc:Fallback>
                <p:oleObj name="Equation" r:id="rId4" imgW="2133360" imgH="431640" progId="Equation.3">
                  <p:embed/>
                  <p:pic>
                    <p:nvPicPr>
                      <p:cNvPr id="14" name="Object 13"/>
                      <p:cNvPicPr>
                        <a:picLocks noChangeAspect="1" noChangeArrowheads="1"/>
                      </p:cNvPicPr>
                      <p:nvPr/>
                    </p:nvPicPr>
                    <p:blipFill>
                      <a:blip r:embed="rId5"/>
                      <a:srcRect/>
                      <a:stretch>
                        <a:fillRect/>
                      </a:stretch>
                    </p:blipFill>
                    <p:spPr bwMode="auto">
                      <a:xfrm>
                        <a:off x="2601912" y="5610161"/>
                        <a:ext cx="39401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170618202"/>
              </p:ext>
            </p:extLst>
          </p:nvPr>
        </p:nvGraphicFramePr>
        <p:xfrm>
          <a:off x="3887095" y="3721100"/>
          <a:ext cx="2633663" cy="384175"/>
        </p:xfrm>
        <a:graphic>
          <a:graphicData uri="http://schemas.openxmlformats.org/presentationml/2006/ole">
            <mc:AlternateContent xmlns:mc="http://schemas.openxmlformats.org/markup-compatibility/2006">
              <mc:Choice xmlns:v="urn:schemas-microsoft-com:vml" Requires="v">
                <p:oleObj spid="_x0000_s2639" name="Equation" r:id="rId6" imgW="1396800" imgH="203040" progId="Equation.3">
                  <p:embed/>
                </p:oleObj>
              </mc:Choice>
              <mc:Fallback>
                <p:oleObj name="Equation" r:id="rId6" imgW="1396800" imgH="203040" progId="Equation.3">
                  <p:embed/>
                  <p:pic>
                    <p:nvPicPr>
                      <p:cNvPr id="0" name=""/>
                      <p:cNvPicPr/>
                      <p:nvPr/>
                    </p:nvPicPr>
                    <p:blipFill>
                      <a:blip r:embed="rId7"/>
                      <a:stretch>
                        <a:fillRect/>
                      </a:stretch>
                    </p:blipFill>
                    <p:spPr>
                      <a:xfrm>
                        <a:off x="3887095" y="3721100"/>
                        <a:ext cx="2633663" cy="38417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8646912"/>
              </p:ext>
            </p:extLst>
          </p:nvPr>
        </p:nvGraphicFramePr>
        <p:xfrm>
          <a:off x="3109913" y="3657600"/>
          <a:ext cx="747712" cy="674688"/>
        </p:xfrm>
        <a:graphic>
          <a:graphicData uri="http://schemas.openxmlformats.org/presentationml/2006/ole">
            <mc:AlternateContent xmlns:mc="http://schemas.openxmlformats.org/markup-compatibility/2006">
              <mc:Choice xmlns:v="urn:schemas-microsoft-com:vml" Requires="v">
                <p:oleObj spid="_x0000_s2640" name="Equation" r:id="rId8" imgW="469800" imgH="419040" progId="Equation.3">
                  <p:embed/>
                </p:oleObj>
              </mc:Choice>
              <mc:Fallback>
                <p:oleObj name="Equation" r:id="rId8" imgW="469800" imgH="419040" progId="Equation.3">
                  <p:embed/>
                  <p:pic>
                    <p:nvPicPr>
                      <p:cNvPr id="9" name="Object 8"/>
                      <p:cNvPicPr>
                        <a:picLocks noChangeAspect="1" noChangeArrowheads="1"/>
                      </p:cNvPicPr>
                      <p:nvPr/>
                    </p:nvPicPr>
                    <p:blipFill>
                      <a:blip r:embed="rId9"/>
                      <a:srcRect/>
                      <a:stretch>
                        <a:fillRect/>
                      </a:stretch>
                    </p:blipFill>
                    <p:spPr bwMode="auto">
                      <a:xfrm>
                        <a:off x="3109913" y="3657600"/>
                        <a:ext cx="7477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949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xEl>
                                              <p:pRg st="9" end="9"/>
                                            </p:txEl>
                                          </p:spTgt>
                                        </p:tgtEl>
                                        <p:attrNameLst>
                                          <p:attrName>style.visibility</p:attrName>
                                        </p:attrNameLst>
                                      </p:cBhvr>
                                      <p:to>
                                        <p:strVal val="visible"/>
                                      </p:to>
                                    </p:set>
                                    <p:animEffect transition="in" filter="fade">
                                      <p:cBhvr>
                                        <p:cTn id="40" dur="500"/>
                                        <p:tgtEl>
                                          <p:spTgt spid="12">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animEffect transition="in" filter="fade">
                                      <p:cBhvr>
                                        <p:cTn id="45" dur="500"/>
                                        <p:tgtEl>
                                          <p:spTgt spid="12">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446276"/>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300" b="1" dirty="0">
                <a:latin typeface="+mn-lt"/>
                <a:cs typeface="Arial" panose="020B0604020202020204" pitchFamily="34" charset="0"/>
              </a:rPr>
              <a:t>   </a:t>
            </a:r>
            <a:r>
              <a:rPr lang="en-US" altLang="en-US" sz="2300" b="1" dirty="0"/>
              <a:t>Postulates of Quantum Mechanics</a:t>
            </a:r>
            <a:endParaRPr lang="ar-SA" altLang="en-US" sz="23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38</a:t>
            </a:fld>
            <a:endParaRPr lang="en-US"/>
          </a:p>
        </p:txBody>
      </p:sp>
      <mc:AlternateContent xmlns:mc="http://schemas.openxmlformats.org/markup-compatibility/2006" xmlns:a14="http://schemas.microsoft.com/office/drawing/2010/main">
        <mc:Choice Requires="a14">
          <p:sp>
            <p:nvSpPr>
              <p:cNvPr id="12" name="Rectangle 11"/>
              <p:cNvSpPr/>
              <p:nvPr/>
            </p:nvSpPr>
            <p:spPr>
              <a:xfrm>
                <a:off x="194717" y="782749"/>
                <a:ext cx="8754566" cy="5727273"/>
              </a:xfrm>
              <a:prstGeom prst="rect">
                <a:avLst/>
              </a:prstGeom>
            </p:spPr>
            <p:txBody>
              <a:bodyPr wrap="square">
                <a:spAutoFit/>
              </a:bodyPr>
              <a:lstStyle/>
              <a:p>
                <a:pPr>
                  <a:spcBef>
                    <a:spcPct val="0"/>
                  </a:spcBef>
                </a:pPr>
                <a:r>
                  <a:rPr lang="en-US" altLang="en-US" sz="2200" dirty="0"/>
                  <a:t>Now, we make the replacement</a:t>
                </a:r>
              </a:p>
              <a:p>
                <a:pPr>
                  <a:spcBef>
                    <a:spcPct val="0"/>
                  </a:spcBef>
                </a:pPr>
                <a:endParaRPr lang="en-US" altLang="en-US" sz="2200" dirty="0"/>
              </a:p>
              <a:p>
                <a:pPr>
                  <a:spcBef>
                    <a:spcPct val="0"/>
                  </a:spcBef>
                </a:pPr>
                <a:endParaRPr lang="en-US" altLang="en-US" sz="2200" dirty="0"/>
              </a:p>
              <a:p>
                <a:pPr>
                  <a:spcBef>
                    <a:spcPct val="0"/>
                  </a:spcBef>
                </a:pPr>
                <a:endParaRPr lang="en-US" altLang="en-US" sz="2200" dirty="0"/>
              </a:p>
              <a:p>
                <a:pPr>
                  <a:spcBef>
                    <a:spcPct val="0"/>
                  </a:spcBef>
                </a:pPr>
                <a:endParaRPr lang="en-US" altLang="en-US" sz="2200" dirty="0"/>
              </a:p>
              <a:p>
                <a:pPr>
                  <a:spcBef>
                    <a:spcPct val="0"/>
                  </a:spcBef>
                </a:pPr>
                <a:endParaRPr lang="en-US" altLang="en-US" sz="2200" dirty="0"/>
              </a:p>
              <a:p>
                <a:pPr>
                  <a:spcBef>
                    <a:spcPct val="0"/>
                  </a:spcBef>
                </a:pPr>
                <a:r>
                  <a:rPr lang="en-US" altLang="en-US" sz="2200" dirty="0"/>
                  <a:t>Likewise</a:t>
                </a:r>
              </a:p>
              <a:p>
                <a:pPr>
                  <a:spcBef>
                    <a:spcPct val="0"/>
                  </a:spcBef>
                </a:pPr>
                <a:endParaRPr lang="en-US" altLang="en-US" sz="1400" dirty="0"/>
              </a:p>
              <a:p>
                <a:pPr>
                  <a:spcBef>
                    <a:spcPct val="0"/>
                  </a:spcBef>
                </a:pPr>
                <a:r>
                  <a:rPr lang="en-US" altLang="en-US" sz="2200" dirty="0"/>
                  <a:t>                                                              and</a:t>
                </a:r>
              </a:p>
              <a:p>
                <a:pPr>
                  <a:spcBef>
                    <a:spcPct val="0"/>
                  </a:spcBef>
                </a:pPr>
                <a:endParaRPr lang="en-US" altLang="en-US" sz="1500" dirty="0"/>
              </a:p>
              <a:p>
                <a:pPr>
                  <a:spcBef>
                    <a:spcPct val="0"/>
                  </a:spcBef>
                </a:pPr>
                <a:r>
                  <a:rPr lang="en-US" altLang="en-US" sz="2200" dirty="0"/>
                  <a:t>And substitution in the operator of the kinetic energy, we get</a:t>
                </a:r>
              </a:p>
              <a:p>
                <a:pPr>
                  <a:spcBef>
                    <a:spcPct val="0"/>
                  </a:spcBef>
                </a:pPr>
                <a:endParaRPr lang="en-US" altLang="en-US" sz="2200" dirty="0"/>
              </a:p>
              <a:p>
                <a:pPr>
                  <a:spcBef>
                    <a:spcPct val="0"/>
                  </a:spcBef>
                </a:pPr>
                <a:endParaRPr lang="en-US" altLang="en-US" sz="2200" dirty="0"/>
              </a:p>
              <a:p>
                <a:pPr>
                  <a:spcBef>
                    <a:spcPct val="0"/>
                  </a:spcBef>
                </a:pPr>
                <a:endParaRPr lang="en-US" altLang="en-US" sz="2200" dirty="0"/>
              </a:p>
              <a:p>
                <a:r>
                  <a:rPr lang="en-US" sz="2200" dirty="0"/>
                  <a:t>The operator </a:t>
                </a:r>
                <a14:m>
                  <m:oMath xmlns:m="http://schemas.openxmlformats.org/officeDocument/2006/math">
                    <m:sSup>
                      <m:sSupPr>
                        <m:ctrlPr>
                          <a:rPr lang="en-US" sz="2200" i="1">
                            <a:latin typeface="Cambria Math" panose="02040503050406030204" pitchFamily="18" charset="0"/>
                          </a:rPr>
                        </m:ctrlPr>
                      </m:sSupPr>
                      <m:e>
                        <m:r>
                          <a:rPr lang="en-US" sz="2200">
                            <a:latin typeface="Cambria Math" panose="02040503050406030204" pitchFamily="18" charset="0"/>
                          </a:rPr>
                          <m:t>𝛻</m:t>
                        </m:r>
                      </m:e>
                      <m:sup>
                        <m:r>
                          <a:rPr lang="en-US" sz="2200">
                            <a:latin typeface="Cambria Math" panose="02040503050406030204" pitchFamily="18" charset="0"/>
                          </a:rPr>
                          <m:t>2</m:t>
                        </m:r>
                      </m:sup>
                    </m:sSup>
                    <m:r>
                      <a:rPr lang="en-US" sz="2200">
                        <a:latin typeface="Cambria Math" panose="02040503050406030204" pitchFamily="18" charset="0"/>
                      </a:rPr>
                      <m:t> </m:t>
                    </m:r>
                  </m:oMath>
                </a14:m>
                <a:r>
                  <a:rPr lang="en-US" sz="2200" dirty="0"/>
                  <a:t>is called the Laplacian operator (read as “del squared”).</a:t>
                </a:r>
              </a:p>
              <a:p>
                <a:endParaRPr lang="en-US" altLang="en-US" sz="1000" dirty="0"/>
              </a:p>
              <a:p>
                <a:pPr algn="ctr"/>
                <a14:m>
                  <m:oMath xmlns:m="http://schemas.openxmlformats.org/officeDocument/2006/math">
                    <m:sSup>
                      <m:sSupPr>
                        <m:ctrlPr>
                          <a:rPr lang="en-US" sz="2600" i="1">
                            <a:latin typeface="Cambria Math" panose="02040503050406030204" pitchFamily="18" charset="0"/>
                            <a:ea typeface="Cambria Math" panose="02040503050406030204" pitchFamily="18" charset="0"/>
                          </a:rPr>
                        </m:ctrlPr>
                      </m:sSupPr>
                      <m:e>
                        <m:r>
                          <a:rPr lang="en-US" sz="2600" b="0" i="0">
                            <a:latin typeface="Cambria Math" panose="02040503050406030204" pitchFamily="18" charset="0"/>
                            <a:ea typeface="Cambria Math" panose="02040503050406030204" pitchFamily="18" charset="0"/>
                          </a:rPr>
                          <m:t>𝛻</m:t>
                        </m:r>
                      </m:e>
                      <m:sup>
                        <m:r>
                          <a:rPr lang="en-US" sz="2600" b="0" i="0">
                            <a:latin typeface="Cambria Math" panose="02040503050406030204" pitchFamily="18" charset="0"/>
                            <a:ea typeface="Cambria Math" panose="02040503050406030204" pitchFamily="18" charset="0"/>
                          </a:rPr>
                          <m:t>2</m:t>
                        </m:r>
                      </m:sup>
                    </m:sSup>
                    <m:r>
                      <a:rPr lang="en-US" sz="2600" b="0" i="1">
                        <a:latin typeface="Cambria Math" panose="02040503050406030204" pitchFamily="18" charset="0"/>
                        <a:ea typeface="Cambria Math" panose="02040503050406030204" pitchFamily="18" charset="0"/>
                      </a:rPr>
                      <m:t>≡</m:t>
                    </m:r>
                  </m:oMath>
                </a14:m>
                <a:r>
                  <a:rPr lang="en-US" altLang="en-US" sz="2600" dirty="0"/>
                  <a:t> </a:t>
                </a:r>
                <a14:m>
                  <m:oMath xmlns:m="http://schemas.openxmlformats.org/officeDocument/2006/math">
                    <m:d>
                      <m:dPr>
                        <m:ctrlPr>
                          <a:rPr lang="en-US" altLang="en-US" sz="2600" i="1" dirty="0" smtClean="0">
                            <a:latin typeface="Cambria Math" panose="02040503050406030204" pitchFamily="18" charset="0"/>
                          </a:rPr>
                        </m:ctrlPr>
                      </m:dPr>
                      <m:e>
                        <m:f>
                          <m:fPr>
                            <m:ctrlPr>
                              <a:rPr lang="en-US" altLang="en-US" sz="2600" i="1" dirty="0" smtClean="0">
                                <a:latin typeface="Cambria Math" panose="02040503050406030204" pitchFamily="18" charset="0"/>
                              </a:rPr>
                            </m:ctrlPr>
                          </m:fPr>
                          <m:num>
                            <m:r>
                              <a:rPr lang="en-US" altLang="en-US" sz="2600" b="0" i="1" dirty="0" smtClean="0">
                                <a:latin typeface="Cambria Math" panose="02040503050406030204" pitchFamily="18" charset="0"/>
                                <a:ea typeface="Cambria Math" panose="02040503050406030204" pitchFamily="18" charset="0"/>
                              </a:rPr>
                              <m:t>𝜕</m:t>
                            </m:r>
                            <m:r>
                              <a:rPr lang="en-US" altLang="en-US" sz="2600" b="0" i="1" baseline="30000" dirty="0" smtClean="0">
                                <a:latin typeface="Cambria Math" panose="02040503050406030204" pitchFamily="18" charset="0"/>
                                <a:ea typeface="Cambria Math" panose="02040503050406030204" pitchFamily="18" charset="0"/>
                              </a:rPr>
                              <m:t>2</m:t>
                            </m:r>
                          </m:num>
                          <m:den>
                            <m:r>
                              <a:rPr lang="en-US" altLang="en-US" sz="2600" b="0" i="1" dirty="0">
                                <a:latin typeface="Cambria Math" panose="02040503050406030204" pitchFamily="18" charset="0"/>
                                <a:ea typeface="Cambria Math" panose="02040503050406030204" pitchFamily="18" charset="0"/>
                              </a:rPr>
                              <m:t>𝜕</m:t>
                            </m:r>
                            <m:r>
                              <a:rPr lang="en-US" altLang="en-US" sz="2600" b="0" i="1" dirty="0" smtClean="0">
                                <a:latin typeface="Cambria Math" panose="02040503050406030204" pitchFamily="18" charset="0"/>
                                <a:ea typeface="Cambria Math" panose="02040503050406030204" pitchFamily="18" charset="0"/>
                              </a:rPr>
                              <m:t>𝑥</m:t>
                            </m:r>
                            <m:r>
                              <a:rPr lang="en-US" altLang="en-US" sz="2600" b="0" i="1" baseline="30000" dirty="0">
                                <a:latin typeface="Cambria Math" panose="02040503050406030204" pitchFamily="18" charset="0"/>
                                <a:ea typeface="Cambria Math" panose="02040503050406030204" pitchFamily="18" charset="0"/>
                              </a:rPr>
                              <m:t>2</m:t>
                            </m:r>
                          </m:den>
                        </m:f>
                        <m:r>
                          <a:rPr lang="en-US" altLang="en-US" sz="2600" b="0" i="1" dirty="0" smtClean="0">
                            <a:latin typeface="Cambria Math" panose="02040503050406030204" pitchFamily="18" charset="0"/>
                          </a:rPr>
                          <m:t>+ </m:t>
                        </m:r>
                        <m:f>
                          <m:fPr>
                            <m:ctrlPr>
                              <a:rPr lang="en-US" altLang="en-US" sz="2600" i="1" dirty="0" smtClean="0">
                                <a:latin typeface="Cambria Math" panose="02040503050406030204" pitchFamily="18" charset="0"/>
                              </a:rPr>
                            </m:ctrlPr>
                          </m:fPr>
                          <m:num>
                            <m:r>
                              <a:rPr lang="en-US" altLang="en-US" sz="2600" b="0" i="1" dirty="0">
                                <a:latin typeface="Cambria Math" panose="02040503050406030204" pitchFamily="18" charset="0"/>
                                <a:ea typeface="Cambria Math" panose="02040503050406030204" pitchFamily="18" charset="0"/>
                              </a:rPr>
                              <m:t>𝜕</m:t>
                            </m:r>
                            <m:r>
                              <a:rPr lang="en-US" altLang="en-US" sz="2600" b="0" i="1" baseline="30000" dirty="0">
                                <a:latin typeface="Cambria Math" panose="02040503050406030204" pitchFamily="18" charset="0"/>
                                <a:ea typeface="Cambria Math" panose="02040503050406030204" pitchFamily="18" charset="0"/>
                              </a:rPr>
                              <m:t>2</m:t>
                            </m:r>
                          </m:num>
                          <m:den>
                            <m:r>
                              <a:rPr lang="en-US" altLang="en-US" sz="2600" b="0" i="1" dirty="0">
                                <a:latin typeface="Cambria Math" panose="02040503050406030204" pitchFamily="18" charset="0"/>
                                <a:ea typeface="Cambria Math" panose="02040503050406030204" pitchFamily="18" charset="0"/>
                              </a:rPr>
                              <m:t>𝜕</m:t>
                            </m:r>
                            <m:r>
                              <a:rPr lang="en-US" altLang="en-US" sz="2600" b="0" i="1" dirty="0" smtClean="0">
                                <a:latin typeface="Cambria Math" panose="02040503050406030204" pitchFamily="18" charset="0"/>
                                <a:ea typeface="Cambria Math" panose="02040503050406030204" pitchFamily="18" charset="0"/>
                              </a:rPr>
                              <m:t>𝑦</m:t>
                            </m:r>
                            <m:r>
                              <a:rPr lang="en-US" altLang="en-US" sz="2600" b="0" i="1" baseline="30000" dirty="0">
                                <a:latin typeface="Cambria Math" panose="02040503050406030204" pitchFamily="18" charset="0"/>
                                <a:ea typeface="Cambria Math" panose="02040503050406030204" pitchFamily="18" charset="0"/>
                              </a:rPr>
                              <m:t>2</m:t>
                            </m:r>
                          </m:den>
                        </m:f>
                        <m:r>
                          <a:rPr lang="en-US" altLang="en-US" sz="2600" b="0" i="1" dirty="0" smtClean="0">
                            <a:latin typeface="Cambria Math" panose="02040503050406030204" pitchFamily="18" charset="0"/>
                          </a:rPr>
                          <m:t>+</m:t>
                        </m:r>
                        <m:f>
                          <m:fPr>
                            <m:ctrlPr>
                              <a:rPr lang="en-US" altLang="en-US" sz="2600" i="1" dirty="0" smtClean="0">
                                <a:latin typeface="Cambria Math" panose="02040503050406030204" pitchFamily="18" charset="0"/>
                              </a:rPr>
                            </m:ctrlPr>
                          </m:fPr>
                          <m:num>
                            <m:r>
                              <a:rPr lang="en-US" altLang="en-US" sz="2600" b="0" i="1" dirty="0">
                                <a:latin typeface="Cambria Math" panose="02040503050406030204" pitchFamily="18" charset="0"/>
                                <a:ea typeface="Cambria Math" panose="02040503050406030204" pitchFamily="18" charset="0"/>
                              </a:rPr>
                              <m:t>𝜕</m:t>
                            </m:r>
                            <m:r>
                              <a:rPr lang="en-US" altLang="en-US" sz="2600" b="0" i="1" baseline="30000" dirty="0">
                                <a:latin typeface="Cambria Math" panose="02040503050406030204" pitchFamily="18" charset="0"/>
                                <a:ea typeface="Cambria Math" panose="02040503050406030204" pitchFamily="18" charset="0"/>
                              </a:rPr>
                              <m:t>2</m:t>
                            </m:r>
                          </m:num>
                          <m:den>
                            <m:r>
                              <a:rPr lang="en-US" altLang="en-US" sz="2600" b="0" i="1" dirty="0">
                                <a:latin typeface="Cambria Math" panose="02040503050406030204" pitchFamily="18" charset="0"/>
                                <a:ea typeface="Cambria Math" panose="02040503050406030204" pitchFamily="18" charset="0"/>
                              </a:rPr>
                              <m:t>𝜕</m:t>
                            </m:r>
                            <m:r>
                              <a:rPr lang="en-US" altLang="en-US" sz="2600" b="0" i="1" dirty="0" smtClean="0">
                                <a:latin typeface="Cambria Math" panose="02040503050406030204" pitchFamily="18" charset="0"/>
                                <a:ea typeface="Cambria Math" panose="02040503050406030204" pitchFamily="18" charset="0"/>
                              </a:rPr>
                              <m:t>𝑧</m:t>
                            </m:r>
                            <m:r>
                              <a:rPr lang="en-US" altLang="en-US" sz="2600" b="0" i="1" baseline="30000" dirty="0">
                                <a:latin typeface="Cambria Math" panose="02040503050406030204" pitchFamily="18" charset="0"/>
                                <a:ea typeface="Cambria Math" panose="02040503050406030204" pitchFamily="18" charset="0"/>
                              </a:rPr>
                              <m:t>2</m:t>
                            </m:r>
                          </m:den>
                        </m:f>
                      </m:e>
                    </m:d>
                  </m:oMath>
                </a14:m>
                <a:endParaRPr lang="en-US" altLang="en-US" sz="2600" dirty="0"/>
              </a:p>
            </p:txBody>
          </p:sp>
        </mc:Choice>
        <mc:Fallback xmlns="">
          <p:sp>
            <p:nvSpPr>
              <p:cNvPr id="12" name="Rectangle 11"/>
              <p:cNvSpPr>
                <a:spLocks noRot="1" noChangeAspect="1" noMove="1" noResize="1" noEditPoints="1" noAdjustHandles="1" noChangeArrowheads="1" noChangeShapeType="1" noTextEdit="1"/>
              </p:cNvSpPr>
              <p:nvPr/>
            </p:nvSpPr>
            <p:spPr>
              <a:xfrm>
                <a:off x="194717" y="782749"/>
                <a:ext cx="8754566" cy="5727273"/>
              </a:xfrm>
              <a:prstGeom prst="rect">
                <a:avLst/>
              </a:prstGeom>
              <a:blipFill>
                <a:blip r:embed="rId3"/>
                <a:stretch>
                  <a:fillRect l="-905" t="-638"/>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895615116"/>
              </p:ext>
            </p:extLst>
          </p:nvPr>
        </p:nvGraphicFramePr>
        <p:xfrm>
          <a:off x="3561170" y="1183652"/>
          <a:ext cx="1386880" cy="731520"/>
        </p:xfrm>
        <a:graphic>
          <a:graphicData uri="http://schemas.openxmlformats.org/presentationml/2006/ole">
            <mc:AlternateContent xmlns:mc="http://schemas.openxmlformats.org/markup-compatibility/2006">
              <mc:Choice xmlns:v="urn:schemas-microsoft-com:vml" Requires="v">
                <p:oleObj spid="_x0000_s4051" name="Equation" r:id="rId4" imgW="748975" imgH="393529" progId="Equation.3">
                  <p:embed/>
                </p:oleObj>
              </mc:Choice>
              <mc:Fallback>
                <p:oleObj name="Equation" r:id="rId4" imgW="748975" imgH="393529" progId="Equation.3">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170" y="1183652"/>
                        <a:ext cx="138688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73347209"/>
              </p:ext>
            </p:extLst>
          </p:nvPr>
        </p:nvGraphicFramePr>
        <p:xfrm>
          <a:off x="3561170" y="2025864"/>
          <a:ext cx="1630470" cy="777240"/>
        </p:xfrm>
        <a:graphic>
          <a:graphicData uri="http://schemas.openxmlformats.org/presentationml/2006/ole">
            <mc:AlternateContent xmlns:mc="http://schemas.openxmlformats.org/markup-compatibility/2006">
              <mc:Choice xmlns:v="urn:schemas-microsoft-com:vml" Requires="v">
                <p:oleObj spid="_x0000_s4052" name="Equation" r:id="rId6" imgW="876300" imgH="419100" progId="Equation.3">
                  <p:embed/>
                </p:oleObj>
              </mc:Choice>
              <mc:Fallback>
                <p:oleObj name="Equation" r:id="rId6" imgW="876300" imgH="419100" progId="Equation.3">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1170" y="2025864"/>
                        <a:ext cx="163047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63943948"/>
              </p:ext>
            </p:extLst>
          </p:nvPr>
        </p:nvGraphicFramePr>
        <p:xfrm>
          <a:off x="2227369" y="3141670"/>
          <a:ext cx="1626426" cy="822960"/>
        </p:xfrm>
        <a:graphic>
          <a:graphicData uri="http://schemas.openxmlformats.org/presentationml/2006/ole">
            <mc:AlternateContent xmlns:mc="http://schemas.openxmlformats.org/markup-compatibility/2006">
              <mc:Choice xmlns:v="urn:schemas-microsoft-com:vml" Requires="v">
                <p:oleObj spid="_x0000_s4053" name="Equation" r:id="rId8" imgW="875920" imgH="444307" progId="Equation.3">
                  <p:embed/>
                </p:oleObj>
              </mc:Choice>
              <mc:Fallback>
                <p:oleObj name="Equation" r:id="rId8" imgW="875920" imgH="444307" progId="Equation.3">
                  <p:embed/>
                  <p:pic>
                    <p:nvPicPr>
                      <p:cNvPr id="12"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7369" y="3141670"/>
                        <a:ext cx="1626426"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032415328"/>
              </p:ext>
            </p:extLst>
          </p:nvPr>
        </p:nvGraphicFramePr>
        <p:xfrm>
          <a:off x="5191640" y="3164530"/>
          <a:ext cx="1606585" cy="777240"/>
        </p:xfrm>
        <a:graphic>
          <a:graphicData uri="http://schemas.openxmlformats.org/presentationml/2006/ole">
            <mc:AlternateContent xmlns:mc="http://schemas.openxmlformats.org/markup-compatibility/2006">
              <mc:Choice xmlns:v="urn:schemas-microsoft-com:vml" Requires="v">
                <p:oleObj spid="_x0000_s4054" name="Equation" r:id="rId10" imgW="863225" imgH="418918" progId="Equation.3">
                  <p:embed/>
                </p:oleObj>
              </mc:Choice>
              <mc:Fallback>
                <p:oleObj name="Equation" r:id="rId10" imgW="863225" imgH="418918" progId="Equation.3">
                  <p:embed/>
                  <p:pic>
                    <p:nvPicPr>
                      <p:cNvPr id="14"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91640" y="3164530"/>
                        <a:ext cx="1606585"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00581750"/>
              </p:ext>
            </p:extLst>
          </p:nvPr>
        </p:nvGraphicFramePr>
        <p:xfrm>
          <a:off x="2572543" y="4406746"/>
          <a:ext cx="3998913" cy="819150"/>
        </p:xfrm>
        <a:graphic>
          <a:graphicData uri="http://schemas.openxmlformats.org/presentationml/2006/ole">
            <mc:AlternateContent xmlns:mc="http://schemas.openxmlformats.org/markup-compatibility/2006">
              <mc:Choice xmlns:v="urn:schemas-microsoft-com:vml" Requires="v">
                <p:oleObj spid="_x0000_s4055" name="Equation" r:id="rId12" imgW="2794000" imgH="571500" progId="Equation.3">
                  <p:embed/>
                </p:oleObj>
              </mc:Choice>
              <mc:Fallback>
                <p:oleObj name="Equation" r:id="rId12" imgW="2794000" imgH="571500" progId="Equation.3">
                  <p:embed/>
                  <p:pic>
                    <p:nvPicPr>
                      <p:cNvPr id="17"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2543" y="4406746"/>
                        <a:ext cx="3998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5104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fade">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animEffect transition="in" filter="fade">
                                      <p:cBhvr>
                                        <p:cTn id="42" dur="500"/>
                                        <p:tgtEl>
                                          <p:spTgt spid="1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xEl>
                                              <p:pRg st="14" end="14"/>
                                            </p:txEl>
                                          </p:spTgt>
                                        </p:tgtEl>
                                        <p:attrNameLst>
                                          <p:attrName>style.visibility</p:attrName>
                                        </p:attrNameLst>
                                      </p:cBhvr>
                                      <p:to>
                                        <p:strVal val="visible"/>
                                      </p:to>
                                    </p:set>
                                    <p:animEffect transition="in" filter="fade">
                                      <p:cBhvr>
                                        <p:cTn id="52" dur="500"/>
                                        <p:tgtEl>
                                          <p:spTgt spid="12">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xEl>
                                              <p:pRg st="16" end="16"/>
                                            </p:txEl>
                                          </p:spTgt>
                                        </p:tgtEl>
                                        <p:attrNameLst>
                                          <p:attrName>style.visibility</p:attrName>
                                        </p:attrNameLst>
                                      </p:cBhvr>
                                      <p:to>
                                        <p:strVal val="visible"/>
                                      </p:to>
                                    </p:set>
                                    <p:animEffect transition="in" filter="fade">
                                      <p:cBhvr>
                                        <p:cTn id="57" dur="500"/>
                                        <p:tgtEl>
                                          <p:spTgt spid="1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Postulates of Quantum Mechanics</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39</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910097"/>
                <a:ext cx="8754566" cy="6102825"/>
              </a:xfrm>
              <a:prstGeom prst="rect">
                <a:avLst/>
              </a:prstGeom>
            </p:spPr>
            <p:txBody>
              <a:bodyPr wrap="square">
                <a:spAutoFit/>
              </a:bodyPr>
              <a:lstStyle/>
              <a:p>
                <a:pPr algn="just"/>
                <a:r>
                  <a:rPr lang="en-US" altLang="en-US" sz="2200" b="1" dirty="0">
                    <a:solidFill>
                      <a:srgbClr val="FF0000"/>
                    </a:solidFill>
                    <a:latin typeface="Calibri body"/>
                    <a:ea typeface="Times New Roman" panose="02020603050405020304" pitchFamily="18" charset="0"/>
                    <a:cs typeface="Simplified Arabic" pitchFamily="18" charset="-78"/>
                  </a:rPr>
                  <a:t>Third postulate</a:t>
                </a:r>
                <a:endParaRPr lang="en-US" altLang="en-US" sz="2200" dirty="0">
                  <a:solidFill>
                    <a:srgbClr val="FF0000"/>
                  </a:solidFill>
                  <a:latin typeface="Calibri body"/>
                  <a:ea typeface="Times New Roman" panose="02020603050405020304" pitchFamily="18" charset="0"/>
                  <a:cs typeface="Simplified Arabic" pitchFamily="18" charset="-78"/>
                </a:endParaRPr>
              </a:p>
              <a:p>
                <a:pPr algn="just"/>
                <a:r>
                  <a:rPr lang="en-US" sz="2200" dirty="0">
                    <a:solidFill>
                      <a:srgbClr val="0070C0"/>
                    </a:solidFill>
                  </a:rPr>
                  <a:t>If </a:t>
                </a:r>
                <a14:m>
                  <m:oMath xmlns:m="http://schemas.openxmlformats.org/officeDocument/2006/math">
                    <m:r>
                      <a:rPr lang="el-GR" sz="2200">
                        <a:solidFill>
                          <a:srgbClr val="0070C0"/>
                        </a:solidFill>
                        <a:latin typeface="Cambria Math" panose="02040503050406030204" pitchFamily="18" charset="0"/>
                      </a:rPr>
                      <m:t>𝜓</m:t>
                    </m:r>
                    <m:r>
                      <a:rPr lang="el-GR" sz="2200">
                        <a:solidFill>
                          <a:srgbClr val="0070C0"/>
                        </a:solidFill>
                        <a:latin typeface="Cambria Math" panose="02040503050406030204" pitchFamily="18" charset="0"/>
                      </a:rPr>
                      <m:t> </m:t>
                    </m:r>
                  </m:oMath>
                </a14:m>
                <a:r>
                  <a:rPr lang="en-US" sz="2200" dirty="0">
                    <a:solidFill>
                      <a:srgbClr val="0070C0"/>
                    </a:solidFill>
                  </a:rPr>
                  <a:t>is an eigenfunction of the operator </a:t>
                </a:r>
                <a14:m>
                  <m:oMath xmlns:m="http://schemas.openxmlformats.org/officeDocument/2006/math">
                    <m:acc>
                      <m:accPr>
                        <m:chr m:val="̂"/>
                        <m:ctrlPr>
                          <a:rPr lang="en-US" sz="2200" i="1">
                            <a:solidFill>
                              <a:srgbClr val="0070C0"/>
                            </a:solidFill>
                            <a:latin typeface="Cambria Math" panose="02040503050406030204" pitchFamily="18" charset="0"/>
                          </a:rPr>
                        </m:ctrlPr>
                      </m:accPr>
                      <m:e>
                        <m:r>
                          <a:rPr lang="en-US" sz="2200" i="1">
                            <a:solidFill>
                              <a:srgbClr val="0070C0"/>
                            </a:solidFill>
                            <a:latin typeface="Cambria Math" panose="02040503050406030204" pitchFamily="18" charset="0"/>
                          </a:rPr>
                          <m:t>𝑂</m:t>
                        </m:r>
                      </m:e>
                    </m:acc>
                  </m:oMath>
                </a14:m>
                <a:r>
                  <a:rPr lang="en-US" sz="2200" dirty="0">
                    <a:solidFill>
                      <a:srgbClr val="0070C0"/>
                    </a:solidFill>
                  </a:rPr>
                  <a:t>, then in any measurement of the observable associated with the operator </a:t>
                </a:r>
                <a14:m>
                  <m:oMath xmlns:m="http://schemas.openxmlformats.org/officeDocument/2006/math">
                    <m:acc>
                      <m:accPr>
                        <m:chr m:val="̂"/>
                        <m:ctrlPr>
                          <a:rPr lang="en-US" sz="2200" i="1" smtClean="0">
                            <a:solidFill>
                              <a:srgbClr val="0070C0"/>
                            </a:solidFill>
                            <a:latin typeface="Cambria Math" panose="02040503050406030204" pitchFamily="18" charset="0"/>
                          </a:rPr>
                        </m:ctrlPr>
                      </m:accPr>
                      <m:e>
                        <m:r>
                          <a:rPr lang="en-US" sz="2200" b="0" i="1" smtClean="0">
                            <a:solidFill>
                              <a:srgbClr val="0070C0"/>
                            </a:solidFill>
                            <a:latin typeface="Cambria Math" panose="02040503050406030204" pitchFamily="18" charset="0"/>
                          </a:rPr>
                          <m:t>𝑂</m:t>
                        </m:r>
                      </m:e>
                    </m:acc>
                  </m:oMath>
                </a14:m>
                <a:r>
                  <a:rPr lang="en-US" sz="2200" dirty="0">
                    <a:solidFill>
                      <a:srgbClr val="0070C0"/>
                    </a:solidFill>
                  </a:rPr>
                  <a:t>, the only values that will ever be observed are the eigenvalues </a:t>
                </a:r>
                <a14:m>
                  <m:oMath xmlns:m="http://schemas.openxmlformats.org/officeDocument/2006/math">
                    <m:r>
                      <a:rPr lang="en-US" sz="2200" i="1" dirty="0" smtClean="0">
                        <a:solidFill>
                          <a:srgbClr val="0070C0"/>
                        </a:solidFill>
                        <a:latin typeface="Cambria Math" panose="02040503050406030204" pitchFamily="18" charset="0"/>
                      </a:rPr>
                      <m:t>𝑎</m:t>
                    </m:r>
                    <m:r>
                      <a:rPr lang="en-US" sz="2200" b="0" i="1" baseline="-25000" dirty="0" smtClean="0">
                        <a:solidFill>
                          <a:srgbClr val="0070C0"/>
                        </a:solidFill>
                        <a:latin typeface="Cambria Math" panose="02040503050406030204" pitchFamily="18" charset="0"/>
                      </a:rPr>
                      <m:t>𝑠</m:t>
                    </m:r>
                  </m:oMath>
                </a14:m>
                <a:r>
                  <a:rPr lang="en-US" sz="2200" dirty="0">
                    <a:solidFill>
                      <a:srgbClr val="0070C0"/>
                    </a:solidFill>
                  </a:rPr>
                  <a:t>, which satisfy the eigenvalue equation</a:t>
                </a:r>
              </a:p>
              <a:p>
                <a:pPr algn="just"/>
                <a:endParaRPr lang="en-US" sz="1000" dirty="0">
                  <a:solidFill>
                    <a:srgbClr val="0070C0"/>
                  </a:solidFill>
                </a:endParaRPr>
              </a:p>
              <a:p>
                <a:pPr algn="just"/>
                <a14:m>
                  <m:oMathPara xmlns:m="http://schemas.openxmlformats.org/officeDocument/2006/math">
                    <m:oMathParaPr>
                      <m:jc m:val="centerGroup"/>
                    </m:oMathParaPr>
                    <m:oMath xmlns:m="http://schemas.openxmlformats.org/officeDocument/2006/math">
                      <m:acc>
                        <m:accPr>
                          <m:chr m:val="̂"/>
                          <m:ctrlPr>
                            <a:rPr lang="en-US" altLang="en-US" sz="2300" i="1" smtClean="0">
                              <a:solidFill>
                                <a:schemeClr val="tx1"/>
                              </a:solidFill>
                              <a:latin typeface="Cambria Math" panose="02040503050406030204" pitchFamily="18" charset="0"/>
                            </a:rPr>
                          </m:ctrlPr>
                        </m:accPr>
                        <m:e>
                          <m:r>
                            <a:rPr lang="en-US" altLang="en-US" sz="2300" i="1">
                              <a:solidFill>
                                <a:schemeClr val="tx1"/>
                              </a:solidFill>
                              <a:latin typeface="Cambria Math" panose="02040503050406030204" pitchFamily="18" charset="0"/>
                            </a:rPr>
                            <m:t>𝑂</m:t>
                          </m:r>
                        </m:e>
                      </m:acc>
                      <m:sSub>
                        <m:sSubPr>
                          <m:ctrlPr>
                            <a:rPr 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𝜓</m:t>
                          </m:r>
                        </m:e>
                        <m:sub>
                          <m:r>
                            <a:rPr lang="en-US" sz="2300" i="1">
                              <a:latin typeface="Cambria Math" panose="02040503050406030204" pitchFamily="18" charset="0"/>
                            </a:rPr>
                            <m:t>𝑠</m:t>
                          </m:r>
                        </m:sub>
                      </m:sSub>
                      <m:r>
                        <a:rPr lang="en-US" sz="2300" i="1">
                          <a:solidFill>
                            <a:schemeClr val="tx1"/>
                          </a:solidFill>
                          <a:latin typeface="Cambria Math" panose="02040503050406030204" pitchFamily="18" charset="0"/>
                          <a:ea typeface="Cambria Math" panose="02040503050406030204" pitchFamily="18" charset="0"/>
                        </a:rPr>
                        <m:t>=</m:t>
                      </m:r>
                      <m:r>
                        <a:rPr lang="en-US" sz="2300" i="1" dirty="0">
                          <a:solidFill>
                            <a:schemeClr val="tx1"/>
                          </a:solidFill>
                          <a:latin typeface="Cambria Math" panose="02040503050406030204" pitchFamily="18" charset="0"/>
                        </a:rPr>
                        <m:t>𝑎</m:t>
                      </m:r>
                      <m:r>
                        <a:rPr lang="en-US" sz="2300" i="1" baseline="-25000" dirty="0">
                          <a:solidFill>
                            <a:schemeClr val="tx1"/>
                          </a:solidFill>
                          <a:latin typeface="Cambria Math" panose="02040503050406030204" pitchFamily="18" charset="0"/>
                        </a:rPr>
                        <m:t>𝑠</m:t>
                      </m:r>
                      <m:sSub>
                        <m:sSubPr>
                          <m:ctrlPr>
                            <a:rPr 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𝜓</m:t>
                          </m:r>
                        </m:e>
                        <m:sub>
                          <m:r>
                            <a:rPr lang="en-US" sz="2300" i="1">
                              <a:latin typeface="Cambria Math" panose="02040503050406030204" pitchFamily="18" charset="0"/>
                            </a:rPr>
                            <m:t>𝑠</m:t>
                          </m:r>
                        </m:sub>
                      </m:sSub>
                    </m:oMath>
                  </m:oMathPara>
                </a14:m>
                <a:endParaRPr lang="en-US" sz="2300" dirty="0">
                  <a:solidFill>
                    <a:srgbClr val="0070C0"/>
                  </a:solidFill>
                </a:endParaRPr>
              </a:p>
              <a:p>
                <a:pPr algn="just"/>
                <a:endParaRPr lang="en-US" sz="1500" dirty="0">
                  <a:solidFill>
                    <a:srgbClr val="0070C0"/>
                  </a:solidFill>
                </a:endParaRPr>
              </a:p>
              <a:p>
                <a:pPr algn="just"/>
                <a:endParaRPr lang="en-US" sz="500" dirty="0">
                  <a:solidFill>
                    <a:srgbClr val="0070C0"/>
                  </a:solidFill>
                </a:endParaRPr>
              </a:p>
              <a:p>
                <a:pPr algn="just"/>
                <a:r>
                  <a:rPr lang="en-US" altLang="en-US" sz="2200" b="1" dirty="0">
                    <a:solidFill>
                      <a:srgbClr val="FF0000"/>
                    </a:solidFill>
                    <a:latin typeface="Calibri body"/>
                    <a:ea typeface="Times New Roman" panose="02020603050405020304" pitchFamily="18" charset="0"/>
                    <a:cs typeface="Simplified Arabic" pitchFamily="18" charset="-78"/>
                  </a:rPr>
                  <a:t>Fourth postulate</a:t>
                </a:r>
                <a:endParaRPr lang="en-US" altLang="en-US" sz="2200" dirty="0">
                  <a:solidFill>
                    <a:srgbClr val="FF0000"/>
                  </a:solidFill>
                  <a:latin typeface="Calibri body"/>
                  <a:ea typeface="Times New Roman" panose="02020603050405020304" pitchFamily="18" charset="0"/>
                  <a:cs typeface="Simplified Arabic" pitchFamily="18" charset="-78"/>
                </a:endParaRPr>
              </a:p>
              <a:p>
                <a:pPr algn="just"/>
                <a:r>
                  <a:rPr lang="en-US" sz="2200" dirty="0">
                    <a:solidFill>
                      <a:srgbClr val="0070C0"/>
                    </a:solidFill>
                  </a:rPr>
                  <a:t>If </a:t>
                </a:r>
                <a14:m>
                  <m:oMath xmlns:m="http://schemas.openxmlformats.org/officeDocument/2006/math">
                    <m:r>
                      <a:rPr lang="el-GR" sz="2200">
                        <a:solidFill>
                          <a:srgbClr val="0070C0"/>
                        </a:solidFill>
                        <a:latin typeface="Cambria Math" panose="02040503050406030204" pitchFamily="18" charset="0"/>
                      </a:rPr>
                      <m:t>𝜓</m:t>
                    </m:r>
                    <m:r>
                      <a:rPr lang="el-GR" sz="2200">
                        <a:solidFill>
                          <a:srgbClr val="0070C0"/>
                        </a:solidFill>
                        <a:latin typeface="Cambria Math" panose="02040503050406030204" pitchFamily="18" charset="0"/>
                      </a:rPr>
                      <m:t> </m:t>
                    </m:r>
                  </m:oMath>
                </a14:m>
                <a:r>
                  <a:rPr lang="en-US" sz="2200" dirty="0">
                    <a:solidFill>
                      <a:srgbClr val="0070C0"/>
                    </a:solidFill>
                  </a:rPr>
                  <a:t>is not an eigenfunction of the operator </a:t>
                </a:r>
                <a14:m>
                  <m:oMath xmlns:m="http://schemas.openxmlformats.org/officeDocument/2006/math">
                    <m:acc>
                      <m:accPr>
                        <m:chr m:val="̂"/>
                        <m:ctrlPr>
                          <a:rPr lang="en-US" sz="2200" i="1">
                            <a:solidFill>
                              <a:srgbClr val="0070C0"/>
                            </a:solidFill>
                            <a:latin typeface="Cambria Math" panose="02040503050406030204" pitchFamily="18" charset="0"/>
                          </a:rPr>
                        </m:ctrlPr>
                      </m:accPr>
                      <m:e>
                        <m:r>
                          <a:rPr lang="en-US" sz="2200" i="1">
                            <a:solidFill>
                              <a:srgbClr val="0070C0"/>
                            </a:solidFill>
                            <a:latin typeface="Cambria Math" panose="02040503050406030204" pitchFamily="18" charset="0"/>
                          </a:rPr>
                          <m:t>𝑂</m:t>
                        </m:r>
                      </m:e>
                    </m:acc>
                  </m:oMath>
                </a14:m>
                <a:r>
                  <a:rPr lang="en-US" sz="2200" dirty="0">
                    <a:solidFill>
                      <a:srgbClr val="0070C0"/>
                    </a:solidFill>
                  </a:rPr>
                  <a:t>, </a:t>
                </a:r>
                <a:r>
                  <a:rPr lang="en-US" altLang="en-US" sz="2200" dirty="0">
                    <a:solidFill>
                      <a:srgbClr val="0070C0"/>
                    </a:solidFill>
                  </a:rPr>
                  <a:t>we still can calculate the average or expected value of that property using the relation</a:t>
                </a:r>
              </a:p>
              <a:p>
                <a:pPr algn="just"/>
                <a:endParaRPr lang="en-US" altLang="en-US" sz="2200" dirty="0">
                  <a:solidFill>
                    <a:srgbClr val="0070C0"/>
                  </a:solidFill>
                </a:endParaRPr>
              </a:p>
              <a:p>
                <a:pPr algn="just"/>
                <a:r>
                  <a:rPr lang="en-US" altLang="en-US" sz="2200" dirty="0">
                    <a:solidFill>
                      <a:srgbClr val="0070C0"/>
                    </a:solidFill>
                  </a:rPr>
                  <a:t>                            </a:t>
                </a:r>
                <a14:m>
                  <m:oMath xmlns:m="http://schemas.openxmlformats.org/officeDocument/2006/math">
                    <m:r>
                      <m:rPr>
                        <m:sty m:val="p"/>
                      </m:rPr>
                      <a:rPr lang="en-US" altLang="en-US" sz="2100" b="0" i="0" smtClean="0">
                        <a:solidFill>
                          <a:schemeClr val="tx1"/>
                        </a:solidFill>
                        <a:latin typeface="Cambria Math" panose="02040503050406030204" pitchFamily="18" charset="0"/>
                      </a:rPr>
                      <m:t>expected</m:t>
                    </m:r>
                    <m:r>
                      <a:rPr lang="en-US" altLang="en-US" sz="2100" b="0" i="0" smtClean="0">
                        <a:solidFill>
                          <a:schemeClr val="tx1"/>
                        </a:solidFill>
                        <a:latin typeface="Cambria Math" panose="02040503050406030204" pitchFamily="18" charset="0"/>
                      </a:rPr>
                      <m:t> </m:t>
                    </m:r>
                    <m:r>
                      <m:rPr>
                        <m:sty m:val="p"/>
                      </m:rPr>
                      <a:rPr lang="en-US" altLang="en-US" sz="2100" b="0" i="0" smtClean="0">
                        <a:solidFill>
                          <a:schemeClr val="tx1"/>
                        </a:solidFill>
                        <a:latin typeface="Cambria Math" panose="02040503050406030204" pitchFamily="18" charset="0"/>
                      </a:rPr>
                      <m:t>value</m:t>
                    </m:r>
                    <m:r>
                      <a:rPr lang="en-US" altLang="en-US" sz="2100" b="0" i="1" smtClean="0">
                        <a:solidFill>
                          <a:schemeClr val="tx1"/>
                        </a:solidFill>
                        <a:latin typeface="Cambria Math" panose="02040503050406030204" pitchFamily="18" charset="0"/>
                      </a:rPr>
                      <m:t>=</m:t>
                    </m:r>
                    <m:d>
                      <m:dPr>
                        <m:begChr m:val="⟨"/>
                        <m:endChr m:val="⟩"/>
                        <m:ctrlPr>
                          <a:rPr lang="en-US" sz="2100" i="1" smtClean="0">
                            <a:solidFill>
                              <a:schemeClr val="tx1"/>
                            </a:solidFill>
                            <a:latin typeface="Cambria Math" panose="02040503050406030204" pitchFamily="18" charset="0"/>
                            <a:ea typeface="Cambria Math" panose="02040503050406030204" pitchFamily="18" charset="0"/>
                          </a:rPr>
                        </m:ctrlPr>
                      </m:dPr>
                      <m:e>
                        <m:acc>
                          <m:accPr>
                            <m:chr m:val="̂"/>
                            <m:ctrlPr>
                              <a:rPr lang="en-US" sz="2100" i="1">
                                <a:solidFill>
                                  <a:schemeClr val="tx1"/>
                                </a:solidFill>
                                <a:latin typeface="Cambria Math" panose="02040503050406030204" pitchFamily="18" charset="0"/>
                              </a:rPr>
                            </m:ctrlPr>
                          </m:accPr>
                          <m:e>
                            <m:r>
                              <a:rPr lang="en-US" sz="2100" i="1">
                                <a:solidFill>
                                  <a:schemeClr val="tx1"/>
                                </a:solidFill>
                                <a:latin typeface="Cambria Math" panose="02040503050406030204" pitchFamily="18" charset="0"/>
                              </a:rPr>
                              <m:t>𝑂</m:t>
                            </m:r>
                          </m:e>
                        </m:acc>
                      </m:e>
                    </m:d>
                    <m:r>
                      <a:rPr lang="en-US" sz="2100" b="0" i="0" smtClean="0">
                        <a:solidFill>
                          <a:schemeClr val="tx1"/>
                        </a:solidFill>
                        <a:latin typeface="Cambria Math" panose="02040503050406030204" pitchFamily="18" charset="0"/>
                        <a:ea typeface="Cambria Math" panose="02040503050406030204" pitchFamily="18" charset="0"/>
                      </a:rPr>
                      <m:t>=</m:t>
                    </m:r>
                  </m:oMath>
                </a14:m>
                <a:endParaRPr lang="en-US" sz="2100" dirty="0">
                  <a:solidFill>
                    <a:schemeClr val="tx1"/>
                  </a:solidFill>
                </a:endParaRPr>
              </a:p>
              <a:p>
                <a:pPr algn="just"/>
                <a:endParaRPr lang="en-US" sz="2200" dirty="0">
                  <a:solidFill>
                    <a:srgbClr val="0070C0"/>
                  </a:solidFill>
                </a:endParaRPr>
              </a:p>
              <a:p>
                <a:pPr algn="just"/>
                <a:r>
                  <a:rPr lang="en-US" sz="2200" dirty="0">
                    <a:solidFill>
                      <a:srgbClr val="0070C0"/>
                    </a:solidFill>
                  </a:rPr>
                  <a:t>If the wave function </a:t>
                </a:r>
                <a14:m>
                  <m:oMath xmlns:m="http://schemas.openxmlformats.org/officeDocument/2006/math">
                    <m:sSub>
                      <m:sSubPr>
                        <m:ctrlPr>
                          <a:rPr lang="en-US" sz="2200" i="1" smtClean="0">
                            <a:solidFill>
                              <a:srgbClr val="0070C0"/>
                            </a:solidFill>
                            <a:latin typeface="Cambria Math" panose="02040503050406030204" pitchFamily="18" charset="0"/>
                          </a:rPr>
                        </m:ctrlPr>
                      </m:sSubPr>
                      <m:e>
                        <m:r>
                          <a:rPr lang="en-US" sz="2200" i="1" smtClean="0">
                            <a:solidFill>
                              <a:srgbClr val="0070C0"/>
                            </a:solidFill>
                            <a:latin typeface="Cambria Math" panose="02040503050406030204" pitchFamily="18" charset="0"/>
                            <a:ea typeface="Cambria Math" panose="02040503050406030204" pitchFamily="18" charset="0"/>
                          </a:rPr>
                          <m:t>𝜓</m:t>
                        </m:r>
                      </m:e>
                      <m:sub>
                        <m:r>
                          <a:rPr lang="en-US" sz="2200" b="0" i="1" smtClean="0">
                            <a:solidFill>
                              <a:srgbClr val="0070C0"/>
                            </a:solidFill>
                            <a:latin typeface="Cambria Math" panose="02040503050406030204" pitchFamily="18" charset="0"/>
                          </a:rPr>
                          <m:t>𝑠</m:t>
                        </m:r>
                      </m:sub>
                    </m:sSub>
                  </m:oMath>
                </a14:m>
                <a:r>
                  <a:rPr lang="en-US" sz="2200" dirty="0">
                    <a:solidFill>
                      <a:srgbClr val="0070C0"/>
                    </a:solidFill>
                  </a:rPr>
                  <a:t>is a normalized , then the average value of the observable corresponding to </a:t>
                </a:r>
                <a14:m>
                  <m:oMath xmlns:m="http://schemas.openxmlformats.org/officeDocument/2006/math">
                    <m:acc>
                      <m:accPr>
                        <m:chr m:val="̂"/>
                        <m:ctrlPr>
                          <a:rPr lang="en-US" sz="2200" i="1">
                            <a:solidFill>
                              <a:srgbClr val="0070C0"/>
                            </a:solidFill>
                            <a:latin typeface="Cambria Math" panose="02040503050406030204" pitchFamily="18" charset="0"/>
                          </a:rPr>
                        </m:ctrlPr>
                      </m:accPr>
                      <m:e>
                        <m:r>
                          <a:rPr lang="en-US" sz="2200" i="1">
                            <a:solidFill>
                              <a:srgbClr val="0070C0"/>
                            </a:solidFill>
                            <a:latin typeface="Cambria Math" panose="02040503050406030204" pitchFamily="18" charset="0"/>
                          </a:rPr>
                          <m:t>𝑂</m:t>
                        </m:r>
                      </m:e>
                    </m:acc>
                  </m:oMath>
                </a14:m>
                <a:r>
                  <a:rPr lang="en-US" sz="2200" dirty="0">
                    <a:solidFill>
                      <a:srgbClr val="0070C0"/>
                    </a:solidFill>
                  </a:rPr>
                  <a:t> is given by</a:t>
                </a:r>
              </a:p>
              <a:p>
                <a:pPr/>
                <a14:m>
                  <m:oMathPara xmlns:m="http://schemas.openxmlformats.org/officeDocument/2006/math">
                    <m:oMathParaPr>
                      <m:jc m:val="center"/>
                    </m:oMathParaPr>
                    <m:oMath xmlns:m="http://schemas.openxmlformats.org/officeDocument/2006/math">
                      <m:d>
                        <m:dPr>
                          <m:begChr m:val="⟨"/>
                          <m:endChr m:val="⟩"/>
                          <m:ctrlPr>
                            <a:rPr lang="en-US" sz="2300" i="1">
                              <a:latin typeface="Cambria Math" panose="02040503050406030204" pitchFamily="18" charset="0"/>
                              <a:ea typeface="Cambria Math" panose="02040503050406030204" pitchFamily="18" charset="0"/>
                            </a:rPr>
                          </m:ctrlPr>
                        </m:dPr>
                        <m:e>
                          <m:acc>
                            <m:accPr>
                              <m:chr m:val="̂"/>
                              <m:ctrlPr>
                                <a:rPr lang="en-US" sz="2300" i="1">
                                  <a:latin typeface="Cambria Math" panose="02040503050406030204" pitchFamily="18" charset="0"/>
                                </a:rPr>
                              </m:ctrlPr>
                            </m:accPr>
                            <m:e>
                              <m:r>
                                <a:rPr lang="en-US" sz="2300" i="1">
                                  <a:latin typeface="Cambria Math" panose="02040503050406030204" pitchFamily="18" charset="0"/>
                                </a:rPr>
                                <m:t>𝑂</m:t>
                              </m:r>
                            </m:e>
                          </m:acc>
                        </m:e>
                      </m:d>
                      <m:r>
                        <a:rPr lang="en-US" sz="2300">
                          <a:latin typeface="Cambria Math" panose="02040503050406030204" pitchFamily="18" charset="0"/>
                          <a:ea typeface="Cambria Math" panose="02040503050406030204" pitchFamily="18" charset="0"/>
                        </a:rPr>
                        <m:t>=</m:t>
                      </m:r>
                      <m:nary>
                        <m:naryPr>
                          <m:limLoc m:val="undOvr"/>
                          <m:subHide m:val="on"/>
                          <m:supHide m:val="on"/>
                          <m:ctrlPr>
                            <a:rPr lang="en-US" sz="2300" i="1">
                              <a:latin typeface="Cambria Math" panose="02040503050406030204" pitchFamily="18" charset="0"/>
                              <a:ea typeface="Cambria Math" panose="02040503050406030204" pitchFamily="18" charset="0"/>
                            </a:rPr>
                          </m:ctrlPr>
                        </m:naryPr>
                        <m:sub/>
                        <m:sup/>
                        <m:e>
                          <m:sSubSup>
                            <m:sSubSupPr>
                              <m:ctrlPr>
                                <a:rPr lang="en-US" sz="2300" i="1">
                                  <a:latin typeface="Cambria Math" panose="02040503050406030204" pitchFamily="18" charset="0"/>
                                  <a:ea typeface="Cambria Math" panose="02040503050406030204" pitchFamily="18" charset="0"/>
                                </a:rPr>
                              </m:ctrlPr>
                            </m:sSubSupPr>
                            <m:e>
                              <m:r>
                                <a:rPr lang="en-US" sz="2300" i="1">
                                  <a:latin typeface="Cambria Math" panose="02040503050406030204" pitchFamily="18" charset="0"/>
                                  <a:ea typeface="Cambria Math" panose="02040503050406030204" pitchFamily="18" charset="0"/>
                                </a:rPr>
                                <m:t>𝜓</m:t>
                              </m:r>
                            </m:e>
                            <m:sub>
                              <m:r>
                                <a:rPr lang="en-US" sz="2300" i="1">
                                  <a:latin typeface="Cambria Math" panose="02040503050406030204" pitchFamily="18" charset="0"/>
                                  <a:ea typeface="Cambria Math" panose="02040503050406030204" pitchFamily="18" charset="0"/>
                                </a:rPr>
                                <m:t>𝑠</m:t>
                              </m:r>
                            </m:sub>
                            <m:sup>
                              <m:r>
                                <a:rPr lang="en-US" sz="2300" i="1">
                                  <a:latin typeface="Cambria Math" panose="02040503050406030204" pitchFamily="18" charset="0"/>
                                  <a:ea typeface="Cambria Math" panose="02040503050406030204" pitchFamily="18" charset="0"/>
                                </a:rPr>
                                <m:t>∗</m:t>
                              </m:r>
                            </m:sup>
                          </m:sSubSup>
                        </m:e>
                      </m:nary>
                      <m:acc>
                        <m:accPr>
                          <m:chr m:val="̂"/>
                          <m:ctrlPr>
                            <a:rPr lang="en-US" sz="2300" i="1">
                              <a:latin typeface="Cambria Math" panose="02040503050406030204" pitchFamily="18" charset="0"/>
                            </a:rPr>
                          </m:ctrlPr>
                        </m:accPr>
                        <m:e>
                          <m:r>
                            <a:rPr lang="en-US" sz="2300" i="1">
                              <a:latin typeface="Cambria Math" panose="02040503050406030204" pitchFamily="18" charset="0"/>
                            </a:rPr>
                            <m:t>𝑂</m:t>
                          </m:r>
                          <m:r>
                            <a:rPr lang="en-US" sz="2300" i="1">
                              <a:latin typeface="Cambria Math" panose="02040503050406030204" pitchFamily="18" charset="0"/>
                            </a:rPr>
                            <m:t> </m:t>
                          </m:r>
                        </m:e>
                      </m:acc>
                      <m:sSub>
                        <m:sSubPr>
                          <m:ctrlPr>
                            <a:rPr lang="en-US" sz="2300" i="1">
                              <a:latin typeface="Cambria Math" panose="02040503050406030204" pitchFamily="18" charset="0"/>
                            </a:rPr>
                          </m:ctrlPr>
                        </m:sSubPr>
                        <m:e>
                          <m:r>
                            <a:rPr lang="en-US" sz="2300" i="1">
                              <a:latin typeface="Cambria Math" panose="02040503050406030204" pitchFamily="18" charset="0"/>
                              <a:ea typeface="Cambria Math" panose="02040503050406030204" pitchFamily="18" charset="0"/>
                            </a:rPr>
                            <m:t>𝜓</m:t>
                          </m:r>
                        </m:e>
                        <m:sub>
                          <m:r>
                            <a:rPr lang="en-US" sz="2300" i="1">
                              <a:latin typeface="Cambria Math" panose="02040503050406030204" pitchFamily="18" charset="0"/>
                            </a:rPr>
                            <m:t>𝑠</m:t>
                          </m:r>
                        </m:sub>
                      </m:sSub>
                      <m:r>
                        <a:rPr lang="en-US" sz="2300" i="1">
                          <a:latin typeface="Cambria Math" panose="02040503050406030204" pitchFamily="18" charset="0"/>
                          <a:ea typeface="Cambria Math" panose="02040503050406030204" pitchFamily="18" charset="0"/>
                        </a:rPr>
                        <m:t> </m:t>
                      </m:r>
                      <m:r>
                        <a:rPr lang="en-US" sz="2300" i="1">
                          <a:latin typeface="Cambria Math" panose="02040503050406030204" pitchFamily="18" charset="0"/>
                          <a:ea typeface="Cambria Math" panose="02040503050406030204" pitchFamily="18" charset="0"/>
                        </a:rPr>
                        <m:t>𝑑</m:t>
                      </m:r>
                      <m:r>
                        <a:rPr lang="en-US" sz="2300" i="1">
                          <a:latin typeface="Cambria Math" panose="02040503050406030204" pitchFamily="18" charset="0"/>
                          <a:ea typeface="Cambria Math" panose="02040503050406030204" pitchFamily="18" charset="0"/>
                        </a:rPr>
                        <m:t>𝜏</m:t>
                      </m:r>
                    </m:oMath>
                  </m:oMathPara>
                </a14:m>
                <a:endParaRPr lang="en-US" sz="2300" dirty="0"/>
              </a:p>
            </p:txBody>
          </p:sp>
        </mc:Choice>
        <mc:Fallback xmlns="">
          <p:sp>
            <p:nvSpPr>
              <p:cNvPr id="5" name="Rectangle 4"/>
              <p:cNvSpPr>
                <a:spLocks noRot="1" noChangeAspect="1" noMove="1" noResize="1" noEditPoints="1" noAdjustHandles="1" noChangeArrowheads="1" noChangeShapeType="1" noTextEdit="1"/>
              </p:cNvSpPr>
              <p:nvPr/>
            </p:nvSpPr>
            <p:spPr>
              <a:xfrm>
                <a:off x="211014" y="910097"/>
                <a:ext cx="8754566" cy="6102825"/>
              </a:xfrm>
              <a:prstGeom prst="rect">
                <a:avLst/>
              </a:prstGeom>
              <a:blipFill>
                <a:blip r:embed="rId2"/>
                <a:stretch>
                  <a:fillRect l="-905" t="-500" r="-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29111" y="4171374"/>
                <a:ext cx="1824089" cy="9739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300" i="1" smtClean="0">
                              <a:solidFill>
                                <a:schemeClr val="tx1"/>
                              </a:solidFill>
                              <a:latin typeface="Cambria Math" panose="02040503050406030204" pitchFamily="18" charset="0"/>
                              <a:ea typeface="Cambria Math" panose="02040503050406030204" pitchFamily="18" charset="0"/>
                            </a:rPr>
                          </m:ctrlPr>
                        </m:fPr>
                        <m:num>
                          <m:nary>
                            <m:naryPr>
                              <m:limLoc m:val="undOvr"/>
                              <m:subHide m:val="on"/>
                              <m:supHide m:val="on"/>
                              <m:ctrlPr>
                                <a:rPr lang="en-US" sz="2300" i="1">
                                  <a:solidFill>
                                    <a:schemeClr val="tx1"/>
                                  </a:solidFill>
                                  <a:latin typeface="Cambria Math" panose="02040503050406030204" pitchFamily="18" charset="0"/>
                                  <a:ea typeface="Cambria Math" panose="02040503050406030204" pitchFamily="18" charset="0"/>
                                </a:rPr>
                              </m:ctrlPr>
                            </m:naryPr>
                            <m:sub/>
                            <m:sup/>
                            <m:e>
                              <m:sSubSup>
                                <m:sSubSupPr>
                                  <m:ctrlPr>
                                    <a:rPr lang="en-US" sz="2300" i="1">
                                      <a:solidFill>
                                        <a:schemeClr val="tx1"/>
                                      </a:solidFill>
                                      <a:latin typeface="Cambria Math" panose="02040503050406030204" pitchFamily="18" charset="0"/>
                                      <a:ea typeface="Cambria Math" panose="02040503050406030204" pitchFamily="18" charset="0"/>
                                    </a:rPr>
                                  </m:ctrlPr>
                                </m:sSubSupPr>
                                <m:e>
                                  <m:r>
                                    <a:rPr lang="en-US" sz="2300" i="1">
                                      <a:solidFill>
                                        <a:schemeClr val="tx1"/>
                                      </a:solidFill>
                                      <a:latin typeface="Cambria Math" panose="02040503050406030204" pitchFamily="18" charset="0"/>
                                      <a:ea typeface="Cambria Math" panose="02040503050406030204" pitchFamily="18" charset="0"/>
                                    </a:rPr>
                                    <m:t>𝜓</m:t>
                                  </m:r>
                                </m:e>
                                <m:sub>
                                  <m:r>
                                    <a:rPr lang="en-US" sz="2300" i="1">
                                      <a:solidFill>
                                        <a:schemeClr val="tx1"/>
                                      </a:solidFill>
                                      <a:latin typeface="Cambria Math" panose="02040503050406030204" pitchFamily="18" charset="0"/>
                                      <a:ea typeface="Cambria Math" panose="02040503050406030204" pitchFamily="18" charset="0"/>
                                    </a:rPr>
                                    <m:t>𝑠</m:t>
                                  </m:r>
                                </m:sub>
                                <m:sup>
                                  <m:r>
                                    <a:rPr lang="en-US" sz="2300" i="1">
                                      <a:solidFill>
                                        <a:schemeClr val="tx1"/>
                                      </a:solidFill>
                                      <a:latin typeface="Cambria Math" panose="02040503050406030204" pitchFamily="18" charset="0"/>
                                      <a:ea typeface="Cambria Math" panose="02040503050406030204" pitchFamily="18" charset="0"/>
                                    </a:rPr>
                                    <m:t>∗</m:t>
                                  </m:r>
                                </m:sup>
                              </m:sSubSup>
                            </m:e>
                          </m:nary>
                          <m:acc>
                            <m:accPr>
                              <m:chr m:val="̂"/>
                              <m:ctrlPr>
                                <a:rPr lang="en-US" sz="2300" i="1">
                                  <a:solidFill>
                                    <a:schemeClr val="tx1"/>
                                  </a:solidFill>
                                  <a:latin typeface="Cambria Math" panose="02040503050406030204" pitchFamily="18" charset="0"/>
                                </a:rPr>
                              </m:ctrlPr>
                            </m:accPr>
                            <m:e>
                              <m:r>
                                <a:rPr lang="en-US" sz="2300" i="1">
                                  <a:solidFill>
                                    <a:schemeClr val="tx1"/>
                                  </a:solidFill>
                                  <a:latin typeface="Cambria Math" panose="02040503050406030204" pitchFamily="18" charset="0"/>
                                </a:rPr>
                                <m:t>𝑂</m:t>
                              </m:r>
                              <m:r>
                                <a:rPr lang="en-US" sz="2300" i="1">
                                  <a:solidFill>
                                    <a:schemeClr val="tx1"/>
                                  </a:solidFill>
                                  <a:latin typeface="Cambria Math" panose="02040503050406030204" pitchFamily="18" charset="0"/>
                                </a:rPr>
                                <m:t> </m:t>
                              </m:r>
                            </m:e>
                          </m:acc>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ea typeface="Cambria Math" panose="02040503050406030204" pitchFamily="18" charset="0"/>
                                </a:rPr>
                                <m:t>𝜓</m:t>
                              </m:r>
                            </m:e>
                            <m:sub>
                              <m:r>
                                <a:rPr lang="en-US" sz="2300" i="1">
                                  <a:solidFill>
                                    <a:schemeClr val="tx1"/>
                                  </a:solidFill>
                                  <a:latin typeface="Cambria Math" panose="02040503050406030204" pitchFamily="18" charset="0"/>
                                </a:rPr>
                                <m:t>𝑠</m:t>
                              </m:r>
                            </m:sub>
                          </m:sSub>
                          <m:r>
                            <a:rPr lang="en-US" sz="2300" i="1">
                              <a:solidFill>
                                <a:schemeClr val="tx1"/>
                              </a:solidFill>
                              <a:latin typeface="Cambria Math" panose="02040503050406030204" pitchFamily="18" charset="0"/>
                              <a:ea typeface="Cambria Math" panose="02040503050406030204" pitchFamily="18" charset="0"/>
                            </a:rPr>
                            <m:t> </m:t>
                          </m:r>
                          <m:r>
                            <a:rPr lang="en-US" sz="2300" i="1">
                              <a:solidFill>
                                <a:schemeClr val="tx1"/>
                              </a:solidFill>
                              <a:latin typeface="Cambria Math" panose="02040503050406030204" pitchFamily="18" charset="0"/>
                              <a:ea typeface="Cambria Math" panose="02040503050406030204" pitchFamily="18" charset="0"/>
                            </a:rPr>
                            <m:t>𝑑</m:t>
                          </m:r>
                          <m:r>
                            <a:rPr lang="en-US" sz="2300" i="1">
                              <a:solidFill>
                                <a:schemeClr val="tx1"/>
                              </a:solidFill>
                              <a:latin typeface="Cambria Math" panose="02040503050406030204" pitchFamily="18" charset="0"/>
                              <a:ea typeface="Cambria Math" panose="02040503050406030204" pitchFamily="18" charset="0"/>
                            </a:rPr>
                            <m:t>𝜏</m:t>
                          </m:r>
                        </m:num>
                        <m:den>
                          <m:nary>
                            <m:naryPr>
                              <m:limLoc m:val="undOvr"/>
                              <m:subHide m:val="on"/>
                              <m:supHide m:val="on"/>
                              <m:ctrlPr>
                                <a:rPr lang="en-US" sz="2300" i="1">
                                  <a:solidFill>
                                    <a:schemeClr val="tx1"/>
                                  </a:solidFill>
                                  <a:latin typeface="Cambria Math" panose="02040503050406030204" pitchFamily="18" charset="0"/>
                                  <a:ea typeface="Cambria Math" panose="02040503050406030204" pitchFamily="18" charset="0"/>
                                </a:rPr>
                              </m:ctrlPr>
                            </m:naryPr>
                            <m:sub/>
                            <m:sup/>
                            <m:e>
                              <m:sSubSup>
                                <m:sSubSupPr>
                                  <m:ctrlPr>
                                    <a:rPr lang="en-US" sz="2300" i="1">
                                      <a:solidFill>
                                        <a:schemeClr val="tx1"/>
                                      </a:solidFill>
                                      <a:latin typeface="Cambria Math" panose="02040503050406030204" pitchFamily="18" charset="0"/>
                                      <a:ea typeface="Cambria Math" panose="02040503050406030204" pitchFamily="18" charset="0"/>
                                    </a:rPr>
                                  </m:ctrlPr>
                                </m:sSubSupPr>
                                <m:e>
                                  <m:r>
                                    <a:rPr lang="en-US" sz="2300" i="1">
                                      <a:solidFill>
                                        <a:schemeClr val="tx1"/>
                                      </a:solidFill>
                                      <a:latin typeface="Cambria Math" panose="02040503050406030204" pitchFamily="18" charset="0"/>
                                      <a:ea typeface="Cambria Math" panose="02040503050406030204" pitchFamily="18" charset="0"/>
                                    </a:rPr>
                                    <m:t>𝜓</m:t>
                                  </m:r>
                                </m:e>
                                <m:sub>
                                  <m:r>
                                    <a:rPr lang="en-US" sz="2300" i="1">
                                      <a:solidFill>
                                        <a:schemeClr val="tx1"/>
                                      </a:solidFill>
                                      <a:latin typeface="Cambria Math" panose="02040503050406030204" pitchFamily="18" charset="0"/>
                                      <a:ea typeface="Cambria Math" panose="02040503050406030204" pitchFamily="18" charset="0"/>
                                    </a:rPr>
                                    <m:t>𝑠</m:t>
                                  </m:r>
                                </m:sub>
                                <m:sup>
                                  <m:r>
                                    <a:rPr lang="en-US" sz="2300" i="1">
                                      <a:solidFill>
                                        <a:schemeClr val="tx1"/>
                                      </a:solidFill>
                                      <a:latin typeface="Cambria Math" panose="02040503050406030204" pitchFamily="18" charset="0"/>
                                      <a:ea typeface="Cambria Math" panose="02040503050406030204" pitchFamily="18" charset="0"/>
                                    </a:rPr>
                                    <m:t>∗</m:t>
                                  </m:r>
                                </m:sup>
                              </m:sSubSup>
                              <m:sSub>
                                <m:sSubPr>
                                  <m:ctrlPr>
                                    <a:rPr lang="en-US" sz="2300" i="1">
                                      <a:solidFill>
                                        <a:schemeClr val="tx1"/>
                                      </a:solidFill>
                                      <a:latin typeface="Cambria Math" panose="02040503050406030204" pitchFamily="18" charset="0"/>
                                    </a:rPr>
                                  </m:ctrlPr>
                                </m:sSubPr>
                                <m:e>
                                  <m:r>
                                    <a:rPr lang="en-US" sz="2300" i="1">
                                      <a:solidFill>
                                        <a:schemeClr val="tx1"/>
                                      </a:solidFill>
                                      <a:latin typeface="Cambria Math" panose="02040503050406030204" pitchFamily="18" charset="0"/>
                                      <a:ea typeface="Cambria Math" panose="02040503050406030204" pitchFamily="18" charset="0"/>
                                    </a:rPr>
                                    <m:t>𝜓</m:t>
                                  </m:r>
                                </m:e>
                                <m:sub>
                                  <m:r>
                                    <a:rPr lang="en-US" sz="2300" i="1">
                                      <a:solidFill>
                                        <a:schemeClr val="tx1"/>
                                      </a:solidFill>
                                      <a:latin typeface="Cambria Math" panose="02040503050406030204" pitchFamily="18" charset="0"/>
                                    </a:rPr>
                                    <m:t>𝑠</m:t>
                                  </m:r>
                                </m:sub>
                              </m:sSub>
                            </m:e>
                          </m:nary>
                          <m:r>
                            <a:rPr lang="en-US" sz="2300" i="1">
                              <a:solidFill>
                                <a:schemeClr val="tx1"/>
                              </a:solidFill>
                              <a:latin typeface="Cambria Math" panose="02040503050406030204" pitchFamily="18" charset="0"/>
                              <a:ea typeface="Cambria Math" panose="02040503050406030204" pitchFamily="18" charset="0"/>
                            </a:rPr>
                            <m:t> </m:t>
                          </m:r>
                          <m:r>
                            <a:rPr lang="en-US" sz="2300" i="1">
                              <a:solidFill>
                                <a:schemeClr val="tx1"/>
                              </a:solidFill>
                              <a:latin typeface="Cambria Math" panose="02040503050406030204" pitchFamily="18" charset="0"/>
                              <a:ea typeface="Cambria Math" panose="02040503050406030204" pitchFamily="18" charset="0"/>
                            </a:rPr>
                            <m:t>𝑑</m:t>
                          </m:r>
                          <m:r>
                            <a:rPr lang="en-US" sz="2300" i="1">
                              <a:solidFill>
                                <a:schemeClr val="tx1"/>
                              </a:solidFill>
                              <a:latin typeface="Cambria Math" panose="02040503050406030204" pitchFamily="18" charset="0"/>
                              <a:ea typeface="Cambria Math" panose="02040503050406030204" pitchFamily="18" charset="0"/>
                            </a:rPr>
                            <m:t>𝜏</m:t>
                          </m:r>
                        </m:den>
                      </m:f>
                    </m:oMath>
                  </m:oMathPara>
                </a14:m>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4729111" y="4171374"/>
                <a:ext cx="1824089" cy="97392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4735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Derivation of the Schrödinger equation </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4</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13108"/>
                <a:ext cx="8741867" cy="5503494"/>
              </a:xfrm>
              <a:prstGeom prst="rect">
                <a:avLst/>
              </a:prstGeom>
            </p:spPr>
            <p:txBody>
              <a:bodyPr wrap="square">
                <a:spAutoFit/>
              </a:bodyPr>
              <a:lstStyle/>
              <a:p>
                <a:pPr>
                  <a:spcBef>
                    <a:spcPct val="0"/>
                  </a:spcBef>
                </a:pPr>
                <a:r>
                  <a:rPr lang="en-US" altLang="en-US" sz="1950" dirty="0">
                    <a:latin typeface="Calibri body"/>
                    <a:ea typeface="Times New Roman" panose="02020603050405020304" pitchFamily="18" charset="0"/>
                    <a:cs typeface="Simplified Arabic" pitchFamily="18" charset="-78"/>
                  </a:rPr>
                  <a:t>When substituting the two right equations into the equation</a:t>
                </a:r>
              </a:p>
              <a:p>
                <a:pPr>
                  <a:spcBef>
                    <a:spcPct val="0"/>
                  </a:spcBef>
                </a:pPr>
                <a:endParaRPr lang="en-US" altLang="en-US" sz="200" dirty="0">
                  <a:latin typeface="Calibri body"/>
                  <a:ea typeface="Times New Roman" panose="02020603050405020304" pitchFamily="18" charset="0"/>
                  <a:cs typeface="Simplified Arabic" pitchFamily="18" charset="-78"/>
                </a:endParaRPr>
              </a:p>
              <a:p>
                <a:pPr>
                  <a:spcBef>
                    <a:spcPct val="0"/>
                  </a:spcBef>
                </a:pPr>
                <a14:m>
                  <m:oMathPara xmlns:m="http://schemas.openxmlformats.org/officeDocument/2006/math">
                    <m:oMathParaPr>
                      <m:jc m:val="centerGroup"/>
                    </m:oMathParaPr>
                    <m:oMath xmlns:m="http://schemas.openxmlformats.org/officeDocument/2006/math">
                      <m:f>
                        <m:fPr>
                          <m:ctrlPr>
                            <a:rPr lang="en-US" altLang="en-US" sz="1950" i="1">
                              <a:latin typeface="Cambria Math" panose="02040503050406030204" pitchFamily="18" charset="0"/>
                              <a:cs typeface="Simplified Arabic" pitchFamily="18" charset="-78"/>
                            </a:rPr>
                          </m:ctrlPr>
                        </m:fPr>
                        <m:num>
                          <m:sSup>
                            <m:sSupPr>
                              <m:ctrlPr>
                                <a:rPr lang="en-US" altLang="en-US" sz="1950" i="1">
                                  <a:latin typeface="Cambria Math" panose="02040503050406030204" pitchFamily="18" charset="0"/>
                                  <a:cs typeface="Simplified Arabic" pitchFamily="18" charset="-78"/>
                                </a:rPr>
                              </m:ctrlPr>
                            </m:sSupPr>
                            <m:e>
                              <m:r>
                                <a:rPr lang="en-US" altLang="en-US" sz="1950" i="1">
                                  <a:latin typeface="Cambria Math" panose="02040503050406030204" pitchFamily="18" charset="0"/>
                                  <a:ea typeface="Cambria Math" panose="02040503050406030204" pitchFamily="18" charset="0"/>
                                  <a:cs typeface="Simplified Arabic" pitchFamily="18" charset="-78"/>
                                </a:rPr>
                                <m:t>𝜕</m:t>
                              </m:r>
                            </m:e>
                            <m:sup>
                              <m:r>
                                <a:rPr lang="en-US" altLang="en-US" sz="1950" i="1">
                                  <a:latin typeface="Cambria Math" panose="02040503050406030204" pitchFamily="18" charset="0"/>
                                  <a:cs typeface="Simplified Arabic" pitchFamily="18" charset="-78"/>
                                </a:rPr>
                                <m:t>2</m:t>
                              </m:r>
                            </m:sup>
                          </m:sSup>
                          <m:r>
                            <a:rPr lang="en-US" altLang="en-US" sz="1950" i="1">
                              <a:latin typeface="Cambria Math" panose="02040503050406030204" pitchFamily="18" charset="0"/>
                              <a:ea typeface="Cambria Math" panose="02040503050406030204" pitchFamily="18" charset="0"/>
                              <a:cs typeface="Simplified Arabic" pitchFamily="18" charset="-78"/>
                            </a:rPr>
                            <m:t>𝜑</m:t>
                          </m:r>
                        </m:num>
                        <m:den>
                          <m:sSup>
                            <m:sSupPr>
                              <m:ctrlPr>
                                <a:rPr lang="en-US" altLang="en-US" sz="1950" i="1">
                                  <a:latin typeface="Cambria Math" panose="02040503050406030204" pitchFamily="18" charset="0"/>
                                  <a:cs typeface="Simplified Arabic" pitchFamily="18" charset="-78"/>
                                </a:rPr>
                              </m:ctrlPr>
                            </m:sSupPr>
                            <m:e>
                              <m:r>
                                <a:rPr lang="en-US" altLang="en-US" sz="1950" i="1">
                                  <a:latin typeface="Cambria Math" panose="02040503050406030204" pitchFamily="18" charset="0"/>
                                  <a:ea typeface="Cambria Math" panose="02040503050406030204" pitchFamily="18" charset="0"/>
                                  <a:cs typeface="Simplified Arabic" pitchFamily="18" charset="-78"/>
                                </a:rPr>
                                <m:t>𝜕</m:t>
                              </m:r>
                              <m:r>
                                <a:rPr lang="en-US" altLang="en-US" sz="1950" i="1">
                                  <a:latin typeface="Cambria Math" panose="02040503050406030204" pitchFamily="18" charset="0"/>
                                  <a:ea typeface="Cambria Math" panose="02040503050406030204" pitchFamily="18" charset="0"/>
                                  <a:cs typeface="Simplified Arabic" pitchFamily="18" charset="-78"/>
                                </a:rPr>
                                <m:t>𝑥</m:t>
                              </m:r>
                            </m:e>
                            <m:sup>
                              <m:r>
                                <a:rPr lang="en-US" altLang="en-US" sz="1950" i="1">
                                  <a:latin typeface="Cambria Math" panose="02040503050406030204" pitchFamily="18" charset="0"/>
                                  <a:cs typeface="Simplified Arabic" pitchFamily="18" charset="-78"/>
                                </a:rPr>
                                <m:t>2</m:t>
                              </m:r>
                            </m:sup>
                          </m:sSup>
                        </m:den>
                      </m:f>
                      <m:r>
                        <a:rPr lang="en-US" altLang="en-US" sz="1950" i="1">
                          <a:latin typeface="Cambria Math" panose="02040503050406030204" pitchFamily="18" charset="0"/>
                          <a:cs typeface="Simplified Arabic" pitchFamily="18" charset="-78"/>
                        </a:rPr>
                        <m:t>= </m:t>
                      </m:r>
                      <m:f>
                        <m:fPr>
                          <m:ctrlPr>
                            <a:rPr lang="en-US" altLang="en-US" sz="1950" i="1">
                              <a:latin typeface="Cambria Math" panose="02040503050406030204" pitchFamily="18" charset="0"/>
                              <a:cs typeface="Simplified Arabic" pitchFamily="18" charset="-78"/>
                            </a:rPr>
                          </m:ctrlPr>
                        </m:fPr>
                        <m:num>
                          <m:r>
                            <a:rPr lang="en-US" altLang="en-US" sz="1950" i="1">
                              <a:latin typeface="Cambria Math" panose="02040503050406030204" pitchFamily="18" charset="0"/>
                              <a:cs typeface="Simplified Arabic" pitchFamily="18" charset="-78"/>
                            </a:rPr>
                            <m:t>1</m:t>
                          </m:r>
                        </m:num>
                        <m:den>
                          <m:sSup>
                            <m:sSupPr>
                              <m:ctrlPr>
                                <a:rPr lang="en-US" altLang="en-US" sz="1950" i="1">
                                  <a:latin typeface="Cambria Math" panose="02040503050406030204" pitchFamily="18" charset="0"/>
                                  <a:cs typeface="Simplified Arabic" pitchFamily="18" charset="-78"/>
                                </a:rPr>
                              </m:ctrlPr>
                            </m:sSupPr>
                            <m:e>
                              <m:r>
                                <a:rPr lang="en-US" altLang="en-US" sz="1950" i="1">
                                  <a:latin typeface="Cambria Math" panose="02040503050406030204" pitchFamily="18" charset="0"/>
                                  <a:ea typeface="Cambria Math" panose="02040503050406030204" pitchFamily="18" charset="0"/>
                                  <a:cs typeface="Simplified Arabic" pitchFamily="18" charset="-78"/>
                                </a:rPr>
                                <m:t>𝜐</m:t>
                              </m:r>
                            </m:e>
                            <m:sup>
                              <m:r>
                                <a:rPr lang="en-US" altLang="en-US" sz="1950" i="1">
                                  <a:latin typeface="Cambria Math" panose="02040503050406030204" pitchFamily="18" charset="0"/>
                                  <a:cs typeface="Simplified Arabic" pitchFamily="18" charset="-78"/>
                                </a:rPr>
                                <m:t>2</m:t>
                              </m:r>
                            </m:sup>
                          </m:sSup>
                        </m:den>
                      </m:f>
                      <m:f>
                        <m:fPr>
                          <m:ctrlPr>
                            <a:rPr lang="en-US" altLang="en-US" sz="1950" i="1">
                              <a:latin typeface="Cambria Math" panose="02040503050406030204" pitchFamily="18" charset="0"/>
                              <a:cs typeface="Simplified Arabic" pitchFamily="18" charset="-78"/>
                            </a:rPr>
                          </m:ctrlPr>
                        </m:fPr>
                        <m:num>
                          <m:sSup>
                            <m:sSupPr>
                              <m:ctrlPr>
                                <a:rPr lang="en-US" altLang="en-US" sz="1950" i="1">
                                  <a:latin typeface="Cambria Math" panose="02040503050406030204" pitchFamily="18" charset="0"/>
                                  <a:cs typeface="Simplified Arabic" pitchFamily="18" charset="-78"/>
                                </a:rPr>
                              </m:ctrlPr>
                            </m:sSupPr>
                            <m:e>
                              <m:r>
                                <a:rPr lang="en-US" altLang="en-US" sz="1950" i="1">
                                  <a:latin typeface="Cambria Math" panose="02040503050406030204" pitchFamily="18" charset="0"/>
                                  <a:ea typeface="Cambria Math" panose="02040503050406030204" pitchFamily="18" charset="0"/>
                                  <a:cs typeface="Simplified Arabic" pitchFamily="18" charset="-78"/>
                                </a:rPr>
                                <m:t>𝜕</m:t>
                              </m:r>
                            </m:e>
                            <m:sup>
                              <m:r>
                                <a:rPr lang="en-US" altLang="en-US" sz="1950" i="1">
                                  <a:latin typeface="Cambria Math" panose="02040503050406030204" pitchFamily="18" charset="0"/>
                                  <a:cs typeface="Simplified Arabic" pitchFamily="18" charset="-78"/>
                                </a:rPr>
                                <m:t>2</m:t>
                              </m:r>
                            </m:sup>
                          </m:sSup>
                          <m:r>
                            <a:rPr lang="en-US" altLang="en-US" sz="1950" i="1">
                              <a:latin typeface="Cambria Math" panose="02040503050406030204" pitchFamily="18" charset="0"/>
                              <a:ea typeface="Cambria Math" panose="02040503050406030204" pitchFamily="18" charset="0"/>
                              <a:cs typeface="Simplified Arabic" pitchFamily="18" charset="-78"/>
                            </a:rPr>
                            <m:t>𝜑</m:t>
                          </m:r>
                        </m:num>
                        <m:den>
                          <m:sSup>
                            <m:sSupPr>
                              <m:ctrlPr>
                                <a:rPr lang="en-US" altLang="en-US" sz="1950" i="1">
                                  <a:latin typeface="Cambria Math" panose="02040503050406030204" pitchFamily="18" charset="0"/>
                                  <a:cs typeface="Simplified Arabic" pitchFamily="18" charset="-78"/>
                                </a:rPr>
                              </m:ctrlPr>
                            </m:sSupPr>
                            <m:e>
                              <m:r>
                                <a:rPr lang="en-US" altLang="en-US" sz="1950" i="1">
                                  <a:latin typeface="Cambria Math" panose="02040503050406030204" pitchFamily="18" charset="0"/>
                                  <a:ea typeface="Cambria Math" panose="02040503050406030204" pitchFamily="18" charset="0"/>
                                  <a:cs typeface="Simplified Arabic" pitchFamily="18" charset="-78"/>
                                </a:rPr>
                                <m:t>𝜕</m:t>
                              </m:r>
                              <m:r>
                                <a:rPr lang="en-US" altLang="en-US" sz="1950" i="1">
                                  <a:latin typeface="Cambria Math" panose="02040503050406030204" pitchFamily="18" charset="0"/>
                                  <a:ea typeface="Cambria Math" panose="02040503050406030204" pitchFamily="18" charset="0"/>
                                  <a:cs typeface="Simplified Arabic" pitchFamily="18" charset="-78"/>
                                </a:rPr>
                                <m:t>𝑡</m:t>
                              </m:r>
                            </m:e>
                            <m:sup>
                              <m:r>
                                <a:rPr lang="en-US" altLang="en-US" sz="1950" i="1">
                                  <a:latin typeface="Cambria Math" panose="02040503050406030204" pitchFamily="18" charset="0"/>
                                  <a:cs typeface="Simplified Arabic" pitchFamily="18" charset="-78"/>
                                </a:rPr>
                                <m:t>2</m:t>
                              </m:r>
                            </m:sup>
                          </m:sSup>
                        </m:den>
                      </m:f>
                    </m:oMath>
                  </m:oMathPara>
                </a14:m>
                <a:endParaRPr lang="en-US" altLang="en-US" sz="1950" dirty="0">
                  <a:latin typeface="Calibri body"/>
                  <a:ea typeface="Times New Roman" panose="02020603050405020304" pitchFamily="18" charset="0"/>
                  <a:cs typeface="Simplified Arabic" pitchFamily="18" charset="-78"/>
                </a:endParaRPr>
              </a:p>
              <a:p>
                <a:pPr>
                  <a:spcBef>
                    <a:spcPct val="0"/>
                  </a:spcBef>
                </a:pPr>
                <a:r>
                  <a:rPr lang="en-US" altLang="en-US" sz="1950" dirty="0">
                    <a:latin typeface="Calibri body"/>
                    <a:ea typeface="Times New Roman" panose="02020603050405020304" pitchFamily="18" charset="0"/>
                    <a:cs typeface="Simplified Arabic" pitchFamily="18" charset="-78"/>
                  </a:rPr>
                  <a:t>we get</a:t>
                </a:r>
              </a:p>
              <a:p>
                <a:pPr>
                  <a:spcBef>
                    <a:spcPct val="0"/>
                  </a:spcBef>
                </a:pPr>
                <a:endParaRPr lang="en-US" altLang="en-US" sz="1950" dirty="0">
                  <a:latin typeface="Calibri body"/>
                  <a:ea typeface="Times New Roman" panose="02020603050405020304" pitchFamily="18" charset="0"/>
                  <a:cs typeface="Simplified Arabic" pitchFamily="18" charset="-78"/>
                </a:endParaRPr>
              </a:p>
              <a:p>
                <a:pPr>
                  <a:spcBef>
                    <a:spcPct val="0"/>
                  </a:spcBef>
                </a:pPr>
                <a:endParaRPr lang="en-US" altLang="en-US" sz="1950" dirty="0">
                  <a:latin typeface="Calibri body"/>
                  <a:ea typeface="Times New Roman" panose="02020603050405020304" pitchFamily="18" charset="0"/>
                  <a:cs typeface="Simplified Arabic" pitchFamily="18" charset="-78"/>
                </a:endParaRPr>
              </a:p>
              <a:p>
                <a:pPr>
                  <a:spcBef>
                    <a:spcPct val="0"/>
                  </a:spcBef>
                </a:pPr>
                <a:r>
                  <a:rPr lang="en-US" altLang="en-US" sz="1950" dirty="0">
                    <a:latin typeface="Calibri body"/>
                    <a:ea typeface="Times New Roman" panose="02020603050405020304" pitchFamily="18" charset="0"/>
                    <a:cs typeface="Simplified Arabic" pitchFamily="18" charset="-78"/>
                  </a:rPr>
                  <a:t>Dividing this equation by </a:t>
                </a:r>
                <a14:m>
                  <m:oMath xmlns:m="http://schemas.openxmlformats.org/officeDocument/2006/math">
                    <m:func>
                      <m:funcPr>
                        <m:ctrlPr>
                          <a:rPr lang="en-US" altLang="en-US" sz="1950" i="1">
                            <a:latin typeface="Cambria Math" panose="02040503050406030204" pitchFamily="18" charset="0"/>
                            <a:ea typeface="Cambria Math" panose="02040503050406030204" pitchFamily="18" charset="0"/>
                            <a:cs typeface="Simplified Arabic" pitchFamily="18" charset="-78"/>
                          </a:rPr>
                        </m:ctrlPr>
                      </m:funcPr>
                      <m:fName>
                        <m:r>
                          <m:rPr>
                            <m:sty m:val="p"/>
                          </m:rPr>
                          <a:rPr lang="en-US" altLang="en-US" sz="1950">
                            <a:latin typeface="Cambria Math" panose="02040503050406030204" pitchFamily="18" charset="0"/>
                            <a:ea typeface="Cambria Math" panose="02040503050406030204" pitchFamily="18" charset="0"/>
                            <a:cs typeface="Simplified Arabic" pitchFamily="18" charset="-78"/>
                          </a:rPr>
                          <m:t>cos</m:t>
                        </m:r>
                      </m:fName>
                      <m:e>
                        <m:r>
                          <a:rPr lang="en-US" altLang="en-US" sz="1950" i="1">
                            <a:latin typeface="Cambria Math" panose="02040503050406030204" pitchFamily="18" charset="0"/>
                            <a:ea typeface="Cambria Math" panose="02040503050406030204" pitchFamily="18" charset="0"/>
                            <a:cs typeface="Simplified Arabic" pitchFamily="18" charset="-78"/>
                          </a:rPr>
                          <m:t>2</m:t>
                        </m:r>
                        <m:r>
                          <a:rPr lang="en-US" altLang="en-US" sz="1950" i="1">
                            <a:latin typeface="Cambria Math" panose="02040503050406030204" pitchFamily="18" charset="0"/>
                            <a:ea typeface="Cambria Math" panose="02040503050406030204" pitchFamily="18" charset="0"/>
                            <a:cs typeface="Simplified Arabic" pitchFamily="18" charset="-78"/>
                          </a:rPr>
                          <m:t>𝜋</m:t>
                        </m:r>
                      </m:e>
                    </m:func>
                  </m:oMath>
                </a14:m>
                <a:r>
                  <a:rPr lang="el-GR" altLang="en-US" sz="1950" i="1" dirty="0">
                    <a:latin typeface="Times New Roman" panose="02020603050405020304" pitchFamily="18" charset="0"/>
                    <a:ea typeface="Times New Roman" panose="02020603050405020304" pitchFamily="18" charset="0"/>
                    <a:cs typeface="Times New Roman" panose="02020603050405020304" pitchFamily="18" charset="0"/>
                  </a:rPr>
                  <a:t>ν</a:t>
                </a:r>
                <a:r>
                  <a:rPr lang="en-US" altLang="en-US" sz="1950" i="1" dirty="0">
                    <a:latin typeface="Times New Roman" panose="02020603050405020304" pitchFamily="18" charset="0"/>
                    <a:ea typeface="Times New Roman" panose="02020603050405020304" pitchFamily="18" charset="0"/>
                    <a:cs typeface="Times New Roman" panose="02020603050405020304" pitchFamily="18" charset="0"/>
                  </a:rPr>
                  <a:t>t </a:t>
                </a:r>
                <a:r>
                  <a:rPr lang="en-US" altLang="en-US" sz="1950" dirty="0">
                    <a:latin typeface="Calibri body"/>
                    <a:ea typeface="Times New Roman" panose="02020603050405020304" pitchFamily="18" charset="0"/>
                    <a:cs typeface="Simplified Arabic" pitchFamily="18" charset="-78"/>
                  </a:rPr>
                  <a:t>gives</a:t>
                </a:r>
              </a:p>
              <a:p>
                <a:pPr>
                  <a:spcBef>
                    <a:spcPct val="0"/>
                  </a:spcBef>
                </a:pPr>
                <a:endParaRPr lang="en-US" altLang="en-US" sz="1950" dirty="0">
                  <a:latin typeface="Calibri body"/>
                  <a:ea typeface="Times New Roman" panose="02020603050405020304" pitchFamily="18" charset="0"/>
                  <a:cs typeface="Simplified Arabic" pitchFamily="18" charset="-78"/>
                </a:endParaRPr>
              </a:p>
              <a:p>
                <a:pPr>
                  <a:spcBef>
                    <a:spcPct val="0"/>
                  </a:spcBef>
                </a:pPr>
                <a:endParaRPr lang="en-US" altLang="en-US" sz="2500" dirty="0">
                  <a:latin typeface="Calibri body"/>
                  <a:ea typeface="Times New Roman" panose="02020603050405020304" pitchFamily="18" charset="0"/>
                  <a:cs typeface="Simplified Arabic" pitchFamily="18" charset="-78"/>
                </a:endParaRPr>
              </a:p>
              <a:p>
                <a:pPr>
                  <a:spcBef>
                    <a:spcPct val="0"/>
                  </a:spcBef>
                </a:pPr>
                <a:r>
                  <a:rPr lang="en-US" altLang="en-US" sz="1950" dirty="0">
                    <a:latin typeface="Calibri body"/>
                    <a:ea typeface="Times New Roman" panose="02020603050405020304" pitchFamily="18" charset="0"/>
                    <a:cs typeface="Simplified Arabic" pitchFamily="18" charset="-78"/>
                  </a:rPr>
                  <a:t>By doing this </a:t>
                </a:r>
                <a:r>
                  <a:rPr lang="en-US" altLang="en-US" sz="1950" b="1" dirty="0">
                    <a:latin typeface="Calibri body"/>
                    <a:ea typeface="Times New Roman" panose="02020603050405020304" pitchFamily="18" charset="0"/>
                    <a:cs typeface="Simplified Arabic" pitchFamily="18" charset="-78"/>
                  </a:rPr>
                  <a:t>we eliminate the time factor (</a:t>
                </a:r>
                <a14:m>
                  <m:oMath xmlns:m="http://schemas.openxmlformats.org/officeDocument/2006/math">
                    <m:r>
                      <a:rPr lang="en-US" altLang="en-US" sz="1950" b="1" i="1">
                        <a:latin typeface="Cambria Math" panose="02040503050406030204" pitchFamily="18" charset="0"/>
                        <a:ea typeface="Times New Roman" panose="02020603050405020304" pitchFamily="18" charset="0"/>
                        <a:cs typeface="Simplified Arabic" pitchFamily="18" charset="-78"/>
                      </a:rPr>
                      <m:t>𝒕</m:t>
                    </m:r>
                  </m:oMath>
                </a14:m>
                <a:r>
                  <a:rPr lang="en-US" altLang="en-US" sz="1950" b="1" dirty="0">
                    <a:latin typeface="Calibri body"/>
                    <a:ea typeface="Times New Roman" panose="02020603050405020304" pitchFamily="18" charset="0"/>
                    <a:cs typeface="Simplified Arabic" pitchFamily="18" charset="-78"/>
                  </a:rPr>
                  <a:t>) of the equation</a:t>
                </a:r>
                <a:r>
                  <a:rPr lang="en-US" altLang="en-US" sz="1950" dirty="0">
                    <a:latin typeface="Calibri body"/>
                    <a:ea typeface="Times New Roman" panose="02020603050405020304" pitchFamily="18" charset="0"/>
                    <a:cs typeface="Simplified Arabic" pitchFamily="18" charset="-78"/>
                  </a:rPr>
                  <a:t>.</a:t>
                </a:r>
              </a:p>
              <a:p>
                <a:pPr>
                  <a:spcBef>
                    <a:spcPct val="0"/>
                  </a:spcBef>
                </a:pPr>
                <a:endParaRPr lang="en-US" altLang="en-US" sz="500" dirty="0">
                  <a:latin typeface="Calibri body"/>
                  <a:ea typeface="Times New Roman" panose="02020603050405020304" pitchFamily="18" charset="0"/>
                  <a:cs typeface="Simplified Arabic" pitchFamily="18" charset="-78"/>
                </a:endParaRPr>
              </a:p>
              <a:p>
                <a:pPr>
                  <a:spcBef>
                    <a:spcPct val="0"/>
                  </a:spcBef>
                </a:pPr>
                <a:r>
                  <a:rPr lang="en-US" altLang="en-US" sz="1950" dirty="0">
                    <a:latin typeface="Calibri body"/>
                    <a:ea typeface="Times New Roman" panose="02020603050405020304" pitchFamily="18" charset="0"/>
                    <a:cs typeface="Simplified Arabic" pitchFamily="18" charset="-78"/>
                  </a:rPr>
                  <a:t>Since the speed of light is related to its frequency by this relation:</a:t>
                </a:r>
              </a:p>
              <a:p>
                <a:pPr>
                  <a:spcBef>
                    <a:spcPct val="0"/>
                  </a:spcBef>
                </a:pPr>
                <a:endParaRPr lang="en-US" altLang="en-US" sz="1950" dirty="0">
                  <a:latin typeface="Calibri body"/>
                  <a:ea typeface="Times New Roman" panose="02020603050405020304" pitchFamily="18" charset="0"/>
                  <a:cs typeface="Simplified Arabic" pitchFamily="18" charset="-78"/>
                </a:endParaRPr>
              </a:p>
              <a:p>
                <a:pPr>
                  <a:spcBef>
                    <a:spcPct val="0"/>
                  </a:spcBef>
                </a:pPr>
                <a:endParaRPr lang="en-US" altLang="en-US" sz="1500" dirty="0">
                  <a:latin typeface="Calibri body"/>
                  <a:ea typeface="Times New Roman" panose="02020603050405020304" pitchFamily="18" charset="0"/>
                  <a:cs typeface="Simplified Arabic" pitchFamily="18" charset="-78"/>
                </a:endParaRPr>
              </a:p>
              <a:p>
                <a:pPr>
                  <a:spcBef>
                    <a:spcPct val="0"/>
                  </a:spcBef>
                </a:pPr>
                <a:r>
                  <a:rPr lang="en-US" altLang="en-US" sz="1950" dirty="0">
                    <a:latin typeface="Calibri body"/>
                    <a:ea typeface="Times New Roman" panose="02020603050405020304" pitchFamily="18" charset="0"/>
                    <a:cs typeface="Simplified Arabic" pitchFamily="18" charset="-78"/>
                  </a:rPr>
                  <a:t>Therefore,</a:t>
                </a:r>
              </a:p>
              <a:p>
                <a:pPr>
                  <a:spcBef>
                    <a:spcPct val="0"/>
                  </a:spcBef>
                </a:pPr>
                <a:endParaRPr lang="en-US" altLang="en-US" sz="1950" dirty="0">
                  <a:latin typeface="Calibri body"/>
                  <a:ea typeface="Times New Roman" panose="02020603050405020304" pitchFamily="18" charset="0"/>
                  <a:cs typeface="Simplified Arabic" pitchFamily="18" charset="-78"/>
                </a:endParaRPr>
              </a:p>
              <a:p>
                <a:pPr>
                  <a:spcBef>
                    <a:spcPct val="0"/>
                  </a:spcBef>
                </a:pPr>
                <a:endParaRPr lang="en-US" altLang="en-US" sz="1200" dirty="0">
                  <a:latin typeface="Calibri body"/>
                  <a:ea typeface="Times New Roman" panose="02020603050405020304" pitchFamily="18" charset="0"/>
                  <a:cs typeface="Simplified Arabic" pitchFamily="18" charset="-78"/>
                </a:endParaRPr>
              </a:p>
              <a:p>
                <a:pPr>
                  <a:spcBef>
                    <a:spcPct val="0"/>
                  </a:spcBef>
                </a:pPr>
                <a:r>
                  <a:rPr lang="en-US" altLang="en-US" sz="1950" dirty="0">
                    <a:latin typeface="Calibri body"/>
                    <a:ea typeface="Times New Roman" panose="02020603050405020304" pitchFamily="18" charset="0"/>
                    <a:cs typeface="Simplified Arabic" pitchFamily="18" charset="-78"/>
                  </a:rPr>
                  <a:t>By rearrangement, we get</a:t>
                </a:r>
              </a:p>
              <a:p>
                <a:pPr algn="ctr">
                  <a:spcBef>
                    <a:spcPct val="0"/>
                  </a:spcBef>
                </a:pPr>
                <a:endParaRPr lang="en-US" altLang="en-US" sz="195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13108"/>
                <a:ext cx="8741867" cy="5503494"/>
              </a:xfrm>
              <a:prstGeom prst="rect">
                <a:avLst/>
              </a:prstGeom>
              <a:blipFill>
                <a:blip r:embed="rId2"/>
                <a:stretch>
                  <a:fillRect l="-697" t="-4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127598" y="2158692"/>
                <a:ext cx="4904088" cy="5782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𝜓</m:t>
                          </m:r>
                        </m:e>
                        <m:sup>
                          <m:r>
                            <a:rPr lang="en-US" sz="2000" b="0" i="1" smtClean="0">
                              <a:latin typeface="Cambria Math" panose="02040503050406030204" pitchFamily="18" charset="0"/>
                            </a:rPr>
                            <m:t>′′</m:t>
                          </m:r>
                        </m:sup>
                      </m:sSup>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e>
                      </m:d>
                      <m:r>
                        <a:rPr lang="en-US" sz="2000" b="0" i="0" smtClean="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cos</m:t>
                      </m:r>
                      <m:r>
                        <a:rPr lang="en-US" sz="2000" b="0" i="0" smtClean="0">
                          <a:latin typeface="Cambria Math" panose="02040503050406030204" pitchFamily="18" charset="0"/>
                          <a:ea typeface="Cambria Math" panose="02040503050406030204" pitchFamily="18" charset="0"/>
                        </a:rPr>
                        <m:t> 2</m:t>
                      </m:r>
                      <m:r>
                        <a:rPr lang="en-US" altLang="en-US" sz="2000" i="1">
                          <a:latin typeface="Cambria Math" panose="02040503050406030204" pitchFamily="18" charset="0"/>
                          <a:ea typeface="Cambria Math" panose="02040503050406030204" pitchFamily="18" charset="0"/>
                          <a:cs typeface="Simplified Arabic" pitchFamily="18" charset="-78"/>
                        </a:rPr>
                        <m:t>𝜋</m:t>
                      </m:r>
                      <m:r>
                        <m:rPr>
                          <m:nor/>
                        </m:rPr>
                        <a:rPr lang="el-GR" altLang="en-US" sz="20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000" i="1" dirty="0">
                          <a:latin typeface="Times New Roman" panose="02020603050405020304" pitchFamily="18" charset="0"/>
                          <a:ea typeface="Times New Roman" panose="02020603050405020304" pitchFamily="18" charset="0"/>
                          <a:cs typeface="Times New Roman" panose="02020603050405020304" pitchFamily="18" charset="0"/>
                        </a:rPr>
                        <m:t>t</m:t>
                      </m:r>
                      <m:r>
                        <m:rPr>
                          <m:nor/>
                        </m:rPr>
                        <a:rPr lang="en-US" altLang="en-US" sz="2000" b="0" i="1" dirty="0" smtClean="0">
                          <a:latin typeface="Times New Roman" panose="02020603050405020304" pitchFamily="18" charset="0"/>
                          <a:ea typeface="Times New Roman" panose="02020603050405020304" pitchFamily="18" charset="0"/>
                          <a:cs typeface="Times New Roman" panose="02020603050405020304" pitchFamily="18" charset="0"/>
                        </a:rPr>
                        <m:t> </m:t>
                      </m:r>
                      <m:r>
                        <m:rPr>
                          <m:nor/>
                        </m:rPr>
                        <a:rPr lang="en-US" altLang="en-US" sz="2000" b="0" i="0" dirty="0" smtClean="0">
                          <a:latin typeface="Times New Roman" panose="02020603050405020304" pitchFamily="18" charset="0"/>
                          <a:ea typeface="Times New Roman" panose="02020603050405020304" pitchFamily="18" charset="0"/>
                          <a:cs typeface="Times New Roman" panose="02020603050405020304" pitchFamily="18" charset="0"/>
                        </a:rPr>
                        <m:t>= </m:t>
                      </m:r>
                      <m:f>
                        <m:fPr>
                          <m:ctrlPr>
                            <a:rPr lang="en-US" altLang="en-US" sz="2000" b="0" i="1" dirty="0" smtClean="0">
                              <a:latin typeface="Cambria Math" panose="02040503050406030204" pitchFamily="18" charset="0"/>
                              <a:cs typeface="Times New Roman" panose="02020603050405020304" pitchFamily="18" charset="0"/>
                            </a:rPr>
                          </m:ctrlPr>
                        </m:fPr>
                        <m:num>
                          <m:r>
                            <a:rPr lang="en-US" altLang="en-US" sz="2000" b="0" i="1" dirty="0" smtClean="0">
                              <a:latin typeface="Cambria Math" panose="02040503050406030204" pitchFamily="18" charset="0"/>
                              <a:cs typeface="Times New Roman" panose="02020603050405020304" pitchFamily="18" charset="0"/>
                            </a:rPr>
                            <m:t>1</m:t>
                          </m:r>
                        </m:num>
                        <m:den>
                          <m:sSup>
                            <m:sSupPr>
                              <m:ctrlPr>
                                <a:rPr lang="en-US" altLang="en-US" sz="2000" b="0" i="1" dirty="0" smtClean="0">
                                  <a:latin typeface="Cambria Math" panose="02040503050406030204" pitchFamily="18" charset="0"/>
                                  <a:cs typeface="Times New Roman" panose="02020603050405020304" pitchFamily="18" charset="0"/>
                                </a:rPr>
                              </m:ctrlPr>
                            </m:sSupPr>
                            <m:e>
                              <m:r>
                                <a:rPr lang="en-US" altLang="en-US" sz="2000" b="0" i="1" dirty="0" smtClean="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2000" b="0" i="1" dirty="0" smtClean="0">
                                  <a:latin typeface="Cambria Math" panose="02040503050406030204" pitchFamily="18" charset="0"/>
                                  <a:cs typeface="Times New Roman" panose="02020603050405020304" pitchFamily="18" charset="0"/>
                                </a:rPr>
                                <m:t>2</m:t>
                              </m:r>
                            </m:sup>
                          </m:sSup>
                        </m:den>
                      </m:f>
                      <m:r>
                        <a:rPr lang="en-US" altLang="en-US" sz="2000" b="0" i="1" dirty="0"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4</m:t>
                      </m:r>
                      <m:r>
                        <a:rPr lang="en-US" altLang="en-US" sz="2000" i="1">
                          <a:latin typeface="Cambria Math" panose="02040503050406030204" pitchFamily="18" charset="0"/>
                          <a:ea typeface="Cambria Math" panose="02040503050406030204" pitchFamily="18" charset="0"/>
                          <a:cs typeface="Simplified Arabic" pitchFamily="18" charset="-78"/>
                        </a:rPr>
                        <m:t>𝜋</m:t>
                      </m:r>
                      <m:r>
                        <a:rPr lang="en-US" altLang="en-US" sz="2000" baseline="30000">
                          <a:latin typeface="Cambria Math" panose="02040503050406030204" pitchFamily="18" charset="0"/>
                          <a:ea typeface="Cambria Math" panose="02040503050406030204" pitchFamily="18" charset="0"/>
                          <a:cs typeface="Simplified Arabic" pitchFamily="18" charset="-78"/>
                        </a:rPr>
                        <m:t>2</m:t>
                      </m:r>
                      <m:r>
                        <m:rPr>
                          <m:nor/>
                        </m:rPr>
                        <a:rPr lang="el-GR" altLang="en-US" sz="20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000" baseline="30000" dirty="0">
                          <a:latin typeface="Times New Roman" panose="02020603050405020304" pitchFamily="18" charset="0"/>
                          <a:ea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rPr>
                        <m:t>𝜓</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cos</m:t>
                      </m:r>
                      <m:r>
                        <a:rPr lang="en-US" sz="2000">
                          <a:latin typeface="Cambria Math" panose="02040503050406030204" pitchFamily="18" charset="0"/>
                          <a:ea typeface="Cambria Math" panose="02040503050406030204" pitchFamily="18" charset="0"/>
                        </a:rPr>
                        <m:t> 2</m:t>
                      </m:r>
                      <m:r>
                        <a:rPr lang="en-US" altLang="en-US" sz="2000" i="1">
                          <a:latin typeface="Cambria Math" panose="02040503050406030204" pitchFamily="18" charset="0"/>
                          <a:ea typeface="Cambria Math" panose="02040503050406030204" pitchFamily="18" charset="0"/>
                          <a:cs typeface="Simplified Arabic" pitchFamily="18" charset="-78"/>
                        </a:rPr>
                        <m:t>𝜋</m:t>
                      </m:r>
                      <m:r>
                        <m:rPr>
                          <m:nor/>
                        </m:rPr>
                        <a:rPr lang="el-GR" altLang="en-US" sz="20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2000" i="1" dirty="0">
                          <a:latin typeface="Times New Roman" panose="02020603050405020304" pitchFamily="18" charset="0"/>
                          <a:ea typeface="Times New Roman" panose="02020603050405020304" pitchFamily="18" charset="0"/>
                          <a:cs typeface="Times New Roman" panose="02020603050405020304" pitchFamily="18" charset="0"/>
                        </a:rPr>
                        <m:t>t</m:t>
                      </m:r>
                      <m:r>
                        <a:rPr lang="en-US" altLang="en-US" sz="2000" b="0" i="1" dirty="0" smtClean="0">
                          <a:latin typeface="Cambria Math" panose="02040503050406030204" pitchFamily="18" charset="0"/>
                          <a:cs typeface="Times New Roman" panose="02020603050405020304" pitchFamily="18" charset="0"/>
                        </a:rPr>
                        <m:t>]</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127598" y="2158692"/>
                <a:ext cx="4904088" cy="5782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314193" y="3130060"/>
                <a:ext cx="2486294" cy="5482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ea typeface="Cambria Math" panose="02040503050406030204" pitchFamily="18" charset="0"/>
                            </a:rPr>
                            <m:t>𝜓</m:t>
                          </m:r>
                        </m:e>
                        <m:sup>
                          <m:r>
                            <a:rPr lang="en-US" sz="1900" b="0" i="1" smtClean="0">
                              <a:latin typeface="Cambria Math" panose="02040503050406030204" pitchFamily="18" charset="0"/>
                            </a:rPr>
                            <m:t>′′</m:t>
                          </m:r>
                        </m:sup>
                      </m:sSup>
                      <m:d>
                        <m:dPr>
                          <m:ctrlPr>
                            <a:rPr lang="en-US" sz="1900" b="0" i="1" smtClean="0">
                              <a:latin typeface="Cambria Math" panose="02040503050406030204" pitchFamily="18" charset="0"/>
                              <a:ea typeface="Cambria Math" panose="02040503050406030204" pitchFamily="18" charset="0"/>
                            </a:rPr>
                          </m:ctrlPr>
                        </m:dPr>
                        <m:e>
                          <m:r>
                            <a:rPr lang="en-US" sz="1900" b="0" i="1" smtClean="0">
                              <a:latin typeface="Cambria Math" panose="02040503050406030204" pitchFamily="18" charset="0"/>
                              <a:ea typeface="Cambria Math" panose="02040503050406030204" pitchFamily="18" charset="0"/>
                            </a:rPr>
                            <m:t>𝑥</m:t>
                          </m:r>
                        </m:e>
                      </m:d>
                      <m:r>
                        <a:rPr lang="en-US" sz="1900" b="0" i="1" smtClean="0">
                          <a:latin typeface="Cambria Math" panose="02040503050406030204" pitchFamily="18" charset="0"/>
                          <a:ea typeface="Cambria Math" panose="02040503050406030204" pitchFamily="18" charset="0"/>
                        </a:rPr>
                        <m:t>=−</m:t>
                      </m:r>
                      <m:f>
                        <m:fPr>
                          <m:ctrlPr>
                            <a:rPr lang="en-US" altLang="en-US" sz="1900" b="0" i="1" dirty="0" smtClean="0">
                              <a:latin typeface="Cambria Math" panose="02040503050406030204" pitchFamily="18" charset="0"/>
                              <a:cs typeface="Times New Roman" panose="02020603050405020304" pitchFamily="18" charset="0"/>
                            </a:rPr>
                          </m:ctrlPr>
                        </m:fPr>
                        <m:num>
                          <m:r>
                            <a:rPr lang="en-US" sz="1900">
                              <a:latin typeface="Cambria Math" panose="02040503050406030204" pitchFamily="18" charset="0"/>
                              <a:ea typeface="Cambria Math" panose="02040503050406030204" pitchFamily="18" charset="0"/>
                            </a:rPr>
                            <m:t>4</m:t>
                          </m:r>
                          <m:r>
                            <a:rPr lang="en-US" altLang="en-US" sz="1900" i="1">
                              <a:latin typeface="Cambria Math" panose="02040503050406030204" pitchFamily="18" charset="0"/>
                              <a:ea typeface="Cambria Math" panose="02040503050406030204" pitchFamily="18" charset="0"/>
                              <a:cs typeface="Simplified Arabic" pitchFamily="18" charset="-78"/>
                            </a:rPr>
                            <m:t>𝜋</m:t>
                          </m:r>
                          <m:r>
                            <a:rPr lang="en-US" altLang="en-US" sz="1900" baseline="30000">
                              <a:latin typeface="Cambria Math" panose="02040503050406030204" pitchFamily="18" charset="0"/>
                              <a:ea typeface="Cambria Math" panose="02040503050406030204" pitchFamily="18" charset="0"/>
                              <a:cs typeface="Simplified Arabic" pitchFamily="18" charset="-78"/>
                            </a:rPr>
                            <m:t>2</m:t>
                          </m:r>
                          <m:r>
                            <m:rPr>
                              <m:nor/>
                            </m:rPr>
                            <a:rPr lang="el-GR" altLang="en-US" sz="1900" i="1" dirty="0">
                              <a:latin typeface="Times New Roman" panose="02020603050405020304" pitchFamily="18" charset="0"/>
                              <a:ea typeface="Times New Roman" panose="02020603050405020304" pitchFamily="18" charset="0"/>
                              <a:cs typeface="Times New Roman" panose="02020603050405020304" pitchFamily="18" charset="0"/>
                            </a:rPr>
                            <m:t>ν</m:t>
                          </m:r>
                          <m:r>
                            <m:rPr>
                              <m:nor/>
                            </m:rPr>
                            <a:rPr lang="en-US" altLang="en-US" sz="1900" baseline="30000" dirty="0">
                              <a:latin typeface="Times New Roman" panose="02020603050405020304" pitchFamily="18" charset="0"/>
                              <a:ea typeface="Times New Roman" panose="02020603050405020304" pitchFamily="18" charset="0"/>
                              <a:cs typeface="Times New Roman" panose="02020603050405020304" pitchFamily="18" charset="0"/>
                            </a:rPr>
                            <m:t>2</m:t>
                          </m:r>
                        </m:num>
                        <m:den>
                          <m:sSup>
                            <m:sSupPr>
                              <m:ctrlPr>
                                <a:rPr lang="en-US" altLang="en-US" sz="1900" b="0" i="1" dirty="0" smtClean="0">
                                  <a:latin typeface="Cambria Math" panose="02040503050406030204" pitchFamily="18" charset="0"/>
                                  <a:cs typeface="Times New Roman" panose="02020603050405020304" pitchFamily="18" charset="0"/>
                                </a:rPr>
                              </m:ctrlPr>
                            </m:sSupPr>
                            <m:e>
                              <m:r>
                                <a:rPr lang="en-US" altLang="en-US" sz="1900" b="0" i="1" dirty="0" smtClean="0">
                                  <a:latin typeface="Cambria Math" panose="02040503050406030204" pitchFamily="18" charset="0"/>
                                  <a:ea typeface="Cambria Math" panose="02040503050406030204" pitchFamily="18" charset="0"/>
                                  <a:cs typeface="Times New Roman" panose="02020603050405020304" pitchFamily="18" charset="0"/>
                                </a:rPr>
                                <m:t>𝜐</m:t>
                              </m:r>
                            </m:e>
                            <m:sup>
                              <m:r>
                                <a:rPr lang="en-US" altLang="en-US" sz="1900" b="0" i="1" dirty="0" smtClean="0">
                                  <a:latin typeface="Cambria Math" panose="02040503050406030204" pitchFamily="18" charset="0"/>
                                  <a:cs typeface="Times New Roman" panose="02020603050405020304" pitchFamily="18" charset="0"/>
                                </a:rPr>
                                <m:t>2</m:t>
                              </m:r>
                            </m:sup>
                          </m:sSup>
                        </m:den>
                      </m:f>
                      <m:r>
                        <a:rPr lang="en-US" altLang="en-US" sz="1900" b="0" i="1" dirty="0" smtClean="0">
                          <a:latin typeface="Cambria Math" panose="02040503050406030204" pitchFamily="18" charset="0"/>
                          <a:cs typeface="Times New Roman" panose="02020603050405020304" pitchFamily="18" charset="0"/>
                        </a:rPr>
                        <m:t> </m:t>
                      </m:r>
                      <m:r>
                        <a:rPr lang="en-US" sz="1900" i="1">
                          <a:latin typeface="Cambria Math" panose="02040503050406030204" pitchFamily="18" charset="0"/>
                          <a:ea typeface="Cambria Math" panose="02040503050406030204" pitchFamily="18" charset="0"/>
                        </a:rPr>
                        <m:t>𝜓</m:t>
                      </m:r>
                      <m:d>
                        <m:dPr>
                          <m:ctrlPr>
                            <a:rPr lang="en-US" sz="1900" i="1">
                              <a:latin typeface="Cambria Math" panose="02040503050406030204" pitchFamily="18" charset="0"/>
                              <a:ea typeface="Cambria Math" panose="02040503050406030204" pitchFamily="18" charset="0"/>
                            </a:rPr>
                          </m:ctrlPr>
                        </m:dPr>
                        <m:e>
                          <m:r>
                            <a:rPr lang="en-US" sz="1900" i="1">
                              <a:latin typeface="Cambria Math" panose="02040503050406030204" pitchFamily="18" charset="0"/>
                              <a:ea typeface="Cambria Math" panose="02040503050406030204" pitchFamily="18" charset="0"/>
                            </a:rPr>
                            <m:t>𝑥</m:t>
                          </m:r>
                        </m:e>
                      </m:d>
                    </m:oMath>
                  </m:oMathPara>
                </a14:m>
                <a:endParaRPr lang="en-US" sz="19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314193" y="3130060"/>
                <a:ext cx="2486294" cy="54822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43293" y="4443529"/>
                <a:ext cx="857414" cy="566758"/>
              </a:xfrm>
              <a:prstGeom prst="rect">
                <a:avLst/>
              </a:prstGeom>
            </p:spPr>
            <p:txBody>
              <a:bodyPr wrap="none">
                <a:spAutoFit/>
              </a:bodyPr>
              <a:lstStyle/>
              <a:p>
                <a:pPr>
                  <a:spcBef>
                    <a:spcPct val="0"/>
                  </a:spcBef>
                </a:pPr>
                <a14:m>
                  <m:oMathPara xmlns:m="http://schemas.openxmlformats.org/officeDocument/2006/math">
                    <m:oMathParaPr>
                      <m:jc m:val="center"/>
                    </m:oMathParaPr>
                    <m:oMath xmlns:m="http://schemas.openxmlformats.org/officeDocument/2006/math">
                      <m:f>
                        <m:fPr>
                          <m:ctrlPr>
                            <a:rPr lang="en-US" altLang="en-US" i="1" smtClean="0">
                              <a:latin typeface="Cambria Math" panose="02040503050406030204" pitchFamily="18" charset="0"/>
                              <a:cs typeface="Simplified Arabic" pitchFamily="18" charset="-78"/>
                            </a:rPr>
                          </m:ctrlPr>
                        </m:fPr>
                        <m:num>
                          <m:r>
                            <a:rPr lang="en-US" altLang="en-US" i="1" smtClean="0">
                              <a:latin typeface="Cambria Math" panose="02040503050406030204" pitchFamily="18" charset="0"/>
                              <a:ea typeface="Cambria Math" panose="02040503050406030204" pitchFamily="18" charset="0"/>
                              <a:cs typeface="Simplified Arabic" pitchFamily="18" charset="-78"/>
                            </a:rPr>
                            <m:t>𝜐</m:t>
                          </m:r>
                        </m:num>
                        <m:den>
                          <m:r>
                            <m:rPr>
                              <m:nor/>
                            </m:rPr>
                            <a:rPr lang="el-GR" altLang="en-US" i="1" dirty="0">
                              <a:latin typeface="Times New Roman" panose="02020603050405020304" pitchFamily="18" charset="0"/>
                              <a:ea typeface="Times New Roman" panose="02020603050405020304" pitchFamily="18" charset="0"/>
                              <a:cs typeface="Times New Roman" panose="02020603050405020304" pitchFamily="18" charset="0"/>
                            </a:rPr>
                            <m:t>ν</m:t>
                          </m:r>
                        </m:den>
                      </m:f>
                      <m:r>
                        <a:rPr lang="en-US" altLang="en-US" i="1">
                          <a:latin typeface="Cambria Math" panose="02040503050406030204" pitchFamily="18" charset="0"/>
                          <a:cs typeface="Simplified Arabic" pitchFamily="18" charset="-78"/>
                        </a:rPr>
                        <m:t>= </m:t>
                      </m:r>
                      <m:r>
                        <a:rPr lang="en-US" altLang="en-US" i="1">
                          <a:latin typeface="Cambria Math" panose="02040503050406030204" pitchFamily="18" charset="0"/>
                          <a:ea typeface="Cambria Math" panose="02040503050406030204" pitchFamily="18" charset="0"/>
                          <a:cs typeface="Simplified Arabic" pitchFamily="18" charset="-78"/>
                        </a:rPr>
                        <m:t>𝜆</m:t>
                      </m:r>
                    </m:oMath>
                  </m:oMathPara>
                </a14:m>
                <a:endParaRPr lang="en-US" altLang="en-US" dirty="0">
                  <a:latin typeface="Calibri body"/>
                  <a:ea typeface="Times New Roman" panose="02020603050405020304" pitchFamily="18" charset="0"/>
                  <a:cs typeface="Simplified Arabic" pitchFamily="18"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4143293" y="4443529"/>
                <a:ext cx="857414" cy="5667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72231" y="5137228"/>
                <a:ext cx="2399537" cy="5482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900" b="0" i="1" smtClean="0">
                              <a:latin typeface="Cambria Math" panose="02040503050406030204" pitchFamily="18" charset="0"/>
                            </a:rPr>
                          </m:ctrlPr>
                        </m:sSupPr>
                        <m:e>
                          <m:r>
                            <a:rPr lang="en-US" sz="1900" b="0" i="1" smtClean="0">
                              <a:latin typeface="Cambria Math" panose="02040503050406030204" pitchFamily="18" charset="0"/>
                              <a:ea typeface="Cambria Math" panose="02040503050406030204" pitchFamily="18" charset="0"/>
                            </a:rPr>
                            <m:t>𝜓</m:t>
                          </m:r>
                        </m:e>
                        <m:sup>
                          <m:r>
                            <a:rPr lang="en-US" sz="1900" b="0" i="1" smtClean="0">
                              <a:latin typeface="Cambria Math" panose="02040503050406030204" pitchFamily="18" charset="0"/>
                            </a:rPr>
                            <m:t>′′</m:t>
                          </m:r>
                        </m:sup>
                      </m:sSup>
                      <m:d>
                        <m:dPr>
                          <m:ctrlPr>
                            <a:rPr lang="en-US" sz="1900" b="0" i="1" smtClean="0">
                              <a:latin typeface="Cambria Math" panose="02040503050406030204" pitchFamily="18" charset="0"/>
                              <a:ea typeface="Cambria Math" panose="02040503050406030204" pitchFamily="18" charset="0"/>
                            </a:rPr>
                          </m:ctrlPr>
                        </m:dPr>
                        <m:e>
                          <m:r>
                            <a:rPr lang="en-US" sz="1900" b="0" i="1" smtClean="0">
                              <a:latin typeface="Cambria Math" panose="02040503050406030204" pitchFamily="18" charset="0"/>
                              <a:ea typeface="Cambria Math" panose="02040503050406030204" pitchFamily="18" charset="0"/>
                            </a:rPr>
                            <m:t>𝑥</m:t>
                          </m:r>
                        </m:e>
                      </m:d>
                      <m:r>
                        <a:rPr lang="en-US" sz="1900" b="0" i="1" smtClean="0">
                          <a:latin typeface="Cambria Math" panose="02040503050406030204" pitchFamily="18" charset="0"/>
                          <a:ea typeface="Cambria Math" panose="02040503050406030204" pitchFamily="18" charset="0"/>
                        </a:rPr>
                        <m:t>=−</m:t>
                      </m:r>
                      <m:f>
                        <m:fPr>
                          <m:ctrlPr>
                            <a:rPr lang="en-US" altLang="en-US" sz="1900" b="0" i="1" dirty="0" smtClean="0">
                              <a:latin typeface="Cambria Math" panose="02040503050406030204" pitchFamily="18" charset="0"/>
                              <a:cs typeface="Times New Roman" panose="02020603050405020304" pitchFamily="18" charset="0"/>
                            </a:rPr>
                          </m:ctrlPr>
                        </m:fPr>
                        <m:num>
                          <m:r>
                            <a:rPr lang="en-US" sz="1900">
                              <a:latin typeface="Cambria Math" panose="02040503050406030204" pitchFamily="18" charset="0"/>
                              <a:ea typeface="Cambria Math" panose="02040503050406030204" pitchFamily="18" charset="0"/>
                            </a:rPr>
                            <m:t>4</m:t>
                          </m:r>
                          <m:r>
                            <a:rPr lang="en-US" altLang="en-US" sz="1900" i="1">
                              <a:latin typeface="Cambria Math" panose="02040503050406030204" pitchFamily="18" charset="0"/>
                              <a:ea typeface="Cambria Math" panose="02040503050406030204" pitchFamily="18" charset="0"/>
                              <a:cs typeface="Simplified Arabic" pitchFamily="18" charset="-78"/>
                            </a:rPr>
                            <m:t>𝜋</m:t>
                          </m:r>
                          <m:r>
                            <a:rPr lang="en-US" altLang="en-US" sz="1900" baseline="30000">
                              <a:latin typeface="Cambria Math" panose="02040503050406030204" pitchFamily="18" charset="0"/>
                              <a:ea typeface="Cambria Math" panose="02040503050406030204" pitchFamily="18" charset="0"/>
                              <a:cs typeface="Simplified Arabic" pitchFamily="18" charset="-78"/>
                            </a:rPr>
                            <m:t>2</m:t>
                          </m:r>
                        </m:num>
                        <m:den>
                          <m:sSup>
                            <m:sSupPr>
                              <m:ctrlPr>
                                <a:rPr lang="en-US" altLang="en-US" sz="1900" b="0" i="1" dirty="0" smtClean="0">
                                  <a:latin typeface="Cambria Math" panose="02040503050406030204" pitchFamily="18" charset="0"/>
                                  <a:cs typeface="Times New Roman" panose="02020603050405020304" pitchFamily="18" charset="0"/>
                                </a:rPr>
                              </m:ctrlPr>
                            </m:sSupPr>
                            <m:e>
                              <m:r>
                                <a:rPr lang="en-US" altLang="en-US" sz="1900" b="0" i="1" dirty="0" smtClean="0">
                                  <a:latin typeface="Cambria Math" panose="02040503050406030204" pitchFamily="18" charset="0"/>
                                  <a:ea typeface="Cambria Math" panose="02040503050406030204" pitchFamily="18" charset="0"/>
                                  <a:cs typeface="Times New Roman" panose="02020603050405020304" pitchFamily="18" charset="0"/>
                                </a:rPr>
                                <m:t>𝜆</m:t>
                              </m:r>
                            </m:e>
                            <m:sup>
                              <m:r>
                                <a:rPr lang="en-US" altLang="en-US" sz="1900" b="0" i="1" dirty="0" smtClean="0">
                                  <a:latin typeface="Cambria Math" panose="02040503050406030204" pitchFamily="18" charset="0"/>
                                  <a:cs typeface="Times New Roman" panose="02020603050405020304" pitchFamily="18" charset="0"/>
                                </a:rPr>
                                <m:t>2</m:t>
                              </m:r>
                            </m:sup>
                          </m:sSup>
                        </m:den>
                      </m:f>
                      <m:r>
                        <a:rPr lang="en-US" altLang="en-US" sz="1900" b="0" i="1" dirty="0" smtClean="0">
                          <a:latin typeface="Cambria Math" panose="02040503050406030204" pitchFamily="18" charset="0"/>
                          <a:cs typeface="Times New Roman" panose="02020603050405020304" pitchFamily="18" charset="0"/>
                        </a:rPr>
                        <m:t> </m:t>
                      </m:r>
                      <m:r>
                        <a:rPr lang="en-US" sz="1900" i="1">
                          <a:latin typeface="Cambria Math" panose="02040503050406030204" pitchFamily="18" charset="0"/>
                          <a:ea typeface="Cambria Math" panose="02040503050406030204" pitchFamily="18" charset="0"/>
                        </a:rPr>
                        <m:t>𝜓</m:t>
                      </m:r>
                      <m:d>
                        <m:dPr>
                          <m:ctrlPr>
                            <a:rPr lang="en-US" sz="1900" i="1">
                              <a:latin typeface="Cambria Math" panose="02040503050406030204" pitchFamily="18" charset="0"/>
                              <a:ea typeface="Cambria Math" panose="02040503050406030204" pitchFamily="18" charset="0"/>
                            </a:rPr>
                          </m:ctrlPr>
                        </m:dPr>
                        <m:e>
                          <m:r>
                            <a:rPr lang="en-US" sz="1900" i="1">
                              <a:latin typeface="Cambria Math" panose="02040503050406030204" pitchFamily="18" charset="0"/>
                              <a:ea typeface="Cambria Math" panose="02040503050406030204" pitchFamily="18" charset="0"/>
                            </a:rPr>
                            <m:t>𝑥</m:t>
                          </m:r>
                        </m:e>
                      </m:d>
                    </m:oMath>
                  </m:oMathPara>
                </a14:m>
                <a:endParaRPr lang="en-US" sz="19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372231" y="5137228"/>
                <a:ext cx="2399537" cy="54829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79898" y="6010954"/>
                <a:ext cx="1796902" cy="5726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2</m:t>
                              </m:r>
                            </m:sup>
                          </m:sSup>
                          <m:r>
                            <a:rPr lang="en-US" i="1" smtClean="0">
                              <a:latin typeface="Cambria Math" panose="02040503050406030204" pitchFamily="18" charset="0"/>
                              <a:ea typeface="Cambria Math" panose="02040503050406030204" pitchFamily="18" charset="0"/>
                            </a:rPr>
                            <m:t>𝜓</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𝑑𝑥</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altLang="en-US" i="1" dirty="0">
                              <a:latin typeface="Cambria Math" panose="02040503050406030204" pitchFamily="18" charset="0"/>
                              <a:cs typeface="Times New Roman" panose="02020603050405020304" pitchFamily="18" charset="0"/>
                            </a:rPr>
                          </m:ctrlPr>
                        </m:fPr>
                        <m:num>
                          <m:r>
                            <a:rPr lang="en-US">
                              <a:latin typeface="Cambria Math" panose="02040503050406030204" pitchFamily="18" charset="0"/>
                              <a:ea typeface="Cambria Math" panose="02040503050406030204" pitchFamily="18" charset="0"/>
                            </a:rPr>
                            <m:t>4</m:t>
                          </m:r>
                          <m:r>
                            <a:rPr lang="en-US" altLang="en-US" i="1">
                              <a:latin typeface="Cambria Math" panose="02040503050406030204" pitchFamily="18" charset="0"/>
                              <a:ea typeface="Cambria Math" panose="02040503050406030204" pitchFamily="18" charset="0"/>
                              <a:cs typeface="Simplified Arabic" pitchFamily="18" charset="-78"/>
                            </a:rPr>
                            <m:t>𝜋</m:t>
                          </m:r>
                          <m:r>
                            <a:rPr lang="en-US" altLang="en-US" baseline="30000">
                              <a:latin typeface="Cambria Math" panose="02040503050406030204" pitchFamily="18" charset="0"/>
                              <a:ea typeface="Cambria Math" panose="02040503050406030204" pitchFamily="18" charset="0"/>
                              <a:cs typeface="Simplified Arabic" pitchFamily="18" charset="-78"/>
                            </a:rPr>
                            <m:t>2</m:t>
                          </m:r>
                        </m:num>
                        <m:den>
                          <m:sSup>
                            <m:sSupPr>
                              <m:ctrlPr>
                                <a:rPr lang="en-US" altLang="en-US" i="1" dirty="0">
                                  <a:latin typeface="Cambria Math" panose="02040503050406030204" pitchFamily="18" charset="0"/>
                                  <a:cs typeface="Times New Roman" panose="02020603050405020304" pitchFamily="18" charset="0"/>
                                </a:rPr>
                              </m:ctrlPr>
                            </m:sSupPr>
                            <m:e>
                              <m:r>
                                <a:rPr lang="en-US" altLang="en-US" i="1" dirty="0">
                                  <a:latin typeface="Cambria Math" panose="02040503050406030204" pitchFamily="18" charset="0"/>
                                  <a:ea typeface="Cambria Math" panose="02040503050406030204" pitchFamily="18" charset="0"/>
                                  <a:cs typeface="Times New Roman" panose="02020603050405020304" pitchFamily="18" charset="0"/>
                                </a:rPr>
                                <m:t>𝜆</m:t>
                              </m:r>
                            </m:e>
                            <m:sup>
                              <m:r>
                                <a:rPr lang="en-US" altLang="en-US" i="1" dirty="0">
                                  <a:latin typeface="Cambria Math" panose="02040503050406030204" pitchFamily="18" charset="0"/>
                                  <a:cs typeface="Times New Roman" panose="02020603050405020304" pitchFamily="18" charset="0"/>
                                </a:rPr>
                                <m:t>2</m:t>
                              </m:r>
                            </m:sup>
                          </m:sSup>
                        </m:den>
                      </m:f>
                      <m:r>
                        <a:rPr lang="en-US" altLang="en-US" i="1" dirty="0">
                          <a:latin typeface="Cambria Math" panose="02040503050406030204" pitchFamily="18" charset="0"/>
                          <a:cs typeface="Times New Roman" panose="02020603050405020304" pitchFamily="18" charset="0"/>
                        </a:rPr>
                        <m:t> </m:t>
                      </m:r>
                      <m:r>
                        <a:rPr lang="en-US" i="1">
                          <a:latin typeface="Cambria Math" panose="02040503050406030204" pitchFamily="18" charset="0"/>
                          <a:ea typeface="Cambria Math" panose="02040503050406030204" pitchFamily="18" charset="0"/>
                        </a:rPr>
                        <m:t>𝜓</m:t>
                      </m:r>
                      <m:r>
                        <a:rPr lang="en-US" b="0" i="1" smtClean="0">
                          <a:latin typeface="Cambria Math" panose="02040503050406030204" pitchFamily="18" charset="0"/>
                        </a:rPr>
                        <m:t>=0</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679898" y="6010954"/>
                <a:ext cx="1796902" cy="57265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323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4" end="14"/>
                                            </p:txEl>
                                          </p:spTgt>
                                        </p:tgtEl>
                                        <p:attrNameLst>
                                          <p:attrName>style.visibility</p:attrName>
                                        </p:attrNameLst>
                                      </p:cBhvr>
                                      <p:to>
                                        <p:strVal val="visible"/>
                                      </p:to>
                                    </p:set>
                                    <p:animEffect transition="in" filter="fade">
                                      <p:cBhvr>
                                        <p:cTn id="52" dur="500"/>
                                        <p:tgtEl>
                                          <p:spTgt spid="3">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visible"/>
                                      </p:to>
                                    </p:set>
                                    <p:animEffect transition="in" filter="fade">
                                      <p:cBhvr>
                                        <p:cTn id="57" dur="500"/>
                                        <p:tgtEl>
                                          <p:spTgt spid="2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7" end="17"/>
                                            </p:txEl>
                                          </p:spTgt>
                                        </p:tgtEl>
                                        <p:attrNameLst>
                                          <p:attrName>style.visibility</p:attrName>
                                        </p:attrNameLst>
                                      </p:cBhvr>
                                      <p:to>
                                        <p:strVal val="visible"/>
                                      </p:to>
                                    </p:set>
                                    <p:animEffect transition="in" filter="fade">
                                      <p:cBhvr>
                                        <p:cTn id="62" dur="500"/>
                                        <p:tgtEl>
                                          <p:spTgt spid="3">
                                            <p:txEl>
                                              <p:pRg st="17" end="1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fade">
                                      <p:cBhvr>
                                        <p:cTn id="6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2850" b="1" dirty="0"/>
              <a:t>Applications of Postulates of Quantum Mechanics</a:t>
            </a:r>
            <a:endParaRPr lang="ar-SA" altLang="en-US" sz="285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40</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7397"/>
                <a:ext cx="8754566" cy="5307992"/>
              </a:xfrm>
              <a:prstGeom prst="rect">
                <a:avLst/>
              </a:prstGeom>
            </p:spPr>
            <p:txBody>
              <a:bodyPr wrap="square">
                <a:spAutoFit/>
              </a:bodyPr>
              <a:lstStyle/>
              <a:p>
                <a:pPr algn="just">
                  <a:spcBef>
                    <a:spcPct val="0"/>
                  </a:spcBef>
                </a:pPr>
                <a:r>
                  <a:rPr lang="en-US" altLang="en-US" sz="2400" dirty="0"/>
                  <a:t>Lets, for example, operate on the wave function for the particle in one dimensional box by the operator of the linear momentum in the </a:t>
                </a:r>
                <a14:m>
                  <m:oMath xmlns:m="http://schemas.openxmlformats.org/officeDocument/2006/math">
                    <m:r>
                      <a:rPr lang="en-US" altLang="en-US" sz="2400" i="1" dirty="0" smtClean="0">
                        <a:latin typeface="Cambria Math" panose="02040503050406030204" pitchFamily="18" charset="0"/>
                      </a:rPr>
                      <m:t>𝑥</m:t>
                    </m:r>
                  </m:oMath>
                </a14:m>
                <a:r>
                  <a:rPr lang="en-US" altLang="en-US" sz="2400" dirty="0"/>
                  <a:t> direction, </a:t>
                </a:r>
                <a14:m>
                  <m:oMath xmlns:m="http://schemas.openxmlformats.org/officeDocument/2006/math">
                    <m:sSub>
                      <m:sSubPr>
                        <m:ctrlPr>
                          <a:rPr lang="en-US" alt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𝑃</m:t>
                            </m:r>
                          </m:e>
                        </m:acc>
                      </m:e>
                      <m:sub>
                        <m:r>
                          <a:rPr lang="en-US" altLang="en-US" sz="2400" b="0" i="1" smtClean="0">
                            <a:latin typeface="Cambria Math" panose="02040503050406030204" pitchFamily="18" charset="0"/>
                          </a:rPr>
                          <m:t>𝑥</m:t>
                        </m:r>
                      </m:sub>
                    </m:sSub>
                  </m:oMath>
                </a14:m>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1500" dirty="0"/>
              </a:p>
              <a:p>
                <a:pPr algn="just">
                  <a:spcBef>
                    <a:spcPct val="0"/>
                  </a:spcBef>
                </a:pPr>
                <a:r>
                  <a:rPr lang="en-US" altLang="en-US" sz="2400" dirty="0"/>
                  <a:t>It is clear that the function here is not an eigenfunction of the operator </a:t>
                </a:r>
                <a14:m>
                  <m:oMath xmlns:m="http://schemas.openxmlformats.org/officeDocument/2006/math">
                    <m:sSub>
                      <m:sSubPr>
                        <m:ctrlPr>
                          <a:rPr lang="en-US" alt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𝑃</m:t>
                            </m:r>
                          </m:e>
                        </m:acc>
                      </m:e>
                      <m:sub>
                        <m:r>
                          <a:rPr lang="en-US" altLang="en-US" sz="2400" i="1">
                            <a:latin typeface="Cambria Math" panose="02040503050406030204" pitchFamily="18" charset="0"/>
                          </a:rPr>
                          <m:t>𝑥</m:t>
                        </m:r>
                      </m:sub>
                    </m:sSub>
                  </m:oMath>
                </a14:m>
                <a:r>
                  <a:rPr lang="en-US" altLang="en-US" sz="2400" dirty="0"/>
                  <a:t>.</a:t>
                </a:r>
              </a:p>
              <a:p>
                <a:pPr algn="just">
                  <a:spcBef>
                    <a:spcPct val="0"/>
                  </a:spcBef>
                </a:pPr>
                <a:endParaRPr lang="en-US" altLang="en-US" sz="1000" dirty="0"/>
              </a:p>
              <a:p>
                <a:pPr algn="just">
                  <a:spcBef>
                    <a:spcPct val="0"/>
                  </a:spcBef>
                </a:pPr>
                <a:r>
                  <a:rPr lang="en-US" altLang="en-US" sz="2400" b="1" dirty="0">
                    <a:solidFill>
                      <a:srgbClr val="FF0000"/>
                    </a:solidFill>
                  </a:rPr>
                  <a:t>What if we operate by  </a:t>
                </a:r>
                <a14:m>
                  <m:oMath xmlns:m="http://schemas.openxmlformats.org/officeDocument/2006/math">
                    <m:sSubSup>
                      <m:sSubSupPr>
                        <m:ctrlPr>
                          <a:rPr lang="en-US" altLang="en-US" sz="2400" b="1" i="1" smtClean="0">
                            <a:solidFill>
                              <a:srgbClr val="FF0000"/>
                            </a:solidFill>
                            <a:latin typeface="Cambria Math" panose="02040503050406030204" pitchFamily="18" charset="0"/>
                          </a:rPr>
                        </m:ctrlPr>
                      </m:sSubSupPr>
                      <m:e>
                        <m:acc>
                          <m:accPr>
                            <m:chr m:val="̂"/>
                            <m:ctrlPr>
                              <a:rPr lang="en-US" altLang="en-US" sz="2400" b="1" i="1" smtClean="0">
                                <a:solidFill>
                                  <a:srgbClr val="FF0000"/>
                                </a:solidFill>
                                <a:latin typeface="Cambria Math" panose="02040503050406030204" pitchFamily="18" charset="0"/>
                              </a:rPr>
                            </m:ctrlPr>
                          </m:accPr>
                          <m:e>
                            <m:r>
                              <a:rPr lang="en-US" altLang="en-US" sz="2400" b="1" i="1" smtClean="0">
                                <a:solidFill>
                                  <a:srgbClr val="FF0000"/>
                                </a:solidFill>
                                <a:latin typeface="Cambria Math" panose="02040503050406030204" pitchFamily="18" charset="0"/>
                              </a:rPr>
                              <m:t>𝑷</m:t>
                            </m:r>
                          </m:e>
                        </m:acc>
                      </m:e>
                      <m:sub>
                        <m:r>
                          <a:rPr lang="en-US" altLang="en-US" sz="2400" b="1" i="1" smtClean="0">
                            <a:solidFill>
                              <a:srgbClr val="FF0000"/>
                            </a:solidFill>
                            <a:latin typeface="Cambria Math" panose="02040503050406030204" pitchFamily="18" charset="0"/>
                          </a:rPr>
                          <m:t>𝒙</m:t>
                        </m:r>
                      </m:sub>
                      <m:sup>
                        <m:r>
                          <a:rPr lang="en-US" altLang="en-US" sz="2400" b="1" i="1" smtClean="0">
                            <a:solidFill>
                              <a:srgbClr val="FF0000"/>
                            </a:solidFill>
                            <a:latin typeface="Cambria Math" panose="02040503050406030204" pitchFamily="18" charset="0"/>
                          </a:rPr>
                          <m:t>𝟐</m:t>
                        </m:r>
                      </m:sup>
                    </m:sSubSup>
                  </m:oMath>
                </a14:m>
                <a:r>
                  <a:rPr lang="en-US" altLang="en-US" sz="2400" b="1" dirty="0">
                    <a:solidFill>
                      <a:srgbClr val="FF0000"/>
                    </a:solidFill>
                  </a:rPr>
                  <a:t>?</a:t>
                </a:r>
              </a:p>
              <a:p>
                <a:pPr algn="just">
                  <a:spcBef>
                    <a:spcPct val="0"/>
                  </a:spcBef>
                </a:pPr>
                <a:endParaRPr lang="en-US" altLang="en-US" sz="2400" dirty="0"/>
              </a:p>
              <a:p>
                <a:pPr algn="just">
                  <a:spcBef>
                    <a:spcPct val="0"/>
                  </a:spcBef>
                </a:pPr>
                <a:endParaRPr lang="en-US" alt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11014" y="897397"/>
                <a:ext cx="8754566" cy="5307992"/>
              </a:xfrm>
              <a:prstGeom prst="rect">
                <a:avLst/>
              </a:prstGeom>
              <a:blipFill>
                <a:blip r:embed="rId3"/>
                <a:stretch>
                  <a:fillRect l="-1114" t="-918" r="-1045"/>
                </a:stretch>
              </a:blipFill>
            </p:spPr>
            <p:txBody>
              <a:bodyPr/>
              <a:lstStyle/>
              <a:p>
                <a:r>
                  <a:rPr lang="en-US">
                    <a:noFill/>
                  </a:rPr>
                  <a:t> </a:t>
                </a:r>
              </a:p>
            </p:txBody>
          </p:sp>
        </mc:Fallback>
      </mc:AlternateContent>
      <p:graphicFrame>
        <p:nvGraphicFramePr>
          <p:cNvPr id="9" name="كائن 34"/>
          <p:cNvGraphicFramePr>
            <a:graphicFrameLocks noChangeAspect="1"/>
          </p:cNvGraphicFramePr>
          <p:nvPr>
            <p:extLst>
              <p:ext uri="{D42A27DB-BD31-4B8C-83A1-F6EECF244321}">
                <p14:modId xmlns:p14="http://schemas.microsoft.com/office/powerpoint/2010/main" val="1946894445"/>
              </p:ext>
            </p:extLst>
          </p:nvPr>
        </p:nvGraphicFramePr>
        <p:xfrm>
          <a:off x="3054190" y="5533391"/>
          <a:ext cx="3035618" cy="822960"/>
        </p:xfrm>
        <a:graphic>
          <a:graphicData uri="http://schemas.openxmlformats.org/presentationml/2006/ole">
            <mc:AlternateContent xmlns:mc="http://schemas.openxmlformats.org/markup-compatibility/2006">
              <mc:Choice xmlns:v="urn:schemas-microsoft-com:vml" Requires="v">
                <p:oleObj spid="_x0000_s5314" name="معادلة" r:id="rId4" imgW="1930400" imgH="520700" progId="Equation.3">
                  <p:embed/>
                </p:oleObj>
              </mc:Choice>
              <mc:Fallback>
                <p:oleObj name="معادلة" r:id="rId4" imgW="1930400" imgH="520700" progId="Equation.3">
                  <p:embed/>
                  <p:pic>
                    <p:nvPicPr>
                      <p:cNvPr id="35" name="كائن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190" y="5533391"/>
                        <a:ext cx="3035618"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0" name="TextBox 9"/>
              <p:cNvSpPr txBox="1"/>
              <p:nvPr/>
            </p:nvSpPr>
            <p:spPr>
              <a:xfrm>
                <a:off x="2859439" y="2016867"/>
                <a:ext cx="3717171" cy="104182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sz="2100" b="0" i="1" dirty="0" smtClean="0">
                              <a:latin typeface="Cambria Math" panose="02040503050406030204" pitchFamily="18" charset="0"/>
                            </a:rPr>
                          </m:ctrlPr>
                        </m:sSubPr>
                        <m:e>
                          <m:acc>
                            <m:accPr>
                              <m:chr m:val="̂"/>
                              <m:ctrlPr>
                                <a:rPr lang="en-US" sz="2100" b="0" i="1" dirty="0" smtClean="0">
                                  <a:latin typeface="Cambria Math" panose="02040503050406030204" pitchFamily="18" charset="0"/>
                                </a:rPr>
                              </m:ctrlPr>
                            </m:accPr>
                            <m:e>
                              <m:r>
                                <a:rPr lang="en-US" sz="2100" b="0" i="1" dirty="0" smtClean="0">
                                  <a:latin typeface="Cambria Math" panose="02040503050406030204" pitchFamily="18" charset="0"/>
                                </a:rPr>
                                <m:t>𝑃</m:t>
                              </m:r>
                            </m:e>
                          </m:acc>
                        </m:e>
                        <m:sub>
                          <m:r>
                            <a:rPr lang="en-US" sz="2100" b="0" i="1" dirty="0" smtClean="0">
                              <a:latin typeface="Cambria Math" panose="02040503050406030204" pitchFamily="18" charset="0"/>
                            </a:rPr>
                            <m:t>𝑥</m:t>
                          </m:r>
                        </m:sub>
                      </m:sSub>
                      <m:r>
                        <a:rPr lang="en-US" sz="2100" b="0" i="1" dirty="0" smtClean="0">
                          <a:latin typeface="Cambria Math" panose="02040503050406030204" pitchFamily="18" charset="0"/>
                        </a:rPr>
                        <m:t>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𝜓</m:t>
                          </m:r>
                        </m:e>
                        <m:sub>
                          <m:r>
                            <a:rPr lang="en-US" sz="2100" b="0" i="1" smtClean="0">
                              <a:latin typeface="Cambria Math" panose="02040503050406030204" pitchFamily="18" charset="0"/>
                            </a:rPr>
                            <m:t>𝑛</m:t>
                          </m:r>
                        </m:sub>
                      </m:sSub>
                      <m:r>
                        <a:rPr lang="en-US" sz="2100" b="0" i="1" smtClean="0">
                          <a:latin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ℏ</m:t>
                      </m:r>
                      <m:r>
                        <a:rPr lang="en-US" sz="2100" b="0" i="1" smtClean="0">
                          <a:latin typeface="Cambria Math" panose="02040503050406030204" pitchFamily="18" charset="0"/>
                          <a:ea typeface="Cambria Math" panose="02040503050406030204" pitchFamily="18" charset="0"/>
                        </a:rPr>
                        <m:t> </m:t>
                      </m:r>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𝑑</m:t>
                          </m:r>
                        </m:num>
                        <m:den>
                          <m:r>
                            <a:rPr lang="en-US" sz="2100" b="0" i="1" smtClean="0">
                              <a:latin typeface="Cambria Math" panose="02040503050406030204" pitchFamily="18" charset="0"/>
                              <a:ea typeface="Cambria Math" panose="02040503050406030204" pitchFamily="18" charset="0"/>
                            </a:rPr>
                            <m:t>𝑑𝑥</m:t>
                          </m:r>
                        </m:den>
                      </m:f>
                      <m:d>
                        <m:dPr>
                          <m:begChr m:val="["/>
                          <m:endChr m:val="]"/>
                          <m:ctrlPr>
                            <a:rPr lang="en-US" sz="2100" b="0" i="1" smtClean="0">
                              <a:latin typeface="Cambria Math" panose="02040503050406030204" pitchFamily="18" charset="0"/>
                              <a:ea typeface="Cambria Math" panose="02040503050406030204" pitchFamily="18" charset="0"/>
                            </a:rPr>
                          </m:ctrlPr>
                        </m:dPr>
                        <m:e>
                          <m:rad>
                            <m:radPr>
                              <m:degHide m:val="on"/>
                              <m:ctrlPr>
                                <a:rPr lang="en-US" sz="2100" b="0" i="1" smtClean="0">
                                  <a:latin typeface="Cambria Math" panose="02040503050406030204" pitchFamily="18" charset="0"/>
                                  <a:ea typeface="Cambria Math" panose="02040503050406030204" pitchFamily="18" charset="0"/>
                                </a:rPr>
                              </m:ctrlPr>
                            </m:radPr>
                            <m:deg/>
                            <m:e>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2</m:t>
                                  </m:r>
                                </m:num>
                                <m:den>
                                  <m:r>
                                    <a:rPr lang="en-US" sz="2100" b="0" i="1" smtClean="0">
                                      <a:latin typeface="Cambria Math" panose="02040503050406030204" pitchFamily="18" charset="0"/>
                                      <a:ea typeface="Cambria Math" panose="02040503050406030204" pitchFamily="18" charset="0"/>
                                    </a:rPr>
                                    <m:t>𝑎</m:t>
                                  </m:r>
                                </m:den>
                              </m:f>
                            </m:e>
                          </m:rad>
                          <m:func>
                            <m:funcPr>
                              <m:ctrlPr>
                                <a:rPr lang="en-US" sz="2100" b="0" i="1" smtClean="0">
                                  <a:latin typeface="Cambria Math" panose="02040503050406030204" pitchFamily="18" charset="0"/>
                                  <a:ea typeface="Cambria Math" panose="02040503050406030204" pitchFamily="18" charset="0"/>
                                </a:rPr>
                              </m:ctrlPr>
                            </m:funcPr>
                            <m:fName>
                              <m:r>
                                <m:rPr>
                                  <m:sty m:val="p"/>
                                </m:rPr>
                                <a:rPr lang="en-US" sz="2100" b="0" i="0" smtClean="0">
                                  <a:latin typeface="Cambria Math" panose="02040503050406030204" pitchFamily="18" charset="0"/>
                                  <a:ea typeface="Cambria Math" panose="02040503050406030204" pitchFamily="18" charset="0"/>
                                </a:rPr>
                                <m:t>sin</m:t>
                              </m:r>
                            </m:fName>
                            <m:e>
                              <m:d>
                                <m:dPr>
                                  <m:ctrlPr>
                                    <a:rPr lang="en-US" sz="2100" b="0" i="1" smtClean="0">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r>
                                        <a:rPr lang="en-US" sz="2100" i="1">
                                          <a:latin typeface="Cambria Math" panose="02040503050406030204" pitchFamily="18" charset="0"/>
                                          <a:ea typeface="Cambria Math" panose="02040503050406030204" pitchFamily="18" charset="0"/>
                                        </a:rPr>
                                        <m:t>𝑥</m:t>
                                      </m:r>
                                    </m:num>
                                    <m:den>
                                      <m:r>
                                        <a:rPr lang="en-US" sz="2100" i="1">
                                          <a:latin typeface="Cambria Math" panose="02040503050406030204" pitchFamily="18" charset="0"/>
                                          <a:ea typeface="Cambria Math" panose="02040503050406030204" pitchFamily="18" charset="0"/>
                                        </a:rPr>
                                        <m:t>𝑎</m:t>
                                      </m:r>
                                    </m:den>
                                  </m:f>
                                </m:e>
                              </m:d>
                            </m:e>
                          </m:func>
                        </m:e>
                      </m:d>
                      <m:r>
                        <a:rPr lang="en-US" sz="2100" b="0" i="1" smtClean="0">
                          <a:latin typeface="Cambria Math" panose="02040503050406030204" pitchFamily="18" charset="0"/>
                          <a:ea typeface="Cambria Math" panose="02040503050406030204" pitchFamily="18" charset="0"/>
                        </a:rPr>
                        <m:t> </m:t>
                      </m:r>
                    </m:oMath>
                  </m:oMathPara>
                </a14:m>
                <a:endParaRPr lang="en-US" sz="2100" dirty="0"/>
              </a:p>
            </p:txBody>
          </p:sp>
        </mc:Choice>
        <mc:Fallback xmlns="">
          <p:sp>
            <p:nvSpPr>
              <p:cNvPr id="10" name="TextBox 9"/>
              <p:cNvSpPr txBox="1">
                <a:spLocks noRot="1" noChangeAspect="1" noMove="1" noResize="1" noEditPoints="1" noAdjustHandles="1" noChangeArrowheads="1" noChangeShapeType="1" noTextEdit="1"/>
              </p:cNvSpPr>
              <p:nvPr/>
            </p:nvSpPr>
            <p:spPr>
              <a:xfrm>
                <a:off x="2859439" y="2016867"/>
                <a:ext cx="3717171" cy="104182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57196" y="3089599"/>
                <a:ext cx="2945358" cy="954813"/>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US" sz="2100" b="0" i="1" smtClean="0">
                          <a:latin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ℏ</m:t>
                      </m:r>
                      <m:rad>
                        <m:radPr>
                          <m:degHide m:val="on"/>
                          <m:ctrlPr>
                            <a:rPr lang="en-US" sz="2100" i="1">
                              <a:latin typeface="Cambria Math" panose="02040503050406030204" pitchFamily="18" charset="0"/>
                              <a:ea typeface="Cambria Math" panose="02040503050406030204" pitchFamily="18" charset="0"/>
                            </a:rPr>
                          </m:ctrlPr>
                        </m:radPr>
                        <m:deg/>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2</m:t>
                              </m:r>
                            </m:num>
                            <m:den>
                              <m:r>
                                <a:rPr lang="en-US" sz="2100" i="1">
                                  <a:latin typeface="Cambria Math" panose="02040503050406030204" pitchFamily="18" charset="0"/>
                                  <a:ea typeface="Cambria Math" panose="02040503050406030204" pitchFamily="18" charset="0"/>
                                </a:rPr>
                                <m:t>𝑎</m:t>
                              </m:r>
                            </m:den>
                          </m:f>
                        </m:e>
                      </m:rad>
                      <m:d>
                        <m:dPr>
                          <m:ctrlPr>
                            <a:rPr lang="en-US" sz="2100" i="1">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num>
                            <m:den>
                              <m:r>
                                <a:rPr lang="en-US" sz="2100" i="1">
                                  <a:latin typeface="Cambria Math" panose="02040503050406030204" pitchFamily="18" charset="0"/>
                                  <a:ea typeface="Cambria Math" panose="02040503050406030204" pitchFamily="18" charset="0"/>
                                </a:rPr>
                                <m:t>𝑎</m:t>
                              </m:r>
                            </m:den>
                          </m:f>
                        </m:e>
                      </m:d>
                      <m:func>
                        <m:funcPr>
                          <m:ctrlPr>
                            <a:rPr lang="en-US" sz="2100" i="1">
                              <a:latin typeface="Cambria Math" panose="02040503050406030204" pitchFamily="18" charset="0"/>
                              <a:ea typeface="Cambria Math" panose="02040503050406030204" pitchFamily="18" charset="0"/>
                            </a:rPr>
                          </m:ctrlPr>
                        </m:funcPr>
                        <m:fName>
                          <m:r>
                            <m:rPr>
                              <m:sty m:val="p"/>
                            </m:rPr>
                            <a:rPr lang="en-US" sz="2100">
                              <a:latin typeface="Cambria Math" panose="02040503050406030204" pitchFamily="18" charset="0"/>
                              <a:ea typeface="Cambria Math" panose="02040503050406030204" pitchFamily="18" charset="0"/>
                            </a:rPr>
                            <m:t>cos</m:t>
                          </m:r>
                        </m:fName>
                        <m:e>
                          <m:d>
                            <m:dPr>
                              <m:ctrlPr>
                                <a:rPr lang="en-US" sz="2100" i="1">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r>
                                    <a:rPr lang="en-US" sz="2100" i="1">
                                      <a:latin typeface="Cambria Math" panose="02040503050406030204" pitchFamily="18" charset="0"/>
                                      <a:ea typeface="Cambria Math" panose="02040503050406030204" pitchFamily="18" charset="0"/>
                                    </a:rPr>
                                    <m:t>𝑥</m:t>
                                  </m:r>
                                </m:num>
                                <m:den>
                                  <m:r>
                                    <a:rPr lang="en-US" sz="2100" i="1">
                                      <a:latin typeface="Cambria Math" panose="02040503050406030204" pitchFamily="18" charset="0"/>
                                      <a:ea typeface="Cambria Math" panose="02040503050406030204" pitchFamily="18" charset="0"/>
                                    </a:rPr>
                                    <m:t>𝑎</m:t>
                                  </m:r>
                                </m:den>
                              </m:f>
                            </m:e>
                          </m:d>
                        </m:e>
                      </m:func>
                    </m:oMath>
                  </m:oMathPara>
                </a14:m>
                <a:endParaRPr lang="en-US" sz="21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557196" y="3089599"/>
                <a:ext cx="2945358" cy="954813"/>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70574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fade">
                                      <p:cBhvr>
                                        <p:cTn id="27" dur="500"/>
                                        <p:tgtEl>
                                          <p:spTgt spid="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2850" b="1" dirty="0"/>
              <a:t>Applications of Postulates of Quantum Mechanics</a:t>
            </a:r>
            <a:endParaRPr lang="ar-SA" altLang="en-US" sz="285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41</a:t>
            </a:fld>
            <a:endParaRPr lang="en-US"/>
          </a:p>
        </p:txBody>
      </p:sp>
      <p:sp>
        <p:nvSpPr>
          <p:cNvPr id="5" name="Rectangle 4"/>
          <p:cNvSpPr/>
          <p:nvPr/>
        </p:nvSpPr>
        <p:spPr>
          <a:xfrm>
            <a:off x="211014" y="897397"/>
            <a:ext cx="8754566" cy="3277820"/>
          </a:xfrm>
          <a:prstGeom prst="rect">
            <a:avLst/>
          </a:prstGeom>
        </p:spPr>
        <p:txBody>
          <a:bodyPr wrap="square">
            <a:spAutoFit/>
          </a:bodyPr>
          <a:lstStyle/>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1500" dirty="0"/>
          </a:p>
          <a:p>
            <a:pPr algn="just">
              <a:spcBef>
                <a:spcPct val="0"/>
              </a:spcBef>
            </a:pPr>
            <a:endParaRPr lang="en-US" altLang="en-US" sz="2400" dirty="0"/>
          </a:p>
          <a:p>
            <a:pPr algn="just">
              <a:spcBef>
                <a:spcPct val="0"/>
              </a:spcBef>
            </a:pPr>
            <a:endParaRPr lang="en-US" altLang="en-US" sz="2400" dirty="0"/>
          </a:p>
        </p:txBody>
      </p:sp>
      <mc:AlternateContent xmlns:mc="http://schemas.openxmlformats.org/markup-compatibility/2006" xmlns:a14="http://schemas.microsoft.com/office/drawing/2010/main">
        <mc:Choice Requires="a14">
          <p:sp>
            <p:nvSpPr>
              <p:cNvPr id="3" name="TextBox 2"/>
              <p:cNvSpPr txBox="1"/>
              <p:nvPr/>
            </p:nvSpPr>
            <p:spPr>
              <a:xfrm>
                <a:off x="2591810" y="1009622"/>
                <a:ext cx="3960380" cy="1041824"/>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Sup>
                        <m:sSubSupPr>
                          <m:ctrlPr>
                            <a:rPr lang="en-US" sz="2100" i="1" smtClean="0">
                              <a:latin typeface="Cambria Math" panose="02040503050406030204" pitchFamily="18" charset="0"/>
                            </a:rPr>
                          </m:ctrlPr>
                        </m:sSubSupPr>
                        <m:e>
                          <m:acc>
                            <m:accPr>
                              <m:chr m:val="̂"/>
                              <m:ctrlPr>
                                <a:rPr lang="en-US" sz="2100" i="1" smtClean="0">
                                  <a:latin typeface="Cambria Math" panose="02040503050406030204" pitchFamily="18" charset="0"/>
                                </a:rPr>
                              </m:ctrlPr>
                            </m:accPr>
                            <m:e>
                              <m:r>
                                <a:rPr lang="en-US" sz="2100" b="0" i="1" smtClean="0">
                                  <a:latin typeface="Cambria Math" panose="02040503050406030204" pitchFamily="18" charset="0"/>
                                </a:rPr>
                                <m:t>𝑃</m:t>
                              </m:r>
                            </m:e>
                          </m:acc>
                        </m:e>
                        <m:sub>
                          <m:r>
                            <a:rPr lang="en-US" sz="2100" b="0" i="1" smtClean="0">
                              <a:latin typeface="Cambria Math" panose="02040503050406030204" pitchFamily="18" charset="0"/>
                            </a:rPr>
                            <m:t>𝑥</m:t>
                          </m:r>
                        </m:sub>
                        <m:sup>
                          <m:r>
                            <a:rPr lang="en-US" sz="2100" b="0" i="1" smtClean="0">
                              <a:latin typeface="Cambria Math" panose="02040503050406030204" pitchFamily="18" charset="0"/>
                            </a:rPr>
                            <m:t>2</m:t>
                          </m:r>
                        </m:sup>
                      </m:sSubSup>
                      <m:r>
                        <a:rPr lang="en-US" sz="2100" b="0" i="1" smtClean="0">
                          <a:latin typeface="Cambria Math" panose="02040503050406030204" pitchFamily="18" charset="0"/>
                        </a:rPr>
                        <m:t> </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𝜓</m:t>
                          </m:r>
                        </m:e>
                        <m:sub>
                          <m:r>
                            <a:rPr lang="en-US" sz="2100" b="0" i="1" smtClean="0">
                              <a:latin typeface="Cambria Math" panose="02040503050406030204" pitchFamily="18" charset="0"/>
                            </a:rPr>
                            <m:t>𝑛</m:t>
                          </m:r>
                        </m:sub>
                      </m:sSub>
                      <m:r>
                        <a:rPr lang="en-US" sz="2100" b="0" i="1" smtClean="0">
                          <a:latin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ℏ </m:t>
                      </m:r>
                      <m:f>
                        <m:fPr>
                          <m:ctrlPr>
                            <a:rPr lang="en-US" sz="2100" b="0" i="1" smtClean="0">
                              <a:latin typeface="Cambria Math" panose="02040503050406030204" pitchFamily="18" charset="0"/>
                              <a:ea typeface="Cambria Math" panose="02040503050406030204" pitchFamily="18" charset="0"/>
                            </a:rPr>
                          </m:ctrlPr>
                        </m:fPr>
                        <m:num>
                          <m:sSup>
                            <m:sSupPr>
                              <m:ctrlPr>
                                <a:rPr lang="en-US" sz="2100" b="0" i="1" smtClean="0">
                                  <a:latin typeface="Cambria Math" panose="02040503050406030204" pitchFamily="18" charset="0"/>
                                  <a:ea typeface="Cambria Math" panose="02040503050406030204" pitchFamily="18" charset="0"/>
                                </a:rPr>
                              </m:ctrlPr>
                            </m:sSupPr>
                            <m:e>
                              <m:r>
                                <a:rPr lang="en-US" sz="2100" b="0" i="1" smtClean="0">
                                  <a:latin typeface="Cambria Math" panose="02040503050406030204" pitchFamily="18" charset="0"/>
                                  <a:ea typeface="Cambria Math" panose="02040503050406030204" pitchFamily="18" charset="0"/>
                                </a:rPr>
                                <m:t>𝑑</m:t>
                              </m:r>
                            </m:e>
                            <m:sup>
                              <m:r>
                                <a:rPr lang="en-US" sz="2100" b="0" i="1" smtClean="0">
                                  <a:latin typeface="Cambria Math" panose="02040503050406030204" pitchFamily="18" charset="0"/>
                                  <a:ea typeface="Cambria Math" panose="02040503050406030204" pitchFamily="18" charset="0"/>
                                </a:rPr>
                                <m:t>2</m:t>
                              </m:r>
                            </m:sup>
                          </m:sSup>
                        </m:num>
                        <m:den>
                          <m:sSup>
                            <m:sSupPr>
                              <m:ctrlPr>
                                <a:rPr lang="en-US" sz="2100" b="0" i="1" smtClean="0">
                                  <a:latin typeface="Cambria Math" panose="02040503050406030204" pitchFamily="18" charset="0"/>
                                  <a:ea typeface="Cambria Math" panose="02040503050406030204" pitchFamily="18" charset="0"/>
                                </a:rPr>
                              </m:ctrlPr>
                            </m:sSupPr>
                            <m:e>
                              <m:r>
                                <a:rPr lang="en-US" sz="2100" b="0" i="1" smtClean="0">
                                  <a:latin typeface="Cambria Math" panose="02040503050406030204" pitchFamily="18" charset="0"/>
                                  <a:ea typeface="Cambria Math" panose="02040503050406030204" pitchFamily="18" charset="0"/>
                                </a:rPr>
                                <m:t>𝑑𝑥</m:t>
                              </m:r>
                            </m:e>
                            <m:sup>
                              <m:r>
                                <a:rPr lang="en-US" sz="2100" b="0" i="1" smtClean="0">
                                  <a:latin typeface="Cambria Math" panose="02040503050406030204" pitchFamily="18" charset="0"/>
                                  <a:ea typeface="Cambria Math" panose="02040503050406030204" pitchFamily="18" charset="0"/>
                                </a:rPr>
                                <m:t>2</m:t>
                              </m:r>
                            </m:sup>
                          </m:sSup>
                        </m:den>
                      </m:f>
                      <m:r>
                        <a:rPr lang="en-US" sz="2100" b="0" i="1" smtClean="0">
                          <a:latin typeface="Cambria Math" panose="02040503050406030204" pitchFamily="18" charset="0"/>
                          <a:ea typeface="Cambria Math" panose="02040503050406030204" pitchFamily="18" charset="0"/>
                        </a:rPr>
                        <m:t> </m:t>
                      </m:r>
                      <m:d>
                        <m:dPr>
                          <m:begChr m:val="["/>
                          <m:endChr m:val="]"/>
                          <m:ctrlPr>
                            <a:rPr lang="en-US" sz="2100" b="0" i="1" smtClean="0">
                              <a:latin typeface="Cambria Math" panose="02040503050406030204" pitchFamily="18" charset="0"/>
                              <a:ea typeface="Cambria Math" panose="02040503050406030204" pitchFamily="18" charset="0"/>
                            </a:rPr>
                          </m:ctrlPr>
                        </m:dPr>
                        <m:e>
                          <m:rad>
                            <m:radPr>
                              <m:degHide m:val="on"/>
                              <m:ctrlPr>
                                <a:rPr lang="en-US" sz="2100" b="0" i="1" smtClean="0">
                                  <a:latin typeface="Cambria Math" panose="02040503050406030204" pitchFamily="18" charset="0"/>
                                  <a:ea typeface="Cambria Math" panose="02040503050406030204" pitchFamily="18" charset="0"/>
                                </a:rPr>
                              </m:ctrlPr>
                            </m:radPr>
                            <m:deg/>
                            <m:e>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2</m:t>
                                  </m:r>
                                </m:num>
                                <m:den>
                                  <m:r>
                                    <a:rPr lang="en-US" sz="2100" b="0" i="1" smtClean="0">
                                      <a:latin typeface="Cambria Math" panose="02040503050406030204" pitchFamily="18" charset="0"/>
                                      <a:ea typeface="Cambria Math" panose="02040503050406030204" pitchFamily="18" charset="0"/>
                                    </a:rPr>
                                    <m:t>𝑎</m:t>
                                  </m:r>
                                </m:den>
                              </m:f>
                            </m:e>
                          </m:rad>
                          <m:func>
                            <m:funcPr>
                              <m:ctrlPr>
                                <a:rPr lang="en-US" sz="2100" b="0" i="1" smtClean="0">
                                  <a:latin typeface="Cambria Math" panose="02040503050406030204" pitchFamily="18" charset="0"/>
                                  <a:ea typeface="Cambria Math" panose="02040503050406030204" pitchFamily="18" charset="0"/>
                                </a:rPr>
                              </m:ctrlPr>
                            </m:funcPr>
                            <m:fName>
                              <m:r>
                                <m:rPr>
                                  <m:sty m:val="p"/>
                                </m:rPr>
                                <a:rPr lang="en-US" sz="2100" b="0" i="0" smtClean="0">
                                  <a:latin typeface="Cambria Math" panose="02040503050406030204" pitchFamily="18" charset="0"/>
                                  <a:ea typeface="Cambria Math" panose="02040503050406030204" pitchFamily="18" charset="0"/>
                                </a:rPr>
                                <m:t>sin</m:t>
                              </m:r>
                            </m:fName>
                            <m:e>
                              <m:d>
                                <m:dPr>
                                  <m:ctrlPr>
                                    <a:rPr lang="en-US" sz="2100" b="0" i="1" smtClean="0">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r>
                                        <a:rPr lang="en-US" sz="2100" i="1">
                                          <a:latin typeface="Cambria Math" panose="02040503050406030204" pitchFamily="18" charset="0"/>
                                          <a:ea typeface="Cambria Math" panose="02040503050406030204" pitchFamily="18" charset="0"/>
                                        </a:rPr>
                                        <m:t>𝑥</m:t>
                                      </m:r>
                                    </m:num>
                                    <m:den>
                                      <m:r>
                                        <a:rPr lang="en-US" sz="2100" i="1">
                                          <a:latin typeface="Cambria Math" panose="02040503050406030204" pitchFamily="18" charset="0"/>
                                          <a:ea typeface="Cambria Math" panose="02040503050406030204" pitchFamily="18" charset="0"/>
                                        </a:rPr>
                                        <m:t>𝑎</m:t>
                                      </m:r>
                                    </m:den>
                                  </m:f>
                                </m:e>
                              </m:d>
                            </m:e>
                          </m:func>
                        </m:e>
                      </m:d>
                      <m:r>
                        <a:rPr lang="en-US" sz="2100" b="0" i="1" smtClean="0">
                          <a:latin typeface="Cambria Math" panose="02040503050406030204" pitchFamily="18" charset="0"/>
                          <a:ea typeface="Cambria Math" panose="02040503050406030204" pitchFamily="18" charset="0"/>
                        </a:rPr>
                        <m:t> </m:t>
                      </m:r>
                    </m:oMath>
                  </m:oMathPara>
                </a14:m>
                <a:endParaRPr lang="en-US" sz="2100" dirty="0"/>
              </a:p>
            </p:txBody>
          </p:sp>
        </mc:Choice>
        <mc:Fallback xmlns="">
          <p:sp>
            <p:nvSpPr>
              <p:cNvPr id="3" name="TextBox 2"/>
              <p:cNvSpPr txBox="1">
                <a:spLocks noRot="1" noChangeAspect="1" noMove="1" noResize="1" noEditPoints="1" noAdjustHandles="1" noChangeArrowheads="1" noChangeShapeType="1" noTextEdit="1"/>
              </p:cNvSpPr>
              <p:nvPr/>
            </p:nvSpPr>
            <p:spPr>
              <a:xfrm>
                <a:off x="2591810" y="1009622"/>
                <a:ext cx="3960380" cy="1041824"/>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62287" y="2081606"/>
                <a:ext cx="3592907" cy="954813"/>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US" sz="2100" b="0" i="1" smtClean="0">
                          <a:latin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ℏ</m:t>
                      </m:r>
                      <m:rad>
                        <m:radPr>
                          <m:degHide m:val="on"/>
                          <m:ctrlPr>
                            <a:rPr lang="en-US" sz="2100" i="1">
                              <a:latin typeface="Cambria Math" panose="02040503050406030204" pitchFamily="18" charset="0"/>
                              <a:ea typeface="Cambria Math" panose="02040503050406030204" pitchFamily="18" charset="0"/>
                            </a:rPr>
                          </m:ctrlPr>
                        </m:radPr>
                        <m:deg/>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2</m:t>
                              </m:r>
                            </m:num>
                            <m:den>
                              <m:r>
                                <a:rPr lang="en-US" sz="2100" i="1">
                                  <a:latin typeface="Cambria Math" panose="02040503050406030204" pitchFamily="18" charset="0"/>
                                  <a:ea typeface="Cambria Math" panose="02040503050406030204" pitchFamily="18" charset="0"/>
                                </a:rPr>
                                <m:t>𝑎</m:t>
                              </m:r>
                            </m:den>
                          </m:f>
                        </m:e>
                      </m:rad>
                      <m:d>
                        <m:dPr>
                          <m:ctrlPr>
                            <a:rPr lang="en-US" sz="2100" i="1">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num>
                            <m:den>
                              <m:r>
                                <a:rPr lang="en-US" sz="2100" i="1">
                                  <a:latin typeface="Cambria Math" panose="02040503050406030204" pitchFamily="18" charset="0"/>
                                  <a:ea typeface="Cambria Math" panose="02040503050406030204" pitchFamily="18" charset="0"/>
                                </a:rPr>
                                <m:t>𝑎</m:t>
                              </m:r>
                            </m:den>
                          </m:f>
                        </m:e>
                      </m:d>
                      <m:r>
                        <a:rPr lang="en-US" sz="2100" b="0" i="1" smtClean="0">
                          <a:latin typeface="Cambria Math" panose="02040503050406030204" pitchFamily="18" charset="0"/>
                          <a:ea typeface="Cambria Math" panose="02040503050406030204" pitchFamily="18" charset="0"/>
                        </a:rPr>
                        <m:t> </m:t>
                      </m:r>
                      <m:f>
                        <m:fPr>
                          <m:ctrlPr>
                            <a:rPr lang="en-US" sz="2100" b="0" i="1" smtClean="0">
                              <a:latin typeface="Cambria Math" panose="02040503050406030204" pitchFamily="18" charset="0"/>
                              <a:ea typeface="Cambria Math" panose="02040503050406030204" pitchFamily="18" charset="0"/>
                            </a:rPr>
                          </m:ctrlPr>
                        </m:fPr>
                        <m:num>
                          <m:r>
                            <a:rPr lang="en-US" sz="2100" b="0" i="1" smtClean="0">
                              <a:latin typeface="Cambria Math" panose="02040503050406030204" pitchFamily="18" charset="0"/>
                              <a:ea typeface="Cambria Math" panose="02040503050406030204" pitchFamily="18" charset="0"/>
                            </a:rPr>
                            <m:t>𝑑</m:t>
                          </m:r>
                        </m:num>
                        <m:den>
                          <m:sSub>
                            <m:sSubPr>
                              <m:ctrlPr>
                                <a:rPr lang="en-US" sz="2100" b="0" i="1" smtClean="0">
                                  <a:latin typeface="Cambria Math" panose="02040503050406030204" pitchFamily="18" charset="0"/>
                                  <a:ea typeface="Cambria Math" panose="02040503050406030204" pitchFamily="18" charset="0"/>
                                </a:rPr>
                              </m:ctrlPr>
                            </m:sSubPr>
                            <m:e>
                              <m:r>
                                <a:rPr lang="en-US" sz="2100" b="0" i="1" smtClean="0">
                                  <a:latin typeface="Cambria Math" panose="02040503050406030204" pitchFamily="18" charset="0"/>
                                  <a:ea typeface="Cambria Math" panose="02040503050406030204" pitchFamily="18" charset="0"/>
                                </a:rPr>
                                <m:t>𝑑</m:t>
                              </m:r>
                            </m:e>
                            <m:sub>
                              <m:r>
                                <a:rPr lang="en-US" sz="2100" b="0" i="1" smtClean="0">
                                  <a:latin typeface="Cambria Math" panose="02040503050406030204" pitchFamily="18" charset="0"/>
                                  <a:ea typeface="Cambria Math" panose="02040503050406030204" pitchFamily="18" charset="0"/>
                                </a:rPr>
                                <m:t>𝑥</m:t>
                              </m:r>
                            </m:sub>
                          </m:sSub>
                        </m:den>
                      </m:f>
                      <m:d>
                        <m:dPr>
                          <m:begChr m:val="["/>
                          <m:endChr m:val="]"/>
                          <m:ctrlPr>
                            <a:rPr lang="en-US" sz="2100" b="0" i="1" smtClean="0">
                              <a:latin typeface="Cambria Math" panose="02040503050406030204" pitchFamily="18" charset="0"/>
                              <a:ea typeface="Cambria Math" panose="02040503050406030204" pitchFamily="18" charset="0"/>
                            </a:rPr>
                          </m:ctrlPr>
                        </m:dPr>
                        <m:e>
                          <m:func>
                            <m:funcPr>
                              <m:ctrlPr>
                                <a:rPr lang="en-US" sz="2100" b="0" i="1" smtClean="0">
                                  <a:latin typeface="Cambria Math" panose="02040503050406030204" pitchFamily="18" charset="0"/>
                                  <a:ea typeface="Cambria Math" panose="02040503050406030204" pitchFamily="18" charset="0"/>
                                </a:rPr>
                              </m:ctrlPr>
                            </m:funcPr>
                            <m:fName>
                              <m:r>
                                <m:rPr>
                                  <m:sty m:val="p"/>
                                </m:rPr>
                                <a:rPr lang="en-US" sz="2100" b="0" i="0" smtClean="0">
                                  <a:latin typeface="Cambria Math" panose="02040503050406030204" pitchFamily="18" charset="0"/>
                                  <a:ea typeface="Cambria Math" panose="02040503050406030204" pitchFamily="18" charset="0"/>
                                </a:rPr>
                                <m:t>cos</m:t>
                              </m:r>
                            </m:fName>
                            <m:e>
                              <m:d>
                                <m:dPr>
                                  <m:ctrlPr>
                                    <a:rPr lang="en-US" sz="2100" b="0" i="1" smtClean="0">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r>
                                        <a:rPr lang="en-US" sz="2100" i="1">
                                          <a:latin typeface="Cambria Math" panose="02040503050406030204" pitchFamily="18" charset="0"/>
                                          <a:ea typeface="Cambria Math" panose="02040503050406030204" pitchFamily="18" charset="0"/>
                                        </a:rPr>
                                        <m:t>𝑥</m:t>
                                      </m:r>
                                    </m:num>
                                    <m:den>
                                      <m:r>
                                        <a:rPr lang="en-US" sz="2100" i="1">
                                          <a:latin typeface="Cambria Math" panose="02040503050406030204" pitchFamily="18" charset="0"/>
                                          <a:ea typeface="Cambria Math" panose="02040503050406030204" pitchFamily="18" charset="0"/>
                                        </a:rPr>
                                        <m:t>𝑎</m:t>
                                      </m:r>
                                    </m:den>
                                  </m:f>
                                </m:e>
                              </m:d>
                            </m:e>
                          </m:func>
                        </m:e>
                      </m:d>
                      <m:r>
                        <a:rPr lang="en-US" sz="2100" b="0" i="1" smtClean="0">
                          <a:latin typeface="Cambria Math" panose="02040503050406030204" pitchFamily="18" charset="0"/>
                          <a:ea typeface="Cambria Math" panose="02040503050406030204" pitchFamily="18" charset="0"/>
                        </a:rPr>
                        <m:t> </m:t>
                      </m:r>
                    </m:oMath>
                  </m:oMathPara>
                </a14:m>
                <a:endParaRPr lang="en-US"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362287" y="2081606"/>
                <a:ext cx="3592907" cy="9548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362287" y="3128411"/>
                <a:ext cx="2892395" cy="954813"/>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r>
                        <a:rPr lang="en-US" sz="2100" b="0" i="1" smtClean="0">
                          <a:latin typeface="Cambria Math" panose="02040503050406030204" pitchFamily="18" charset="0"/>
                        </a:rPr>
                        <m:t>= </m:t>
                      </m:r>
                      <m:r>
                        <a:rPr lang="en-US" sz="2100" b="0" i="1" smtClean="0">
                          <a:latin typeface="Cambria Math" panose="02040503050406030204" pitchFamily="18" charset="0"/>
                          <a:ea typeface="Cambria Math" panose="02040503050406030204" pitchFamily="18" charset="0"/>
                        </a:rPr>
                        <m:t>ℏ</m:t>
                      </m:r>
                      <m:rad>
                        <m:radPr>
                          <m:degHide m:val="on"/>
                          <m:ctrlPr>
                            <a:rPr lang="en-US" sz="2100" i="1">
                              <a:latin typeface="Cambria Math" panose="02040503050406030204" pitchFamily="18" charset="0"/>
                              <a:ea typeface="Cambria Math" panose="02040503050406030204" pitchFamily="18" charset="0"/>
                            </a:rPr>
                          </m:ctrlPr>
                        </m:radPr>
                        <m:deg/>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2</m:t>
                              </m:r>
                            </m:num>
                            <m:den>
                              <m:r>
                                <a:rPr lang="en-US" sz="2100" i="1">
                                  <a:latin typeface="Cambria Math" panose="02040503050406030204" pitchFamily="18" charset="0"/>
                                  <a:ea typeface="Cambria Math" panose="02040503050406030204" pitchFamily="18" charset="0"/>
                                </a:rPr>
                                <m:t>𝑎</m:t>
                              </m:r>
                            </m:den>
                          </m:f>
                        </m:e>
                      </m:rad>
                      <m:r>
                        <a:rPr lang="en-US" sz="2100" b="0" i="1" smtClean="0">
                          <a:latin typeface="Cambria Math" panose="02040503050406030204" pitchFamily="18" charset="0"/>
                          <a:ea typeface="Cambria Math" panose="02040503050406030204" pitchFamily="18" charset="0"/>
                        </a:rPr>
                        <m:t> </m:t>
                      </m:r>
                      <m:sSup>
                        <m:sSupPr>
                          <m:ctrlPr>
                            <a:rPr lang="en-US" sz="2100" b="0" i="1" smtClean="0">
                              <a:latin typeface="Cambria Math" panose="02040503050406030204" pitchFamily="18" charset="0"/>
                              <a:ea typeface="Cambria Math" panose="02040503050406030204" pitchFamily="18" charset="0"/>
                            </a:rPr>
                          </m:ctrlPr>
                        </m:sSupPr>
                        <m:e>
                          <m:d>
                            <m:dPr>
                              <m:ctrlPr>
                                <a:rPr lang="en-US" sz="2100" i="1">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num>
                                <m:den>
                                  <m:r>
                                    <a:rPr lang="en-US" sz="2100" i="1">
                                      <a:latin typeface="Cambria Math" panose="02040503050406030204" pitchFamily="18" charset="0"/>
                                      <a:ea typeface="Cambria Math" panose="02040503050406030204" pitchFamily="18" charset="0"/>
                                    </a:rPr>
                                    <m:t>𝑎</m:t>
                                  </m:r>
                                </m:den>
                              </m:f>
                            </m:e>
                          </m:d>
                        </m:e>
                        <m:sup>
                          <m:r>
                            <a:rPr lang="en-US" sz="2100" b="0" i="1" smtClean="0">
                              <a:latin typeface="Cambria Math" panose="02040503050406030204" pitchFamily="18" charset="0"/>
                              <a:ea typeface="Cambria Math" panose="02040503050406030204" pitchFamily="18" charset="0"/>
                            </a:rPr>
                            <m:t>2</m:t>
                          </m:r>
                        </m:sup>
                      </m:sSup>
                      <m:func>
                        <m:funcPr>
                          <m:ctrlPr>
                            <a:rPr lang="en-US" sz="2100" i="1">
                              <a:latin typeface="Cambria Math" panose="02040503050406030204" pitchFamily="18" charset="0"/>
                              <a:ea typeface="Cambria Math" panose="02040503050406030204" pitchFamily="18" charset="0"/>
                            </a:rPr>
                          </m:ctrlPr>
                        </m:funcPr>
                        <m:fName>
                          <m:r>
                            <m:rPr>
                              <m:sty m:val="p"/>
                            </m:rPr>
                            <a:rPr lang="en-US" sz="2100" b="0" i="0" smtClean="0">
                              <a:latin typeface="Cambria Math" panose="02040503050406030204" pitchFamily="18" charset="0"/>
                              <a:ea typeface="Cambria Math" panose="02040503050406030204" pitchFamily="18" charset="0"/>
                            </a:rPr>
                            <m:t>sin</m:t>
                          </m:r>
                        </m:fName>
                        <m:e>
                          <m:d>
                            <m:dPr>
                              <m:ctrlPr>
                                <a:rPr lang="en-US" sz="2100" i="1">
                                  <a:latin typeface="Cambria Math" panose="02040503050406030204" pitchFamily="18" charset="0"/>
                                  <a:ea typeface="Cambria Math" panose="02040503050406030204" pitchFamily="18" charset="0"/>
                                </a:rPr>
                              </m:ctrlPr>
                            </m:dPr>
                            <m:e>
                              <m:f>
                                <m:fPr>
                                  <m:ctrlPr>
                                    <a:rPr lang="en-US" sz="2100" i="1">
                                      <a:latin typeface="Cambria Math" panose="02040503050406030204" pitchFamily="18" charset="0"/>
                                      <a:ea typeface="Cambria Math" panose="02040503050406030204" pitchFamily="18" charset="0"/>
                                    </a:rPr>
                                  </m:ctrlPr>
                                </m:fPr>
                                <m:num>
                                  <m:r>
                                    <a:rPr lang="en-US" sz="2100" i="1">
                                      <a:latin typeface="Cambria Math" panose="02040503050406030204" pitchFamily="18" charset="0"/>
                                      <a:ea typeface="Cambria Math" panose="02040503050406030204" pitchFamily="18" charset="0"/>
                                    </a:rPr>
                                    <m:t>𝑛</m:t>
                                  </m:r>
                                  <m:r>
                                    <a:rPr lang="en-US" sz="2100" i="1">
                                      <a:latin typeface="Cambria Math" panose="02040503050406030204" pitchFamily="18" charset="0"/>
                                      <a:ea typeface="Cambria Math" panose="02040503050406030204" pitchFamily="18" charset="0"/>
                                    </a:rPr>
                                    <m:t>𝜋</m:t>
                                  </m:r>
                                  <m:r>
                                    <a:rPr lang="en-US" sz="2100" i="1">
                                      <a:latin typeface="Cambria Math" panose="02040503050406030204" pitchFamily="18" charset="0"/>
                                      <a:ea typeface="Cambria Math" panose="02040503050406030204" pitchFamily="18" charset="0"/>
                                    </a:rPr>
                                    <m:t>𝑥</m:t>
                                  </m:r>
                                </m:num>
                                <m:den>
                                  <m:r>
                                    <a:rPr lang="en-US" sz="2100" i="1">
                                      <a:latin typeface="Cambria Math" panose="02040503050406030204" pitchFamily="18" charset="0"/>
                                      <a:ea typeface="Cambria Math" panose="02040503050406030204" pitchFamily="18" charset="0"/>
                                    </a:rPr>
                                    <m:t>𝑎</m:t>
                                  </m:r>
                                </m:den>
                              </m:f>
                            </m:e>
                          </m:d>
                        </m:e>
                      </m:func>
                    </m:oMath>
                  </m:oMathPara>
                </a14:m>
                <a:endParaRPr lang="en-US" sz="21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362287" y="3128411"/>
                <a:ext cx="2892395" cy="9548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591810" y="4232580"/>
                <a:ext cx="4162486" cy="646716"/>
              </a:xfrm>
              <a:prstGeom prst="rect">
                <a:avLst/>
              </a:prstGeom>
              <a:noFill/>
            </p:spPr>
            <p:txBody>
              <a:bodyPr wrap="none" lIns="0" tIns="0" rIns="0" bIns="0" rtlCol="0">
                <a:spAutoFit/>
              </a:bodyPr>
              <a:lstStyle/>
              <a:p>
                <a:pPr/>
                <a14:m>
                  <m:oMathPara xmlns:m="http://schemas.openxmlformats.org/officeDocument/2006/math">
                    <m:oMathParaPr>
                      <m:jc m:val="center"/>
                    </m:oMathParaPr>
                    <m:oMath xmlns:m="http://schemas.openxmlformats.org/officeDocument/2006/math">
                      <m:sSubSup>
                        <m:sSubSupPr>
                          <m:ctrlPr>
                            <a:rPr lang="en-US" sz="2200" i="1" smtClean="0">
                              <a:latin typeface="Cambria Math" panose="02040503050406030204" pitchFamily="18" charset="0"/>
                            </a:rPr>
                          </m:ctrlPr>
                        </m:sSubSupPr>
                        <m:e>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𝑃</m:t>
                              </m:r>
                            </m:e>
                          </m:acc>
                        </m:e>
                        <m:sub>
                          <m:r>
                            <a:rPr lang="en-US" sz="2200" b="0" i="1" smtClean="0">
                              <a:latin typeface="Cambria Math" panose="02040503050406030204" pitchFamily="18" charset="0"/>
                            </a:rPr>
                            <m:t>𝑥</m:t>
                          </m:r>
                        </m:sub>
                        <m:sup>
                          <m:r>
                            <a:rPr lang="en-US" sz="2200" b="0" i="1" smtClean="0">
                              <a:latin typeface="Cambria Math" panose="02040503050406030204" pitchFamily="18" charset="0"/>
                            </a:rPr>
                            <m:t>2</m:t>
                          </m:r>
                        </m:sup>
                      </m:sSubSup>
                      <m:r>
                        <a:rPr lang="en-US" sz="2200" b="0" i="1" smtClean="0">
                          <a:latin typeface="Cambria Math" panose="02040503050406030204" pitchFamily="18" charset="0"/>
                        </a:rPr>
                        <m:t> </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𝜓</m:t>
                          </m:r>
                        </m:e>
                        <m:sub>
                          <m:r>
                            <a:rPr lang="en-US" sz="2200" b="0" i="1" smtClean="0">
                              <a:latin typeface="Cambria Math" panose="02040503050406030204" pitchFamily="18" charset="0"/>
                            </a:rPr>
                            <m:t>𝑛</m:t>
                          </m:r>
                        </m:sub>
                      </m:sSub>
                      <m:r>
                        <a:rPr lang="en-US" sz="2200" b="0" i="1" smtClean="0">
                          <a:latin typeface="Cambria Math" panose="02040503050406030204" pitchFamily="18" charset="0"/>
                        </a:rPr>
                        <m:t>= </m:t>
                      </m:r>
                      <m:r>
                        <a:rPr lang="en-US" sz="2200" b="0" i="1" smtClean="0">
                          <a:latin typeface="Cambria Math" panose="02040503050406030204" pitchFamily="18" charset="0"/>
                          <a:ea typeface="Cambria Math" panose="02040503050406030204" pitchFamily="18" charset="0"/>
                        </a:rPr>
                        <m:t>ℏ</m:t>
                      </m:r>
                      <m:sSup>
                        <m:sSupPr>
                          <m:ctrlPr>
                            <a:rPr lang="en-US" sz="2200" i="1">
                              <a:latin typeface="Cambria Math" panose="02040503050406030204" pitchFamily="18" charset="0"/>
                              <a:ea typeface="Cambria Math" panose="02040503050406030204" pitchFamily="18" charset="0"/>
                            </a:rPr>
                          </m:ctrlPr>
                        </m:sSupPr>
                        <m:e>
                          <m:d>
                            <m:dPr>
                              <m:ctrlPr>
                                <a:rPr lang="en-US" sz="2200" i="1">
                                  <a:latin typeface="Cambria Math" panose="02040503050406030204" pitchFamily="18" charset="0"/>
                                  <a:ea typeface="Cambria Math" panose="02040503050406030204" pitchFamily="18" charset="0"/>
                                </a:rPr>
                              </m:ctrlPr>
                            </m:dPr>
                            <m:e>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𝑛</m:t>
                                  </m:r>
                                  <m:r>
                                    <a:rPr lang="en-US" sz="2200" i="1">
                                      <a:latin typeface="Cambria Math" panose="02040503050406030204" pitchFamily="18" charset="0"/>
                                      <a:ea typeface="Cambria Math" panose="02040503050406030204" pitchFamily="18" charset="0"/>
                                    </a:rPr>
                                    <m:t>𝜋</m:t>
                                  </m:r>
                                </m:num>
                                <m:den>
                                  <m:r>
                                    <a:rPr lang="en-US" sz="2200" i="1">
                                      <a:latin typeface="Cambria Math" panose="02040503050406030204" pitchFamily="18" charset="0"/>
                                      <a:ea typeface="Cambria Math" panose="02040503050406030204" pitchFamily="18" charset="0"/>
                                    </a:rPr>
                                    <m:t>𝑎</m:t>
                                  </m:r>
                                </m:den>
                              </m:f>
                            </m:e>
                          </m:d>
                        </m:e>
                        <m:sup>
                          <m:r>
                            <a:rPr lang="en-US" sz="2200" i="1">
                              <a:latin typeface="Cambria Math" panose="02040503050406030204" pitchFamily="18" charset="0"/>
                              <a:ea typeface="Cambria Math" panose="02040503050406030204" pitchFamily="18" charset="0"/>
                            </a:rPr>
                            <m:t>2</m:t>
                          </m:r>
                        </m:sup>
                      </m:sSup>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𝜓</m:t>
                          </m:r>
                        </m:e>
                        <m:sub>
                          <m:r>
                            <a:rPr lang="en-US" sz="2200" i="1">
                              <a:latin typeface="Cambria Math" panose="02040503050406030204" pitchFamily="18" charset="0"/>
                            </a:rPr>
                            <m:t>𝑛</m:t>
                          </m:r>
                        </m:sub>
                      </m:sSub>
                      <m:r>
                        <a:rPr lang="en-US" sz="2200" b="0" i="1" smtClean="0">
                          <a:latin typeface="Cambria Math" panose="02040503050406030204" pitchFamily="18" charset="0"/>
                        </a:rPr>
                        <m:t>= </m:t>
                      </m:r>
                      <m:f>
                        <m:fPr>
                          <m:ctrlPr>
                            <a:rPr lang="en-US" sz="2200" b="0" i="1" smtClean="0">
                              <a:latin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𝑛</m:t>
                          </m:r>
                          <m:r>
                            <a:rPr lang="en-US" sz="2200" b="0" i="1" baseline="30000" smtClean="0">
                              <a:latin typeface="Cambria Math" panose="02040503050406030204" pitchFamily="18" charset="0"/>
                              <a:ea typeface="Cambria Math" panose="02040503050406030204" pitchFamily="18" charset="0"/>
                            </a:rPr>
                            <m:t>2</m:t>
                          </m:r>
                          <m:r>
                            <a:rPr lang="en-US" sz="2200" i="1">
                              <a:latin typeface="Cambria Math" panose="02040503050406030204" pitchFamily="18" charset="0"/>
                              <a:ea typeface="Cambria Math" panose="02040503050406030204" pitchFamily="18" charset="0"/>
                            </a:rPr>
                            <m:t>𝜋</m:t>
                          </m:r>
                          <m:r>
                            <a:rPr lang="en-US" sz="2200" b="0" i="1" baseline="30000" smtClean="0">
                              <a:latin typeface="Cambria Math" panose="02040503050406030204" pitchFamily="18" charset="0"/>
                              <a:ea typeface="Cambria Math" panose="02040503050406030204" pitchFamily="18" charset="0"/>
                            </a:rPr>
                            <m:t>2</m:t>
                          </m:r>
                          <m:r>
                            <a:rPr lang="en-US" sz="2200" i="1">
                              <a:latin typeface="Cambria Math" panose="02040503050406030204" pitchFamily="18" charset="0"/>
                              <a:ea typeface="Cambria Math" panose="02040503050406030204" pitchFamily="18" charset="0"/>
                            </a:rPr>
                            <m:t>ℏ</m:t>
                          </m:r>
                          <m:r>
                            <a:rPr lang="en-US" sz="2200" b="0" i="1" baseline="30000" smtClean="0">
                              <a:latin typeface="Cambria Math" panose="02040503050406030204" pitchFamily="18" charset="0"/>
                              <a:ea typeface="Cambria Math" panose="02040503050406030204" pitchFamily="18" charset="0"/>
                            </a:rPr>
                            <m:t>2</m:t>
                          </m:r>
                        </m:num>
                        <m:den>
                          <m:r>
                            <a:rPr lang="en-US" sz="2200" b="0" i="1" smtClean="0">
                              <a:latin typeface="Cambria Math" panose="02040503050406030204" pitchFamily="18" charset="0"/>
                            </a:rPr>
                            <m:t>𝑎</m:t>
                          </m:r>
                          <m:r>
                            <a:rPr lang="en-US" sz="2200" b="0" i="1" baseline="30000" smtClean="0">
                              <a:latin typeface="Cambria Math" panose="02040503050406030204" pitchFamily="18" charset="0"/>
                            </a:rPr>
                            <m:t>2</m:t>
                          </m:r>
                        </m:den>
                      </m:f>
                      <m:sSub>
                        <m:sSubPr>
                          <m:ctrlPr>
                            <a:rPr lang="en-US" sz="2200" i="1">
                              <a:latin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𝜓</m:t>
                          </m:r>
                        </m:e>
                        <m:sub>
                          <m:r>
                            <a:rPr lang="en-US" sz="2200" i="1">
                              <a:latin typeface="Cambria Math" panose="02040503050406030204" pitchFamily="18" charset="0"/>
                            </a:rPr>
                            <m:t>𝑛</m:t>
                          </m:r>
                        </m:sub>
                      </m:sSub>
                    </m:oMath>
                  </m:oMathPara>
                </a14:m>
                <a:endParaRPr lang="en-US" sz="2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591810" y="4232580"/>
                <a:ext cx="4162486" cy="64671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1014" y="4992414"/>
                <a:ext cx="8754566" cy="1328184"/>
              </a:xfrm>
              <a:prstGeom prst="rect">
                <a:avLst/>
              </a:prstGeom>
            </p:spPr>
            <p:txBody>
              <a:bodyPr wrap="square">
                <a:spAutoFit/>
              </a:bodyPr>
              <a:lstStyle/>
              <a:p>
                <a:pPr algn="just">
                  <a:lnSpc>
                    <a:spcPct val="130000"/>
                  </a:lnSpc>
                  <a:spcBef>
                    <a:spcPct val="0"/>
                  </a:spcBef>
                </a:pPr>
                <a:r>
                  <a:rPr lang="en-US" altLang="en-US" sz="2400" dirty="0"/>
                  <a:t>It is clear that the function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i="1">
                            <a:latin typeface="Cambria Math" panose="02040503050406030204" pitchFamily="18" charset="0"/>
                          </a:rPr>
                          <m:t>𝑛</m:t>
                        </m:r>
                      </m:sub>
                    </m:sSub>
                  </m:oMath>
                </a14:m>
                <a:r>
                  <a:rPr lang="en-US" altLang="en-US" sz="2400" dirty="0"/>
                  <a:t> is an eigenfunction of the operator </a:t>
                </a:r>
                <a14:m>
                  <m:oMath xmlns:m="http://schemas.openxmlformats.org/officeDocument/2006/math">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𝑃</m:t>
                            </m:r>
                          </m:e>
                        </m:acc>
                      </m:e>
                      <m:sub>
                        <m:r>
                          <a:rPr lang="en-US" sz="2400" i="1">
                            <a:latin typeface="Cambria Math" panose="02040503050406030204" pitchFamily="18" charset="0"/>
                          </a:rPr>
                          <m:t>𝑥</m:t>
                        </m:r>
                      </m:sub>
                      <m:sup>
                        <m:r>
                          <a:rPr lang="en-US" sz="2400" i="1">
                            <a:latin typeface="Cambria Math" panose="02040503050406030204" pitchFamily="18" charset="0"/>
                          </a:rPr>
                          <m:t>2</m:t>
                        </m:r>
                      </m:sup>
                    </m:sSubSup>
                  </m:oMath>
                </a14:m>
                <a:r>
                  <a:rPr lang="en-US" altLang="en-US" sz="2400" dirty="0"/>
                  <a:t> and the eigenvalue is </a:t>
                </a:r>
                <a14:m>
                  <m:oMath xmlns:m="http://schemas.openxmlformats.org/officeDocument/2006/math">
                    <m:f>
                      <m:fPr>
                        <m:ctrlPr>
                          <a:rPr lang="en-US" sz="2700" i="1">
                            <a:latin typeface="Cambria Math" panose="02040503050406030204" pitchFamily="18" charset="0"/>
                          </a:rPr>
                        </m:ctrlPr>
                      </m:fPr>
                      <m:num>
                        <m:r>
                          <a:rPr lang="en-US" sz="2700" i="1">
                            <a:latin typeface="Cambria Math" panose="02040503050406030204" pitchFamily="18" charset="0"/>
                            <a:ea typeface="Cambria Math" panose="02040503050406030204" pitchFamily="18" charset="0"/>
                          </a:rPr>
                          <m:t>𝑛</m:t>
                        </m:r>
                        <m:r>
                          <a:rPr lang="en-US" sz="2700" i="1" baseline="30000">
                            <a:latin typeface="Cambria Math" panose="02040503050406030204" pitchFamily="18" charset="0"/>
                            <a:ea typeface="Cambria Math" panose="02040503050406030204" pitchFamily="18" charset="0"/>
                          </a:rPr>
                          <m:t>2</m:t>
                        </m:r>
                        <m:r>
                          <a:rPr lang="en-US" sz="2700" i="1">
                            <a:latin typeface="Cambria Math" panose="02040503050406030204" pitchFamily="18" charset="0"/>
                            <a:ea typeface="Cambria Math" panose="02040503050406030204" pitchFamily="18" charset="0"/>
                          </a:rPr>
                          <m:t>𝜋</m:t>
                        </m:r>
                        <m:r>
                          <a:rPr lang="en-US" sz="2700" i="1" baseline="30000">
                            <a:latin typeface="Cambria Math" panose="02040503050406030204" pitchFamily="18" charset="0"/>
                            <a:ea typeface="Cambria Math" panose="02040503050406030204" pitchFamily="18" charset="0"/>
                          </a:rPr>
                          <m:t>2</m:t>
                        </m:r>
                        <m:r>
                          <a:rPr lang="en-US" sz="2700" i="1">
                            <a:latin typeface="Cambria Math" panose="02040503050406030204" pitchFamily="18" charset="0"/>
                            <a:ea typeface="Cambria Math" panose="02040503050406030204" pitchFamily="18" charset="0"/>
                          </a:rPr>
                          <m:t>ℏ</m:t>
                        </m:r>
                        <m:r>
                          <a:rPr lang="en-US" sz="2700" i="1" baseline="30000">
                            <a:latin typeface="Cambria Math" panose="02040503050406030204" pitchFamily="18" charset="0"/>
                            <a:ea typeface="Cambria Math" panose="02040503050406030204" pitchFamily="18" charset="0"/>
                          </a:rPr>
                          <m:t>2</m:t>
                        </m:r>
                      </m:num>
                      <m:den>
                        <m:r>
                          <a:rPr lang="en-US" sz="2700" i="1">
                            <a:latin typeface="Cambria Math" panose="02040503050406030204" pitchFamily="18" charset="0"/>
                          </a:rPr>
                          <m:t>𝑎</m:t>
                        </m:r>
                        <m:r>
                          <a:rPr lang="en-US" sz="2700" i="1" baseline="30000">
                            <a:latin typeface="Cambria Math" panose="02040503050406030204" pitchFamily="18" charset="0"/>
                          </a:rPr>
                          <m:t>2</m:t>
                        </m:r>
                      </m:den>
                    </m:f>
                  </m:oMath>
                </a14:m>
                <a:r>
                  <a:rPr lang="en-US" altLang="en-US" sz="2400" dirty="0"/>
                  <a:t>.</a:t>
                </a:r>
              </a:p>
            </p:txBody>
          </p:sp>
        </mc:Choice>
        <mc:Fallback xmlns="">
          <p:sp>
            <p:nvSpPr>
              <p:cNvPr id="4" name="Rectangle 3"/>
              <p:cNvSpPr>
                <a:spLocks noRot="1" noChangeAspect="1" noMove="1" noResize="1" noEditPoints="1" noAdjustHandles="1" noChangeArrowheads="1" noChangeShapeType="1" noTextEdit="1"/>
              </p:cNvSpPr>
              <p:nvPr/>
            </p:nvSpPr>
            <p:spPr>
              <a:xfrm>
                <a:off x="211014" y="4992414"/>
                <a:ext cx="8754566" cy="1328184"/>
              </a:xfrm>
              <a:prstGeom prst="rect">
                <a:avLst/>
              </a:prstGeom>
              <a:blipFill>
                <a:blip r:embed="rId6"/>
                <a:stretch>
                  <a:fillRect l="-1114" r="-2577" b="-2294"/>
                </a:stretch>
              </a:blipFill>
            </p:spPr>
            <p:txBody>
              <a:bodyPr/>
              <a:lstStyle/>
              <a:p>
                <a:r>
                  <a:rPr lang="en-US">
                    <a:noFill/>
                  </a:rPr>
                  <a:t> </a:t>
                </a:r>
              </a:p>
            </p:txBody>
          </p:sp>
        </mc:Fallback>
      </mc:AlternateContent>
    </p:spTree>
    <p:extLst>
      <p:ext uri="{BB962C8B-B14F-4D97-AF65-F5344CB8AC3E}">
        <p14:creationId xmlns:p14="http://schemas.microsoft.com/office/powerpoint/2010/main" val="4001004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42</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910097"/>
                <a:ext cx="8754566" cy="4774897"/>
              </a:xfrm>
              <a:prstGeom prst="rect">
                <a:avLst/>
              </a:prstGeom>
            </p:spPr>
            <p:txBody>
              <a:bodyPr wrap="square">
                <a:spAutoFit/>
              </a:bodyPr>
              <a:lstStyle/>
              <a:p>
                <a:pPr algn="just">
                  <a:spcBef>
                    <a:spcPct val="0"/>
                  </a:spcBef>
                </a:pPr>
                <a:r>
                  <a:rPr lang="en-US" altLang="en-US" sz="2400" dirty="0"/>
                  <a:t>Because the function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i="1">
                            <a:latin typeface="Cambria Math" panose="02040503050406030204" pitchFamily="18" charset="0"/>
                          </a:rPr>
                          <m:t>𝑛</m:t>
                        </m:r>
                      </m:sub>
                    </m:sSub>
                  </m:oMath>
                </a14:m>
                <a:r>
                  <a:rPr lang="en-US" altLang="en-US" sz="2400" dirty="0"/>
                  <a:t> is not an eigenfunction of the operator </a:t>
                </a:r>
                <a14:m>
                  <m:oMath xmlns:m="http://schemas.openxmlformats.org/officeDocument/2006/math">
                    <m:sSub>
                      <m:sSubPr>
                        <m:ctrlPr>
                          <a:rPr lang="en-US" alt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𝑃</m:t>
                            </m:r>
                          </m:e>
                        </m:acc>
                      </m:e>
                      <m:sub>
                        <m:r>
                          <a:rPr lang="en-US" altLang="en-US" sz="2400" i="1">
                            <a:latin typeface="Cambria Math" panose="02040503050406030204" pitchFamily="18" charset="0"/>
                          </a:rPr>
                          <m:t>𝑥</m:t>
                        </m:r>
                      </m:sub>
                    </m:sSub>
                  </m:oMath>
                </a14:m>
                <a:r>
                  <a:rPr lang="en-US" altLang="en-US" sz="2400" dirty="0"/>
                  <a:t>,  we can calculate the expected value of </a:t>
                </a:r>
                <a14:m>
                  <m:oMath xmlns:m="http://schemas.openxmlformats.org/officeDocument/2006/math">
                    <m:sSub>
                      <m:sSubPr>
                        <m:ctrlPr>
                          <a:rPr lang="en-US" alt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𝑃</m:t>
                            </m:r>
                          </m:e>
                        </m:acc>
                      </m:e>
                      <m:sub>
                        <m:r>
                          <a:rPr lang="en-US" altLang="en-US" sz="2400" i="1">
                            <a:latin typeface="Cambria Math" panose="02040503050406030204" pitchFamily="18" charset="0"/>
                          </a:rPr>
                          <m:t>𝑥</m:t>
                        </m:r>
                      </m:sub>
                    </m:sSub>
                  </m:oMath>
                </a14:m>
                <a:r>
                  <a:rPr lang="en-US" altLang="en-US" sz="2400" dirty="0"/>
                  <a:t> as the fourth postulate states.</a:t>
                </a:r>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2400" dirty="0"/>
              </a:p>
              <a:p>
                <a:pPr algn="just">
                  <a:spcBef>
                    <a:spcPct val="0"/>
                  </a:spcBef>
                </a:pPr>
                <a:endParaRPr lang="en-US" altLang="en-US" sz="1500" dirty="0"/>
              </a:p>
              <a:p>
                <a:pPr algn="just">
                  <a:spcBef>
                    <a:spcPct val="0"/>
                  </a:spcBef>
                </a:pPr>
                <a:r>
                  <a:rPr lang="en-US" altLang="en-US" sz="2400" dirty="0"/>
                  <a:t>Using the relation</a:t>
                </a:r>
              </a:p>
            </p:txBody>
          </p:sp>
        </mc:Choice>
        <mc:Fallback xmlns="">
          <p:sp>
            <p:nvSpPr>
              <p:cNvPr id="5" name="Rectangle 4"/>
              <p:cNvSpPr>
                <a:spLocks noRot="1" noChangeAspect="1" noMove="1" noResize="1" noEditPoints="1" noAdjustHandles="1" noChangeArrowheads="1" noChangeShapeType="1" noTextEdit="1"/>
              </p:cNvSpPr>
              <p:nvPr/>
            </p:nvSpPr>
            <p:spPr>
              <a:xfrm>
                <a:off x="211014" y="910097"/>
                <a:ext cx="8754566" cy="4774897"/>
              </a:xfrm>
              <a:prstGeom prst="rect">
                <a:avLst/>
              </a:prstGeom>
              <a:blipFill>
                <a:blip r:embed="rId3"/>
                <a:stretch>
                  <a:fillRect l="-1114" t="-765" r="-2368" b="-1913"/>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2850" b="1" dirty="0"/>
              <a:t>Applications of Postulates of Quantum Mechanics</a:t>
            </a:r>
            <a:endParaRPr lang="ar-SA" altLang="en-US" sz="2850" b="1" dirty="0"/>
          </a:p>
        </p:txBody>
      </p:sp>
      <p:graphicFrame>
        <p:nvGraphicFramePr>
          <p:cNvPr id="9" name="كائن 8"/>
          <p:cNvGraphicFramePr>
            <a:graphicFrameLocks noChangeAspect="1"/>
          </p:cNvGraphicFramePr>
          <p:nvPr>
            <p:extLst>
              <p:ext uri="{D42A27DB-BD31-4B8C-83A1-F6EECF244321}">
                <p14:modId xmlns:p14="http://schemas.microsoft.com/office/powerpoint/2010/main" val="3761391216"/>
              </p:ext>
            </p:extLst>
          </p:nvPr>
        </p:nvGraphicFramePr>
        <p:xfrm>
          <a:off x="1595436" y="3045959"/>
          <a:ext cx="6272524" cy="914400"/>
        </p:xfrm>
        <a:graphic>
          <a:graphicData uri="http://schemas.openxmlformats.org/presentationml/2006/ole">
            <mc:AlternateContent xmlns:mc="http://schemas.openxmlformats.org/markup-compatibility/2006">
              <mc:Choice xmlns:v="urn:schemas-microsoft-com:vml" Requires="v">
                <p:oleObj spid="_x0000_s7700" name="معادلة" r:id="rId4" imgW="3721100" imgH="546100" progId="Equation.3">
                  <p:embed/>
                </p:oleObj>
              </mc:Choice>
              <mc:Fallback>
                <p:oleObj name="معادلة" r:id="rId4" imgW="3721100" imgH="546100" progId="Equation.3">
                  <p:embed/>
                  <p:pic>
                    <p:nvPicPr>
                      <p:cNvPr id="9" name="كائن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5436" y="3045959"/>
                        <a:ext cx="627252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كائن 11"/>
          <p:cNvGraphicFramePr>
            <a:graphicFrameLocks noChangeAspect="1"/>
          </p:cNvGraphicFramePr>
          <p:nvPr>
            <p:extLst>
              <p:ext uri="{D42A27DB-BD31-4B8C-83A1-F6EECF244321}">
                <p14:modId xmlns:p14="http://schemas.microsoft.com/office/powerpoint/2010/main" val="194195446"/>
              </p:ext>
            </p:extLst>
          </p:nvPr>
        </p:nvGraphicFramePr>
        <p:xfrm>
          <a:off x="2149369" y="4078584"/>
          <a:ext cx="5128516" cy="868680"/>
        </p:xfrm>
        <a:graphic>
          <a:graphicData uri="http://schemas.openxmlformats.org/presentationml/2006/ole">
            <mc:AlternateContent xmlns:mc="http://schemas.openxmlformats.org/markup-compatibility/2006">
              <mc:Choice xmlns:v="urn:schemas-microsoft-com:vml" Requires="v">
                <p:oleObj spid="_x0000_s7701" name="معادلة" r:id="rId6" imgW="2921000" imgH="495300" progId="Equation.3">
                  <p:embed/>
                </p:oleObj>
              </mc:Choice>
              <mc:Fallback>
                <p:oleObj name="معادلة" r:id="rId6" imgW="2921000" imgH="495300" progId="Equation.3">
                  <p:embed/>
                  <p:pic>
                    <p:nvPicPr>
                      <p:cNvPr id="12" name="كائن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9369" y="4078584"/>
                        <a:ext cx="5128516"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p:cNvSpPr/>
              <p:nvPr/>
            </p:nvSpPr>
            <p:spPr>
              <a:xfrm>
                <a:off x="2149369" y="2204516"/>
                <a:ext cx="1108765" cy="522964"/>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d>
                        <m:dPr>
                          <m:begChr m:val="⟨"/>
                          <m:endChr m:val="⟩"/>
                          <m:ctrlPr>
                            <a:rPr lang="en-US" sz="2500" i="1" smtClean="0">
                              <a:latin typeface="Cambria Math" panose="02040503050406030204" pitchFamily="18" charset="0"/>
                              <a:ea typeface="Cambria Math" panose="02040503050406030204" pitchFamily="18" charset="0"/>
                            </a:rPr>
                          </m:ctrlPr>
                        </m:dPr>
                        <m:e>
                          <m:sSub>
                            <m:sSubPr>
                              <m:ctrlPr>
                                <a:rPr lang="en-US" altLang="en-US" sz="2500" i="1">
                                  <a:latin typeface="Cambria Math" panose="02040503050406030204" pitchFamily="18" charset="0"/>
                                </a:rPr>
                              </m:ctrlPr>
                            </m:sSubPr>
                            <m:e>
                              <m:acc>
                                <m:accPr>
                                  <m:chr m:val="̂"/>
                                  <m:ctrlPr>
                                    <a:rPr lang="en-US" sz="2500" i="1">
                                      <a:latin typeface="Cambria Math" panose="02040503050406030204" pitchFamily="18" charset="0"/>
                                    </a:rPr>
                                  </m:ctrlPr>
                                </m:accPr>
                                <m:e>
                                  <m:r>
                                    <a:rPr lang="en-US" sz="2500">
                                      <a:latin typeface="Cambria Math" panose="02040503050406030204" pitchFamily="18" charset="0"/>
                                    </a:rPr>
                                    <m:t>𝑃</m:t>
                                  </m:r>
                                </m:e>
                              </m:acc>
                            </m:e>
                            <m:sub>
                              <m:r>
                                <a:rPr lang="en-US" altLang="en-US" sz="2500" i="1">
                                  <a:latin typeface="Cambria Math" panose="02040503050406030204" pitchFamily="18" charset="0"/>
                                </a:rPr>
                                <m:t>𝑥</m:t>
                              </m:r>
                            </m:sub>
                          </m:sSub>
                        </m:e>
                      </m:d>
                      <m:r>
                        <a:rPr lang="en-US" sz="2500">
                          <a:latin typeface="Cambria Math" panose="02040503050406030204" pitchFamily="18" charset="0"/>
                          <a:ea typeface="Cambria Math" panose="02040503050406030204" pitchFamily="18" charset="0"/>
                        </a:rPr>
                        <m:t>=</m:t>
                      </m:r>
                    </m:oMath>
                  </m:oMathPara>
                </a14:m>
                <a:endParaRPr lang="en-US" sz="2500" dirty="0"/>
              </a:p>
            </p:txBody>
          </p:sp>
        </mc:Choice>
        <mc:Fallback xmlns="">
          <p:sp>
            <p:nvSpPr>
              <p:cNvPr id="3" name="Rectangle 2"/>
              <p:cNvSpPr>
                <a:spLocks noRot="1" noChangeAspect="1" noMove="1" noResize="1" noEditPoints="1" noAdjustHandles="1" noChangeArrowheads="1" noChangeShapeType="1" noTextEdit="1"/>
              </p:cNvSpPr>
              <p:nvPr/>
            </p:nvSpPr>
            <p:spPr>
              <a:xfrm>
                <a:off x="2149369" y="2204516"/>
                <a:ext cx="1108765" cy="5229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17528" y="1969532"/>
                <a:ext cx="4173515" cy="1096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1"/>
                              </a:solidFill>
                              <a:latin typeface="Cambria Math" panose="02040503050406030204" pitchFamily="18" charset="0"/>
                              <a:ea typeface="Cambria Math" panose="02040503050406030204" pitchFamily="18" charset="0"/>
                            </a:rPr>
                          </m:ctrlPr>
                        </m:fPr>
                        <m:num>
                          <m:nary>
                            <m:naryPr>
                              <m:limLoc m:val="undOvr"/>
                              <m:subHide m:val="on"/>
                              <m:supHide m:val="on"/>
                              <m:ctrlPr>
                                <a:rPr lang="en-US" sz="2400" i="1">
                                  <a:solidFill>
                                    <a:schemeClr val="tx1"/>
                                  </a:solidFill>
                                  <a:latin typeface="Cambria Math" panose="02040503050406030204" pitchFamily="18" charset="0"/>
                                  <a:ea typeface="Cambria Math" panose="02040503050406030204" pitchFamily="18" charset="0"/>
                                </a:rPr>
                              </m:ctrlPr>
                            </m:naryPr>
                            <m:sub/>
                            <m:sup/>
                            <m:e>
                              <m:sSubSup>
                                <m:sSubSupPr>
                                  <m:ctrlPr>
                                    <a:rPr lang="en-US" sz="2400" i="1">
                                      <a:solidFill>
                                        <a:schemeClr val="tx1"/>
                                      </a:solidFill>
                                      <a:latin typeface="Cambria Math" panose="02040503050406030204" pitchFamily="18" charset="0"/>
                                      <a:ea typeface="Cambria Math" panose="02040503050406030204" pitchFamily="18" charset="0"/>
                                    </a:rPr>
                                  </m:ctrlPr>
                                </m:sSubSupPr>
                                <m:e>
                                  <m:r>
                                    <a:rPr lang="en-US" sz="2400" i="1">
                                      <a:solidFill>
                                        <a:schemeClr val="tx1"/>
                                      </a:solidFill>
                                      <a:latin typeface="Cambria Math" panose="02040503050406030204" pitchFamily="18" charset="0"/>
                                      <a:ea typeface="Cambria Math" panose="02040503050406030204" pitchFamily="18" charset="0"/>
                                    </a:rPr>
                                    <m:t>𝜓</m:t>
                                  </m:r>
                                </m:e>
                                <m:sub>
                                  <m:r>
                                    <a:rPr lang="en-US" sz="2400" b="0" i="1" smtClean="0">
                                      <a:solidFill>
                                        <a:schemeClr val="tx1"/>
                                      </a:solidFill>
                                      <a:latin typeface="Cambria Math" panose="02040503050406030204" pitchFamily="18" charset="0"/>
                                      <a:ea typeface="Cambria Math" panose="02040503050406030204" pitchFamily="18" charset="0"/>
                                    </a:rPr>
                                    <m:t>𝑛</m:t>
                                  </m:r>
                                </m:sub>
                                <m:sup>
                                  <m:r>
                                    <a:rPr lang="en-US" sz="2400" i="1">
                                      <a:solidFill>
                                        <a:schemeClr val="tx1"/>
                                      </a:solidFill>
                                      <a:latin typeface="Cambria Math" panose="02040503050406030204" pitchFamily="18" charset="0"/>
                                      <a:ea typeface="Cambria Math" panose="02040503050406030204" pitchFamily="18" charset="0"/>
                                    </a:rPr>
                                    <m:t>∗</m:t>
                                  </m:r>
                                </m:sup>
                              </m:sSubSup>
                            </m:e>
                          </m:nary>
                          <m:sSub>
                            <m:sSubPr>
                              <m:ctrlPr>
                                <a:rPr lang="en-US" alt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𝑃</m:t>
                                  </m:r>
                                </m:e>
                              </m:acc>
                            </m:e>
                            <m:sub>
                              <m:r>
                                <a:rPr lang="en-US" altLang="en-US" sz="2400" i="1">
                                  <a:latin typeface="Cambria Math" panose="02040503050406030204" pitchFamily="18" charset="0"/>
                                </a:rPr>
                                <m:t>𝑥</m:t>
                              </m:r>
                            </m:sub>
                          </m:sSub>
                          <m:r>
                            <a:rPr lang="en-US" altLang="en-US" sz="2400" b="0" i="1" smtClean="0">
                              <a:latin typeface="Cambria Math" panose="02040503050406030204" pitchFamily="18" charset="0"/>
                            </a:rPr>
                            <m:t> </m:t>
                          </m:r>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panose="02040503050406030204" pitchFamily="18" charset="0"/>
                                  <a:ea typeface="Cambria Math" panose="02040503050406030204" pitchFamily="18" charset="0"/>
                                </a:rPr>
                                <m:t>𝜓</m:t>
                              </m:r>
                            </m:e>
                            <m:sub>
                              <m:r>
                                <a:rPr lang="en-US" sz="2400" b="0" i="1" smtClean="0">
                                  <a:solidFill>
                                    <a:schemeClr val="tx1"/>
                                  </a:solidFill>
                                  <a:latin typeface="Cambria Math" panose="02040503050406030204" pitchFamily="18" charset="0"/>
                                </a:rPr>
                                <m:t>𝑛</m:t>
                              </m:r>
                            </m:sub>
                          </m:sSub>
                          <m:r>
                            <a:rPr lang="en-US" sz="2400" i="1">
                              <a:solidFill>
                                <a:schemeClr val="tx1"/>
                              </a:solidFill>
                              <a:latin typeface="Cambria Math" panose="02040503050406030204" pitchFamily="18" charset="0"/>
                              <a:ea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𝑑</m:t>
                          </m:r>
                          <m:r>
                            <a:rPr lang="en-US" sz="2400" i="1">
                              <a:solidFill>
                                <a:schemeClr val="tx1"/>
                              </a:solidFill>
                              <a:latin typeface="Cambria Math" panose="02040503050406030204" pitchFamily="18" charset="0"/>
                              <a:ea typeface="Cambria Math" panose="02040503050406030204" pitchFamily="18" charset="0"/>
                            </a:rPr>
                            <m:t>𝜏</m:t>
                          </m:r>
                        </m:num>
                        <m:den>
                          <m:nary>
                            <m:naryPr>
                              <m:limLoc m:val="undOvr"/>
                              <m:subHide m:val="on"/>
                              <m:supHide m:val="on"/>
                              <m:ctrlPr>
                                <a:rPr lang="en-US" sz="2400" i="1">
                                  <a:solidFill>
                                    <a:schemeClr val="tx1"/>
                                  </a:solidFill>
                                  <a:latin typeface="Cambria Math" panose="02040503050406030204" pitchFamily="18" charset="0"/>
                                  <a:ea typeface="Cambria Math" panose="02040503050406030204" pitchFamily="18" charset="0"/>
                                </a:rPr>
                              </m:ctrlPr>
                            </m:naryPr>
                            <m:sub/>
                            <m:sup/>
                            <m:e>
                              <m:sSubSup>
                                <m:sSubSupPr>
                                  <m:ctrlPr>
                                    <a:rPr lang="en-US" sz="2400" i="1">
                                      <a:solidFill>
                                        <a:schemeClr val="tx1"/>
                                      </a:solidFill>
                                      <a:latin typeface="Cambria Math" panose="02040503050406030204" pitchFamily="18" charset="0"/>
                                      <a:ea typeface="Cambria Math" panose="02040503050406030204" pitchFamily="18" charset="0"/>
                                    </a:rPr>
                                  </m:ctrlPr>
                                </m:sSubSupPr>
                                <m:e>
                                  <m:r>
                                    <a:rPr lang="en-US" sz="2400" i="1">
                                      <a:solidFill>
                                        <a:schemeClr val="tx1"/>
                                      </a:solidFill>
                                      <a:latin typeface="Cambria Math" panose="02040503050406030204" pitchFamily="18" charset="0"/>
                                      <a:ea typeface="Cambria Math" panose="02040503050406030204" pitchFamily="18" charset="0"/>
                                    </a:rPr>
                                    <m:t>𝜓</m:t>
                                  </m:r>
                                </m:e>
                                <m:sub>
                                  <m:r>
                                    <a:rPr lang="en-US" sz="2400" b="0" i="1" smtClean="0">
                                      <a:solidFill>
                                        <a:schemeClr val="tx1"/>
                                      </a:solidFill>
                                      <a:latin typeface="Cambria Math" panose="02040503050406030204" pitchFamily="18" charset="0"/>
                                      <a:ea typeface="Cambria Math" panose="02040503050406030204" pitchFamily="18" charset="0"/>
                                    </a:rPr>
                                    <m:t>𝑛</m:t>
                                  </m:r>
                                </m:sub>
                                <m:sup>
                                  <m:r>
                                    <a:rPr lang="en-US" sz="2400" i="1">
                                      <a:solidFill>
                                        <a:schemeClr val="tx1"/>
                                      </a:solidFill>
                                      <a:latin typeface="Cambria Math" panose="02040503050406030204" pitchFamily="18" charset="0"/>
                                      <a:ea typeface="Cambria Math" panose="02040503050406030204" pitchFamily="18" charset="0"/>
                                    </a:rPr>
                                    <m:t>∗</m:t>
                                  </m:r>
                                </m:sup>
                              </m:sSubSup>
                            </m:e>
                          </m:nary>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r>
                            <a:rPr lang="en-US" sz="2400" i="1">
                              <a:solidFill>
                                <a:schemeClr val="tx1"/>
                              </a:solidFill>
                              <a:latin typeface="Cambria Math" panose="02040503050406030204" pitchFamily="18" charset="0"/>
                              <a:ea typeface="Cambria Math" panose="02040503050406030204" pitchFamily="18" charset="0"/>
                            </a:rPr>
                            <m:t>𝑑</m:t>
                          </m:r>
                          <m:r>
                            <a:rPr lang="en-US" sz="2400" i="1">
                              <a:solidFill>
                                <a:schemeClr val="tx1"/>
                              </a:solidFill>
                              <a:latin typeface="Cambria Math" panose="02040503050406030204" pitchFamily="18" charset="0"/>
                              <a:ea typeface="Cambria Math" panose="02040503050406030204" pitchFamily="18" charset="0"/>
                            </a:rPr>
                            <m:t>𝜏</m:t>
                          </m:r>
                        </m:den>
                      </m:f>
                      <m:r>
                        <a:rPr lang="en-US" sz="2400" b="0" i="1" smtClean="0">
                          <a:solidFill>
                            <a:schemeClr val="tx1"/>
                          </a:solidFill>
                          <a:latin typeface="Cambria Math" panose="02040503050406030204" pitchFamily="18" charset="0"/>
                          <a:ea typeface="Cambria Math" panose="02040503050406030204" pitchFamily="18" charset="0"/>
                        </a:rPr>
                        <m:t>=</m:t>
                      </m:r>
                      <m:nary>
                        <m:naryPr>
                          <m:limLoc m:val="undOvr"/>
                          <m:subHide m:val="on"/>
                          <m:supHide m:val="on"/>
                          <m:ctrlPr>
                            <a:rPr lang="en-US" sz="2400" i="1">
                              <a:latin typeface="Cambria Math" panose="02040503050406030204" pitchFamily="18" charset="0"/>
                              <a:ea typeface="Cambria Math" panose="02040503050406030204" pitchFamily="18" charset="0"/>
                            </a:rPr>
                          </m:ctrlPr>
                        </m:naryPr>
                        <m:sub/>
                        <m:sup/>
                        <m:e>
                          <m:sSubSup>
                            <m:sSubSupPr>
                              <m:ctrlPr>
                                <a:rPr lang="en-US" sz="2400" i="1">
                                  <a:latin typeface="Cambria Math" panose="02040503050406030204" pitchFamily="18" charset="0"/>
                                  <a:ea typeface="Cambria Math" panose="02040503050406030204" pitchFamily="18" charset="0"/>
                                </a:rPr>
                              </m:ctrlPr>
                            </m:sSubSup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𝑛</m:t>
                              </m:r>
                            </m:sub>
                            <m:sup>
                              <m:r>
                                <a:rPr lang="en-US" sz="2400" i="1">
                                  <a:latin typeface="Cambria Math" panose="02040503050406030204" pitchFamily="18" charset="0"/>
                                  <a:ea typeface="Cambria Math" panose="02040503050406030204" pitchFamily="18" charset="0"/>
                                </a:rPr>
                                <m:t>∗</m:t>
                              </m:r>
                            </m:sup>
                          </m:sSubSup>
                        </m:e>
                      </m:nary>
                      <m:sSub>
                        <m:sSubPr>
                          <m:ctrlPr>
                            <a:rPr lang="en-US" alt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a:latin typeface="Cambria Math" panose="02040503050406030204" pitchFamily="18" charset="0"/>
                                </a:rPr>
                                <m:t>𝑃</m:t>
                              </m:r>
                            </m:e>
                          </m:acc>
                        </m:e>
                        <m:sub>
                          <m:r>
                            <a:rPr lang="en-US" altLang="en-US" sz="2400" i="1">
                              <a:latin typeface="Cambria Math" panose="02040503050406030204" pitchFamily="18" charset="0"/>
                            </a:rPr>
                            <m:t>𝑥</m:t>
                          </m:r>
                        </m:sub>
                      </m:sSub>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𝑛</m:t>
                          </m:r>
                        </m:sub>
                      </m:sSub>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𝑑</m:t>
                      </m:r>
                      <m:r>
                        <a:rPr lang="en-US" sz="2400" i="1">
                          <a:latin typeface="Cambria Math" panose="02040503050406030204" pitchFamily="18" charset="0"/>
                          <a:ea typeface="Cambria Math" panose="02040503050406030204" pitchFamily="18" charset="0"/>
                        </a:rPr>
                        <m:t>𝜏</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3017528" y="1969532"/>
                <a:ext cx="4173515" cy="1096582"/>
              </a:xfrm>
              <a:prstGeom prst="rect">
                <a:avLst/>
              </a:prstGeom>
              <a:blipFill>
                <a:blip r:embed="rId9"/>
                <a:stretch>
                  <a:fillRect/>
                </a:stretch>
              </a:blipFill>
            </p:spPr>
            <p:txBody>
              <a:bodyPr/>
              <a:lstStyle/>
              <a:p>
                <a:r>
                  <a:rPr lang="en-US">
                    <a:noFill/>
                  </a:rPr>
                  <a:t> </a:t>
                </a:r>
              </a:p>
            </p:txBody>
          </p:sp>
        </mc:Fallback>
      </mc:AlternateContent>
      <p:graphicFrame>
        <p:nvGraphicFramePr>
          <p:cNvPr id="13" name="كائن 13"/>
          <p:cNvGraphicFramePr>
            <a:graphicFrameLocks noChangeAspect="1"/>
          </p:cNvGraphicFramePr>
          <p:nvPr>
            <p:extLst>
              <p:ext uri="{D42A27DB-BD31-4B8C-83A1-F6EECF244321}">
                <p14:modId xmlns:p14="http://schemas.microsoft.com/office/powerpoint/2010/main" val="983688147"/>
              </p:ext>
            </p:extLst>
          </p:nvPr>
        </p:nvGraphicFramePr>
        <p:xfrm>
          <a:off x="2593975" y="5682123"/>
          <a:ext cx="3575050" cy="865188"/>
        </p:xfrm>
        <a:graphic>
          <a:graphicData uri="http://schemas.openxmlformats.org/presentationml/2006/ole">
            <mc:AlternateContent xmlns:mc="http://schemas.openxmlformats.org/markup-compatibility/2006">
              <mc:Choice xmlns:v="urn:schemas-microsoft-com:vml" Requires="v">
                <p:oleObj spid="_x0000_s7702" name="Equation" r:id="rId10" imgW="2006600" imgH="482600" progId="Equation.3">
                  <p:embed/>
                </p:oleObj>
              </mc:Choice>
              <mc:Fallback>
                <p:oleObj name="Equation" r:id="rId10" imgW="2006600" imgH="482600" progId="Equation.3">
                  <p:embed/>
                  <p:pic>
                    <p:nvPicPr>
                      <p:cNvPr id="14" name="كائن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3975" y="5682123"/>
                        <a:ext cx="35750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4448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Effect transition="in" filter="fade">
                                      <p:cBhvr>
                                        <p:cTn id="30" dur="500"/>
                                        <p:tgtEl>
                                          <p:spTgt spid="5">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43</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910097"/>
                <a:ext cx="8754566" cy="5795433"/>
              </a:xfrm>
              <a:prstGeom prst="rect">
                <a:avLst/>
              </a:prstGeom>
            </p:spPr>
            <p:txBody>
              <a:bodyPr wrap="square">
                <a:spAutoFit/>
              </a:bodyPr>
              <a:lstStyle/>
              <a:p>
                <a:pPr algn="just">
                  <a:spcBef>
                    <a:spcPct val="0"/>
                  </a:spcBef>
                </a:pPr>
                <a:endParaRPr lang="en-US" altLang="en-US" sz="1900" dirty="0"/>
              </a:p>
              <a:p>
                <a:pPr algn="just">
                  <a:spcBef>
                    <a:spcPct val="0"/>
                  </a:spcBef>
                </a:pPr>
                <a14:m>
                  <m:oMathPara xmlns:m="http://schemas.openxmlformats.org/officeDocument/2006/math">
                    <m:oMathParaPr>
                      <m:jc m:val="left"/>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rPr>
                        <m:t>⇒</m:t>
                      </m:r>
                    </m:oMath>
                  </m:oMathPara>
                </a14:m>
                <a:endParaRPr lang="en-US" altLang="en-US" sz="2200" dirty="0"/>
              </a:p>
              <a:p>
                <a:pPr algn="just">
                  <a:spcBef>
                    <a:spcPct val="0"/>
                  </a:spcBef>
                </a:pPr>
                <a:endParaRPr lang="en-US" altLang="en-US" sz="2200" dirty="0"/>
              </a:p>
              <a:p>
                <a:pPr algn="just">
                  <a:spcBef>
                    <a:spcPct val="0"/>
                  </a:spcBef>
                </a:pPr>
                <a:endParaRPr lang="en-US" altLang="en-US" sz="2200" dirty="0"/>
              </a:p>
              <a:p>
                <a:pPr algn="just">
                  <a:spcBef>
                    <a:spcPct val="0"/>
                  </a:spcBef>
                </a:pPr>
                <a:endParaRPr lang="en-US" altLang="en-US" sz="2200" dirty="0"/>
              </a:p>
              <a:p>
                <a:pPr algn="just">
                  <a:spcBef>
                    <a:spcPct val="0"/>
                  </a:spcBef>
                </a:pPr>
                <a:endParaRPr lang="en-US" altLang="en-US" sz="500" dirty="0"/>
              </a:p>
              <a:p>
                <a:pPr algn="just">
                  <a:spcBef>
                    <a:spcPct val="0"/>
                  </a:spcBef>
                </a:pPr>
                <a:r>
                  <a:rPr lang="en-US" altLang="en-US" sz="2200" dirty="0"/>
                  <a:t>Therefore, the expectation value of </a:t>
                </a:r>
                <a14:m>
                  <m:oMath xmlns:m="http://schemas.openxmlformats.org/officeDocument/2006/math">
                    <m:sSub>
                      <m:sSubPr>
                        <m:ctrlPr>
                          <a:rPr lang="en-US" alt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a:latin typeface="Cambria Math" panose="02040503050406030204" pitchFamily="18" charset="0"/>
                              </a:rPr>
                              <m:t>𝑃</m:t>
                            </m:r>
                          </m:e>
                        </m:acc>
                      </m:e>
                      <m:sub>
                        <m:r>
                          <a:rPr lang="en-US" altLang="en-US" sz="2200" i="1">
                            <a:latin typeface="Cambria Math" panose="02040503050406030204" pitchFamily="18" charset="0"/>
                          </a:rPr>
                          <m:t>𝑥</m:t>
                        </m:r>
                      </m:sub>
                    </m:sSub>
                  </m:oMath>
                </a14:m>
                <a:r>
                  <a:rPr lang="en-US" altLang="en-US" sz="2200" dirty="0"/>
                  <a:t> is zero.</a:t>
                </a:r>
                <a:endParaRPr lang="en-US" altLang="en-US" sz="500" dirty="0"/>
              </a:p>
              <a:p>
                <a:pPr algn="just">
                  <a:spcBef>
                    <a:spcPct val="0"/>
                  </a:spcBef>
                </a:pPr>
                <a:endParaRPr lang="en-US" altLang="en-US" sz="1000" dirty="0"/>
              </a:p>
              <a:p>
                <a:pPr algn="just">
                  <a:spcBef>
                    <a:spcPct val="0"/>
                  </a:spcBef>
                </a:pPr>
                <a:r>
                  <a:rPr lang="en-US" altLang="en-US" sz="2200" dirty="0"/>
                  <a:t>It was found from the early discussion that:</a:t>
                </a:r>
              </a:p>
              <a:p>
                <a:pPr algn="just">
                  <a:spcBef>
                    <a:spcPct val="0"/>
                  </a:spcBef>
                </a:pPr>
                <a:endParaRPr lang="en-US" altLang="en-US" sz="2200" dirty="0"/>
              </a:p>
              <a:p>
                <a:pPr algn="just">
                  <a:spcBef>
                    <a:spcPct val="0"/>
                  </a:spcBef>
                </a:pPr>
                <a:endParaRPr lang="en-US" altLang="en-US" sz="2200" dirty="0"/>
              </a:p>
              <a:p>
                <a:pPr algn="just">
                  <a:spcBef>
                    <a:spcPct val="0"/>
                  </a:spcBef>
                </a:pPr>
                <a:endParaRPr lang="en-US" altLang="en-US" sz="600" dirty="0"/>
              </a:p>
              <a:p>
                <a:pPr algn="just">
                  <a:spcBef>
                    <a:spcPct val="0"/>
                  </a:spcBef>
                </a:pPr>
                <a:r>
                  <a:rPr lang="en-US" altLang="en-US" sz="2200" dirty="0"/>
                  <a:t>Taking the square root of this equation gives</a:t>
                </a:r>
              </a:p>
              <a:p>
                <a:pPr algn="just">
                  <a:spcBef>
                    <a:spcPct val="0"/>
                  </a:spcBef>
                </a:pPr>
                <a:endParaRPr lang="en-US" altLang="en-US" sz="2200" dirty="0"/>
              </a:p>
              <a:p>
                <a:pPr algn="just">
                  <a:spcBef>
                    <a:spcPct val="0"/>
                  </a:spcBef>
                </a:pPr>
                <a:endParaRPr lang="en-US" altLang="en-US" sz="2200" dirty="0"/>
              </a:p>
              <a:p>
                <a:pPr algn="just">
                  <a:spcBef>
                    <a:spcPct val="0"/>
                  </a:spcBef>
                </a:pPr>
                <a:endParaRPr lang="en-US" altLang="en-US" sz="2200" dirty="0"/>
              </a:p>
              <a:p>
                <a:pPr algn="just">
                  <a:spcBef>
                    <a:spcPct val="0"/>
                  </a:spcBef>
                </a:pPr>
                <a:r>
                  <a:rPr lang="en-US" altLang="en-US" sz="2200" dirty="0"/>
                  <a:t>Thus for a large number of measurements of </a:t>
                </a:r>
                <a14:m>
                  <m:oMath xmlns:m="http://schemas.openxmlformats.org/officeDocument/2006/math">
                    <m:sSub>
                      <m:sSubPr>
                        <m:ctrlPr>
                          <a:rPr lang="en-US" alt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a:latin typeface="Cambria Math" panose="02040503050406030204" pitchFamily="18" charset="0"/>
                              </a:rPr>
                              <m:t>𝑃</m:t>
                            </m:r>
                          </m:e>
                        </m:acc>
                      </m:e>
                      <m:sub>
                        <m:r>
                          <a:rPr lang="en-US" altLang="en-US" sz="2200" i="1">
                            <a:latin typeface="Cambria Math" panose="02040503050406030204" pitchFamily="18" charset="0"/>
                          </a:rPr>
                          <m:t>𝑥</m:t>
                        </m:r>
                      </m:sub>
                    </m:sSub>
                  </m:oMath>
                </a14:m>
                <a:r>
                  <a:rPr lang="en-US" altLang="en-US" sz="2200" dirty="0"/>
                  <a:t>, we will have half of the results with </a:t>
                </a:r>
                <a14:m>
                  <m:oMath xmlns:m="http://schemas.openxmlformats.org/officeDocument/2006/math">
                    <m:sSub>
                      <m:sSubPr>
                        <m:ctrlPr>
                          <a:rPr lang="en-US" alt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a:latin typeface="Cambria Math" panose="02040503050406030204" pitchFamily="18" charset="0"/>
                              </a:rPr>
                              <m:t>𝑃</m:t>
                            </m:r>
                          </m:e>
                        </m:acc>
                      </m:e>
                      <m:sub>
                        <m:r>
                          <a:rPr lang="en-US" altLang="en-US" sz="2200" i="1">
                            <a:latin typeface="Cambria Math" panose="02040503050406030204" pitchFamily="18" charset="0"/>
                          </a:rPr>
                          <m:t>𝑥</m:t>
                        </m:r>
                      </m:sub>
                    </m:sSub>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𝑛</m:t>
                    </m:r>
                    <m:r>
                      <a:rPr lang="en-US" altLang="en-US" sz="2200" b="0" i="1" smtClean="0">
                        <a:latin typeface="Cambria Math" panose="02040503050406030204" pitchFamily="18" charset="0"/>
                        <a:ea typeface="Cambria Math" panose="02040503050406030204" pitchFamily="18" charset="0"/>
                      </a:rPr>
                      <m:t>𝜋</m:t>
                    </m:r>
                    <m:r>
                      <a:rPr lang="en-US" altLang="en-US" sz="2200" b="0" i="1" smtClean="0">
                        <a:latin typeface="Cambria Math" panose="02040503050406030204" pitchFamily="18" charset="0"/>
                        <a:ea typeface="Cambria Math" panose="02040503050406030204" pitchFamily="18" charset="0"/>
                      </a:rPr>
                      <m:t>ℏ/</m:t>
                    </m:r>
                    <m:r>
                      <a:rPr lang="en-US" altLang="en-US" sz="2200" b="0" i="1" smtClean="0">
                        <a:latin typeface="Cambria Math" panose="02040503050406030204" pitchFamily="18" charset="0"/>
                        <a:ea typeface="Cambria Math" panose="02040503050406030204" pitchFamily="18" charset="0"/>
                      </a:rPr>
                      <m:t>𝑎</m:t>
                    </m:r>
                  </m:oMath>
                </a14:m>
                <a:r>
                  <a:rPr lang="en-US" altLang="en-US" sz="2200" dirty="0"/>
                  <a:t>, and the other half with </a:t>
                </a:r>
                <a14:m>
                  <m:oMath xmlns:m="http://schemas.openxmlformats.org/officeDocument/2006/math">
                    <m:sSub>
                      <m:sSubPr>
                        <m:ctrlPr>
                          <a:rPr lang="en-US" alt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a:latin typeface="Cambria Math" panose="02040503050406030204" pitchFamily="18" charset="0"/>
                              </a:rPr>
                              <m:t>𝑃</m:t>
                            </m:r>
                          </m:e>
                        </m:acc>
                      </m:e>
                      <m:sub>
                        <m:r>
                          <a:rPr lang="en-US" altLang="en-US" sz="2200" i="1">
                            <a:latin typeface="Cambria Math" panose="02040503050406030204" pitchFamily="18" charset="0"/>
                          </a:rPr>
                          <m:t>𝑥</m:t>
                        </m:r>
                      </m:sub>
                    </m:sSub>
                    <m:r>
                      <a:rPr lang="en-US" altLang="en-US" sz="2200" i="1">
                        <a:latin typeface="Cambria Math" panose="02040503050406030204" pitchFamily="18" charset="0"/>
                      </a:rPr>
                      <m:t>=</m:t>
                    </m:r>
                    <m:r>
                      <a:rPr lang="en-US" altLang="en-US" sz="2200" b="0" i="1" smtClean="0">
                        <a:latin typeface="Cambria Math" panose="02040503050406030204" pitchFamily="18" charset="0"/>
                      </a:rPr>
                      <m:t>−</m:t>
                    </m:r>
                    <m:r>
                      <a:rPr lang="en-US" altLang="en-US" sz="2200" i="1">
                        <a:latin typeface="Cambria Math" panose="02040503050406030204" pitchFamily="18" charset="0"/>
                      </a:rPr>
                      <m:t>𝑛</m:t>
                    </m:r>
                    <m:r>
                      <a:rPr lang="en-US" altLang="en-US" sz="2200" i="1">
                        <a:latin typeface="Cambria Math" panose="02040503050406030204" pitchFamily="18" charset="0"/>
                        <a:ea typeface="Cambria Math" panose="02040503050406030204" pitchFamily="18" charset="0"/>
                      </a:rPr>
                      <m:t>𝜋</m:t>
                    </m:r>
                    <m:r>
                      <a:rPr lang="en-US" altLang="en-US" sz="2200" i="1">
                        <a:latin typeface="Cambria Math" panose="02040503050406030204" pitchFamily="18" charset="0"/>
                        <a:ea typeface="Cambria Math" panose="02040503050406030204" pitchFamily="18" charset="0"/>
                      </a:rPr>
                      <m:t>ℏ/</m:t>
                    </m:r>
                    <m:r>
                      <a:rPr lang="en-US" altLang="en-US" sz="2200" i="1">
                        <a:latin typeface="Cambria Math" panose="02040503050406030204" pitchFamily="18" charset="0"/>
                        <a:ea typeface="Cambria Math" panose="02040503050406030204" pitchFamily="18" charset="0"/>
                      </a:rPr>
                      <m:t>𝑎</m:t>
                    </m:r>
                  </m:oMath>
                </a14:m>
                <a:r>
                  <a:rPr lang="en-US" altLang="en-US" sz="2200" dirty="0"/>
                  <a:t>.  Therefore, the average value of the results will be zero.</a:t>
                </a:r>
              </a:p>
            </p:txBody>
          </p:sp>
        </mc:Choice>
        <mc:Fallback xmlns="">
          <p:sp>
            <p:nvSpPr>
              <p:cNvPr id="5" name="Rectangle 4"/>
              <p:cNvSpPr>
                <a:spLocks noRot="1" noChangeAspect="1" noMove="1" noResize="1" noEditPoints="1" noAdjustHandles="1" noChangeArrowheads="1" noChangeShapeType="1" noTextEdit="1"/>
              </p:cNvSpPr>
              <p:nvPr/>
            </p:nvSpPr>
            <p:spPr>
              <a:xfrm>
                <a:off x="211014" y="910097"/>
                <a:ext cx="8754566" cy="5795433"/>
              </a:xfrm>
              <a:prstGeom prst="rect">
                <a:avLst/>
              </a:prstGeom>
              <a:blipFill>
                <a:blip r:embed="rId3"/>
                <a:stretch>
                  <a:fillRect l="-905" r="-905" b="-1472"/>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2850" b="1" dirty="0"/>
              <a:t>Applications of Postulates of Quantum Mechanics</a:t>
            </a:r>
            <a:endParaRPr lang="ar-SA" altLang="en-US" sz="2850" b="1" dirty="0"/>
          </a:p>
        </p:txBody>
      </p:sp>
      <p:graphicFrame>
        <p:nvGraphicFramePr>
          <p:cNvPr id="12" name="كائن 17"/>
          <p:cNvGraphicFramePr>
            <a:graphicFrameLocks noChangeAspect="1"/>
          </p:cNvGraphicFramePr>
          <p:nvPr>
            <p:extLst>
              <p:ext uri="{D42A27DB-BD31-4B8C-83A1-F6EECF244321}">
                <p14:modId xmlns:p14="http://schemas.microsoft.com/office/powerpoint/2010/main" val="338231229"/>
              </p:ext>
            </p:extLst>
          </p:nvPr>
        </p:nvGraphicFramePr>
        <p:xfrm>
          <a:off x="2593848" y="889690"/>
          <a:ext cx="3988898" cy="868680"/>
        </p:xfrm>
        <a:graphic>
          <a:graphicData uri="http://schemas.openxmlformats.org/presentationml/2006/ole">
            <mc:AlternateContent xmlns:mc="http://schemas.openxmlformats.org/markup-compatibility/2006">
              <mc:Choice xmlns:v="urn:schemas-microsoft-com:vml" Requires="v">
                <p:oleObj spid="_x0000_s8898" name="معادلة" r:id="rId4" imgW="2667000" imgH="584200" progId="Equation.3">
                  <p:embed/>
                </p:oleObj>
              </mc:Choice>
              <mc:Fallback>
                <p:oleObj name="معادلة" r:id="rId4" imgW="2667000" imgH="584200" progId="Equation.3">
                  <p:embed/>
                  <p:pic>
                    <p:nvPicPr>
                      <p:cNvPr id="18" name="كائن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848" y="889690"/>
                        <a:ext cx="3988898"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كائن 19"/>
          <p:cNvGraphicFramePr>
            <a:graphicFrameLocks noChangeAspect="1"/>
          </p:cNvGraphicFramePr>
          <p:nvPr>
            <p:extLst>
              <p:ext uri="{D42A27DB-BD31-4B8C-83A1-F6EECF244321}">
                <p14:modId xmlns:p14="http://schemas.microsoft.com/office/powerpoint/2010/main" val="3344376696"/>
              </p:ext>
            </p:extLst>
          </p:nvPr>
        </p:nvGraphicFramePr>
        <p:xfrm>
          <a:off x="3023046" y="1784267"/>
          <a:ext cx="4033032" cy="731520"/>
        </p:xfrm>
        <a:graphic>
          <a:graphicData uri="http://schemas.openxmlformats.org/presentationml/2006/ole">
            <mc:AlternateContent xmlns:mc="http://schemas.openxmlformats.org/markup-compatibility/2006">
              <mc:Choice xmlns:v="urn:schemas-microsoft-com:vml" Requires="v">
                <p:oleObj spid="_x0000_s8899" name="معادلة" r:id="rId6" imgW="2730500" imgH="495300" progId="Equation.3">
                  <p:embed/>
                </p:oleObj>
              </mc:Choice>
              <mc:Fallback>
                <p:oleObj name="معادلة" r:id="rId6" imgW="2730500" imgH="495300" progId="Equation.3">
                  <p:embed/>
                  <p:pic>
                    <p:nvPicPr>
                      <p:cNvPr id="20" name="كائن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3046" y="1784267"/>
                        <a:ext cx="4033032"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كائن 10"/>
          <p:cNvGraphicFramePr>
            <a:graphicFrameLocks noChangeAspect="1"/>
          </p:cNvGraphicFramePr>
          <p:nvPr>
            <p:extLst>
              <p:ext uri="{D42A27DB-BD31-4B8C-83A1-F6EECF244321}">
                <p14:modId xmlns:p14="http://schemas.microsoft.com/office/powerpoint/2010/main" val="2870223131"/>
              </p:ext>
            </p:extLst>
          </p:nvPr>
        </p:nvGraphicFramePr>
        <p:xfrm>
          <a:off x="3630493" y="3471096"/>
          <a:ext cx="1883014" cy="777240"/>
        </p:xfrm>
        <a:graphic>
          <a:graphicData uri="http://schemas.openxmlformats.org/presentationml/2006/ole">
            <mc:AlternateContent xmlns:mc="http://schemas.openxmlformats.org/markup-compatibility/2006">
              <mc:Choice xmlns:v="urn:schemas-microsoft-com:vml" Requires="v">
                <p:oleObj spid="_x0000_s8900" name="معادلة" r:id="rId8" imgW="965200" imgH="508000" progId="Equation.3">
                  <p:embed/>
                </p:oleObj>
              </mc:Choice>
              <mc:Fallback>
                <p:oleObj name="معادلة" r:id="rId8" imgW="965200" imgH="508000" progId="Equation.3">
                  <p:embed/>
                  <p:pic>
                    <p:nvPicPr>
                      <p:cNvPr id="11" name="كائن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0493" y="3471096"/>
                        <a:ext cx="1883014" cy="777240"/>
                      </a:xfrm>
                      <a:prstGeom prst="rect">
                        <a:avLst/>
                      </a:prstGeom>
                      <a:noFill/>
                      <a:ln>
                        <a:noFill/>
                      </a:ln>
                    </p:spPr>
                  </p:pic>
                </p:oleObj>
              </mc:Fallback>
            </mc:AlternateContent>
          </a:graphicData>
        </a:graphic>
      </p:graphicFrame>
      <p:graphicFrame>
        <p:nvGraphicFramePr>
          <p:cNvPr id="16" name="كائن 12"/>
          <p:cNvGraphicFramePr>
            <a:graphicFrameLocks noChangeAspect="1"/>
          </p:cNvGraphicFramePr>
          <p:nvPr>
            <p:extLst>
              <p:ext uri="{D42A27DB-BD31-4B8C-83A1-F6EECF244321}">
                <p14:modId xmlns:p14="http://schemas.microsoft.com/office/powerpoint/2010/main" val="252390054"/>
              </p:ext>
            </p:extLst>
          </p:nvPr>
        </p:nvGraphicFramePr>
        <p:xfrm>
          <a:off x="2819692" y="4622440"/>
          <a:ext cx="3537210" cy="868680"/>
        </p:xfrm>
        <a:graphic>
          <a:graphicData uri="http://schemas.openxmlformats.org/presentationml/2006/ole">
            <mc:AlternateContent xmlns:mc="http://schemas.openxmlformats.org/markup-compatibility/2006">
              <mc:Choice xmlns:v="urn:schemas-microsoft-com:vml" Requires="v">
                <p:oleObj spid="_x0000_s8901" name="معادلة" r:id="rId10" imgW="1803400" imgH="558800" progId="Equation.3">
                  <p:embed/>
                </p:oleObj>
              </mc:Choice>
              <mc:Fallback>
                <p:oleObj name="معادلة" r:id="rId10" imgW="1803400" imgH="558800" progId="Equation.3">
                  <p:embed/>
                  <p:pic>
                    <p:nvPicPr>
                      <p:cNvPr id="13" name="كائن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692" y="4622440"/>
                        <a:ext cx="3537210" cy="8686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41589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44</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910097"/>
                <a:ext cx="8754566" cy="5832366"/>
              </a:xfrm>
              <a:prstGeom prst="rect">
                <a:avLst/>
              </a:prstGeom>
            </p:spPr>
            <p:txBody>
              <a:bodyPr wrap="square">
                <a:spAutoFit/>
              </a:bodyPr>
              <a:lstStyle/>
              <a:p>
                <a:pPr algn="just">
                  <a:spcBef>
                    <a:spcPct val="0"/>
                  </a:spcBef>
                </a:pPr>
                <a:r>
                  <a:rPr lang="en-US" altLang="en-US" sz="2200" dirty="0"/>
                  <a:t>The importance of the particle in a 3-D box model arises from the idea that it shows the technique used to solve Schrodinger equation when it is a function of more than one variable. </a:t>
                </a:r>
              </a:p>
              <a:p>
                <a:pPr algn="just">
                  <a:spcBef>
                    <a:spcPct val="0"/>
                  </a:spcBef>
                </a:pPr>
                <a:endParaRPr lang="en-US" altLang="en-US" sz="1500" dirty="0"/>
              </a:p>
              <a:p>
                <a:pPr algn="just">
                  <a:spcBef>
                    <a:spcPct val="0"/>
                  </a:spcBef>
                </a:pPr>
                <a:r>
                  <a:rPr lang="en-US" altLang="en-US" sz="2200" dirty="0"/>
                  <a:t>This technique is called the separation of variables in which the total equation is separated into as many equations as there variables. </a:t>
                </a:r>
              </a:p>
              <a:p>
                <a:pPr algn="just">
                  <a:spcBef>
                    <a:spcPct val="0"/>
                  </a:spcBef>
                </a:pPr>
                <a:endParaRPr lang="en-US" altLang="en-US" sz="1500" dirty="0"/>
              </a:p>
              <a:p>
                <a:pPr algn="just">
                  <a:spcBef>
                    <a:spcPct val="0"/>
                  </a:spcBef>
                </a:pPr>
                <a:r>
                  <a:rPr lang="en-US" altLang="en-US" sz="2200" dirty="0"/>
                  <a:t>For the particle in three dimensional box, the wave function is a function of the three variables </a:t>
                </a:r>
                <a14:m>
                  <m:oMath xmlns:m="http://schemas.openxmlformats.org/officeDocument/2006/math">
                    <m:r>
                      <a:rPr lang="en-US" altLang="en-US" sz="2200" i="1" dirty="0" smtClean="0">
                        <a:latin typeface="Cambria Math" panose="02040503050406030204" pitchFamily="18" charset="0"/>
                      </a:rPr>
                      <m:t>𝑥</m:t>
                    </m:r>
                    <m:r>
                      <a:rPr lang="en-US" altLang="en-US" sz="2200" i="1" dirty="0" smtClean="0">
                        <a:latin typeface="Cambria Math" panose="02040503050406030204" pitchFamily="18" charset="0"/>
                      </a:rPr>
                      <m:t>, </m:t>
                    </m:r>
                    <m:r>
                      <a:rPr lang="en-US" altLang="en-US" sz="2200" i="1" dirty="0" smtClean="0">
                        <a:latin typeface="Cambria Math" panose="02040503050406030204" pitchFamily="18" charset="0"/>
                      </a:rPr>
                      <m:t>𝑦</m:t>
                    </m:r>
                    <m:r>
                      <a:rPr lang="en-US" altLang="en-US" sz="2200" i="1" dirty="0" smtClean="0">
                        <a:latin typeface="Cambria Math" panose="02040503050406030204" pitchFamily="18" charset="0"/>
                      </a:rPr>
                      <m:t> </m:t>
                    </m:r>
                  </m:oMath>
                </a14:m>
                <a:r>
                  <a:rPr lang="en-US" altLang="en-US" sz="2200" dirty="0"/>
                  <a:t>and </a:t>
                </a:r>
                <a14:m>
                  <m:oMath xmlns:m="http://schemas.openxmlformats.org/officeDocument/2006/math">
                    <m:r>
                      <a:rPr lang="en-US" altLang="en-US" sz="2200" i="1" dirty="0" smtClean="0">
                        <a:latin typeface="Cambria Math" panose="02040503050406030204" pitchFamily="18" charset="0"/>
                      </a:rPr>
                      <m:t>𝑧</m:t>
                    </m:r>
                  </m:oMath>
                </a14:m>
                <a:endParaRPr lang="en-US" altLang="en-US" sz="2200" i="1" dirty="0"/>
              </a:p>
              <a:p>
                <a:pPr algn="just">
                  <a:spcBef>
                    <a:spcPct val="0"/>
                  </a:spcBef>
                </a:pPr>
                <a:endParaRPr lang="en-US" altLang="en-US" sz="500" i="1"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ea typeface="Cambria Math" panose="02040503050406030204" pitchFamily="18" charset="0"/>
                        </a:rPr>
                        <m:t>𝜓</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𝜓</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𝑥</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𝑦</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𝑧</m:t>
                      </m:r>
                      <m:r>
                        <a:rPr lang="en-US" altLang="en-US" sz="2200" b="0" i="1" smtClean="0">
                          <a:latin typeface="Cambria Math" panose="02040503050406030204" pitchFamily="18" charset="0"/>
                          <a:ea typeface="Cambria Math" panose="02040503050406030204" pitchFamily="18" charset="0"/>
                        </a:rPr>
                        <m:t>)</m:t>
                      </m:r>
                    </m:oMath>
                  </m:oMathPara>
                </a14:m>
                <a:endParaRPr lang="en-US" altLang="en-US" sz="2200" i="1" dirty="0"/>
              </a:p>
              <a:p>
                <a:pPr algn="just">
                  <a:spcBef>
                    <a:spcPct val="0"/>
                  </a:spcBef>
                </a:pPr>
                <a:endParaRPr lang="en-US" altLang="en-US" sz="1000" i="1" dirty="0"/>
              </a:p>
              <a:p>
                <a:pPr algn="just">
                  <a:spcBef>
                    <a:spcPct val="0"/>
                  </a:spcBef>
                </a:pPr>
                <a:r>
                  <a:rPr lang="en-US" altLang="en-US" sz="2200" dirty="0"/>
                  <a:t>Using the separation of variables technique, This equation can be divided into three equations, equation for each variable, and the original equation will be the product of these three equations.</a:t>
                </a:r>
              </a:p>
              <a:p>
                <a:pPr algn="just">
                  <a:spcBef>
                    <a:spcPct val="0"/>
                  </a:spcBef>
                </a:pPr>
                <a:endParaRPr lang="en-US" altLang="en-US" sz="500" dirty="0"/>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rPr>
                        <m:t>𝜓</m:t>
                      </m:r>
                      <m:d>
                        <m:dPr>
                          <m:ctrlPr>
                            <a:rPr lang="en-US" altLang="en-US" sz="2200" i="1">
                              <a:latin typeface="Cambria Math" panose="02040503050406030204" pitchFamily="18" charset="0"/>
                              <a:ea typeface="Cambria Math" panose="02040503050406030204" pitchFamily="18" charset="0"/>
                            </a:rPr>
                          </m:ctrlPr>
                        </m:dPr>
                        <m:e>
                          <m:r>
                            <a:rPr lang="en-US" altLang="en-US" sz="2200" i="1">
                              <a:latin typeface="Cambria Math" panose="02040503050406030204" pitchFamily="18" charset="0"/>
                              <a:ea typeface="Cambria Math" panose="02040503050406030204" pitchFamily="18" charset="0"/>
                            </a:rPr>
                            <m:t>𝑥</m:t>
                          </m:r>
                          <m:r>
                            <a:rPr lang="en-US" altLang="en-US" sz="2200" i="1">
                              <a:latin typeface="Cambria Math" panose="02040503050406030204" pitchFamily="18" charset="0"/>
                              <a:ea typeface="Cambria Math" panose="02040503050406030204" pitchFamily="18" charset="0"/>
                            </a:rPr>
                            <m:t>,</m:t>
                          </m:r>
                          <m:r>
                            <a:rPr lang="en-US" altLang="en-US" sz="2200" i="1">
                              <a:latin typeface="Cambria Math" panose="02040503050406030204" pitchFamily="18" charset="0"/>
                              <a:ea typeface="Cambria Math" panose="02040503050406030204" pitchFamily="18" charset="0"/>
                            </a:rPr>
                            <m:t>𝑦</m:t>
                          </m:r>
                          <m:r>
                            <a:rPr lang="en-US" altLang="en-US" sz="2200" i="1">
                              <a:latin typeface="Cambria Math" panose="02040503050406030204" pitchFamily="18" charset="0"/>
                              <a:ea typeface="Cambria Math" panose="02040503050406030204" pitchFamily="18" charset="0"/>
                            </a:rPr>
                            <m:t>,</m:t>
                          </m:r>
                          <m:r>
                            <a:rPr lang="en-US" altLang="en-US" sz="2200" i="1">
                              <a:latin typeface="Cambria Math" panose="02040503050406030204" pitchFamily="18" charset="0"/>
                              <a:ea typeface="Cambria Math" panose="02040503050406030204" pitchFamily="18" charset="0"/>
                            </a:rPr>
                            <m:t>𝑧</m:t>
                          </m:r>
                        </m:e>
                      </m:d>
                      <m:r>
                        <a:rPr lang="en-US" altLang="en-US" sz="2200" b="0" i="1" smtClean="0">
                          <a:latin typeface="Cambria Math" panose="02040503050406030204" pitchFamily="18" charset="0"/>
                          <a:ea typeface="Cambria Math" panose="02040503050406030204" pitchFamily="18" charset="0"/>
                        </a:rPr>
                        <m:t>= </m:t>
                      </m:r>
                      <m:r>
                        <a:rPr lang="en-US" altLang="en-US" sz="2200" i="1">
                          <a:latin typeface="Cambria Math" panose="02040503050406030204" pitchFamily="18" charset="0"/>
                          <a:ea typeface="Cambria Math" panose="02040503050406030204" pitchFamily="18" charset="0"/>
                        </a:rPr>
                        <m:t>𝜓</m:t>
                      </m:r>
                      <m:d>
                        <m:dPr>
                          <m:ctrlPr>
                            <a:rPr lang="en-US" altLang="en-US" sz="2200" i="1">
                              <a:latin typeface="Cambria Math" panose="02040503050406030204" pitchFamily="18" charset="0"/>
                              <a:ea typeface="Cambria Math" panose="02040503050406030204" pitchFamily="18" charset="0"/>
                            </a:rPr>
                          </m:ctrlPr>
                        </m:dPr>
                        <m:e>
                          <m:r>
                            <a:rPr lang="en-US" altLang="en-US" sz="2200" i="1">
                              <a:latin typeface="Cambria Math" panose="02040503050406030204" pitchFamily="18" charset="0"/>
                              <a:ea typeface="Cambria Math" panose="02040503050406030204" pitchFamily="18" charset="0"/>
                            </a:rPr>
                            <m:t>𝑥</m:t>
                          </m:r>
                        </m:e>
                      </m:d>
                      <m:r>
                        <a:rPr lang="en-US" altLang="en-US" sz="2200" i="1">
                          <a:latin typeface="Cambria Math" panose="02040503050406030204" pitchFamily="18" charset="0"/>
                          <a:ea typeface="Cambria Math" panose="02040503050406030204" pitchFamily="18" charset="0"/>
                        </a:rPr>
                        <m:t>𝜓</m:t>
                      </m:r>
                      <m:d>
                        <m:dPr>
                          <m:ctrlPr>
                            <a:rPr lang="en-US" altLang="en-US" sz="2200" i="1">
                              <a:latin typeface="Cambria Math" panose="02040503050406030204" pitchFamily="18" charset="0"/>
                              <a:ea typeface="Cambria Math" panose="02040503050406030204" pitchFamily="18" charset="0"/>
                            </a:rPr>
                          </m:ctrlPr>
                        </m:dPr>
                        <m:e>
                          <m:r>
                            <a:rPr lang="en-US" altLang="en-US" sz="2200" i="1">
                              <a:latin typeface="Cambria Math" panose="02040503050406030204" pitchFamily="18" charset="0"/>
                              <a:ea typeface="Cambria Math" panose="02040503050406030204" pitchFamily="18" charset="0"/>
                            </a:rPr>
                            <m:t>𝑦</m:t>
                          </m:r>
                        </m:e>
                      </m:d>
                      <m:r>
                        <a:rPr lang="en-US" altLang="en-US" sz="2200" i="1">
                          <a:latin typeface="Cambria Math" panose="02040503050406030204" pitchFamily="18" charset="0"/>
                          <a:ea typeface="Cambria Math" panose="02040503050406030204" pitchFamily="18" charset="0"/>
                        </a:rPr>
                        <m:t>𝜓</m:t>
                      </m:r>
                      <m:d>
                        <m:dPr>
                          <m:ctrlPr>
                            <a:rPr lang="en-US" altLang="en-US" sz="2200" i="1">
                              <a:latin typeface="Cambria Math" panose="02040503050406030204" pitchFamily="18" charset="0"/>
                              <a:ea typeface="Cambria Math" panose="02040503050406030204" pitchFamily="18" charset="0"/>
                            </a:rPr>
                          </m:ctrlPr>
                        </m:dPr>
                        <m:e>
                          <m:r>
                            <a:rPr lang="en-US" altLang="en-US" sz="2200" i="1">
                              <a:latin typeface="Cambria Math" panose="02040503050406030204" pitchFamily="18" charset="0"/>
                              <a:ea typeface="Cambria Math" panose="02040503050406030204" pitchFamily="18" charset="0"/>
                            </a:rPr>
                            <m:t>𝑧</m:t>
                          </m:r>
                        </m:e>
                      </m:d>
                    </m:oMath>
                  </m:oMathPara>
                </a14:m>
                <a:endParaRPr lang="en-US" altLang="en-US" sz="2200" dirty="0"/>
              </a:p>
              <a:p>
                <a:pPr algn="just">
                  <a:spcBef>
                    <a:spcPct val="0"/>
                  </a:spcBef>
                </a:pPr>
                <a:endParaRPr lang="en-US" altLang="en-US" sz="1000" dirty="0"/>
              </a:p>
              <a:p>
                <a:pPr algn="just">
                  <a:spcBef>
                    <a:spcPct val="0"/>
                  </a:spcBef>
                </a:pPr>
                <a:r>
                  <a:rPr lang="en-US" altLang="en-US" sz="2200" dirty="0"/>
                  <a:t>The solution of the equation of each variable can be found separately, and the solution of the original equation can then be found. </a:t>
                </a:r>
              </a:p>
            </p:txBody>
          </p:sp>
        </mc:Choice>
        <mc:Fallback xmlns="">
          <p:sp>
            <p:nvSpPr>
              <p:cNvPr id="5" name="Rectangle 4"/>
              <p:cNvSpPr>
                <a:spLocks noRot="1" noChangeAspect="1" noMove="1" noResize="1" noEditPoints="1" noAdjustHandles="1" noChangeArrowheads="1" noChangeShapeType="1" noTextEdit="1"/>
              </p:cNvSpPr>
              <p:nvPr/>
            </p:nvSpPr>
            <p:spPr>
              <a:xfrm>
                <a:off x="211014" y="910097"/>
                <a:ext cx="8754566" cy="5832366"/>
              </a:xfrm>
              <a:prstGeom prst="rect">
                <a:avLst/>
              </a:prstGeom>
              <a:blipFill>
                <a:blip r:embed="rId2"/>
                <a:stretch>
                  <a:fillRect l="-905" t="-627" r="-905" b="-1149"/>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spTree>
    <p:extLst>
      <p:ext uri="{BB962C8B-B14F-4D97-AF65-F5344CB8AC3E}">
        <p14:creationId xmlns:p14="http://schemas.microsoft.com/office/powerpoint/2010/main" val="357908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Effect transition="in" filter="fade">
                                      <p:cBhvr>
                                        <p:cTn id="37"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45</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863144"/>
              </a:xfrm>
              <a:prstGeom prst="rect">
                <a:avLst/>
              </a:prstGeom>
            </p:spPr>
            <p:txBody>
              <a:bodyPr wrap="square">
                <a:spAutoFit/>
              </a:bodyPr>
              <a:lstStyle/>
              <a:p>
                <a:pPr algn="just"/>
                <a:r>
                  <a:rPr lang="en-US" altLang="en-US" sz="2400" dirty="0"/>
                  <a:t>For the particle in three dimensional box, suppose we have a particle of mass </a:t>
                </a:r>
                <a14:m>
                  <m:oMath xmlns:m="http://schemas.openxmlformats.org/officeDocument/2006/math">
                    <m:r>
                      <a:rPr lang="en-US" altLang="en-US" sz="2400" i="1" dirty="0" smtClean="0">
                        <a:latin typeface="Cambria Math" panose="02040503050406030204" pitchFamily="18" charset="0"/>
                      </a:rPr>
                      <m:t>𝑚</m:t>
                    </m:r>
                  </m:oMath>
                </a14:m>
                <a:r>
                  <a:rPr lang="en-US" altLang="en-US" sz="2400" dirty="0"/>
                  <a:t> moving inside a box of dimensions </a:t>
                </a:r>
                <a14:m>
                  <m:oMath xmlns:m="http://schemas.openxmlformats.org/officeDocument/2006/math">
                    <m:r>
                      <a:rPr lang="en-US" altLang="en-US" sz="2400" i="1" dirty="0" smtClean="0">
                        <a:latin typeface="Cambria Math" panose="02040503050406030204" pitchFamily="18" charset="0"/>
                      </a:rPr>
                      <m:t>𝑎</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𝑏</m:t>
                    </m:r>
                    <m:r>
                      <a:rPr lang="en-US" altLang="en-US" sz="2400" i="1" dirty="0" smtClean="0">
                        <a:latin typeface="Cambria Math" panose="02040503050406030204" pitchFamily="18" charset="0"/>
                      </a:rPr>
                      <m:t> </m:t>
                    </m:r>
                  </m:oMath>
                </a14:m>
                <a:r>
                  <a:rPr lang="en-US" altLang="en-US" sz="2400" dirty="0"/>
                  <a:t>and </a:t>
                </a:r>
                <a14:m>
                  <m:oMath xmlns:m="http://schemas.openxmlformats.org/officeDocument/2006/math">
                    <m:r>
                      <a:rPr lang="en-US" altLang="en-US" sz="2400" i="1" dirty="0" smtClean="0">
                        <a:latin typeface="Cambria Math" panose="02040503050406030204" pitchFamily="18" charset="0"/>
                      </a:rPr>
                      <m:t>𝑐</m:t>
                    </m:r>
                  </m:oMath>
                </a14:m>
                <a:r>
                  <a:rPr lang="en-US" altLang="en-US" sz="2400" dirty="0"/>
                  <a:t>. </a:t>
                </a:r>
              </a:p>
              <a:p>
                <a:pPr algn="just"/>
                <a:endParaRPr lang="en-US" altLang="en-US" sz="1300" dirty="0"/>
              </a:p>
              <a:p>
                <a:pPr algn="just"/>
                <a:r>
                  <a:rPr lang="en-US" altLang="en-US" sz="2400" dirty="0"/>
                  <a:t>The potential energy inside the box is zero and infinity any where else outside the box. </a:t>
                </a:r>
                <a:r>
                  <a:rPr lang="en-US" sz="2400" dirty="0"/>
                  <a:t>In this case, the particle is confined to lie within a box.</a:t>
                </a:r>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2400" dirty="0"/>
              </a:p>
              <a:p>
                <a:pPr algn="just"/>
                <a:endParaRPr lang="en-US" sz="1300" dirty="0"/>
              </a:p>
              <a:p>
                <a:pPr algn="just"/>
                <a:r>
                  <a:rPr lang="en-US" sz="2400" dirty="0"/>
                  <a:t>The potential term can be treated by boundary conditions (i.e., infinite potential implies that the wavefunction must be zero there).</a:t>
                </a:r>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863144"/>
              </a:xfrm>
              <a:prstGeom prst="rect">
                <a:avLst/>
              </a:prstGeom>
              <a:blipFill>
                <a:blip r:embed="rId2"/>
                <a:stretch>
                  <a:fillRect l="-1114" t="-832" r="-1045"/>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pic>
        <p:nvPicPr>
          <p:cNvPr id="3" name="Picture 2"/>
          <p:cNvPicPr>
            <a:picLocks noChangeAspect="1"/>
          </p:cNvPicPr>
          <p:nvPr/>
        </p:nvPicPr>
        <p:blipFill rotWithShape="1">
          <a:blip r:embed="rId3"/>
          <a:srcRect l="5741" t="3066" r="458" b="3698"/>
          <a:stretch/>
        </p:blipFill>
        <p:spPr>
          <a:xfrm>
            <a:off x="4572000" y="2676347"/>
            <a:ext cx="4349395" cy="292608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22525" y="3132080"/>
                <a:ext cx="4944302" cy="10808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𝑉</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𝑧</m:t>
                          </m:r>
                        </m:e>
                      </m:d>
                      <m:r>
                        <a:rPr lang="en-US" sz="2200" b="0" i="1" smtClean="0">
                          <a:latin typeface="Cambria Math" panose="02040503050406030204" pitchFamily="18" charset="0"/>
                        </a:rPr>
                        <m:t>=0 </m:t>
                      </m:r>
                      <m:r>
                        <a:rPr lang="en-US" sz="2200" b="0" i="1" smtClean="0">
                          <a:latin typeface="Cambria Math" panose="02040503050406030204" pitchFamily="18" charset="0"/>
                        </a:rPr>
                        <m:t>𝑖𝑛</m:t>
                      </m:r>
                      <m:r>
                        <a:rPr lang="en-US" sz="2200" b="0" i="1" smtClean="0">
                          <a:latin typeface="Cambria Math" panose="02040503050406030204" pitchFamily="18" charset="0"/>
                        </a:rPr>
                        <m:t> </m:t>
                      </m:r>
                      <m:r>
                        <a:rPr lang="en-US" sz="2200" b="0" i="1" smtClean="0">
                          <a:latin typeface="Cambria Math" panose="02040503050406030204" pitchFamily="18" charset="0"/>
                        </a:rPr>
                        <m:t>𝑡h𝑒</m:t>
                      </m:r>
                      <m:r>
                        <a:rPr lang="en-US" sz="2200" b="0" i="1" smtClean="0">
                          <a:latin typeface="Cambria Math" panose="02040503050406030204" pitchFamily="18" charset="0"/>
                        </a:rPr>
                        <m:t> </m:t>
                      </m:r>
                      <m:r>
                        <a:rPr lang="en-US" sz="2200" b="0" i="1" smtClean="0">
                          <a:latin typeface="Cambria Math" panose="02040503050406030204" pitchFamily="18" charset="0"/>
                        </a:rPr>
                        <m:t>𝑟𝑒𝑔𝑖𝑜𝑛</m:t>
                      </m:r>
                      <m:r>
                        <a:rPr lang="en-US" sz="2200" b="0" i="1" smtClean="0">
                          <a:latin typeface="Cambria Math" panose="02040503050406030204" pitchFamily="18" charset="0"/>
                        </a:rPr>
                        <m:t> </m:t>
                      </m:r>
                      <m:d>
                        <m:dPr>
                          <m:begChr m:val="{"/>
                          <m:endChr m:val=""/>
                          <m:ctrlPr>
                            <a:rPr lang="en-US" sz="2200" b="0" i="1" smtClean="0">
                              <a:latin typeface="Cambria Math" panose="02040503050406030204" pitchFamily="18" charset="0"/>
                            </a:rPr>
                          </m:ctrlPr>
                        </m:dPr>
                        <m:e>
                          <m:eqArr>
                            <m:eqArrPr>
                              <m:ctrlPr>
                                <a:rPr lang="en-US" sz="2200" b="0" i="1" smtClean="0">
                                  <a:latin typeface="Cambria Math" panose="02040503050406030204" pitchFamily="18" charset="0"/>
                                </a:rPr>
                              </m:ctrlPr>
                            </m:eqArrPr>
                            <m:e>
                              <m:r>
                                <a:rPr lang="en-US" sz="2200" b="0" i="1" smtClean="0">
                                  <a:latin typeface="Cambria Math" panose="02040503050406030204" pitchFamily="18" charset="0"/>
                                </a:rPr>
                                <m:t>0&lt;</m:t>
                              </m:r>
                              <m:r>
                                <a:rPr lang="en-US" sz="2200" b="0" i="1" smtClean="0">
                                  <a:latin typeface="Cambria Math" panose="02040503050406030204" pitchFamily="18" charset="0"/>
                                </a:rPr>
                                <m:t>𝑥</m:t>
                              </m:r>
                              <m:r>
                                <a:rPr lang="en-US" sz="2200" b="0" i="1" smtClean="0">
                                  <a:latin typeface="Cambria Math" panose="02040503050406030204" pitchFamily="18" charset="0"/>
                                </a:rPr>
                                <m:t>&lt;</m:t>
                              </m:r>
                              <m:r>
                                <a:rPr lang="en-US" sz="2200" b="0" i="1" smtClean="0">
                                  <a:latin typeface="Cambria Math" panose="02040503050406030204" pitchFamily="18" charset="0"/>
                                </a:rPr>
                                <m:t>𝑎</m:t>
                              </m:r>
                            </m:e>
                            <m:e>
                              <m:r>
                                <a:rPr lang="en-US" sz="2200" b="0" i="1" smtClean="0">
                                  <a:latin typeface="Cambria Math" panose="02040503050406030204" pitchFamily="18" charset="0"/>
                                </a:rPr>
                                <m:t>0&lt;</m:t>
                              </m:r>
                              <m:r>
                                <a:rPr lang="en-US" sz="2200" b="0" i="1" smtClean="0">
                                  <a:latin typeface="Cambria Math" panose="02040503050406030204" pitchFamily="18" charset="0"/>
                                </a:rPr>
                                <m:t>𝑦</m:t>
                              </m:r>
                              <m:r>
                                <a:rPr lang="en-US" sz="2200" b="0" i="1" smtClean="0">
                                  <a:latin typeface="Cambria Math" panose="02040503050406030204" pitchFamily="18" charset="0"/>
                                </a:rPr>
                                <m:t>&lt;</m:t>
                              </m:r>
                              <m:r>
                                <a:rPr lang="en-US" sz="2200" b="0" i="1" smtClean="0">
                                  <a:latin typeface="Cambria Math" panose="02040503050406030204" pitchFamily="18" charset="0"/>
                                </a:rPr>
                                <m:t>𝑏</m:t>
                              </m:r>
                            </m:e>
                            <m:e>
                              <m:r>
                                <a:rPr lang="en-US" sz="2200" b="0" i="1" smtClean="0">
                                  <a:latin typeface="Cambria Math" panose="02040503050406030204" pitchFamily="18" charset="0"/>
                                </a:rPr>
                                <m:t>0&lt;</m:t>
                              </m:r>
                              <m:r>
                                <a:rPr lang="en-US" sz="2200" b="0" i="1" smtClean="0">
                                  <a:latin typeface="Cambria Math" panose="02040503050406030204" pitchFamily="18" charset="0"/>
                                </a:rPr>
                                <m:t>𝑧</m:t>
                              </m:r>
                              <m:r>
                                <a:rPr lang="en-US" sz="2200" b="0" i="1" smtClean="0">
                                  <a:latin typeface="Cambria Math" panose="02040503050406030204" pitchFamily="18" charset="0"/>
                                </a:rPr>
                                <m:t>&lt;</m:t>
                              </m:r>
                              <m:r>
                                <a:rPr lang="en-US" sz="2200" b="0" i="1" smtClean="0">
                                  <a:latin typeface="Cambria Math" panose="02040503050406030204" pitchFamily="18" charset="0"/>
                                </a:rPr>
                                <m:t>𝑐</m:t>
                              </m:r>
                            </m:e>
                          </m:eqArr>
                        </m:e>
                      </m:d>
                      <m:r>
                        <a:rPr lang="en-US" sz="2200" b="0" i="1" smtClean="0">
                          <a:latin typeface="Cambria Math" panose="02040503050406030204" pitchFamily="18" charset="0"/>
                        </a:rPr>
                        <m:t> </m:t>
                      </m:r>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322525" y="3132080"/>
                <a:ext cx="4944302" cy="108087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3316" y="4672561"/>
                <a:ext cx="4460645"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rPr>
                        <m:t>𝑉</m:t>
                      </m:r>
                      <m:d>
                        <m:dPr>
                          <m:ctrlPr>
                            <a:rPr lang="en-US" sz="2200" i="1">
                              <a:latin typeface="Cambria Math" panose="02040503050406030204" pitchFamily="18" charset="0"/>
                            </a:rPr>
                          </m:ctrlPr>
                        </m:dPr>
                        <m:e>
                          <m:r>
                            <a:rPr lang="en-US" sz="2200" i="1">
                              <a:latin typeface="Cambria Math" panose="02040503050406030204" pitchFamily="18" charset="0"/>
                            </a:rPr>
                            <m:t>𝑥</m:t>
                          </m:r>
                          <m:r>
                            <a:rPr lang="en-US" sz="2200" i="1">
                              <a:latin typeface="Cambria Math" panose="02040503050406030204" pitchFamily="18" charset="0"/>
                            </a:rPr>
                            <m:t>,</m:t>
                          </m:r>
                          <m:r>
                            <a:rPr lang="en-US" sz="2200" i="1">
                              <a:latin typeface="Cambria Math" panose="02040503050406030204" pitchFamily="18" charset="0"/>
                            </a:rPr>
                            <m:t>𝑦</m:t>
                          </m:r>
                          <m:r>
                            <a:rPr lang="en-US" sz="2200" i="1">
                              <a:latin typeface="Cambria Math" panose="02040503050406030204" pitchFamily="18" charset="0"/>
                            </a:rPr>
                            <m:t>,</m:t>
                          </m:r>
                          <m:r>
                            <a:rPr lang="en-US" sz="2200" i="1">
                              <a:latin typeface="Cambria Math" panose="02040503050406030204" pitchFamily="18" charset="0"/>
                            </a:rPr>
                            <m:t>𝑧</m:t>
                          </m:r>
                        </m:e>
                      </m:d>
                      <m:r>
                        <a:rPr lang="en-US" sz="2200" i="1">
                          <a:latin typeface="Cambria Math" panose="02040503050406030204" pitchFamily="18" charset="0"/>
                        </a:rPr>
                        <m:t>=</m:t>
                      </m:r>
                      <m:r>
                        <a:rPr lang="en-US" sz="2200" i="1" dirty="0"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 </m:t>
                      </m:r>
                      <m:r>
                        <a:rPr lang="en-US" sz="2200" b="0" i="1" smtClean="0">
                          <a:latin typeface="Cambria Math" panose="02040503050406030204" pitchFamily="18" charset="0"/>
                        </a:rPr>
                        <m:t>        </m:t>
                      </m:r>
                      <m:r>
                        <a:rPr lang="en-US" sz="2200" i="1" dirty="0" smtClean="0">
                          <a:latin typeface="Cambria Math" panose="02040503050406030204" pitchFamily="18" charset="0"/>
                        </a:rPr>
                        <m:t>𝑜𝑢𝑡𝑠𝑖𝑑𝑒</m:t>
                      </m:r>
                      <m:r>
                        <a:rPr lang="en-US" sz="2200" i="1" dirty="0" smtClean="0">
                          <a:latin typeface="Cambria Math" panose="02040503050406030204" pitchFamily="18" charset="0"/>
                        </a:rPr>
                        <m:t> </m:t>
                      </m:r>
                      <m:r>
                        <a:rPr lang="en-US" sz="2200" i="1" dirty="0" smtClean="0">
                          <a:latin typeface="Cambria Math" panose="02040503050406030204" pitchFamily="18" charset="0"/>
                        </a:rPr>
                        <m:t>𝑡h𝑒</m:t>
                      </m:r>
                      <m:r>
                        <a:rPr lang="en-US" sz="2200" i="1" dirty="0" smtClean="0">
                          <a:latin typeface="Cambria Math" panose="02040503050406030204" pitchFamily="18" charset="0"/>
                        </a:rPr>
                        <m:t> </m:t>
                      </m:r>
                      <m:r>
                        <a:rPr lang="en-US" sz="2200" i="1" dirty="0" smtClean="0">
                          <a:latin typeface="Cambria Math" panose="02040503050406030204" pitchFamily="18" charset="0"/>
                        </a:rPr>
                        <m:t>𝑏𝑜𝑥</m:t>
                      </m:r>
                    </m:oMath>
                  </m:oMathPara>
                </a14:m>
                <a:endParaRPr lang="en-US" sz="2200" i="1" dirty="0">
                  <a:latin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33316" y="4672561"/>
                <a:ext cx="4460645" cy="430887"/>
              </a:xfrm>
              <a:prstGeom prst="rect">
                <a:avLst/>
              </a:prstGeom>
              <a:blipFill>
                <a:blip r:embed="rId5"/>
                <a:stretch>
                  <a:fillRect b="-11268"/>
                </a:stretch>
              </a:blipFill>
            </p:spPr>
            <p:txBody>
              <a:bodyPr/>
              <a:lstStyle/>
              <a:p>
                <a:r>
                  <a:rPr lang="en-US">
                    <a:noFill/>
                  </a:rPr>
                  <a:t> </a:t>
                </a:r>
              </a:p>
            </p:txBody>
          </p:sp>
        </mc:Fallback>
      </mc:AlternateContent>
    </p:spTree>
    <p:extLst>
      <p:ext uri="{BB962C8B-B14F-4D97-AF65-F5344CB8AC3E}">
        <p14:creationId xmlns:p14="http://schemas.microsoft.com/office/powerpoint/2010/main" val="1865269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fade">
                                      <p:cBhvr>
                                        <p:cTn id="3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46</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420715"/>
              </a:xfrm>
              <a:prstGeom prst="rect">
                <a:avLst/>
              </a:prstGeom>
            </p:spPr>
            <p:txBody>
              <a:bodyPr wrap="square">
                <a:spAutoFit/>
              </a:bodyPr>
              <a:lstStyle/>
              <a:p>
                <a:pPr algn="just">
                  <a:spcBef>
                    <a:spcPct val="0"/>
                  </a:spcBef>
                </a:pPr>
                <a:r>
                  <a:rPr lang="en-US" altLang="en-US" sz="2300" dirty="0">
                    <a:latin typeface="Calibri (body)"/>
                  </a:rPr>
                  <a:t>Now, we want to solve the Schrodinger equation for this system</a:t>
                </a:r>
              </a:p>
              <a:p>
                <a:pPr algn="just">
                  <a:spcBef>
                    <a:spcPct val="0"/>
                  </a:spcBef>
                </a:pPr>
                <a:endParaRPr lang="en-US" altLang="en-US" sz="1000" dirty="0">
                  <a:latin typeface="Calibri (body)"/>
                </a:endParaRPr>
              </a:p>
              <a:p>
                <a:pPr algn="just"/>
                <a14:m>
                  <m:oMathPara xmlns:m="http://schemas.openxmlformats.org/officeDocument/2006/math">
                    <m:oMathParaPr>
                      <m:jc m:val="centerGroup"/>
                    </m:oMathParaPr>
                    <m:oMath xmlns:m="http://schemas.openxmlformats.org/officeDocument/2006/math">
                      <m:acc>
                        <m:accPr>
                          <m:chr m:val="̂"/>
                          <m:ctrlPr>
                            <a:rPr lang="en-US" altLang="en-US" sz="2400" i="1">
                              <a:latin typeface="Cambria Math" panose="02040503050406030204" pitchFamily="18" charset="0"/>
                              <a:cs typeface="Simplified Arabic" pitchFamily="18" charset="-78"/>
                            </a:rPr>
                          </m:ctrlPr>
                        </m:accPr>
                        <m:e>
                          <m:r>
                            <a:rPr lang="en-US" altLang="en-US" sz="2400" i="1">
                              <a:latin typeface="Cambria Math" panose="02040503050406030204" pitchFamily="18" charset="0"/>
                              <a:cs typeface="Simplified Arabic" pitchFamily="18" charset="-78"/>
                            </a:rPr>
                            <m:t>𝐻</m:t>
                          </m:r>
                        </m:e>
                      </m:acc>
                      <m:r>
                        <a:rPr lang="en-US" altLang="en-US" sz="2400" i="1">
                          <a:latin typeface="Cambria Math" panose="02040503050406030204" pitchFamily="18" charset="0"/>
                          <a:ea typeface="Cambria Math" panose="02040503050406030204" pitchFamily="18" charset="0"/>
                          <a:cs typeface="Simplified Arabic" pitchFamily="18" charset="-78"/>
                        </a:rPr>
                        <m:t>𝜓</m:t>
                      </m:r>
                      <m:r>
                        <a:rPr lang="en-US" altLang="en-US" sz="2400" i="1">
                          <a:latin typeface="Cambria Math" panose="02040503050406030204" pitchFamily="18" charset="0"/>
                          <a:ea typeface="Cambria Math" panose="02040503050406030204" pitchFamily="18" charset="0"/>
                          <a:cs typeface="Simplified Arabic" pitchFamily="18" charset="-78"/>
                        </a:rPr>
                        <m:t>=</m:t>
                      </m:r>
                      <m:r>
                        <a:rPr lang="en-US" altLang="en-US" sz="2400" i="1">
                          <a:latin typeface="Cambria Math" panose="02040503050406030204" pitchFamily="18" charset="0"/>
                          <a:ea typeface="Cambria Math" panose="02040503050406030204" pitchFamily="18" charset="0"/>
                          <a:cs typeface="Simplified Arabic" pitchFamily="18" charset="-78"/>
                        </a:rPr>
                        <m:t>𝐸</m:t>
                      </m:r>
                      <m:r>
                        <a:rPr lang="en-US" altLang="en-US" sz="2400" i="1">
                          <a:latin typeface="Cambria Math" panose="02040503050406030204" pitchFamily="18" charset="0"/>
                          <a:ea typeface="Cambria Math" panose="02040503050406030204" pitchFamily="18" charset="0"/>
                          <a:cs typeface="Simplified Arabic" pitchFamily="18" charset="-78"/>
                        </a:rPr>
                        <m:t>𝜓</m:t>
                      </m:r>
                    </m:oMath>
                  </m:oMathPara>
                </a14:m>
                <a:endParaRPr lang="en-US" altLang="en-US" sz="2400" dirty="0">
                  <a:latin typeface="Calibri (body)"/>
                  <a:ea typeface="Times New Roman" panose="02020603050405020304" pitchFamily="18" charset="0"/>
                  <a:cs typeface="Simplified Arabic" pitchFamily="18" charset="-78"/>
                </a:endParaRPr>
              </a:p>
              <a:p>
                <a:pPr algn="just"/>
                <a:endParaRPr lang="en-US" altLang="en-US" sz="1000" dirty="0">
                  <a:latin typeface="Calibri (body)"/>
                  <a:ea typeface="Times New Roman" panose="02020603050405020304" pitchFamily="18" charset="0"/>
                  <a:cs typeface="Simplified Arabic" pitchFamily="18" charset="-78"/>
                </a:endParaRPr>
              </a:p>
              <a:p>
                <a:pPr algn="just"/>
                <a:r>
                  <a:rPr lang="en-US" altLang="en-US" sz="2300" dirty="0">
                    <a:latin typeface="Calibri (body)"/>
                  </a:rPr>
                  <a:t>Note that solving the </a:t>
                </a:r>
                <a:r>
                  <a:rPr lang="en-US" altLang="en-US" sz="2300" dirty="0">
                    <a:latin typeface="Calibri (body)"/>
                    <a:ea typeface="Times New Roman" panose="02020603050405020304" pitchFamily="18" charset="0"/>
                    <a:cs typeface="Simplified Arabic" pitchFamily="18" charset="-78"/>
                  </a:rPr>
                  <a:t>Schrödinger</a:t>
                </a:r>
                <a:r>
                  <a:rPr lang="en-US" altLang="en-US" sz="2300" dirty="0">
                    <a:latin typeface="Calibri (body)"/>
                  </a:rPr>
                  <a:t> equation means finding the right form of the Hamiltonian (</a:t>
                </a:r>
                <a14:m>
                  <m:oMath xmlns:m="http://schemas.openxmlformats.org/officeDocument/2006/math">
                    <m:acc>
                      <m:accPr>
                        <m:chr m:val="̂"/>
                        <m:ctrlPr>
                          <a:rPr lang="en-US" altLang="en-US" sz="2300" i="1">
                            <a:latin typeface="Cambria Math" panose="02040503050406030204" pitchFamily="18" charset="0"/>
                            <a:cs typeface="Simplified Arabic" pitchFamily="18" charset="-78"/>
                          </a:rPr>
                        </m:ctrlPr>
                      </m:accPr>
                      <m:e>
                        <m:r>
                          <a:rPr lang="en-US" altLang="en-US" sz="2300" i="1">
                            <a:latin typeface="Cambria Math" panose="02040503050406030204" pitchFamily="18" charset="0"/>
                            <a:cs typeface="Simplified Arabic" pitchFamily="18" charset="-78"/>
                          </a:rPr>
                          <m:t>𝐻</m:t>
                        </m:r>
                      </m:e>
                    </m:acc>
                  </m:oMath>
                </a14:m>
                <a:r>
                  <a:rPr lang="en-US" altLang="en-US" sz="2300" dirty="0">
                    <a:latin typeface="Calibri (body)"/>
                  </a:rPr>
                  <a:t>), the wave function (</a:t>
                </a:r>
                <a14:m>
                  <m:oMath xmlns:m="http://schemas.openxmlformats.org/officeDocument/2006/math">
                    <m:r>
                      <a:rPr lang="en-US" altLang="en-US" sz="2300" i="1">
                        <a:latin typeface="Cambria Math" panose="02040503050406030204" pitchFamily="18" charset="0"/>
                        <a:ea typeface="Cambria Math" panose="02040503050406030204" pitchFamily="18" charset="0"/>
                        <a:cs typeface="Simplified Arabic" pitchFamily="18" charset="-78"/>
                      </a:rPr>
                      <m:t>𝜓</m:t>
                    </m:r>
                  </m:oMath>
                </a14:m>
                <a:r>
                  <a:rPr lang="en-US" altLang="en-US" sz="2300" dirty="0">
                    <a:latin typeface="Calibri (body)"/>
                  </a:rPr>
                  <a:t>) and the energy (</a:t>
                </a:r>
                <a14:m>
                  <m:oMath xmlns:m="http://schemas.openxmlformats.org/officeDocument/2006/math">
                    <m:r>
                      <a:rPr lang="en-US" altLang="en-US" sz="2300" b="0" i="1" smtClean="0">
                        <a:latin typeface="Cambria Math" panose="02040503050406030204" pitchFamily="18" charset="0"/>
                      </a:rPr>
                      <m:t>𝐸</m:t>
                    </m:r>
                  </m:oMath>
                </a14:m>
                <a:r>
                  <a:rPr lang="en-US" altLang="en-US" sz="2300" dirty="0">
                    <a:latin typeface="Calibri (body)"/>
                  </a:rPr>
                  <a:t>)  of the system.</a:t>
                </a:r>
              </a:p>
              <a:p>
                <a:pPr algn="just"/>
                <a:endParaRPr lang="en-US" altLang="en-US" sz="1000" dirty="0">
                  <a:latin typeface="Calibri (body)"/>
                </a:endParaRPr>
              </a:p>
              <a:p>
                <a:pPr algn="just"/>
                <a:endParaRPr lang="en-US" altLang="en-US" sz="500" dirty="0">
                  <a:latin typeface="Calibri (body)"/>
                </a:endParaRPr>
              </a:p>
              <a:p>
                <a:pPr algn="just"/>
                <a:r>
                  <a:rPr lang="en-US" altLang="en-US" sz="2400" dirty="0"/>
                  <a:t>We know that when the potential energy is zero, the Hamiltonian in three dimensions </a:t>
                </a:r>
                <a14:m>
                  <m:oMath xmlns:m="http://schemas.openxmlformats.org/officeDocument/2006/math">
                    <m:r>
                      <a:rPr lang="en-US" altLang="en-US" sz="2400" i="1" dirty="0" smtClean="0">
                        <a:latin typeface="Cambria Math" panose="02040503050406030204" pitchFamily="18" charset="0"/>
                      </a:rPr>
                      <m:t>𝑥</m:t>
                    </m:r>
                    <m:r>
                      <a:rPr lang="en-US" altLang="en-US" sz="2400" i="1" dirty="0" smtClean="0">
                        <a:latin typeface="Cambria Math" panose="02040503050406030204" pitchFamily="18" charset="0"/>
                      </a:rPr>
                      <m:t>, </m:t>
                    </m:r>
                    <m:r>
                      <a:rPr lang="en-US" altLang="en-US" sz="2400" i="1" dirty="0" smtClean="0">
                        <a:latin typeface="Cambria Math" panose="02040503050406030204" pitchFamily="18" charset="0"/>
                      </a:rPr>
                      <m:t>𝑦</m:t>
                    </m:r>
                    <m:r>
                      <a:rPr lang="en-US" altLang="en-US" sz="2400" i="1" dirty="0" smtClean="0">
                        <a:latin typeface="Cambria Math" panose="02040503050406030204" pitchFamily="18" charset="0"/>
                      </a:rPr>
                      <m:t> </m:t>
                    </m:r>
                  </m:oMath>
                </a14:m>
                <a:r>
                  <a:rPr lang="en-US" altLang="en-US" sz="2400" dirty="0"/>
                  <a:t>and </a:t>
                </a:r>
                <a14:m>
                  <m:oMath xmlns:m="http://schemas.openxmlformats.org/officeDocument/2006/math">
                    <m:r>
                      <a:rPr lang="en-US" altLang="en-US" sz="2400" i="1" dirty="0" smtClean="0">
                        <a:latin typeface="Cambria Math" panose="02040503050406030204" pitchFamily="18" charset="0"/>
                      </a:rPr>
                      <m:t>𝑧</m:t>
                    </m:r>
                  </m:oMath>
                </a14:m>
                <a:r>
                  <a:rPr lang="en-US" altLang="en-US" sz="2400" dirty="0"/>
                  <a:t> is given by</a:t>
                </a:r>
              </a:p>
              <a:p>
                <a:pPr algn="just"/>
                <a:endParaRPr lang="en-US" altLang="en-US" sz="2400" dirty="0"/>
              </a:p>
              <a:p>
                <a:pPr algn="just"/>
                <a:endParaRPr lang="en-US" altLang="en-US" sz="2400" dirty="0"/>
              </a:p>
              <a:p>
                <a:pPr algn="just"/>
                <a:endParaRPr lang="en-US" altLang="en-US" sz="1500" dirty="0"/>
              </a:p>
              <a:p>
                <a:pPr algn="just"/>
                <a:endParaRPr lang="en-US" altLang="en-US" sz="1000" dirty="0"/>
              </a:p>
              <a:p>
                <a:pPr algn="just"/>
                <a:r>
                  <a:rPr lang="en-US" altLang="en-US" sz="2400" dirty="0"/>
                  <a:t>Now the equation we want to solve would be </a:t>
                </a:r>
              </a:p>
              <a:p>
                <a:pPr algn="just"/>
                <a:endParaRPr lang="en-US" altLang="en-US" sz="2400" dirty="0"/>
              </a:p>
              <a:p>
                <a:pPr algn="just"/>
                <a:endParaRPr lang="en-US" altLang="en-US" sz="2300" dirty="0">
                  <a:latin typeface="Calibri (body)"/>
                </a:endParaRPr>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420715"/>
              </a:xfrm>
              <a:prstGeom prst="rect">
                <a:avLst/>
              </a:prstGeom>
              <a:blipFill>
                <a:blip r:embed="rId3"/>
                <a:stretch>
                  <a:fillRect l="-1114" t="-787" r="-1045"/>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graphicFrame>
        <p:nvGraphicFramePr>
          <p:cNvPr id="8" name="Object 7"/>
          <p:cNvGraphicFramePr>
            <a:graphicFrameLocks noChangeAspect="1"/>
          </p:cNvGraphicFramePr>
          <p:nvPr>
            <p:extLst>
              <p:ext uri="{D42A27DB-BD31-4B8C-83A1-F6EECF244321}">
                <p14:modId xmlns:p14="http://schemas.microsoft.com/office/powerpoint/2010/main" val="1857162022"/>
              </p:ext>
            </p:extLst>
          </p:nvPr>
        </p:nvGraphicFramePr>
        <p:xfrm>
          <a:off x="1975864" y="4119546"/>
          <a:ext cx="5224864" cy="914400"/>
        </p:xfrm>
        <a:graphic>
          <a:graphicData uri="http://schemas.openxmlformats.org/presentationml/2006/ole">
            <mc:AlternateContent xmlns:mc="http://schemas.openxmlformats.org/markup-compatibility/2006">
              <mc:Choice xmlns:v="urn:schemas-microsoft-com:vml" Requires="v">
                <p:oleObj spid="_x0000_s20567" name="Equation" r:id="rId4" imgW="2755900" imgH="482600" progId="Equation.3">
                  <p:embed/>
                </p:oleObj>
              </mc:Choice>
              <mc:Fallback>
                <p:oleObj name="Equation" r:id="rId4" imgW="2755900" imgH="482600" progId="Equation.3">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864" y="4119546"/>
                        <a:ext cx="522486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1588990"/>
              </p:ext>
            </p:extLst>
          </p:nvPr>
        </p:nvGraphicFramePr>
        <p:xfrm>
          <a:off x="1642198" y="5602069"/>
          <a:ext cx="5892196" cy="914400"/>
        </p:xfrm>
        <a:graphic>
          <a:graphicData uri="http://schemas.openxmlformats.org/presentationml/2006/ole">
            <mc:AlternateContent xmlns:mc="http://schemas.openxmlformats.org/markup-compatibility/2006">
              <mc:Choice xmlns:v="urn:schemas-microsoft-com:vml" Requires="v">
                <p:oleObj spid="_x0000_s20568" name="Equation" r:id="rId6" imgW="3111500" imgH="482600" progId="Equation.3">
                  <p:embed/>
                </p:oleObj>
              </mc:Choice>
              <mc:Fallback>
                <p:oleObj name="Equation" r:id="rId6" imgW="3111500" imgH="482600" progId="Equation.3">
                  <p:embed/>
                  <p:pic>
                    <p:nvPicPr>
                      <p:cNvPr id="13"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2198" y="5602069"/>
                        <a:ext cx="589219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2556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fade">
                                      <p:cBhvr>
                                        <p:cTn id="32" dur="500"/>
                                        <p:tgtEl>
                                          <p:spTgt spid="5">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47</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843651"/>
              </a:xfrm>
              <a:prstGeom prst="rect">
                <a:avLst/>
              </a:prstGeom>
            </p:spPr>
            <p:txBody>
              <a:bodyPr wrap="square">
                <a:spAutoFit/>
              </a:bodyPr>
              <a:lstStyle/>
              <a:p>
                <a:pPr algn="just"/>
                <a:endParaRPr lang="en-US" altLang="en-US" sz="2400" dirty="0"/>
              </a:p>
              <a:p>
                <a:pPr algn="just"/>
                <a:endParaRPr lang="en-US" altLang="en-US" sz="2400" dirty="0"/>
              </a:p>
              <a:p>
                <a:pPr algn="just"/>
                <a:endParaRPr lang="en-US" altLang="en-US" sz="2400" dirty="0"/>
              </a:p>
              <a:p>
                <a:pPr algn="just"/>
                <a:r>
                  <a:rPr lang="en-US" altLang="en-US" sz="2400" dirty="0"/>
                  <a:t>To solve this equation, we use the separation of variables technique.  We will try to make the function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𝜓</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m:t>
                        </m:r>
                        <m:r>
                          <a:rPr lang="en-US" sz="2400" i="1">
                            <a:latin typeface="Cambria Math" panose="02040503050406030204" pitchFamily="18" charset="0"/>
                          </a:rPr>
                          <m:t>𝑧</m:t>
                        </m:r>
                      </m:e>
                    </m:d>
                  </m:oMath>
                </a14:m>
                <a:r>
                  <a:rPr lang="en-US" altLang="en-US" sz="2400" dirty="0"/>
                  <a:t>a product of three functions </a:t>
                </a:r>
                <a14:m>
                  <m:oMath xmlns:m="http://schemas.openxmlformats.org/officeDocument/2006/math">
                    <m:r>
                      <a:rPr lang="en-US" altLang="en-US" sz="2400" b="0" i="1" smtClean="0">
                        <a:latin typeface="Cambria Math" panose="02040503050406030204" pitchFamily="18" charset="0"/>
                      </a:rPr>
                      <m:t>𝑋</m:t>
                    </m:r>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𝑥</m:t>
                        </m:r>
                      </m:e>
                    </m:d>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𝑌</m:t>
                    </m:r>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𝑦</m:t>
                        </m:r>
                      </m:e>
                    </m:d>
                    <m:r>
                      <a:rPr lang="en-US" altLang="en-US" sz="2400" b="0" i="1" smtClean="0">
                        <a:latin typeface="Cambria Math" panose="02040503050406030204" pitchFamily="18" charset="0"/>
                      </a:rPr>
                      <m:t>,</m:t>
                    </m:r>
                  </m:oMath>
                </a14:m>
                <a:r>
                  <a:rPr lang="en-US" altLang="en-US" sz="2400" dirty="0"/>
                  <a:t> and </a:t>
                </a:r>
                <a14:m>
                  <m:oMath xmlns:m="http://schemas.openxmlformats.org/officeDocument/2006/math">
                    <m:r>
                      <a:rPr lang="en-US" altLang="en-US" sz="2400" b="0" i="1" smtClean="0">
                        <a:latin typeface="Cambria Math" panose="02040503050406030204" pitchFamily="18" charset="0"/>
                      </a:rPr>
                      <m:t>𝑍</m:t>
                    </m:r>
                    <m:d>
                      <m:dPr>
                        <m:ctrlPr>
                          <a:rPr lang="en-US" altLang="en-US" sz="2400" i="1">
                            <a:latin typeface="Cambria Math" panose="02040503050406030204" pitchFamily="18" charset="0"/>
                          </a:rPr>
                        </m:ctrlPr>
                      </m:dPr>
                      <m:e>
                        <m:r>
                          <a:rPr lang="en-US" altLang="en-US" sz="2400" b="0" i="1" smtClean="0">
                            <a:latin typeface="Cambria Math" panose="02040503050406030204" pitchFamily="18" charset="0"/>
                          </a:rPr>
                          <m:t>𝑧</m:t>
                        </m:r>
                      </m:e>
                    </m:d>
                  </m:oMath>
                </a14:m>
                <a:r>
                  <a:rPr lang="en-US" altLang="en-US" sz="2400" dirty="0"/>
                  <a:t> where each function of the three functions is a function of only one variable that is separate of the other two variables.</a:t>
                </a:r>
              </a:p>
              <a:p>
                <a:pPr algn="just"/>
                <a14:m>
                  <m:oMathPara xmlns:m="http://schemas.openxmlformats.org/officeDocument/2006/math">
                    <m:oMathParaPr>
                      <m:jc m:val="centerGroup"/>
                    </m:oMathParaPr>
                    <m:oMath xmlns:m="http://schemas.openxmlformats.org/officeDocument/2006/math">
                      <m:r>
                        <a:rPr lang="en-US" altLang="en-US" sz="2400" i="1" smtClean="0">
                          <a:latin typeface="Cambria Math" panose="02040503050406030204" pitchFamily="18" charset="0"/>
                          <a:ea typeface="Cambria Math" panose="02040503050406030204" pitchFamily="18" charset="0"/>
                        </a:rPr>
                        <m:t>𝜓</m:t>
                      </m:r>
                      <m:d>
                        <m:dPr>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𝑥</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𝑦</m:t>
                          </m:r>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𝑧</m:t>
                          </m:r>
                        </m:e>
                      </m:d>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𝑋</m:t>
                      </m:r>
                      <m:d>
                        <m:dPr>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𝑥</m:t>
                          </m:r>
                        </m:e>
                      </m:d>
                      <m:r>
                        <a:rPr lang="en-US" altLang="en-US" sz="2400" b="0" i="1" smtClean="0">
                          <a:latin typeface="Cambria Math" panose="02040503050406030204" pitchFamily="18" charset="0"/>
                          <a:ea typeface="Cambria Math" panose="02040503050406030204" pitchFamily="18" charset="0"/>
                        </a:rPr>
                        <m:t>𝑌</m:t>
                      </m:r>
                      <m:d>
                        <m:dPr>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𝑦</m:t>
                          </m:r>
                        </m:e>
                      </m:d>
                      <m:r>
                        <a:rPr lang="en-US" altLang="en-US" sz="2400" b="0" i="1" smtClean="0">
                          <a:latin typeface="Cambria Math" panose="02040503050406030204" pitchFamily="18" charset="0"/>
                          <a:ea typeface="Cambria Math" panose="02040503050406030204" pitchFamily="18" charset="0"/>
                        </a:rPr>
                        <m:t>𝑍</m:t>
                      </m:r>
                      <m:d>
                        <m:dPr>
                          <m:ctrlPr>
                            <a:rPr lang="en-US" altLang="en-US" sz="2400" b="0" i="1" smtClean="0">
                              <a:latin typeface="Cambria Math" panose="02040503050406030204" pitchFamily="18" charset="0"/>
                              <a:ea typeface="Cambria Math" panose="02040503050406030204" pitchFamily="18" charset="0"/>
                            </a:rPr>
                          </m:ctrlPr>
                        </m:dPr>
                        <m:e>
                          <m:r>
                            <a:rPr lang="en-US" altLang="en-US" sz="2400" b="0" i="1" smtClean="0">
                              <a:latin typeface="Cambria Math" panose="02040503050406030204" pitchFamily="18" charset="0"/>
                              <a:ea typeface="Cambria Math" panose="02040503050406030204" pitchFamily="18" charset="0"/>
                            </a:rPr>
                            <m:t>𝑧</m:t>
                          </m:r>
                        </m:e>
                      </m:d>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𝑋𝑌𝑍</m:t>
                      </m:r>
                    </m:oMath>
                  </m:oMathPara>
                </a14:m>
                <a:endParaRPr lang="en-US" altLang="en-US" sz="2400" dirty="0"/>
              </a:p>
              <a:p>
                <a:pPr algn="just"/>
                <a:endParaRPr lang="en-US" altLang="en-US" sz="1000" dirty="0"/>
              </a:p>
              <a:p>
                <a:pPr algn="just"/>
                <a:r>
                  <a:rPr lang="en-US" altLang="en-US" sz="2400" dirty="0"/>
                  <a:t>Now, because </a:t>
                </a:r>
                <a14:m>
                  <m:oMath xmlns:m="http://schemas.openxmlformats.org/officeDocument/2006/math">
                    <m:r>
                      <a:rPr lang="en-US" altLang="en-US" sz="2400" i="1">
                        <a:latin typeface="Cambria Math" panose="02040503050406030204" pitchFamily="18" charset="0"/>
                      </a:rPr>
                      <m:t>𝑋</m:t>
                    </m:r>
                  </m:oMath>
                </a14:m>
                <a:r>
                  <a:rPr lang="en-US" altLang="en-US" sz="2400" dirty="0"/>
                  <a:t> is independent of </a:t>
                </a:r>
                <a14:m>
                  <m:oMath xmlns:m="http://schemas.openxmlformats.org/officeDocument/2006/math">
                    <m:r>
                      <a:rPr lang="en-US" altLang="en-US" sz="2400" i="1">
                        <a:latin typeface="Cambria Math" panose="02040503050406030204" pitchFamily="18" charset="0"/>
                      </a:rPr>
                      <m:t>𝑦</m:t>
                    </m:r>
                  </m:oMath>
                </a14:m>
                <a:r>
                  <a:rPr lang="en-US" altLang="en-US" sz="2400" dirty="0"/>
                  <a:t> and </a:t>
                </a:r>
                <a14:m>
                  <m:oMath xmlns:m="http://schemas.openxmlformats.org/officeDocument/2006/math">
                    <m:r>
                      <a:rPr lang="en-US" altLang="en-US" sz="2400" i="1">
                        <a:latin typeface="Cambria Math" panose="02040503050406030204" pitchFamily="18" charset="0"/>
                      </a:rPr>
                      <m:t>𝑧</m:t>
                    </m:r>
                  </m:oMath>
                </a14:m>
                <a:r>
                  <a:rPr lang="en-US" altLang="en-US" sz="2400" dirty="0"/>
                  <a:t>, we can write</a:t>
                </a:r>
              </a:p>
              <a:p>
                <a:pPr algn="just"/>
                <a:endParaRPr lang="en-US" altLang="en-US" sz="600" dirty="0"/>
              </a:p>
              <a:p>
                <a:pPr algn="just"/>
                <a14:m>
                  <m:oMathPara xmlns:m="http://schemas.openxmlformats.org/officeDocument/2006/math">
                    <m:oMathParaPr>
                      <m:jc m:val="centerGroup"/>
                    </m:oMathParaPr>
                    <m:oMath xmlns:m="http://schemas.openxmlformats.org/officeDocument/2006/math">
                      <m:f>
                        <m:fPr>
                          <m:ctrlPr>
                            <a:rPr lang="en-US" altLang="en-US" sz="2400" i="1" smtClean="0">
                              <a:latin typeface="Cambria Math" panose="02040503050406030204" pitchFamily="18" charset="0"/>
                            </a:rPr>
                          </m:ctrlPr>
                        </m:fPr>
                        <m:num>
                          <m:r>
                            <a:rPr lang="en-US" altLang="en-US" sz="2400" b="0" i="1" smtClean="0">
                              <a:latin typeface="Cambria Math" panose="02040503050406030204" pitchFamily="18" charset="0"/>
                            </a:rPr>
                            <m:t>𝑑</m:t>
                          </m:r>
                          <m:r>
                            <a:rPr lang="en-US" altLang="en-US" sz="2400" b="0" i="1" smtClean="0">
                              <a:latin typeface="Cambria Math" panose="02040503050406030204" pitchFamily="18" charset="0"/>
                              <a:ea typeface="Cambria Math" panose="02040503050406030204" pitchFamily="18" charset="0"/>
                            </a:rPr>
                            <m:t>𝜓</m:t>
                          </m:r>
                        </m:num>
                        <m:den>
                          <m:r>
                            <a:rPr lang="en-US" altLang="en-US" sz="2400" b="0" i="1" smtClean="0">
                              <a:latin typeface="Cambria Math" panose="02040503050406030204" pitchFamily="18" charset="0"/>
                            </a:rPr>
                            <m:t>𝑑𝑥</m:t>
                          </m:r>
                        </m:den>
                      </m:f>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𝑌𝑍</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𝑑𝑋</m:t>
                          </m:r>
                        </m:num>
                        <m:den>
                          <m:r>
                            <a:rPr lang="en-US" altLang="en-US" sz="2400" b="0" i="1" smtClean="0">
                              <a:latin typeface="Cambria Math" panose="02040503050406030204" pitchFamily="18" charset="0"/>
                            </a:rPr>
                            <m:t>𝑑𝑥</m:t>
                          </m:r>
                        </m:den>
                      </m:f>
                    </m:oMath>
                  </m:oMathPara>
                </a14:m>
                <a:endParaRPr lang="en-US" altLang="en-US" sz="2400" dirty="0"/>
              </a:p>
              <a:p>
                <a:pPr algn="just"/>
                <a:r>
                  <a:rPr lang="en-US" altLang="en-US" sz="2400" dirty="0"/>
                  <a:t>and</a:t>
                </a:r>
              </a:p>
              <a:p>
                <a:pPr algn="just"/>
                <a14:m>
                  <m:oMathPara xmlns:m="http://schemas.openxmlformats.org/officeDocument/2006/math">
                    <m:oMathParaPr>
                      <m:jc m:val="centerGroup"/>
                    </m:oMathParaPr>
                    <m:oMath xmlns:m="http://schemas.openxmlformats.org/officeDocument/2006/math">
                      <m:f>
                        <m:fPr>
                          <m:ctrlPr>
                            <a:rPr lang="en-US" altLang="en-US" sz="2400" i="1" smtClean="0">
                              <a:latin typeface="Cambria Math" panose="02040503050406030204" pitchFamily="18" charset="0"/>
                            </a:rPr>
                          </m:ctrlPr>
                        </m:fPr>
                        <m:num>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𝑑</m:t>
                              </m:r>
                            </m:e>
                            <m:sup>
                              <m:r>
                                <a:rPr lang="en-US" altLang="en-US" sz="2400" b="0" i="1" smtClean="0">
                                  <a:latin typeface="Cambria Math" panose="02040503050406030204" pitchFamily="18" charset="0"/>
                                </a:rPr>
                                <m:t>2</m:t>
                              </m:r>
                            </m:sup>
                          </m:sSup>
                          <m:r>
                            <a:rPr lang="en-US" altLang="en-US" sz="2400" i="1" smtClean="0">
                              <a:latin typeface="Cambria Math" panose="02040503050406030204" pitchFamily="18" charset="0"/>
                              <a:ea typeface="Cambria Math" panose="02040503050406030204" pitchFamily="18" charset="0"/>
                            </a:rPr>
                            <m:t>𝜓</m:t>
                          </m:r>
                        </m:num>
                        <m:den>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𝑑𝑥</m:t>
                              </m:r>
                            </m:e>
                            <m:sup>
                              <m:r>
                                <a:rPr lang="en-US" altLang="en-US" sz="2400" b="0" i="1" smtClean="0">
                                  <a:latin typeface="Cambria Math" panose="02040503050406030204" pitchFamily="18" charset="0"/>
                                </a:rPr>
                                <m:t>2</m:t>
                              </m:r>
                            </m:sup>
                          </m:sSup>
                        </m:den>
                      </m:f>
                      <m:r>
                        <a:rPr lang="en-US" altLang="en-US" sz="2400" i="1">
                          <a:latin typeface="Cambria Math" panose="02040503050406030204" pitchFamily="18" charset="0"/>
                        </a:rPr>
                        <m:t>=</m:t>
                      </m:r>
                      <m:r>
                        <a:rPr lang="en-US" altLang="en-US" sz="2400" i="1">
                          <a:latin typeface="Cambria Math" panose="02040503050406030204" pitchFamily="18" charset="0"/>
                        </a:rPr>
                        <m:t>𝑌𝑍</m:t>
                      </m:r>
                      <m:f>
                        <m:fPr>
                          <m:ctrlPr>
                            <a:rPr lang="en-US" altLang="en-US" sz="2400" i="1">
                              <a:latin typeface="Cambria Math" panose="02040503050406030204" pitchFamily="18" charset="0"/>
                            </a:rPr>
                          </m:ctrlPr>
                        </m:fPr>
                        <m:num>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𝑑</m:t>
                              </m:r>
                            </m:e>
                            <m:sup>
                              <m:r>
                                <a:rPr lang="en-US" altLang="en-US" sz="2400" i="1">
                                  <a:latin typeface="Cambria Math" panose="02040503050406030204" pitchFamily="18" charset="0"/>
                                </a:rPr>
                                <m:t>2</m:t>
                              </m:r>
                            </m:sup>
                          </m:sSup>
                          <m:r>
                            <a:rPr lang="en-US" altLang="en-US" sz="2400" i="1">
                              <a:latin typeface="Cambria Math" panose="02040503050406030204" pitchFamily="18" charset="0"/>
                            </a:rPr>
                            <m:t>𝑋</m:t>
                          </m:r>
                        </m:num>
                        <m:den>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𝑑𝑥</m:t>
                              </m:r>
                            </m:e>
                            <m:sup>
                              <m:r>
                                <a:rPr lang="en-US" altLang="en-US" sz="2400" b="0" i="1" smtClean="0">
                                  <a:latin typeface="Cambria Math" panose="02040503050406030204" pitchFamily="18" charset="0"/>
                                </a:rPr>
                                <m:t>2</m:t>
                              </m:r>
                            </m:sup>
                          </m:sSup>
                        </m:den>
                      </m:f>
                    </m:oMath>
                  </m:oMathPara>
                </a14:m>
                <a:endParaRPr lang="en-US" alt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843651"/>
              </a:xfrm>
              <a:prstGeom prst="rect">
                <a:avLst/>
              </a:prstGeom>
              <a:blipFill>
                <a:blip r:embed="rId3"/>
                <a:stretch>
                  <a:fillRect l="-1114" r="-1045"/>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graphicFrame>
        <p:nvGraphicFramePr>
          <p:cNvPr id="9" name="Object 8"/>
          <p:cNvGraphicFramePr>
            <a:graphicFrameLocks noChangeAspect="1"/>
          </p:cNvGraphicFramePr>
          <p:nvPr>
            <p:extLst>
              <p:ext uri="{D42A27DB-BD31-4B8C-83A1-F6EECF244321}">
                <p14:modId xmlns:p14="http://schemas.microsoft.com/office/powerpoint/2010/main" val="1204739620"/>
              </p:ext>
            </p:extLst>
          </p:nvPr>
        </p:nvGraphicFramePr>
        <p:xfrm>
          <a:off x="1642199" y="1041221"/>
          <a:ext cx="5892196" cy="914400"/>
        </p:xfrm>
        <a:graphic>
          <a:graphicData uri="http://schemas.openxmlformats.org/presentationml/2006/ole">
            <mc:AlternateContent xmlns:mc="http://schemas.openxmlformats.org/markup-compatibility/2006">
              <mc:Choice xmlns:v="urn:schemas-microsoft-com:vml" Requires="v">
                <p:oleObj spid="_x0000_s21550" name="Equation" r:id="rId4" imgW="3111500" imgH="482600" progId="Equation.3">
                  <p:embed/>
                </p:oleObj>
              </mc:Choice>
              <mc:Fallback>
                <p:oleObj name="Equation" r:id="rId4" imgW="3111500" imgH="482600" progId="Equation.3">
                  <p:embed/>
                  <p:pic>
                    <p:nvPicPr>
                      <p:cNvPr id="9"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2199" y="1041221"/>
                        <a:ext cx="589219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3779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48</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722592"/>
              </a:xfrm>
              <a:prstGeom prst="rect">
                <a:avLst/>
              </a:prstGeom>
            </p:spPr>
            <p:txBody>
              <a:bodyPr wrap="square">
                <a:spAutoFit/>
              </a:bodyPr>
              <a:lstStyle/>
              <a:p>
                <a:pPr algn="just"/>
                <a:r>
                  <a:rPr lang="en-US" altLang="en-US" sz="2300" dirty="0"/>
                  <a:t>Likewise, we can write</a:t>
                </a:r>
              </a:p>
              <a:p>
                <a:pPr algn="just"/>
                <a:endParaRPr lang="en-US" altLang="en-US" sz="400" dirty="0"/>
              </a:p>
              <a:p>
                <a:pPr algn="just"/>
                <a14:m>
                  <m:oMathPara xmlns:m="http://schemas.openxmlformats.org/officeDocument/2006/math">
                    <m:oMathParaPr>
                      <m:jc m:val="centerGroup"/>
                    </m:oMathParaPr>
                    <m:oMath xmlns:m="http://schemas.openxmlformats.org/officeDocument/2006/math">
                      <m:f>
                        <m:fPr>
                          <m:ctrlPr>
                            <a:rPr lang="en-US" altLang="en-US" sz="2300" i="1" smtClean="0">
                              <a:latin typeface="Cambria Math" panose="02040503050406030204" pitchFamily="18" charset="0"/>
                            </a:rPr>
                          </m:ctrlPr>
                        </m:fPr>
                        <m:num>
                          <m:sSup>
                            <m:sSupPr>
                              <m:ctrlPr>
                                <a:rPr lang="en-US" altLang="en-US" sz="2300" i="1" smtClean="0">
                                  <a:latin typeface="Cambria Math" panose="02040503050406030204" pitchFamily="18" charset="0"/>
                                </a:rPr>
                              </m:ctrlPr>
                            </m:sSupPr>
                            <m:e>
                              <m:r>
                                <a:rPr lang="en-US" altLang="en-US" sz="2300" b="0" i="1" smtClean="0">
                                  <a:latin typeface="Cambria Math" panose="02040503050406030204" pitchFamily="18" charset="0"/>
                                </a:rPr>
                                <m:t>𝑑</m:t>
                              </m:r>
                            </m:e>
                            <m:sup>
                              <m:r>
                                <a:rPr lang="en-US" altLang="en-US" sz="2300" b="0" i="1" smtClean="0">
                                  <a:latin typeface="Cambria Math" panose="02040503050406030204" pitchFamily="18" charset="0"/>
                                </a:rPr>
                                <m:t>2</m:t>
                              </m:r>
                            </m:sup>
                          </m:sSup>
                          <m:r>
                            <a:rPr lang="en-US" altLang="en-US" sz="2300" i="1" smtClean="0">
                              <a:latin typeface="Cambria Math" panose="02040503050406030204" pitchFamily="18" charset="0"/>
                              <a:ea typeface="Cambria Math" panose="02040503050406030204" pitchFamily="18" charset="0"/>
                            </a:rPr>
                            <m:t>𝜓</m:t>
                          </m:r>
                        </m:num>
                        <m:den>
                          <m:sSup>
                            <m:sSupPr>
                              <m:ctrlPr>
                                <a:rPr lang="en-US" altLang="en-US" sz="2300" i="1" smtClean="0">
                                  <a:latin typeface="Cambria Math" panose="02040503050406030204" pitchFamily="18" charset="0"/>
                                </a:rPr>
                              </m:ctrlPr>
                            </m:sSupPr>
                            <m:e>
                              <m:r>
                                <a:rPr lang="en-US" altLang="en-US" sz="2300" b="0" i="1" smtClean="0">
                                  <a:latin typeface="Cambria Math" panose="02040503050406030204" pitchFamily="18" charset="0"/>
                                </a:rPr>
                                <m:t>𝑑𝑦</m:t>
                              </m:r>
                            </m:e>
                            <m:sup>
                              <m:r>
                                <a:rPr lang="en-US" altLang="en-US" sz="2300" b="0" i="1" smtClean="0">
                                  <a:latin typeface="Cambria Math" panose="02040503050406030204" pitchFamily="18" charset="0"/>
                                </a:rPr>
                                <m:t>2</m:t>
                              </m:r>
                            </m:sup>
                          </m:sSup>
                        </m:den>
                      </m:f>
                      <m:r>
                        <a:rPr lang="en-US" altLang="en-US" sz="2300" i="1">
                          <a:latin typeface="Cambria Math" panose="02040503050406030204" pitchFamily="18" charset="0"/>
                        </a:rPr>
                        <m:t>=</m:t>
                      </m:r>
                      <m:r>
                        <a:rPr lang="en-US" altLang="en-US" sz="2300" b="0" i="1" smtClean="0">
                          <a:latin typeface="Cambria Math" panose="02040503050406030204" pitchFamily="18" charset="0"/>
                        </a:rPr>
                        <m:t>𝑋</m:t>
                      </m:r>
                      <m:r>
                        <a:rPr lang="en-US" altLang="en-US" sz="2300" i="1">
                          <a:latin typeface="Cambria Math" panose="02040503050406030204" pitchFamily="18" charset="0"/>
                        </a:rPr>
                        <m:t>𝑍</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b="0" i="1" smtClean="0">
                              <a:latin typeface="Cambria Math" panose="02040503050406030204" pitchFamily="18" charset="0"/>
                            </a:rPr>
                            <m:t>𝑌</m:t>
                          </m:r>
                        </m:num>
                        <m:den>
                          <m:sSup>
                            <m:sSupPr>
                              <m:ctrlPr>
                                <a:rPr lang="en-US" altLang="en-US" sz="2300" i="1" smtClean="0">
                                  <a:latin typeface="Cambria Math" panose="02040503050406030204" pitchFamily="18" charset="0"/>
                                </a:rPr>
                              </m:ctrlPr>
                            </m:sSupPr>
                            <m:e>
                              <m:r>
                                <a:rPr lang="en-US" altLang="en-US" sz="2300" b="0" i="1" smtClean="0">
                                  <a:latin typeface="Cambria Math" panose="02040503050406030204" pitchFamily="18" charset="0"/>
                                </a:rPr>
                                <m:t>𝑑𝑦</m:t>
                              </m:r>
                            </m:e>
                            <m:sup>
                              <m:r>
                                <a:rPr lang="en-US" altLang="en-US" sz="2300" b="0" i="1" smtClean="0">
                                  <a:latin typeface="Cambria Math" panose="02040503050406030204" pitchFamily="18" charset="0"/>
                                </a:rPr>
                                <m:t>2</m:t>
                              </m:r>
                            </m:sup>
                          </m:sSup>
                        </m:den>
                      </m:f>
                      <m:r>
                        <a:rPr lang="en-US" altLang="en-US" sz="2300" b="0" i="1" smtClean="0">
                          <a:latin typeface="Cambria Math" panose="02040503050406030204" pitchFamily="18" charset="0"/>
                        </a:rPr>
                        <m:t>       </m:t>
                      </m:r>
                      <m:r>
                        <a:rPr lang="en-US" altLang="en-US" sz="2300" b="0" i="1" smtClean="0">
                          <a:latin typeface="Cambria Math" panose="02040503050406030204" pitchFamily="18" charset="0"/>
                        </a:rPr>
                        <m:t>𝑎𝑛𝑑</m:t>
                      </m:r>
                      <m:r>
                        <a:rPr lang="en-US" altLang="en-US" sz="2300" b="0" i="1" smtClean="0">
                          <a:latin typeface="Cambria Math" panose="02040503050406030204" pitchFamily="18" charset="0"/>
                        </a:rPr>
                        <m:t>       </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ea typeface="Cambria Math" panose="02040503050406030204" pitchFamily="18" charset="0"/>
                            </a:rPr>
                            <m:t>𝜓</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r>
                                <a:rPr lang="en-US" altLang="en-US" sz="2300" b="0" i="1" smtClean="0">
                                  <a:latin typeface="Cambria Math" panose="02040503050406030204" pitchFamily="18" charset="0"/>
                                </a:rPr>
                                <m:t>𝑧</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r>
                        <a:rPr lang="en-US" altLang="en-US" sz="2300" b="0" i="1" smtClean="0">
                          <a:latin typeface="Cambria Math" panose="02040503050406030204" pitchFamily="18" charset="0"/>
                        </a:rPr>
                        <m:t>𝑋𝑌</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b="0" i="1" smtClean="0">
                              <a:latin typeface="Cambria Math" panose="02040503050406030204" pitchFamily="18" charset="0"/>
                            </a:rPr>
                            <m:t>𝑍</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r>
                                <a:rPr lang="en-US" altLang="en-US" sz="2300" b="0" i="1" smtClean="0">
                                  <a:latin typeface="Cambria Math" panose="02040503050406030204" pitchFamily="18" charset="0"/>
                                </a:rPr>
                                <m:t>𝑧</m:t>
                              </m:r>
                            </m:e>
                            <m:sup>
                              <m:r>
                                <a:rPr lang="en-US" altLang="en-US" sz="2300" i="1">
                                  <a:latin typeface="Cambria Math" panose="02040503050406030204" pitchFamily="18" charset="0"/>
                                </a:rPr>
                                <m:t>2</m:t>
                              </m:r>
                            </m:sup>
                          </m:sSup>
                        </m:den>
                      </m:f>
                    </m:oMath>
                  </m:oMathPara>
                </a14:m>
                <a:endParaRPr lang="en-US" altLang="en-US" sz="2300" dirty="0"/>
              </a:p>
              <a:p>
                <a:pPr algn="just"/>
                <a:endParaRPr lang="en-US" altLang="en-US" sz="400" dirty="0"/>
              </a:p>
              <a:p>
                <a:pPr algn="just"/>
                <a:r>
                  <a:rPr lang="en-US" altLang="en-US" sz="2300" dirty="0"/>
                  <a:t>when we substitute by this into the total equation, we get</a:t>
                </a:r>
              </a:p>
              <a:p>
                <a:pPr algn="just"/>
                <a:endParaRPr lang="en-US" altLang="en-US" sz="400" dirty="0"/>
              </a:p>
              <a:p>
                <a:pPr algn="just"/>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rPr>
                        <m:t>−</m:t>
                      </m:r>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h</m:t>
                              </m:r>
                            </m:e>
                            <m:sup>
                              <m:r>
                                <a:rPr lang="en-US" altLang="en-US" sz="2300" b="0" i="1" smtClean="0">
                                  <a:latin typeface="Cambria Math" panose="02040503050406030204" pitchFamily="18" charset="0"/>
                                </a:rPr>
                                <m:t>2</m:t>
                              </m:r>
                            </m:sup>
                          </m:sSup>
                        </m:num>
                        <m:den>
                          <m:r>
                            <a:rPr lang="en-US" altLang="en-US" sz="2300" b="0" i="1" smtClean="0">
                              <a:latin typeface="Cambria Math" panose="02040503050406030204" pitchFamily="18" charset="0"/>
                            </a:rPr>
                            <m:t>8</m:t>
                          </m:r>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𝜋</m:t>
                              </m:r>
                            </m:e>
                            <m:sup>
                              <m:r>
                                <a:rPr lang="en-US" altLang="en-US" sz="2300" b="0" i="1" smtClean="0">
                                  <a:latin typeface="Cambria Math" panose="02040503050406030204" pitchFamily="18" charset="0"/>
                                </a:rPr>
                                <m:t>2</m:t>
                              </m:r>
                            </m:sup>
                          </m:sSup>
                          <m:r>
                            <a:rPr lang="en-US" altLang="en-US" sz="2300" b="0" i="1" smtClean="0">
                              <a:latin typeface="Cambria Math" panose="02040503050406030204" pitchFamily="18" charset="0"/>
                            </a:rPr>
                            <m:t>𝑚</m:t>
                          </m:r>
                        </m:den>
                      </m:f>
                      <m:d>
                        <m:dPr>
                          <m:begChr m:val="["/>
                          <m:endChr m:val="]"/>
                          <m:ctrlPr>
                            <a:rPr lang="en-US" altLang="en-US" sz="2300" b="0" i="1" smtClean="0">
                              <a:latin typeface="Cambria Math" panose="02040503050406030204" pitchFamily="18" charset="0"/>
                            </a:rPr>
                          </m:ctrlPr>
                        </m:dPr>
                        <m:e>
                          <m:r>
                            <a:rPr lang="en-US" altLang="en-US" sz="2300" b="0" i="1" smtClean="0">
                              <a:latin typeface="Cambria Math" panose="02040503050406030204" pitchFamily="18" charset="0"/>
                            </a:rPr>
                            <m:t>𝑌𝑍</m:t>
                          </m:r>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𝑑</m:t>
                                  </m:r>
                                </m:e>
                                <m:sup>
                                  <m:r>
                                    <a:rPr lang="en-US" altLang="en-US" sz="2300" b="0" i="1" smtClean="0">
                                      <a:latin typeface="Cambria Math" panose="02040503050406030204" pitchFamily="18" charset="0"/>
                                    </a:rPr>
                                    <m:t>2</m:t>
                                  </m:r>
                                </m:sup>
                              </m:sSup>
                              <m:r>
                                <a:rPr lang="en-US" altLang="en-US" sz="2300" b="0" i="1" smtClean="0">
                                  <a:latin typeface="Cambria Math" panose="02040503050406030204" pitchFamily="18" charset="0"/>
                                </a:rPr>
                                <m:t>𝑋</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𝑑𝑥</m:t>
                                  </m:r>
                                </m:e>
                                <m:sup>
                                  <m:r>
                                    <a:rPr lang="en-US" altLang="en-US" sz="2300" b="0" i="1" smtClean="0">
                                      <a:latin typeface="Cambria Math" panose="02040503050406030204" pitchFamily="18" charset="0"/>
                                    </a:rPr>
                                    <m:t>2</m:t>
                                  </m:r>
                                </m:sup>
                              </m:sSup>
                            </m:den>
                          </m:f>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𝑋𝑍</m:t>
                          </m:r>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𝑑</m:t>
                                  </m:r>
                                </m:e>
                                <m:sup>
                                  <m:r>
                                    <a:rPr lang="en-US" altLang="en-US" sz="2300" b="0" i="1" smtClean="0">
                                      <a:latin typeface="Cambria Math" panose="02040503050406030204" pitchFamily="18" charset="0"/>
                                    </a:rPr>
                                    <m:t>2</m:t>
                                  </m:r>
                                </m:sup>
                              </m:sSup>
                              <m:r>
                                <a:rPr lang="en-US" altLang="en-US" sz="2300" b="0" i="1" smtClean="0">
                                  <a:latin typeface="Cambria Math" panose="02040503050406030204" pitchFamily="18" charset="0"/>
                                </a:rPr>
                                <m:t>𝑌</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𝑑𝑦</m:t>
                                  </m:r>
                                </m:e>
                                <m:sup>
                                  <m:r>
                                    <a:rPr lang="en-US" altLang="en-US" sz="2300" b="0" i="1" smtClean="0">
                                      <a:latin typeface="Cambria Math" panose="02040503050406030204" pitchFamily="18" charset="0"/>
                                    </a:rPr>
                                    <m:t>2</m:t>
                                  </m:r>
                                </m:sup>
                              </m:sSup>
                            </m:den>
                          </m:f>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𝑋𝑌</m:t>
                          </m:r>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𝑑</m:t>
                                  </m:r>
                                </m:e>
                                <m:sup>
                                  <m:r>
                                    <a:rPr lang="en-US" altLang="en-US" sz="2300" b="0" i="1" smtClean="0">
                                      <a:latin typeface="Cambria Math" panose="02040503050406030204" pitchFamily="18" charset="0"/>
                                    </a:rPr>
                                    <m:t>2</m:t>
                                  </m:r>
                                </m:sup>
                              </m:sSup>
                              <m:r>
                                <a:rPr lang="en-US" altLang="en-US" sz="2300" b="0" i="1" smtClean="0">
                                  <a:latin typeface="Cambria Math" panose="02040503050406030204" pitchFamily="18" charset="0"/>
                                </a:rPr>
                                <m:t>𝑍</m:t>
                              </m:r>
                            </m:num>
                            <m:den>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𝑑𝑧</m:t>
                                  </m:r>
                                </m:e>
                                <m:sup>
                                  <m:r>
                                    <a:rPr lang="en-US" altLang="en-US" sz="2300" b="0" i="1" smtClean="0">
                                      <a:latin typeface="Cambria Math" panose="02040503050406030204" pitchFamily="18" charset="0"/>
                                    </a:rPr>
                                    <m:t>2</m:t>
                                  </m:r>
                                </m:sup>
                              </m:sSup>
                            </m:den>
                          </m:f>
                        </m:e>
                      </m:d>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𝐸</m:t>
                      </m:r>
                      <m:r>
                        <a:rPr lang="en-US" altLang="en-US" sz="2300" b="0" i="1" smtClean="0">
                          <a:latin typeface="Cambria Math" panose="02040503050406030204" pitchFamily="18" charset="0"/>
                        </a:rPr>
                        <m:t> </m:t>
                      </m:r>
                      <m:r>
                        <a:rPr lang="en-US" altLang="en-US" sz="2300" b="0" i="1" smtClean="0">
                          <a:latin typeface="Cambria Math" panose="02040503050406030204" pitchFamily="18" charset="0"/>
                        </a:rPr>
                        <m:t>𝑋𝑌𝑍</m:t>
                      </m:r>
                    </m:oMath>
                  </m:oMathPara>
                </a14:m>
                <a:endParaRPr lang="en-US" altLang="en-US" sz="2300" dirty="0"/>
              </a:p>
              <a:p>
                <a:pPr algn="just"/>
                <a:endParaRPr lang="en-US" altLang="en-US" sz="400" dirty="0"/>
              </a:p>
              <a:p>
                <a:pPr algn="just"/>
                <a:r>
                  <a:rPr lang="en-US" altLang="en-US" sz="2300" dirty="0"/>
                  <a:t>If we divide both sides be </a:t>
                </a:r>
                <a14:m>
                  <m:oMath xmlns:m="http://schemas.openxmlformats.org/officeDocument/2006/math">
                    <m:r>
                      <a:rPr lang="en-US" altLang="en-US" sz="2300" i="1">
                        <a:latin typeface="Cambria Math" panose="02040503050406030204" pitchFamily="18" charset="0"/>
                      </a:rPr>
                      <m:t>𝑋𝑌𝑍</m:t>
                    </m:r>
                  </m:oMath>
                </a14:m>
                <a:r>
                  <a:rPr lang="en-US" altLang="en-US" sz="2300" dirty="0"/>
                  <a:t>, we get</a:t>
                </a:r>
              </a:p>
              <a:p>
                <a:pPr algn="just"/>
                <a:endParaRPr lang="en-US" altLang="en-US" sz="400" dirty="0"/>
              </a:p>
              <a:p>
                <a:pPr algn="just"/>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rPr>
                        <m:t>−</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𝑚</m:t>
                          </m:r>
                        </m:den>
                      </m:f>
                      <m:d>
                        <m:dPr>
                          <m:begChr m:val="["/>
                          <m:endChr m:val="]"/>
                          <m:ctrlPr>
                            <a:rPr lang="en-US" altLang="en-US" sz="2300" i="1">
                              <a:latin typeface="Cambria Math" panose="02040503050406030204" pitchFamily="18" charset="0"/>
                            </a:rPr>
                          </m:ctrlPr>
                        </m:dPr>
                        <m:e>
                          <m:f>
                            <m:fPr>
                              <m:ctrlPr>
                                <a:rPr lang="en-US" altLang="en-US" sz="2300" i="1" smtClean="0">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b="0" i="1" smtClean="0">
                                  <a:latin typeface="Cambria Math" panose="02040503050406030204" pitchFamily="18" charset="0"/>
                                </a:rPr>
                                <m:t>𝑋</m:t>
                              </m:r>
                            </m:den>
                          </m:f>
                          <m:f>
                            <m:fPr>
                              <m:ctrlPr>
                                <a:rPr lang="en-US" altLang="en-US" sz="2300" i="1" smtClean="0">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𝑋</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𝑑𝑥</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b="0" i="1" smtClean="0">
                                  <a:latin typeface="Cambria Math" panose="02040503050406030204" pitchFamily="18" charset="0"/>
                                </a:rPr>
                                <m:t>𝑌</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𝑌</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𝑑𝑦</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b="0" i="1" smtClean="0">
                                  <a:latin typeface="Cambria Math" panose="02040503050406030204" pitchFamily="18" charset="0"/>
                                </a:rPr>
                                <m:t>𝑍</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𝑍</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𝑑𝑧</m:t>
                                  </m:r>
                                </m:e>
                                <m:sup>
                                  <m:r>
                                    <a:rPr lang="en-US" altLang="en-US" sz="2300" i="1">
                                      <a:latin typeface="Cambria Math" panose="02040503050406030204" pitchFamily="18" charset="0"/>
                                    </a:rPr>
                                    <m:t>2</m:t>
                                  </m:r>
                                </m:sup>
                              </m:sSup>
                            </m:den>
                          </m:f>
                        </m:e>
                      </m:d>
                      <m:r>
                        <a:rPr lang="en-US" altLang="en-US" sz="2300" i="1">
                          <a:latin typeface="Cambria Math" panose="02040503050406030204" pitchFamily="18" charset="0"/>
                        </a:rPr>
                        <m:t>=</m:t>
                      </m:r>
                      <m:r>
                        <a:rPr lang="en-US" altLang="en-US" sz="2300" i="1">
                          <a:latin typeface="Cambria Math" panose="02040503050406030204" pitchFamily="18" charset="0"/>
                        </a:rPr>
                        <m:t>𝐸</m:t>
                      </m:r>
                    </m:oMath>
                  </m:oMathPara>
                </a14:m>
                <a:endParaRPr lang="en-US" altLang="en-US" sz="2300" dirty="0"/>
              </a:p>
              <a:p>
                <a:pPr algn="just"/>
                <a:endParaRPr lang="en-US" altLang="en-US" sz="400" dirty="0"/>
              </a:p>
              <a:p>
                <a:pPr algn="just"/>
                <a:r>
                  <a:rPr lang="en-US" altLang="en-US" sz="2300" dirty="0"/>
                  <a:t>We note that each one of the three terms inside the square brackets depends only on one variable and totally independent of the other two. </a:t>
                </a:r>
              </a:p>
              <a:p>
                <a:pPr algn="just"/>
                <a:r>
                  <a:rPr lang="en-US" altLang="en-US" sz="2300" dirty="0"/>
                  <a:t>If the particle moves only on the coordinate </a:t>
                </a:r>
                <a14:m>
                  <m:oMath xmlns:m="http://schemas.openxmlformats.org/officeDocument/2006/math">
                    <m:r>
                      <a:rPr lang="en-US" altLang="en-US" sz="2300" i="1" dirty="0" smtClean="0">
                        <a:latin typeface="Cambria Math" panose="02040503050406030204" pitchFamily="18" charset="0"/>
                      </a:rPr>
                      <m:t>𝑥</m:t>
                    </m:r>
                  </m:oMath>
                </a14:m>
                <a:r>
                  <a:rPr lang="en-US" altLang="en-US" sz="2300" dirty="0"/>
                  <a:t>, then the energy of the other two directions is constant and we can solve for the energy in the </a:t>
                </a:r>
                <a14:m>
                  <m:oMath xmlns:m="http://schemas.openxmlformats.org/officeDocument/2006/math">
                    <m:r>
                      <a:rPr lang="en-US" altLang="en-US" sz="2300" i="1" dirty="0" smtClean="0">
                        <a:latin typeface="Cambria Math" panose="02040503050406030204" pitchFamily="18" charset="0"/>
                      </a:rPr>
                      <m:t>𝑥</m:t>
                    </m:r>
                  </m:oMath>
                </a14:m>
                <a:r>
                  <a:rPr lang="en-US" altLang="en-US" sz="2300" dirty="0"/>
                  <a:t> direction (</a:t>
                </a:r>
                <a14:m>
                  <m:oMath xmlns:m="http://schemas.openxmlformats.org/officeDocument/2006/math">
                    <m:r>
                      <a:rPr lang="en-US" altLang="en-US" sz="2300" i="1" dirty="0" smtClean="0">
                        <a:latin typeface="Cambria Math" panose="02040503050406030204" pitchFamily="18" charset="0"/>
                      </a:rPr>
                      <m:t>𝐸</m:t>
                    </m:r>
                    <m:r>
                      <a:rPr lang="en-US" altLang="en-US" sz="2300" i="1" baseline="-25000" dirty="0">
                        <a:latin typeface="Cambria Math" panose="02040503050406030204" pitchFamily="18" charset="0"/>
                      </a:rPr>
                      <m:t>𝑥</m:t>
                    </m:r>
                  </m:oMath>
                </a14:m>
                <a:r>
                  <a:rPr lang="en-US" altLang="en-US" sz="23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722592"/>
              </a:xfrm>
              <a:prstGeom prst="rect">
                <a:avLst/>
              </a:prstGeom>
              <a:blipFill>
                <a:blip r:embed="rId2"/>
                <a:stretch>
                  <a:fillRect l="-1045" t="-745" r="-975" b="-319"/>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spTree>
    <p:extLst>
      <p:ext uri="{BB962C8B-B14F-4D97-AF65-F5344CB8AC3E}">
        <p14:creationId xmlns:p14="http://schemas.microsoft.com/office/powerpoint/2010/main" val="162088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animEffect transition="in" filter="fade">
                                      <p:cBhvr>
                                        <p:cTn id="4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49</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758499"/>
              </a:xfrm>
              <a:prstGeom prst="rect">
                <a:avLst/>
              </a:prstGeom>
            </p:spPr>
            <p:txBody>
              <a:bodyPr wrap="square">
                <a:spAutoFit/>
              </a:bodyPr>
              <a:lstStyle/>
              <a:p>
                <a:pPr algn="just"/>
                <a:r>
                  <a:rPr lang="en-US" altLang="en-US" sz="2300" dirty="0"/>
                  <a:t>In this case we can write</a:t>
                </a:r>
              </a:p>
              <a:p>
                <a:pPr algn="just"/>
                <a:endParaRPr lang="en-US" altLang="en-US" sz="700" dirty="0"/>
              </a:p>
              <a:p>
                <a:pPr algn="just"/>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rPr>
                        <m:t>−</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𝑚</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i="1">
                              <a:latin typeface="Cambria Math" panose="02040503050406030204" pitchFamily="18" charset="0"/>
                            </a:rPr>
                            <m:t>𝑋</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𝑋</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𝑑𝑥</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sSub>
                        <m:sSubPr>
                          <m:ctrlPr>
                            <a:rPr lang="en-US" altLang="en-US" sz="2300" i="1" smtClean="0">
                              <a:latin typeface="Cambria Math" panose="02040503050406030204" pitchFamily="18" charset="0"/>
                            </a:rPr>
                          </m:ctrlPr>
                        </m:sSubPr>
                        <m:e>
                          <m:r>
                            <a:rPr lang="en-US" altLang="en-US" sz="2300" b="0" i="1" smtClean="0">
                              <a:latin typeface="Cambria Math" panose="02040503050406030204" pitchFamily="18" charset="0"/>
                            </a:rPr>
                            <m:t>𝐸</m:t>
                          </m:r>
                        </m:e>
                        <m:sub>
                          <m:r>
                            <a:rPr lang="en-US" altLang="en-US" sz="2300" b="0" i="1" smtClean="0">
                              <a:latin typeface="Cambria Math" panose="02040503050406030204" pitchFamily="18" charset="0"/>
                            </a:rPr>
                            <m:t>𝑥</m:t>
                          </m:r>
                        </m:sub>
                      </m:sSub>
                    </m:oMath>
                  </m:oMathPara>
                </a14:m>
                <a:endParaRPr lang="en-US" altLang="en-US" sz="2300" dirty="0"/>
              </a:p>
              <a:p>
                <a:pPr algn="just"/>
                <a:endParaRPr lang="en-US" altLang="en-US" sz="800" dirty="0"/>
              </a:p>
              <a:p>
                <a:pPr algn="just"/>
                <a:r>
                  <a:rPr lang="en-US" altLang="en-US" sz="2300" dirty="0"/>
                  <a:t> Similarly, when the particle is moving in the other directions </a:t>
                </a:r>
                <a14:m>
                  <m:oMath xmlns:m="http://schemas.openxmlformats.org/officeDocument/2006/math">
                    <m:r>
                      <a:rPr lang="en-US" altLang="en-US" sz="2300" b="0" i="1" smtClean="0">
                        <a:latin typeface="Cambria Math" panose="02040503050406030204" pitchFamily="18" charset="0"/>
                      </a:rPr>
                      <m:t>𝑦</m:t>
                    </m:r>
                  </m:oMath>
                </a14:m>
                <a:r>
                  <a:rPr lang="en-US" altLang="en-US" sz="2300" dirty="0"/>
                  <a:t> or </a:t>
                </a:r>
                <a14:m>
                  <m:oMath xmlns:m="http://schemas.openxmlformats.org/officeDocument/2006/math">
                    <m:r>
                      <a:rPr lang="en-US" altLang="en-US" sz="2300" b="0" i="1" dirty="0" smtClean="0">
                        <a:latin typeface="Cambria Math" panose="02040503050406030204" pitchFamily="18" charset="0"/>
                      </a:rPr>
                      <m:t>𝑧</m:t>
                    </m:r>
                  </m:oMath>
                </a14:m>
                <a:r>
                  <a:rPr lang="en-US" altLang="en-US" sz="2300" dirty="0"/>
                  <a:t>.</a:t>
                </a:r>
              </a:p>
              <a:p>
                <a:pPr algn="just"/>
                <a:endParaRPr lang="en-US" altLang="en-US" sz="500" dirty="0"/>
              </a:p>
              <a:p>
                <a:pPr algn="just"/>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𝑚</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b="0" i="1" smtClean="0">
                              <a:latin typeface="Cambria Math" panose="02040503050406030204" pitchFamily="18" charset="0"/>
                            </a:rPr>
                            <m:t>𝑌</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b="0" i="1" smtClean="0">
                              <a:latin typeface="Cambria Math" panose="02040503050406030204" pitchFamily="18" charset="0"/>
                            </a:rPr>
                            <m:t>𝑌</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r>
                                <a:rPr lang="en-US" altLang="en-US" sz="2300" b="0" i="1" smtClean="0">
                                  <a:latin typeface="Cambria Math" panose="02040503050406030204" pitchFamily="18" charset="0"/>
                                </a:rPr>
                                <m:t>𝑦</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sSub>
                        <m:sSubPr>
                          <m:ctrlPr>
                            <a:rPr lang="en-US" altLang="en-US" sz="2300" i="1">
                              <a:latin typeface="Cambria Math" panose="02040503050406030204" pitchFamily="18" charset="0"/>
                            </a:rPr>
                          </m:ctrlPr>
                        </m:sSubPr>
                        <m:e>
                          <m:r>
                            <a:rPr lang="en-US" altLang="en-US" sz="2300" i="1">
                              <a:latin typeface="Cambria Math" panose="02040503050406030204" pitchFamily="18" charset="0"/>
                            </a:rPr>
                            <m:t>𝐸</m:t>
                          </m:r>
                        </m:e>
                        <m:sub>
                          <m:r>
                            <a:rPr lang="en-US" altLang="en-US" sz="2300" b="0" i="1" smtClean="0">
                              <a:latin typeface="Cambria Math" panose="02040503050406030204" pitchFamily="18" charset="0"/>
                            </a:rPr>
                            <m:t>𝑦</m:t>
                          </m:r>
                        </m:sub>
                      </m:sSub>
                      <m:r>
                        <a:rPr lang="en-US" altLang="en-US" sz="2300" b="0" i="1" smtClean="0">
                          <a:latin typeface="Cambria Math" panose="02040503050406030204" pitchFamily="18" charset="0"/>
                        </a:rPr>
                        <m:t>       </m:t>
                      </m:r>
                      <m:r>
                        <a:rPr lang="en-US" altLang="en-US" sz="2300" b="0" i="1" smtClean="0">
                          <a:latin typeface="Cambria Math" panose="02040503050406030204" pitchFamily="18" charset="0"/>
                        </a:rPr>
                        <m:t>𝑎𝑛𝑑</m:t>
                      </m:r>
                      <m:r>
                        <a:rPr lang="en-US" altLang="en-US" sz="2300" b="0" i="1" smtClean="0">
                          <a:latin typeface="Cambria Math" panose="02040503050406030204" pitchFamily="18" charset="0"/>
                        </a:rPr>
                        <m:t>      −</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𝑚</m:t>
                          </m:r>
                        </m:den>
                      </m:f>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b="0" i="1" smtClean="0">
                              <a:latin typeface="Cambria Math" panose="02040503050406030204" pitchFamily="18" charset="0"/>
                            </a:rPr>
                            <m:t>𝑍</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b="0" i="1" smtClean="0">
                              <a:latin typeface="Cambria Math" panose="02040503050406030204" pitchFamily="18" charset="0"/>
                            </a:rPr>
                            <m:t>𝑍</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r>
                                <a:rPr lang="en-US" altLang="en-US" sz="2300" b="0" i="1" smtClean="0">
                                  <a:latin typeface="Cambria Math" panose="02040503050406030204" pitchFamily="18" charset="0"/>
                                </a:rPr>
                                <m:t>𝑧</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sSub>
                        <m:sSubPr>
                          <m:ctrlPr>
                            <a:rPr lang="en-US" altLang="en-US" sz="2300" i="1">
                              <a:latin typeface="Cambria Math" panose="02040503050406030204" pitchFamily="18" charset="0"/>
                            </a:rPr>
                          </m:ctrlPr>
                        </m:sSubPr>
                        <m:e>
                          <m:r>
                            <a:rPr lang="en-US" altLang="en-US" sz="2300" i="1">
                              <a:latin typeface="Cambria Math" panose="02040503050406030204" pitchFamily="18" charset="0"/>
                            </a:rPr>
                            <m:t>𝐸</m:t>
                          </m:r>
                        </m:e>
                        <m:sub>
                          <m:r>
                            <a:rPr lang="en-US" altLang="en-US" sz="2300" b="0" i="1" smtClean="0">
                              <a:latin typeface="Cambria Math" panose="02040503050406030204" pitchFamily="18" charset="0"/>
                            </a:rPr>
                            <m:t>𝑧</m:t>
                          </m:r>
                        </m:sub>
                      </m:sSub>
                    </m:oMath>
                  </m:oMathPara>
                </a14:m>
                <a:endParaRPr lang="en-US" altLang="en-US" sz="2300" dirty="0"/>
              </a:p>
              <a:p>
                <a:pPr algn="just"/>
                <a:endParaRPr lang="en-US" altLang="en-US" sz="500" dirty="0"/>
              </a:p>
              <a:p>
                <a:pPr algn="just"/>
                <a:r>
                  <a:rPr lang="en-US" altLang="en-US" sz="2400" dirty="0"/>
                  <a:t>It is also clear that</a:t>
                </a:r>
              </a:p>
              <a:p>
                <a:pPr algn="just"/>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rPr>
                        <m:t>𝐸</m:t>
                      </m:r>
                      <m:r>
                        <a:rPr lang="en-US" altLang="en-US" sz="2300" b="0" i="1" smtClean="0">
                          <a:latin typeface="Cambria Math" panose="02040503050406030204" pitchFamily="18" charset="0"/>
                        </a:rPr>
                        <m:t>=</m:t>
                      </m:r>
                      <m:sSub>
                        <m:sSubPr>
                          <m:ctrlPr>
                            <a:rPr lang="en-US" altLang="en-US" sz="2300" b="0" i="1" smtClean="0">
                              <a:latin typeface="Cambria Math" panose="02040503050406030204" pitchFamily="18" charset="0"/>
                            </a:rPr>
                          </m:ctrlPr>
                        </m:sSubPr>
                        <m:e>
                          <m:r>
                            <a:rPr lang="en-US" altLang="en-US" sz="2300" b="0" i="1" smtClean="0">
                              <a:latin typeface="Cambria Math" panose="02040503050406030204" pitchFamily="18" charset="0"/>
                            </a:rPr>
                            <m:t>𝐸</m:t>
                          </m:r>
                        </m:e>
                        <m:sub>
                          <m:r>
                            <a:rPr lang="en-US" altLang="en-US" sz="2300" b="0" i="1" smtClean="0">
                              <a:latin typeface="Cambria Math" panose="02040503050406030204" pitchFamily="18" charset="0"/>
                            </a:rPr>
                            <m:t>𝑥</m:t>
                          </m:r>
                        </m:sub>
                      </m:sSub>
                      <m:r>
                        <a:rPr lang="en-US" altLang="en-US" sz="2300" b="0" i="1" smtClean="0">
                          <a:latin typeface="Cambria Math" panose="02040503050406030204" pitchFamily="18" charset="0"/>
                        </a:rPr>
                        <m:t>+</m:t>
                      </m:r>
                      <m:sSub>
                        <m:sSubPr>
                          <m:ctrlPr>
                            <a:rPr lang="en-US" altLang="en-US" sz="2300" b="0" i="1" smtClean="0">
                              <a:latin typeface="Cambria Math" panose="02040503050406030204" pitchFamily="18" charset="0"/>
                            </a:rPr>
                          </m:ctrlPr>
                        </m:sSubPr>
                        <m:e>
                          <m:r>
                            <a:rPr lang="en-US" altLang="en-US" sz="2300" b="0" i="1" smtClean="0">
                              <a:latin typeface="Cambria Math" panose="02040503050406030204" pitchFamily="18" charset="0"/>
                            </a:rPr>
                            <m:t>𝐸</m:t>
                          </m:r>
                        </m:e>
                        <m:sub>
                          <m:r>
                            <a:rPr lang="en-US" altLang="en-US" sz="2300" b="0" i="1" smtClean="0">
                              <a:latin typeface="Cambria Math" panose="02040503050406030204" pitchFamily="18" charset="0"/>
                            </a:rPr>
                            <m:t>𝑦</m:t>
                          </m:r>
                        </m:sub>
                      </m:sSub>
                      <m:r>
                        <a:rPr lang="en-US" altLang="en-US" sz="2300" b="0" i="1" smtClean="0">
                          <a:latin typeface="Cambria Math" panose="02040503050406030204" pitchFamily="18" charset="0"/>
                        </a:rPr>
                        <m:t>+</m:t>
                      </m:r>
                      <m:sSub>
                        <m:sSubPr>
                          <m:ctrlPr>
                            <a:rPr lang="en-US" altLang="en-US" sz="2300" b="0" i="1" smtClean="0">
                              <a:latin typeface="Cambria Math" panose="02040503050406030204" pitchFamily="18" charset="0"/>
                            </a:rPr>
                          </m:ctrlPr>
                        </m:sSubPr>
                        <m:e>
                          <m:r>
                            <a:rPr lang="en-US" altLang="en-US" sz="2300" b="0" i="1" smtClean="0">
                              <a:latin typeface="Cambria Math" panose="02040503050406030204" pitchFamily="18" charset="0"/>
                            </a:rPr>
                            <m:t>𝐸</m:t>
                          </m:r>
                        </m:e>
                        <m:sub>
                          <m:r>
                            <a:rPr lang="en-US" altLang="en-US" sz="2300" b="0" i="1" smtClean="0">
                              <a:latin typeface="Cambria Math" panose="02040503050406030204" pitchFamily="18" charset="0"/>
                            </a:rPr>
                            <m:t>𝑧</m:t>
                          </m:r>
                        </m:sub>
                      </m:sSub>
                    </m:oMath>
                  </m:oMathPara>
                </a14:m>
                <a:endParaRPr lang="en-US" altLang="en-US" sz="2300" dirty="0"/>
              </a:p>
              <a:p>
                <a:pPr algn="just"/>
                <a:endParaRPr lang="en-US" altLang="en-US" sz="500" dirty="0"/>
              </a:p>
              <a:p>
                <a:pPr algn="just"/>
                <a:r>
                  <a:rPr lang="en-US" altLang="en-US" sz="2400" dirty="0"/>
                  <a:t>Now, we can solve each equation of the above three equations separately.</a:t>
                </a:r>
              </a:p>
              <a:p>
                <a:pPr algn="just"/>
                <a:endParaRPr lang="en-US" altLang="en-US" sz="700" dirty="0"/>
              </a:p>
              <a:p>
                <a:pPr algn="just"/>
                <a:r>
                  <a:rPr lang="en-US" altLang="en-US" sz="2400" dirty="0"/>
                  <a:t>If we start with the equation in the x direction, it can be written in the form</a:t>
                </a:r>
              </a:p>
              <a:p>
                <a:pPr algn="just"/>
                <a14:m>
                  <m:oMathPara xmlns:m="http://schemas.openxmlformats.org/officeDocument/2006/math">
                    <m:oMathParaPr>
                      <m:jc m:val="centerGroup"/>
                    </m:oMathParaPr>
                    <m:oMath xmlns:m="http://schemas.openxmlformats.org/officeDocument/2006/math">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h</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8</m:t>
                          </m:r>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𝜋</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𝑚</m:t>
                          </m:r>
                        </m:den>
                      </m:f>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m:t>
                              </m:r>
                            </m:e>
                            <m:sup>
                              <m:r>
                                <a:rPr lang="en-US" altLang="en-US" sz="2300" i="1">
                                  <a:latin typeface="Cambria Math" panose="02040503050406030204" pitchFamily="18" charset="0"/>
                                </a:rPr>
                                <m:t>2</m:t>
                              </m:r>
                            </m:sup>
                          </m:sSup>
                          <m:r>
                            <a:rPr lang="en-US" altLang="en-US" sz="2300" i="1">
                              <a:latin typeface="Cambria Math" panose="02040503050406030204" pitchFamily="18" charset="0"/>
                            </a:rPr>
                            <m:t>𝑋</m:t>
                          </m:r>
                        </m:num>
                        <m:den>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𝑑𝑥</m:t>
                              </m:r>
                            </m:e>
                            <m:sup>
                              <m:r>
                                <a:rPr lang="en-US" altLang="en-US" sz="2300" i="1">
                                  <a:latin typeface="Cambria Math" panose="02040503050406030204" pitchFamily="18" charset="0"/>
                                </a:rPr>
                                <m:t>2</m:t>
                              </m:r>
                            </m:sup>
                          </m:sSup>
                        </m:den>
                      </m:f>
                      <m:r>
                        <a:rPr lang="en-US" altLang="en-US" sz="2300" i="1">
                          <a:latin typeface="Cambria Math" panose="02040503050406030204" pitchFamily="18" charset="0"/>
                        </a:rPr>
                        <m:t>=</m:t>
                      </m:r>
                      <m:sSub>
                        <m:sSubPr>
                          <m:ctrlPr>
                            <a:rPr lang="en-US" altLang="en-US" sz="2300" i="1">
                              <a:latin typeface="Cambria Math" panose="02040503050406030204" pitchFamily="18" charset="0"/>
                            </a:rPr>
                          </m:ctrlPr>
                        </m:sSubPr>
                        <m:e>
                          <m:r>
                            <a:rPr lang="en-US" altLang="en-US" sz="2300" i="1">
                              <a:latin typeface="Cambria Math" panose="02040503050406030204" pitchFamily="18" charset="0"/>
                            </a:rPr>
                            <m:t>𝐸</m:t>
                          </m:r>
                        </m:e>
                        <m:sub>
                          <m:r>
                            <a:rPr lang="en-US" altLang="en-US" sz="2300" i="1">
                              <a:latin typeface="Cambria Math" panose="02040503050406030204" pitchFamily="18" charset="0"/>
                            </a:rPr>
                            <m:t>𝑥</m:t>
                          </m:r>
                        </m:sub>
                      </m:sSub>
                      <m:r>
                        <a:rPr lang="en-US" altLang="en-US" sz="2300" b="0" i="1" smtClean="0">
                          <a:latin typeface="Cambria Math" panose="02040503050406030204" pitchFamily="18" charset="0"/>
                        </a:rPr>
                        <m:t>𝑋</m:t>
                      </m:r>
                    </m:oMath>
                  </m:oMathPara>
                </a14:m>
                <a:endParaRPr lang="en-US" altLang="en-US" sz="2300" dirty="0"/>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758499"/>
              </a:xfrm>
              <a:prstGeom prst="rect">
                <a:avLst/>
              </a:prstGeom>
              <a:blipFill>
                <a:blip r:embed="rId2"/>
                <a:stretch>
                  <a:fillRect l="-1114" t="-741" r="-1045"/>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spTree>
    <p:extLst>
      <p:ext uri="{BB962C8B-B14F-4D97-AF65-F5344CB8AC3E}">
        <p14:creationId xmlns:p14="http://schemas.microsoft.com/office/powerpoint/2010/main" val="351620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3" end="13"/>
                                            </p:txEl>
                                          </p:spTgt>
                                        </p:tgtEl>
                                        <p:attrNameLst>
                                          <p:attrName>style.visibility</p:attrName>
                                        </p:attrNameLst>
                                      </p:cBhvr>
                                      <p:to>
                                        <p:strVal val="visible"/>
                                      </p:to>
                                    </p:set>
                                    <p:animEffect transition="in" filter="fade">
                                      <p:cBhvr>
                                        <p:cTn id="42" dur="500"/>
                                        <p:tgtEl>
                                          <p:spTgt spid="5">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animEffect transition="in" filter="fade">
                                      <p:cBhvr>
                                        <p:cTn id="47"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Derivation of the Schrödinger equation </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5</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12773"/>
                <a:ext cx="8741867" cy="5681299"/>
              </a:xfrm>
              <a:prstGeom prst="rect">
                <a:avLst/>
              </a:prstGeom>
            </p:spPr>
            <p:txBody>
              <a:bodyPr wrap="square">
                <a:spAutoFit/>
              </a:bodyPr>
              <a:lstStyle/>
              <a:p>
                <a:pPr>
                  <a:spcBef>
                    <a:spcPct val="0"/>
                  </a:spcBef>
                </a:pPr>
                <a:r>
                  <a:rPr lang="en-US" altLang="en-US" sz="2100" dirty="0">
                    <a:latin typeface="Calibri body"/>
                    <a:ea typeface="Times New Roman" panose="02020603050405020304" pitchFamily="18" charset="0"/>
                    <a:cs typeface="Simplified Arabic" pitchFamily="18" charset="-78"/>
                  </a:rPr>
                  <a:t>From de Broglie principle, we have</a:t>
                </a:r>
              </a:p>
              <a:p>
                <a:pPr>
                  <a:spcBef>
                    <a:spcPct val="0"/>
                  </a:spcBef>
                </a:pPr>
                <a:endParaRPr lang="en-US" altLang="en-US" sz="2100" dirty="0">
                  <a:latin typeface="Calibri body"/>
                  <a:ea typeface="Times New Roman" panose="02020603050405020304" pitchFamily="18" charset="0"/>
                  <a:cs typeface="Simplified Arabic" pitchFamily="18" charset="-78"/>
                </a:endParaRPr>
              </a:p>
              <a:p>
                <a:pPr>
                  <a:spcBef>
                    <a:spcPct val="0"/>
                  </a:spcBef>
                </a:pPr>
                <a:endParaRPr lang="en-US" altLang="en-US" sz="2100" dirty="0">
                  <a:latin typeface="Calibri body"/>
                  <a:ea typeface="Times New Roman" panose="02020603050405020304" pitchFamily="18" charset="0"/>
                  <a:cs typeface="Simplified Arabic" pitchFamily="18" charset="-78"/>
                </a:endParaRPr>
              </a:p>
              <a:p>
                <a:pPr>
                  <a:spcBef>
                    <a:spcPct val="0"/>
                  </a:spcBef>
                </a:pPr>
                <a:endParaRPr lang="en-US" altLang="en-US" sz="600" dirty="0">
                  <a:latin typeface="Calibri body"/>
                  <a:ea typeface="Times New Roman" panose="02020603050405020304" pitchFamily="18" charset="0"/>
                  <a:cs typeface="Simplified Arabic" pitchFamily="18" charset="-78"/>
                </a:endParaRPr>
              </a:p>
              <a:p>
                <a:pPr>
                  <a:spcBef>
                    <a:spcPct val="0"/>
                  </a:spcBef>
                </a:pPr>
                <a:r>
                  <a:rPr lang="en-US" altLang="en-US" sz="2100" dirty="0">
                    <a:latin typeface="Calibri body"/>
                    <a:ea typeface="Times New Roman" panose="02020603050405020304" pitchFamily="18" charset="0"/>
                    <a:cs typeface="Simplified Arabic" pitchFamily="18" charset="-78"/>
                  </a:rPr>
                  <a:t>And therefore we can write,</a:t>
                </a:r>
              </a:p>
              <a:p>
                <a:pPr>
                  <a:spcBef>
                    <a:spcPct val="0"/>
                  </a:spcBef>
                </a:pPr>
                <a:endParaRPr lang="en-US" altLang="en-US" sz="300" dirty="0">
                  <a:latin typeface="Calibri body"/>
                  <a:ea typeface="Times New Roman" panose="02020603050405020304" pitchFamily="18" charset="0"/>
                  <a:cs typeface="Simplified Arabic" pitchFamily="18" charset="-78"/>
                </a:endParaRPr>
              </a:p>
              <a:p>
                <a:pPr>
                  <a:spcBef>
                    <a:spcPct val="0"/>
                  </a:spcBef>
                </a:pPr>
                <a14:m>
                  <m:oMathPara xmlns:m="http://schemas.openxmlformats.org/officeDocument/2006/math">
                    <m:oMathParaPr>
                      <m:jc m:val="centerGroup"/>
                    </m:oMathParaPr>
                    <m:oMath xmlns:m="http://schemas.openxmlformats.org/officeDocument/2006/math">
                      <m:f>
                        <m:fPr>
                          <m:ctrlPr>
                            <a:rPr lang="en-US" altLang="en-US" sz="2200" i="1" smtClean="0">
                              <a:latin typeface="Cambria Math" panose="02040503050406030204" pitchFamily="18" charset="0"/>
                              <a:cs typeface="Simplified Arabic" pitchFamily="18" charset="-78"/>
                            </a:rPr>
                          </m:ctrlPr>
                        </m:fPr>
                        <m:num>
                          <m:r>
                            <a:rPr lang="en-US" altLang="en-US" sz="2200" b="0" i="1" smtClean="0">
                              <a:latin typeface="Cambria Math" panose="02040503050406030204" pitchFamily="18" charset="0"/>
                              <a:cs typeface="Simplified Arabic" pitchFamily="18" charset="-78"/>
                            </a:rPr>
                            <m:t>1</m:t>
                          </m:r>
                        </m:num>
                        <m:den>
                          <m:sSup>
                            <m:sSupPr>
                              <m:ctrlPr>
                                <a:rPr lang="en-US" altLang="en-US" sz="2200" i="1" smtClean="0">
                                  <a:latin typeface="Cambria Math" panose="02040503050406030204" pitchFamily="18" charset="0"/>
                                  <a:cs typeface="Simplified Arabic" pitchFamily="18" charset="-78"/>
                                </a:rPr>
                              </m:ctrlPr>
                            </m:sSupPr>
                            <m:e>
                              <m:r>
                                <a:rPr lang="en-US" altLang="en-US" sz="2200" i="1" smtClean="0">
                                  <a:latin typeface="Cambria Math" panose="02040503050406030204" pitchFamily="18" charset="0"/>
                                  <a:ea typeface="Cambria Math" panose="02040503050406030204" pitchFamily="18" charset="0"/>
                                  <a:cs typeface="Simplified Arabic" pitchFamily="18" charset="-78"/>
                                </a:rPr>
                                <m:t>𝜆</m:t>
                              </m:r>
                            </m:e>
                            <m:sup>
                              <m:r>
                                <a:rPr lang="en-US" altLang="en-US" sz="2200" b="0" i="1" smtClean="0">
                                  <a:latin typeface="Cambria Math" panose="02040503050406030204" pitchFamily="18" charset="0"/>
                                  <a:cs typeface="Simplified Arabic" pitchFamily="18" charset="-78"/>
                                </a:rPr>
                                <m:t>2</m:t>
                              </m:r>
                            </m:sup>
                          </m:sSup>
                        </m:den>
                      </m:f>
                      <m:r>
                        <a:rPr lang="en-US" altLang="en-US" sz="2200" b="0" i="1" smtClean="0">
                          <a:latin typeface="Cambria Math" panose="02040503050406030204" pitchFamily="18" charset="0"/>
                          <a:cs typeface="Simplified Arabic" pitchFamily="18" charset="-78"/>
                        </a:rPr>
                        <m:t>= </m:t>
                      </m:r>
                      <m:f>
                        <m:fPr>
                          <m:ctrlPr>
                            <a:rPr lang="en-US" altLang="en-US" sz="2200" b="0" i="1" smtClean="0">
                              <a:latin typeface="Cambria Math" panose="02040503050406030204" pitchFamily="18" charset="0"/>
                              <a:cs typeface="Simplified Arabic" pitchFamily="18" charset="-78"/>
                            </a:rPr>
                          </m:ctrlPr>
                        </m:fPr>
                        <m:num>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𝑝</m:t>
                              </m:r>
                            </m:e>
                            <m:sup>
                              <m:r>
                                <a:rPr lang="en-US" altLang="en-US" sz="2200" b="0" i="1" smtClean="0">
                                  <a:latin typeface="Cambria Math" panose="02040503050406030204" pitchFamily="18" charset="0"/>
                                  <a:cs typeface="Simplified Arabic" pitchFamily="18" charset="-78"/>
                                </a:rPr>
                                <m:t>2</m:t>
                              </m:r>
                            </m:sup>
                          </m:sSup>
                        </m:num>
                        <m:den>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h</m:t>
                              </m:r>
                            </m:e>
                            <m:sup>
                              <m:r>
                                <a:rPr lang="en-US" altLang="en-US" sz="2200" b="0" i="1" smtClean="0">
                                  <a:latin typeface="Cambria Math" panose="02040503050406030204" pitchFamily="18" charset="0"/>
                                  <a:cs typeface="Simplified Arabic" pitchFamily="18" charset="-78"/>
                                </a:rPr>
                                <m:t>2</m:t>
                              </m:r>
                            </m:sup>
                          </m:sSup>
                        </m:den>
                      </m:f>
                      <m:r>
                        <a:rPr lang="en-US" altLang="en-US" sz="2200" b="0" i="1" smtClean="0">
                          <a:latin typeface="Cambria Math" panose="02040503050406030204" pitchFamily="18" charset="0"/>
                          <a:cs typeface="Simplified Arabic" pitchFamily="18" charset="-78"/>
                        </a:rPr>
                        <m:t>= </m:t>
                      </m:r>
                      <m:f>
                        <m:fPr>
                          <m:ctrlPr>
                            <a:rPr lang="en-US" altLang="en-US" sz="2200" b="0" i="1" smtClean="0">
                              <a:latin typeface="Cambria Math" panose="02040503050406030204" pitchFamily="18" charset="0"/>
                              <a:cs typeface="Simplified Arabic" pitchFamily="18" charset="-78"/>
                            </a:rPr>
                          </m:ctrlPr>
                        </m:fPr>
                        <m:num>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𝑚</m:t>
                              </m:r>
                            </m:e>
                            <m:sup>
                              <m:r>
                                <a:rPr lang="en-US" altLang="en-US" sz="2200" b="0" i="1" smtClean="0">
                                  <a:latin typeface="Cambria Math" panose="02040503050406030204" pitchFamily="18" charset="0"/>
                                  <a:cs typeface="Simplified Arabic" pitchFamily="18" charset="-78"/>
                                </a:rPr>
                                <m:t>2</m:t>
                              </m:r>
                            </m:sup>
                          </m:sSup>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ea typeface="Cambria Math" panose="02040503050406030204" pitchFamily="18" charset="0"/>
                                  <a:cs typeface="Simplified Arabic" pitchFamily="18" charset="-78"/>
                                </a:rPr>
                                <m:t>𝜐</m:t>
                              </m:r>
                            </m:e>
                            <m:sup>
                              <m:r>
                                <a:rPr lang="en-US" altLang="en-US" sz="2200" b="0" i="1" smtClean="0">
                                  <a:latin typeface="Cambria Math" panose="02040503050406030204" pitchFamily="18" charset="0"/>
                                  <a:cs typeface="Simplified Arabic" pitchFamily="18" charset="-78"/>
                                </a:rPr>
                                <m:t>2</m:t>
                              </m:r>
                            </m:sup>
                          </m:sSup>
                        </m:num>
                        <m:den>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h</m:t>
                              </m:r>
                            </m:e>
                            <m:sup>
                              <m:r>
                                <a:rPr lang="en-US" altLang="en-US" sz="2200" b="0" i="1" smtClean="0">
                                  <a:latin typeface="Cambria Math" panose="02040503050406030204" pitchFamily="18" charset="0"/>
                                  <a:cs typeface="Simplified Arabic" pitchFamily="18" charset="-78"/>
                                </a:rPr>
                                <m:t>2</m:t>
                              </m:r>
                            </m:sup>
                          </m:sSup>
                        </m:den>
                      </m:f>
                    </m:oMath>
                  </m:oMathPara>
                </a14:m>
                <a:endParaRPr lang="en-US" altLang="en-US" sz="2200" dirty="0">
                  <a:latin typeface="Calibri body"/>
                  <a:ea typeface="Times New Roman" panose="02020603050405020304" pitchFamily="18" charset="0"/>
                  <a:cs typeface="Simplified Arabic" pitchFamily="18" charset="-78"/>
                </a:endParaRPr>
              </a:p>
              <a:p>
                <a:pPr>
                  <a:spcBef>
                    <a:spcPct val="0"/>
                  </a:spcBef>
                </a:pPr>
                <a:endParaRPr lang="en-US" altLang="en-US" sz="1000" dirty="0">
                  <a:latin typeface="Calibri body"/>
                  <a:ea typeface="Times New Roman" panose="02020603050405020304" pitchFamily="18" charset="0"/>
                  <a:cs typeface="Simplified Arabic" pitchFamily="18" charset="-78"/>
                </a:endParaRPr>
              </a:p>
              <a:p>
                <a:pPr>
                  <a:spcBef>
                    <a:spcPct val="0"/>
                  </a:spcBef>
                </a:pPr>
                <a:r>
                  <a:rPr lang="en-US" altLang="en-US" sz="2100" dirty="0">
                    <a:latin typeface="Calibri body"/>
                    <a:ea typeface="Times New Roman" panose="02020603050405020304" pitchFamily="18" charset="0"/>
                    <a:cs typeface="Simplified Arabic" pitchFamily="18" charset="-78"/>
                  </a:rPr>
                  <a:t>And by substitution in the last equation of the last slide, we get</a:t>
                </a:r>
              </a:p>
              <a:p>
                <a:pPr>
                  <a:spcBef>
                    <a:spcPct val="0"/>
                  </a:spcBef>
                </a:pPr>
                <a:endParaRPr lang="en-US" altLang="en-US" sz="1000" dirty="0">
                  <a:latin typeface="Calibri body"/>
                  <a:ea typeface="Times New Roman" panose="02020603050405020304" pitchFamily="18" charset="0"/>
                  <a:cs typeface="Simplified Arabic" pitchFamily="18" charset="-78"/>
                </a:endParaRPr>
              </a:p>
              <a:p>
                <a:pPr>
                  <a:spcBef>
                    <a:spcPct val="0"/>
                  </a:spcBef>
                </a:pPr>
                <a14:m>
                  <m:oMathPara xmlns:m="http://schemas.openxmlformats.org/officeDocument/2006/math">
                    <m:oMathParaPr>
                      <m:jc m:val="centerGroup"/>
                    </m:oMathParaPr>
                    <m:oMath xmlns:m="http://schemas.openxmlformats.org/officeDocument/2006/math">
                      <m:f>
                        <m:fPr>
                          <m:ctrlPr>
                            <a:rPr lang="en-US" altLang="en-US" sz="2200" i="1" smtClean="0">
                              <a:latin typeface="Cambria Math" panose="02040503050406030204" pitchFamily="18" charset="0"/>
                              <a:cs typeface="Simplified Arabic" pitchFamily="18" charset="-78"/>
                            </a:rPr>
                          </m:ctrlPr>
                        </m:fPr>
                        <m:num>
                          <m:sSup>
                            <m:sSupPr>
                              <m:ctrlPr>
                                <a:rPr lang="en-US" altLang="en-US" sz="220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𝑑</m:t>
                              </m:r>
                            </m:e>
                            <m:sup>
                              <m:r>
                                <a:rPr lang="en-US" altLang="en-US" sz="2200" b="0" i="1" smtClean="0">
                                  <a:latin typeface="Cambria Math" panose="02040503050406030204" pitchFamily="18" charset="0"/>
                                  <a:cs typeface="Simplified Arabic" pitchFamily="18" charset="-78"/>
                                </a:rPr>
                                <m:t>2</m:t>
                              </m:r>
                            </m:sup>
                          </m:sSup>
                          <m:r>
                            <a:rPr lang="en-US" altLang="en-US" sz="2200" i="1" smtClean="0">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220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𝑑𝑥</m:t>
                              </m:r>
                            </m:e>
                            <m:sup>
                              <m:r>
                                <a:rPr lang="en-US" altLang="en-US" sz="2200" b="0" i="1" smtClean="0">
                                  <a:latin typeface="Cambria Math" panose="02040503050406030204" pitchFamily="18" charset="0"/>
                                  <a:cs typeface="Simplified Arabic" pitchFamily="18" charset="-78"/>
                                </a:rPr>
                                <m:t>2</m:t>
                              </m:r>
                            </m:sup>
                          </m:sSup>
                        </m:den>
                      </m:f>
                      <m:r>
                        <a:rPr lang="en-US" altLang="en-US" sz="2200" b="0" i="1" smtClean="0">
                          <a:latin typeface="Cambria Math" panose="02040503050406030204" pitchFamily="18" charset="0"/>
                          <a:cs typeface="Simplified Arabic" pitchFamily="18" charset="-78"/>
                        </a:rPr>
                        <m:t>+ </m:t>
                      </m:r>
                      <m:f>
                        <m:fPr>
                          <m:ctrlPr>
                            <a:rPr lang="en-US" altLang="en-US" sz="2200" b="0" i="1" smtClean="0">
                              <a:latin typeface="Cambria Math" panose="02040503050406030204" pitchFamily="18" charset="0"/>
                              <a:cs typeface="Simplified Arabic" pitchFamily="18" charset="-78"/>
                            </a:rPr>
                          </m:ctrlPr>
                        </m:fPr>
                        <m:num>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4</m:t>
                              </m:r>
                              <m:r>
                                <a:rPr lang="en-US" altLang="en-US" sz="2200" b="0" i="1" smtClean="0">
                                  <a:latin typeface="Cambria Math" panose="02040503050406030204" pitchFamily="18" charset="0"/>
                                  <a:ea typeface="Cambria Math" panose="02040503050406030204" pitchFamily="18" charset="0"/>
                                  <a:cs typeface="Simplified Arabic" pitchFamily="18" charset="-78"/>
                                </a:rPr>
                                <m:t>𝜋</m:t>
                              </m:r>
                            </m:e>
                            <m:sup>
                              <m:r>
                                <a:rPr lang="en-US" altLang="en-US" sz="2200" b="0" i="1" smtClean="0">
                                  <a:latin typeface="Cambria Math" panose="02040503050406030204" pitchFamily="18" charset="0"/>
                                  <a:cs typeface="Simplified Arabic" pitchFamily="18" charset="-78"/>
                                </a:rPr>
                                <m:t>2</m:t>
                              </m:r>
                            </m:sup>
                          </m:sSup>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𝑚</m:t>
                              </m:r>
                            </m:e>
                            <m:sup>
                              <m:r>
                                <a:rPr lang="en-US" altLang="en-US" sz="2200" b="0" i="1" smtClean="0">
                                  <a:latin typeface="Cambria Math" panose="02040503050406030204" pitchFamily="18" charset="0"/>
                                  <a:cs typeface="Simplified Arabic" pitchFamily="18" charset="-78"/>
                                </a:rPr>
                                <m:t>2</m:t>
                              </m:r>
                            </m:sup>
                          </m:sSup>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ea typeface="Cambria Math" panose="02040503050406030204" pitchFamily="18" charset="0"/>
                                  <a:cs typeface="Simplified Arabic" pitchFamily="18" charset="-78"/>
                                </a:rPr>
                                <m:t>𝜐</m:t>
                              </m:r>
                            </m:e>
                            <m:sup>
                              <m:r>
                                <a:rPr lang="en-US" altLang="en-US" sz="2200" b="0" i="1" smtClean="0">
                                  <a:latin typeface="Cambria Math" panose="02040503050406030204" pitchFamily="18" charset="0"/>
                                  <a:cs typeface="Simplified Arabic" pitchFamily="18" charset="-78"/>
                                </a:rPr>
                                <m:t>2</m:t>
                              </m:r>
                            </m:sup>
                          </m:sSup>
                        </m:num>
                        <m:den>
                          <m:sSup>
                            <m:sSupPr>
                              <m:ctrlPr>
                                <a:rPr lang="en-US" altLang="en-US" sz="2200" b="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h</m:t>
                              </m:r>
                            </m:e>
                            <m:sup>
                              <m:r>
                                <a:rPr lang="en-US" altLang="en-US" sz="2200" b="0" i="1" smtClean="0">
                                  <a:latin typeface="Cambria Math" panose="02040503050406030204" pitchFamily="18" charset="0"/>
                                  <a:cs typeface="Simplified Arabic" pitchFamily="18" charset="-78"/>
                                </a:rPr>
                                <m:t>2</m:t>
                              </m:r>
                            </m:sup>
                          </m:sSup>
                        </m:den>
                      </m:f>
                      <m:r>
                        <a:rPr lang="en-US" altLang="en-US" sz="2200" b="0" i="1" smtClean="0">
                          <a:latin typeface="Cambria Math" panose="02040503050406030204" pitchFamily="18" charset="0"/>
                          <a:ea typeface="Cambria Math" panose="02040503050406030204" pitchFamily="18" charset="0"/>
                          <a:cs typeface="Simplified Arabic" pitchFamily="18" charset="-78"/>
                        </a:rPr>
                        <m:t>𝜓</m:t>
                      </m:r>
                      <m:r>
                        <a:rPr lang="en-US" altLang="en-US" sz="2200" b="0" i="1" smtClean="0">
                          <a:latin typeface="Cambria Math" panose="02040503050406030204" pitchFamily="18" charset="0"/>
                          <a:cs typeface="Simplified Arabic" pitchFamily="18" charset="-78"/>
                        </a:rPr>
                        <m:t>=0</m:t>
                      </m:r>
                    </m:oMath>
                  </m:oMathPara>
                </a14:m>
                <a:endParaRPr lang="en-US" altLang="en-US" sz="2200" dirty="0">
                  <a:latin typeface="Calibri body"/>
                  <a:ea typeface="Times New Roman" panose="02020603050405020304" pitchFamily="18" charset="0"/>
                  <a:cs typeface="Simplified Arabic" pitchFamily="18" charset="-78"/>
                </a:endParaRPr>
              </a:p>
              <a:p>
                <a:pPr>
                  <a:spcBef>
                    <a:spcPct val="0"/>
                  </a:spcBef>
                </a:pPr>
                <a:endParaRPr lang="en-US" altLang="en-US" sz="1200" dirty="0">
                  <a:latin typeface="Calibri body"/>
                  <a:ea typeface="Times New Roman" panose="02020603050405020304" pitchFamily="18" charset="0"/>
                  <a:cs typeface="Simplified Arabic" pitchFamily="18" charset="-78"/>
                </a:endParaRPr>
              </a:p>
              <a:p>
                <a:pPr>
                  <a:spcBef>
                    <a:spcPct val="0"/>
                  </a:spcBef>
                </a:pPr>
                <a:r>
                  <a:rPr lang="en-US" altLang="en-US" sz="2100" dirty="0">
                    <a:latin typeface="Calibri body"/>
                    <a:ea typeface="Times New Roman" panose="02020603050405020304" pitchFamily="18" charset="0"/>
                    <a:cs typeface="Simplified Arabic" pitchFamily="18" charset="-78"/>
                  </a:rPr>
                  <a:t>Now, the total energy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𝐸</m:t>
                    </m:r>
                  </m:oMath>
                </a14:m>
                <a:r>
                  <a:rPr lang="en-US" altLang="en-US" sz="2100" dirty="0">
                    <a:latin typeface="Calibri body"/>
                    <a:ea typeface="Times New Roman" panose="02020603050405020304" pitchFamily="18" charset="0"/>
                    <a:cs typeface="Simplified Arabic" pitchFamily="18" charset="-78"/>
                  </a:rPr>
                  <a:t>) of any system is the sum of the kinetic energy (</a:t>
                </a:r>
                <a14:m>
                  <m:oMath xmlns:m="http://schemas.openxmlformats.org/officeDocument/2006/math">
                    <m:r>
                      <a:rPr lang="en-US" altLang="en-US" sz="2100" b="0" i="1" smtClean="0">
                        <a:latin typeface="Cambria Math" panose="02040503050406030204" pitchFamily="18" charset="0"/>
                        <a:ea typeface="Times New Roman" panose="02020603050405020304" pitchFamily="18" charset="0"/>
                        <a:cs typeface="Simplified Arabic" pitchFamily="18" charset="-78"/>
                      </a:rPr>
                      <m:t>𝑇</m:t>
                    </m:r>
                  </m:oMath>
                </a14:m>
                <a:r>
                  <a:rPr lang="en-US" altLang="en-US" sz="2100" dirty="0">
                    <a:latin typeface="Calibri body"/>
                    <a:ea typeface="Times New Roman" panose="02020603050405020304" pitchFamily="18" charset="0"/>
                    <a:cs typeface="Simplified Arabic" pitchFamily="18" charset="-78"/>
                  </a:rPr>
                  <a:t>) and the potential energy (</a:t>
                </a:r>
                <a14:m>
                  <m:oMath xmlns:m="http://schemas.openxmlformats.org/officeDocument/2006/math">
                    <m:r>
                      <a:rPr lang="en-US" altLang="en-US" sz="2000" i="1">
                        <a:latin typeface="Cambria Math" panose="02040503050406030204" pitchFamily="18" charset="0"/>
                        <a:ea typeface="Cambria Math" panose="02040503050406030204" pitchFamily="18" charset="0"/>
                        <a:cs typeface="Simplified Arabic" pitchFamily="18" charset="-78"/>
                      </a:rPr>
                      <m:t>𝑉</m:t>
                    </m:r>
                  </m:oMath>
                </a14:m>
                <a:r>
                  <a:rPr lang="en-US" altLang="en-US" sz="2100" dirty="0">
                    <a:latin typeface="Calibri body"/>
                    <a:ea typeface="Times New Roman" panose="02020603050405020304" pitchFamily="18" charset="0"/>
                    <a:cs typeface="Simplified Arabic" pitchFamily="18" charset="-78"/>
                  </a:rPr>
                  <a:t>)</a:t>
                </a:r>
              </a:p>
              <a:p>
                <a:pPr>
                  <a:spcBef>
                    <a:spcPct val="0"/>
                  </a:spcBef>
                </a:pPr>
                <a:endParaRPr lang="en-US" altLang="en-US" sz="1000" dirty="0">
                  <a:latin typeface="Calibri body"/>
                  <a:ea typeface="Times New Roman" panose="02020603050405020304" pitchFamily="18" charset="0"/>
                  <a:cs typeface="Simplified Arabic" pitchFamily="18" charset="-78"/>
                </a:endParaRPr>
              </a:p>
              <a:p>
                <a:pPr>
                  <a:spcBef>
                    <a:spcPct val="0"/>
                  </a:spcBef>
                </a:pPr>
                <a:endParaRPr lang="en-US" altLang="en-US" sz="600" dirty="0">
                  <a:latin typeface="Calibri body"/>
                  <a:ea typeface="Times New Roman" panose="02020603050405020304" pitchFamily="18" charset="0"/>
                  <a:cs typeface="Simplified Arabic" pitchFamily="18" charset="-78"/>
                </a:endParaRPr>
              </a:p>
              <a:p>
                <a:pPr>
                  <a:spcBef>
                    <a:spcPct val="0"/>
                  </a:spcBef>
                </a:pPr>
                <a14:m>
                  <m:oMathPara xmlns:m="http://schemas.openxmlformats.org/officeDocument/2006/math">
                    <m:oMathParaPr>
                      <m:jc m:val="centerGroup"/>
                    </m:oMathParaPr>
                    <m:oMath xmlns:m="http://schemas.openxmlformats.org/officeDocument/2006/math">
                      <m:r>
                        <a:rPr lang="en-US" altLang="en-US" sz="2300" b="0" i="1" smtClean="0">
                          <a:latin typeface="Cambria Math" panose="02040503050406030204" pitchFamily="18" charset="0"/>
                          <a:ea typeface="Times New Roman" panose="02020603050405020304" pitchFamily="18" charset="0"/>
                          <a:cs typeface="Simplified Arabic" pitchFamily="18" charset="-78"/>
                        </a:rPr>
                        <m:t>𝐸</m:t>
                      </m:r>
                      <m:r>
                        <a:rPr lang="en-US" altLang="en-US" sz="2300" b="0" i="1" smtClean="0">
                          <a:latin typeface="Cambria Math" panose="02040503050406030204" pitchFamily="18" charset="0"/>
                          <a:ea typeface="Times New Roman" panose="02020603050405020304" pitchFamily="18" charset="0"/>
                          <a:cs typeface="Simplified Arabic" pitchFamily="18" charset="-78"/>
                        </a:rPr>
                        <m:t>=</m:t>
                      </m:r>
                      <m:r>
                        <a:rPr lang="en-US" altLang="en-US" sz="2300" b="0" i="1" smtClean="0">
                          <a:latin typeface="Cambria Math" panose="02040503050406030204" pitchFamily="18" charset="0"/>
                          <a:ea typeface="Times New Roman" panose="02020603050405020304" pitchFamily="18" charset="0"/>
                          <a:cs typeface="Simplified Arabic" pitchFamily="18" charset="-78"/>
                        </a:rPr>
                        <m:t>𝑇</m:t>
                      </m:r>
                      <m:r>
                        <a:rPr lang="en-US" altLang="en-US" sz="2300" b="0" i="1" smtClean="0">
                          <a:latin typeface="Cambria Math" panose="02040503050406030204" pitchFamily="18" charset="0"/>
                          <a:ea typeface="Times New Roman" panose="02020603050405020304" pitchFamily="18" charset="0"/>
                          <a:cs typeface="Simplified Arabic" pitchFamily="18" charset="-78"/>
                        </a:rPr>
                        <m:t>+</m:t>
                      </m:r>
                      <m:r>
                        <a:rPr lang="en-US" altLang="en-US" sz="2300" b="0" i="1" smtClean="0">
                          <a:latin typeface="Cambria Math" panose="02040503050406030204" pitchFamily="18" charset="0"/>
                          <a:ea typeface="Times New Roman" panose="02020603050405020304" pitchFamily="18" charset="0"/>
                          <a:cs typeface="Simplified Arabic" pitchFamily="18" charset="-78"/>
                        </a:rPr>
                        <m:t>𝑉</m:t>
                      </m:r>
                      <m:r>
                        <a:rPr lang="en-US" altLang="en-US" sz="2300" b="0" i="1" smtClean="0">
                          <a:latin typeface="Cambria Math" panose="02040503050406030204" pitchFamily="18" charset="0"/>
                          <a:ea typeface="Times New Roman" panose="02020603050405020304" pitchFamily="18" charset="0"/>
                          <a:cs typeface="Simplified Arabic" pitchFamily="18" charset="-78"/>
                        </a:rPr>
                        <m:t>    ⇒</m:t>
                      </m:r>
                      <m:r>
                        <a:rPr lang="en-US" altLang="en-US" sz="2300" b="0" i="1" smtClean="0">
                          <a:latin typeface="Cambria Math" panose="02040503050406030204" pitchFamily="18" charset="0"/>
                          <a:ea typeface="Cambria Math" panose="02040503050406030204" pitchFamily="18" charset="0"/>
                          <a:cs typeface="Simplified Arabic" pitchFamily="18" charset="-78"/>
                        </a:rPr>
                        <m:t>𝑇</m:t>
                      </m:r>
                      <m:r>
                        <a:rPr lang="en-US" altLang="en-US" sz="2300" b="0" i="1" smtClean="0">
                          <a:latin typeface="Cambria Math" panose="02040503050406030204" pitchFamily="18" charset="0"/>
                          <a:ea typeface="Cambria Math" panose="02040503050406030204" pitchFamily="18" charset="0"/>
                          <a:cs typeface="Simplified Arabic" pitchFamily="18" charset="-78"/>
                        </a:rPr>
                        <m:t>=</m:t>
                      </m:r>
                      <m:r>
                        <a:rPr lang="en-US" altLang="en-US" sz="2300" b="0" i="1" smtClean="0">
                          <a:latin typeface="Cambria Math" panose="02040503050406030204" pitchFamily="18" charset="0"/>
                          <a:ea typeface="Cambria Math" panose="02040503050406030204" pitchFamily="18" charset="0"/>
                          <a:cs typeface="Simplified Arabic" pitchFamily="18" charset="-78"/>
                        </a:rPr>
                        <m:t>𝐸</m:t>
                      </m:r>
                      <m:r>
                        <a:rPr lang="en-US" altLang="en-US" sz="2300" b="0" i="1" smtClean="0">
                          <a:latin typeface="Cambria Math" panose="02040503050406030204" pitchFamily="18" charset="0"/>
                          <a:ea typeface="Cambria Math" panose="02040503050406030204" pitchFamily="18" charset="0"/>
                          <a:cs typeface="Simplified Arabic" pitchFamily="18" charset="-78"/>
                        </a:rPr>
                        <m:t>−</m:t>
                      </m:r>
                      <m:r>
                        <a:rPr lang="en-US" altLang="en-US" sz="2300" b="0" i="1" smtClean="0">
                          <a:latin typeface="Cambria Math" panose="02040503050406030204" pitchFamily="18" charset="0"/>
                          <a:ea typeface="Cambria Math" panose="02040503050406030204" pitchFamily="18" charset="0"/>
                          <a:cs typeface="Simplified Arabic" pitchFamily="18" charset="-78"/>
                        </a:rPr>
                        <m:t>𝑉</m:t>
                      </m:r>
                    </m:oMath>
                  </m:oMathPara>
                </a14:m>
                <a:endParaRPr lang="en-US" altLang="en-US" sz="2300" dirty="0">
                  <a:latin typeface="Calibri body"/>
                  <a:ea typeface="Times New Roman" panose="02020603050405020304" pitchFamily="18" charset="0"/>
                  <a:cs typeface="Simplified Arabic" pitchFamily="18" charset="-78"/>
                </a:endParaRPr>
              </a:p>
              <a:p>
                <a:pPr>
                  <a:spcBef>
                    <a:spcPct val="0"/>
                  </a:spcBef>
                </a:pPr>
                <a:endParaRPr lang="en-US" altLang="en-US" sz="1000" dirty="0">
                  <a:latin typeface="Calibri body"/>
                  <a:ea typeface="Times New Roman" panose="02020603050405020304" pitchFamily="18" charset="0"/>
                  <a:cs typeface="Simplified Arabic" pitchFamily="18" charset="-78"/>
                </a:endParaRPr>
              </a:p>
              <a:p>
                <a:pPr>
                  <a:spcBef>
                    <a:spcPct val="0"/>
                  </a:spcBef>
                </a:pPr>
                <a:r>
                  <a:rPr lang="en-US" altLang="en-US" sz="2100" dirty="0">
                    <a:latin typeface="Calibri body"/>
                    <a:ea typeface="Times New Roman" panose="02020603050405020304" pitchFamily="18" charset="0"/>
                    <a:cs typeface="Simplified Arabic" pitchFamily="18" charset="-78"/>
                  </a:rPr>
                  <a:t>Since, </a:t>
                </a:r>
                <a14:m>
                  <m:oMath xmlns:m="http://schemas.openxmlformats.org/officeDocument/2006/math">
                    <m:r>
                      <a:rPr lang="en-US" altLang="en-US" sz="2400" b="0" i="1" smtClean="0">
                        <a:latin typeface="Cambria Math" panose="02040503050406030204" pitchFamily="18" charset="0"/>
                        <a:ea typeface="Times New Roman" panose="02020603050405020304" pitchFamily="18" charset="0"/>
                        <a:cs typeface="Simplified Arabic" pitchFamily="18" charset="-78"/>
                      </a:rPr>
                      <m:t>𝑇</m:t>
                    </m:r>
                    <m:r>
                      <a:rPr lang="en-US" altLang="en-US" sz="2400" b="0" i="1" smtClean="0">
                        <a:latin typeface="Cambria Math" panose="02040503050406030204" pitchFamily="18" charset="0"/>
                        <a:ea typeface="Times New Roman" panose="02020603050405020304" pitchFamily="18" charset="0"/>
                        <a:cs typeface="Simplified Arabic" pitchFamily="18" charset="-78"/>
                      </a:rPr>
                      <m:t>= </m:t>
                    </m:r>
                    <m:f>
                      <m:fPr>
                        <m:ctrlPr>
                          <a:rPr lang="en-US" altLang="en-US" sz="2400" b="0" i="1" smtClean="0">
                            <a:latin typeface="Cambria Math" panose="02040503050406030204" pitchFamily="18" charset="0"/>
                            <a:cs typeface="Simplified Arabic" pitchFamily="18" charset="-78"/>
                          </a:rPr>
                        </m:ctrlPr>
                      </m:fPr>
                      <m:num>
                        <m:r>
                          <a:rPr lang="en-US" altLang="en-US" sz="2400" b="0" i="1" smtClean="0">
                            <a:latin typeface="Cambria Math" panose="02040503050406030204" pitchFamily="18" charset="0"/>
                            <a:cs typeface="Simplified Arabic" pitchFamily="18" charset="-78"/>
                          </a:rPr>
                          <m:t>1</m:t>
                        </m:r>
                      </m:num>
                      <m:den>
                        <m:r>
                          <a:rPr lang="en-US" altLang="en-US" sz="2400" b="0" i="1" smtClean="0">
                            <a:latin typeface="Cambria Math" panose="02040503050406030204" pitchFamily="18" charset="0"/>
                            <a:cs typeface="Simplified Arabic" pitchFamily="18" charset="-78"/>
                          </a:rPr>
                          <m:t>2</m:t>
                        </m:r>
                      </m:den>
                    </m:f>
                    <m:r>
                      <a:rPr lang="en-US" altLang="en-US" sz="2400" b="0" i="1" smtClean="0">
                        <a:latin typeface="Cambria Math" panose="02040503050406030204" pitchFamily="18" charset="0"/>
                        <a:cs typeface="Simplified Arabic" pitchFamily="18" charset="-78"/>
                      </a:rPr>
                      <m:t> </m:t>
                    </m:r>
                    <m:r>
                      <a:rPr lang="en-US" altLang="en-US" sz="2400" b="0" i="1" smtClean="0">
                        <a:latin typeface="Cambria Math" panose="02040503050406030204" pitchFamily="18" charset="0"/>
                        <a:cs typeface="Simplified Arabic" pitchFamily="18" charset="-78"/>
                      </a:rPr>
                      <m:t>𝑚</m:t>
                    </m:r>
                    <m:r>
                      <m:rPr>
                        <m:nor/>
                      </m:rPr>
                      <a:rPr lang="en-US" altLang="en-US" sz="2400" i="1" dirty="0">
                        <a:latin typeface="Times New Roman" panose="02020603050405020304" pitchFamily="18" charset="0"/>
                        <a:cs typeface="Times New Roman" panose="02020603050405020304" pitchFamily="18" charset="0"/>
                      </a:rPr>
                      <m:t>v</m:t>
                    </m:r>
                    <m:r>
                      <a:rPr lang="en-US" altLang="en-US" sz="2400" b="0" i="1" baseline="30000" smtClean="0">
                        <a:latin typeface="Cambria Math" panose="02040503050406030204" pitchFamily="18" charset="0"/>
                        <a:ea typeface="Cambria Math" panose="02040503050406030204" pitchFamily="18" charset="0"/>
                        <a:cs typeface="Simplified Arabic" pitchFamily="18" charset="-78"/>
                      </a:rPr>
                      <m:t>2</m:t>
                    </m:r>
                  </m:oMath>
                </a14:m>
                <a:r>
                  <a:rPr lang="en-US" altLang="en-US" sz="2400" dirty="0">
                    <a:latin typeface="Calibri body"/>
                    <a:ea typeface="Times New Roman" panose="02020603050405020304" pitchFamily="18" charset="0"/>
                    <a:cs typeface="Simplified Arabic" pitchFamily="18" charset="-78"/>
                  </a:rPr>
                  <a:t> </a:t>
                </a:r>
                <a:r>
                  <a:rPr lang="en-US" altLang="en-US" sz="2100" dirty="0">
                    <a:latin typeface="Calibri body"/>
                    <a:ea typeface="Times New Roman" panose="02020603050405020304" pitchFamily="18" charset="0"/>
                    <a:cs typeface="Simplified Arabic" pitchFamily="18" charset="-78"/>
                  </a:rPr>
                  <a:t>, therefore, </a:t>
                </a:r>
                <a14:m>
                  <m:oMath xmlns:m="http://schemas.openxmlformats.org/officeDocument/2006/math">
                    <m:r>
                      <a:rPr lang="en-US" altLang="en-US" sz="2400" i="1">
                        <a:latin typeface="Cambria Math" panose="02040503050406030204" pitchFamily="18" charset="0"/>
                        <a:cs typeface="Simplified Arabic" pitchFamily="18" charset="-78"/>
                      </a:rPr>
                      <m:t>𝑚</m:t>
                    </m:r>
                    <m:r>
                      <m:rPr>
                        <m:nor/>
                      </m:rPr>
                      <a:rPr lang="en-US" altLang="en-US" sz="2400" i="1" dirty="0">
                        <a:latin typeface="Times New Roman" panose="02020603050405020304" pitchFamily="18" charset="0"/>
                        <a:cs typeface="Times New Roman" panose="02020603050405020304" pitchFamily="18" charset="0"/>
                      </a:rPr>
                      <m:t>v</m:t>
                    </m:r>
                    <m:r>
                      <a:rPr lang="en-US" altLang="en-US" sz="2400" i="1" baseline="30000">
                        <a:latin typeface="Cambria Math" panose="02040503050406030204" pitchFamily="18" charset="0"/>
                        <a:ea typeface="Cambria Math" panose="02040503050406030204" pitchFamily="18" charset="0"/>
                        <a:cs typeface="Simplified Arabic" pitchFamily="18" charset="-78"/>
                      </a:rPr>
                      <m:t>2</m:t>
                    </m:r>
                    <m:r>
                      <a:rPr lang="en-US" altLang="en-US" sz="2400" b="0" i="1" smtClean="0">
                        <a:latin typeface="Cambria Math" panose="02040503050406030204" pitchFamily="18" charset="0"/>
                        <a:ea typeface="Cambria Math" panose="02040503050406030204" pitchFamily="18" charset="0"/>
                        <a:cs typeface="Simplified Arabic" pitchFamily="18" charset="-78"/>
                      </a:rPr>
                      <m:t>=2(</m:t>
                    </m:r>
                    <m:r>
                      <a:rPr lang="en-US" altLang="en-US" sz="2400" i="1">
                        <a:latin typeface="Cambria Math" panose="02040503050406030204" pitchFamily="18" charset="0"/>
                        <a:ea typeface="Cambria Math" panose="02040503050406030204" pitchFamily="18" charset="0"/>
                        <a:cs typeface="Simplified Arabic" pitchFamily="18" charset="-78"/>
                      </a:rPr>
                      <m:t>𝐸</m:t>
                    </m:r>
                    <m:r>
                      <a:rPr lang="en-US" altLang="en-US" sz="2400" i="1">
                        <a:latin typeface="Cambria Math" panose="02040503050406030204" pitchFamily="18" charset="0"/>
                        <a:ea typeface="Cambria Math" panose="02040503050406030204" pitchFamily="18" charset="0"/>
                        <a:cs typeface="Simplified Arabic" pitchFamily="18" charset="-78"/>
                      </a:rPr>
                      <m:t>−</m:t>
                    </m:r>
                    <m:r>
                      <a:rPr lang="en-US" altLang="en-US" sz="2400" i="1">
                        <a:latin typeface="Cambria Math" panose="02040503050406030204" pitchFamily="18" charset="0"/>
                        <a:ea typeface="Cambria Math" panose="02040503050406030204" pitchFamily="18" charset="0"/>
                        <a:cs typeface="Simplified Arabic" pitchFamily="18" charset="-78"/>
                      </a:rPr>
                      <m:t>𝑉</m:t>
                    </m:r>
                  </m:oMath>
                </a14:m>
                <a:r>
                  <a:rPr lang="en-US" altLang="en-US" sz="2400" dirty="0">
                    <a:latin typeface="Calibri body"/>
                    <a:ea typeface="Times New Roman" panose="02020603050405020304" pitchFamily="18" charset="0"/>
                    <a:cs typeface="Simplified Arabic" pitchFamily="18" charset="-78"/>
                  </a:rPr>
                  <a:t>).</a:t>
                </a:r>
              </a:p>
            </p:txBody>
          </p:sp>
        </mc:Choice>
        <mc:Fallback xmlns="">
          <p:sp>
            <p:nvSpPr>
              <p:cNvPr id="3" name="Rectangle 2"/>
              <p:cNvSpPr>
                <a:spLocks noRot="1" noChangeAspect="1" noMove="1" noResize="1" noEditPoints="1" noAdjustHandles="1" noChangeArrowheads="1" noChangeShapeType="1" noTextEdit="1"/>
              </p:cNvSpPr>
              <p:nvPr/>
            </p:nvSpPr>
            <p:spPr>
              <a:xfrm>
                <a:off x="207416" y="912773"/>
                <a:ext cx="8741867" cy="5681299"/>
              </a:xfrm>
              <a:prstGeom prst="rect">
                <a:avLst/>
              </a:prstGeom>
              <a:blipFill>
                <a:blip r:embed="rId2"/>
                <a:stretch>
                  <a:fillRect l="-837" t="-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169037" y="1343660"/>
                <a:ext cx="805926" cy="6998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ea typeface="Cambria Math" panose="02040503050406030204" pitchFamily="18" charset="0"/>
                        </a:rPr>
                        <m:t>𝜆</m:t>
                      </m:r>
                      <m:r>
                        <a:rPr lang="en-US" sz="2200" b="0" i="1" smtClean="0">
                          <a:latin typeface="Cambria Math" panose="02040503050406030204" pitchFamily="18" charset="0"/>
                          <a:ea typeface="Cambria Math" panose="02040503050406030204" pitchFamily="18" charset="0"/>
                        </a:rPr>
                        <m:t>= </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h</m:t>
                          </m:r>
                        </m:num>
                        <m:den>
                          <m:r>
                            <a:rPr lang="en-US" sz="2200" b="0" i="1" smtClean="0">
                              <a:latin typeface="Cambria Math" panose="02040503050406030204" pitchFamily="18" charset="0"/>
                              <a:ea typeface="Cambria Math" panose="02040503050406030204" pitchFamily="18" charset="0"/>
                            </a:rPr>
                            <m:t>𝑝</m:t>
                          </m:r>
                        </m:den>
                      </m:f>
                    </m:oMath>
                  </m:oMathPara>
                </a14:m>
                <a:endParaRPr lang="en-US" sz="2200" dirty="0"/>
              </a:p>
            </p:txBody>
          </p:sp>
        </mc:Choice>
        <mc:Fallback xmlns="">
          <p:sp>
            <p:nvSpPr>
              <p:cNvPr id="4" name="TextBox 3"/>
              <p:cNvSpPr txBox="1">
                <a:spLocks noRot="1" noChangeAspect="1" noMove="1" noResize="1" noEditPoints="1" noAdjustHandles="1" noChangeArrowheads="1" noChangeShapeType="1" noTextEdit="1"/>
              </p:cNvSpPr>
              <p:nvPr/>
            </p:nvSpPr>
            <p:spPr>
              <a:xfrm>
                <a:off x="4169037" y="1343660"/>
                <a:ext cx="805926" cy="69980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060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animEffect transition="in" filter="fade">
                                      <p:cBhvr>
                                        <p:cTn id="47"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50</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674246"/>
              </a:xfrm>
              <a:prstGeom prst="rect">
                <a:avLst/>
              </a:prstGeom>
            </p:spPr>
            <p:txBody>
              <a:bodyPr wrap="square">
                <a:spAutoFit/>
              </a:bodyPr>
              <a:lstStyle/>
              <a:p>
                <a:pPr>
                  <a:spcBef>
                    <a:spcPct val="0"/>
                  </a:spcBef>
                </a:pPr>
                <a:r>
                  <a:rPr lang="en-US" altLang="en-US" sz="2400" dirty="0"/>
                  <a:t>The previous equation is just similar to the equation of a particle in one dimensional box, therefore, the solution is known and given by</a:t>
                </a:r>
              </a:p>
              <a:p>
                <a:pPr>
                  <a:spcBef>
                    <a:spcPct val="0"/>
                  </a:spcBef>
                </a:pPr>
                <a:endParaRPr lang="en-US" altLang="en-US" sz="1500" dirty="0"/>
              </a:p>
              <a:p>
                <a:pPr>
                  <a:spcBef>
                    <a:spcPct val="0"/>
                  </a:spcBef>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𝑋</m:t>
                      </m:r>
                      <m:r>
                        <a:rPr lang="en-US" altLang="en-US" sz="2400" b="0" i="1" smtClean="0">
                          <a:latin typeface="Cambria Math" panose="02040503050406030204" pitchFamily="18" charset="0"/>
                        </a:rPr>
                        <m:t>=</m:t>
                      </m:r>
                      <m:rad>
                        <m:radPr>
                          <m:degHide m:val="on"/>
                          <m:ctrlPr>
                            <a:rPr lang="en-US" altLang="en-US" sz="2400" b="0" i="1" smtClean="0">
                              <a:latin typeface="Cambria Math" panose="02040503050406030204" pitchFamily="18" charset="0"/>
                            </a:rPr>
                          </m:ctrlPr>
                        </m:radPr>
                        <m:deg/>
                        <m:e>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2</m:t>
                              </m:r>
                            </m:num>
                            <m:den>
                              <m:r>
                                <a:rPr lang="en-US" altLang="en-US" sz="2400" b="0" i="1" smtClean="0">
                                  <a:latin typeface="Cambria Math" panose="02040503050406030204" pitchFamily="18" charset="0"/>
                                </a:rPr>
                                <m:t>𝑎</m:t>
                              </m:r>
                            </m:den>
                          </m:f>
                        </m:e>
                      </m:rad>
                      <m:r>
                        <a:rPr lang="en-US" altLang="en-US" sz="2400" b="0" i="0" smtClean="0">
                          <a:latin typeface="Cambria Math" panose="02040503050406030204" pitchFamily="18" charset="0"/>
                        </a:rPr>
                        <m:t> </m:t>
                      </m:r>
                      <m:r>
                        <m:rPr>
                          <m:sty m:val="p"/>
                        </m:rPr>
                        <a:rPr lang="en-US" altLang="en-US" sz="2400" b="0" i="0" smtClean="0">
                          <a:latin typeface="Cambria Math" panose="02040503050406030204" pitchFamily="18" charset="0"/>
                        </a:rPr>
                        <m:t>sin</m:t>
                      </m:r>
                      <m:d>
                        <m:dPr>
                          <m:ctrlPr>
                            <a:rPr lang="en-US" altLang="en-US" sz="2400" b="0" i="1" smtClean="0">
                              <a:latin typeface="Cambria Math" panose="02040503050406030204" pitchFamily="18" charset="0"/>
                            </a:rPr>
                          </m:ctrlPr>
                        </m:dPr>
                        <m:e>
                          <m:f>
                            <m:fPr>
                              <m:ctrlPr>
                                <a:rPr lang="en-US" altLang="en-US" sz="2400" b="0" i="1" smtClean="0">
                                  <a:latin typeface="Cambria Math" panose="02040503050406030204" pitchFamily="18" charset="0"/>
                                </a:rPr>
                              </m:ctrlPr>
                            </m:fPr>
                            <m:num>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𝑥</m:t>
                                  </m:r>
                                </m:sub>
                              </m:sSub>
                              <m:r>
                                <a:rPr lang="en-US" altLang="en-US" sz="2400" b="0" i="1" smtClean="0">
                                  <a:latin typeface="Cambria Math" panose="02040503050406030204" pitchFamily="18" charset="0"/>
                                  <a:ea typeface="Cambria Math" panose="02040503050406030204" pitchFamily="18" charset="0"/>
                                </a:rPr>
                                <m:t>𝜋</m:t>
                              </m:r>
                              <m:r>
                                <a:rPr lang="en-US" altLang="en-US" sz="2400" b="0" i="1" smtClean="0">
                                  <a:latin typeface="Cambria Math" panose="02040503050406030204" pitchFamily="18" charset="0"/>
                                  <a:ea typeface="Cambria Math" panose="02040503050406030204" pitchFamily="18" charset="0"/>
                                </a:rPr>
                                <m:t>𝑥</m:t>
                              </m:r>
                            </m:num>
                            <m:den>
                              <m:r>
                                <a:rPr lang="en-US" altLang="en-US" sz="2400" b="0" i="1" smtClean="0">
                                  <a:latin typeface="Cambria Math" panose="02040503050406030204" pitchFamily="18" charset="0"/>
                                </a:rPr>
                                <m:t>𝑎</m:t>
                              </m:r>
                            </m:den>
                          </m:f>
                        </m:e>
                      </m:d>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𝑎𝑛𝑑</m:t>
                      </m:r>
                      <m:r>
                        <a:rPr lang="en-US" altLang="en-US" sz="2400" b="0" i="1" smtClean="0">
                          <a:latin typeface="Cambria Math" panose="02040503050406030204" pitchFamily="18" charset="0"/>
                        </a:rPr>
                        <m:t>         </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𝐸</m:t>
                          </m:r>
                        </m:e>
                        <m:sub>
                          <m:r>
                            <a:rPr lang="en-US" altLang="en-US" sz="2400" b="0" i="1" smtClean="0">
                              <a:latin typeface="Cambria Math" panose="02040503050406030204" pitchFamily="18" charset="0"/>
                            </a:rPr>
                            <m:t>𝑥</m:t>
                          </m:r>
                        </m:sub>
                      </m:sSub>
                      <m:r>
                        <a:rPr lang="en-US" altLang="en-US" sz="2400" b="0" i="1" smtClean="0">
                          <a:latin typeface="Cambria Math" panose="02040503050406030204" pitchFamily="18" charset="0"/>
                        </a:rPr>
                        <m:t>=</m:t>
                      </m:r>
                      <m:f>
                        <m:fPr>
                          <m:ctrlPr>
                            <a:rPr lang="en-US" altLang="en-US" sz="2400" b="0" i="1" smtClean="0">
                              <a:latin typeface="Cambria Math" panose="02040503050406030204" pitchFamily="18" charset="0"/>
                            </a:rPr>
                          </m:ctrlPr>
                        </m:fPr>
                        <m:num>
                          <m:sSubSup>
                            <m:sSubSupPr>
                              <m:ctrlPr>
                                <a:rPr lang="en-US" altLang="en-US" sz="2400" b="0" i="1" smtClean="0">
                                  <a:latin typeface="Cambria Math" panose="02040503050406030204" pitchFamily="18" charset="0"/>
                                </a:rPr>
                              </m:ctrlPr>
                            </m:sSubSup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𝑥</m:t>
                              </m:r>
                            </m:sub>
                            <m:sup>
                              <m:r>
                                <a:rPr lang="en-US" altLang="en-US" sz="2400" b="0" i="1" smtClean="0">
                                  <a:latin typeface="Cambria Math" panose="02040503050406030204" pitchFamily="18" charset="0"/>
                                </a:rPr>
                                <m:t>2</m:t>
                              </m:r>
                            </m:sup>
                          </m:sSubSup>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h</m:t>
                              </m:r>
                            </m:e>
                            <m:sup>
                              <m:r>
                                <a:rPr lang="en-US" altLang="en-US" sz="2400" b="0" i="1" smtClean="0">
                                  <a:latin typeface="Cambria Math" panose="02040503050406030204" pitchFamily="18" charset="0"/>
                                </a:rPr>
                                <m:t>2</m:t>
                              </m:r>
                            </m:sup>
                          </m:sSup>
                        </m:num>
                        <m:den>
                          <m:r>
                            <a:rPr lang="en-US" altLang="en-US" sz="2400" b="0" i="1" smtClean="0">
                              <a:latin typeface="Cambria Math" panose="02040503050406030204" pitchFamily="18" charset="0"/>
                            </a:rPr>
                            <m:t>8</m:t>
                          </m:r>
                          <m:r>
                            <a:rPr lang="en-US" altLang="en-US" sz="2400" b="0" i="1" smtClean="0">
                              <a:latin typeface="Cambria Math" panose="02040503050406030204" pitchFamily="18" charset="0"/>
                            </a:rPr>
                            <m:t>𝑚</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𝑎</m:t>
                              </m:r>
                            </m:e>
                            <m:sup>
                              <m:r>
                                <a:rPr lang="en-US" altLang="en-US" sz="2400" b="0" i="1" smtClean="0">
                                  <a:latin typeface="Cambria Math" panose="02040503050406030204" pitchFamily="18" charset="0"/>
                                </a:rPr>
                                <m:t>2</m:t>
                              </m:r>
                            </m:sup>
                          </m:sSup>
                        </m:den>
                      </m:f>
                      <m:sSub>
                        <m:sSubPr>
                          <m:ctrlPr>
                            <a:rPr lang="en-US" altLang="en-US" sz="2400" i="1">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𝑛</m:t>
                          </m:r>
                        </m:e>
                        <m:sub>
                          <m:r>
                            <a:rPr lang="en-US" altLang="en-US" sz="2400" i="1">
                              <a:latin typeface="Cambria Math" panose="02040503050406030204" pitchFamily="18" charset="0"/>
                              <a:ea typeface="Cambria Math" panose="02040503050406030204" pitchFamily="18" charset="0"/>
                            </a:rPr>
                            <m:t>𝑥</m:t>
                          </m:r>
                        </m:sub>
                      </m:sSub>
                      <m:r>
                        <a:rPr lang="en-US" altLang="en-US" sz="2400" i="1">
                          <a:latin typeface="Cambria Math" panose="02040503050406030204" pitchFamily="18" charset="0"/>
                          <a:ea typeface="Cambria Math" panose="02040503050406030204" pitchFamily="18" charset="0"/>
                        </a:rPr>
                        <m:t>=1, 2, 3,…</m:t>
                      </m:r>
                    </m:oMath>
                  </m:oMathPara>
                </a14:m>
                <a:endParaRPr lang="en-US" altLang="en-US" sz="2400" dirty="0"/>
              </a:p>
              <a:p>
                <a:pPr algn="just"/>
                <a:endParaRPr lang="en-US" altLang="en-US" sz="1500" dirty="0"/>
              </a:p>
              <a:p>
                <a:pPr algn="just"/>
                <a:r>
                  <a:rPr lang="en-US" altLang="en-US" sz="2400" dirty="0"/>
                  <a:t>Likewise, </a:t>
                </a:r>
              </a:p>
              <a:p>
                <a:pPr algn="just"/>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𝑌</m:t>
                      </m:r>
                      <m:r>
                        <a:rPr lang="en-US" altLang="en-US" sz="2400" i="1">
                          <a:latin typeface="Cambria Math" panose="02040503050406030204" pitchFamily="18" charset="0"/>
                        </a:rPr>
                        <m:t>=</m:t>
                      </m:r>
                      <m:rad>
                        <m:radPr>
                          <m:degHide m:val="on"/>
                          <m:ctrlPr>
                            <a:rPr lang="en-US" altLang="en-US" sz="2400" i="1">
                              <a:latin typeface="Cambria Math" panose="02040503050406030204" pitchFamily="18" charset="0"/>
                            </a:rPr>
                          </m:ctrlPr>
                        </m:radPr>
                        <m:deg/>
                        <m:e>
                          <m:f>
                            <m:fPr>
                              <m:ctrlPr>
                                <a:rPr lang="en-US" altLang="en-US" sz="2400" i="1">
                                  <a:latin typeface="Cambria Math" panose="02040503050406030204" pitchFamily="18" charset="0"/>
                                </a:rPr>
                              </m:ctrlPr>
                            </m:fPr>
                            <m:num>
                              <m:r>
                                <a:rPr lang="en-US" altLang="en-US" sz="2400" i="1">
                                  <a:latin typeface="Cambria Math" panose="02040503050406030204" pitchFamily="18" charset="0"/>
                                </a:rPr>
                                <m:t>2</m:t>
                              </m:r>
                            </m:num>
                            <m:den>
                              <m:r>
                                <a:rPr lang="en-US" altLang="en-US" sz="2400" i="1">
                                  <a:latin typeface="Cambria Math" panose="02040503050406030204" pitchFamily="18" charset="0"/>
                                </a:rPr>
                                <m:t>𝑎</m:t>
                              </m:r>
                            </m:den>
                          </m:f>
                        </m:e>
                      </m:rad>
                      <m:r>
                        <a:rPr lang="en-US" altLang="en-US" sz="2400">
                          <a:latin typeface="Cambria Math" panose="02040503050406030204" pitchFamily="18" charset="0"/>
                        </a:rPr>
                        <m:t> </m:t>
                      </m:r>
                      <m:r>
                        <m:rPr>
                          <m:sty m:val="p"/>
                        </m:rPr>
                        <a:rPr lang="en-US" altLang="en-US" sz="2400">
                          <a:latin typeface="Cambria Math" panose="02040503050406030204" pitchFamily="18" charset="0"/>
                        </a:rPr>
                        <m:t>sin</m:t>
                      </m:r>
                      <m:d>
                        <m:dPr>
                          <m:ctrlPr>
                            <a:rPr lang="en-US" altLang="en-US" sz="2400" i="1">
                              <a:latin typeface="Cambria Math" panose="02040503050406030204" pitchFamily="18" charset="0"/>
                            </a:rPr>
                          </m:ctrlPr>
                        </m:dPr>
                        <m:e>
                          <m:f>
                            <m:fPr>
                              <m:ctrlPr>
                                <a:rPr lang="en-US" altLang="en-US" sz="2400" i="1">
                                  <a:latin typeface="Cambria Math" panose="02040503050406030204" pitchFamily="18" charset="0"/>
                                </a:rPr>
                              </m:ctrlPr>
                            </m:fPr>
                            <m:num>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𝑦</m:t>
                                  </m:r>
                                </m:sub>
                              </m:sSub>
                              <m:r>
                                <a:rPr lang="en-US" altLang="en-US" sz="2400" i="1">
                                  <a:latin typeface="Cambria Math" panose="02040503050406030204" pitchFamily="18" charset="0"/>
                                  <a:ea typeface="Cambria Math" panose="02040503050406030204" pitchFamily="18" charset="0"/>
                                </a:rPr>
                                <m:t>𝜋</m:t>
                              </m:r>
                              <m:r>
                                <a:rPr lang="en-US" altLang="en-US" sz="2400" b="0" i="1" smtClean="0">
                                  <a:latin typeface="Cambria Math" panose="02040503050406030204" pitchFamily="18" charset="0"/>
                                  <a:ea typeface="Cambria Math" panose="02040503050406030204" pitchFamily="18" charset="0"/>
                                </a:rPr>
                                <m:t>𝑦</m:t>
                              </m:r>
                            </m:num>
                            <m:den>
                              <m:r>
                                <a:rPr lang="en-US" altLang="en-US" sz="2400" i="1">
                                  <a:latin typeface="Cambria Math" panose="02040503050406030204" pitchFamily="18" charset="0"/>
                                </a:rPr>
                                <m:t>𝑎</m:t>
                              </m:r>
                            </m:den>
                          </m:f>
                        </m:e>
                      </m:d>
                      <m:r>
                        <a:rPr lang="en-US" altLang="en-US" sz="2400" i="1">
                          <a:latin typeface="Cambria Math" panose="02040503050406030204" pitchFamily="18" charset="0"/>
                        </a:rPr>
                        <m:t>       </m:t>
                      </m:r>
                      <m:r>
                        <a:rPr lang="en-US" altLang="en-US" sz="2400" i="1">
                          <a:latin typeface="Cambria Math" panose="02040503050406030204" pitchFamily="18" charset="0"/>
                        </a:rPr>
                        <m:t>𝑎𝑛𝑑</m:t>
                      </m:r>
                      <m:r>
                        <a:rPr lang="en-US" altLang="en-US" sz="2400" i="1">
                          <a:latin typeface="Cambria Math" panose="02040503050406030204" pitchFamily="18" charset="0"/>
                        </a:rPr>
                        <m:t>         </m:t>
                      </m:r>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𝐸</m:t>
                          </m:r>
                        </m:e>
                        <m:sub>
                          <m:r>
                            <a:rPr lang="en-US" altLang="en-US" sz="2400" b="0" i="1" smtClean="0">
                              <a:latin typeface="Cambria Math" panose="02040503050406030204" pitchFamily="18" charset="0"/>
                            </a:rPr>
                            <m:t>𝑦</m:t>
                          </m:r>
                        </m:sub>
                      </m:sSub>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sSubSup>
                            <m:sSubSupPr>
                              <m:ctrlPr>
                                <a:rPr lang="en-US" altLang="en-US" sz="2400" i="1">
                                  <a:latin typeface="Cambria Math" panose="02040503050406030204" pitchFamily="18" charset="0"/>
                                </a:rPr>
                              </m:ctrlPr>
                            </m:sSubSup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𝑦</m:t>
                              </m:r>
                            </m:sub>
                            <m:sup>
                              <m:r>
                                <a:rPr lang="en-US" altLang="en-US" sz="2400" i="1">
                                  <a:latin typeface="Cambria Math" panose="02040503050406030204" pitchFamily="18" charset="0"/>
                                </a:rPr>
                                <m:t>2</m:t>
                              </m:r>
                            </m:sup>
                          </m:sSubSup>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h</m:t>
                              </m:r>
                            </m:e>
                            <m:sup>
                              <m:r>
                                <a:rPr lang="en-US" altLang="en-US" sz="2400" i="1">
                                  <a:latin typeface="Cambria Math" panose="02040503050406030204" pitchFamily="18" charset="0"/>
                                </a:rPr>
                                <m:t>2</m:t>
                              </m:r>
                            </m:sup>
                          </m:sSup>
                        </m:num>
                        <m:den>
                          <m:r>
                            <a:rPr lang="en-US" altLang="en-US" sz="2400" i="1">
                              <a:latin typeface="Cambria Math" panose="02040503050406030204" pitchFamily="18" charset="0"/>
                            </a:rPr>
                            <m:t>8</m:t>
                          </m:r>
                          <m:r>
                            <a:rPr lang="en-US" altLang="en-US" sz="2400" i="1">
                              <a:latin typeface="Cambria Math" panose="02040503050406030204" pitchFamily="18" charset="0"/>
                            </a:rPr>
                            <m:t>𝑚</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𝑎</m:t>
                              </m:r>
                            </m:e>
                            <m:sup>
                              <m:r>
                                <a:rPr lang="en-US" altLang="en-US" sz="2400" i="1">
                                  <a:latin typeface="Cambria Math" panose="02040503050406030204" pitchFamily="18" charset="0"/>
                                </a:rPr>
                                <m:t>2</m:t>
                              </m:r>
                            </m:sup>
                          </m:sSup>
                        </m:den>
                      </m:f>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𝑛</m:t>
                          </m:r>
                        </m:e>
                        <m:sub>
                          <m:r>
                            <a:rPr lang="en-US" altLang="en-US" sz="2400" b="0" i="1" smtClean="0">
                              <a:latin typeface="Cambria Math" panose="02040503050406030204" pitchFamily="18" charset="0"/>
                              <a:ea typeface="Cambria Math" panose="02040503050406030204" pitchFamily="18" charset="0"/>
                            </a:rPr>
                            <m:t>𝑦</m:t>
                          </m:r>
                        </m:sub>
                      </m:sSub>
                      <m:r>
                        <a:rPr lang="en-US" altLang="en-US" sz="2400" i="1">
                          <a:latin typeface="Cambria Math" panose="02040503050406030204" pitchFamily="18" charset="0"/>
                          <a:ea typeface="Cambria Math" panose="02040503050406030204" pitchFamily="18" charset="0"/>
                        </a:rPr>
                        <m:t>=1, 2, 3,…</m:t>
                      </m:r>
                    </m:oMath>
                  </m:oMathPara>
                </a14:m>
                <a:endParaRPr lang="en-US" altLang="en-US" sz="2400" dirty="0"/>
              </a:p>
              <a:p>
                <a:pPr algn="just"/>
                <a:endParaRPr lang="en-US" altLang="en-US" sz="1500" dirty="0"/>
              </a:p>
              <a:p>
                <a:pPr algn="just"/>
                <a:r>
                  <a:rPr lang="en-US" altLang="en-US" sz="2400" dirty="0"/>
                  <a:t>and</a:t>
                </a:r>
              </a:p>
              <a:p>
                <a:pPr>
                  <a:spcBef>
                    <a:spcPct val="0"/>
                  </a:spcBef>
                </a:pPr>
                <a14:m>
                  <m:oMathPara xmlns:m="http://schemas.openxmlformats.org/officeDocument/2006/math">
                    <m:oMathParaPr>
                      <m:jc m:val="centerGroup"/>
                    </m:oMathParaPr>
                    <m:oMath xmlns:m="http://schemas.openxmlformats.org/officeDocument/2006/math">
                      <m:r>
                        <a:rPr lang="en-US" altLang="en-US" sz="2400" b="0" i="1" smtClean="0">
                          <a:latin typeface="Cambria Math" panose="02040503050406030204" pitchFamily="18" charset="0"/>
                        </a:rPr>
                        <m:t>𝑍</m:t>
                      </m:r>
                      <m:r>
                        <a:rPr lang="en-US" altLang="en-US" sz="2400" i="1">
                          <a:latin typeface="Cambria Math" panose="02040503050406030204" pitchFamily="18" charset="0"/>
                        </a:rPr>
                        <m:t>=</m:t>
                      </m:r>
                      <m:rad>
                        <m:radPr>
                          <m:degHide m:val="on"/>
                          <m:ctrlPr>
                            <a:rPr lang="en-US" altLang="en-US" sz="2400" i="1">
                              <a:latin typeface="Cambria Math" panose="02040503050406030204" pitchFamily="18" charset="0"/>
                            </a:rPr>
                          </m:ctrlPr>
                        </m:radPr>
                        <m:deg/>
                        <m:e>
                          <m:f>
                            <m:fPr>
                              <m:ctrlPr>
                                <a:rPr lang="en-US" altLang="en-US" sz="2400" i="1">
                                  <a:latin typeface="Cambria Math" panose="02040503050406030204" pitchFamily="18" charset="0"/>
                                </a:rPr>
                              </m:ctrlPr>
                            </m:fPr>
                            <m:num>
                              <m:r>
                                <a:rPr lang="en-US" altLang="en-US" sz="2400" i="1">
                                  <a:latin typeface="Cambria Math" panose="02040503050406030204" pitchFamily="18" charset="0"/>
                                </a:rPr>
                                <m:t>2</m:t>
                              </m:r>
                            </m:num>
                            <m:den>
                              <m:r>
                                <a:rPr lang="en-US" altLang="en-US" sz="2400" i="1">
                                  <a:latin typeface="Cambria Math" panose="02040503050406030204" pitchFamily="18" charset="0"/>
                                </a:rPr>
                                <m:t>𝑎</m:t>
                              </m:r>
                            </m:den>
                          </m:f>
                        </m:e>
                      </m:rad>
                      <m:r>
                        <a:rPr lang="en-US" altLang="en-US" sz="2400">
                          <a:latin typeface="Cambria Math" panose="02040503050406030204" pitchFamily="18" charset="0"/>
                        </a:rPr>
                        <m:t> </m:t>
                      </m:r>
                      <m:r>
                        <m:rPr>
                          <m:sty m:val="p"/>
                        </m:rPr>
                        <a:rPr lang="en-US" altLang="en-US" sz="2400">
                          <a:latin typeface="Cambria Math" panose="02040503050406030204" pitchFamily="18" charset="0"/>
                        </a:rPr>
                        <m:t>sin</m:t>
                      </m:r>
                      <m:d>
                        <m:dPr>
                          <m:ctrlPr>
                            <a:rPr lang="en-US" altLang="en-US" sz="2400" i="1">
                              <a:latin typeface="Cambria Math" panose="02040503050406030204" pitchFamily="18" charset="0"/>
                            </a:rPr>
                          </m:ctrlPr>
                        </m:dPr>
                        <m:e>
                          <m:f>
                            <m:fPr>
                              <m:ctrlPr>
                                <a:rPr lang="en-US" altLang="en-US" sz="2400" i="1">
                                  <a:latin typeface="Cambria Math" panose="02040503050406030204" pitchFamily="18" charset="0"/>
                                </a:rPr>
                              </m:ctrlPr>
                            </m:fPr>
                            <m:num>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𝑧</m:t>
                                  </m:r>
                                </m:sub>
                              </m:sSub>
                              <m:r>
                                <a:rPr lang="en-US" altLang="en-US" sz="2400" i="1">
                                  <a:latin typeface="Cambria Math" panose="02040503050406030204" pitchFamily="18" charset="0"/>
                                  <a:ea typeface="Cambria Math" panose="02040503050406030204" pitchFamily="18" charset="0"/>
                                </a:rPr>
                                <m:t>𝜋</m:t>
                              </m:r>
                              <m:r>
                                <a:rPr lang="en-US" altLang="en-US" sz="2400" b="0" i="1" smtClean="0">
                                  <a:latin typeface="Cambria Math" panose="02040503050406030204" pitchFamily="18" charset="0"/>
                                  <a:ea typeface="Cambria Math" panose="02040503050406030204" pitchFamily="18" charset="0"/>
                                </a:rPr>
                                <m:t>𝑧</m:t>
                              </m:r>
                            </m:num>
                            <m:den>
                              <m:r>
                                <a:rPr lang="en-US" altLang="en-US" sz="2400" i="1">
                                  <a:latin typeface="Cambria Math" panose="02040503050406030204" pitchFamily="18" charset="0"/>
                                </a:rPr>
                                <m:t>𝑎</m:t>
                              </m:r>
                            </m:den>
                          </m:f>
                        </m:e>
                      </m:d>
                      <m:r>
                        <a:rPr lang="en-US" altLang="en-US" sz="2400" i="1">
                          <a:latin typeface="Cambria Math" panose="02040503050406030204" pitchFamily="18" charset="0"/>
                        </a:rPr>
                        <m:t>       </m:t>
                      </m:r>
                      <m:r>
                        <a:rPr lang="en-US" altLang="en-US" sz="2400" i="1">
                          <a:latin typeface="Cambria Math" panose="02040503050406030204" pitchFamily="18" charset="0"/>
                        </a:rPr>
                        <m:t>𝑎𝑛𝑑</m:t>
                      </m:r>
                      <m:r>
                        <a:rPr lang="en-US" altLang="en-US" sz="2400" i="1">
                          <a:latin typeface="Cambria Math" panose="02040503050406030204" pitchFamily="18" charset="0"/>
                        </a:rPr>
                        <m:t>         </m:t>
                      </m:r>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𝐸</m:t>
                          </m:r>
                        </m:e>
                        <m:sub>
                          <m:r>
                            <a:rPr lang="en-US" altLang="en-US" sz="2400" b="0" i="1" smtClean="0">
                              <a:latin typeface="Cambria Math" panose="02040503050406030204" pitchFamily="18" charset="0"/>
                            </a:rPr>
                            <m:t>𝑧</m:t>
                          </m:r>
                        </m:sub>
                      </m:sSub>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sSubSup>
                            <m:sSubSupPr>
                              <m:ctrlPr>
                                <a:rPr lang="en-US" altLang="en-US" sz="2400" i="1">
                                  <a:latin typeface="Cambria Math" panose="02040503050406030204" pitchFamily="18" charset="0"/>
                                </a:rPr>
                              </m:ctrlPr>
                            </m:sSubSup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𝑧</m:t>
                              </m:r>
                            </m:sub>
                            <m:sup>
                              <m:r>
                                <a:rPr lang="en-US" altLang="en-US" sz="2400" i="1">
                                  <a:latin typeface="Cambria Math" panose="02040503050406030204" pitchFamily="18" charset="0"/>
                                </a:rPr>
                                <m:t>2</m:t>
                              </m:r>
                            </m:sup>
                          </m:sSubSup>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h</m:t>
                              </m:r>
                            </m:e>
                            <m:sup>
                              <m:r>
                                <a:rPr lang="en-US" altLang="en-US" sz="2400" i="1">
                                  <a:latin typeface="Cambria Math" panose="02040503050406030204" pitchFamily="18" charset="0"/>
                                </a:rPr>
                                <m:t>2</m:t>
                              </m:r>
                            </m:sup>
                          </m:sSup>
                        </m:num>
                        <m:den>
                          <m:r>
                            <a:rPr lang="en-US" altLang="en-US" sz="2400" i="1">
                              <a:latin typeface="Cambria Math" panose="02040503050406030204" pitchFamily="18" charset="0"/>
                            </a:rPr>
                            <m:t>8</m:t>
                          </m:r>
                          <m:r>
                            <a:rPr lang="en-US" altLang="en-US" sz="2400" i="1">
                              <a:latin typeface="Cambria Math" panose="02040503050406030204" pitchFamily="18" charset="0"/>
                            </a:rPr>
                            <m:t>𝑚</m:t>
                          </m:r>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𝑎</m:t>
                              </m:r>
                            </m:e>
                            <m:sup>
                              <m:r>
                                <a:rPr lang="en-US" altLang="en-US" sz="2400" i="1">
                                  <a:latin typeface="Cambria Math" panose="02040503050406030204" pitchFamily="18" charset="0"/>
                                </a:rPr>
                                <m:t>2</m:t>
                              </m:r>
                            </m:sup>
                          </m:sSup>
                        </m:den>
                      </m:f>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𝑛</m:t>
                          </m:r>
                        </m:e>
                        <m:sub>
                          <m:r>
                            <a:rPr lang="en-US" altLang="en-US" sz="2400" b="0" i="1" smtClean="0">
                              <a:latin typeface="Cambria Math" panose="02040503050406030204" pitchFamily="18" charset="0"/>
                              <a:ea typeface="Cambria Math" panose="02040503050406030204" pitchFamily="18" charset="0"/>
                            </a:rPr>
                            <m:t>𝑧</m:t>
                          </m:r>
                        </m:sub>
                      </m:sSub>
                      <m:r>
                        <a:rPr lang="en-US" altLang="en-US" sz="2400" i="1">
                          <a:latin typeface="Cambria Math" panose="02040503050406030204" pitchFamily="18" charset="0"/>
                          <a:ea typeface="Cambria Math" panose="02040503050406030204" pitchFamily="18" charset="0"/>
                        </a:rPr>
                        <m:t>=1, 2, 3,…</m:t>
                      </m:r>
                    </m:oMath>
                  </m:oMathPara>
                </a14:m>
                <a:endParaRPr lang="en-US" alt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674246"/>
              </a:xfrm>
              <a:prstGeom prst="rect">
                <a:avLst/>
              </a:prstGeom>
              <a:blipFill>
                <a:blip r:embed="rId2"/>
                <a:stretch>
                  <a:fillRect l="-1114" t="-859"/>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spTree>
    <p:extLst>
      <p:ext uri="{BB962C8B-B14F-4D97-AF65-F5344CB8AC3E}">
        <p14:creationId xmlns:p14="http://schemas.microsoft.com/office/powerpoint/2010/main" val="2664490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51</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830763"/>
              </a:xfrm>
              <a:prstGeom prst="rect">
                <a:avLst/>
              </a:prstGeom>
            </p:spPr>
            <p:txBody>
              <a:bodyPr wrap="square">
                <a:spAutoFit/>
              </a:bodyPr>
              <a:lstStyle/>
              <a:p>
                <a:pPr>
                  <a:spcBef>
                    <a:spcPct val="0"/>
                  </a:spcBef>
                </a:pPr>
                <a:r>
                  <a:rPr lang="en-US" altLang="en-US" sz="2400" dirty="0"/>
                  <a:t>The total wave function equation is then given as</a:t>
                </a:r>
              </a:p>
              <a:p>
                <a:pPr>
                  <a:spcBef>
                    <a:spcPct val="0"/>
                  </a:spcBef>
                </a:pPr>
                <a:endParaRPr lang="en-US" altLang="en-US" sz="1000" dirty="0"/>
              </a:p>
              <a:p>
                <a:pPr>
                  <a:spcBef>
                    <a:spcPct val="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ea typeface="Cambria Math" panose="02040503050406030204" pitchFamily="18" charset="0"/>
                        </a:rPr>
                        <m:t>𝜓</m:t>
                      </m:r>
                      <m:r>
                        <a:rPr lang="en-US" altLang="en-US" sz="2400" b="0" i="1" dirty="0" smtClean="0">
                          <a:latin typeface="Cambria Math" panose="02040503050406030204" pitchFamily="18" charset="0"/>
                          <a:ea typeface="Cambria Math" panose="02040503050406030204" pitchFamily="18" charset="0"/>
                        </a:rPr>
                        <m:t>(</m:t>
                      </m:r>
                      <m:r>
                        <a:rPr lang="en-US" altLang="en-US" sz="2400" b="0" i="1" dirty="0" smtClean="0">
                          <a:latin typeface="Cambria Math" panose="02040503050406030204" pitchFamily="18" charset="0"/>
                          <a:ea typeface="Cambria Math" panose="02040503050406030204" pitchFamily="18" charset="0"/>
                        </a:rPr>
                        <m:t>𝑥</m:t>
                      </m:r>
                      <m:r>
                        <a:rPr lang="en-US" altLang="en-US" sz="2400" b="0" i="1" dirty="0" smtClean="0">
                          <a:latin typeface="Cambria Math" panose="02040503050406030204" pitchFamily="18" charset="0"/>
                          <a:ea typeface="Cambria Math" panose="02040503050406030204" pitchFamily="18" charset="0"/>
                        </a:rPr>
                        <m:t>,</m:t>
                      </m:r>
                      <m:r>
                        <a:rPr lang="en-US" altLang="en-US" sz="2400" b="0" i="1" dirty="0" smtClean="0">
                          <a:latin typeface="Cambria Math" panose="02040503050406030204" pitchFamily="18" charset="0"/>
                          <a:ea typeface="Cambria Math" panose="02040503050406030204" pitchFamily="18" charset="0"/>
                        </a:rPr>
                        <m:t>𝑦</m:t>
                      </m:r>
                      <m:r>
                        <a:rPr lang="en-US" altLang="en-US" sz="2400" b="0" i="1" dirty="0" smtClean="0">
                          <a:latin typeface="Cambria Math" panose="02040503050406030204" pitchFamily="18" charset="0"/>
                          <a:ea typeface="Cambria Math" panose="02040503050406030204" pitchFamily="18" charset="0"/>
                        </a:rPr>
                        <m:t>,</m:t>
                      </m:r>
                      <m:r>
                        <a:rPr lang="en-US" altLang="en-US" sz="2400" b="0" i="1" dirty="0" smtClean="0">
                          <a:latin typeface="Cambria Math" panose="02040503050406030204" pitchFamily="18" charset="0"/>
                          <a:ea typeface="Cambria Math" panose="02040503050406030204" pitchFamily="18" charset="0"/>
                        </a:rPr>
                        <m:t>𝑧</m:t>
                      </m:r>
                      <m:r>
                        <a:rPr lang="en-US" altLang="en-US" sz="2400" b="0" i="1" dirty="0" smtClean="0">
                          <a:latin typeface="Cambria Math" panose="02040503050406030204" pitchFamily="18" charset="0"/>
                          <a:ea typeface="Cambria Math" panose="02040503050406030204" pitchFamily="18" charset="0"/>
                        </a:rPr>
                        <m:t>)=</m:t>
                      </m:r>
                      <m:rad>
                        <m:radPr>
                          <m:degHide m:val="on"/>
                          <m:ctrlPr>
                            <a:rPr lang="en-US" altLang="en-US" sz="2400" b="0" i="1" smtClean="0">
                              <a:latin typeface="Cambria Math" panose="02040503050406030204" pitchFamily="18" charset="0"/>
                              <a:ea typeface="Cambria Math" panose="02040503050406030204" pitchFamily="18" charset="0"/>
                            </a:rPr>
                          </m:ctrlPr>
                        </m:radPr>
                        <m:deg/>
                        <m:e>
                          <m:f>
                            <m:fPr>
                              <m:ctrlPr>
                                <a:rPr lang="en-US" altLang="en-US" sz="2400" b="0" i="1" smtClean="0">
                                  <a:latin typeface="Cambria Math" panose="02040503050406030204" pitchFamily="18" charset="0"/>
                                  <a:ea typeface="Cambria Math" panose="02040503050406030204" pitchFamily="18" charset="0"/>
                                </a:rPr>
                              </m:ctrlPr>
                            </m:fPr>
                            <m:num>
                              <m:r>
                                <a:rPr lang="en-US" altLang="en-US" sz="2400" b="0" i="1" smtClean="0">
                                  <a:latin typeface="Cambria Math" panose="02040503050406030204" pitchFamily="18" charset="0"/>
                                  <a:ea typeface="Cambria Math" panose="02040503050406030204" pitchFamily="18" charset="0"/>
                                </a:rPr>
                                <m:t>8</m:t>
                              </m:r>
                            </m:num>
                            <m:den>
                              <m:r>
                                <a:rPr lang="en-US" altLang="en-US" sz="2400" b="0" i="1" smtClean="0">
                                  <a:latin typeface="Cambria Math" panose="02040503050406030204" pitchFamily="18" charset="0"/>
                                  <a:ea typeface="Cambria Math" panose="02040503050406030204" pitchFamily="18" charset="0"/>
                                </a:rPr>
                                <m:t>𝑎𝑏𝑐</m:t>
                              </m:r>
                            </m:den>
                          </m:f>
                        </m:e>
                      </m:rad>
                      <m:func>
                        <m:funcPr>
                          <m:ctrlPr>
                            <a:rPr lang="en-US" altLang="en-US" sz="2400" b="0" i="1" smtClean="0">
                              <a:latin typeface="Cambria Math" panose="02040503050406030204" pitchFamily="18" charset="0"/>
                              <a:ea typeface="Cambria Math" panose="02040503050406030204" pitchFamily="18" charset="0"/>
                            </a:rPr>
                          </m:ctrlPr>
                        </m:funcPr>
                        <m:fName>
                          <m:r>
                            <m:rPr>
                              <m:sty m:val="p"/>
                            </m:rPr>
                            <a:rPr lang="en-US" altLang="en-US" sz="2400" b="0" i="0" smtClean="0">
                              <a:latin typeface="Cambria Math" panose="02040503050406030204" pitchFamily="18" charset="0"/>
                              <a:ea typeface="Cambria Math" panose="02040503050406030204" pitchFamily="18" charset="0"/>
                            </a:rPr>
                            <m:t>sin</m:t>
                          </m:r>
                        </m:fName>
                        <m:e>
                          <m:d>
                            <m:dPr>
                              <m:ctrlPr>
                                <a:rPr lang="en-US" altLang="en-US" sz="2400" b="0" i="1" smtClean="0">
                                  <a:latin typeface="Cambria Math" panose="02040503050406030204" pitchFamily="18" charset="0"/>
                                  <a:ea typeface="Cambria Math" panose="02040503050406030204" pitchFamily="18" charset="0"/>
                                </a:rPr>
                              </m:ctrlPr>
                            </m:dPr>
                            <m:e>
                              <m:f>
                                <m:fPr>
                                  <m:ctrlPr>
                                    <a:rPr lang="en-US" altLang="en-US" sz="2400" i="1">
                                      <a:latin typeface="Cambria Math" panose="02040503050406030204" pitchFamily="18" charset="0"/>
                                      <a:ea typeface="Cambria Math" panose="02040503050406030204" pitchFamily="18" charset="0"/>
                                    </a:rPr>
                                  </m:ctrlPr>
                                </m:fPr>
                                <m:num>
                                  <m:sSub>
                                    <m:sSubPr>
                                      <m:ctrlPr>
                                        <a:rPr lang="en-US" altLang="en-US" sz="240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𝑛</m:t>
                                      </m:r>
                                    </m:e>
                                    <m:sub>
                                      <m:r>
                                        <a:rPr lang="en-US" altLang="en-US" sz="2400" b="0" i="1" smtClean="0">
                                          <a:latin typeface="Cambria Math" panose="02040503050406030204" pitchFamily="18" charset="0"/>
                                          <a:ea typeface="Cambria Math" panose="02040503050406030204" pitchFamily="18" charset="0"/>
                                        </a:rPr>
                                        <m:t>𝑥</m:t>
                                      </m:r>
                                    </m:sub>
                                  </m:sSub>
                                  <m:r>
                                    <a:rPr lang="en-US" altLang="en-US" sz="2400" i="1" smtClean="0">
                                      <a:latin typeface="Cambria Math" panose="02040503050406030204" pitchFamily="18" charset="0"/>
                                      <a:ea typeface="Cambria Math" panose="02040503050406030204" pitchFamily="18" charset="0"/>
                                    </a:rPr>
                                    <m:t>𝜋</m:t>
                                  </m:r>
                                  <m:r>
                                    <a:rPr lang="en-US" altLang="en-US" sz="2400" b="0" i="1" smtClean="0">
                                      <a:latin typeface="Cambria Math" panose="02040503050406030204" pitchFamily="18" charset="0"/>
                                      <a:ea typeface="Cambria Math" panose="02040503050406030204" pitchFamily="18" charset="0"/>
                                    </a:rPr>
                                    <m:t>𝑥</m:t>
                                  </m:r>
                                </m:num>
                                <m:den>
                                  <m:r>
                                    <a:rPr lang="en-US" altLang="en-US" sz="2400" b="0" i="1" smtClean="0">
                                      <a:latin typeface="Cambria Math" panose="02040503050406030204" pitchFamily="18" charset="0"/>
                                      <a:ea typeface="Cambria Math" panose="02040503050406030204" pitchFamily="18" charset="0"/>
                                    </a:rPr>
                                    <m:t>𝑎</m:t>
                                  </m:r>
                                </m:den>
                              </m:f>
                            </m:e>
                          </m:d>
                          <m:func>
                            <m:funcPr>
                              <m:ctrlPr>
                                <a:rPr lang="en-US" altLang="en-US" sz="2400" i="1">
                                  <a:latin typeface="Cambria Math" panose="02040503050406030204" pitchFamily="18" charset="0"/>
                                  <a:ea typeface="Cambria Math" panose="02040503050406030204" pitchFamily="18" charset="0"/>
                                </a:rPr>
                              </m:ctrlPr>
                            </m:funcPr>
                            <m:fName>
                              <m:r>
                                <m:rPr>
                                  <m:sty m:val="p"/>
                                </m:rPr>
                                <a:rPr lang="en-US" altLang="en-US" sz="2400">
                                  <a:latin typeface="Cambria Math" panose="02040503050406030204" pitchFamily="18" charset="0"/>
                                  <a:ea typeface="Cambria Math" panose="02040503050406030204" pitchFamily="18" charset="0"/>
                                </a:rPr>
                                <m:t>sin</m:t>
                              </m:r>
                            </m:fName>
                            <m:e>
                              <m:d>
                                <m:dPr>
                                  <m:ctrlPr>
                                    <a:rPr lang="en-US" altLang="en-US" sz="2400" i="1">
                                      <a:latin typeface="Cambria Math" panose="02040503050406030204" pitchFamily="18" charset="0"/>
                                      <a:ea typeface="Cambria Math" panose="02040503050406030204" pitchFamily="18" charset="0"/>
                                    </a:rPr>
                                  </m:ctrlPr>
                                </m:dPr>
                                <m:e>
                                  <m:f>
                                    <m:fPr>
                                      <m:ctrlPr>
                                        <a:rPr lang="en-US" altLang="en-US" sz="2400" i="1">
                                          <a:latin typeface="Cambria Math" panose="02040503050406030204" pitchFamily="18" charset="0"/>
                                          <a:ea typeface="Cambria Math" panose="02040503050406030204" pitchFamily="18" charset="0"/>
                                        </a:rPr>
                                      </m:ctrlPr>
                                    </m:fPr>
                                    <m:num>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𝑛</m:t>
                                          </m:r>
                                        </m:e>
                                        <m:sub>
                                          <m:r>
                                            <a:rPr lang="en-US" altLang="en-US" sz="2400" b="0" i="1" smtClean="0">
                                              <a:latin typeface="Cambria Math" panose="02040503050406030204" pitchFamily="18" charset="0"/>
                                              <a:ea typeface="Cambria Math" panose="02040503050406030204" pitchFamily="18" charset="0"/>
                                            </a:rPr>
                                            <m:t>𝑦</m:t>
                                          </m:r>
                                        </m:sub>
                                      </m:sSub>
                                      <m:r>
                                        <a:rPr lang="en-US" altLang="en-US" sz="2400" i="1">
                                          <a:latin typeface="Cambria Math" panose="02040503050406030204" pitchFamily="18" charset="0"/>
                                          <a:ea typeface="Cambria Math" panose="02040503050406030204" pitchFamily="18" charset="0"/>
                                        </a:rPr>
                                        <m:t>𝜋</m:t>
                                      </m:r>
                                      <m:r>
                                        <a:rPr lang="en-US" altLang="en-US" sz="2400" b="0" i="1" smtClean="0">
                                          <a:latin typeface="Cambria Math" panose="02040503050406030204" pitchFamily="18" charset="0"/>
                                          <a:ea typeface="Cambria Math" panose="02040503050406030204" pitchFamily="18" charset="0"/>
                                        </a:rPr>
                                        <m:t>𝑦</m:t>
                                      </m:r>
                                    </m:num>
                                    <m:den>
                                      <m:r>
                                        <a:rPr lang="en-US" altLang="en-US" sz="2400" b="0" i="1" smtClean="0">
                                          <a:latin typeface="Cambria Math" panose="02040503050406030204" pitchFamily="18" charset="0"/>
                                          <a:ea typeface="Cambria Math" panose="02040503050406030204" pitchFamily="18" charset="0"/>
                                        </a:rPr>
                                        <m:t>𝑏</m:t>
                                      </m:r>
                                    </m:den>
                                  </m:f>
                                </m:e>
                              </m:d>
                            </m:e>
                          </m:func>
                          <m:d>
                            <m:dPr>
                              <m:begChr m:val="{"/>
                              <m:endChr m:val=""/>
                              <m:ctrlPr>
                                <a:rPr lang="en-US" altLang="en-US" sz="2400" i="1" smtClean="0">
                                  <a:latin typeface="Cambria Math" panose="02040503050406030204" pitchFamily="18" charset="0"/>
                                  <a:ea typeface="Cambria Math" panose="02040503050406030204" pitchFamily="18" charset="0"/>
                                </a:rPr>
                              </m:ctrlPr>
                            </m:dPr>
                            <m:e>
                              <m:eqArr>
                                <m:eqArrPr>
                                  <m:ctrlPr>
                                    <a:rPr lang="en-US" altLang="en-US" sz="2400" i="1" smtClean="0">
                                      <a:latin typeface="Cambria Math" panose="02040503050406030204" pitchFamily="18" charset="0"/>
                                      <a:ea typeface="Cambria Math" panose="02040503050406030204" pitchFamily="18" charset="0"/>
                                    </a:rPr>
                                  </m:ctrlPr>
                                </m:eqArrPr>
                                <m:e>
                                  <m:sSub>
                                    <m:sSubPr>
                                      <m:ctrlPr>
                                        <a:rPr lang="en-US" altLang="en-US" sz="2400" i="1" smtClean="0">
                                          <a:latin typeface="Cambria Math" panose="02040503050406030204" pitchFamily="18" charset="0"/>
                                          <a:ea typeface="Cambria Math" panose="02040503050406030204" pitchFamily="18" charset="0"/>
                                        </a:rPr>
                                      </m:ctrlPr>
                                    </m:sSubPr>
                                    <m:e>
                                      <m:r>
                                        <a:rPr lang="en-US" altLang="en-US" sz="2400" b="0" i="1" smtClean="0">
                                          <a:latin typeface="Cambria Math" panose="02040503050406030204" pitchFamily="18" charset="0"/>
                                          <a:ea typeface="Cambria Math" panose="02040503050406030204" pitchFamily="18" charset="0"/>
                                        </a:rPr>
                                        <m:t>𝑛</m:t>
                                      </m:r>
                                    </m:e>
                                    <m:sub>
                                      <m:r>
                                        <a:rPr lang="en-US" altLang="en-US" sz="2400" b="0" i="1" smtClean="0">
                                          <a:latin typeface="Cambria Math" panose="02040503050406030204" pitchFamily="18" charset="0"/>
                                          <a:ea typeface="Cambria Math" panose="02040503050406030204" pitchFamily="18" charset="0"/>
                                        </a:rPr>
                                        <m:t>𝑥</m:t>
                                      </m:r>
                                    </m:sub>
                                  </m:sSub>
                                  <m:r>
                                    <a:rPr lang="en-US" altLang="en-US" sz="2400" b="0" i="1" smtClean="0">
                                      <a:latin typeface="Cambria Math" panose="02040503050406030204" pitchFamily="18" charset="0"/>
                                      <a:ea typeface="Cambria Math" panose="02040503050406030204" pitchFamily="18" charset="0"/>
                                    </a:rPr>
                                    <m:t>=</m:t>
                                  </m:r>
                                  <m:r>
                                    <a:rPr lang="en-US" altLang="en-US" sz="2400" b="0" i="1" smtClean="0">
                                      <a:latin typeface="Cambria Math" panose="02040503050406030204" pitchFamily="18" charset="0"/>
                                      <a:ea typeface="Cambria Math" panose="02040503050406030204" pitchFamily="18" charset="0"/>
                                    </a:rPr>
                                    <m:t>1</m:t>
                                  </m:r>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2</m:t>
                                  </m:r>
                                  <m:r>
                                    <a:rPr lang="en-US" altLang="en-US" sz="2400" b="0" i="1" smtClean="0">
                                      <a:latin typeface="Cambria Math" panose="02040503050406030204" pitchFamily="18" charset="0"/>
                                      <a:ea typeface="Cambria Math" panose="02040503050406030204" pitchFamily="18" charset="0"/>
                                    </a:rPr>
                                    <m:t>, </m:t>
                                  </m:r>
                                  <m:r>
                                    <a:rPr lang="en-US" altLang="en-US" sz="2400" b="0" i="1" smtClean="0">
                                      <a:latin typeface="Cambria Math" panose="02040503050406030204" pitchFamily="18" charset="0"/>
                                      <a:ea typeface="Cambria Math" panose="02040503050406030204" pitchFamily="18" charset="0"/>
                                    </a:rPr>
                                    <m:t>3</m:t>
                                  </m:r>
                                  <m:r>
                                    <a:rPr lang="en-US" altLang="en-US" sz="2400" b="0" i="1" smtClean="0">
                                      <a:latin typeface="Cambria Math" panose="02040503050406030204" pitchFamily="18" charset="0"/>
                                      <a:ea typeface="Cambria Math" panose="02040503050406030204" pitchFamily="18" charset="0"/>
                                    </a:rPr>
                                    <m:t>,…</m:t>
                                  </m:r>
                                </m:e>
                                <m:e>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𝑛</m:t>
                                      </m:r>
                                    </m:e>
                                    <m:sub>
                                      <m:r>
                                        <a:rPr lang="en-US" altLang="en-US" sz="2400" b="0" i="1" smtClean="0">
                                          <a:latin typeface="Cambria Math" panose="02040503050406030204" pitchFamily="18" charset="0"/>
                                          <a:ea typeface="Cambria Math" panose="02040503050406030204" pitchFamily="18" charset="0"/>
                                        </a:rPr>
                                        <m:t>𝑦</m:t>
                                      </m:r>
                                    </m:sub>
                                  </m:sSub>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1</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2</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3</m:t>
                                  </m:r>
                                  <m:r>
                                    <a:rPr lang="en-US" altLang="en-US" sz="2400" i="1">
                                      <a:latin typeface="Cambria Math" panose="02040503050406030204" pitchFamily="18" charset="0"/>
                                      <a:ea typeface="Cambria Math" panose="02040503050406030204" pitchFamily="18" charset="0"/>
                                    </a:rPr>
                                    <m:t>,…</m:t>
                                  </m:r>
                                </m:e>
                                <m:e>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𝑛</m:t>
                                      </m:r>
                                    </m:e>
                                    <m:sub>
                                      <m:r>
                                        <a:rPr lang="en-US" altLang="en-US" sz="2400" b="0" i="1" smtClean="0">
                                          <a:latin typeface="Cambria Math" panose="02040503050406030204" pitchFamily="18" charset="0"/>
                                          <a:ea typeface="Cambria Math" panose="02040503050406030204" pitchFamily="18" charset="0"/>
                                        </a:rPr>
                                        <m:t>𝑧</m:t>
                                      </m:r>
                                    </m:sub>
                                  </m:sSub>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1</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2</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3</m:t>
                                  </m:r>
                                  <m:r>
                                    <a:rPr lang="en-US" altLang="en-US" sz="2400" i="1">
                                      <a:latin typeface="Cambria Math" panose="02040503050406030204" pitchFamily="18" charset="0"/>
                                      <a:ea typeface="Cambria Math" panose="02040503050406030204" pitchFamily="18" charset="0"/>
                                    </a:rPr>
                                    <m:t>,…</m:t>
                                  </m:r>
                                </m:e>
                              </m:eqArr>
                            </m:e>
                          </m:d>
                        </m:e>
                      </m:func>
                    </m:oMath>
                  </m:oMathPara>
                </a14:m>
                <a:endParaRPr lang="en-US" altLang="en-US" sz="2400" dirty="0"/>
              </a:p>
              <a:p>
                <a:pPr>
                  <a:spcBef>
                    <a:spcPct val="0"/>
                  </a:spcBef>
                </a:pPr>
                <a:endParaRPr lang="en-US" altLang="en-US" sz="2000" dirty="0"/>
              </a:p>
              <a:p>
                <a:pPr>
                  <a:spcBef>
                    <a:spcPct val="0"/>
                  </a:spcBef>
                </a:pPr>
                <a:r>
                  <a:rPr lang="en-US" altLang="en-US" sz="2400" dirty="0"/>
                  <a:t>The total energy is given as</a:t>
                </a:r>
              </a:p>
              <a:p>
                <a:pPr>
                  <a:spcBef>
                    <a:spcPct val="0"/>
                  </a:spcBef>
                </a:pPr>
                <a:endParaRPr lang="en-US" altLang="en-US" sz="1000" dirty="0"/>
              </a:p>
              <a:p>
                <a:pPr>
                  <a:spcBef>
                    <a:spcPct val="0"/>
                  </a:spcBef>
                </a:pPr>
                <a14:m>
                  <m:oMathPara xmlns:m="http://schemas.openxmlformats.org/officeDocument/2006/math">
                    <m:oMathParaPr>
                      <m:jc m:val="centerGroup"/>
                    </m:oMathParaPr>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𝐸</m:t>
                          </m:r>
                        </m:e>
                        <m:sub>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i="1">
                                  <a:latin typeface="Cambria Math" panose="02040503050406030204" pitchFamily="18" charset="0"/>
                                </a:rPr>
                                <m:t>𝑥</m:t>
                              </m:r>
                            </m:sub>
                          </m:sSub>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i="1">
                                  <a:latin typeface="Cambria Math" panose="02040503050406030204" pitchFamily="18" charset="0"/>
                                </a:rPr>
                                <m:t>𝑦</m:t>
                              </m:r>
                            </m:sub>
                          </m:sSub>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i="1">
                                  <a:latin typeface="Cambria Math" panose="02040503050406030204" pitchFamily="18" charset="0"/>
                                </a:rPr>
                                <m:t>𝑧</m:t>
                              </m:r>
                            </m:sub>
                          </m:sSub>
                        </m:sub>
                      </m:sSub>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h</m:t>
                              </m:r>
                            </m:e>
                            <m:sup>
                              <m:r>
                                <a:rPr lang="en-US" altLang="en-US" sz="2400" i="1">
                                  <a:latin typeface="Cambria Math" panose="02040503050406030204" pitchFamily="18" charset="0"/>
                                </a:rPr>
                                <m:t>2</m:t>
                              </m:r>
                            </m:sup>
                          </m:sSup>
                        </m:num>
                        <m:den>
                          <m:r>
                            <a:rPr lang="en-US" altLang="en-US" sz="2400" i="1">
                              <a:latin typeface="Cambria Math" panose="02040503050406030204" pitchFamily="18" charset="0"/>
                            </a:rPr>
                            <m:t>8</m:t>
                          </m:r>
                          <m:r>
                            <a:rPr lang="en-US" altLang="en-US" sz="2400" i="1">
                              <a:latin typeface="Cambria Math" panose="02040503050406030204" pitchFamily="18" charset="0"/>
                            </a:rPr>
                            <m:t>𝑚</m:t>
                          </m:r>
                        </m:den>
                      </m:f>
                      <m:d>
                        <m:dPr>
                          <m:ctrlPr>
                            <a:rPr lang="en-US" altLang="en-US" sz="2400" i="1" smtClean="0">
                              <a:latin typeface="Cambria Math" panose="02040503050406030204" pitchFamily="18" charset="0"/>
                            </a:rPr>
                          </m:ctrlPr>
                        </m:dPr>
                        <m:e>
                          <m:f>
                            <m:fPr>
                              <m:ctrlPr>
                                <a:rPr lang="en-US" altLang="en-US" sz="2400" i="1" smtClean="0">
                                  <a:latin typeface="Cambria Math" panose="02040503050406030204" pitchFamily="18" charset="0"/>
                                </a:rPr>
                              </m:ctrlPr>
                            </m:fPr>
                            <m:num>
                              <m:sSubSup>
                                <m:sSubSupPr>
                                  <m:ctrlPr>
                                    <a:rPr lang="en-US" altLang="en-US" sz="2400" i="1" smtClean="0">
                                      <a:latin typeface="Cambria Math" panose="02040503050406030204" pitchFamily="18" charset="0"/>
                                    </a:rPr>
                                  </m:ctrlPr>
                                </m:sSubSup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𝑥</m:t>
                                  </m:r>
                                </m:sub>
                                <m:sup>
                                  <m:r>
                                    <a:rPr lang="en-US" altLang="en-US" sz="2400" b="0" i="1" smtClean="0">
                                      <a:latin typeface="Cambria Math" panose="02040503050406030204" pitchFamily="18" charset="0"/>
                                    </a:rPr>
                                    <m:t>2</m:t>
                                  </m:r>
                                </m:sup>
                              </m:sSubSup>
                            </m:num>
                            <m:den>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𝑎</m:t>
                                  </m:r>
                                </m:e>
                                <m:sup>
                                  <m:r>
                                    <a:rPr lang="en-US" altLang="en-US" sz="2400" b="0" i="1" smtClean="0">
                                      <a:latin typeface="Cambria Math" panose="02040503050406030204" pitchFamily="18" charset="0"/>
                                    </a:rPr>
                                    <m:t>2</m:t>
                                  </m:r>
                                </m:sup>
                              </m:sSup>
                            </m:den>
                          </m:f>
                          <m:r>
                            <a:rPr lang="en-US" altLang="en-US" sz="2400" b="0" i="1" smtClean="0">
                              <a:latin typeface="Cambria Math" panose="02040503050406030204" pitchFamily="18" charset="0"/>
                            </a:rPr>
                            <m:t>+</m:t>
                          </m:r>
                          <m:f>
                            <m:fPr>
                              <m:ctrlPr>
                                <a:rPr lang="en-US" altLang="en-US" sz="2400" i="1">
                                  <a:latin typeface="Cambria Math" panose="02040503050406030204" pitchFamily="18" charset="0"/>
                                </a:rPr>
                              </m:ctrlPr>
                            </m:fPr>
                            <m:num>
                              <m:sSubSup>
                                <m:sSubSupPr>
                                  <m:ctrlPr>
                                    <a:rPr lang="en-US" altLang="en-US" sz="2400" i="1">
                                      <a:latin typeface="Cambria Math" panose="02040503050406030204" pitchFamily="18" charset="0"/>
                                    </a:rPr>
                                  </m:ctrlPr>
                                </m:sSubSup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𝑦</m:t>
                                  </m:r>
                                </m:sub>
                                <m:sup>
                                  <m:r>
                                    <a:rPr lang="en-US" altLang="en-US" sz="2400" i="1">
                                      <a:latin typeface="Cambria Math" panose="02040503050406030204" pitchFamily="18" charset="0"/>
                                    </a:rPr>
                                    <m:t>2</m:t>
                                  </m:r>
                                </m:sup>
                              </m:sSubSup>
                            </m:num>
                            <m:den>
                              <m:sSup>
                                <m:sSupPr>
                                  <m:ctrlPr>
                                    <a:rPr lang="en-US" altLang="en-US" sz="2400" i="1">
                                      <a:latin typeface="Cambria Math" panose="02040503050406030204" pitchFamily="18" charset="0"/>
                                    </a:rPr>
                                  </m:ctrlPr>
                                </m:sSupPr>
                                <m:e>
                                  <m:r>
                                    <a:rPr lang="en-US" altLang="en-US" sz="2400" b="0" i="1" smtClean="0">
                                      <a:latin typeface="Cambria Math" panose="02040503050406030204" pitchFamily="18" charset="0"/>
                                    </a:rPr>
                                    <m:t>𝑏</m:t>
                                  </m:r>
                                </m:e>
                                <m:sup>
                                  <m:r>
                                    <a:rPr lang="en-US" altLang="en-US" sz="2400" i="1">
                                      <a:latin typeface="Cambria Math" panose="02040503050406030204" pitchFamily="18" charset="0"/>
                                    </a:rPr>
                                    <m:t>2</m:t>
                                  </m:r>
                                </m:sup>
                              </m:sSup>
                            </m:den>
                          </m:f>
                          <m:r>
                            <a:rPr lang="en-US" altLang="en-US" sz="2400" b="0" i="1" smtClean="0">
                              <a:latin typeface="Cambria Math" panose="02040503050406030204" pitchFamily="18" charset="0"/>
                            </a:rPr>
                            <m:t>+</m:t>
                          </m:r>
                          <m:f>
                            <m:fPr>
                              <m:ctrlPr>
                                <a:rPr lang="en-US" altLang="en-US" sz="2400" i="1">
                                  <a:latin typeface="Cambria Math" panose="02040503050406030204" pitchFamily="18" charset="0"/>
                                </a:rPr>
                              </m:ctrlPr>
                            </m:fPr>
                            <m:num>
                              <m:sSubSup>
                                <m:sSubSupPr>
                                  <m:ctrlPr>
                                    <a:rPr lang="en-US" altLang="en-US" sz="2400" i="1">
                                      <a:latin typeface="Cambria Math" panose="02040503050406030204" pitchFamily="18" charset="0"/>
                                    </a:rPr>
                                  </m:ctrlPr>
                                </m:sSubSup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𝑧</m:t>
                                  </m:r>
                                </m:sub>
                                <m:sup>
                                  <m:r>
                                    <a:rPr lang="en-US" altLang="en-US" sz="2400" i="1">
                                      <a:latin typeface="Cambria Math" panose="02040503050406030204" pitchFamily="18" charset="0"/>
                                    </a:rPr>
                                    <m:t>2</m:t>
                                  </m:r>
                                </m:sup>
                              </m:sSubSup>
                            </m:num>
                            <m:den>
                              <m:sSup>
                                <m:sSupPr>
                                  <m:ctrlPr>
                                    <a:rPr lang="en-US" altLang="en-US" sz="2400" i="1">
                                      <a:latin typeface="Cambria Math" panose="02040503050406030204" pitchFamily="18" charset="0"/>
                                    </a:rPr>
                                  </m:ctrlPr>
                                </m:sSupPr>
                                <m:e>
                                  <m:r>
                                    <a:rPr lang="en-US" altLang="en-US" sz="2400" b="0" i="1" smtClean="0">
                                      <a:latin typeface="Cambria Math" panose="02040503050406030204" pitchFamily="18" charset="0"/>
                                    </a:rPr>
                                    <m:t>𝑐</m:t>
                                  </m:r>
                                </m:e>
                                <m:sup>
                                  <m:r>
                                    <a:rPr lang="en-US" altLang="en-US" sz="2400" i="1">
                                      <a:latin typeface="Cambria Math" panose="02040503050406030204" pitchFamily="18" charset="0"/>
                                    </a:rPr>
                                    <m:t>2</m:t>
                                  </m:r>
                                </m:sup>
                              </m:sSup>
                            </m:den>
                          </m:f>
                        </m:e>
                      </m:d>
                      <m:d>
                        <m:dPr>
                          <m:begChr m:val="{"/>
                          <m:endChr m:val=""/>
                          <m:ctrlPr>
                            <a:rPr lang="en-US" altLang="en-US" sz="2400" i="1">
                              <a:latin typeface="Cambria Math" panose="02040503050406030204" pitchFamily="18" charset="0"/>
                              <a:ea typeface="Cambria Math" panose="02040503050406030204" pitchFamily="18" charset="0"/>
                            </a:rPr>
                          </m:ctrlPr>
                        </m:dPr>
                        <m:e>
                          <m:eqArr>
                            <m:eqArrPr>
                              <m:ctrlPr>
                                <a:rPr lang="en-US" altLang="en-US" sz="2400" i="1">
                                  <a:latin typeface="Cambria Math" panose="02040503050406030204" pitchFamily="18" charset="0"/>
                                  <a:ea typeface="Cambria Math" panose="02040503050406030204" pitchFamily="18" charset="0"/>
                                </a:rPr>
                              </m:ctrlPr>
                            </m:eqArrPr>
                            <m:e>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𝑛</m:t>
                                  </m:r>
                                </m:e>
                                <m:sub>
                                  <m:r>
                                    <a:rPr lang="en-US" altLang="en-US" sz="2400" i="1">
                                      <a:latin typeface="Cambria Math" panose="02040503050406030204" pitchFamily="18" charset="0"/>
                                      <a:ea typeface="Cambria Math" panose="02040503050406030204" pitchFamily="18" charset="0"/>
                                    </a:rPr>
                                    <m:t>𝑥</m:t>
                                  </m:r>
                                </m:sub>
                              </m:sSub>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1</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2</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3</m:t>
                              </m:r>
                              <m:r>
                                <a:rPr lang="en-US" altLang="en-US" sz="2400" i="1">
                                  <a:latin typeface="Cambria Math" panose="02040503050406030204" pitchFamily="18" charset="0"/>
                                  <a:ea typeface="Cambria Math" panose="02040503050406030204" pitchFamily="18" charset="0"/>
                                </a:rPr>
                                <m:t>,…</m:t>
                              </m:r>
                            </m:e>
                            <m:e>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𝑛</m:t>
                                  </m:r>
                                </m:e>
                                <m:sub>
                                  <m:r>
                                    <a:rPr lang="en-US" altLang="en-US" sz="2400" i="1">
                                      <a:latin typeface="Cambria Math" panose="02040503050406030204" pitchFamily="18" charset="0"/>
                                      <a:ea typeface="Cambria Math" panose="02040503050406030204" pitchFamily="18" charset="0"/>
                                    </a:rPr>
                                    <m:t>𝑦</m:t>
                                  </m:r>
                                </m:sub>
                              </m:sSub>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1</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2</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3</m:t>
                              </m:r>
                              <m:r>
                                <a:rPr lang="en-US" altLang="en-US" sz="2400" i="1">
                                  <a:latin typeface="Cambria Math" panose="02040503050406030204" pitchFamily="18" charset="0"/>
                                  <a:ea typeface="Cambria Math" panose="02040503050406030204" pitchFamily="18" charset="0"/>
                                </a:rPr>
                                <m:t>,…</m:t>
                              </m:r>
                            </m:e>
                            <m:e>
                              <m:sSub>
                                <m:sSubPr>
                                  <m:ctrlPr>
                                    <a:rPr lang="en-US" altLang="en-US" sz="2400" i="1">
                                      <a:latin typeface="Cambria Math" panose="02040503050406030204" pitchFamily="18" charset="0"/>
                                      <a:ea typeface="Cambria Math" panose="02040503050406030204" pitchFamily="18" charset="0"/>
                                    </a:rPr>
                                  </m:ctrlPr>
                                </m:sSubPr>
                                <m:e>
                                  <m:r>
                                    <a:rPr lang="en-US" altLang="en-US" sz="2400" i="1">
                                      <a:latin typeface="Cambria Math" panose="02040503050406030204" pitchFamily="18" charset="0"/>
                                      <a:ea typeface="Cambria Math" panose="02040503050406030204" pitchFamily="18" charset="0"/>
                                    </a:rPr>
                                    <m:t>𝑛</m:t>
                                  </m:r>
                                </m:e>
                                <m:sub>
                                  <m:r>
                                    <a:rPr lang="en-US" altLang="en-US" sz="2400" i="1">
                                      <a:latin typeface="Cambria Math" panose="02040503050406030204" pitchFamily="18" charset="0"/>
                                      <a:ea typeface="Cambria Math" panose="02040503050406030204" pitchFamily="18" charset="0"/>
                                    </a:rPr>
                                    <m:t>𝑧</m:t>
                                  </m:r>
                                </m:sub>
                              </m:sSub>
                              <m:r>
                                <a:rPr lang="en-US" altLang="en-US" sz="2400" i="1">
                                  <a:latin typeface="Cambria Math" panose="02040503050406030204" pitchFamily="18" charset="0"/>
                                  <a:ea typeface="Cambria Math" panose="02040503050406030204" pitchFamily="18" charset="0"/>
                                </a:rPr>
                                <m:t>=</m:t>
                              </m:r>
                              <m:r>
                                <a:rPr lang="en-US" altLang="en-US" sz="2400" i="1">
                                  <a:latin typeface="Cambria Math" panose="02040503050406030204" pitchFamily="18" charset="0"/>
                                  <a:ea typeface="Cambria Math" panose="02040503050406030204" pitchFamily="18" charset="0"/>
                                </a:rPr>
                                <m:t>1</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2</m:t>
                              </m:r>
                              <m:r>
                                <a:rPr lang="en-US" altLang="en-US" sz="2400" i="1">
                                  <a:latin typeface="Cambria Math" panose="02040503050406030204" pitchFamily="18" charset="0"/>
                                  <a:ea typeface="Cambria Math" panose="02040503050406030204" pitchFamily="18" charset="0"/>
                                </a:rPr>
                                <m:t>, </m:t>
                              </m:r>
                              <m:r>
                                <a:rPr lang="en-US" altLang="en-US" sz="2400" i="1">
                                  <a:latin typeface="Cambria Math" panose="02040503050406030204" pitchFamily="18" charset="0"/>
                                  <a:ea typeface="Cambria Math" panose="02040503050406030204" pitchFamily="18" charset="0"/>
                                </a:rPr>
                                <m:t>3</m:t>
                              </m:r>
                              <m:r>
                                <a:rPr lang="en-US" altLang="en-US" sz="2400" i="1">
                                  <a:latin typeface="Cambria Math" panose="02040503050406030204" pitchFamily="18" charset="0"/>
                                  <a:ea typeface="Cambria Math" panose="02040503050406030204" pitchFamily="18" charset="0"/>
                                </a:rPr>
                                <m:t>,…</m:t>
                              </m:r>
                            </m:e>
                          </m:eqArr>
                        </m:e>
                      </m:d>
                    </m:oMath>
                  </m:oMathPara>
                </a14:m>
                <a:endParaRPr lang="en-US" altLang="en-US" sz="2400" dirty="0"/>
              </a:p>
              <a:p>
                <a:pPr>
                  <a:spcBef>
                    <a:spcPct val="0"/>
                  </a:spcBef>
                </a:pPr>
                <a:endParaRPr lang="en-US" altLang="en-US" sz="2000" dirty="0"/>
              </a:p>
              <a:p>
                <a:pPr>
                  <a:spcBef>
                    <a:spcPct val="0"/>
                  </a:spcBef>
                </a:pPr>
                <a:r>
                  <a:rPr lang="en-US" sz="2400" dirty="0"/>
                  <a:t>For the case of a cubic box </a:t>
                </a:r>
                <a14:m>
                  <m:oMath xmlns:m="http://schemas.openxmlformats.org/officeDocument/2006/math">
                    <m:r>
                      <a:rPr lang="en-US" altLang="en-US" sz="2400" i="1">
                        <a:latin typeface="Cambria Math" panose="02040503050406030204" pitchFamily="18" charset="0"/>
                      </a:rPr>
                      <m:t>𝑎</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𝑏</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𝑐</m:t>
                    </m:r>
                  </m:oMath>
                </a14:m>
                <a:r>
                  <a:rPr lang="en-US" altLang="en-US" sz="2400" dirty="0"/>
                  <a:t>, the total energy is give by</a:t>
                </a:r>
              </a:p>
              <a:p>
                <a:pPr>
                  <a:spcBef>
                    <a:spcPct val="0"/>
                  </a:spcBef>
                </a:pPr>
                <a:endParaRPr lang="en-US" altLang="en-US" sz="1000" dirty="0"/>
              </a:p>
              <a:p>
                <a:pPr>
                  <a:spcBef>
                    <a:spcPct val="0"/>
                  </a:spcBef>
                </a:pPr>
                <a14:m>
                  <m:oMathPara xmlns:m="http://schemas.openxmlformats.org/officeDocument/2006/math">
                    <m:oMathParaPr>
                      <m:jc m:val="centerGroup"/>
                    </m:oMathParaPr>
                    <m:oMath xmlns:m="http://schemas.openxmlformats.org/officeDocument/2006/math">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𝐸</m:t>
                          </m:r>
                        </m:e>
                        <m:sub>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i="1">
                                  <a:latin typeface="Cambria Math" panose="02040503050406030204" pitchFamily="18" charset="0"/>
                                </a:rPr>
                                <m:t>𝑥</m:t>
                              </m:r>
                            </m:sub>
                          </m:sSub>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i="1">
                                  <a:latin typeface="Cambria Math" panose="02040503050406030204" pitchFamily="18" charset="0"/>
                                </a:rPr>
                                <m:t>𝑦</m:t>
                              </m:r>
                            </m:sub>
                          </m:sSub>
                          <m:sSub>
                            <m:sSubPr>
                              <m:ctrlPr>
                                <a:rPr lang="en-US" altLang="en-US" sz="2400" i="1">
                                  <a:latin typeface="Cambria Math" panose="02040503050406030204" pitchFamily="18" charset="0"/>
                                </a:rPr>
                              </m:ctrlPr>
                            </m:sSubPr>
                            <m:e>
                              <m:r>
                                <a:rPr lang="en-US" altLang="en-US" sz="2400" i="1">
                                  <a:latin typeface="Cambria Math" panose="02040503050406030204" pitchFamily="18" charset="0"/>
                                </a:rPr>
                                <m:t>𝑛</m:t>
                              </m:r>
                            </m:e>
                            <m:sub>
                              <m:r>
                                <a:rPr lang="en-US" altLang="en-US" sz="2400" i="1">
                                  <a:latin typeface="Cambria Math" panose="02040503050406030204" pitchFamily="18" charset="0"/>
                                </a:rPr>
                                <m:t>𝑧</m:t>
                              </m:r>
                            </m:sub>
                          </m:sSub>
                        </m:sub>
                      </m:sSub>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sSup>
                            <m:sSupPr>
                              <m:ctrlPr>
                                <a:rPr lang="en-US" altLang="en-US" sz="2400" i="1">
                                  <a:latin typeface="Cambria Math" panose="02040503050406030204" pitchFamily="18" charset="0"/>
                                </a:rPr>
                              </m:ctrlPr>
                            </m:sSupPr>
                            <m:e>
                              <m:r>
                                <a:rPr lang="en-US" altLang="en-US" sz="2400" i="1">
                                  <a:latin typeface="Cambria Math" panose="02040503050406030204" pitchFamily="18" charset="0"/>
                                </a:rPr>
                                <m:t>h</m:t>
                              </m:r>
                            </m:e>
                            <m:sup>
                              <m:r>
                                <a:rPr lang="en-US" altLang="en-US" sz="2400" i="1">
                                  <a:latin typeface="Cambria Math" panose="02040503050406030204" pitchFamily="18" charset="0"/>
                                </a:rPr>
                                <m:t>2</m:t>
                              </m:r>
                            </m:sup>
                          </m:sSup>
                        </m:num>
                        <m:den>
                          <m:r>
                            <a:rPr lang="en-US" altLang="en-US" sz="2400" i="1">
                              <a:latin typeface="Cambria Math" panose="02040503050406030204" pitchFamily="18" charset="0"/>
                            </a:rPr>
                            <m:t>8</m:t>
                          </m:r>
                          <m:r>
                            <a:rPr lang="en-US" altLang="en-US" sz="2400" i="1">
                              <a:latin typeface="Cambria Math" panose="02040503050406030204" pitchFamily="18" charset="0"/>
                            </a:rPr>
                            <m:t>𝑚</m:t>
                          </m:r>
                          <m:sSup>
                            <m:sSupPr>
                              <m:ctrlPr>
                                <a:rPr lang="en-US" altLang="en-US" sz="2400" i="1" smtClean="0">
                                  <a:latin typeface="Cambria Math" panose="02040503050406030204" pitchFamily="18" charset="0"/>
                                </a:rPr>
                              </m:ctrlPr>
                            </m:sSupPr>
                            <m:e>
                              <m:r>
                                <a:rPr lang="en-US" altLang="en-US" sz="2400" b="0" i="1" smtClean="0">
                                  <a:latin typeface="Cambria Math" panose="02040503050406030204" pitchFamily="18" charset="0"/>
                                </a:rPr>
                                <m:t>𝑎</m:t>
                              </m:r>
                            </m:e>
                            <m:sup>
                              <m:r>
                                <a:rPr lang="en-US" altLang="en-US" sz="2400" b="0" i="1" smtClean="0">
                                  <a:latin typeface="Cambria Math" panose="02040503050406030204" pitchFamily="18" charset="0"/>
                                </a:rPr>
                                <m:t>2</m:t>
                              </m:r>
                            </m:sup>
                          </m:sSup>
                        </m:den>
                      </m:f>
                      <m:d>
                        <m:dPr>
                          <m:ctrlPr>
                            <a:rPr lang="en-US" altLang="en-US" sz="2400" i="1">
                              <a:latin typeface="Cambria Math" panose="02040503050406030204" pitchFamily="18" charset="0"/>
                            </a:rPr>
                          </m:ctrlPr>
                        </m:dPr>
                        <m:e>
                          <m:sSubSup>
                            <m:sSubSupPr>
                              <m:ctrlPr>
                                <a:rPr lang="en-US" altLang="en-US" sz="2400" i="1">
                                  <a:latin typeface="Cambria Math" panose="02040503050406030204" pitchFamily="18" charset="0"/>
                                </a:rPr>
                              </m:ctrlPr>
                            </m:sSubSupPr>
                            <m:e>
                              <m:r>
                                <a:rPr lang="en-US" altLang="en-US" sz="2400" i="1">
                                  <a:latin typeface="Cambria Math" panose="02040503050406030204" pitchFamily="18" charset="0"/>
                                </a:rPr>
                                <m:t>𝑛</m:t>
                              </m:r>
                            </m:e>
                            <m:sub>
                              <m:r>
                                <a:rPr lang="en-US" altLang="en-US" sz="2400" i="1">
                                  <a:latin typeface="Cambria Math" panose="02040503050406030204" pitchFamily="18" charset="0"/>
                                </a:rPr>
                                <m:t>𝑥</m:t>
                              </m:r>
                            </m:sub>
                            <m:sup>
                              <m:r>
                                <a:rPr lang="en-US" altLang="en-US" sz="2400" i="1">
                                  <a:latin typeface="Cambria Math" panose="02040503050406030204" pitchFamily="18" charset="0"/>
                                </a:rPr>
                                <m:t>2</m:t>
                              </m:r>
                            </m:sup>
                          </m:sSubSup>
                          <m:r>
                            <a:rPr lang="en-US" altLang="en-US" sz="2400" b="0" i="1" smtClean="0">
                              <a:latin typeface="Cambria Math" panose="02040503050406030204" pitchFamily="18" charset="0"/>
                            </a:rPr>
                            <m:t>+</m:t>
                          </m:r>
                          <m:sSubSup>
                            <m:sSubSupPr>
                              <m:ctrlPr>
                                <a:rPr lang="en-US" altLang="en-US" sz="2400" i="1">
                                  <a:latin typeface="Cambria Math" panose="02040503050406030204" pitchFamily="18" charset="0"/>
                                </a:rPr>
                              </m:ctrlPr>
                            </m:sSubSup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𝑦</m:t>
                              </m:r>
                            </m:sub>
                            <m:sup>
                              <m:r>
                                <a:rPr lang="en-US" altLang="en-US" sz="2400" i="1">
                                  <a:latin typeface="Cambria Math" panose="02040503050406030204" pitchFamily="18" charset="0"/>
                                </a:rPr>
                                <m:t>2</m:t>
                              </m:r>
                            </m:sup>
                          </m:sSubSup>
                          <m:r>
                            <a:rPr lang="en-US" altLang="en-US" sz="2400" b="0" i="1" smtClean="0">
                              <a:latin typeface="Cambria Math" panose="02040503050406030204" pitchFamily="18" charset="0"/>
                            </a:rPr>
                            <m:t>+</m:t>
                          </m:r>
                          <m:sSubSup>
                            <m:sSubSupPr>
                              <m:ctrlPr>
                                <a:rPr lang="en-US" altLang="en-US" sz="2400" i="1">
                                  <a:latin typeface="Cambria Math" panose="02040503050406030204" pitchFamily="18" charset="0"/>
                                </a:rPr>
                              </m:ctrlPr>
                            </m:sSubSupPr>
                            <m:e>
                              <m:r>
                                <a:rPr lang="en-US" altLang="en-US" sz="2400" i="1">
                                  <a:latin typeface="Cambria Math" panose="02040503050406030204" pitchFamily="18" charset="0"/>
                                </a:rPr>
                                <m:t>𝑛</m:t>
                              </m:r>
                            </m:e>
                            <m:sub>
                              <m:r>
                                <a:rPr lang="en-US" altLang="en-US" sz="2400" b="0" i="1" smtClean="0">
                                  <a:latin typeface="Cambria Math" panose="02040503050406030204" pitchFamily="18" charset="0"/>
                                </a:rPr>
                                <m:t>𝑧</m:t>
                              </m:r>
                            </m:sub>
                            <m:sup>
                              <m:r>
                                <a:rPr lang="en-US" altLang="en-US" sz="2400" i="1">
                                  <a:latin typeface="Cambria Math" panose="02040503050406030204" pitchFamily="18" charset="0"/>
                                </a:rPr>
                                <m:t>2</m:t>
                              </m:r>
                            </m:sup>
                          </m:sSubSup>
                        </m:e>
                      </m:d>
                    </m:oMath>
                  </m:oMathPara>
                </a14:m>
                <a:endParaRPr lang="en-US" alt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830763"/>
              </a:xfrm>
              <a:prstGeom prst="rect">
                <a:avLst/>
              </a:prstGeom>
              <a:blipFill>
                <a:blip r:embed="rId2"/>
                <a:stretch>
                  <a:fillRect l="-1114" t="-836"/>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spTree>
    <p:extLst>
      <p:ext uri="{BB962C8B-B14F-4D97-AF65-F5344CB8AC3E}">
        <p14:creationId xmlns:p14="http://schemas.microsoft.com/office/powerpoint/2010/main" val="2965638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52</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5893729"/>
              </a:xfrm>
              <a:prstGeom prst="rect">
                <a:avLst/>
              </a:prstGeom>
            </p:spPr>
            <p:txBody>
              <a:bodyPr wrap="square">
                <a:spAutoFit/>
              </a:bodyPr>
              <a:lstStyle/>
              <a:p>
                <a:pPr algn="just">
                  <a:spcBef>
                    <a:spcPct val="0"/>
                  </a:spcBef>
                </a:pPr>
                <a:r>
                  <a:rPr lang="en-US" altLang="en-US" sz="2200" b="1" dirty="0">
                    <a:latin typeface="Calibri body"/>
                  </a:rPr>
                  <a:t>Notice the following:</a:t>
                </a:r>
              </a:p>
              <a:p>
                <a:pPr indent="-457200" algn="just"/>
                <a:r>
                  <a:rPr lang="en-US" altLang="en-US" sz="2200" dirty="0"/>
                  <a:t>1. For a cubic </a:t>
                </a:r>
                <a:r>
                  <a:rPr lang="en-US" sz="2200" dirty="0"/>
                  <a:t>box where (</a:t>
                </a:r>
                <a14:m>
                  <m:oMath xmlns:m="http://schemas.openxmlformats.org/officeDocument/2006/math">
                    <m:r>
                      <a:rPr lang="en-US" sz="2200" dirty="0">
                        <a:latin typeface="Cambria Math" panose="02040503050406030204" pitchFamily="18" charset="0"/>
                      </a:rPr>
                      <m:t>𝑎</m:t>
                    </m:r>
                    <m:r>
                      <a:rPr lang="en-US" sz="2200" dirty="0">
                        <a:latin typeface="Cambria Math" panose="02040503050406030204" pitchFamily="18" charset="0"/>
                      </a:rPr>
                      <m:t>=</m:t>
                    </m:r>
                    <m:r>
                      <a:rPr lang="en-US" sz="2200" dirty="0">
                        <a:latin typeface="Cambria Math" panose="02040503050406030204" pitchFamily="18" charset="0"/>
                      </a:rPr>
                      <m:t>𝑏</m:t>
                    </m:r>
                    <m:r>
                      <a:rPr lang="en-US" sz="2200" dirty="0">
                        <a:latin typeface="Cambria Math" panose="02040503050406030204" pitchFamily="18" charset="0"/>
                      </a:rPr>
                      <m:t>=</m:t>
                    </m:r>
                    <m:r>
                      <a:rPr lang="en-US" sz="2200" dirty="0">
                        <a:latin typeface="Cambria Math" panose="02040503050406030204" pitchFamily="18" charset="0"/>
                      </a:rPr>
                      <m:t>𝑐</m:t>
                    </m:r>
                  </m:oMath>
                </a14:m>
                <a:r>
                  <a:rPr lang="en-US" altLang="en-US" sz="2200" dirty="0"/>
                  <a:t>), if </a:t>
                </a:r>
                <a14:m>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𝑛</m:t>
                        </m:r>
                      </m:e>
                      <m:sub>
                        <m:r>
                          <a:rPr lang="en-US" altLang="en-US" sz="2200">
                            <a:latin typeface="Cambria Math" panose="02040503050406030204" pitchFamily="18" charset="0"/>
                          </a:rPr>
                          <m:t>𝑥</m:t>
                        </m:r>
                      </m:sub>
                    </m:sSub>
                    <m:r>
                      <a:rPr lang="en-US" altLang="en-US" sz="2200">
                        <a:latin typeface="Cambria Math" panose="02040503050406030204" pitchFamily="18" charset="0"/>
                      </a:rPr>
                      <m:t>=</m:t>
                    </m:r>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𝑛</m:t>
                        </m:r>
                      </m:e>
                      <m:sub>
                        <m:r>
                          <a:rPr lang="en-US" altLang="en-US" sz="2200">
                            <a:latin typeface="Cambria Math" panose="02040503050406030204" pitchFamily="18" charset="0"/>
                          </a:rPr>
                          <m:t>𝑦</m:t>
                        </m:r>
                      </m:sub>
                    </m:sSub>
                    <m:r>
                      <a:rPr lang="en-US" altLang="en-US" sz="2200">
                        <a:latin typeface="Cambria Math" panose="02040503050406030204" pitchFamily="18" charset="0"/>
                      </a:rPr>
                      <m:t>=</m:t>
                    </m:r>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𝑛</m:t>
                        </m:r>
                      </m:e>
                      <m:sub>
                        <m:r>
                          <a:rPr lang="en-US" altLang="en-US" sz="2200">
                            <a:latin typeface="Cambria Math" panose="02040503050406030204" pitchFamily="18" charset="0"/>
                          </a:rPr>
                          <m:t>𝑧</m:t>
                        </m:r>
                      </m:sub>
                    </m:sSub>
                    <m:r>
                      <a:rPr lang="en-US" altLang="en-US" sz="2200">
                        <a:latin typeface="Cambria Math" panose="02040503050406030204" pitchFamily="18" charset="0"/>
                      </a:rPr>
                      <m:t>=1</m:t>
                    </m:r>
                  </m:oMath>
                </a14:m>
                <a:r>
                  <a:rPr lang="en-US" altLang="en-US" sz="2200" dirty="0"/>
                  <a:t> then,</a:t>
                </a:r>
              </a:p>
              <a:p>
                <a:pPr marL="365760" indent="-457200" algn="just"/>
                <a:endParaRPr lang="en-US" altLang="en-US" sz="300" dirty="0"/>
              </a:p>
              <a:p>
                <a:pPr marL="365760" indent="-457200" algn="just"/>
                <a14:m>
                  <m:oMathPara xmlns:m="http://schemas.openxmlformats.org/officeDocument/2006/math">
                    <m:oMathParaPr>
                      <m:jc m:val="centerGroup"/>
                    </m:oMathParaPr>
                    <m:oMath xmlns:m="http://schemas.openxmlformats.org/officeDocument/2006/math">
                      <m:sSub>
                        <m:sSubPr>
                          <m:ctrlPr>
                            <a:rPr lang="en-US" altLang="en-US" sz="2200" i="1">
                              <a:latin typeface="Cambria Math" panose="02040503050406030204" pitchFamily="18" charset="0"/>
                            </a:rPr>
                          </m:ctrlPr>
                        </m:sSubPr>
                        <m:e>
                          <m:r>
                            <a:rPr lang="en-US" altLang="en-US" sz="2200" i="1">
                              <a:latin typeface="Cambria Math" panose="02040503050406030204" pitchFamily="18" charset="0"/>
                            </a:rPr>
                            <m:t>𝐸</m:t>
                          </m:r>
                        </m:e>
                        <m:sub>
                          <m:r>
                            <a:rPr lang="en-US" altLang="en-US" sz="2200" b="0" i="1" smtClean="0">
                              <a:latin typeface="Cambria Math" panose="02040503050406030204" pitchFamily="18" charset="0"/>
                            </a:rPr>
                            <m:t>111</m:t>
                          </m:r>
                        </m:sub>
                      </m:sSub>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h</m:t>
                              </m:r>
                            </m:e>
                            <m:sup>
                              <m:r>
                                <a:rPr lang="en-US" altLang="en-US" sz="2200" i="1">
                                  <a:latin typeface="Cambria Math" panose="02040503050406030204" pitchFamily="18" charset="0"/>
                                </a:rPr>
                                <m:t>2</m:t>
                              </m:r>
                            </m:sup>
                          </m:sSup>
                        </m:num>
                        <m:den>
                          <m:r>
                            <a:rPr lang="en-US" altLang="en-US" sz="2200" i="1">
                              <a:latin typeface="Cambria Math" panose="02040503050406030204" pitchFamily="18" charset="0"/>
                            </a:rPr>
                            <m:t>8</m:t>
                          </m:r>
                          <m:r>
                            <a:rPr lang="en-US" altLang="en-US" sz="2200" i="1">
                              <a:latin typeface="Cambria Math" panose="02040503050406030204" pitchFamily="18" charset="0"/>
                            </a:rPr>
                            <m:t>𝑚</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𝑎</m:t>
                              </m:r>
                            </m:e>
                            <m:sup>
                              <m:r>
                                <a:rPr lang="en-US" altLang="en-US" sz="2200" i="1">
                                  <a:latin typeface="Cambria Math" panose="02040503050406030204" pitchFamily="18" charset="0"/>
                                </a:rPr>
                                <m:t>2</m:t>
                              </m:r>
                            </m:sup>
                          </m:sSup>
                        </m:den>
                      </m:f>
                    </m:oMath>
                  </m:oMathPara>
                </a14:m>
                <a:endParaRPr lang="en-US" altLang="en-US" sz="2200" dirty="0"/>
              </a:p>
              <a:p>
                <a:pPr marL="365760" indent="-457200" algn="just"/>
                <a:endParaRPr lang="en-US" altLang="en-US" sz="300" dirty="0"/>
              </a:p>
              <a:p>
                <a:pPr marL="274320" algn="just"/>
                <a:r>
                  <a:rPr lang="en-US" altLang="en-US" sz="2200" dirty="0"/>
                  <a:t>And this is called the zero point energy for the particle in a cubic box. </a:t>
                </a:r>
                <a:r>
                  <a:rPr lang="en-US" sz="2200" dirty="0"/>
                  <a:t>This level, </a:t>
                </a:r>
                <a14:m>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a:latin typeface="Cambria Math" panose="02040503050406030204" pitchFamily="18" charset="0"/>
                          </a:rPr>
                          <m:t>111</m:t>
                        </m:r>
                      </m:sub>
                    </m:sSub>
                  </m:oMath>
                </a14:m>
                <a:r>
                  <a:rPr lang="en-US" sz="2200" dirty="0"/>
                  <a:t>, is said to be nondegenerate.</a:t>
                </a:r>
              </a:p>
              <a:p>
                <a:pPr marL="182880" algn="just"/>
                <a:endParaRPr lang="en-US" altLang="en-US" sz="1000" dirty="0"/>
              </a:p>
              <a:p>
                <a:pPr algn="justLow"/>
                <a:r>
                  <a:rPr lang="en-US" altLang="en-US" sz="2200" dirty="0"/>
                  <a:t>2. Each function </a:t>
                </a:r>
                <a14:m>
                  <m:oMath xmlns:m="http://schemas.openxmlformats.org/officeDocument/2006/math">
                    <m:r>
                      <a:rPr lang="en-US" altLang="en-US" sz="2200" i="1" smtClean="0">
                        <a:latin typeface="Cambria Math" panose="02040503050406030204" pitchFamily="18" charset="0"/>
                      </a:rPr>
                      <m:t>𝑋</m:t>
                    </m:r>
                    <m:r>
                      <a:rPr lang="en-US" altLang="en-US" sz="2200" b="0" i="1" smtClean="0">
                        <a:latin typeface="Cambria Math" panose="02040503050406030204" pitchFamily="18" charset="0"/>
                      </a:rPr>
                      <m:t>, </m:t>
                    </m:r>
                    <m:r>
                      <a:rPr lang="en-US" altLang="en-US" sz="2200" b="0" i="1" smtClean="0">
                        <a:latin typeface="Cambria Math" panose="02040503050406030204" pitchFamily="18" charset="0"/>
                      </a:rPr>
                      <m:t>𝑌</m:t>
                    </m:r>
                    <m:r>
                      <a:rPr lang="en-US" altLang="en-US" sz="2200" b="0" i="1" smtClean="0">
                        <a:latin typeface="Cambria Math" panose="02040503050406030204" pitchFamily="18" charset="0"/>
                      </a:rPr>
                      <m:t>, </m:t>
                    </m:r>
                    <m:r>
                      <a:rPr lang="en-US" altLang="en-US" sz="2200" b="0" i="1" smtClean="0">
                        <a:latin typeface="Cambria Math" panose="02040503050406030204" pitchFamily="18" charset="0"/>
                      </a:rPr>
                      <m:t>𝑎𝑛𝑑</m:t>
                    </m:r>
                    <m:r>
                      <a:rPr lang="en-US" altLang="en-US" sz="2200" b="0" i="1" smtClean="0">
                        <a:latin typeface="Cambria Math" panose="02040503050406030204" pitchFamily="18" charset="0"/>
                      </a:rPr>
                      <m:t> </m:t>
                    </m:r>
                    <m:r>
                      <a:rPr lang="en-US" altLang="en-US" sz="2200" b="0" i="1" smtClean="0">
                        <a:latin typeface="Cambria Math" panose="02040503050406030204" pitchFamily="18" charset="0"/>
                      </a:rPr>
                      <m:t>𝑍</m:t>
                    </m:r>
                  </m:oMath>
                </a14:m>
                <a:r>
                  <a:rPr lang="en-US" altLang="en-US" sz="2200" dirty="0"/>
                  <a:t> is normalized and so is the total function.</a:t>
                </a:r>
              </a:p>
              <a:p>
                <a:pPr algn="just"/>
                <a:endParaRPr lang="en-US" altLang="en-US" sz="300" dirty="0"/>
              </a:p>
              <a:p>
                <a:pPr algn="just"/>
                <a14:m>
                  <m:oMathPara xmlns:m="http://schemas.openxmlformats.org/officeDocument/2006/math">
                    <m:oMathParaPr>
                      <m:jc m:val="centerGroup"/>
                    </m:oMathParaPr>
                    <m:oMath xmlns:m="http://schemas.openxmlformats.org/officeDocument/2006/math">
                      <m:nary>
                        <m:naryPr>
                          <m:limLoc m:val="undOvr"/>
                          <m:subHide m:val="on"/>
                          <m:supHide m:val="on"/>
                          <m:ctrlPr>
                            <a:rPr lang="en-US" altLang="en-US" sz="2200" i="1" smtClean="0">
                              <a:latin typeface="Cambria Math" panose="02040503050406030204" pitchFamily="18" charset="0"/>
                            </a:rPr>
                          </m:ctrlPr>
                        </m:naryPr>
                        <m:sub/>
                        <m:sup/>
                        <m:e>
                          <m:sSup>
                            <m:sSupPr>
                              <m:ctrlPr>
                                <a:rPr lang="en-US" altLang="en-US" sz="2200" i="1" smtClean="0">
                                  <a:latin typeface="Cambria Math" panose="02040503050406030204" pitchFamily="18" charset="0"/>
                                </a:rPr>
                              </m:ctrlPr>
                            </m:sSupPr>
                            <m:e>
                              <m:r>
                                <a:rPr lang="en-US" altLang="en-US" sz="2200" i="1" smtClean="0">
                                  <a:latin typeface="Cambria Math" panose="02040503050406030204" pitchFamily="18" charset="0"/>
                                  <a:ea typeface="Cambria Math" panose="02040503050406030204" pitchFamily="18" charset="0"/>
                                </a:rPr>
                                <m:t>𝜓</m:t>
                              </m:r>
                            </m:e>
                            <m:sup>
                              <m:r>
                                <a:rPr lang="en-US" altLang="en-US" sz="2200" b="0" i="1" smtClean="0">
                                  <a:latin typeface="Cambria Math" panose="02040503050406030204" pitchFamily="18" charset="0"/>
                                </a:rPr>
                                <m:t>∗</m:t>
                              </m:r>
                            </m:sup>
                          </m:sSup>
                          <m:r>
                            <a:rPr lang="en-US" altLang="en-US" sz="2200" i="1" smtClean="0">
                              <a:latin typeface="Cambria Math" panose="02040503050406030204" pitchFamily="18" charset="0"/>
                              <a:ea typeface="Cambria Math" panose="02040503050406030204" pitchFamily="18" charset="0"/>
                            </a:rPr>
                            <m:t>𝜓</m:t>
                          </m:r>
                          <m:r>
                            <a:rPr lang="en-US" altLang="en-US" sz="2200" b="0" i="1" smtClean="0">
                              <a:latin typeface="Cambria Math" panose="02040503050406030204" pitchFamily="18" charset="0"/>
                              <a:ea typeface="Cambria Math" panose="02040503050406030204" pitchFamily="18" charset="0"/>
                            </a:rPr>
                            <m:t> </m:t>
                          </m:r>
                          <m:r>
                            <a:rPr lang="en-US" altLang="en-US" sz="2200" b="0" i="1" smtClean="0">
                              <a:latin typeface="Cambria Math" panose="02040503050406030204" pitchFamily="18" charset="0"/>
                              <a:ea typeface="Cambria Math" panose="02040503050406030204" pitchFamily="18" charset="0"/>
                            </a:rPr>
                            <m:t>𝑑</m:t>
                          </m:r>
                          <m:r>
                            <a:rPr lang="en-US" altLang="en-US" sz="2200" b="0" i="1" smtClean="0">
                              <a:latin typeface="Cambria Math" panose="02040503050406030204" pitchFamily="18" charset="0"/>
                              <a:ea typeface="Cambria Math" panose="02040503050406030204" pitchFamily="18" charset="0"/>
                            </a:rPr>
                            <m:t>𝜏</m:t>
                          </m:r>
                          <m:r>
                            <a:rPr lang="en-US" altLang="en-US" sz="2200" b="0" i="1" smtClean="0">
                              <a:latin typeface="Cambria Math" panose="02040503050406030204" pitchFamily="18" charset="0"/>
                              <a:ea typeface="Cambria Math" panose="02040503050406030204" pitchFamily="18" charset="0"/>
                            </a:rPr>
                            <m:t>=</m:t>
                          </m:r>
                          <m:nary>
                            <m:naryPr>
                              <m:ctrlPr>
                                <a:rPr lang="en-US" altLang="en-US" sz="2200" b="0" i="1" smtClean="0">
                                  <a:latin typeface="Cambria Math" panose="02040503050406030204" pitchFamily="18" charset="0"/>
                                  <a:ea typeface="Cambria Math" panose="02040503050406030204" pitchFamily="18" charset="0"/>
                                </a:rPr>
                              </m:ctrlPr>
                            </m:naryPr>
                            <m:sub>
                              <m:r>
                                <m:rPr>
                                  <m:brk m:alnAt="23"/>
                                </m:rPr>
                                <a:rPr lang="en-US" altLang="en-US" sz="2200" b="0" i="1" smtClean="0">
                                  <a:latin typeface="Cambria Math" panose="02040503050406030204" pitchFamily="18" charset="0"/>
                                  <a:ea typeface="Cambria Math" panose="02040503050406030204" pitchFamily="18" charset="0"/>
                                </a:rPr>
                                <m:t>0</m:t>
                              </m:r>
                            </m:sub>
                            <m:sup>
                              <m:r>
                                <a:rPr lang="en-US" altLang="en-US" sz="2200" b="0" i="1" smtClean="0">
                                  <a:latin typeface="Cambria Math" panose="02040503050406030204" pitchFamily="18" charset="0"/>
                                  <a:ea typeface="Cambria Math" panose="02040503050406030204" pitchFamily="18" charset="0"/>
                                </a:rPr>
                                <m:t>𝑎</m:t>
                              </m:r>
                            </m:sup>
                            <m:e>
                              <m:nary>
                                <m:naryPr>
                                  <m:ctrlPr>
                                    <a:rPr lang="en-US" altLang="en-US" sz="2200" i="1">
                                      <a:latin typeface="Cambria Math" panose="02040503050406030204" pitchFamily="18" charset="0"/>
                                      <a:ea typeface="Cambria Math" panose="02040503050406030204" pitchFamily="18" charset="0"/>
                                    </a:rPr>
                                  </m:ctrlPr>
                                </m:naryPr>
                                <m:sub>
                                  <m:r>
                                    <m:rPr>
                                      <m:brk m:alnAt="23"/>
                                    </m:rPr>
                                    <a:rPr lang="en-US" altLang="en-US" sz="2200" b="0" i="1" smtClean="0">
                                      <a:latin typeface="Cambria Math" panose="02040503050406030204" pitchFamily="18" charset="0"/>
                                      <a:ea typeface="Cambria Math" panose="02040503050406030204" pitchFamily="18" charset="0"/>
                                    </a:rPr>
                                    <m:t>0</m:t>
                                  </m:r>
                                </m:sub>
                                <m:sup>
                                  <m:r>
                                    <a:rPr lang="en-US" altLang="en-US" sz="2200" b="0" i="1" smtClean="0">
                                      <a:latin typeface="Cambria Math" panose="02040503050406030204" pitchFamily="18" charset="0"/>
                                      <a:ea typeface="Cambria Math" panose="02040503050406030204" pitchFamily="18" charset="0"/>
                                    </a:rPr>
                                    <m:t>𝑏</m:t>
                                  </m:r>
                                </m:sup>
                                <m:e>
                                  <m:nary>
                                    <m:naryPr>
                                      <m:ctrlPr>
                                        <a:rPr lang="en-US" altLang="en-US" sz="2200" i="1">
                                          <a:latin typeface="Cambria Math" panose="02040503050406030204" pitchFamily="18" charset="0"/>
                                          <a:ea typeface="Cambria Math" panose="02040503050406030204" pitchFamily="18" charset="0"/>
                                        </a:rPr>
                                      </m:ctrlPr>
                                    </m:naryPr>
                                    <m:sub>
                                      <m:r>
                                        <m:rPr>
                                          <m:brk m:alnAt="23"/>
                                        </m:rPr>
                                        <a:rPr lang="en-US" altLang="en-US" sz="2200" b="0" i="1" smtClean="0">
                                          <a:latin typeface="Cambria Math" panose="02040503050406030204" pitchFamily="18" charset="0"/>
                                          <a:ea typeface="Cambria Math" panose="02040503050406030204" pitchFamily="18" charset="0"/>
                                        </a:rPr>
                                        <m:t>0</m:t>
                                      </m:r>
                                    </m:sub>
                                    <m:sup>
                                      <m:r>
                                        <a:rPr lang="en-US" altLang="en-US" sz="2200" b="0" i="1" smtClean="0">
                                          <a:latin typeface="Cambria Math" panose="02040503050406030204" pitchFamily="18" charset="0"/>
                                          <a:ea typeface="Cambria Math" panose="02040503050406030204" pitchFamily="18" charset="0"/>
                                        </a:rPr>
                                        <m:t>𝑐</m:t>
                                      </m:r>
                                    </m:sup>
                                    <m:e>
                                      <m:sSup>
                                        <m:sSupPr>
                                          <m:ctrlPr>
                                            <a:rPr lang="en-US" altLang="en-US" sz="2200" i="1" smtClean="0">
                                              <a:latin typeface="Cambria Math" panose="02040503050406030204" pitchFamily="18" charset="0"/>
                                              <a:ea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𝑋</m:t>
                                          </m:r>
                                        </m:e>
                                        <m:sup>
                                          <m:r>
                                            <a:rPr lang="en-US" altLang="en-US" sz="2200" b="0" i="1" smtClean="0">
                                              <a:latin typeface="Cambria Math" panose="02040503050406030204" pitchFamily="18" charset="0"/>
                                              <a:ea typeface="Cambria Math" panose="02040503050406030204" pitchFamily="18" charset="0"/>
                                            </a:rPr>
                                            <m:t>2</m:t>
                                          </m:r>
                                        </m:sup>
                                      </m:sSup>
                                      <m:sSup>
                                        <m:sSupPr>
                                          <m:ctrlPr>
                                            <a:rPr lang="en-US" altLang="en-US" sz="2200" i="1" smtClean="0">
                                              <a:latin typeface="Cambria Math" panose="02040503050406030204" pitchFamily="18" charset="0"/>
                                              <a:ea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𝑌</m:t>
                                          </m:r>
                                        </m:e>
                                        <m:sup>
                                          <m:r>
                                            <a:rPr lang="en-US" altLang="en-US" sz="2200" b="0" i="1" smtClean="0">
                                              <a:latin typeface="Cambria Math" panose="02040503050406030204" pitchFamily="18" charset="0"/>
                                              <a:ea typeface="Cambria Math" panose="02040503050406030204" pitchFamily="18" charset="0"/>
                                            </a:rPr>
                                            <m:t>2</m:t>
                                          </m:r>
                                        </m:sup>
                                      </m:sSup>
                                      <m:sSup>
                                        <m:sSupPr>
                                          <m:ctrlPr>
                                            <a:rPr lang="en-US" altLang="en-US" sz="2200" i="1" smtClean="0">
                                              <a:latin typeface="Cambria Math" panose="02040503050406030204" pitchFamily="18" charset="0"/>
                                              <a:ea typeface="Cambria Math" panose="02040503050406030204" pitchFamily="18" charset="0"/>
                                            </a:rPr>
                                          </m:ctrlPr>
                                        </m:sSupPr>
                                        <m:e>
                                          <m:r>
                                            <a:rPr lang="en-US" altLang="en-US" sz="2200" b="0" i="1" smtClean="0">
                                              <a:latin typeface="Cambria Math" panose="02040503050406030204" pitchFamily="18" charset="0"/>
                                              <a:ea typeface="Cambria Math" panose="02040503050406030204" pitchFamily="18" charset="0"/>
                                            </a:rPr>
                                            <m:t>𝑍</m:t>
                                          </m:r>
                                        </m:e>
                                        <m:sup>
                                          <m:r>
                                            <a:rPr lang="en-US" altLang="en-US" sz="2200" b="0" i="1" smtClean="0">
                                              <a:latin typeface="Cambria Math" panose="02040503050406030204" pitchFamily="18" charset="0"/>
                                              <a:ea typeface="Cambria Math" panose="02040503050406030204" pitchFamily="18" charset="0"/>
                                            </a:rPr>
                                            <m:t>2</m:t>
                                          </m:r>
                                        </m:sup>
                                      </m:sSup>
                                      <m:r>
                                        <a:rPr lang="en-US" altLang="en-US" sz="2200" i="1" smtClean="0">
                                          <a:latin typeface="Cambria Math" panose="02040503050406030204" pitchFamily="18" charset="0"/>
                                          <a:ea typeface="Cambria Math" panose="02040503050406030204" pitchFamily="18" charset="0"/>
                                        </a:rPr>
                                        <m:t>ⅆ</m:t>
                                      </m:r>
                                      <m:r>
                                        <a:rPr lang="en-US" altLang="en-US" sz="2200" i="1" smtClean="0">
                                          <a:latin typeface="Cambria Math" panose="02040503050406030204" pitchFamily="18" charset="0"/>
                                          <a:ea typeface="Cambria Math" panose="02040503050406030204" pitchFamily="18" charset="0"/>
                                        </a:rPr>
                                        <m:t>𝑥</m:t>
                                      </m:r>
                                      <m:r>
                                        <a:rPr lang="en-US" altLang="en-US" sz="2200" i="1" smtClean="0">
                                          <a:latin typeface="Cambria Math" panose="02040503050406030204" pitchFamily="18" charset="0"/>
                                          <a:ea typeface="Cambria Math" panose="02040503050406030204" pitchFamily="18" charset="0"/>
                                        </a:rPr>
                                        <m:t>ⅆ</m:t>
                                      </m:r>
                                      <m:r>
                                        <a:rPr lang="en-US" altLang="en-US" sz="2200" i="1" smtClean="0">
                                          <a:latin typeface="Cambria Math" panose="02040503050406030204" pitchFamily="18" charset="0"/>
                                          <a:ea typeface="Cambria Math" panose="02040503050406030204" pitchFamily="18" charset="0"/>
                                        </a:rPr>
                                        <m:t>𝑦</m:t>
                                      </m:r>
                                      <m:r>
                                        <a:rPr lang="en-US" altLang="en-US" sz="2200" i="1">
                                          <a:latin typeface="Cambria Math" panose="02040503050406030204" pitchFamily="18" charset="0"/>
                                          <a:ea typeface="Cambria Math" panose="02040503050406030204" pitchFamily="18" charset="0"/>
                                        </a:rPr>
                                        <m:t>ⅆ</m:t>
                                      </m:r>
                                      <m:r>
                                        <a:rPr lang="en-US" altLang="en-US" sz="2200" b="0" i="1" smtClean="0">
                                          <a:latin typeface="Cambria Math" panose="02040503050406030204" pitchFamily="18" charset="0"/>
                                          <a:ea typeface="Cambria Math" panose="02040503050406030204" pitchFamily="18" charset="0"/>
                                        </a:rPr>
                                        <m:t>𝑧</m:t>
                                      </m:r>
                                    </m:e>
                                  </m:nary>
                                </m:e>
                              </m:nary>
                            </m:e>
                          </m:nary>
                        </m:e>
                      </m:nary>
                    </m:oMath>
                  </m:oMathPara>
                </a14:m>
                <a:endParaRPr lang="en-US" altLang="en-US" sz="2200" dirty="0">
                  <a:latin typeface="Calibri body"/>
                </a:endParaRPr>
              </a:p>
              <a:p>
                <a:pPr algn="just"/>
                <a:endParaRPr lang="en-US" altLang="en-US" sz="1500" dirty="0">
                  <a:latin typeface="Calibri body"/>
                </a:endParaRPr>
              </a:p>
              <a:p>
                <a:pPr algn="just"/>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rPr>
                        <m:t>=</m:t>
                      </m:r>
                      <m:nary>
                        <m:naryPr>
                          <m:ctrlPr>
                            <a:rPr lang="en-US" altLang="en-US" sz="2200" i="1">
                              <a:latin typeface="Cambria Math" panose="02040503050406030204" pitchFamily="18" charset="0"/>
                              <a:ea typeface="Cambria Math" panose="02040503050406030204" pitchFamily="18" charset="0"/>
                            </a:rPr>
                          </m:ctrlPr>
                        </m:naryPr>
                        <m:sub>
                          <m:r>
                            <m:rPr>
                              <m:brk m:alnAt="23"/>
                            </m:rPr>
                            <a:rPr lang="en-US" altLang="en-US" sz="2200" i="1">
                              <a:latin typeface="Cambria Math" panose="02040503050406030204" pitchFamily="18" charset="0"/>
                              <a:ea typeface="Cambria Math" panose="02040503050406030204" pitchFamily="18" charset="0"/>
                            </a:rPr>
                            <m:t>0</m:t>
                          </m:r>
                        </m:sub>
                        <m:sup>
                          <m:r>
                            <a:rPr lang="en-US" altLang="en-US" sz="2200" i="1">
                              <a:latin typeface="Cambria Math" panose="02040503050406030204" pitchFamily="18" charset="0"/>
                              <a:ea typeface="Cambria Math" panose="02040503050406030204" pitchFamily="18" charset="0"/>
                            </a:rPr>
                            <m:t>𝑎</m:t>
                          </m:r>
                        </m:sup>
                        <m:e>
                          <m:sSup>
                            <m:sSupPr>
                              <m:ctrlPr>
                                <a:rPr lang="en-US" altLang="en-US" sz="2200" i="1">
                                  <a:latin typeface="Cambria Math" panose="02040503050406030204" pitchFamily="18" charset="0"/>
                                  <a:ea typeface="Cambria Math" panose="02040503050406030204" pitchFamily="18" charset="0"/>
                                </a:rPr>
                              </m:ctrlPr>
                            </m:sSupPr>
                            <m:e>
                              <m:r>
                                <a:rPr lang="en-US" altLang="en-US" sz="2200" i="1">
                                  <a:latin typeface="Cambria Math" panose="02040503050406030204" pitchFamily="18" charset="0"/>
                                  <a:ea typeface="Cambria Math" panose="02040503050406030204" pitchFamily="18" charset="0"/>
                                </a:rPr>
                                <m:t>𝑋</m:t>
                              </m:r>
                            </m:e>
                            <m:sup>
                              <m:r>
                                <a:rPr lang="en-US" altLang="en-US" sz="2200" i="1">
                                  <a:latin typeface="Cambria Math" panose="02040503050406030204" pitchFamily="18" charset="0"/>
                                  <a:ea typeface="Cambria Math" panose="02040503050406030204" pitchFamily="18" charset="0"/>
                                </a:rPr>
                                <m:t>2</m:t>
                              </m:r>
                            </m:sup>
                          </m:sSup>
                          <m:r>
                            <a:rPr lang="en-US" altLang="en-US" sz="2200" i="1">
                              <a:latin typeface="Cambria Math" panose="02040503050406030204" pitchFamily="18" charset="0"/>
                              <a:ea typeface="Cambria Math" panose="02040503050406030204" pitchFamily="18" charset="0"/>
                            </a:rPr>
                            <m:t>ⅆ</m:t>
                          </m:r>
                          <m:r>
                            <a:rPr lang="en-US" altLang="en-US" sz="2200" i="1">
                              <a:latin typeface="Cambria Math" panose="02040503050406030204" pitchFamily="18" charset="0"/>
                              <a:ea typeface="Cambria Math" panose="02040503050406030204" pitchFamily="18" charset="0"/>
                            </a:rPr>
                            <m:t>𝑥</m:t>
                          </m:r>
                          <m:nary>
                            <m:naryPr>
                              <m:ctrlPr>
                                <a:rPr lang="en-US" altLang="en-US" sz="2200" i="1">
                                  <a:latin typeface="Cambria Math" panose="02040503050406030204" pitchFamily="18" charset="0"/>
                                  <a:ea typeface="Cambria Math" panose="02040503050406030204" pitchFamily="18" charset="0"/>
                                </a:rPr>
                              </m:ctrlPr>
                            </m:naryPr>
                            <m:sub>
                              <m:r>
                                <m:rPr>
                                  <m:brk m:alnAt="23"/>
                                </m:rPr>
                                <a:rPr lang="en-US" altLang="en-US" sz="2200" i="1">
                                  <a:latin typeface="Cambria Math" panose="02040503050406030204" pitchFamily="18" charset="0"/>
                                  <a:ea typeface="Cambria Math" panose="02040503050406030204" pitchFamily="18" charset="0"/>
                                </a:rPr>
                                <m:t>0</m:t>
                              </m:r>
                            </m:sub>
                            <m:sup>
                              <m:r>
                                <a:rPr lang="en-US" altLang="en-US" sz="2200" i="1">
                                  <a:latin typeface="Cambria Math" panose="02040503050406030204" pitchFamily="18" charset="0"/>
                                  <a:ea typeface="Cambria Math" panose="02040503050406030204" pitchFamily="18" charset="0"/>
                                </a:rPr>
                                <m:t>𝑏</m:t>
                              </m:r>
                            </m:sup>
                            <m:e>
                              <m:sSup>
                                <m:sSupPr>
                                  <m:ctrlPr>
                                    <a:rPr lang="en-US" altLang="en-US" sz="2200" i="1">
                                      <a:latin typeface="Cambria Math" panose="02040503050406030204" pitchFamily="18" charset="0"/>
                                      <a:ea typeface="Cambria Math" panose="02040503050406030204" pitchFamily="18" charset="0"/>
                                    </a:rPr>
                                  </m:ctrlPr>
                                </m:sSupPr>
                                <m:e>
                                  <m:r>
                                    <a:rPr lang="en-US" altLang="en-US" sz="2200" i="1">
                                      <a:latin typeface="Cambria Math" panose="02040503050406030204" pitchFamily="18" charset="0"/>
                                      <a:ea typeface="Cambria Math" panose="02040503050406030204" pitchFamily="18" charset="0"/>
                                    </a:rPr>
                                    <m:t>𝑌</m:t>
                                  </m:r>
                                </m:e>
                                <m:sup>
                                  <m:r>
                                    <a:rPr lang="en-US" altLang="en-US" sz="2200" i="1">
                                      <a:latin typeface="Cambria Math" panose="02040503050406030204" pitchFamily="18" charset="0"/>
                                      <a:ea typeface="Cambria Math" panose="02040503050406030204" pitchFamily="18" charset="0"/>
                                    </a:rPr>
                                    <m:t>2</m:t>
                                  </m:r>
                                </m:sup>
                              </m:sSup>
                              <m:r>
                                <a:rPr lang="en-US" altLang="en-US" sz="2200" i="1">
                                  <a:latin typeface="Cambria Math" panose="02040503050406030204" pitchFamily="18" charset="0"/>
                                  <a:ea typeface="Cambria Math" panose="02040503050406030204" pitchFamily="18" charset="0"/>
                                </a:rPr>
                                <m:t>ⅆ</m:t>
                              </m:r>
                              <m:r>
                                <a:rPr lang="en-US" altLang="en-US" sz="2200" i="1">
                                  <a:latin typeface="Cambria Math" panose="02040503050406030204" pitchFamily="18" charset="0"/>
                                  <a:ea typeface="Cambria Math" panose="02040503050406030204" pitchFamily="18" charset="0"/>
                                </a:rPr>
                                <m:t>𝑦</m:t>
                              </m:r>
                              <m:nary>
                                <m:naryPr>
                                  <m:ctrlPr>
                                    <a:rPr lang="en-US" altLang="en-US" sz="2200" i="1">
                                      <a:latin typeface="Cambria Math" panose="02040503050406030204" pitchFamily="18" charset="0"/>
                                      <a:ea typeface="Cambria Math" panose="02040503050406030204" pitchFamily="18" charset="0"/>
                                    </a:rPr>
                                  </m:ctrlPr>
                                </m:naryPr>
                                <m:sub>
                                  <m:r>
                                    <m:rPr>
                                      <m:brk m:alnAt="23"/>
                                    </m:rPr>
                                    <a:rPr lang="en-US" altLang="en-US" sz="2200" i="1">
                                      <a:latin typeface="Cambria Math" panose="02040503050406030204" pitchFamily="18" charset="0"/>
                                      <a:ea typeface="Cambria Math" panose="02040503050406030204" pitchFamily="18" charset="0"/>
                                    </a:rPr>
                                    <m:t>0</m:t>
                                  </m:r>
                                </m:sub>
                                <m:sup>
                                  <m:r>
                                    <a:rPr lang="en-US" altLang="en-US" sz="2200" i="1">
                                      <a:latin typeface="Cambria Math" panose="02040503050406030204" pitchFamily="18" charset="0"/>
                                      <a:ea typeface="Cambria Math" panose="02040503050406030204" pitchFamily="18" charset="0"/>
                                    </a:rPr>
                                    <m:t>𝑐</m:t>
                                  </m:r>
                                </m:sup>
                                <m:e>
                                  <m:sSup>
                                    <m:sSupPr>
                                      <m:ctrlPr>
                                        <a:rPr lang="en-US" altLang="en-US" sz="2200" i="1">
                                          <a:latin typeface="Cambria Math" panose="02040503050406030204" pitchFamily="18" charset="0"/>
                                          <a:ea typeface="Cambria Math" panose="02040503050406030204" pitchFamily="18" charset="0"/>
                                        </a:rPr>
                                      </m:ctrlPr>
                                    </m:sSupPr>
                                    <m:e>
                                      <m:r>
                                        <a:rPr lang="en-US" altLang="en-US" sz="2200" i="1">
                                          <a:latin typeface="Cambria Math" panose="02040503050406030204" pitchFamily="18" charset="0"/>
                                          <a:ea typeface="Cambria Math" panose="02040503050406030204" pitchFamily="18" charset="0"/>
                                        </a:rPr>
                                        <m:t>𝑍</m:t>
                                      </m:r>
                                    </m:e>
                                    <m:sup>
                                      <m:r>
                                        <a:rPr lang="en-US" altLang="en-US" sz="2200" i="1">
                                          <a:latin typeface="Cambria Math" panose="02040503050406030204" pitchFamily="18" charset="0"/>
                                          <a:ea typeface="Cambria Math" panose="02040503050406030204" pitchFamily="18" charset="0"/>
                                        </a:rPr>
                                        <m:t>2</m:t>
                                      </m:r>
                                    </m:sup>
                                  </m:sSup>
                                  <m:r>
                                    <a:rPr lang="en-US" altLang="en-US" sz="2200" i="1">
                                      <a:latin typeface="Cambria Math" panose="02040503050406030204" pitchFamily="18" charset="0"/>
                                      <a:ea typeface="Cambria Math" panose="02040503050406030204" pitchFamily="18" charset="0"/>
                                    </a:rPr>
                                    <m:t>ⅆ</m:t>
                                  </m:r>
                                  <m:r>
                                    <a:rPr lang="en-US" altLang="en-US" sz="2200" i="1">
                                      <a:latin typeface="Cambria Math" panose="02040503050406030204" pitchFamily="18" charset="0"/>
                                      <a:ea typeface="Cambria Math" panose="02040503050406030204" pitchFamily="18" charset="0"/>
                                    </a:rPr>
                                    <m:t>𝑧</m:t>
                                  </m:r>
                                </m:e>
                              </m:nary>
                            </m:e>
                          </m:nary>
                        </m:e>
                      </m:nary>
                      <m:r>
                        <a:rPr lang="en-US" altLang="en-US" sz="2200" b="0" i="1" smtClean="0">
                          <a:latin typeface="Cambria Math" panose="02040503050406030204" pitchFamily="18" charset="0"/>
                          <a:ea typeface="Cambria Math" panose="02040503050406030204" pitchFamily="18" charset="0"/>
                        </a:rPr>
                        <m:t>=1·1·1=1</m:t>
                      </m:r>
                    </m:oMath>
                  </m:oMathPara>
                </a14:m>
                <a:endParaRPr lang="en-US" altLang="en-US" sz="2200" dirty="0">
                  <a:latin typeface="Calibri body"/>
                </a:endParaRPr>
              </a:p>
              <a:p>
                <a:pPr algn="just"/>
                <a:endParaRPr lang="en-US" altLang="en-US" sz="1000" dirty="0">
                  <a:latin typeface="Calibri body"/>
                </a:endParaRPr>
              </a:p>
              <a:p>
                <a:pPr algn="just"/>
                <a:r>
                  <a:rPr lang="en-US" altLang="en-US" sz="2200" dirty="0"/>
                  <a:t>3. The three states </a:t>
                </a:r>
                <a14:m>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a:latin typeface="Cambria Math" panose="02040503050406030204" pitchFamily="18" charset="0"/>
                          </a:rPr>
                          <m:t>11</m:t>
                        </m:r>
                        <m:r>
                          <a:rPr lang="en-US" altLang="en-US" sz="2200" b="0" i="0" smtClean="0">
                            <a:latin typeface="Cambria Math" panose="02040503050406030204" pitchFamily="18" charset="0"/>
                          </a:rPr>
                          <m:t>2</m:t>
                        </m:r>
                      </m:sub>
                    </m:sSub>
                    <m:r>
                      <a:rPr lang="en-US" altLang="en-US" sz="2200" b="0" i="1" smtClean="0">
                        <a:latin typeface="Cambria Math" panose="02040503050406030204" pitchFamily="18" charset="0"/>
                      </a:rPr>
                      <m:t>,</m:t>
                    </m:r>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a:latin typeface="Cambria Math" panose="02040503050406030204" pitchFamily="18" charset="0"/>
                          </a:rPr>
                          <m:t>1</m:t>
                        </m:r>
                        <m:r>
                          <a:rPr lang="en-US" altLang="en-US" sz="2200" b="0" i="0" smtClean="0">
                            <a:latin typeface="Cambria Math" panose="02040503050406030204" pitchFamily="18" charset="0"/>
                          </a:rPr>
                          <m:t>2</m:t>
                        </m:r>
                        <m:r>
                          <a:rPr lang="en-US" altLang="en-US" sz="2200">
                            <a:latin typeface="Cambria Math" panose="02040503050406030204" pitchFamily="18" charset="0"/>
                          </a:rPr>
                          <m:t>1</m:t>
                        </m:r>
                      </m:sub>
                    </m:sSub>
                  </m:oMath>
                </a14:m>
                <a:r>
                  <a:rPr lang="en-US" altLang="en-US" sz="2200" dirty="0"/>
                  <a:t>, and </a:t>
                </a:r>
                <a14:m>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b="0" i="0" smtClean="0">
                            <a:latin typeface="Cambria Math" panose="02040503050406030204" pitchFamily="18" charset="0"/>
                          </a:rPr>
                          <m:t>2</m:t>
                        </m:r>
                        <m:r>
                          <a:rPr lang="en-US" altLang="en-US" sz="2200">
                            <a:latin typeface="Cambria Math" panose="02040503050406030204" pitchFamily="18" charset="0"/>
                          </a:rPr>
                          <m:t>11</m:t>
                        </m:r>
                      </m:sub>
                    </m:sSub>
                  </m:oMath>
                </a14:m>
                <a:r>
                  <a:rPr lang="en-US" altLang="en-US" sz="2200" dirty="0"/>
                  <a:t>are equal in energy</a:t>
                </a:r>
              </a:p>
              <a:p>
                <a:pPr algn="just"/>
                <a:endParaRPr lang="en-US" altLang="en-US" sz="300" dirty="0"/>
              </a:p>
              <a:p>
                <a:pPr algn="just"/>
                <a14:m>
                  <m:oMathPara xmlns:m="http://schemas.openxmlformats.org/officeDocument/2006/math">
                    <m:oMathParaPr>
                      <m:jc m:val="centerGroup"/>
                    </m:oMathParaPr>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a:latin typeface="Cambria Math" panose="02040503050406030204" pitchFamily="18" charset="0"/>
                            </a:rPr>
                            <m:t>112</m:t>
                          </m:r>
                        </m:sub>
                      </m:sSub>
                      <m:r>
                        <a:rPr lang="en-US" altLang="en-US" sz="2200" b="0" i="1" smtClean="0">
                          <a:latin typeface="Cambria Math" panose="02040503050406030204" pitchFamily="18" charset="0"/>
                        </a:rPr>
                        <m:t>=</m:t>
                      </m:r>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a:latin typeface="Cambria Math" panose="02040503050406030204" pitchFamily="18" charset="0"/>
                            </a:rPr>
                            <m:t>121</m:t>
                          </m:r>
                        </m:sub>
                      </m:sSub>
                      <m:r>
                        <a:rPr lang="en-US" altLang="en-US" sz="2200" b="0" i="0" smtClean="0">
                          <a:latin typeface="Cambria Math" panose="02040503050406030204" pitchFamily="18" charset="0"/>
                        </a:rPr>
                        <m:t>=</m:t>
                      </m:r>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a:latin typeface="Cambria Math" panose="02040503050406030204" pitchFamily="18" charset="0"/>
                            </a:rPr>
                            <m:t>211</m:t>
                          </m:r>
                        </m:sub>
                      </m:sSub>
                      <m:r>
                        <a:rPr lang="en-US" altLang="en-US" sz="2200" b="0" i="1" smtClean="0">
                          <a:latin typeface="Cambria Math" panose="02040503050406030204" pitchFamily="18" charset="0"/>
                        </a:rPr>
                        <m:t>=</m:t>
                      </m:r>
                      <m:f>
                        <m:fPr>
                          <m:ctrlPr>
                            <a:rPr lang="en-US" altLang="en-US" sz="2200" b="0" i="1" smtClean="0">
                              <a:latin typeface="Cambria Math" panose="02040503050406030204" pitchFamily="18" charset="0"/>
                            </a:rPr>
                          </m:ctrlPr>
                        </m:fPr>
                        <m:num>
                          <m:r>
                            <a:rPr lang="en-US" altLang="en-US" sz="2200" b="0" i="1" smtClean="0">
                              <a:latin typeface="Cambria Math" panose="02040503050406030204" pitchFamily="18" charset="0"/>
                            </a:rPr>
                            <m:t>6</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h</m:t>
                              </m:r>
                            </m:e>
                            <m:sup>
                              <m:r>
                                <a:rPr lang="en-US" altLang="en-US" sz="2200" b="0" i="1" smtClean="0">
                                  <a:latin typeface="Cambria Math" panose="02040503050406030204" pitchFamily="18" charset="0"/>
                                </a:rPr>
                                <m:t>2</m:t>
                              </m:r>
                            </m:sup>
                          </m:sSup>
                        </m:num>
                        <m:den>
                          <m:r>
                            <a:rPr lang="en-US" altLang="en-US" sz="2200" b="0" i="1" smtClean="0">
                              <a:latin typeface="Cambria Math" panose="02040503050406030204" pitchFamily="18" charset="0"/>
                            </a:rPr>
                            <m:t>8</m:t>
                          </m:r>
                          <m:r>
                            <a:rPr lang="en-US" altLang="en-US" sz="2200" b="0" i="1" smtClean="0">
                              <a:latin typeface="Cambria Math" panose="02040503050406030204" pitchFamily="18" charset="0"/>
                            </a:rPr>
                            <m:t>𝑚</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𝑎</m:t>
                              </m:r>
                            </m:e>
                            <m:sup>
                              <m:r>
                                <a:rPr lang="en-US" altLang="en-US" sz="2200" b="0" i="1" smtClean="0">
                                  <a:latin typeface="Cambria Math" panose="02040503050406030204" pitchFamily="18" charset="0"/>
                                </a:rPr>
                                <m:t>2</m:t>
                              </m:r>
                            </m:sup>
                          </m:sSup>
                        </m:den>
                      </m:f>
                    </m:oMath>
                  </m:oMathPara>
                </a14:m>
                <a:endParaRPr lang="en-US" altLang="en-US" sz="2200" dirty="0">
                  <a:latin typeface="Calibri body"/>
                </a:endParaRPr>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5893729"/>
              </a:xfrm>
              <a:prstGeom prst="rect">
                <a:avLst/>
              </a:prstGeom>
              <a:blipFill>
                <a:blip r:embed="rId2"/>
                <a:stretch>
                  <a:fillRect l="-905" t="-517" r="-905"/>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mc:AlternateContent xmlns:mc="http://schemas.openxmlformats.org/markup-compatibility/2006" xmlns:a14="http://schemas.microsoft.com/office/drawing/2010/main">
        <mc:Choice Requires="a14">
          <p:sp>
            <p:nvSpPr>
              <p:cNvPr id="3" name="Rectangle 2"/>
              <p:cNvSpPr/>
              <p:nvPr/>
            </p:nvSpPr>
            <p:spPr>
              <a:xfrm>
                <a:off x="1759855" y="4264557"/>
                <a:ext cx="126765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𝑎𝑙𝑙</m:t>
                      </m:r>
                      <m:r>
                        <a:rPr lang="en-US" sz="2000" b="0" i="1" smtClean="0">
                          <a:latin typeface="Cambria Math" panose="02040503050406030204" pitchFamily="18" charset="0"/>
                        </a:rPr>
                        <m:t> </m:t>
                      </m:r>
                      <m:r>
                        <a:rPr lang="en-US" sz="2000" b="0" i="1" smtClean="0">
                          <a:latin typeface="Cambria Math" panose="02040503050406030204" pitchFamily="18" charset="0"/>
                        </a:rPr>
                        <m:t>𝑠𝑝𝑎𝑐𝑒</m:t>
                      </m:r>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1759855" y="4264557"/>
                <a:ext cx="1267655" cy="400110"/>
              </a:xfrm>
              <a:prstGeom prst="rect">
                <a:avLst/>
              </a:prstGeom>
              <a:blipFill>
                <a:blip r:embed="rId3"/>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1111224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fade">
                                      <p:cBhvr>
                                        <p:cTn id="40" dur="500"/>
                                        <p:tgtEl>
                                          <p:spTgt spid="5">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Effect transition="in" filter="fade">
                                      <p:cBhvr>
                                        <p:cTn id="45" dur="500"/>
                                        <p:tgtEl>
                                          <p:spTgt spid="5">
                                            <p:txEl>
                                              <p:pRg st="13" end="1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5" end="15"/>
                                            </p:txEl>
                                          </p:spTgt>
                                        </p:tgtEl>
                                        <p:attrNameLst>
                                          <p:attrName>style.visibility</p:attrName>
                                        </p:attrNameLst>
                                      </p:cBhvr>
                                      <p:to>
                                        <p:strVal val="visible"/>
                                      </p:to>
                                    </p:set>
                                    <p:animEffect transition="in" filter="fade">
                                      <p:cBhvr>
                                        <p:cTn id="50"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53</a:t>
            </a:fld>
            <a:endParaRPr lang="en-US"/>
          </a:p>
        </p:txBody>
      </p:sp>
      <mc:AlternateContent xmlns:mc="http://schemas.openxmlformats.org/markup-compatibility/2006" xmlns:a14="http://schemas.microsoft.com/office/drawing/2010/main">
        <mc:Choice Requires="a14">
          <p:sp>
            <p:nvSpPr>
              <p:cNvPr id="5" name="Rectangle 4"/>
              <p:cNvSpPr/>
              <p:nvPr/>
            </p:nvSpPr>
            <p:spPr>
              <a:xfrm>
                <a:off x="211014" y="898946"/>
                <a:ext cx="8754566" cy="2635850"/>
              </a:xfrm>
              <a:prstGeom prst="rect">
                <a:avLst/>
              </a:prstGeom>
            </p:spPr>
            <p:txBody>
              <a:bodyPr wrap="square">
                <a:spAutoFit/>
              </a:bodyPr>
              <a:lstStyle/>
              <a:p>
                <a:pPr algn="just">
                  <a:spcBef>
                    <a:spcPct val="0"/>
                  </a:spcBef>
                </a:pPr>
                <a:r>
                  <a:rPr lang="en-US" altLang="en-US" sz="2000" dirty="0"/>
                  <a:t>This means that it is possible to have different states with different quantum numbers taking the same energy.  This is what is called </a:t>
                </a:r>
                <a:r>
                  <a:rPr lang="en-US" altLang="en-US" sz="2000" b="1" dirty="0"/>
                  <a:t>degeneracy.  </a:t>
                </a:r>
                <a:r>
                  <a:rPr lang="en-US" altLang="en-US" sz="2000" dirty="0"/>
                  <a:t>Some other examples are:</a:t>
                </a:r>
              </a:p>
              <a:p>
                <a:pPr algn="just"/>
                <a14:m>
                  <m:oMathPara xmlns:m="http://schemas.openxmlformats.org/officeDocument/2006/math">
                    <m:oMathParaPr>
                      <m:jc m:val="centerGroup"/>
                    </m:oMathParaPr>
                    <m:oMath xmlns:m="http://schemas.openxmlformats.org/officeDocument/2006/math">
                      <m:sSub>
                        <m:sSubPr>
                          <m:ctrlPr>
                            <a:rPr lang="en-US" altLang="en-US" sz="2100" i="1">
                              <a:latin typeface="Cambria Math" panose="02040503050406030204" pitchFamily="18" charset="0"/>
                            </a:rPr>
                          </m:ctrlPr>
                        </m:sSubPr>
                        <m:e>
                          <m:r>
                            <a:rPr lang="en-US" altLang="en-US" sz="2100">
                              <a:latin typeface="Cambria Math" panose="02040503050406030204" pitchFamily="18" charset="0"/>
                            </a:rPr>
                            <m:t>𝐸</m:t>
                          </m:r>
                        </m:e>
                        <m:sub>
                          <m:r>
                            <a:rPr lang="en-US" altLang="en-US" sz="2100">
                              <a:latin typeface="Cambria Math" panose="02040503050406030204" pitchFamily="18" charset="0"/>
                            </a:rPr>
                            <m:t>11</m:t>
                          </m:r>
                          <m:r>
                            <a:rPr lang="en-US" altLang="en-US" sz="2100" b="0" i="0" smtClean="0">
                              <a:latin typeface="Cambria Math" panose="02040503050406030204" pitchFamily="18" charset="0"/>
                            </a:rPr>
                            <m:t>3</m:t>
                          </m:r>
                        </m:sub>
                      </m:sSub>
                      <m:r>
                        <a:rPr lang="en-US" altLang="en-US" sz="2100" b="0" i="1" smtClean="0">
                          <a:latin typeface="Cambria Math" panose="02040503050406030204" pitchFamily="18" charset="0"/>
                        </a:rPr>
                        <m:t>=</m:t>
                      </m:r>
                      <m:sSub>
                        <m:sSubPr>
                          <m:ctrlPr>
                            <a:rPr lang="en-US" altLang="en-US" sz="2100" i="1">
                              <a:latin typeface="Cambria Math" panose="02040503050406030204" pitchFamily="18" charset="0"/>
                            </a:rPr>
                          </m:ctrlPr>
                        </m:sSubPr>
                        <m:e>
                          <m:r>
                            <a:rPr lang="en-US" altLang="en-US" sz="2100">
                              <a:latin typeface="Cambria Math" panose="02040503050406030204" pitchFamily="18" charset="0"/>
                            </a:rPr>
                            <m:t>𝐸</m:t>
                          </m:r>
                        </m:e>
                        <m:sub>
                          <m:r>
                            <a:rPr lang="en-US" altLang="en-US" sz="2100">
                              <a:latin typeface="Cambria Math" panose="02040503050406030204" pitchFamily="18" charset="0"/>
                            </a:rPr>
                            <m:t>1</m:t>
                          </m:r>
                          <m:r>
                            <a:rPr lang="en-US" altLang="en-US" sz="2100" b="0" i="0" smtClean="0">
                              <a:latin typeface="Cambria Math" panose="02040503050406030204" pitchFamily="18" charset="0"/>
                            </a:rPr>
                            <m:t>3</m:t>
                          </m:r>
                          <m:r>
                            <a:rPr lang="en-US" altLang="en-US" sz="2100">
                              <a:latin typeface="Cambria Math" panose="02040503050406030204" pitchFamily="18" charset="0"/>
                            </a:rPr>
                            <m:t>1</m:t>
                          </m:r>
                        </m:sub>
                      </m:sSub>
                      <m:r>
                        <a:rPr lang="en-US" altLang="en-US" sz="2100" b="0" i="0" smtClean="0">
                          <a:latin typeface="Cambria Math" panose="02040503050406030204" pitchFamily="18" charset="0"/>
                        </a:rPr>
                        <m:t>=</m:t>
                      </m:r>
                      <m:sSub>
                        <m:sSubPr>
                          <m:ctrlPr>
                            <a:rPr lang="en-US" altLang="en-US" sz="2100" i="1">
                              <a:latin typeface="Cambria Math" panose="02040503050406030204" pitchFamily="18" charset="0"/>
                            </a:rPr>
                          </m:ctrlPr>
                        </m:sSubPr>
                        <m:e>
                          <m:r>
                            <a:rPr lang="en-US" altLang="en-US" sz="2100">
                              <a:latin typeface="Cambria Math" panose="02040503050406030204" pitchFamily="18" charset="0"/>
                            </a:rPr>
                            <m:t>𝐸</m:t>
                          </m:r>
                        </m:e>
                        <m:sub>
                          <m:r>
                            <a:rPr lang="en-US" altLang="en-US" sz="2100" b="0" i="0" smtClean="0">
                              <a:latin typeface="Cambria Math" panose="02040503050406030204" pitchFamily="18" charset="0"/>
                            </a:rPr>
                            <m:t>3</m:t>
                          </m:r>
                          <m:r>
                            <a:rPr lang="en-US" altLang="en-US" sz="2100">
                              <a:latin typeface="Cambria Math" panose="02040503050406030204" pitchFamily="18" charset="0"/>
                            </a:rPr>
                            <m:t>11</m:t>
                          </m:r>
                        </m:sub>
                      </m:sSub>
                      <m:r>
                        <a:rPr lang="en-US" altLang="en-US" sz="2100" b="0" i="1" smtClean="0">
                          <a:latin typeface="Cambria Math" panose="02040503050406030204" pitchFamily="18" charset="0"/>
                        </a:rPr>
                        <m:t>=</m:t>
                      </m:r>
                      <m:f>
                        <m:fPr>
                          <m:ctrlPr>
                            <a:rPr lang="en-US" altLang="en-US" sz="2100" b="0" i="1" smtClean="0">
                              <a:latin typeface="Cambria Math" panose="02040503050406030204" pitchFamily="18" charset="0"/>
                            </a:rPr>
                          </m:ctrlPr>
                        </m:fPr>
                        <m:num>
                          <m:r>
                            <a:rPr lang="en-US" altLang="en-US" sz="2100" b="0" i="1" smtClean="0">
                              <a:latin typeface="Cambria Math" panose="02040503050406030204" pitchFamily="18" charset="0"/>
                            </a:rPr>
                            <m:t>11</m:t>
                          </m:r>
                          <m:sSup>
                            <m:sSupPr>
                              <m:ctrlPr>
                                <a:rPr lang="en-US" altLang="en-US" sz="2100" b="0" i="1" smtClean="0">
                                  <a:latin typeface="Cambria Math" panose="02040503050406030204" pitchFamily="18" charset="0"/>
                                </a:rPr>
                              </m:ctrlPr>
                            </m:sSupPr>
                            <m:e>
                              <m:r>
                                <a:rPr lang="en-US" altLang="en-US" sz="2100" b="0" i="1" smtClean="0">
                                  <a:latin typeface="Cambria Math" panose="02040503050406030204" pitchFamily="18" charset="0"/>
                                </a:rPr>
                                <m:t>h</m:t>
                              </m:r>
                            </m:e>
                            <m:sup>
                              <m:r>
                                <a:rPr lang="en-US" altLang="en-US" sz="2100" b="0" i="1" smtClean="0">
                                  <a:latin typeface="Cambria Math" panose="02040503050406030204" pitchFamily="18" charset="0"/>
                                </a:rPr>
                                <m:t>2</m:t>
                              </m:r>
                            </m:sup>
                          </m:sSup>
                        </m:num>
                        <m:den>
                          <m:r>
                            <a:rPr lang="en-US" altLang="en-US" sz="2100" b="0" i="1" smtClean="0">
                              <a:latin typeface="Cambria Math" panose="02040503050406030204" pitchFamily="18" charset="0"/>
                            </a:rPr>
                            <m:t>8</m:t>
                          </m:r>
                          <m:r>
                            <a:rPr lang="en-US" altLang="en-US" sz="2100" b="0" i="1" smtClean="0">
                              <a:latin typeface="Cambria Math" panose="02040503050406030204" pitchFamily="18" charset="0"/>
                            </a:rPr>
                            <m:t>𝑚</m:t>
                          </m:r>
                          <m:sSup>
                            <m:sSupPr>
                              <m:ctrlPr>
                                <a:rPr lang="en-US" altLang="en-US" sz="2100" b="0" i="1" smtClean="0">
                                  <a:latin typeface="Cambria Math" panose="02040503050406030204" pitchFamily="18" charset="0"/>
                                </a:rPr>
                              </m:ctrlPr>
                            </m:sSupPr>
                            <m:e>
                              <m:r>
                                <a:rPr lang="en-US" altLang="en-US" sz="2100" b="0" i="1" smtClean="0">
                                  <a:latin typeface="Cambria Math" panose="02040503050406030204" pitchFamily="18" charset="0"/>
                                </a:rPr>
                                <m:t>𝑎</m:t>
                              </m:r>
                            </m:e>
                            <m:sup>
                              <m:r>
                                <a:rPr lang="en-US" altLang="en-US" sz="2100" b="0" i="1" smtClean="0">
                                  <a:latin typeface="Cambria Math" panose="02040503050406030204" pitchFamily="18" charset="0"/>
                                </a:rPr>
                                <m:t>2</m:t>
                              </m:r>
                            </m:sup>
                          </m:sSup>
                        </m:den>
                      </m:f>
                    </m:oMath>
                  </m:oMathPara>
                </a14:m>
                <a:endParaRPr lang="en-US" altLang="en-US" sz="2100" dirty="0">
                  <a:latin typeface="Calibri body"/>
                </a:endParaRPr>
              </a:p>
              <a:p>
                <a:pPr algn="just"/>
                <a:endParaRPr lang="en-US" altLang="en-US" sz="1500" dirty="0">
                  <a:latin typeface="Calibri body"/>
                </a:endParaRPr>
              </a:p>
              <a:p>
                <a:pPr algn="just"/>
                <a14:m>
                  <m:oMathPara xmlns:m="http://schemas.openxmlformats.org/officeDocument/2006/math">
                    <m:oMathParaPr>
                      <m:jc m:val="centerGroup"/>
                    </m:oMathParaPr>
                    <m:oMath xmlns:m="http://schemas.openxmlformats.org/officeDocument/2006/math">
                      <m:sSub>
                        <m:sSubPr>
                          <m:ctrlPr>
                            <a:rPr lang="en-US" altLang="en-US" sz="2100" i="1">
                              <a:latin typeface="Cambria Math" panose="02040503050406030204" pitchFamily="18" charset="0"/>
                            </a:rPr>
                          </m:ctrlPr>
                        </m:sSubPr>
                        <m:e>
                          <m:r>
                            <a:rPr lang="en-US" altLang="en-US" sz="2100">
                              <a:latin typeface="Cambria Math" panose="02040503050406030204" pitchFamily="18" charset="0"/>
                            </a:rPr>
                            <m:t>𝐸</m:t>
                          </m:r>
                        </m:e>
                        <m:sub>
                          <m:r>
                            <a:rPr lang="en-US" altLang="en-US" sz="2100" b="0" i="0" smtClean="0">
                              <a:latin typeface="Cambria Math" panose="02040503050406030204" pitchFamily="18" charset="0"/>
                            </a:rPr>
                            <m:t>221</m:t>
                          </m:r>
                        </m:sub>
                      </m:sSub>
                      <m:r>
                        <a:rPr lang="en-US" altLang="en-US" sz="2100" i="1">
                          <a:latin typeface="Cambria Math" panose="02040503050406030204" pitchFamily="18" charset="0"/>
                        </a:rPr>
                        <m:t>=</m:t>
                      </m:r>
                      <m:sSub>
                        <m:sSubPr>
                          <m:ctrlPr>
                            <a:rPr lang="en-US" altLang="en-US" sz="2100" i="1">
                              <a:latin typeface="Cambria Math" panose="02040503050406030204" pitchFamily="18" charset="0"/>
                            </a:rPr>
                          </m:ctrlPr>
                        </m:sSubPr>
                        <m:e>
                          <m:r>
                            <a:rPr lang="en-US" altLang="en-US" sz="2100">
                              <a:latin typeface="Cambria Math" panose="02040503050406030204" pitchFamily="18" charset="0"/>
                            </a:rPr>
                            <m:t>𝐸</m:t>
                          </m:r>
                        </m:e>
                        <m:sub>
                          <m:r>
                            <a:rPr lang="en-US" altLang="en-US" sz="2100" b="0" i="0" smtClean="0">
                              <a:latin typeface="Cambria Math" panose="02040503050406030204" pitchFamily="18" charset="0"/>
                            </a:rPr>
                            <m:t>212</m:t>
                          </m:r>
                        </m:sub>
                      </m:sSub>
                      <m:r>
                        <a:rPr lang="en-US" altLang="en-US" sz="2100">
                          <a:latin typeface="Cambria Math" panose="02040503050406030204" pitchFamily="18" charset="0"/>
                        </a:rPr>
                        <m:t>=</m:t>
                      </m:r>
                      <m:sSub>
                        <m:sSubPr>
                          <m:ctrlPr>
                            <a:rPr lang="en-US" altLang="en-US" sz="2100" i="1">
                              <a:latin typeface="Cambria Math" panose="02040503050406030204" pitchFamily="18" charset="0"/>
                            </a:rPr>
                          </m:ctrlPr>
                        </m:sSubPr>
                        <m:e>
                          <m:r>
                            <a:rPr lang="en-US" altLang="en-US" sz="2100">
                              <a:latin typeface="Cambria Math" panose="02040503050406030204" pitchFamily="18" charset="0"/>
                            </a:rPr>
                            <m:t>𝐸</m:t>
                          </m:r>
                        </m:e>
                        <m:sub>
                          <m:r>
                            <a:rPr lang="en-US" altLang="en-US" sz="2100" b="0" i="0" smtClean="0">
                              <a:latin typeface="Cambria Math" panose="02040503050406030204" pitchFamily="18" charset="0"/>
                            </a:rPr>
                            <m:t>122</m:t>
                          </m:r>
                        </m:sub>
                      </m:sSub>
                      <m:r>
                        <a:rPr lang="en-US" altLang="en-US" sz="2100" i="1">
                          <a:latin typeface="Cambria Math" panose="02040503050406030204" pitchFamily="18" charset="0"/>
                        </a:rPr>
                        <m:t>=</m:t>
                      </m:r>
                      <m:f>
                        <m:fPr>
                          <m:ctrlPr>
                            <a:rPr lang="en-US" altLang="en-US" sz="2100" i="1">
                              <a:latin typeface="Cambria Math" panose="02040503050406030204" pitchFamily="18" charset="0"/>
                            </a:rPr>
                          </m:ctrlPr>
                        </m:fPr>
                        <m:num>
                          <m:r>
                            <a:rPr lang="en-US" altLang="en-US" sz="2100" b="0" i="1" smtClean="0">
                              <a:latin typeface="Cambria Math" panose="02040503050406030204" pitchFamily="18" charset="0"/>
                            </a:rPr>
                            <m:t>9</m:t>
                          </m:r>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h</m:t>
                              </m:r>
                            </m:e>
                            <m:sup>
                              <m:r>
                                <a:rPr lang="en-US" altLang="en-US" sz="2100" i="1">
                                  <a:latin typeface="Cambria Math" panose="02040503050406030204" pitchFamily="18" charset="0"/>
                                </a:rPr>
                                <m:t>2</m:t>
                              </m:r>
                            </m:sup>
                          </m:sSup>
                        </m:num>
                        <m:den>
                          <m:r>
                            <a:rPr lang="en-US" altLang="en-US" sz="2100" i="1">
                              <a:latin typeface="Cambria Math" panose="02040503050406030204" pitchFamily="18" charset="0"/>
                            </a:rPr>
                            <m:t>8</m:t>
                          </m:r>
                          <m:r>
                            <a:rPr lang="en-US" altLang="en-US" sz="2100" i="1">
                              <a:latin typeface="Cambria Math" panose="02040503050406030204" pitchFamily="18" charset="0"/>
                            </a:rPr>
                            <m:t>𝑚</m:t>
                          </m:r>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𝑎</m:t>
                              </m:r>
                            </m:e>
                            <m:sup>
                              <m:r>
                                <a:rPr lang="en-US" altLang="en-US" sz="2100" i="1">
                                  <a:latin typeface="Cambria Math" panose="02040503050406030204" pitchFamily="18" charset="0"/>
                                </a:rPr>
                                <m:t>2</m:t>
                              </m:r>
                            </m:sup>
                          </m:sSup>
                        </m:den>
                      </m:f>
                    </m:oMath>
                  </m:oMathPara>
                </a14:m>
                <a:endParaRPr lang="en-US" altLang="en-US" sz="2100" dirty="0">
                  <a:latin typeface="Calibri body"/>
                </a:endParaRPr>
              </a:p>
            </p:txBody>
          </p:sp>
        </mc:Choice>
        <mc:Fallback xmlns="">
          <p:sp>
            <p:nvSpPr>
              <p:cNvPr id="5" name="Rectangle 4"/>
              <p:cNvSpPr>
                <a:spLocks noRot="1" noChangeAspect="1" noMove="1" noResize="1" noEditPoints="1" noAdjustHandles="1" noChangeArrowheads="1" noChangeShapeType="1" noTextEdit="1"/>
              </p:cNvSpPr>
              <p:nvPr/>
            </p:nvSpPr>
            <p:spPr>
              <a:xfrm>
                <a:off x="211014" y="898946"/>
                <a:ext cx="8754566" cy="2635850"/>
              </a:xfrm>
              <a:prstGeom prst="rect">
                <a:avLst/>
              </a:prstGeom>
              <a:blipFill>
                <a:blip r:embed="rId2"/>
                <a:stretch>
                  <a:fillRect l="-766" t="-1155" r="-696"/>
                </a:stretch>
              </a:blipFill>
            </p:spPr>
            <p:txBody>
              <a:bodyPr/>
              <a:lstStyle/>
              <a:p>
                <a:r>
                  <a:rPr lang="en-US">
                    <a:noFill/>
                  </a:rPr>
                  <a:t> </a:t>
                </a:r>
              </a:p>
            </p:txBody>
          </p:sp>
        </mc:Fallback>
      </mc:AlternateContent>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p:pic>
        <p:nvPicPr>
          <p:cNvPr id="4" name="Picture 3"/>
          <p:cNvPicPr>
            <a:picLocks noChangeAspect="1"/>
          </p:cNvPicPr>
          <p:nvPr/>
        </p:nvPicPr>
        <p:blipFill>
          <a:blip r:embed="rId3"/>
          <a:stretch>
            <a:fillRect/>
          </a:stretch>
        </p:blipFill>
        <p:spPr>
          <a:xfrm>
            <a:off x="312350" y="3413384"/>
            <a:ext cx="3096720" cy="2011680"/>
          </a:xfrm>
          <a:prstGeom prst="rect">
            <a:avLst/>
          </a:prstGeom>
        </p:spPr>
      </p:pic>
      <p:sp>
        <p:nvSpPr>
          <p:cNvPr id="10" name="Rectangle 9"/>
          <p:cNvSpPr/>
          <p:nvPr/>
        </p:nvSpPr>
        <p:spPr>
          <a:xfrm>
            <a:off x="3691054" y="4773167"/>
            <a:ext cx="4099797" cy="400110"/>
          </a:xfrm>
          <a:prstGeom prst="rect">
            <a:avLst/>
          </a:prstGeom>
        </p:spPr>
        <p:txBody>
          <a:bodyPr wrap="square">
            <a:spAutoFit/>
          </a:bodyPr>
          <a:lstStyle/>
          <a:p>
            <a:pPr algn="just"/>
            <a:r>
              <a:rPr lang="en-US" sz="2000" dirty="0">
                <a:solidFill>
                  <a:schemeClr val="accent6">
                    <a:lumMod val="75000"/>
                  </a:schemeClr>
                </a:solidFill>
              </a:rPr>
              <a:t>Reflects symmetry of the box.</a:t>
            </a:r>
          </a:p>
        </p:txBody>
      </p:sp>
      <p:sp>
        <p:nvSpPr>
          <p:cNvPr id="11" name="Rectangle 10"/>
          <p:cNvSpPr/>
          <p:nvPr/>
        </p:nvSpPr>
        <p:spPr>
          <a:xfrm>
            <a:off x="3691054" y="4065281"/>
            <a:ext cx="5161465" cy="707886"/>
          </a:xfrm>
          <a:prstGeom prst="rect">
            <a:avLst/>
          </a:prstGeom>
        </p:spPr>
        <p:txBody>
          <a:bodyPr wrap="square">
            <a:spAutoFit/>
          </a:bodyPr>
          <a:lstStyle/>
          <a:p>
            <a:pPr algn="just"/>
            <a:r>
              <a:rPr lang="en-US" sz="2000" b="1" dirty="0">
                <a:solidFill>
                  <a:srgbClr val="002060"/>
                </a:solidFill>
              </a:rPr>
              <a:t>Degeneracy</a:t>
            </a:r>
            <a:r>
              <a:rPr lang="en-US" sz="2000" dirty="0">
                <a:solidFill>
                  <a:srgbClr val="002060"/>
                </a:solidFill>
              </a:rPr>
              <a:t> – different wave functions with the same energy.</a:t>
            </a:r>
          </a:p>
        </p:txBody>
      </p:sp>
      <p:pic>
        <p:nvPicPr>
          <p:cNvPr id="12" name="Picture 11"/>
          <p:cNvPicPr>
            <a:picLocks noChangeAspect="1"/>
          </p:cNvPicPr>
          <p:nvPr/>
        </p:nvPicPr>
        <p:blipFill>
          <a:blip r:embed="rId4"/>
          <a:stretch>
            <a:fillRect/>
          </a:stretch>
        </p:blipFill>
        <p:spPr>
          <a:xfrm>
            <a:off x="413950" y="5914547"/>
            <a:ext cx="7960615" cy="581025"/>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13950" y="5544815"/>
                <a:ext cx="8101400" cy="400110"/>
              </a:xfrm>
              <a:prstGeom prst="rect">
                <a:avLst/>
              </a:prstGeom>
            </p:spPr>
            <p:txBody>
              <a:bodyPr wrap="square">
                <a:spAutoFit/>
              </a:bodyPr>
              <a:lstStyle/>
              <a:p>
                <a:r>
                  <a:rPr lang="en-US" sz="2000" dirty="0">
                    <a:solidFill>
                      <a:srgbClr val="FF0000"/>
                    </a:solidFill>
                  </a:rPr>
                  <a:t>When </a:t>
                </a:r>
                <a14:m>
                  <m:oMath xmlns:m="http://schemas.openxmlformats.org/officeDocument/2006/math">
                    <m:r>
                      <a:rPr lang="en-US" sz="2000" i="1" dirty="0" smtClean="0">
                        <a:solidFill>
                          <a:srgbClr val="FF0000"/>
                        </a:solidFill>
                        <a:latin typeface="Cambria Math" panose="02040503050406030204" pitchFamily="18" charset="0"/>
                      </a:rPr>
                      <m:t>𝑎</m:t>
                    </m:r>
                    <m:r>
                      <a:rPr lang="en-US" sz="2000" i="1" dirty="0" smtClean="0">
                        <a:solidFill>
                          <a:srgbClr val="FF0000"/>
                        </a:solidFill>
                        <a:latin typeface="Cambria Math" panose="02040503050406030204" pitchFamily="18" charset="0"/>
                      </a:rPr>
                      <m:t> = </m:t>
                    </m:r>
                    <m:r>
                      <a:rPr lang="en-US" sz="2000" i="1" dirty="0" smtClean="0">
                        <a:solidFill>
                          <a:srgbClr val="FF0000"/>
                        </a:solidFill>
                        <a:latin typeface="Cambria Math" panose="02040503050406030204" pitchFamily="18" charset="0"/>
                      </a:rPr>
                      <m:t>𝑏</m:t>
                    </m:r>
                    <m:r>
                      <a:rPr lang="en-US" sz="2000" i="1" dirty="0" smtClean="0">
                        <a:solidFill>
                          <a:srgbClr val="FF0000"/>
                        </a:solidFill>
                        <a:latin typeface="Cambria Math" panose="02040503050406030204" pitchFamily="18" charset="0"/>
                      </a:rPr>
                      <m:t> = </m:t>
                    </m:r>
                    <m:r>
                      <a:rPr lang="en-US" sz="2000" i="1" dirty="0" smtClean="0">
                        <a:solidFill>
                          <a:srgbClr val="FF0000"/>
                        </a:solidFill>
                        <a:latin typeface="Cambria Math" panose="02040503050406030204" pitchFamily="18" charset="0"/>
                      </a:rPr>
                      <m:t>𝑐</m:t>
                    </m:r>
                  </m:oMath>
                </a14:m>
                <a:r>
                  <a:rPr lang="en-US" sz="2000" dirty="0">
                    <a:solidFill>
                      <a:srgbClr val="FF0000"/>
                    </a:solidFill>
                  </a:rPr>
                  <a:t>, the lowest levels have the following degeneracy factors:</a:t>
                </a:r>
              </a:p>
            </p:txBody>
          </p:sp>
        </mc:Choice>
        <mc:Fallback xmlns="">
          <p:sp>
            <p:nvSpPr>
              <p:cNvPr id="13" name="Rectangle 12"/>
              <p:cNvSpPr>
                <a:spLocks noRot="1" noChangeAspect="1" noMove="1" noResize="1" noEditPoints="1" noAdjustHandles="1" noChangeArrowheads="1" noChangeShapeType="1" noTextEdit="1"/>
              </p:cNvSpPr>
              <p:nvPr/>
            </p:nvSpPr>
            <p:spPr>
              <a:xfrm>
                <a:off x="413950" y="5544815"/>
                <a:ext cx="8101400" cy="400110"/>
              </a:xfrm>
              <a:prstGeom prst="rect">
                <a:avLst/>
              </a:prstGeom>
              <a:blipFill>
                <a:blip r:embed="rId5"/>
                <a:stretch>
                  <a:fillRect l="-828"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1143224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54</a:t>
            </a:fld>
            <a:endParaRPr lang="en-US"/>
          </a:p>
        </p:txBody>
      </p:sp>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mc:AlternateContent xmlns:mc="http://schemas.openxmlformats.org/markup-compatibility/2006" xmlns:a14="http://schemas.microsoft.com/office/drawing/2010/main">
        <mc:Choice Requires="a14">
          <p:sp>
            <p:nvSpPr>
              <p:cNvPr id="3" name="Rectangle 2"/>
              <p:cNvSpPr/>
              <p:nvPr/>
            </p:nvSpPr>
            <p:spPr>
              <a:xfrm>
                <a:off x="279400" y="889690"/>
                <a:ext cx="8674100" cy="5753755"/>
              </a:xfrm>
              <a:prstGeom prst="rect">
                <a:avLst/>
              </a:prstGeom>
            </p:spPr>
            <p:txBody>
              <a:bodyPr wrap="square">
                <a:spAutoFit/>
              </a:bodyPr>
              <a:lstStyle/>
              <a:p>
                <a:pPr algn="just"/>
                <a:r>
                  <a:rPr lang="en-US" sz="2000" b="1" dirty="0">
                    <a:solidFill>
                      <a:srgbClr val="FF0000"/>
                    </a:solidFill>
                    <a:latin typeface="Calibri body"/>
                  </a:rPr>
                  <a:t>Example: </a:t>
                </a:r>
                <a:r>
                  <a:rPr lang="en-US" sz="2000" dirty="0">
                    <a:latin typeface="Calibri body"/>
                  </a:rPr>
                  <a:t>Calculate the expectation value of the linear momentum along the direction of y-axis </a:t>
                </a: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𝑦</m:t>
                            </m:r>
                          </m:sub>
                        </m:sSub>
                      </m:e>
                    </m:d>
                  </m:oMath>
                </a14:m>
                <a:r>
                  <a:rPr lang="en-US" sz="2000" dirty="0">
                    <a:latin typeface="Calibri body"/>
                  </a:rPr>
                  <a:t> for a particle in a three dimensional box with sides of lengths </a:t>
                </a:r>
                <a14:m>
                  <m:oMath xmlns:m="http://schemas.openxmlformats.org/officeDocument/2006/math">
                    <m:r>
                      <a:rPr lang="en-US" sz="2200" i="1" dirty="0" smtClean="0">
                        <a:latin typeface="Cambria Math" panose="02040503050406030204" pitchFamily="18" charset="0"/>
                      </a:rPr>
                      <m:t>𝑎</m:t>
                    </m:r>
                    <m:r>
                      <a:rPr lang="en-US" sz="2200" i="1" dirty="0" smtClean="0">
                        <a:latin typeface="Cambria Math" panose="02040503050406030204" pitchFamily="18" charset="0"/>
                      </a:rPr>
                      <m:t>, </m:t>
                    </m:r>
                    <m:r>
                      <a:rPr lang="en-US" sz="2200" i="1" dirty="0" smtClean="0">
                        <a:latin typeface="Cambria Math" panose="02040503050406030204" pitchFamily="18" charset="0"/>
                      </a:rPr>
                      <m:t>𝑏</m:t>
                    </m:r>
                    <m:r>
                      <a:rPr lang="en-US" sz="2200" i="1" dirty="0" smtClean="0">
                        <a:latin typeface="Cambria Math" panose="02040503050406030204" pitchFamily="18" charset="0"/>
                      </a:rPr>
                      <m:t>, </m:t>
                    </m:r>
                  </m:oMath>
                </a14:m>
                <a:r>
                  <a:rPr lang="en-US" sz="2000" dirty="0">
                    <a:latin typeface="Calibri body"/>
                  </a:rPr>
                  <a:t>and </a:t>
                </a:r>
                <a14:m>
                  <m:oMath xmlns:m="http://schemas.openxmlformats.org/officeDocument/2006/math">
                    <m:r>
                      <a:rPr lang="en-US" sz="2200" i="1" dirty="0" smtClean="0">
                        <a:latin typeface="Cambria Math" panose="02040503050406030204" pitchFamily="18" charset="0"/>
                      </a:rPr>
                      <m:t>𝑐</m:t>
                    </m:r>
                  </m:oMath>
                </a14:m>
                <a:r>
                  <a:rPr lang="en-US" sz="2000" dirty="0">
                    <a:latin typeface="Calibri body"/>
                  </a:rPr>
                  <a:t>.</a:t>
                </a:r>
              </a:p>
              <a:p>
                <a:pPr algn="just"/>
                <a:endParaRPr lang="en-US" sz="500" dirty="0">
                  <a:latin typeface="Calibri body"/>
                </a:endParaRPr>
              </a:p>
              <a:p>
                <a:pPr algn="just"/>
                <a:r>
                  <a:rPr lang="en-US" sz="2000" b="1" dirty="0">
                    <a:solidFill>
                      <a:srgbClr val="0070C0"/>
                    </a:solidFill>
                    <a:latin typeface="Calibri body"/>
                  </a:rPr>
                  <a:t>Solution:</a:t>
                </a:r>
              </a:p>
              <a:p>
                <a:pPr algn="just"/>
                <a:r>
                  <a:rPr lang="en-US" sz="2000" dirty="0">
                    <a:latin typeface="Calibri body"/>
                  </a:rPr>
                  <a:t>The expected value of linear momentum in the y direction, can be estimated using the equation</a:t>
                </a:r>
              </a:p>
              <a:p>
                <a:pPr algn="just"/>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𝑦</m:t>
                              </m:r>
                            </m:sub>
                          </m:sSub>
                        </m:e>
                      </m:d>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nary>
                            <m:naryPr>
                              <m:limLoc m:val="undOvr"/>
                              <m:subHide m:val="on"/>
                              <m:supHide m:val="on"/>
                              <m:ctrlPr>
                                <a:rPr lang="en-US" sz="2000" i="1">
                                  <a:latin typeface="Cambria Math" panose="02040503050406030204" pitchFamily="18" charset="0"/>
                                  <a:ea typeface="Cambria Math" panose="02040503050406030204" pitchFamily="18" charset="0"/>
                                </a:rPr>
                              </m:ctrlPr>
                            </m:naryPr>
                            <m:sub/>
                            <m:sup/>
                            <m:e>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𝜓</m:t>
                                  </m:r>
                                </m:e>
                                <m:sub>
                                  <m:r>
                                    <a:rPr lang="en-US" sz="2000" i="1">
                                      <a:latin typeface="Cambria Math" panose="02040503050406030204" pitchFamily="18" charset="0"/>
                                      <a:ea typeface="Cambria Math" panose="02040503050406030204" pitchFamily="18" charset="0"/>
                                    </a:rPr>
                                    <m:t>𝑠</m:t>
                                  </m:r>
                                </m:sub>
                                <m:sup>
                                  <m:r>
                                    <a:rPr lang="en-US" sz="2000" i="1">
                                      <a:latin typeface="Cambria Math" panose="02040503050406030204" pitchFamily="18" charset="0"/>
                                      <a:ea typeface="Cambria Math" panose="02040503050406030204" pitchFamily="18" charset="0"/>
                                    </a:rPr>
                                    <m:t>∗</m:t>
                                  </m:r>
                                </m:sup>
                              </m:sSubSup>
                            </m:e>
                          </m:nary>
                          <m:acc>
                            <m:accPr>
                              <m:chr m:val="̂"/>
                              <m:ctrlPr>
                                <a:rPr lang="en-US" sz="2000" i="1">
                                  <a:latin typeface="Cambria Math" panose="02040503050406030204" pitchFamily="18" charset="0"/>
                                </a:rPr>
                              </m:ctrlPr>
                            </m:accPr>
                            <m:e>
                              <m:r>
                                <a:rPr lang="en-US" sz="2000" i="1">
                                  <a:latin typeface="Cambria Math" panose="02040503050406030204" pitchFamily="18" charset="0"/>
                                </a:rPr>
                                <m:t>𝑂</m:t>
                              </m:r>
                              <m:r>
                                <a:rPr lang="en-US" sz="2000" i="1">
                                  <a:latin typeface="Cambria Math" panose="02040503050406030204" pitchFamily="18" charset="0"/>
                                </a:rPr>
                                <m:t> </m:t>
                              </m:r>
                            </m:e>
                          </m:acc>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𝜓</m:t>
                              </m:r>
                            </m:e>
                            <m:sub>
                              <m:r>
                                <a:rPr lang="en-US" sz="2000" i="1">
                                  <a:latin typeface="Cambria Math" panose="02040503050406030204" pitchFamily="18" charset="0"/>
                                </a:rPr>
                                <m:t>𝑠</m:t>
                              </m:r>
                            </m:sub>
                          </m:sSub>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𝜏</m:t>
                          </m:r>
                        </m:num>
                        <m:den>
                          <m:nary>
                            <m:naryPr>
                              <m:limLoc m:val="undOvr"/>
                              <m:subHide m:val="on"/>
                              <m:supHide m:val="on"/>
                              <m:ctrlPr>
                                <a:rPr lang="en-US" sz="2000" i="1">
                                  <a:latin typeface="Cambria Math" panose="02040503050406030204" pitchFamily="18" charset="0"/>
                                  <a:ea typeface="Cambria Math" panose="02040503050406030204" pitchFamily="18" charset="0"/>
                                </a:rPr>
                              </m:ctrlPr>
                            </m:naryPr>
                            <m:sub/>
                            <m:sup/>
                            <m:e>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𝜓</m:t>
                                  </m:r>
                                </m:e>
                                <m:sub>
                                  <m:r>
                                    <a:rPr lang="en-US" sz="2000" i="1">
                                      <a:latin typeface="Cambria Math" panose="02040503050406030204" pitchFamily="18" charset="0"/>
                                      <a:ea typeface="Cambria Math" panose="02040503050406030204" pitchFamily="18" charset="0"/>
                                    </a:rPr>
                                    <m:t>𝑠</m:t>
                                  </m:r>
                                </m:sub>
                                <m:sup>
                                  <m:r>
                                    <a:rPr lang="en-US" sz="2000" i="1">
                                      <a:latin typeface="Cambria Math" panose="02040503050406030204" pitchFamily="18" charset="0"/>
                                      <a:ea typeface="Cambria Math" panose="02040503050406030204" pitchFamily="18" charset="0"/>
                                    </a:rPr>
                                    <m:t>∗</m:t>
                                  </m:r>
                                </m:sup>
                              </m:sSubSup>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𝜓</m:t>
                                  </m:r>
                                </m:e>
                                <m:sub>
                                  <m:r>
                                    <a:rPr lang="en-US" sz="2000" i="1">
                                      <a:latin typeface="Cambria Math" panose="02040503050406030204" pitchFamily="18" charset="0"/>
                                    </a:rPr>
                                    <m:t>𝑠</m:t>
                                  </m:r>
                                </m:sub>
                              </m:sSub>
                            </m:e>
                          </m:nary>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𝜏</m:t>
                          </m:r>
                        </m:den>
                      </m:f>
                    </m:oMath>
                  </m:oMathPara>
                </a14:m>
                <a:endParaRPr lang="en-US" sz="2000" dirty="0">
                  <a:latin typeface="Calibri body"/>
                </a:endParaRPr>
              </a:p>
              <a:p>
                <a:pPr algn="just"/>
                <a:r>
                  <a:rPr lang="en-US" sz="2000" dirty="0">
                    <a:latin typeface="Calibri body"/>
                  </a:rPr>
                  <a:t>And since the wave function  for a particle in 3-D box, </a:t>
                </a:r>
                <a14:m>
                  <m:oMath xmlns:m="http://schemas.openxmlformats.org/officeDocument/2006/math">
                    <m:r>
                      <a:rPr lang="en-US" sz="2000">
                        <a:latin typeface="Cambria Math" panose="02040503050406030204" pitchFamily="18" charset="0"/>
                      </a:rPr>
                      <m:t>𝜓</m:t>
                    </m:r>
                    <m:d>
                      <m:dPr>
                        <m:ctrlPr>
                          <a:rPr lang="en-US" sz="2000" i="1">
                            <a:latin typeface="Cambria Math" panose="02040503050406030204" pitchFamily="18" charset="0"/>
                          </a:rPr>
                        </m:ctrlPr>
                      </m:dPr>
                      <m:e>
                        <m:r>
                          <a:rPr lang="en-US" sz="2000">
                            <a:latin typeface="Cambria Math" panose="02040503050406030204" pitchFamily="18" charset="0"/>
                          </a:rPr>
                          <m:t>𝑥</m:t>
                        </m:r>
                        <m:r>
                          <a:rPr lang="en-US" sz="2000">
                            <a:latin typeface="Cambria Math" panose="02040503050406030204" pitchFamily="18" charset="0"/>
                          </a:rPr>
                          <m:t>,</m:t>
                        </m:r>
                        <m:r>
                          <a:rPr lang="en-US" sz="2000">
                            <a:latin typeface="Cambria Math" panose="02040503050406030204" pitchFamily="18" charset="0"/>
                          </a:rPr>
                          <m:t>𝑦</m:t>
                        </m:r>
                        <m:r>
                          <a:rPr lang="en-US" sz="2000">
                            <a:latin typeface="Cambria Math" panose="02040503050406030204" pitchFamily="18" charset="0"/>
                          </a:rPr>
                          <m:t>,</m:t>
                        </m:r>
                        <m:r>
                          <a:rPr lang="en-US" sz="2000">
                            <a:latin typeface="Cambria Math" panose="02040503050406030204" pitchFamily="18" charset="0"/>
                          </a:rPr>
                          <m:t>𝑧</m:t>
                        </m:r>
                      </m:e>
                    </m:d>
                    <m:r>
                      <a:rPr lang="en-US" sz="2000">
                        <a:latin typeface="Cambria Math" panose="02040503050406030204" pitchFamily="18" charset="0"/>
                      </a:rPr>
                      <m:t>,</m:t>
                    </m:r>
                  </m:oMath>
                </a14:m>
                <a:r>
                  <a:rPr lang="en-US" sz="2000" dirty="0">
                    <a:latin typeface="Calibri body"/>
                  </a:rPr>
                  <a:t> and </a:t>
                </a:r>
                <a14:m>
                  <m:oMath xmlns:m="http://schemas.openxmlformats.org/officeDocument/2006/math">
                    <m:r>
                      <a:rPr lang="en-US" sz="2000" i="1" dirty="0" smtClean="0">
                        <a:latin typeface="Cambria Math" panose="02040503050406030204" pitchFamily="18" charset="0"/>
                      </a:rPr>
                      <m:t>𝑋</m:t>
                    </m:r>
                    <m:r>
                      <a:rPr lang="en-US" sz="2000" i="1" dirty="0" smtClean="0">
                        <a:latin typeface="Cambria Math" panose="02040503050406030204" pitchFamily="18" charset="0"/>
                      </a:rPr>
                      <m:t>, </m:t>
                    </m:r>
                    <m:r>
                      <a:rPr lang="en-US" sz="2000" i="1" dirty="0" smtClean="0">
                        <a:latin typeface="Cambria Math" panose="02040503050406030204" pitchFamily="18" charset="0"/>
                      </a:rPr>
                      <m:t>𝑌</m:t>
                    </m:r>
                    <m:r>
                      <a:rPr lang="en-US" sz="2000" i="1" dirty="0" smtClean="0">
                        <a:latin typeface="Cambria Math" panose="02040503050406030204" pitchFamily="18" charset="0"/>
                      </a:rPr>
                      <m:t>, </m:t>
                    </m:r>
                  </m:oMath>
                </a14:m>
                <a:r>
                  <a:rPr lang="en-US" sz="2000" dirty="0">
                    <a:latin typeface="Calibri body"/>
                  </a:rPr>
                  <a:t>and </a:t>
                </a:r>
                <a14:m>
                  <m:oMath xmlns:m="http://schemas.openxmlformats.org/officeDocument/2006/math">
                    <m:r>
                      <a:rPr lang="en-US" sz="2000" i="1" dirty="0" smtClean="0">
                        <a:latin typeface="Cambria Math" panose="02040503050406030204" pitchFamily="18" charset="0"/>
                      </a:rPr>
                      <m:t>𝑍</m:t>
                    </m:r>
                  </m:oMath>
                </a14:m>
                <a:r>
                  <a:rPr lang="en-US" sz="2000" dirty="0">
                    <a:latin typeface="Calibri body"/>
                  </a:rPr>
                  <a:t> functions are normalized, then</a:t>
                </a:r>
              </a:p>
              <a:p>
                <a:pPr algn="just"/>
                <a:endParaRPr lang="en-US" sz="500" dirty="0">
                  <a:latin typeface="Calibri body"/>
                </a:endParaRPr>
              </a:p>
              <a:p>
                <a:pPr algn="just"/>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𝑦</m:t>
                              </m:r>
                            </m:sub>
                          </m:sSub>
                        </m:e>
                      </m:d>
                      <m:r>
                        <a:rPr lang="en-US" sz="2000" b="0" i="1" smtClean="0">
                          <a:latin typeface="Cambria Math" panose="02040503050406030204" pitchFamily="18" charset="0"/>
                        </a:rPr>
                        <m:t>= </m:t>
                      </m:r>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𝑎</m:t>
                          </m:r>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𝑋</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𝑋</m:t>
                          </m:r>
                          <m:r>
                            <a:rPr lang="en-US" sz="2000" b="0" i="1" smtClean="0">
                              <a:latin typeface="Cambria Math" panose="02040503050406030204" pitchFamily="18" charset="0"/>
                            </a:rPr>
                            <m:t> </m:t>
                          </m:r>
                          <m:r>
                            <a:rPr lang="en-US" sz="2000" b="0" i="1" smtClean="0">
                              <a:latin typeface="Cambria Math" panose="02040503050406030204" pitchFamily="18" charset="0"/>
                            </a:rPr>
                            <m:t>𝑑𝑥</m:t>
                          </m:r>
                        </m:e>
                      </m:nary>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𝑏</m:t>
                          </m:r>
                        </m:sup>
                        <m:e>
                          <m:sSup>
                            <m:sSupPr>
                              <m:ctrlPr>
                                <a:rPr lang="en-US" sz="2000" i="1">
                                  <a:latin typeface="Cambria Math" panose="02040503050406030204" pitchFamily="18" charset="0"/>
                                </a:rPr>
                              </m:ctrlPr>
                            </m:sSupPr>
                            <m:e>
                              <m:r>
                                <a:rPr lang="en-US" sz="2000" b="0" i="1" smtClean="0">
                                  <a:latin typeface="Cambria Math" panose="02040503050406030204" pitchFamily="18" charset="0"/>
                                </a:rPr>
                                <m:t>𝑌</m:t>
                              </m:r>
                            </m:e>
                            <m:sup>
                              <m:r>
                                <a:rPr lang="en-US" sz="2000" i="1">
                                  <a:latin typeface="Cambria Math" panose="02040503050406030204" pitchFamily="18" charset="0"/>
                                </a:rPr>
                                <m:t>∗</m:t>
                              </m:r>
                            </m:sup>
                          </m:sSup>
                          <m:r>
                            <a:rPr lang="en-US" sz="2000" b="0" i="1" smtClean="0">
                              <a:latin typeface="Cambria Math" panose="02040503050406030204" pitchFamily="18" charset="0"/>
                            </a:rPr>
                            <m:t>𝑌</m:t>
                          </m:r>
                          <m:r>
                            <a:rPr lang="en-US" sz="2000" i="1">
                              <a:latin typeface="Cambria Math" panose="02040503050406030204" pitchFamily="18" charset="0"/>
                            </a:rPr>
                            <m:t> </m:t>
                          </m:r>
                          <m:r>
                            <a:rPr lang="en-US" sz="2000" i="1">
                              <a:latin typeface="Cambria Math" panose="02040503050406030204" pitchFamily="18" charset="0"/>
                            </a:rPr>
                            <m:t>𝑑𝑦</m:t>
                          </m:r>
                        </m:e>
                      </m:nary>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𝑐</m:t>
                          </m:r>
                        </m:sup>
                        <m:e>
                          <m:sSup>
                            <m:sSupPr>
                              <m:ctrlPr>
                                <a:rPr lang="en-US" sz="2000" i="1">
                                  <a:latin typeface="Cambria Math" panose="02040503050406030204" pitchFamily="18" charset="0"/>
                                </a:rPr>
                              </m:ctrlPr>
                            </m:sSupPr>
                            <m:e>
                              <m:r>
                                <a:rPr lang="en-US" sz="2000" b="0" i="1" smtClean="0">
                                  <a:latin typeface="Cambria Math" panose="02040503050406030204" pitchFamily="18" charset="0"/>
                                </a:rPr>
                                <m:t>𝑍</m:t>
                              </m:r>
                            </m:e>
                            <m:sup>
                              <m:r>
                                <a:rPr lang="en-US" sz="2000" i="1">
                                  <a:latin typeface="Cambria Math" panose="02040503050406030204" pitchFamily="18" charset="0"/>
                                </a:rPr>
                                <m:t>∗</m:t>
                              </m:r>
                            </m:sup>
                          </m:sSup>
                          <m:r>
                            <a:rPr lang="en-US" sz="2000" b="0" i="1" smtClean="0">
                              <a:latin typeface="Cambria Math" panose="02040503050406030204" pitchFamily="18" charset="0"/>
                            </a:rPr>
                            <m:t>𝑍</m:t>
                          </m:r>
                          <m:r>
                            <a:rPr lang="en-US" sz="2000" i="1">
                              <a:latin typeface="Cambria Math" panose="02040503050406030204" pitchFamily="18" charset="0"/>
                            </a:rPr>
                            <m:t> </m:t>
                          </m:r>
                          <m:r>
                            <a:rPr lang="en-US" sz="2000" i="1">
                              <a:latin typeface="Cambria Math" panose="02040503050406030204" pitchFamily="18" charset="0"/>
                            </a:rPr>
                            <m:t>𝑑𝑧</m:t>
                          </m:r>
                        </m:e>
                      </m:nary>
                    </m:oMath>
                  </m:oMathPara>
                </a14:m>
                <a:endParaRPr lang="en-US" sz="2000" dirty="0">
                  <a:latin typeface="Calibri body"/>
                </a:endParaRPr>
              </a:p>
              <a:p>
                <a:pPr algn="just"/>
                <a:endParaRPr lang="en-US" sz="500" dirty="0">
                  <a:latin typeface="Calibri body"/>
                </a:endParaRPr>
              </a:p>
              <a:p>
                <a:pPr algn="just"/>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 </m:t>
                      </m:r>
                      <m:nary>
                        <m:naryPr>
                          <m:ctrlPr>
                            <a:rPr lang="en-US" sz="2000" i="1">
                              <a:latin typeface="Cambria Math" panose="02040503050406030204" pitchFamily="18" charset="0"/>
                            </a:rPr>
                          </m:ctrlPr>
                        </m:naryPr>
                        <m:sub>
                          <m:r>
                            <m:rPr>
                              <m:brk m:alnAt="23"/>
                            </m:rPr>
                            <a:rPr lang="en-US" sz="2000" i="1">
                              <a:latin typeface="Cambria Math" panose="02040503050406030204" pitchFamily="18" charset="0"/>
                            </a:rPr>
                            <m:t>0</m:t>
                          </m:r>
                        </m:sub>
                        <m:sup>
                          <m:r>
                            <a:rPr lang="en-US" sz="2000" b="0" i="1" smtClean="0">
                              <a:latin typeface="Cambria Math" panose="02040503050406030204" pitchFamily="18" charset="0"/>
                            </a:rPr>
                            <m:t>𝑏</m:t>
                          </m:r>
                        </m:sup>
                        <m:e>
                          <m:sSup>
                            <m:sSupPr>
                              <m:ctrlPr>
                                <a:rPr lang="en-US" sz="2000" i="1">
                                  <a:latin typeface="Cambria Math" panose="02040503050406030204" pitchFamily="18" charset="0"/>
                                </a:rPr>
                              </m:ctrlPr>
                            </m:sSupPr>
                            <m:e>
                              <m:r>
                                <a:rPr lang="en-US" sz="2000" b="0" i="1" smtClean="0">
                                  <a:latin typeface="Cambria Math" panose="02040503050406030204" pitchFamily="18" charset="0"/>
                                </a:rPr>
                                <m:t>𝑌</m:t>
                              </m:r>
                            </m:e>
                            <m:sup>
                              <m:r>
                                <a:rPr lang="en-US" sz="2000" i="1">
                                  <a:latin typeface="Cambria Math" panose="02040503050406030204" pitchFamily="18" charset="0"/>
                                </a:rPr>
                                <m:t>∗</m:t>
                              </m:r>
                            </m:sup>
                          </m:sSup>
                          <m:r>
                            <a:rPr lang="en-US" sz="2000" b="0" i="1" smtClean="0">
                              <a:latin typeface="Cambria Math" panose="02040503050406030204" pitchFamily="18" charset="0"/>
                            </a:rPr>
                            <m:t>𝑌</m:t>
                          </m:r>
                          <m:r>
                            <a:rPr lang="en-US" sz="2000" i="1">
                              <a:latin typeface="Cambria Math" panose="02040503050406030204" pitchFamily="18" charset="0"/>
                            </a:rPr>
                            <m:t> </m:t>
                          </m:r>
                          <m:r>
                            <a:rPr lang="en-US" sz="2000" i="1">
                              <a:latin typeface="Cambria Math" panose="02040503050406030204" pitchFamily="18" charset="0"/>
                            </a:rPr>
                            <m:t>𝑑𝑦</m:t>
                          </m:r>
                        </m:e>
                      </m:nary>
                    </m:oMath>
                  </m:oMathPara>
                </a14:m>
                <a:endParaRPr lang="en-US" sz="2000" dirty="0">
                  <a:latin typeface="Calibri body"/>
                </a:endParaRPr>
              </a:p>
              <a:p>
                <a:pPr algn="just"/>
                <a:endParaRPr lang="en-US" sz="500" dirty="0">
                  <a:latin typeface="Calibri body"/>
                </a:endParaRPr>
              </a:p>
              <a:p>
                <a:pPr algn="just"/>
                <a:r>
                  <a:rPr lang="en-US" sz="2000" dirty="0">
                    <a:latin typeface="Calibri body"/>
                  </a:rPr>
                  <a:t>It turns out to be a problem for a particle in a one dimensional box, and we can prove that </a:t>
                </a:r>
                <a14:m>
                  <m:oMath xmlns:m="http://schemas.openxmlformats.org/officeDocument/2006/math">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𝑦</m:t>
                            </m:r>
                          </m:sub>
                        </m:sSub>
                      </m:e>
                    </m:d>
                    <m:r>
                      <a:rPr lang="en-US" sz="2000" b="0" i="1" smtClean="0">
                        <a:latin typeface="Cambria Math" panose="02040503050406030204" pitchFamily="18" charset="0"/>
                      </a:rPr>
                      <m:t>=</m:t>
                    </m:r>
                    <m:r>
                      <a:rPr lang="en-US" sz="2000" b="0" i="1" smtClean="0">
                        <a:latin typeface="Cambria Math" panose="02040503050406030204" pitchFamily="18" charset="0"/>
                      </a:rPr>
                      <m:t>0</m:t>
                    </m:r>
                  </m:oMath>
                </a14:m>
                <a:r>
                  <a:rPr lang="en-US" sz="2000" dirty="0">
                    <a:latin typeface="Calibri body"/>
                  </a:rPr>
                  <a:t> (see slides 42-43).</a:t>
                </a:r>
              </a:p>
            </p:txBody>
          </p:sp>
        </mc:Choice>
        <mc:Fallback xmlns="">
          <p:sp>
            <p:nvSpPr>
              <p:cNvPr id="3" name="Rectangle 2"/>
              <p:cNvSpPr>
                <a:spLocks noRot="1" noChangeAspect="1" noMove="1" noResize="1" noEditPoints="1" noAdjustHandles="1" noChangeArrowheads="1" noChangeShapeType="1" noTextEdit="1"/>
              </p:cNvSpPr>
              <p:nvPr/>
            </p:nvSpPr>
            <p:spPr>
              <a:xfrm>
                <a:off x="279400" y="889690"/>
                <a:ext cx="8674100" cy="5753755"/>
              </a:xfrm>
              <a:prstGeom prst="rect">
                <a:avLst/>
              </a:prstGeom>
              <a:blipFill>
                <a:blip r:embed="rId2"/>
                <a:stretch>
                  <a:fillRect l="-773" t="-530" r="-703" b="-424"/>
                </a:stretch>
              </a:blipFill>
            </p:spPr>
            <p:txBody>
              <a:bodyPr/>
              <a:lstStyle/>
              <a:p>
                <a:r>
                  <a:rPr lang="en-US">
                    <a:noFill/>
                  </a:rPr>
                  <a:t> </a:t>
                </a:r>
              </a:p>
            </p:txBody>
          </p:sp>
        </mc:Fallback>
      </mc:AlternateContent>
    </p:spTree>
    <p:extLst>
      <p:ext uri="{BB962C8B-B14F-4D97-AF65-F5344CB8AC3E}">
        <p14:creationId xmlns:p14="http://schemas.microsoft.com/office/powerpoint/2010/main" val="2372485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55</a:t>
            </a:fld>
            <a:endParaRPr lang="en-US"/>
          </a:p>
        </p:txBody>
      </p:sp>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Particle in a Three-Dimensional Box</a:t>
            </a:r>
            <a:endParaRPr lang="ar-SA" altLang="en-US" sz="2850" b="1" dirty="0"/>
          </a:p>
        </p:txBody>
      </p:sp>
      <mc:AlternateContent xmlns:mc="http://schemas.openxmlformats.org/markup-compatibility/2006" xmlns:a14="http://schemas.microsoft.com/office/drawing/2010/main">
        <mc:Choice Requires="a14">
          <p:sp>
            <p:nvSpPr>
              <p:cNvPr id="3" name="Rectangle 2"/>
              <p:cNvSpPr/>
              <p:nvPr/>
            </p:nvSpPr>
            <p:spPr>
              <a:xfrm>
                <a:off x="215900" y="894914"/>
                <a:ext cx="8559800" cy="6058710"/>
              </a:xfrm>
              <a:prstGeom prst="rect">
                <a:avLst/>
              </a:prstGeom>
            </p:spPr>
            <p:txBody>
              <a:bodyPr wrap="square">
                <a:spAutoFit/>
              </a:bodyPr>
              <a:lstStyle/>
              <a:p>
                <a:pPr algn="just"/>
                <a:r>
                  <a:rPr lang="en-US" b="1" dirty="0">
                    <a:solidFill>
                      <a:srgbClr val="FF0000"/>
                    </a:solidFill>
                    <a:latin typeface="Calibri body"/>
                  </a:rPr>
                  <a:t>Example: </a:t>
                </a:r>
                <a:r>
                  <a:rPr lang="en-US" dirty="0">
                    <a:latin typeface="Calibri body"/>
                  </a:rPr>
                  <a:t>Consider an electron in superfluid helium (</a:t>
                </a:r>
                <a14:m>
                  <m:oMath xmlns:m="http://schemas.openxmlformats.org/officeDocument/2006/math">
                    <m:r>
                      <a:rPr lang="en-US" i="0" baseline="30000" dirty="0" smtClean="0">
                        <a:latin typeface="Cambria Math" panose="02040503050406030204" pitchFamily="18" charset="0"/>
                      </a:rPr>
                      <m:t>4</m:t>
                    </m:r>
                    <m:r>
                      <m:rPr>
                        <m:sty m:val="p"/>
                      </m:rPr>
                      <a:rPr lang="en-US" i="0" dirty="0" smtClean="0">
                        <a:latin typeface="Cambria Math" panose="02040503050406030204" pitchFamily="18" charset="0"/>
                      </a:rPr>
                      <m:t>He</m:t>
                    </m:r>
                  </m:oMath>
                </a14:m>
                <a:r>
                  <a:rPr lang="en-US" dirty="0">
                    <a:latin typeface="Calibri body"/>
                  </a:rPr>
                  <a:t>) where it forms a solvation cavity with a radius of 18 </a:t>
                </a:r>
                <a14:m>
                  <m:oMath xmlns:m="http://schemas.openxmlformats.org/officeDocument/2006/math">
                    <m:r>
                      <a:rPr lang="en-US" i="1" dirty="0">
                        <a:latin typeface="Cambria Math" panose="02040503050406030204" pitchFamily="18" charset="0"/>
                      </a:rPr>
                      <m:t>Å</m:t>
                    </m:r>
                  </m:oMath>
                </a14:m>
                <a:r>
                  <a:rPr lang="en-US" dirty="0">
                    <a:latin typeface="Calibri body"/>
                  </a:rPr>
                  <a:t>. Calculate the zero-point energy and the energy difference between the ground and first excited states by approximating the electron by a particle in a 3-dimensional box.</a:t>
                </a:r>
              </a:p>
              <a:p>
                <a:pPr algn="just"/>
                <a:endParaRPr lang="en-US" sz="800" dirty="0">
                  <a:latin typeface="Calibri body"/>
                </a:endParaRPr>
              </a:p>
              <a:p>
                <a:pPr algn="just"/>
                <a:r>
                  <a:rPr lang="en-US" b="1" dirty="0">
                    <a:solidFill>
                      <a:srgbClr val="0070C0"/>
                    </a:solidFill>
                    <a:latin typeface="Calibri body"/>
                  </a:rPr>
                  <a:t>Solution: </a:t>
                </a:r>
                <a:r>
                  <a:rPr lang="en-US" dirty="0">
                    <a:latin typeface="Calibri body"/>
                  </a:rPr>
                  <a:t>The zero-point energy can be obtained from the lowest state energy (e.g. </a:t>
                </a:r>
                <a14:m>
                  <m:oMath xmlns:m="http://schemas.openxmlformats.org/officeDocument/2006/math">
                    <m:r>
                      <a:rPr lang="en-US" dirty="0">
                        <a:latin typeface="Cambria Math" panose="02040503050406030204" pitchFamily="18" charset="0"/>
                      </a:rPr>
                      <m:t>𝑛</m:t>
                    </m:r>
                    <m:r>
                      <a:rPr lang="en-US" dirty="0">
                        <a:latin typeface="Cambria Math" panose="02040503050406030204" pitchFamily="18" charset="0"/>
                      </a:rPr>
                      <m:t> = 1</m:t>
                    </m:r>
                  </m:oMath>
                </a14:m>
                <a:r>
                  <a:rPr lang="en-US" dirty="0">
                    <a:latin typeface="Calibri body"/>
                  </a:rPr>
                  <a:t>) with </a:t>
                </a:r>
                <a14:m>
                  <m:oMath xmlns:m="http://schemas.openxmlformats.org/officeDocument/2006/math">
                    <m:r>
                      <a:rPr lang="en-US" dirty="0">
                        <a:latin typeface="Cambria Math" panose="02040503050406030204" pitchFamily="18" charset="0"/>
                      </a:rPr>
                      <m:t>𝑎</m:t>
                    </m:r>
                    <m:r>
                      <a:rPr lang="en-US" dirty="0">
                        <a:latin typeface="Cambria Math" panose="02040503050406030204" pitchFamily="18" charset="0"/>
                      </a:rPr>
                      <m:t>=</m:t>
                    </m:r>
                    <m:r>
                      <a:rPr lang="en-US" dirty="0">
                        <a:latin typeface="Cambria Math" panose="02040503050406030204" pitchFamily="18" charset="0"/>
                      </a:rPr>
                      <m:t>𝑏</m:t>
                    </m:r>
                    <m:r>
                      <a:rPr lang="en-US" dirty="0">
                        <a:latin typeface="Cambria Math" panose="02040503050406030204" pitchFamily="18" charset="0"/>
                      </a:rPr>
                      <m:t>=</m:t>
                    </m:r>
                    <m:r>
                      <a:rPr lang="en-US" dirty="0">
                        <a:latin typeface="Cambria Math" panose="02040503050406030204" pitchFamily="18" charset="0"/>
                      </a:rPr>
                      <m:t>𝑐</m:t>
                    </m:r>
                    <m:r>
                      <a:rPr lang="en-US" dirty="0">
                        <a:latin typeface="Cambria Math" panose="02040503050406030204" pitchFamily="18" charset="0"/>
                      </a:rPr>
                      <m:t>=36 Å</m:t>
                    </m:r>
                  </m:oMath>
                </a14:m>
                <a:r>
                  <a:rPr lang="en-US" dirty="0">
                    <a:latin typeface="Calibri body"/>
                  </a:rPr>
                  <a:t>. The first excited state is triply degenerate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112,</m:t>
                    </m:r>
                    <m:r>
                      <a:rPr lang="en-US" i="1" dirty="0" smtClean="0">
                        <a:latin typeface="Cambria Math" panose="02040503050406030204" pitchFamily="18" charset="0"/>
                      </a:rPr>
                      <m:t>𝐸</m:t>
                    </m:r>
                    <m:r>
                      <a:rPr lang="en-US" i="1" dirty="0" smtClean="0">
                        <a:latin typeface="Cambria Math" panose="02040503050406030204" pitchFamily="18" charset="0"/>
                      </a:rPr>
                      <m:t>121 </m:t>
                    </m:r>
                    <m:r>
                      <a:rPr lang="en-US" i="1" dirty="0">
                        <a:latin typeface="Cambria Math" panose="02040503050406030204" pitchFamily="18" charset="0"/>
                      </a:rPr>
                      <m:t>𝑎𝑛𝑑</m:t>
                    </m:r>
                    <m:r>
                      <a:rPr lang="en-US" i="1" dirty="0">
                        <a:latin typeface="Cambria Math" panose="02040503050406030204" pitchFamily="18" charset="0"/>
                      </a:rPr>
                      <m:t> </m:t>
                    </m:r>
                    <m:r>
                      <a:rPr lang="en-US" i="1" dirty="0">
                        <a:latin typeface="Cambria Math" panose="02040503050406030204" pitchFamily="18" charset="0"/>
                      </a:rPr>
                      <m:t>𝐸</m:t>
                    </m:r>
                    <m:r>
                      <a:rPr lang="en-US" i="1" dirty="0">
                        <a:latin typeface="Cambria Math" panose="02040503050406030204" pitchFamily="18" charset="0"/>
                      </a:rPr>
                      <m:t>211</m:t>
                    </m:r>
                  </m:oMath>
                </a14:m>
                <a:r>
                  <a:rPr lang="en-US" dirty="0">
                    <a:latin typeface="Calibri body"/>
                  </a:rPr>
                  <a:t>).</a:t>
                </a:r>
              </a:p>
              <a:p>
                <a:pPr algn="just"/>
                <a:endParaRPr lang="en-US" sz="300" dirty="0">
                  <a:latin typeface="Calibri body"/>
                </a:endParaRPr>
              </a:p>
              <a:p>
                <a:pPr algn="just"/>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i="1">
                              <a:latin typeface="Cambria Math" panose="02040503050406030204" pitchFamily="18" charset="0"/>
                            </a:rPr>
                            <m:t>111</m:t>
                          </m:r>
                        </m:sub>
                      </m:sSub>
                      <m:r>
                        <a:rPr lang="en-US" altLang="en-US" i="1">
                          <a:latin typeface="Cambria Math" panose="02040503050406030204" pitchFamily="18" charset="0"/>
                        </a:rPr>
                        <m:t>=</m:t>
                      </m:r>
                      <m:f>
                        <m:fPr>
                          <m:ctrlPr>
                            <a:rPr lang="en-US" altLang="en-US" i="1">
                              <a:latin typeface="Cambria Math" panose="02040503050406030204" pitchFamily="18" charset="0"/>
                            </a:rPr>
                          </m:ctrlPr>
                        </m:fPr>
                        <m:num>
                          <m:sSup>
                            <m:sSupPr>
                              <m:ctrlPr>
                                <a:rPr lang="en-US" altLang="en-US" i="1">
                                  <a:latin typeface="Cambria Math" panose="02040503050406030204" pitchFamily="18" charset="0"/>
                                </a:rPr>
                              </m:ctrlPr>
                            </m:sSupPr>
                            <m:e>
                              <m:r>
                                <a:rPr lang="en-US" altLang="en-US" i="1">
                                  <a:latin typeface="Cambria Math" panose="02040503050406030204" pitchFamily="18" charset="0"/>
                                </a:rPr>
                                <m:t>h</m:t>
                              </m:r>
                            </m:e>
                            <m:sup>
                              <m:r>
                                <a:rPr lang="en-US" altLang="en-US" i="1">
                                  <a:latin typeface="Cambria Math" panose="02040503050406030204" pitchFamily="18" charset="0"/>
                                </a:rPr>
                                <m:t>2</m:t>
                              </m:r>
                            </m:sup>
                          </m:sSup>
                        </m:num>
                        <m:den>
                          <m:r>
                            <a:rPr lang="en-US" altLang="en-US" i="1">
                              <a:latin typeface="Cambria Math" panose="02040503050406030204" pitchFamily="18" charset="0"/>
                            </a:rPr>
                            <m:t>8</m:t>
                          </m:r>
                          <m:r>
                            <a:rPr lang="en-US" altLang="en-US" i="1">
                              <a:latin typeface="Cambria Math" panose="02040503050406030204" pitchFamily="18" charset="0"/>
                            </a:rPr>
                            <m:t>𝑚</m:t>
                          </m:r>
                        </m:den>
                      </m:f>
                      <m:d>
                        <m:dPr>
                          <m:ctrlPr>
                            <a:rPr lang="en-US" altLang="en-US" i="1" smtClean="0">
                              <a:latin typeface="Cambria Math" panose="02040503050406030204" pitchFamily="18" charset="0"/>
                            </a:rPr>
                          </m:ctrlPr>
                        </m:dPr>
                        <m:e>
                          <m:f>
                            <m:fPr>
                              <m:ctrlPr>
                                <a:rPr lang="en-US" altLang="en-US" i="1" smtClean="0">
                                  <a:latin typeface="Cambria Math" panose="02040503050406030204" pitchFamily="18" charset="0"/>
                                </a:rPr>
                              </m:ctrlPr>
                            </m:fPr>
                            <m:num>
                              <m:sSubSup>
                                <m:sSubSupPr>
                                  <m:ctrlPr>
                                    <a:rPr lang="en-US" altLang="en-US" i="1" smtClean="0">
                                      <a:latin typeface="Cambria Math" panose="02040503050406030204" pitchFamily="18" charset="0"/>
                                    </a:rPr>
                                  </m:ctrlPr>
                                </m:sSubSupPr>
                                <m:e>
                                  <m:r>
                                    <a:rPr lang="en-US" altLang="en-US" b="0" i="1" smtClean="0">
                                      <a:latin typeface="Cambria Math" panose="02040503050406030204" pitchFamily="18" charset="0"/>
                                    </a:rPr>
                                    <m:t>𝑛</m:t>
                                  </m:r>
                                </m:e>
                                <m:sub>
                                  <m:r>
                                    <a:rPr lang="en-US" altLang="en-US" b="0" i="1" smtClean="0">
                                      <a:latin typeface="Cambria Math" panose="02040503050406030204" pitchFamily="18" charset="0"/>
                                    </a:rPr>
                                    <m:t>𝑥</m:t>
                                  </m:r>
                                </m:sub>
                                <m:sup>
                                  <m:r>
                                    <a:rPr lang="en-US" altLang="en-US" b="0" i="1" smtClean="0">
                                      <a:latin typeface="Cambria Math" panose="02040503050406030204" pitchFamily="18" charset="0"/>
                                    </a:rPr>
                                    <m:t>2</m:t>
                                  </m:r>
                                </m:sup>
                              </m:sSubSup>
                            </m:num>
                            <m:den>
                              <m:sSup>
                                <m:sSupPr>
                                  <m:ctrlPr>
                                    <a:rPr lang="en-US" altLang="en-US" i="1" smtClean="0">
                                      <a:latin typeface="Cambria Math" panose="02040503050406030204" pitchFamily="18" charset="0"/>
                                    </a:rPr>
                                  </m:ctrlPr>
                                </m:sSupPr>
                                <m:e>
                                  <m:r>
                                    <a:rPr lang="en-US" altLang="en-US" b="0" i="1" smtClean="0">
                                      <a:latin typeface="Cambria Math" panose="02040503050406030204" pitchFamily="18" charset="0"/>
                                    </a:rPr>
                                    <m:t>𝑎</m:t>
                                  </m:r>
                                </m:e>
                                <m:sup>
                                  <m:r>
                                    <a:rPr lang="en-US" altLang="en-US" b="0" i="1" smtClean="0">
                                      <a:latin typeface="Cambria Math" panose="02040503050406030204" pitchFamily="18" charset="0"/>
                                    </a:rPr>
                                    <m:t>2</m:t>
                                  </m:r>
                                </m:sup>
                              </m:sSup>
                            </m:den>
                          </m:f>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sSubSup>
                                <m:sSubSupPr>
                                  <m:ctrlPr>
                                    <a:rPr lang="en-US" altLang="en-US" b="0" i="1" smtClean="0">
                                      <a:latin typeface="Cambria Math" panose="02040503050406030204" pitchFamily="18" charset="0"/>
                                    </a:rPr>
                                  </m:ctrlPr>
                                </m:sSubSupPr>
                                <m:e>
                                  <m:r>
                                    <a:rPr lang="en-US" altLang="en-US" b="0" i="1" smtClean="0">
                                      <a:latin typeface="Cambria Math" panose="02040503050406030204" pitchFamily="18" charset="0"/>
                                    </a:rPr>
                                    <m:t>𝑛</m:t>
                                  </m:r>
                                </m:e>
                                <m:sub>
                                  <m:r>
                                    <a:rPr lang="en-US" altLang="en-US" b="0" i="1" smtClean="0">
                                      <a:latin typeface="Cambria Math" panose="02040503050406030204" pitchFamily="18" charset="0"/>
                                    </a:rPr>
                                    <m:t>𝑦</m:t>
                                  </m:r>
                                </m:sub>
                                <m:sup>
                                  <m:r>
                                    <a:rPr lang="en-US" altLang="en-US" b="0" i="1" smtClean="0">
                                      <a:latin typeface="Cambria Math" panose="02040503050406030204" pitchFamily="18" charset="0"/>
                                    </a:rPr>
                                    <m:t>2</m:t>
                                  </m:r>
                                </m:sup>
                              </m:sSubSup>
                            </m:num>
                            <m:den>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𝑏</m:t>
                                  </m:r>
                                </m:e>
                                <m:sup>
                                  <m:r>
                                    <a:rPr lang="en-US" altLang="en-US" b="0" i="1" smtClean="0">
                                      <a:latin typeface="Cambria Math" panose="02040503050406030204" pitchFamily="18" charset="0"/>
                                    </a:rPr>
                                    <m:t>2</m:t>
                                  </m:r>
                                </m:sup>
                              </m:sSup>
                            </m:den>
                          </m:f>
                          <m:r>
                            <a:rPr lang="en-US" altLang="en-US" b="0" i="1" smtClean="0">
                              <a:latin typeface="Cambria Math" panose="02040503050406030204" pitchFamily="18" charset="0"/>
                            </a:rPr>
                            <m:t>+</m:t>
                          </m:r>
                          <m:f>
                            <m:fPr>
                              <m:ctrlPr>
                                <a:rPr lang="en-US" altLang="en-US" b="0" i="1" smtClean="0">
                                  <a:latin typeface="Cambria Math" panose="02040503050406030204" pitchFamily="18" charset="0"/>
                                </a:rPr>
                              </m:ctrlPr>
                            </m:fPr>
                            <m:num>
                              <m:sSubSup>
                                <m:sSubSupPr>
                                  <m:ctrlPr>
                                    <a:rPr lang="en-US" altLang="en-US" b="0" i="1" smtClean="0">
                                      <a:latin typeface="Cambria Math" panose="02040503050406030204" pitchFamily="18" charset="0"/>
                                    </a:rPr>
                                  </m:ctrlPr>
                                </m:sSubSupPr>
                                <m:e>
                                  <m:r>
                                    <a:rPr lang="en-US" altLang="en-US" b="0" i="1" smtClean="0">
                                      <a:latin typeface="Cambria Math" panose="02040503050406030204" pitchFamily="18" charset="0"/>
                                    </a:rPr>
                                    <m:t>𝑛</m:t>
                                  </m:r>
                                </m:e>
                                <m:sub>
                                  <m:r>
                                    <a:rPr lang="en-US" altLang="en-US" b="0" i="1" smtClean="0">
                                      <a:latin typeface="Cambria Math" panose="02040503050406030204" pitchFamily="18" charset="0"/>
                                    </a:rPr>
                                    <m:t>𝑧</m:t>
                                  </m:r>
                                </m:sub>
                                <m:sup>
                                  <m:r>
                                    <a:rPr lang="en-US" altLang="en-US" b="0" i="1" smtClean="0">
                                      <a:latin typeface="Cambria Math" panose="02040503050406030204" pitchFamily="18" charset="0"/>
                                    </a:rPr>
                                    <m:t>2</m:t>
                                  </m:r>
                                </m:sup>
                              </m:sSubSup>
                            </m:num>
                            <m:den>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𝑐</m:t>
                                  </m:r>
                                </m:e>
                                <m:sup>
                                  <m:r>
                                    <a:rPr lang="en-US" altLang="en-US" b="0" i="1" smtClean="0">
                                      <a:latin typeface="Cambria Math" panose="02040503050406030204" pitchFamily="18" charset="0"/>
                                    </a:rPr>
                                    <m:t>2</m:t>
                                  </m:r>
                                </m:sup>
                              </m:sSup>
                            </m:den>
                          </m:f>
                        </m:e>
                      </m:d>
                    </m:oMath>
                  </m:oMathPara>
                </a14:m>
                <a:endParaRPr lang="en-US" dirty="0">
                  <a:latin typeface="Calibri body"/>
                </a:endParaRPr>
              </a:p>
              <a:p>
                <a:pPr algn="just"/>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6.626</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−34</m:t>
                                      </m:r>
                                    </m:sup>
                                  </m:sSup>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Js</m:t>
                                  </m:r>
                                </m:e>
                              </m:d>
                            </m:e>
                            <m:sup>
                              <m:r>
                                <a:rPr lang="en-US" b="0" i="1" smtClean="0">
                                  <a:latin typeface="Cambria Math" panose="02040503050406030204" pitchFamily="18" charset="0"/>
                                </a:rPr>
                                <m:t>2</m:t>
                              </m:r>
                            </m:sup>
                          </m:sSup>
                        </m:num>
                        <m:den>
                          <m:r>
                            <a:rPr lang="en-US" b="0" i="1" smtClean="0">
                              <a:latin typeface="Cambria Math" panose="02040503050406030204" pitchFamily="18" charset="0"/>
                            </a:rPr>
                            <m:t>8</m:t>
                          </m:r>
                          <m:d>
                            <m:dPr>
                              <m:ctrlPr>
                                <a:rPr lang="en-US" b="0" i="1" smtClean="0">
                                  <a:latin typeface="Cambria Math" panose="02040503050406030204" pitchFamily="18" charset="0"/>
                                </a:rPr>
                              </m:ctrlPr>
                            </m:dPr>
                            <m:e>
                              <m:r>
                                <a:rPr lang="en-US" b="0" i="1" smtClean="0">
                                  <a:latin typeface="Cambria Math" panose="02040503050406030204" pitchFamily="18" charset="0"/>
                                </a:rPr>
                                <m:t>9.109</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−31</m:t>
                                  </m:r>
                                </m:sup>
                              </m:sSup>
                              <m:r>
                                <m:rPr>
                                  <m:sty m:val="p"/>
                                </m:rPr>
                                <a:rPr lang="en-US" b="0" i="0" smtClean="0">
                                  <a:latin typeface="Cambria Math" panose="02040503050406030204" pitchFamily="18" charset="0"/>
                                  <a:ea typeface="Cambria Math" panose="02040503050406030204" pitchFamily="18" charset="0"/>
                                </a:rPr>
                                <m:t>Kg</m:t>
                              </m:r>
                            </m:e>
                          </m:d>
                        </m:den>
                      </m:f>
                      <m:r>
                        <a:rPr lang="en-US" alt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36</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−10</m:t>
                                          </m:r>
                                        </m:sup>
                                      </m:sSup>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m</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36</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m</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i="1">
                                          <a:latin typeface="Cambria Math" panose="02040503050406030204" pitchFamily="18" charset="0"/>
                                        </a:rPr>
                                        <m:t>36</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m</m:t>
                                      </m:r>
                                    </m:e>
                                  </m:d>
                                </m:e>
                                <m:sup>
                                  <m:r>
                                    <a:rPr lang="en-US" b="0" i="1" smtClean="0">
                                      <a:latin typeface="Cambria Math" panose="02040503050406030204" pitchFamily="18" charset="0"/>
                                    </a:rPr>
                                    <m:t>2</m:t>
                                  </m:r>
                                </m:sup>
                              </m:sSup>
                            </m:den>
                          </m:f>
                        </m:e>
                      </m:d>
                    </m:oMath>
                  </m:oMathPara>
                </a14:m>
                <a:endParaRPr lang="en-US" b="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=1.39</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−20</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J</m:t>
                      </m:r>
                      <m:r>
                        <a:rPr lang="en-US" b="0" i="0" smtClean="0">
                          <a:latin typeface="Cambria Math" panose="02040503050406030204" pitchFamily="18" charset="0"/>
                          <a:ea typeface="Cambria Math" panose="02040503050406030204" pitchFamily="18" charset="0"/>
                        </a:rPr>
                        <m:t>=87.0 </m:t>
                      </m:r>
                      <m:r>
                        <m:rPr>
                          <m:sty m:val="p"/>
                        </m:rPr>
                        <a:rPr lang="en-US" b="0" i="0" smtClean="0">
                          <a:latin typeface="Cambria Math" panose="02040503050406030204" pitchFamily="18" charset="0"/>
                          <a:ea typeface="Cambria Math" panose="02040503050406030204" pitchFamily="18" charset="0"/>
                        </a:rPr>
                        <m:t>meV</m:t>
                      </m:r>
                    </m:oMath>
                  </m:oMathPara>
                </a14:m>
                <a:endParaRPr lang="en-US" dirty="0">
                  <a:latin typeface="Calibri body"/>
                </a:endParaRPr>
              </a:p>
              <a:p>
                <a:pPr algn="just"/>
                <a:endParaRPr lang="en-US" sz="500" dirty="0">
                  <a:latin typeface="Calibri body"/>
                </a:endParaRPr>
              </a:p>
              <a:p>
                <a:pPr algn="just"/>
                <a14:m>
                  <m:oMathPara xmlns:m="http://schemas.openxmlformats.org/officeDocument/2006/math">
                    <m:oMathParaPr>
                      <m:jc m:val="left"/>
                    </m:oMathParaPr>
                    <m:oMath xmlns:m="http://schemas.openxmlformats.org/officeDocument/2006/math">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b="0" i="1" smtClean="0">
                              <a:latin typeface="Cambria Math" panose="02040503050406030204" pitchFamily="18" charset="0"/>
                            </a:rPr>
                            <m:t>2</m:t>
                          </m:r>
                          <m:r>
                            <a:rPr lang="en-US" altLang="en-US" i="1">
                              <a:latin typeface="Cambria Math" panose="02040503050406030204" pitchFamily="18" charset="0"/>
                            </a:rPr>
                            <m:t>11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i="1">
                              <a:latin typeface="Cambria Math" panose="02040503050406030204" pitchFamily="18" charset="0"/>
                            </a:rPr>
                            <m:t>1</m:t>
                          </m:r>
                          <m:r>
                            <a:rPr lang="en-US" altLang="en-US" b="0" i="1" smtClean="0">
                              <a:latin typeface="Cambria Math" panose="02040503050406030204" pitchFamily="18" charset="0"/>
                            </a:rPr>
                            <m:t>2</m:t>
                          </m:r>
                          <m:r>
                            <a:rPr lang="en-US" altLang="en-US" i="1">
                              <a:latin typeface="Cambria Math" panose="02040503050406030204" pitchFamily="18" charset="0"/>
                            </a:rPr>
                            <m:t>1</m:t>
                          </m:r>
                        </m:sub>
                      </m:sSub>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𝐸</m:t>
                          </m:r>
                        </m:e>
                        <m:sub>
                          <m:r>
                            <a:rPr lang="en-US" altLang="en-US" i="1">
                              <a:latin typeface="Cambria Math" panose="02040503050406030204" pitchFamily="18" charset="0"/>
                            </a:rPr>
                            <m:t>11</m:t>
                          </m:r>
                          <m:r>
                            <a:rPr lang="en-US" altLang="en-US" b="0" i="1" smtClean="0">
                              <a:latin typeface="Cambria Math" panose="02040503050406030204" pitchFamily="18" charset="0"/>
                            </a:rPr>
                            <m:t>2</m:t>
                          </m:r>
                        </m:sub>
                      </m:sSub>
                    </m:oMath>
                  </m:oMathPara>
                </a14:m>
                <a:endParaRPr lang="en-US" dirty="0">
                  <a:latin typeface="Calibri body"/>
                </a:endParaRPr>
              </a:p>
              <a:p>
                <a:pPr algn="just"/>
                <a:endParaRPr lang="en-US" sz="700" dirty="0">
                  <a:latin typeface="Calibri body"/>
                </a:endParaRPr>
              </a:p>
              <a:p>
                <a:pPr algn="just"/>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6.626</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−34</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Js</m:t>
                                  </m:r>
                                </m:e>
                              </m:d>
                            </m:e>
                            <m:sup>
                              <m:r>
                                <a:rPr lang="en-US" i="1">
                                  <a:latin typeface="Cambria Math" panose="02040503050406030204" pitchFamily="18" charset="0"/>
                                </a:rPr>
                                <m:t>2</m:t>
                              </m:r>
                            </m:sup>
                          </m:sSup>
                        </m:num>
                        <m:den>
                          <m:r>
                            <a:rPr lang="en-US" i="1">
                              <a:latin typeface="Cambria Math" panose="02040503050406030204" pitchFamily="18" charset="0"/>
                            </a:rPr>
                            <m:t>8</m:t>
                          </m:r>
                          <m:d>
                            <m:dPr>
                              <m:ctrlPr>
                                <a:rPr lang="en-US" i="1">
                                  <a:latin typeface="Cambria Math" panose="02040503050406030204" pitchFamily="18" charset="0"/>
                                </a:rPr>
                              </m:ctrlPr>
                            </m:dPr>
                            <m:e>
                              <m:r>
                                <a:rPr lang="en-US" i="1">
                                  <a:latin typeface="Cambria Math" panose="02040503050406030204" pitchFamily="18" charset="0"/>
                                </a:rPr>
                                <m:t>9.109</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−31</m:t>
                                  </m:r>
                                </m:sup>
                              </m:sSup>
                              <m:r>
                                <m:rPr>
                                  <m:sty m:val="p"/>
                                </m:rPr>
                                <a:rPr lang="en-US">
                                  <a:latin typeface="Cambria Math" panose="02040503050406030204" pitchFamily="18" charset="0"/>
                                  <a:ea typeface="Cambria Math" panose="02040503050406030204" pitchFamily="18" charset="0"/>
                                </a:rPr>
                                <m:t>Kg</m:t>
                              </m:r>
                            </m:e>
                          </m:d>
                        </m:den>
                      </m:f>
                      <m:r>
                        <a:rPr lang="en-US" alt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36</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m</m:t>
                                      </m:r>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36</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m</m:t>
                                      </m:r>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36</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−10</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m</m:t>
                                      </m:r>
                                    </m:e>
                                  </m:d>
                                </m:e>
                                <m:sup>
                                  <m:r>
                                    <a:rPr lang="en-US" i="1">
                                      <a:latin typeface="Cambria Math" panose="02040503050406030204" pitchFamily="18" charset="0"/>
                                    </a:rPr>
                                    <m:t>2</m:t>
                                  </m:r>
                                </m:sup>
                              </m:sSup>
                            </m:den>
                          </m:f>
                        </m:e>
                      </m:d>
                    </m:oMath>
                  </m:oMathPara>
                </a14:m>
                <a:endParaRPr lang="en-US" i="1" dirty="0">
                  <a:latin typeface="Cambria Math" panose="02040503050406030204" pitchFamily="18" charset="0"/>
                </a:endParaRPr>
              </a:p>
              <a:p>
                <a:pPr algn="just"/>
                <a:endParaRPr lang="en-US" sz="8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7</m:t>
                      </m:r>
                      <m:r>
                        <a:rPr lang="en-US" i="1">
                          <a:latin typeface="Cambria Math" panose="02040503050406030204" pitchFamily="18" charset="0"/>
                        </a:rPr>
                        <m:t>9</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−20</m:t>
                          </m:r>
                        </m:sup>
                      </m:sSup>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J</m:t>
                      </m:r>
                      <m:r>
                        <a:rPr lang="en-US">
                          <a:latin typeface="Cambria Math" panose="02040503050406030204" pitchFamily="18" charset="0"/>
                          <a:ea typeface="Cambria Math" panose="02040503050406030204" pitchFamily="18" charset="0"/>
                        </a:rPr>
                        <m:t>=17</m:t>
                      </m:r>
                      <m:r>
                        <a:rPr lang="en-US" b="0" i="0" smtClean="0">
                          <a:latin typeface="Cambria Math" panose="02040503050406030204" pitchFamily="18" charset="0"/>
                          <a:ea typeface="Cambria Math" panose="02040503050406030204" pitchFamily="18" charset="0"/>
                        </a:rPr>
                        <m:t>4 </m:t>
                      </m:r>
                      <m:r>
                        <m:rPr>
                          <m:sty m:val="p"/>
                        </m:rPr>
                        <a:rPr lang="en-US">
                          <a:latin typeface="Cambria Math" panose="02040503050406030204" pitchFamily="18" charset="0"/>
                          <a:ea typeface="Cambria Math" panose="02040503050406030204" pitchFamily="18" charset="0"/>
                        </a:rPr>
                        <m:t>meV</m:t>
                      </m:r>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=87</m:t>
                      </m:r>
                      <m:r>
                        <m:rPr>
                          <m:sty m:val="p"/>
                        </m:rPr>
                        <a:rPr lang="en-US">
                          <a:latin typeface="Cambria Math" panose="02040503050406030204" pitchFamily="18" charset="0"/>
                          <a:ea typeface="Cambria Math" panose="02040503050406030204" pitchFamily="18" charset="0"/>
                        </a:rPr>
                        <m:t>meV</m:t>
                      </m:r>
                    </m:oMath>
                  </m:oMathPara>
                </a14:m>
                <a:endParaRPr lang="en-US" dirty="0">
                  <a:latin typeface="Calibri body"/>
                </a:endParaRPr>
              </a:p>
              <a:p>
                <a:pPr algn="just"/>
                <a:endParaRPr lang="en-US" sz="1000" dirty="0">
                  <a:latin typeface="Calibri body"/>
                </a:endParaRPr>
              </a:p>
              <a:p>
                <a:pPr algn="just"/>
                <a14:m>
                  <m:oMathPara xmlns:m="http://schemas.openxmlformats.org/officeDocument/2006/math">
                    <m:oMathParaPr>
                      <m:jc m:val="left"/>
                    </m:oMathParaPr>
                    <m:oMath xmlns:m="http://schemas.openxmlformats.org/officeDocument/2006/math">
                      <m:d>
                        <m:dPr>
                          <m:ctrlPr>
                            <a:rPr lang="en-US" sz="1300" i="1">
                              <a:latin typeface="Cambria Math" panose="02040503050406030204" pitchFamily="18" charset="0"/>
                            </a:rPr>
                          </m:ctrlPr>
                        </m:dPr>
                        <m:e>
                          <m:r>
                            <m:rPr>
                              <m:sty m:val="p"/>
                            </m:rPr>
                            <a:rPr lang="en-US" sz="1300">
                              <a:latin typeface="Cambria Math" panose="02040503050406030204" pitchFamily="18" charset="0"/>
                            </a:rPr>
                            <m:t>Experimental</m:t>
                          </m:r>
                          <m:r>
                            <a:rPr lang="en-US" sz="1300">
                              <a:latin typeface="Cambria Math" panose="02040503050406030204" pitchFamily="18" charset="0"/>
                            </a:rPr>
                            <m:t> </m:t>
                          </m:r>
                          <m:r>
                            <m:rPr>
                              <m:sty m:val="p"/>
                            </m:rPr>
                            <a:rPr lang="en-US" sz="1300">
                              <a:latin typeface="Cambria Math" panose="02040503050406030204" pitchFamily="18" charset="0"/>
                            </a:rPr>
                            <m:t>value</m:t>
                          </m:r>
                          <m:r>
                            <a:rPr lang="en-US" sz="1300">
                              <a:latin typeface="Cambria Math" panose="02040503050406030204" pitchFamily="18" charset="0"/>
                            </a:rPr>
                            <m:t>:105 </m:t>
                          </m:r>
                          <m:r>
                            <a:rPr lang="en-US" sz="1300">
                              <a:latin typeface="Cambria Math" panose="02040503050406030204" pitchFamily="18" charset="0"/>
                            </a:rPr>
                            <m:t>𝑚𝑒𝑉</m:t>
                          </m:r>
                          <m:r>
                            <a:rPr lang="en-US" sz="1300">
                              <a:latin typeface="Cambria Math" panose="02040503050406030204" pitchFamily="18" charset="0"/>
                            </a:rPr>
                            <m:t>;</m:t>
                          </m:r>
                          <m:r>
                            <a:rPr lang="en-US" sz="1300">
                              <a:latin typeface="Cambria Math" panose="02040503050406030204" pitchFamily="18" charset="0"/>
                            </a:rPr>
                            <m:t>𝑃h𝑦𝑠</m:t>
                          </m:r>
                          <m:r>
                            <a:rPr lang="en-US" sz="1300">
                              <a:latin typeface="Cambria Math" panose="02040503050406030204" pitchFamily="18" charset="0"/>
                            </a:rPr>
                            <m:t>. </m:t>
                          </m:r>
                          <m:r>
                            <a:rPr lang="en-US" sz="1300">
                              <a:latin typeface="Cambria Math" panose="02040503050406030204" pitchFamily="18" charset="0"/>
                            </a:rPr>
                            <m:t>𝑅𝑒𝑣</m:t>
                          </m:r>
                          <m:r>
                            <a:rPr lang="en-US" sz="1300">
                              <a:latin typeface="Cambria Math" panose="02040503050406030204" pitchFamily="18" charset="0"/>
                            </a:rPr>
                            <m:t>. </m:t>
                          </m:r>
                          <m:r>
                            <a:rPr lang="en-US" sz="1300">
                              <a:latin typeface="Cambria Math" panose="02040503050406030204" pitchFamily="18" charset="0"/>
                            </a:rPr>
                            <m:t>𝐵</m:t>
                          </m:r>
                          <m:r>
                            <a:rPr lang="en-US" sz="1300">
                              <a:latin typeface="Cambria Math" panose="02040503050406030204" pitchFamily="18" charset="0"/>
                            </a:rPr>
                            <m:t> 41, 6366 </m:t>
                          </m:r>
                          <m:d>
                            <m:dPr>
                              <m:ctrlPr>
                                <a:rPr lang="en-US" sz="1300" i="1">
                                  <a:latin typeface="Cambria Math" panose="02040503050406030204" pitchFamily="18" charset="0"/>
                                </a:rPr>
                              </m:ctrlPr>
                            </m:dPr>
                            <m:e>
                              <m:r>
                                <a:rPr lang="en-US" sz="1300">
                                  <a:latin typeface="Cambria Math" panose="02040503050406030204" pitchFamily="18" charset="0"/>
                                </a:rPr>
                                <m:t>1990</m:t>
                              </m:r>
                            </m:e>
                          </m:d>
                        </m:e>
                      </m:d>
                      <m:r>
                        <a:rPr lang="en-US" sz="1300" b="0" i="0" smtClean="0">
                          <a:latin typeface="Cambria Math" panose="02040503050406030204" pitchFamily="18" charset="0"/>
                        </a:rPr>
                        <m:t>.</m:t>
                      </m:r>
                    </m:oMath>
                  </m:oMathPara>
                </a14:m>
                <a:endParaRPr lang="en-US" sz="1300" dirty="0">
                  <a:latin typeface="Cambria Math" panose="02040503050406030204" pitchFamily="18" charset="0"/>
                </a:endParaRPr>
              </a:p>
              <a:p>
                <a:r>
                  <a:rPr lang="en-US" sz="1300" dirty="0">
                    <a:latin typeface="Cambria Math" panose="02040503050406030204" pitchFamily="18" charset="0"/>
                  </a:rPr>
                  <a:t>Undergraduate Quantum Chemistry by Jussi Eloranta (2018).</a:t>
                </a:r>
              </a:p>
            </p:txBody>
          </p:sp>
        </mc:Choice>
        <mc:Fallback xmlns="">
          <p:sp>
            <p:nvSpPr>
              <p:cNvPr id="3" name="Rectangle 2"/>
              <p:cNvSpPr>
                <a:spLocks noRot="1" noChangeAspect="1" noMove="1" noResize="1" noEditPoints="1" noAdjustHandles="1" noChangeArrowheads="1" noChangeShapeType="1" noTextEdit="1"/>
              </p:cNvSpPr>
              <p:nvPr/>
            </p:nvSpPr>
            <p:spPr>
              <a:xfrm>
                <a:off x="215900" y="894914"/>
                <a:ext cx="8559800" cy="6058710"/>
              </a:xfrm>
              <a:prstGeom prst="rect">
                <a:avLst/>
              </a:prstGeom>
              <a:blipFill>
                <a:blip r:embed="rId2"/>
                <a:stretch>
                  <a:fillRect l="-569" t="-604" r="-569"/>
                </a:stretch>
              </a:blipFill>
            </p:spPr>
            <p:txBody>
              <a:bodyPr/>
              <a:lstStyle/>
              <a:p>
                <a:r>
                  <a:rPr lang="en-US">
                    <a:noFill/>
                  </a:rPr>
                  <a:t> </a:t>
                </a:r>
              </a:p>
            </p:txBody>
          </p:sp>
        </mc:Fallback>
      </mc:AlternateContent>
    </p:spTree>
    <p:extLst>
      <p:ext uri="{BB962C8B-B14F-4D97-AF65-F5344CB8AC3E}">
        <p14:creationId xmlns:p14="http://schemas.microsoft.com/office/powerpoint/2010/main" val="250986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374BF2-3C04-4AB9-BE52-D173019A9162}" type="slidenum">
              <a:rPr lang="en-US" smtClean="0"/>
              <a:t>56</a:t>
            </a:fld>
            <a:endParaRPr lang="en-US"/>
          </a:p>
        </p:txBody>
      </p:sp>
      <p:sp>
        <p:nvSpPr>
          <p:cNvPr id="5" name="Rectangle 4"/>
          <p:cNvSpPr/>
          <p:nvPr/>
        </p:nvSpPr>
        <p:spPr>
          <a:xfrm>
            <a:off x="209549" y="898946"/>
            <a:ext cx="8791575" cy="5247590"/>
          </a:xfrm>
          <a:prstGeom prst="rect">
            <a:avLst/>
          </a:prstGeom>
        </p:spPr>
        <p:txBody>
          <a:bodyPr wrap="square">
            <a:spAutoFit/>
          </a:bodyPr>
          <a:lstStyle/>
          <a:p>
            <a:pPr algn="r">
              <a:spcBef>
                <a:spcPct val="0"/>
              </a:spcBef>
            </a:pPr>
            <a:r>
              <a:rPr lang="ar-SA" sz="1500" b="1" dirty="0">
                <a:latin typeface="Calibri body"/>
              </a:rPr>
              <a:t>المراجع العربية:</a:t>
            </a:r>
            <a:endParaRPr lang="en-US" sz="1500" b="1" dirty="0">
              <a:latin typeface="Calibri body"/>
            </a:endParaRPr>
          </a:p>
          <a:p>
            <a:pPr algn="r">
              <a:spcBef>
                <a:spcPct val="0"/>
              </a:spcBef>
            </a:pPr>
            <a:endParaRPr lang="ar-SA" sz="500" b="1" dirty="0">
              <a:latin typeface="Calibri body"/>
            </a:endParaRPr>
          </a:p>
          <a:p>
            <a:pPr algn="r">
              <a:spcBef>
                <a:spcPct val="0"/>
              </a:spcBef>
            </a:pPr>
            <a:r>
              <a:rPr lang="ar-SA" altLang="en-US" sz="1500" dirty="0">
                <a:latin typeface="Calibri body"/>
              </a:rPr>
              <a:t>الأزهري، عادل عباس و القحطاني عبدالله علي، أسس كيمياء الكم، الرياض: جامعة الملك سعود، إدارة النشر العملي والمطابع، 1425 هـ.</a:t>
            </a:r>
          </a:p>
          <a:p>
            <a:pPr algn="r">
              <a:spcBef>
                <a:spcPct val="0"/>
              </a:spcBef>
            </a:pPr>
            <a:endParaRPr lang="en-US" altLang="en-US" sz="1500" dirty="0">
              <a:latin typeface="Calibri body"/>
            </a:endParaRPr>
          </a:p>
          <a:p>
            <a:pPr algn="r">
              <a:spcBef>
                <a:spcPct val="0"/>
              </a:spcBef>
            </a:pPr>
            <a:r>
              <a:rPr lang="ar-SA" altLang="en-US" sz="1500" dirty="0">
                <a:latin typeface="Calibri body"/>
              </a:rPr>
              <a:t>المبارك، راشد عبدالعزيز وخليل، معتصم إبراهيم. كيمياء الكم، الرياض، دار الخريجي للنشر والتوزيع، 1417 هـ.</a:t>
            </a:r>
          </a:p>
          <a:p>
            <a:pPr algn="r">
              <a:spcBef>
                <a:spcPct val="0"/>
              </a:spcBef>
            </a:pPr>
            <a:endParaRPr lang="ar-SA" altLang="en-US" sz="1500" dirty="0">
              <a:latin typeface="Calibri body"/>
            </a:endParaRPr>
          </a:p>
          <a:p>
            <a:pPr algn="just">
              <a:spcBef>
                <a:spcPct val="0"/>
              </a:spcBef>
            </a:pPr>
            <a:r>
              <a:rPr lang="en-US" altLang="en-US" sz="1500" b="1" dirty="0">
                <a:latin typeface="Calibri body"/>
              </a:rPr>
              <a:t>English References:</a:t>
            </a:r>
          </a:p>
          <a:p>
            <a:pPr algn="just">
              <a:spcBef>
                <a:spcPct val="0"/>
              </a:spcBef>
            </a:pPr>
            <a:endParaRPr lang="en-US" altLang="en-US" sz="500" b="1" dirty="0">
              <a:latin typeface="Calibri body"/>
            </a:endParaRPr>
          </a:p>
          <a:p>
            <a:pPr algn="just">
              <a:spcBef>
                <a:spcPct val="0"/>
              </a:spcBef>
            </a:pPr>
            <a:r>
              <a:rPr lang="en-US" sz="1500" dirty="0">
                <a:latin typeface="Calibri body"/>
              </a:rPr>
              <a:t>McQuarrie, Donald A.  “Quantum Chemistry.” 2</a:t>
            </a:r>
            <a:r>
              <a:rPr lang="en-US" sz="1500" baseline="30000" dirty="0">
                <a:latin typeface="Calibri body"/>
              </a:rPr>
              <a:t>nd</a:t>
            </a:r>
            <a:r>
              <a:rPr lang="en-US" sz="1500" dirty="0">
                <a:latin typeface="Calibri body"/>
              </a:rPr>
              <a:t> Ed., University Science Books, Mill </a:t>
            </a:r>
            <a:r>
              <a:rPr lang="en-US" sz="1500" dirty="0" err="1">
                <a:latin typeface="Calibri body"/>
              </a:rPr>
              <a:t>Valey</a:t>
            </a:r>
            <a:r>
              <a:rPr lang="en-US" sz="1500" dirty="0">
                <a:latin typeface="Calibri body"/>
              </a:rPr>
              <a:t>, CA, 1983.</a:t>
            </a:r>
          </a:p>
          <a:p>
            <a:pPr algn="just">
              <a:spcBef>
                <a:spcPct val="0"/>
              </a:spcBef>
            </a:pPr>
            <a:endParaRPr lang="en-US" sz="1500" dirty="0">
              <a:latin typeface="Calibri body"/>
            </a:endParaRPr>
          </a:p>
          <a:p>
            <a:pPr algn="just">
              <a:spcBef>
                <a:spcPct val="0"/>
              </a:spcBef>
            </a:pPr>
            <a:r>
              <a:rPr lang="en-US" sz="1500" dirty="0">
                <a:latin typeface="Calibri body"/>
              </a:rPr>
              <a:t>Levine, Ira N. “Quantum Chemistry.” 7</a:t>
            </a:r>
            <a:r>
              <a:rPr lang="en-US" sz="1500" baseline="30000" dirty="0">
                <a:latin typeface="Calibri body"/>
              </a:rPr>
              <a:t>th</a:t>
            </a:r>
            <a:r>
              <a:rPr lang="en-US" sz="1500" dirty="0">
                <a:latin typeface="Calibri body"/>
              </a:rPr>
              <a:t> Ed., Pearson Education, 2014.</a:t>
            </a:r>
          </a:p>
          <a:p>
            <a:pPr algn="just">
              <a:spcBef>
                <a:spcPct val="0"/>
              </a:spcBef>
            </a:pPr>
            <a:endParaRPr lang="en-US" sz="1500" dirty="0">
              <a:latin typeface="Calibri body"/>
            </a:endParaRPr>
          </a:p>
          <a:p>
            <a:pPr algn="just">
              <a:spcBef>
                <a:spcPct val="0"/>
              </a:spcBef>
            </a:pPr>
            <a:r>
              <a:rPr lang="en-US" sz="1500" dirty="0">
                <a:latin typeface="Calibri body"/>
              </a:rPr>
              <a:t>Atkins, P. W. “Molecular Quantum Mechanics.”, 2</a:t>
            </a:r>
            <a:r>
              <a:rPr lang="en-US" sz="1500" baseline="30000" dirty="0">
                <a:latin typeface="Calibri body"/>
              </a:rPr>
              <a:t>nd</a:t>
            </a:r>
            <a:r>
              <a:rPr lang="en-US" sz="1500" dirty="0">
                <a:latin typeface="Calibri body"/>
              </a:rPr>
              <a:t> Ed., Oxford University Press. Oxford 1983.</a:t>
            </a:r>
          </a:p>
          <a:p>
            <a:pPr algn="just">
              <a:spcBef>
                <a:spcPct val="0"/>
              </a:spcBef>
            </a:pPr>
            <a:endParaRPr lang="en-US" altLang="en-US" sz="1500" dirty="0">
              <a:latin typeface="Calibri body"/>
            </a:endParaRPr>
          </a:p>
          <a:p>
            <a:pPr algn="just">
              <a:spcBef>
                <a:spcPct val="0"/>
              </a:spcBef>
            </a:pPr>
            <a:r>
              <a:rPr lang="en-US" sz="1500" dirty="0">
                <a:latin typeface="Calibri body"/>
              </a:rPr>
              <a:t>Sherrill, C. D.  “A Brief Review of Elementary Quantum Chemistry.”  2001</a:t>
            </a:r>
          </a:p>
          <a:p>
            <a:pPr algn="just">
              <a:spcBef>
                <a:spcPct val="0"/>
              </a:spcBef>
            </a:pPr>
            <a:r>
              <a:rPr lang="en-US" altLang="en-US" sz="1500" dirty="0">
                <a:latin typeface="Calibri body"/>
                <a:hlinkClick r:id="rId2"/>
              </a:rPr>
              <a:t>http://vergil.chemistry.gatech.edu/notes/quantrev/quantrev.html</a:t>
            </a:r>
            <a:endParaRPr lang="en-US" altLang="en-US" sz="1500" dirty="0">
              <a:latin typeface="Calibri body"/>
            </a:endParaRPr>
          </a:p>
          <a:p>
            <a:pPr algn="just">
              <a:spcBef>
                <a:spcPct val="0"/>
              </a:spcBef>
            </a:pPr>
            <a:endParaRPr lang="en-US" altLang="en-US" sz="1500" dirty="0">
              <a:latin typeface="Calibri body"/>
            </a:endParaRPr>
          </a:p>
          <a:p>
            <a:pPr algn="just">
              <a:spcBef>
                <a:spcPct val="0"/>
              </a:spcBef>
            </a:pPr>
            <a:r>
              <a:rPr lang="en-US" sz="1500" dirty="0">
                <a:latin typeface="Calibri body"/>
              </a:rPr>
              <a:t>Undergraduate Quantum Chemistry by Jussi Eloranta (2018).</a:t>
            </a:r>
          </a:p>
          <a:p>
            <a:pPr algn="just">
              <a:spcBef>
                <a:spcPct val="0"/>
              </a:spcBef>
            </a:pPr>
            <a:endParaRPr lang="en-US" sz="1500" dirty="0">
              <a:latin typeface="Calibri body"/>
            </a:endParaRPr>
          </a:p>
          <a:p>
            <a:pPr algn="just">
              <a:spcBef>
                <a:spcPct val="0"/>
              </a:spcBef>
            </a:pPr>
            <a:r>
              <a:rPr lang="en-US" sz="1500" dirty="0" err="1">
                <a:latin typeface="Calibri body"/>
              </a:rPr>
              <a:t>Cockett</a:t>
            </a:r>
            <a:r>
              <a:rPr lang="en-US" sz="1500" dirty="0">
                <a:latin typeface="Calibri body"/>
              </a:rPr>
              <a:t>, Martin; Doggett, Graham, “</a:t>
            </a:r>
            <a:r>
              <a:rPr lang="en-US" sz="1500" dirty="0" err="1">
                <a:latin typeface="Calibri body"/>
              </a:rPr>
              <a:t>Maths</a:t>
            </a:r>
            <a:r>
              <a:rPr lang="en-US" sz="1500" dirty="0">
                <a:latin typeface="Calibri body"/>
              </a:rPr>
              <a:t> for Chemists.” RSC publishing, 2012.</a:t>
            </a:r>
          </a:p>
          <a:p>
            <a:pPr algn="just">
              <a:spcBef>
                <a:spcPct val="0"/>
              </a:spcBef>
            </a:pPr>
            <a:endParaRPr lang="en-US" sz="1500" dirty="0">
              <a:latin typeface="Calibri body"/>
            </a:endParaRPr>
          </a:p>
          <a:p>
            <a:pPr algn="just"/>
            <a:r>
              <a:rPr lang="en-US" sz="1500" dirty="0">
                <a:latin typeface="Calibri body"/>
              </a:rPr>
              <a:t>Cunningham, Allan; Whelan, Rory “</a:t>
            </a:r>
            <a:r>
              <a:rPr lang="en-US" sz="1500" dirty="0" err="1">
                <a:latin typeface="Calibri body"/>
              </a:rPr>
              <a:t>Maths</a:t>
            </a:r>
            <a:r>
              <a:rPr lang="en-US" sz="1500" dirty="0">
                <a:latin typeface="Calibri body"/>
              </a:rPr>
              <a:t> for Chemists.” University of Birmingham, University of Leeds 2014.</a:t>
            </a:r>
          </a:p>
        </p:txBody>
      </p:sp>
      <p:sp>
        <p:nvSpPr>
          <p:cNvPr id="7" name="Text Box 72"/>
          <p:cNvSpPr txBox="1">
            <a:spLocks noChangeArrowheads="1"/>
          </p:cNvSpPr>
          <p:nvPr/>
        </p:nvSpPr>
        <p:spPr bwMode="auto">
          <a:xfrm>
            <a:off x="0" y="358775"/>
            <a:ext cx="9144000" cy="530915"/>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2850" b="1" dirty="0"/>
              <a:t>References</a:t>
            </a:r>
            <a:endParaRPr lang="ar-SA" altLang="en-US" sz="2850" b="1" dirty="0"/>
          </a:p>
        </p:txBody>
      </p:sp>
    </p:spTree>
    <p:extLst>
      <p:ext uri="{BB962C8B-B14F-4D97-AF65-F5344CB8AC3E}">
        <p14:creationId xmlns:p14="http://schemas.microsoft.com/office/powerpoint/2010/main" val="3594313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5" end="15"/>
                                            </p:txEl>
                                          </p:spTgt>
                                        </p:tgtEl>
                                        <p:attrNameLst>
                                          <p:attrName>style.visibility</p:attrName>
                                        </p:attrNameLst>
                                      </p:cBhvr>
                                      <p:to>
                                        <p:strVal val="visible"/>
                                      </p:to>
                                    </p:set>
                                    <p:animEffect transition="in" filter="fade">
                                      <p:cBhvr>
                                        <p:cTn id="47" dur="500"/>
                                        <p:tgtEl>
                                          <p:spTgt spid="5">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7" end="17"/>
                                            </p:txEl>
                                          </p:spTgt>
                                        </p:tgtEl>
                                        <p:attrNameLst>
                                          <p:attrName>style.visibility</p:attrName>
                                        </p:attrNameLst>
                                      </p:cBhvr>
                                      <p:to>
                                        <p:strVal val="visible"/>
                                      </p:to>
                                    </p:set>
                                    <p:animEffect transition="in" filter="fade">
                                      <p:cBhvr>
                                        <p:cTn id="52" dur="500"/>
                                        <p:tgtEl>
                                          <p:spTgt spid="5">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9" end="19"/>
                                            </p:txEl>
                                          </p:spTgt>
                                        </p:tgtEl>
                                        <p:attrNameLst>
                                          <p:attrName>style.visibility</p:attrName>
                                        </p:attrNameLst>
                                      </p:cBhvr>
                                      <p:to>
                                        <p:strVal val="visible"/>
                                      </p:to>
                                    </p:set>
                                    <p:animEffect transition="in" filter="fade">
                                      <p:cBhvr>
                                        <p:cTn id="57" dur="500"/>
                                        <p:tgtEl>
                                          <p:spTgt spid="5">
                                            <p:txEl>
                                              <p:pRg st="19" end="1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21" end="21"/>
                                            </p:txEl>
                                          </p:spTgt>
                                        </p:tgtEl>
                                        <p:attrNameLst>
                                          <p:attrName>style.visibility</p:attrName>
                                        </p:attrNameLst>
                                      </p:cBhvr>
                                      <p:to>
                                        <p:strVal val="visible"/>
                                      </p:to>
                                    </p:set>
                                    <p:animEffect transition="in" filter="fade">
                                      <p:cBhvr>
                                        <p:cTn id="62" dur="500"/>
                                        <p:tgtEl>
                                          <p:spTgt spid="5">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Derivation of the Schrödinger equation </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6</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12773"/>
                <a:ext cx="8741867" cy="6125010"/>
              </a:xfrm>
              <a:prstGeom prst="rect">
                <a:avLst/>
              </a:prstGeom>
            </p:spPr>
            <p:txBody>
              <a:bodyPr wrap="square">
                <a:spAutoFit/>
              </a:bodyPr>
              <a:lstStyle/>
              <a:p>
                <a:pPr algn="just">
                  <a:spcBef>
                    <a:spcPct val="0"/>
                  </a:spcBef>
                </a:pPr>
                <a:r>
                  <a:rPr lang="en-US" altLang="en-US" sz="1900" dirty="0">
                    <a:latin typeface="Calibri body"/>
                    <a:ea typeface="Times New Roman" panose="02020603050405020304" pitchFamily="18" charset="0"/>
                    <a:cs typeface="Simplified Arabic" pitchFamily="18" charset="-78"/>
                  </a:rPr>
                  <a:t>Substituting </a:t>
                </a:r>
                <a14:m>
                  <m:oMath xmlns:m="http://schemas.openxmlformats.org/officeDocument/2006/math">
                    <m:r>
                      <a:rPr lang="en-US" altLang="en-US" sz="2200" i="1">
                        <a:latin typeface="Cambria Math" panose="02040503050406030204" pitchFamily="18" charset="0"/>
                        <a:cs typeface="Simplified Arabic" pitchFamily="18" charset="-78"/>
                      </a:rPr>
                      <m:t>𝑚</m:t>
                    </m:r>
                    <m:r>
                      <a:rPr lang="en-US" altLang="en-US" sz="2200" i="1">
                        <a:latin typeface="Cambria Math" panose="02040503050406030204" pitchFamily="18" charset="0"/>
                        <a:cs typeface="Simplified Arabic" pitchFamily="18" charset="-78"/>
                      </a:rPr>
                      <m:t> </m:t>
                    </m:r>
                    <m:r>
                      <a:rPr lang="en-US" altLang="en-US" sz="2200" i="1">
                        <a:latin typeface="Cambria Math" panose="02040503050406030204" pitchFamily="18" charset="0"/>
                        <a:ea typeface="Cambria Math" panose="02040503050406030204" pitchFamily="18" charset="0"/>
                        <a:cs typeface="Simplified Arabic" pitchFamily="18" charset="-78"/>
                      </a:rPr>
                      <m:t>𝜐</m:t>
                    </m:r>
                    <m:r>
                      <a:rPr lang="en-US" altLang="en-US" sz="2200" i="1" baseline="30000">
                        <a:latin typeface="Cambria Math" panose="02040503050406030204" pitchFamily="18" charset="0"/>
                        <a:ea typeface="Cambria Math" panose="02040503050406030204" pitchFamily="18" charset="0"/>
                        <a:cs typeface="Simplified Arabic" pitchFamily="18" charset="-78"/>
                      </a:rPr>
                      <m:t>2</m:t>
                    </m:r>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2</m:t>
                    </m:r>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𝐸</m:t>
                    </m:r>
                    <m:r>
                      <a:rPr lang="en-US" altLang="en-US" sz="2200" i="1">
                        <a:latin typeface="Cambria Math" panose="02040503050406030204" pitchFamily="18" charset="0"/>
                        <a:ea typeface="Cambria Math" panose="02040503050406030204" pitchFamily="18" charset="0"/>
                        <a:cs typeface="Simplified Arabic" pitchFamily="18" charset="-78"/>
                      </a:rPr>
                      <m:t>−</m:t>
                    </m:r>
                    <m:r>
                      <a:rPr lang="en-US" altLang="en-US" sz="2200" i="1">
                        <a:latin typeface="Cambria Math" panose="02040503050406030204" pitchFamily="18" charset="0"/>
                        <a:ea typeface="Cambria Math" panose="02040503050406030204" pitchFamily="18" charset="0"/>
                        <a:cs typeface="Simplified Arabic" pitchFamily="18" charset="-78"/>
                      </a:rPr>
                      <m:t>𝑉</m:t>
                    </m:r>
                  </m:oMath>
                </a14:m>
                <a:r>
                  <a:rPr lang="en-US" altLang="en-US" sz="2200" dirty="0">
                    <a:latin typeface="Calibri body"/>
                    <a:ea typeface="Times New Roman" panose="02020603050405020304" pitchFamily="18" charset="0"/>
                    <a:cs typeface="Simplified Arabic" pitchFamily="18" charset="-78"/>
                  </a:rPr>
                  <a:t>) </a:t>
                </a:r>
                <a:r>
                  <a:rPr lang="en-US" altLang="en-US" sz="1900" dirty="0">
                    <a:latin typeface="Calibri body"/>
                    <a:ea typeface="Times New Roman" panose="02020603050405020304" pitchFamily="18" charset="0"/>
                    <a:cs typeface="Simplified Arabic" pitchFamily="18" charset="-78"/>
                  </a:rPr>
                  <a:t>into equation</a:t>
                </a:r>
              </a:p>
              <a:p>
                <a:pPr algn="just">
                  <a:spcBef>
                    <a:spcPct val="0"/>
                  </a:spcBef>
                </a:pPr>
                <a:endParaRPr lang="en-US" altLang="en-US" sz="800" dirty="0">
                  <a:latin typeface="Calibri body"/>
                  <a:ea typeface="Times New Roman" panose="02020603050405020304" pitchFamily="18" charset="0"/>
                  <a:cs typeface="Simplified Arabic" pitchFamily="18" charset="-78"/>
                </a:endParaRPr>
              </a:p>
              <a:p>
                <a:pPr algn="just">
                  <a:spcBef>
                    <a:spcPct val="0"/>
                  </a:spcBef>
                </a:pPr>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1900" dirty="0">
                    <a:latin typeface="Calibri body"/>
                    <a:ea typeface="Times New Roman" panose="02020603050405020304" pitchFamily="18" charset="0"/>
                    <a:cs typeface="Simplified Arabic" pitchFamily="18" charset="-78"/>
                  </a:rPr>
                  <a:t>gives </a:t>
                </a:r>
              </a:p>
              <a:p>
                <a:pPr algn="just">
                  <a:spcBef>
                    <a:spcPct val="0"/>
                  </a:spcBef>
                </a:pPr>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d>
                        <m:dPr>
                          <m:ctrlPr>
                            <a:rPr lang="en-US" altLang="en-US" sz="2200" i="1" smtClean="0">
                              <a:latin typeface="Cambria Math" panose="02040503050406030204" pitchFamily="18" charset="0"/>
                              <a:cs typeface="Simplified Arabic" pitchFamily="18" charset="-78"/>
                            </a:rPr>
                          </m:ctrlPr>
                        </m:dPr>
                        <m:e>
                          <m:r>
                            <a:rPr lang="en-US" altLang="en-US" sz="2200" b="0" i="1" smtClean="0">
                              <a:latin typeface="Cambria Math" panose="02040503050406030204" pitchFamily="18" charset="0"/>
                              <a:cs typeface="Simplified Arabic" pitchFamily="18" charset="-78"/>
                            </a:rPr>
                            <m:t>−</m:t>
                          </m:r>
                          <m:f>
                            <m:fPr>
                              <m:ctrlPr>
                                <a:rPr lang="en-US" altLang="en-US" sz="2200" i="1" smtClean="0">
                                  <a:latin typeface="Cambria Math" panose="02040503050406030204" pitchFamily="18" charset="0"/>
                                  <a:cs typeface="Simplified Arabic" pitchFamily="18" charset="-78"/>
                                </a:rPr>
                              </m:ctrlPr>
                            </m:fPr>
                            <m:num>
                              <m:sSup>
                                <m:sSupPr>
                                  <m:ctrlPr>
                                    <a:rPr lang="en-US" altLang="en-US" sz="2200" i="1" smtClean="0">
                                      <a:latin typeface="Cambria Math" panose="02040503050406030204" pitchFamily="18" charset="0"/>
                                      <a:cs typeface="Simplified Arabic" pitchFamily="18" charset="-78"/>
                                    </a:rPr>
                                  </m:ctrlPr>
                                </m:sSupPr>
                                <m:e>
                                  <m:r>
                                    <a:rPr lang="en-US" altLang="en-US" sz="2200" i="1" smtClean="0">
                                      <a:latin typeface="Cambria Math" panose="02040503050406030204" pitchFamily="18" charset="0"/>
                                      <a:ea typeface="Cambria Math" panose="02040503050406030204" pitchFamily="18" charset="0"/>
                                      <a:cs typeface="Simplified Arabic" pitchFamily="18" charset="-78"/>
                                    </a:rPr>
                                    <m:t>ℏ</m:t>
                                  </m:r>
                                </m:e>
                                <m:sup>
                                  <m:r>
                                    <a:rPr lang="en-US" altLang="en-US" sz="2200" b="0" i="1" smtClean="0">
                                      <a:latin typeface="Cambria Math" panose="02040503050406030204" pitchFamily="18" charset="0"/>
                                      <a:cs typeface="Simplified Arabic" pitchFamily="18" charset="-78"/>
                                    </a:rPr>
                                    <m:t>2</m:t>
                                  </m:r>
                                </m:sup>
                              </m:sSup>
                            </m:num>
                            <m:den>
                              <m:r>
                                <a:rPr lang="en-US" altLang="en-US" sz="2200" b="0" i="1" smtClean="0">
                                  <a:latin typeface="Cambria Math" panose="02040503050406030204" pitchFamily="18" charset="0"/>
                                  <a:cs typeface="Simplified Arabic" pitchFamily="18" charset="-78"/>
                                </a:rPr>
                                <m:t>2</m:t>
                              </m:r>
                              <m:r>
                                <a:rPr lang="en-US" altLang="en-US" sz="2200" b="0" i="1" smtClean="0">
                                  <a:latin typeface="Cambria Math" panose="02040503050406030204" pitchFamily="18" charset="0"/>
                                  <a:cs typeface="Simplified Arabic" pitchFamily="18" charset="-78"/>
                                </a:rPr>
                                <m:t>𝑚</m:t>
                              </m:r>
                            </m:den>
                          </m:f>
                          <m:f>
                            <m:fPr>
                              <m:ctrlPr>
                                <a:rPr lang="en-US" altLang="en-US" sz="2200" i="1" smtClean="0">
                                  <a:latin typeface="Cambria Math" panose="02040503050406030204" pitchFamily="18" charset="0"/>
                                  <a:cs typeface="Simplified Arabic" pitchFamily="18" charset="-78"/>
                                </a:rPr>
                              </m:ctrlPr>
                            </m:fPr>
                            <m:num>
                              <m:sSup>
                                <m:sSupPr>
                                  <m:ctrlPr>
                                    <a:rPr lang="en-US" altLang="en-US" sz="220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𝑑</m:t>
                                  </m:r>
                                </m:e>
                                <m:sup>
                                  <m:r>
                                    <a:rPr lang="en-US" altLang="en-US" sz="2200" b="0" i="1" smtClean="0">
                                      <a:latin typeface="Cambria Math" panose="02040503050406030204" pitchFamily="18" charset="0"/>
                                      <a:cs typeface="Simplified Arabic" pitchFamily="18" charset="-78"/>
                                    </a:rPr>
                                    <m:t>2</m:t>
                                  </m:r>
                                </m:sup>
                              </m:sSup>
                            </m:num>
                            <m:den>
                              <m:sSup>
                                <m:sSupPr>
                                  <m:ctrlPr>
                                    <a:rPr lang="en-US" altLang="en-US" sz="2200" i="1" smtClean="0">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𝑑𝑥</m:t>
                                  </m:r>
                                </m:e>
                                <m:sup>
                                  <m:r>
                                    <a:rPr lang="en-US" altLang="en-US" sz="2200" b="0" i="1" smtClean="0">
                                      <a:latin typeface="Cambria Math" panose="02040503050406030204" pitchFamily="18" charset="0"/>
                                      <a:cs typeface="Simplified Arabic" pitchFamily="18" charset="-78"/>
                                    </a:rPr>
                                    <m:t>2</m:t>
                                  </m:r>
                                </m:sup>
                              </m:sSup>
                            </m:den>
                          </m:f>
                          <m:r>
                            <a:rPr lang="en-US" altLang="en-US" sz="2200" b="0" i="1" smtClean="0">
                              <a:latin typeface="Cambria Math" panose="02040503050406030204" pitchFamily="18" charset="0"/>
                              <a:cs typeface="Simplified Arabic" pitchFamily="18" charset="-78"/>
                            </a:rPr>
                            <m:t>+</m:t>
                          </m:r>
                          <m:r>
                            <a:rPr lang="en-US" altLang="en-US" sz="2200" b="0" i="1" smtClean="0">
                              <a:latin typeface="Cambria Math" panose="02040503050406030204" pitchFamily="18" charset="0"/>
                              <a:cs typeface="Simplified Arabic" pitchFamily="18" charset="-78"/>
                            </a:rPr>
                            <m:t>𝑉</m:t>
                          </m:r>
                        </m:e>
                      </m:d>
                      <m:r>
                        <a:rPr lang="en-US" altLang="en-US" sz="2200" i="1" smtClean="0">
                          <a:latin typeface="Cambria Math" panose="02040503050406030204" pitchFamily="18" charset="0"/>
                          <a:ea typeface="Cambria Math" panose="02040503050406030204" pitchFamily="18" charset="0"/>
                          <a:cs typeface="Simplified Arabic" pitchFamily="18" charset="-78"/>
                        </a:rPr>
                        <m:t>𝜓</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𝐸</m:t>
                      </m:r>
                      <m:r>
                        <a:rPr lang="en-US" altLang="en-US" sz="2200" b="0" i="1" smtClean="0">
                          <a:latin typeface="Cambria Math" panose="02040503050406030204" pitchFamily="18" charset="0"/>
                          <a:ea typeface="Cambria Math" panose="02040503050406030204" pitchFamily="18" charset="0"/>
                          <a:cs typeface="Simplified Arabic" pitchFamily="18" charset="-78"/>
                        </a:rPr>
                        <m:t>𝜓</m:t>
                      </m:r>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1900" dirty="0">
                    <a:latin typeface="Calibri body"/>
                    <a:ea typeface="Times New Roman" panose="02020603050405020304" pitchFamily="18" charset="0"/>
                    <a:cs typeface="Simplified Arabic" pitchFamily="18" charset="-78"/>
                  </a:rPr>
                  <a:t>This last equation is </a:t>
                </a:r>
                <a:r>
                  <a:rPr lang="en-US" altLang="en-US" sz="1900" b="1" dirty="0">
                    <a:latin typeface="Calibri body"/>
                    <a:ea typeface="Times New Roman" panose="02020603050405020304" pitchFamily="18" charset="0"/>
                    <a:cs typeface="Simplified Arabic" pitchFamily="18" charset="-78"/>
                  </a:rPr>
                  <a:t>the time independent Schrodinger equation </a:t>
                </a:r>
                <a:r>
                  <a:rPr lang="en-US" altLang="en-US" sz="1900" dirty="0">
                    <a:latin typeface="Calibri body"/>
                    <a:ea typeface="Times New Roman" panose="02020603050405020304" pitchFamily="18" charset="0"/>
                    <a:cs typeface="Simplified Arabic" pitchFamily="18" charset="-78"/>
                  </a:rPr>
                  <a:t>in one dimension and usually written as </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acc>
                        <m:accPr>
                          <m:chr m:val="̂"/>
                          <m:ctrlPr>
                            <a:rPr lang="en-US" altLang="en-US" sz="2200" i="1" smtClean="0">
                              <a:latin typeface="Cambria Math" panose="02040503050406030204" pitchFamily="18" charset="0"/>
                              <a:cs typeface="Simplified Arabic" pitchFamily="18" charset="-78"/>
                            </a:rPr>
                          </m:ctrlPr>
                        </m:accPr>
                        <m:e>
                          <m:r>
                            <a:rPr lang="en-US" altLang="en-US" sz="2200" b="0" i="1" smtClean="0">
                              <a:latin typeface="Cambria Math" panose="02040503050406030204" pitchFamily="18" charset="0"/>
                              <a:cs typeface="Simplified Arabic" pitchFamily="18" charset="-78"/>
                            </a:rPr>
                            <m:t>𝐻</m:t>
                          </m:r>
                        </m:e>
                      </m:acc>
                      <m:r>
                        <a:rPr lang="en-US" altLang="en-US" sz="2200" i="1" smtClean="0">
                          <a:latin typeface="Cambria Math" panose="02040503050406030204" pitchFamily="18" charset="0"/>
                          <a:ea typeface="Cambria Math" panose="02040503050406030204" pitchFamily="18" charset="0"/>
                          <a:cs typeface="Simplified Arabic" pitchFamily="18" charset="-78"/>
                        </a:rPr>
                        <m:t>𝜓</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𝐸</m:t>
                      </m:r>
                      <m:r>
                        <a:rPr lang="en-US" altLang="en-US" sz="2200" b="0" i="1" smtClean="0">
                          <a:latin typeface="Cambria Math" panose="02040503050406030204" pitchFamily="18" charset="0"/>
                          <a:ea typeface="Cambria Math" panose="02040503050406030204" pitchFamily="18" charset="0"/>
                          <a:cs typeface="Simplified Arabic" pitchFamily="18" charset="-78"/>
                        </a:rPr>
                        <m:t>𝜓</m:t>
                      </m:r>
                    </m:oMath>
                  </m:oMathPara>
                </a14:m>
                <a:endParaRPr lang="en-US" altLang="en-US" sz="2200" dirty="0">
                  <a:latin typeface="Calibri body"/>
                  <a:ea typeface="Times New Roman" panose="02020603050405020304" pitchFamily="18" charset="0"/>
                  <a:cs typeface="Simplified Arabic" pitchFamily="18" charset="-78"/>
                </a:endParaRPr>
              </a:p>
              <a:p>
                <a:pPr algn="just">
                  <a:spcBef>
                    <a:spcPct val="0"/>
                  </a:spcBef>
                </a:pPr>
                <a:r>
                  <a:rPr lang="en-US" altLang="en-US" sz="1900" dirty="0">
                    <a:latin typeface="Calibri body"/>
                    <a:ea typeface="Times New Roman" panose="02020603050405020304" pitchFamily="18" charset="0"/>
                    <a:cs typeface="Simplified Arabic" pitchFamily="18" charset="-78"/>
                  </a:rPr>
                  <a:t>Where</a:t>
                </a:r>
              </a:p>
              <a:p>
                <a:pPr algn="just">
                  <a:spcBef>
                    <a:spcPct val="0"/>
                  </a:spcBef>
                </a:pPr>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1900" dirty="0">
                  <a:latin typeface="Calibri body"/>
                  <a:ea typeface="Times New Roman" panose="02020603050405020304" pitchFamily="18" charset="0"/>
                  <a:cs typeface="Simplified Arabic" pitchFamily="18" charset="-78"/>
                </a:endParaRPr>
              </a:p>
              <a:p>
                <a:pPr algn="just">
                  <a:spcBef>
                    <a:spcPct val="0"/>
                  </a:spcBef>
                </a:pPr>
                <a:endParaRPr lang="en-US" altLang="en-US" sz="500" dirty="0">
                  <a:latin typeface="Calibri body"/>
                  <a:ea typeface="Times New Roman" panose="02020603050405020304" pitchFamily="18" charset="0"/>
                  <a:cs typeface="Simplified Arabic" pitchFamily="18" charset="-78"/>
                </a:endParaRPr>
              </a:p>
              <a:p>
                <a:pPr algn="just">
                  <a:spcBef>
                    <a:spcPct val="0"/>
                  </a:spcBef>
                </a:pPr>
                <a14:m>
                  <m:oMath xmlns:m="http://schemas.openxmlformats.org/officeDocument/2006/math">
                    <m:acc>
                      <m:accPr>
                        <m:chr m:val="̂"/>
                        <m:ctrlPr>
                          <a:rPr lang="en-US" sz="1900" i="1">
                            <a:latin typeface="Cambria Math" panose="02040503050406030204" pitchFamily="18" charset="0"/>
                            <a:ea typeface="Times New Roman" panose="02020603050405020304" pitchFamily="18" charset="0"/>
                            <a:cs typeface="Simplified Arabic" pitchFamily="18" charset="-78"/>
                          </a:rPr>
                        </m:ctrlPr>
                      </m:accPr>
                      <m:e>
                        <m:r>
                          <a:rPr lang="en-US" sz="1900">
                            <a:latin typeface="Cambria Math" panose="02040503050406030204" pitchFamily="18" charset="0"/>
                            <a:ea typeface="Times New Roman" panose="02020603050405020304" pitchFamily="18" charset="0"/>
                            <a:cs typeface="Simplified Arabic" pitchFamily="18" charset="-78"/>
                          </a:rPr>
                          <m:t>𝐻</m:t>
                        </m:r>
                      </m:e>
                    </m:acc>
                  </m:oMath>
                </a14:m>
                <a:r>
                  <a:rPr lang="en-US" sz="1900" dirty="0">
                    <a:latin typeface="Calibri body"/>
                    <a:ea typeface="Times New Roman" panose="02020603050405020304" pitchFamily="18" charset="0"/>
                    <a:cs typeface="Simplified Arabic" pitchFamily="18" charset="-78"/>
                  </a:rPr>
                  <a:t> is called the Hamiltonian operator.</a:t>
                </a:r>
                <a:r>
                  <a:rPr lang="en-US" altLang="en-US" sz="1900" dirty="0">
                    <a:latin typeface="Calibri body"/>
                    <a:ea typeface="Times New Roman" panose="02020603050405020304" pitchFamily="18" charset="0"/>
                    <a:cs typeface="Simplified Arabic" pitchFamily="18" charset="-78"/>
                  </a:rPr>
                  <a:t> </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12773"/>
                <a:ext cx="8741867" cy="6125010"/>
              </a:xfrm>
              <a:prstGeom prst="rect">
                <a:avLst/>
              </a:prstGeom>
              <a:blipFill>
                <a:blip r:embed="rId2"/>
                <a:stretch>
                  <a:fillRect l="-628" t="-598" r="-6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209516" y="1343660"/>
                <a:ext cx="3064300" cy="771686"/>
              </a:xfrm>
              <a:prstGeom prst="rect">
                <a:avLst/>
              </a:prstGeom>
            </p:spPr>
            <p:txBody>
              <a:bodyPr wrap="none">
                <a:spAutoFit/>
              </a:bodyPr>
              <a:lstStyle/>
              <a:p>
                <a:pPr>
                  <a:spcBef>
                    <a:spcPct val="0"/>
                  </a:spcBef>
                </a:pPr>
                <a14:m>
                  <m:oMathPara xmlns:m="http://schemas.openxmlformats.org/officeDocument/2006/math">
                    <m:oMathParaPr>
                      <m:jc m:val="centerGroup"/>
                    </m:oMathParaPr>
                    <m:oMath xmlns:m="http://schemas.openxmlformats.org/officeDocument/2006/math">
                      <m:f>
                        <m:fPr>
                          <m:ctrlPr>
                            <a:rPr lang="en-US" altLang="en-US" sz="2200" i="1">
                              <a:latin typeface="Cambria Math" panose="02040503050406030204" pitchFamily="18" charset="0"/>
                              <a:cs typeface="Simplified Arabic" pitchFamily="18" charset="-78"/>
                            </a:rPr>
                          </m:ctrlPr>
                        </m:fPr>
                        <m:num>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𝑑</m:t>
                              </m:r>
                            </m:e>
                            <m:sup>
                              <m:r>
                                <a:rPr lang="en-US" altLang="en-US" sz="2200" i="1">
                                  <a:latin typeface="Cambria Math" panose="02040503050406030204" pitchFamily="18" charset="0"/>
                                  <a:cs typeface="Simplified Arabic" pitchFamily="18" charset="-78"/>
                                </a:rPr>
                                <m:t>2</m:t>
                              </m:r>
                            </m:sup>
                          </m:sSup>
                          <m:r>
                            <a:rPr lang="en-US" altLang="en-US" sz="2200" i="1">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𝑑𝑥</m:t>
                              </m:r>
                            </m:e>
                            <m:sup>
                              <m:r>
                                <a:rPr lang="en-US" altLang="en-US" sz="2200" i="1">
                                  <a:latin typeface="Cambria Math" panose="02040503050406030204" pitchFamily="18" charset="0"/>
                                  <a:cs typeface="Simplified Arabic" pitchFamily="18" charset="-78"/>
                                </a:rPr>
                                <m:t>2</m:t>
                              </m:r>
                            </m:sup>
                          </m:sSup>
                        </m:den>
                      </m:f>
                      <m:r>
                        <a:rPr lang="en-US" altLang="en-US" sz="2200" i="1">
                          <a:latin typeface="Cambria Math" panose="02040503050406030204" pitchFamily="18" charset="0"/>
                          <a:cs typeface="Simplified Arabic" pitchFamily="18" charset="-78"/>
                        </a:rPr>
                        <m:t>+ </m:t>
                      </m:r>
                      <m:f>
                        <m:fPr>
                          <m:ctrlPr>
                            <a:rPr lang="en-US" altLang="en-US" sz="2200" i="1">
                              <a:latin typeface="Cambria Math" panose="02040503050406030204" pitchFamily="18" charset="0"/>
                              <a:cs typeface="Simplified Arabic" pitchFamily="18" charset="-78"/>
                            </a:rPr>
                          </m:ctrlPr>
                        </m:fPr>
                        <m:num>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4</m:t>
                              </m:r>
                              <m:r>
                                <a:rPr lang="en-US" altLang="en-US" sz="2200" i="1">
                                  <a:latin typeface="Cambria Math" panose="02040503050406030204" pitchFamily="18" charset="0"/>
                                  <a:ea typeface="Cambria Math" panose="02040503050406030204" pitchFamily="18" charset="0"/>
                                  <a:cs typeface="Simplified Arabic" pitchFamily="18" charset="-78"/>
                                </a:rPr>
                                <m:t>𝜋</m:t>
                              </m:r>
                            </m:e>
                            <m:sup>
                              <m:r>
                                <a:rPr lang="en-US" altLang="en-US" sz="2200" i="1">
                                  <a:latin typeface="Cambria Math" panose="02040503050406030204" pitchFamily="18" charset="0"/>
                                  <a:cs typeface="Simplified Arabic" pitchFamily="18" charset="-78"/>
                                </a:rPr>
                                <m:t>2</m:t>
                              </m:r>
                            </m:sup>
                          </m:sSup>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𝑚</m:t>
                              </m:r>
                            </m:e>
                            <m:sup>
                              <m:r>
                                <a:rPr lang="en-US" altLang="en-US" sz="2200" i="1">
                                  <a:latin typeface="Cambria Math" panose="02040503050406030204" pitchFamily="18" charset="0"/>
                                  <a:cs typeface="Simplified Arabic" pitchFamily="18" charset="-78"/>
                                </a:rPr>
                                <m:t>2</m:t>
                              </m:r>
                            </m:sup>
                          </m:sSup>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ea typeface="Cambria Math" panose="02040503050406030204" pitchFamily="18" charset="0"/>
                                  <a:cs typeface="Simplified Arabic" pitchFamily="18" charset="-78"/>
                                </a:rPr>
                                <m:t>𝜐</m:t>
                              </m:r>
                            </m:e>
                            <m:sup>
                              <m:r>
                                <a:rPr lang="en-US" altLang="en-US" sz="2200" i="1">
                                  <a:latin typeface="Cambria Math" panose="02040503050406030204" pitchFamily="18" charset="0"/>
                                  <a:cs typeface="Simplified Arabic" pitchFamily="18" charset="-78"/>
                                </a:rPr>
                                <m:t>2</m:t>
                              </m:r>
                            </m:sup>
                          </m:sSup>
                        </m:num>
                        <m:den>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h</m:t>
                              </m:r>
                            </m:e>
                            <m:sup>
                              <m:r>
                                <a:rPr lang="en-US" altLang="en-US" sz="2200" i="1">
                                  <a:latin typeface="Cambria Math" panose="02040503050406030204" pitchFamily="18" charset="0"/>
                                  <a:cs typeface="Simplified Arabic" pitchFamily="18" charset="-78"/>
                                </a:rPr>
                                <m:t>2</m:t>
                              </m:r>
                            </m:sup>
                          </m:sSup>
                        </m:den>
                      </m:f>
                      <m:r>
                        <a:rPr lang="en-US" altLang="en-US" sz="2200" i="1">
                          <a:latin typeface="Cambria Math" panose="02040503050406030204" pitchFamily="18" charset="0"/>
                          <a:ea typeface="Cambria Math" panose="02040503050406030204" pitchFamily="18" charset="0"/>
                          <a:cs typeface="Simplified Arabic" pitchFamily="18" charset="-78"/>
                        </a:rPr>
                        <m:t>𝜓</m:t>
                      </m:r>
                      <m:r>
                        <a:rPr lang="en-US" altLang="en-US" sz="2200" i="1">
                          <a:latin typeface="Cambria Math" panose="02040503050406030204" pitchFamily="18" charset="0"/>
                          <a:cs typeface="Simplified Arabic" pitchFamily="18" charset="-78"/>
                        </a:rPr>
                        <m:t>=</m:t>
                      </m:r>
                      <m:r>
                        <a:rPr lang="en-US" altLang="en-US" sz="2200" i="1">
                          <a:latin typeface="Cambria Math" panose="02040503050406030204" pitchFamily="18" charset="0"/>
                          <a:cs typeface="Simplified Arabic" pitchFamily="18" charset="-78"/>
                        </a:rPr>
                        <m:t>0</m:t>
                      </m:r>
                    </m:oMath>
                  </m:oMathPara>
                </a14:m>
                <a:endParaRPr lang="en-US" altLang="en-US" sz="2200" dirty="0">
                  <a:latin typeface="Calibri body"/>
                  <a:ea typeface="Times New Roman" panose="02020603050405020304" pitchFamily="18" charset="0"/>
                  <a:cs typeface="Simplified Arabic" pitchFamily="18"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3209516" y="1343660"/>
                <a:ext cx="3064300" cy="77168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928157" y="2444479"/>
                <a:ext cx="3654014" cy="771686"/>
              </a:xfrm>
              <a:prstGeom prst="rect">
                <a:avLst/>
              </a:prstGeom>
            </p:spPr>
            <p:txBody>
              <a:bodyPr wrap="none">
                <a:spAutoFit/>
              </a:bodyPr>
              <a:lstStyle/>
              <a:p>
                <a:pPr>
                  <a:spcBef>
                    <a:spcPct val="0"/>
                  </a:spcBef>
                </a:pPr>
                <a14:m>
                  <m:oMathPara xmlns:m="http://schemas.openxmlformats.org/officeDocument/2006/math">
                    <m:oMathParaPr>
                      <m:jc m:val="centerGroup"/>
                    </m:oMathParaPr>
                    <m:oMath xmlns:m="http://schemas.openxmlformats.org/officeDocument/2006/math">
                      <m:f>
                        <m:fPr>
                          <m:ctrlPr>
                            <a:rPr lang="en-US" altLang="en-US" sz="2200" i="1" smtClean="0">
                              <a:latin typeface="Cambria Math" panose="02040503050406030204" pitchFamily="18" charset="0"/>
                              <a:cs typeface="Simplified Arabic" pitchFamily="18" charset="-78"/>
                            </a:rPr>
                          </m:ctrlPr>
                        </m:fPr>
                        <m:num>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𝑑</m:t>
                              </m:r>
                            </m:e>
                            <m:sup>
                              <m:r>
                                <a:rPr lang="en-US" altLang="en-US" sz="2200" i="1">
                                  <a:latin typeface="Cambria Math" panose="02040503050406030204" pitchFamily="18" charset="0"/>
                                  <a:cs typeface="Simplified Arabic" pitchFamily="18" charset="-78"/>
                                </a:rPr>
                                <m:t>2</m:t>
                              </m:r>
                            </m:sup>
                          </m:sSup>
                          <m:r>
                            <a:rPr lang="en-US" altLang="en-US" sz="2200" i="1">
                              <a:latin typeface="Cambria Math" panose="02040503050406030204" pitchFamily="18" charset="0"/>
                              <a:ea typeface="Cambria Math" panose="02040503050406030204" pitchFamily="18" charset="0"/>
                              <a:cs typeface="Simplified Arabic" pitchFamily="18" charset="-78"/>
                            </a:rPr>
                            <m:t>𝜓</m:t>
                          </m:r>
                        </m:num>
                        <m:den>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𝑑𝑥</m:t>
                              </m:r>
                            </m:e>
                            <m:sup>
                              <m:r>
                                <a:rPr lang="en-US" altLang="en-US" sz="2200" i="1">
                                  <a:latin typeface="Cambria Math" panose="02040503050406030204" pitchFamily="18" charset="0"/>
                                  <a:cs typeface="Simplified Arabic" pitchFamily="18" charset="-78"/>
                                </a:rPr>
                                <m:t>2</m:t>
                              </m:r>
                            </m:sup>
                          </m:sSup>
                        </m:den>
                      </m:f>
                      <m:r>
                        <a:rPr lang="en-US" altLang="en-US" sz="2200" i="1">
                          <a:latin typeface="Cambria Math" panose="02040503050406030204" pitchFamily="18" charset="0"/>
                          <a:cs typeface="Simplified Arabic" pitchFamily="18" charset="-78"/>
                        </a:rPr>
                        <m:t>+ </m:t>
                      </m:r>
                      <m:f>
                        <m:fPr>
                          <m:ctrlPr>
                            <a:rPr lang="en-US" altLang="en-US" sz="2200" i="1">
                              <a:latin typeface="Cambria Math" panose="02040503050406030204" pitchFamily="18" charset="0"/>
                              <a:cs typeface="Simplified Arabic" pitchFamily="18" charset="-78"/>
                            </a:rPr>
                          </m:ctrlPr>
                        </m:fPr>
                        <m:num>
                          <m:sSup>
                            <m:sSupPr>
                              <m:ctrlPr>
                                <a:rPr lang="en-US" altLang="en-US" sz="2200" i="1">
                                  <a:latin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cs typeface="Simplified Arabic" pitchFamily="18" charset="-78"/>
                                </a:rPr>
                                <m:t>8</m:t>
                              </m:r>
                              <m:r>
                                <a:rPr lang="en-US" altLang="en-US" sz="2200" i="1">
                                  <a:latin typeface="Cambria Math" panose="02040503050406030204" pitchFamily="18" charset="0"/>
                                  <a:ea typeface="Cambria Math" panose="02040503050406030204" pitchFamily="18" charset="0"/>
                                  <a:cs typeface="Simplified Arabic" pitchFamily="18" charset="-78"/>
                                </a:rPr>
                                <m:t>𝜋</m:t>
                              </m:r>
                            </m:e>
                            <m:sup>
                              <m:r>
                                <a:rPr lang="en-US" altLang="en-US" sz="2200" i="1">
                                  <a:latin typeface="Cambria Math" panose="02040503050406030204" pitchFamily="18" charset="0"/>
                                  <a:cs typeface="Simplified Arabic" pitchFamily="18" charset="-78"/>
                                </a:rPr>
                                <m:t>2</m:t>
                              </m:r>
                            </m:sup>
                          </m:sSup>
                          <m:r>
                            <a:rPr lang="en-US" altLang="en-US" sz="2200" b="0" i="1" smtClean="0">
                              <a:latin typeface="Cambria Math" panose="02040503050406030204" pitchFamily="18" charset="0"/>
                              <a:cs typeface="Simplified Arabic" pitchFamily="18" charset="-78"/>
                            </a:rPr>
                            <m:t>𝑚</m:t>
                          </m:r>
                        </m:num>
                        <m:den>
                          <m:sSup>
                            <m:sSupPr>
                              <m:ctrlPr>
                                <a:rPr lang="en-US" altLang="en-US" sz="2200" i="1">
                                  <a:latin typeface="Cambria Math" panose="02040503050406030204" pitchFamily="18" charset="0"/>
                                  <a:cs typeface="Simplified Arabic" pitchFamily="18" charset="-78"/>
                                </a:rPr>
                              </m:ctrlPr>
                            </m:sSupPr>
                            <m:e>
                              <m:r>
                                <a:rPr lang="en-US" altLang="en-US" sz="2200" i="1">
                                  <a:latin typeface="Cambria Math" panose="02040503050406030204" pitchFamily="18" charset="0"/>
                                  <a:cs typeface="Simplified Arabic" pitchFamily="18" charset="-78"/>
                                </a:rPr>
                                <m:t>h</m:t>
                              </m:r>
                            </m:e>
                            <m:sup>
                              <m:r>
                                <a:rPr lang="en-US" altLang="en-US" sz="2200" i="1">
                                  <a:latin typeface="Cambria Math" panose="02040503050406030204" pitchFamily="18" charset="0"/>
                                  <a:cs typeface="Simplified Arabic" pitchFamily="18" charset="-78"/>
                                </a:rPr>
                                <m:t>2</m:t>
                              </m:r>
                            </m:sup>
                          </m:sSup>
                        </m:den>
                      </m:f>
                      <m:d>
                        <m:dPr>
                          <m:ctrlPr>
                            <a:rPr lang="en-US" altLang="en-US" sz="2200" b="0" i="1" smtClean="0">
                              <a:latin typeface="Cambria Math" panose="02040503050406030204" pitchFamily="18" charset="0"/>
                              <a:ea typeface="Cambria Math" panose="02040503050406030204" pitchFamily="18" charset="0"/>
                              <a:cs typeface="Simplified Arabic" pitchFamily="18" charset="-78"/>
                            </a:rPr>
                          </m:ctrlPr>
                        </m:dPr>
                        <m:e>
                          <m:r>
                            <a:rPr lang="en-US" altLang="en-US" sz="2200" b="0" i="1" smtClean="0">
                              <a:latin typeface="Cambria Math" panose="02040503050406030204" pitchFamily="18" charset="0"/>
                              <a:ea typeface="Cambria Math" panose="02040503050406030204" pitchFamily="18" charset="0"/>
                              <a:cs typeface="Simplified Arabic" pitchFamily="18" charset="-78"/>
                            </a:rPr>
                            <m:t>𝐸</m:t>
                          </m:r>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𝑉</m:t>
                          </m:r>
                        </m:e>
                      </m:d>
                      <m:r>
                        <a:rPr lang="en-US" altLang="en-US" sz="2200" b="0" i="1" smtClean="0">
                          <a:latin typeface="Cambria Math" panose="02040503050406030204" pitchFamily="18" charset="0"/>
                          <a:ea typeface="Cambria Math" panose="02040503050406030204" pitchFamily="18" charset="0"/>
                          <a:cs typeface="Simplified Arabic" pitchFamily="18" charset="-78"/>
                        </a:rPr>
                        <m:t> </m:t>
                      </m:r>
                      <m:r>
                        <a:rPr lang="en-US" altLang="en-US" sz="2200" i="1">
                          <a:latin typeface="Cambria Math" panose="02040503050406030204" pitchFamily="18" charset="0"/>
                          <a:ea typeface="Cambria Math" panose="02040503050406030204" pitchFamily="18" charset="0"/>
                          <a:cs typeface="Simplified Arabic" pitchFamily="18" charset="-78"/>
                        </a:rPr>
                        <m:t>𝜓</m:t>
                      </m:r>
                      <m:r>
                        <a:rPr lang="en-US" altLang="en-US" sz="2200" i="1">
                          <a:latin typeface="Cambria Math" panose="02040503050406030204" pitchFamily="18" charset="0"/>
                          <a:cs typeface="Simplified Arabic" pitchFamily="18" charset="-78"/>
                        </a:rPr>
                        <m:t>=</m:t>
                      </m:r>
                      <m:r>
                        <a:rPr lang="en-US" altLang="en-US" sz="2200" i="1">
                          <a:latin typeface="Cambria Math" panose="02040503050406030204" pitchFamily="18" charset="0"/>
                          <a:cs typeface="Simplified Arabic" pitchFamily="18" charset="-78"/>
                        </a:rPr>
                        <m:t>0</m:t>
                      </m:r>
                    </m:oMath>
                  </m:oMathPara>
                </a14:m>
                <a:endParaRPr lang="en-US" altLang="en-US" sz="2200" dirty="0">
                  <a:latin typeface="Calibri body"/>
                  <a:ea typeface="Times New Roman" panose="02020603050405020304" pitchFamily="18" charset="0"/>
                  <a:cs typeface="Simplified Arabic" pitchFamily="18"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2928157" y="2444479"/>
                <a:ext cx="3654014" cy="7716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77959" y="5499769"/>
                <a:ext cx="2588081" cy="771686"/>
              </a:xfrm>
              <a:prstGeom prst="rect">
                <a:avLst/>
              </a:prstGeom>
            </p:spPr>
            <p:txBody>
              <a:bodyPr wrap="none">
                <a:spAutoFit/>
              </a:bodyPr>
              <a:lstStyle/>
              <a:p>
                <a:pPr algn="just">
                  <a:spcBef>
                    <a:spcPct val="0"/>
                  </a:spcBef>
                </a:pPr>
                <a14:m>
                  <m:oMathPara xmlns:m="http://schemas.openxmlformats.org/officeDocument/2006/math">
                    <m:oMathParaPr>
                      <m:jc m:val="centerGroup"/>
                    </m:oMathParaPr>
                    <m:oMath xmlns:m="http://schemas.openxmlformats.org/officeDocument/2006/math">
                      <m:acc>
                        <m:accPr>
                          <m:chr m:val="̂"/>
                          <m:ctrlPr>
                            <a:rPr lang="en-US" altLang="en-US" sz="2200" i="1" smtClean="0">
                              <a:latin typeface="Cambria Math" panose="02040503050406030204" pitchFamily="18" charset="0"/>
                              <a:cs typeface="Simplified Arabic" pitchFamily="18" charset="-78"/>
                            </a:rPr>
                          </m:ctrlPr>
                        </m:accPr>
                        <m:e>
                          <m:r>
                            <a:rPr lang="en-US" altLang="en-US" sz="2200" i="1">
                              <a:latin typeface="Cambria Math" panose="02040503050406030204" pitchFamily="18" charset="0"/>
                              <a:cs typeface="Simplified Arabic" pitchFamily="18" charset="-78"/>
                            </a:rPr>
                            <m:t>𝐻</m:t>
                          </m:r>
                        </m:e>
                      </m:acc>
                      <m:r>
                        <a:rPr lang="en-US" altLang="en-US" sz="2200" b="0" i="1" smtClean="0">
                          <a:latin typeface="Cambria Math" panose="02040503050406030204" pitchFamily="18" charset="0"/>
                          <a:ea typeface="Cambria Math" panose="02040503050406030204" pitchFamily="18" charset="0"/>
                          <a:cs typeface="Simplified Arabic" pitchFamily="18" charset="-78"/>
                        </a:rPr>
                        <m:t>=− </m:t>
                      </m:r>
                      <m:f>
                        <m:fPr>
                          <m:ctrlPr>
                            <a:rPr lang="en-US" altLang="en-US" sz="2200" b="0" i="1" smtClean="0">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200" b="0" i="1" smtClean="0">
                                  <a:latin typeface="Cambria Math" panose="02040503050406030204" pitchFamily="18" charset="0"/>
                                  <a:ea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ea typeface="Cambria Math" panose="02040503050406030204" pitchFamily="18" charset="0"/>
                                  <a:cs typeface="Simplified Arabic" pitchFamily="18" charset="-78"/>
                                </a:rPr>
                                <m:t>ℏ</m:t>
                              </m:r>
                            </m:e>
                            <m:sup>
                              <m:r>
                                <a:rPr lang="en-US" altLang="en-US" sz="2200" b="0" i="1" smtClean="0">
                                  <a:latin typeface="Cambria Math" panose="02040503050406030204" pitchFamily="18" charset="0"/>
                                  <a:ea typeface="Cambria Math" panose="02040503050406030204" pitchFamily="18" charset="0"/>
                                  <a:cs typeface="Simplified Arabic" pitchFamily="18" charset="-78"/>
                                </a:rPr>
                                <m:t>2</m:t>
                              </m:r>
                            </m:sup>
                          </m:sSup>
                        </m:num>
                        <m:den>
                          <m:r>
                            <a:rPr lang="en-US" altLang="en-US" sz="2200" b="0" i="1" smtClean="0">
                              <a:latin typeface="Cambria Math" panose="02040503050406030204" pitchFamily="18" charset="0"/>
                              <a:ea typeface="Cambria Math" panose="02040503050406030204" pitchFamily="18" charset="0"/>
                              <a:cs typeface="Simplified Arabic" pitchFamily="18" charset="-78"/>
                            </a:rPr>
                            <m:t>2</m:t>
                          </m:r>
                          <m:r>
                            <a:rPr lang="en-US" altLang="en-US" sz="2200" b="0" i="1" smtClean="0">
                              <a:latin typeface="Cambria Math" panose="02040503050406030204" pitchFamily="18" charset="0"/>
                              <a:ea typeface="Cambria Math" panose="02040503050406030204" pitchFamily="18" charset="0"/>
                              <a:cs typeface="Simplified Arabic" pitchFamily="18" charset="-78"/>
                            </a:rPr>
                            <m:t>𝑚</m:t>
                          </m:r>
                        </m:den>
                      </m:f>
                      <m:f>
                        <m:fPr>
                          <m:ctrlPr>
                            <a:rPr lang="en-US" altLang="en-US" sz="2200" b="0" i="1" smtClean="0">
                              <a:latin typeface="Cambria Math" panose="02040503050406030204" pitchFamily="18" charset="0"/>
                              <a:ea typeface="Cambria Math" panose="02040503050406030204" pitchFamily="18" charset="0"/>
                              <a:cs typeface="Simplified Arabic" pitchFamily="18" charset="-78"/>
                            </a:rPr>
                          </m:ctrlPr>
                        </m:fPr>
                        <m:num>
                          <m:sSup>
                            <m:sSupPr>
                              <m:ctrlPr>
                                <a:rPr lang="en-US" altLang="en-US" sz="2200" b="0" i="1" smtClean="0">
                                  <a:latin typeface="Cambria Math" panose="02040503050406030204" pitchFamily="18" charset="0"/>
                                  <a:ea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ea typeface="Cambria Math" panose="02040503050406030204" pitchFamily="18" charset="0"/>
                                  <a:cs typeface="Simplified Arabic" pitchFamily="18" charset="-78"/>
                                </a:rPr>
                                <m:t>𝑑</m:t>
                              </m:r>
                            </m:e>
                            <m:sup>
                              <m:r>
                                <a:rPr lang="en-US" altLang="en-US" sz="2200" b="0" i="1" smtClean="0">
                                  <a:latin typeface="Cambria Math" panose="02040503050406030204" pitchFamily="18" charset="0"/>
                                  <a:ea typeface="Cambria Math" panose="02040503050406030204" pitchFamily="18" charset="0"/>
                                  <a:cs typeface="Simplified Arabic" pitchFamily="18" charset="-78"/>
                                </a:rPr>
                                <m:t>2</m:t>
                              </m:r>
                            </m:sup>
                          </m:sSup>
                        </m:num>
                        <m:den>
                          <m:sSup>
                            <m:sSupPr>
                              <m:ctrlPr>
                                <a:rPr lang="en-US" altLang="en-US" sz="2200" b="0" i="1" smtClean="0">
                                  <a:latin typeface="Cambria Math" panose="02040503050406030204" pitchFamily="18" charset="0"/>
                                  <a:ea typeface="Cambria Math" panose="02040503050406030204" pitchFamily="18" charset="0"/>
                                  <a:cs typeface="Simplified Arabic" pitchFamily="18" charset="-78"/>
                                </a:rPr>
                              </m:ctrlPr>
                            </m:sSupPr>
                            <m:e>
                              <m:r>
                                <a:rPr lang="en-US" altLang="en-US" sz="2200" b="0" i="1" smtClean="0">
                                  <a:latin typeface="Cambria Math" panose="02040503050406030204" pitchFamily="18" charset="0"/>
                                  <a:ea typeface="Cambria Math" panose="02040503050406030204" pitchFamily="18" charset="0"/>
                                  <a:cs typeface="Simplified Arabic" pitchFamily="18" charset="-78"/>
                                </a:rPr>
                                <m:t>𝑑𝑥</m:t>
                              </m:r>
                            </m:e>
                            <m:sup>
                              <m:r>
                                <a:rPr lang="en-US" altLang="en-US" sz="2200" b="0" i="1" smtClean="0">
                                  <a:latin typeface="Cambria Math" panose="02040503050406030204" pitchFamily="18" charset="0"/>
                                  <a:ea typeface="Cambria Math" panose="02040503050406030204" pitchFamily="18" charset="0"/>
                                  <a:cs typeface="Simplified Arabic" pitchFamily="18" charset="-78"/>
                                </a:rPr>
                                <m:t>2</m:t>
                              </m:r>
                            </m:sup>
                          </m:sSup>
                        </m:den>
                      </m:f>
                      <m:r>
                        <a:rPr lang="en-US" altLang="en-US" sz="2200" b="0" i="1" smtClean="0">
                          <a:latin typeface="Cambria Math" panose="02040503050406030204" pitchFamily="18" charset="0"/>
                          <a:ea typeface="Cambria Math" panose="02040503050406030204" pitchFamily="18" charset="0"/>
                          <a:cs typeface="Simplified Arabic" pitchFamily="18" charset="-78"/>
                        </a:rPr>
                        <m:t>+</m:t>
                      </m:r>
                      <m:r>
                        <a:rPr lang="en-US" altLang="en-US" sz="2200" b="0" i="1" smtClean="0">
                          <a:latin typeface="Cambria Math" panose="02040503050406030204" pitchFamily="18" charset="0"/>
                          <a:ea typeface="Cambria Math" panose="02040503050406030204" pitchFamily="18" charset="0"/>
                          <a:cs typeface="Simplified Arabic" pitchFamily="18" charset="-78"/>
                        </a:rPr>
                        <m:t>𝑉</m:t>
                      </m:r>
                    </m:oMath>
                  </m:oMathPara>
                </a14:m>
                <a:endParaRPr lang="en-US" altLang="en-US" sz="2200" dirty="0">
                  <a:latin typeface="Calibri body"/>
                  <a:ea typeface="Times New Roman" panose="02020603050405020304" pitchFamily="18" charset="0"/>
                  <a:cs typeface="Simplified Arabic" pitchFamily="18"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3277959" y="5499769"/>
                <a:ext cx="2588081" cy="77168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2436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Effect transition="in" filter="fade">
                                      <p:cBhvr>
                                        <p:cTn id="37" dur="500"/>
                                        <p:tgtEl>
                                          <p:spTgt spid="3">
                                            <p:txEl>
                                              <p:pRg st="14" end="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5" end="15"/>
                                            </p:txEl>
                                          </p:spTgt>
                                        </p:tgtEl>
                                        <p:attrNameLst>
                                          <p:attrName>style.visibility</p:attrName>
                                        </p:attrNameLst>
                                      </p:cBhvr>
                                      <p:to>
                                        <p:strVal val="visible"/>
                                      </p:to>
                                    </p:set>
                                    <p:animEffect transition="in" filter="fade">
                                      <p:cBhvr>
                                        <p:cTn id="42" dur="500"/>
                                        <p:tgtEl>
                                          <p:spTgt spid="3">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9" end="19"/>
                                            </p:txEl>
                                          </p:spTgt>
                                        </p:tgtEl>
                                        <p:attrNameLst>
                                          <p:attrName>style.visibility</p:attrName>
                                        </p:attrNameLst>
                                      </p:cBhvr>
                                      <p:to>
                                        <p:strVal val="visible"/>
                                      </p:to>
                                    </p:set>
                                    <p:animEffect transition="in" filter="fade">
                                      <p:cBhvr>
                                        <p:cTn id="47" dur="500"/>
                                        <p:tgtEl>
                                          <p:spTgt spid="3">
                                            <p:txEl>
                                              <p:pRg st="19" end="1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Derivation of the Schrödinger equation </a:t>
            </a:r>
            <a:endParaRPr lang="ar-SA" altLang="en-US" sz="3000" b="1" dirty="0"/>
          </a:p>
        </p:txBody>
      </p:sp>
      <p:sp>
        <p:nvSpPr>
          <p:cNvPr id="2" name="Slide Number Placeholder 1"/>
          <p:cNvSpPr>
            <a:spLocks noGrp="1"/>
          </p:cNvSpPr>
          <p:nvPr>
            <p:ph type="sldNum" sz="quarter" idx="12"/>
          </p:nvPr>
        </p:nvSpPr>
        <p:spPr/>
        <p:txBody>
          <a:bodyPr/>
          <a:lstStyle/>
          <a:p>
            <a:fld id="{74374BF2-3C04-4AB9-BE52-D173019A9162}" type="slidenum">
              <a:rPr lang="en-US" smtClean="0"/>
              <a:t>7</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12773"/>
                <a:ext cx="8741867" cy="5589222"/>
              </a:xfrm>
              <a:prstGeom prst="rect">
                <a:avLst/>
              </a:prstGeom>
            </p:spPr>
            <p:txBody>
              <a:bodyPr wrap="square">
                <a:spAutoFit/>
              </a:bodyPr>
              <a:lstStyle/>
              <a:p>
                <a:pPr algn="just">
                  <a:spcBef>
                    <a:spcPct val="0"/>
                  </a:spcBef>
                </a:pPr>
                <a:r>
                  <a:rPr lang="en-US" altLang="en-US" sz="2300" dirty="0">
                    <a:latin typeface="Calibri body"/>
                    <a:ea typeface="Times New Roman" panose="02020603050405020304" pitchFamily="18" charset="0"/>
                    <a:cs typeface="Simplified Arabic" pitchFamily="18" charset="-78"/>
                  </a:rPr>
                  <a:t>This operator, </a:t>
                </a:r>
                <a14:m>
                  <m:oMath xmlns:m="http://schemas.openxmlformats.org/officeDocument/2006/math">
                    <m:acc>
                      <m:accPr>
                        <m:chr m:val="̂"/>
                        <m:ctrlPr>
                          <a:rPr lang="en-US" altLang="en-US" sz="2300" i="1" smtClean="0">
                            <a:latin typeface="Cambria Math" panose="02040503050406030204" pitchFamily="18" charset="0"/>
                            <a:cs typeface="Simplified Arabic" pitchFamily="18" charset="-78"/>
                          </a:rPr>
                        </m:ctrlPr>
                      </m:accPr>
                      <m:e>
                        <m:r>
                          <a:rPr lang="en-US" altLang="en-US" sz="2300" b="0" i="1" smtClean="0">
                            <a:latin typeface="Cambria Math" panose="02040503050406030204" pitchFamily="18" charset="0"/>
                            <a:cs typeface="Simplified Arabic" pitchFamily="18" charset="-78"/>
                          </a:rPr>
                          <m:t>𝐻</m:t>
                        </m:r>
                      </m:e>
                    </m:acc>
                  </m:oMath>
                </a14:m>
                <a:r>
                  <a:rPr lang="en-US" altLang="en-US" sz="2300" dirty="0">
                    <a:latin typeface="Calibri body"/>
                    <a:ea typeface="Times New Roman" panose="02020603050405020304" pitchFamily="18" charset="0"/>
                    <a:cs typeface="Simplified Arabic" pitchFamily="18" charset="-78"/>
                  </a:rPr>
                  <a:t> is the most operator in quantum mechanics.  It is the energy operator and known as the </a:t>
                </a:r>
                <a:r>
                  <a:rPr lang="en-US" altLang="en-US" sz="2300" b="1" dirty="0">
                    <a:latin typeface="Calibri body"/>
                    <a:ea typeface="Times New Roman" panose="02020603050405020304" pitchFamily="18" charset="0"/>
                    <a:cs typeface="Simplified Arabic" pitchFamily="18" charset="-78"/>
                  </a:rPr>
                  <a:t>Hamiltonian operator</a:t>
                </a:r>
                <a:r>
                  <a:rPr lang="en-US" altLang="en-US" sz="2300" dirty="0">
                    <a:latin typeface="Calibri body"/>
                    <a:ea typeface="Times New Roman" panose="02020603050405020304" pitchFamily="18" charset="0"/>
                    <a:cs typeface="Simplified Arabic" pitchFamily="18" charset="-78"/>
                  </a:rPr>
                  <a:t>.</a:t>
                </a:r>
              </a:p>
              <a:p>
                <a:pPr algn="just">
                  <a:spcBef>
                    <a:spcPct val="0"/>
                  </a:spcBef>
                </a:pPr>
                <a:endParaRPr lang="en-US" altLang="en-US" sz="1600" dirty="0">
                  <a:latin typeface="Calibri body"/>
                  <a:ea typeface="Times New Roman" panose="02020603050405020304" pitchFamily="18" charset="0"/>
                  <a:cs typeface="Simplified Arabic" pitchFamily="18" charset="-78"/>
                </a:endParaRPr>
              </a:p>
              <a:p>
                <a:pPr algn="just">
                  <a:spcBef>
                    <a:spcPct val="0"/>
                  </a:spcBef>
                </a:pPr>
                <a:r>
                  <a:rPr lang="en-US" altLang="en-US" sz="2300" dirty="0">
                    <a:latin typeface="Calibri body"/>
                    <a:ea typeface="Times New Roman" panose="02020603050405020304" pitchFamily="18" charset="0"/>
                    <a:cs typeface="Simplified Arabic" pitchFamily="18" charset="-78"/>
                  </a:rPr>
                  <a:t>The </a:t>
                </a:r>
                <a:r>
                  <a:rPr lang="en-US" altLang="en-US" sz="2300" b="1" dirty="0">
                    <a:latin typeface="Calibri body"/>
                    <a:ea typeface="Times New Roman" panose="02020603050405020304" pitchFamily="18" charset="0"/>
                    <a:cs typeface="Simplified Arabic" pitchFamily="18" charset="-78"/>
                  </a:rPr>
                  <a:t>time independent Schrodinger equation </a:t>
                </a:r>
                <a:r>
                  <a:rPr lang="en-US" altLang="en-US" sz="2300" dirty="0">
                    <a:latin typeface="Calibri body"/>
                    <a:ea typeface="Times New Roman" panose="02020603050405020304" pitchFamily="18" charset="0"/>
                    <a:cs typeface="Simplified Arabic" pitchFamily="18" charset="-78"/>
                  </a:rPr>
                  <a:t>in three dimensions is </a:t>
                </a:r>
              </a:p>
              <a:p>
                <a:pPr algn="just">
                  <a:spcBef>
                    <a:spcPct val="0"/>
                  </a:spcBef>
                </a:pPr>
                <a:endParaRPr lang="en-US" altLang="en-US" sz="16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d>
                        <m:dPr>
                          <m:begChr m:val="["/>
                          <m:endChr m:val="]"/>
                          <m:ctrlPr>
                            <a:rPr lang="en-US" altLang="en-US" sz="2300" i="1" smtClean="0">
                              <a:latin typeface="Cambria Math" panose="02040503050406030204" pitchFamily="18" charset="0"/>
                              <a:cs typeface="Simplified Arabic" pitchFamily="18" charset="-78"/>
                            </a:rPr>
                          </m:ctrlPr>
                        </m:dPr>
                        <m:e>
                          <m:r>
                            <a:rPr lang="en-US" altLang="en-US" sz="2300" b="0" i="1" smtClean="0">
                              <a:latin typeface="Cambria Math" panose="02040503050406030204" pitchFamily="18" charset="0"/>
                              <a:cs typeface="Simplified Arabic" pitchFamily="18" charset="-78"/>
                            </a:rPr>
                            <m:t>−</m:t>
                          </m:r>
                          <m:f>
                            <m:fPr>
                              <m:ctrlPr>
                                <a:rPr lang="en-US" altLang="en-US" sz="2300" i="1" smtClean="0">
                                  <a:latin typeface="Cambria Math" panose="02040503050406030204" pitchFamily="18" charset="0"/>
                                  <a:cs typeface="Simplified Arabic" pitchFamily="18" charset="-78"/>
                                </a:rPr>
                              </m:ctrlPr>
                            </m:fPr>
                            <m:num>
                              <m:sSup>
                                <m:sSupPr>
                                  <m:ctrlPr>
                                    <a:rPr lang="en-US" altLang="en-US" sz="2300" i="1" smtClean="0">
                                      <a:latin typeface="Cambria Math" panose="02040503050406030204" pitchFamily="18" charset="0"/>
                                      <a:cs typeface="Simplified Arabic" pitchFamily="18" charset="-78"/>
                                    </a:rPr>
                                  </m:ctrlPr>
                                </m:sSupPr>
                                <m:e>
                                  <m:r>
                                    <a:rPr lang="en-US" altLang="en-US" sz="2300" i="1" smtClean="0">
                                      <a:latin typeface="Cambria Math" panose="02040503050406030204" pitchFamily="18" charset="0"/>
                                      <a:ea typeface="Cambria Math" panose="02040503050406030204" pitchFamily="18" charset="0"/>
                                      <a:cs typeface="Simplified Arabic" pitchFamily="18" charset="-78"/>
                                    </a:rPr>
                                    <m:t>ℏ</m:t>
                                  </m:r>
                                </m:e>
                                <m:sup>
                                  <m:r>
                                    <a:rPr lang="en-US" altLang="en-US" sz="2300" b="0" i="1" smtClean="0">
                                      <a:latin typeface="Cambria Math" panose="02040503050406030204" pitchFamily="18" charset="0"/>
                                      <a:cs typeface="Simplified Arabic" pitchFamily="18" charset="-78"/>
                                    </a:rPr>
                                    <m:t>2</m:t>
                                  </m:r>
                                </m:sup>
                              </m:sSup>
                            </m:num>
                            <m:den>
                              <m:r>
                                <a:rPr lang="en-US" altLang="en-US" sz="2300" b="0" i="1" smtClean="0">
                                  <a:latin typeface="Cambria Math" panose="02040503050406030204" pitchFamily="18" charset="0"/>
                                  <a:cs typeface="Simplified Arabic" pitchFamily="18" charset="-78"/>
                                </a:rPr>
                                <m:t>2</m:t>
                              </m:r>
                              <m:r>
                                <a:rPr lang="en-US" altLang="en-US" sz="2300" b="0" i="1" smtClean="0">
                                  <a:latin typeface="Cambria Math" panose="02040503050406030204" pitchFamily="18" charset="0"/>
                                  <a:cs typeface="Simplified Arabic" pitchFamily="18" charset="-78"/>
                                </a:rPr>
                                <m:t>𝑚</m:t>
                              </m:r>
                            </m:den>
                          </m:f>
                          <m:d>
                            <m:dPr>
                              <m:ctrlPr>
                                <a:rPr lang="en-US" altLang="en-US" sz="2300" i="1" smtClean="0">
                                  <a:latin typeface="Cambria Math" panose="02040503050406030204" pitchFamily="18" charset="0"/>
                                  <a:cs typeface="Simplified Arabic" pitchFamily="18" charset="-78"/>
                                </a:rPr>
                              </m:ctrlPr>
                            </m:dPr>
                            <m:e>
                              <m:f>
                                <m:fPr>
                                  <m:ctrlPr>
                                    <a:rPr lang="en-US" altLang="en-US" sz="2300" i="1" smtClean="0">
                                      <a:latin typeface="Cambria Math" panose="02040503050406030204" pitchFamily="18" charset="0"/>
                                      <a:cs typeface="Simplified Arabic" pitchFamily="18" charset="-78"/>
                                    </a:rPr>
                                  </m:ctrlPr>
                                </m:fPr>
                                <m:num>
                                  <m:sSup>
                                    <m:sSupPr>
                                      <m:ctrlPr>
                                        <a:rPr lang="en-US" altLang="en-US" sz="2300" i="1" smtClean="0">
                                          <a:latin typeface="Cambria Math" panose="02040503050406030204" pitchFamily="18" charset="0"/>
                                          <a:cs typeface="Simplified Arabic" pitchFamily="18" charset="-78"/>
                                        </a:rPr>
                                      </m:ctrlPr>
                                    </m:sSupPr>
                                    <m:e>
                                      <m:r>
                                        <a:rPr lang="en-US" altLang="en-US" sz="2300" i="1" smtClean="0">
                                          <a:latin typeface="Cambria Math" panose="02040503050406030204" pitchFamily="18" charset="0"/>
                                          <a:ea typeface="Cambria Math" panose="02040503050406030204" pitchFamily="18" charset="0"/>
                                          <a:cs typeface="Simplified Arabic" pitchFamily="18" charset="-78"/>
                                        </a:rPr>
                                        <m:t>𝜕</m:t>
                                      </m:r>
                                    </m:e>
                                    <m:sup>
                                      <m:r>
                                        <a:rPr lang="en-US" altLang="en-US" sz="2300" b="0" i="1" smtClean="0">
                                          <a:latin typeface="Cambria Math" panose="02040503050406030204" pitchFamily="18" charset="0"/>
                                          <a:cs typeface="Simplified Arabic" pitchFamily="18" charset="-78"/>
                                        </a:rPr>
                                        <m:t>2</m:t>
                                      </m:r>
                                    </m:sup>
                                  </m:sSup>
                                </m:num>
                                <m:den>
                                  <m:sSup>
                                    <m:sSupPr>
                                      <m:ctrlPr>
                                        <a:rPr lang="en-US" altLang="en-US" sz="2300" i="1" smtClean="0">
                                          <a:latin typeface="Cambria Math" panose="02040503050406030204" pitchFamily="18" charset="0"/>
                                          <a:cs typeface="Simplified Arabic" pitchFamily="18" charset="-78"/>
                                        </a:rPr>
                                      </m:ctrlPr>
                                    </m:sSupPr>
                                    <m:e>
                                      <m:r>
                                        <a:rPr lang="en-US" altLang="en-US" sz="2300" i="1" smtClean="0">
                                          <a:latin typeface="Cambria Math" panose="02040503050406030204" pitchFamily="18" charset="0"/>
                                          <a:ea typeface="Cambria Math" panose="02040503050406030204" pitchFamily="18" charset="0"/>
                                          <a:cs typeface="Simplified Arabic" pitchFamily="18" charset="-78"/>
                                        </a:rPr>
                                        <m:t>𝜕</m:t>
                                      </m:r>
                                      <m:r>
                                        <a:rPr lang="en-US" altLang="en-US" sz="2300" b="0" i="1" smtClean="0">
                                          <a:latin typeface="Cambria Math" panose="02040503050406030204" pitchFamily="18" charset="0"/>
                                          <a:ea typeface="Cambria Math" panose="02040503050406030204" pitchFamily="18" charset="0"/>
                                          <a:cs typeface="Simplified Arabic" pitchFamily="18" charset="-78"/>
                                        </a:rPr>
                                        <m:t>𝑥</m:t>
                                      </m:r>
                                    </m:e>
                                    <m:sup>
                                      <m:r>
                                        <a:rPr lang="en-US" altLang="en-US" sz="2300" b="0" i="1" smtClean="0">
                                          <a:latin typeface="Cambria Math" panose="02040503050406030204" pitchFamily="18" charset="0"/>
                                          <a:cs typeface="Simplified Arabic" pitchFamily="18" charset="-78"/>
                                        </a:rPr>
                                        <m:t>2</m:t>
                                      </m:r>
                                    </m:sup>
                                  </m:sSup>
                                </m:den>
                              </m:f>
                              <m:r>
                                <a:rPr lang="en-US" altLang="en-US" sz="2300" b="0" i="1" smtClean="0">
                                  <a:latin typeface="Cambria Math" panose="02040503050406030204" pitchFamily="18" charset="0"/>
                                  <a:cs typeface="Simplified Arabic" pitchFamily="18" charset="-78"/>
                                </a:rPr>
                                <m:t>+</m:t>
                              </m:r>
                              <m:f>
                                <m:fPr>
                                  <m:ctrlPr>
                                    <a:rPr lang="en-US" altLang="en-US" sz="2300" b="0" i="1" smtClean="0">
                                      <a:latin typeface="Cambria Math" panose="02040503050406030204" pitchFamily="18" charset="0"/>
                                      <a:cs typeface="Simplified Arabic" pitchFamily="18" charset="-78"/>
                                    </a:rPr>
                                  </m:ctrlPr>
                                </m:fPr>
                                <m:num>
                                  <m:sSup>
                                    <m:sSupPr>
                                      <m:ctrlPr>
                                        <a:rPr lang="en-US" altLang="en-US" sz="2300" b="0" i="1" smtClean="0">
                                          <a:latin typeface="Cambria Math" panose="02040503050406030204" pitchFamily="18" charset="0"/>
                                          <a:cs typeface="Simplified Arabic" pitchFamily="18" charset="-78"/>
                                        </a:rPr>
                                      </m:ctrlPr>
                                    </m:sSupPr>
                                    <m:e>
                                      <m:r>
                                        <a:rPr lang="en-US" altLang="en-US" sz="2300" b="0" i="1" smtClean="0">
                                          <a:latin typeface="Cambria Math" panose="02040503050406030204" pitchFamily="18" charset="0"/>
                                          <a:ea typeface="Cambria Math" panose="02040503050406030204" pitchFamily="18" charset="0"/>
                                          <a:cs typeface="Simplified Arabic" pitchFamily="18" charset="-78"/>
                                        </a:rPr>
                                        <m:t>𝜕</m:t>
                                      </m:r>
                                    </m:e>
                                    <m:sup>
                                      <m:r>
                                        <a:rPr lang="en-US" altLang="en-US" sz="2300" b="0" i="1" smtClean="0">
                                          <a:latin typeface="Cambria Math" panose="02040503050406030204" pitchFamily="18" charset="0"/>
                                          <a:cs typeface="Simplified Arabic" pitchFamily="18" charset="-78"/>
                                        </a:rPr>
                                        <m:t>2</m:t>
                                      </m:r>
                                    </m:sup>
                                  </m:sSup>
                                </m:num>
                                <m:den>
                                  <m:sSup>
                                    <m:sSupPr>
                                      <m:ctrlPr>
                                        <a:rPr lang="en-US" altLang="en-US" sz="2300" b="0" i="1" smtClean="0">
                                          <a:latin typeface="Cambria Math" panose="02040503050406030204" pitchFamily="18" charset="0"/>
                                          <a:cs typeface="Simplified Arabic" pitchFamily="18" charset="-78"/>
                                        </a:rPr>
                                      </m:ctrlPr>
                                    </m:sSupPr>
                                    <m:e>
                                      <m:r>
                                        <a:rPr lang="en-US" altLang="en-US" sz="2300" b="0" i="1" smtClean="0">
                                          <a:latin typeface="Cambria Math" panose="02040503050406030204" pitchFamily="18" charset="0"/>
                                          <a:ea typeface="Cambria Math" panose="02040503050406030204" pitchFamily="18" charset="0"/>
                                          <a:cs typeface="Simplified Arabic" pitchFamily="18" charset="-78"/>
                                        </a:rPr>
                                        <m:t>𝜕</m:t>
                                      </m:r>
                                      <m:r>
                                        <a:rPr lang="en-US" altLang="en-US" sz="2300" b="0" i="1" smtClean="0">
                                          <a:latin typeface="Cambria Math" panose="02040503050406030204" pitchFamily="18" charset="0"/>
                                          <a:ea typeface="Cambria Math" panose="02040503050406030204" pitchFamily="18" charset="0"/>
                                          <a:cs typeface="Simplified Arabic" pitchFamily="18" charset="-78"/>
                                        </a:rPr>
                                        <m:t>𝑦</m:t>
                                      </m:r>
                                    </m:e>
                                    <m:sup>
                                      <m:r>
                                        <a:rPr lang="en-US" altLang="en-US" sz="2300" b="0" i="1" smtClean="0">
                                          <a:latin typeface="Cambria Math" panose="02040503050406030204" pitchFamily="18" charset="0"/>
                                          <a:cs typeface="Simplified Arabic" pitchFamily="18" charset="-78"/>
                                        </a:rPr>
                                        <m:t>2</m:t>
                                      </m:r>
                                    </m:sup>
                                  </m:sSup>
                                </m:den>
                              </m:f>
                              <m:r>
                                <a:rPr lang="en-US" altLang="en-US" sz="2300" b="0" i="1" smtClean="0">
                                  <a:latin typeface="Cambria Math" panose="02040503050406030204" pitchFamily="18" charset="0"/>
                                  <a:cs typeface="Simplified Arabic" pitchFamily="18" charset="-78"/>
                                </a:rPr>
                                <m:t>+</m:t>
                              </m:r>
                              <m:f>
                                <m:fPr>
                                  <m:ctrlPr>
                                    <a:rPr lang="en-US" altLang="en-US" sz="2300" b="0" i="1" smtClean="0">
                                      <a:latin typeface="Cambria Math" panose="02040503050406030204" pitchFamily="18" charset="0"/>
                                      <a:cs typeface="Simplified Arabic" pitchFamily="18" charset="-78"/>
                                    </a:rPr>
                                  </m:ctrlPr>
                                </m:fPr>
                                <m:num>
                                  <m:sSup>
                                    <m:sSupPr>
                                      <m:ctrlPr>
                                        <a:rPr lang="en-US" altLang="en-US" sz="2300" b="0" i="1" smtClean="0">
                                          <a:latin typeface="Cambria Math" panose="02040503050406030204" pitchFamily="18" charset="0"/>
                                          <a:cs typeface="Simplified Arabic" pitchFamily="18" charset="-78"/>
                                        </a:rPr>
                                      </m:ctrlPr>
                                    </m:sSupPr>
                                    <m:e>
                                      <m:r>
                                        <a:rPr lang="en-US" altLang="en-US" sz="2300" b="0" i="1" smtClean="0">
                                          <a:latin typeface="Cambria Math" panose="02040503050406030204" pitchFamily="18" charset="0"/>
                                          <a:ea typeface="Cambria Math" panose="02040503050406030204" pitchFamily="18" charset="0"/>
                                          <a:cs typeface="Simplified Arabic" pitchFamily="18" charset="-78"/>
                                        </a:rPr>
                                        <m:t>𝜕</m:t>
                                      </m:r>
                                    </m:e>
                                    <m:sup>
                                      <m:r>
                                        <a:rPr lang="en-US" altLang="en-US" sz="2300" b="0" i="1" smtClean="0">
                                          <a:latin typeface="Cambria Math" panose="02040503050406030204" pitchFamily="18" charset="0"/>
                                          <a:cs typeface="Simplified Arabic" pitchFamily="18" charset="-78"/>
                                        </a:rPr>
                                        <m:t>2</m:t>
                                      </m:r>
                                    </m:sup>
                                  </m:sSup>
                                </m:num>
                                <m:den>
                                  <m:sSup>
                                    <m:sSupPr>
                                      <m:ctrlPr>
                                        <a:rPr lang="en-US" altLang="en-US" sz="2300" b="0" i="1" smtClean="0">
                                          <a:latin typeface="Cambria Math" panose="02040503050406030204" pitchFamily="18" charset="0"/>
                                          <a:cs typeface="Simplified Arabic" pitchFamily="18" charset="-78"/>
                                        </a:rPr>
                                      </m:ctrlPr>
                                    </m:sSupPr>
                                    <m:e>
                                      <m:r>
                                        <a:rPr lang="en-US" altLang="en-US" sz="2300" b="0" i="1" smtClean="0">
                                          <a:latin typeface="Cambria Math" panose="02040503050406030204" pitchFamily="18" charset="0"/>
                                          <a:ea typeface="Cambria Math" panose="02040503050406030204" pitchFamily="18" charset="0"/>
                                          <a:cs typeface="Simplified Arabic" pitchFamily="18" charset="-78"/>
                                        </a:rPr>
                                        <m:t>𝜕</m:t>
                                      </m:r>
                                      <m:r>
                                        <a:rPr lang="en-US" altLang="en-US" sz="2300" b="0" i="1" smtClean="0">
                                          <a:latin typeface="Cambria Math" panose="02040503050406030204" pitchFamily="18" charset="0"/>
                                          <a:ea typeface="Cambria Math" panose="02040503050406030204" pitchFamily="18" charset="0"/>
                                          <a:cs typeface="Simplified Arabic" pitchFamily="18" charset="-78"/>
                                        </a:rPr>
                                        <m:t>𝑧</m:t>
                                      </m:r>
                                    </m:e>
                                    <m:sup>
                                      <m:r>
                                        <a:rPr lang="en-US" altLang="en-US" sz="2300" b="0" i="1" smtClean="0">
                                          <a:latin typeface="Cambria Math" panose="02040503050406030204" pitchFamily="18" charset="0"/>
                                          <a:cs typeface="Simplified Arabic" pitchFamily="18" charset="-78"/>
                                        </a:rPr>
                                        <m:t>2</m:t>
                                      </m:r>
                                    </m:sup>
                                  </m:sSup>
                                </m:den>
                              </m:f>
                            </m:e>
                          </m:d>
                          <m:r>
                            <a:rPr lang="en-US" altLang="en-US" sz="2300" b="0" i="1" smtClean="0">
                              <a:latin typeface="Cambria Math" panose="02040503050406030204" pitchFamily="18" charset="0"/>
                              <a:cs typeface="Simplified Arabic" pitchFamily="18" charset="-78"/>
                            </a:rPr>
                            <m:t>+</m:t>
                          </m:r>
                          <m:r>
                            <a:rPr lang="en-US" altLang="en-US" sz="2300" b="0" i="1" smtClean="0">
                              <a:latin typeface="Cambria Math" panose="02040503050406030204" pitchFamily="18" charset="0"/>
                              <a:cs typeface="Simplified Arabic" pitchFamily="18" charset="-78"/>
                            </a:rPr>
                            <m:t>𝑉</m:t>
                          </m:r>
                        </m:e>
                      </m:d>
                      <m:r>
                        <a:rPr lang="en-US" altLang="en-US" sz="2300" i="1" smtClean="0">
                          <a:latin typeface="Cambria Math" panose="02040503050406030204" pitchFamily="18" charset="0"/>
                          <a:ea typeface="Cambria Math" panose="02040503050406030204" pitchFamily="18" charset="0"/>
                          <a:cs typeface="Simplified Arabic" pitchFamily="18" charset="-78"/>
                        </a:rPr>
                        <m:t>𝜓</m:t>
                      </m:r>
                      <m:r>
                        <a:rPr lang="en-US" altLang="en-US" sz="2300" b="0" i="1" smtClean="0">
                          <a:latin typeface="Cambria Math" panose="02040503050406030204" pitchFamily="18" charset="0"/>
                          <a:ea typeface="Cambria Math" panose="02040503050406030204" pitchFamily="18" charset="0"/>
                          <a:cs typeface="Simplified Arabic" pitchFamily="18" charset="-78"/>
                        </a:rPr>
                        <m:t>=</m:t>
                      </m:r>
                      <m:r>
                        <a:rPr lang="en-US" altLang="en-US" sz="2300" b="0" i="1" smtClean="0">
                          <a:latin typeface="Cambria Math" panose="02040503050406030204" pitchFamily="18" charset="0"/>
                          <a:ea typeface="Cambria Math" panose="02040503050406030204" pitchFamily="18" charset="0"/>
                          <a:cs typeface="Simplified Arabic" pitchFamily="18" charset="-78"/>
                        </a:rPr>
                        <m:t>𝐸</m:t>
                      </m:r>
                      <m:r>
                        <a:rPr lang="en-US" altLang="en-US" sz="2300" b="0" i="1" smtClean="0">
                          <a:latin typeface="Cambria Math" panose="02040503050406030204" pitchFamily="18" charset="0"/>
                          <a:ea typeface="Cambria Math" panose="02040503050406030204" pitchFamily="18" charset="0"/>
                          <a:cs typeface="Simplified Arabic" pitchFamily="18" charset="-78"/>
                        </a:rPr>
                        <m:t>𝜓</m:t>
                      </m:r>
                    </m:oMath>
                  </m:oMathPara>
                </a14:m>
                <a:endParaRPr lang="en-US" altLang="en-US" sz="2300" dirty="0">
                  <a:latin typeface="Calibri body"/>
                  <a:ea typeface="Times New Roman" panose="02020603050405020304" pitchFamily="18" charset="0"/>
                  <a:cs typeface="Simplified Arabic" pitchFamily="18" charset="-78"/>
                </a:endParaRPr>
              </a:p>
              <a:p>
                <a:pPr algn="just">
                  <a:spcBef>
                    <a:spcPct val="0"/>
                  </a:spcBef>
                </a:pPr>
                <a:endParaRPr lang="en-US" altLang="en-US" sz="15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d>
                        <m:dPr>
                          <m:ctrlPr>
                            <a:rPr lang="en-US" altLang="en-US" sz="2300" i="1" smtClean="0">
                              <a:latin typeface="Cambria Math" panose="02040503050406030204" pitchFamily="18" charset="0"/>
                              <a:cs typeface="Simplified Arabic" pitchFamily="18" charset="-78"/>
                            </a:rPr>
                          </m:ctrlPr>
                        </m:dPr>
                        <m:e>
                          <m:r>
                            <a:rPr lang="en-US" altLang="en-US" sz="2300" b="0" i="1" smtClean="0">
                              <a:latin typeface="Cambria Math" panose="02040503050406030204" pitchFamily="18" charset="0"/>
                              <a:cs typeface="Simplified Arabic" pitchFamily="18" charset="-78"/>
                            </a:rPr>
                            <m:t>−</m:t>
                          </m:r>
                          <m:f>
                            <m:fPr>
                              <m:ctrlPr>
                                <a:rPr lang="en-US" altLang="en-US" sz="2300" i="1" smtClean="0">
                                  <a:latin typeface="Cambria Math" panose="02040503050406030204" pitchFamily="18" charset="0"/>
                                  <a:cs typeface="Simplified Arabic" pitchFamily="18" charset="-78"/>
                                </a:rPr>
                              </m:ctrlPr>
                            </m:fPr>
                            <m:num>
                              <m:r>
                                <a:rPr lang="en-US" altLang="en-US" sz="2300" i="1" smtClean="0">
                                  <a:latin typeface="Cambria Math" panose="02040503050406030204" pitchFamily="18" charset="0"/>
                                  <a:ea typeface="Cambria Math" panose="02040503050406030204" pitchFamily="18" charset="0"/>
                                  <a:cs typeface="Simplified Arabic" pitchFamily="18" charset="-78"/>
                                </a:rPr>
                                <m:t>ℏ</m:t>
                              </m:r>
                            </m:num>
                            <m:den>
                              <m:r>
                                <a:rPr lang="en-US" altLang="en-US" sz="2300" b="0" i="1" smtClean="0">
                                  <a:latin typeface="Cambria Math" panose="02040503050406030204" pitchFamily="18" charset="0"/>
                                  <a:cs typeface="Simplified Arabic" pitchFamily="18" charset="-78"/>
                                </a:rPr>
                                <m:t>2</m:t>
                              </m:r>
                              <m:r>
                                <a:rPr lang="en-US" altLang="en-US" sz="2300" b="0" i="1" smtClean="0">
                                  <a:latin typeface="Cambria Math" panose="02040503050406030204" pitchFamily="18" charset="0"/>
                                  <a:cs typeface="Simplified Arabic" pitchFamily="18" charset="-78"/>
                                </a:rPr>
                                <m:t>𝑚</m:t>
                              </m:r>
                            </m:den>
                          </m:f>
                          <m:sSup>
                            <m:sSupPr>
                              <m:ctrlPr>
                                <a:rPr lang="en-US" sz="2400" i="1">
                                  <a:latin typeface="Cambria Math" panose="02040503050406030204" pitchFamily="18" charset="0"/>
                                  <a:ea typeface="Cambria Math" panose="02040503050406030204" pitchFamily="18" charset="0"/>
                                </a:rPr>
                              </m:ctrlPr>
                            </m:sSupPr>
                            <m:e>
                              <m:r>
                                <a:rPr lang="en-US" sz="2400" i="0" smtClean="0">
                                  <a:latin typeface="Cambria Math" panose="02040503050406030204" pitchFamily="18" charset="0"/>
                                  <a:ea typeface="Cambria Math" panose="02040503050406030204" pitchFamily="18" charset="0"/>
                                </a:rPr>
                                <m:t>𝛻</m:t>
                              </m:r>
                            </m:e>
                            <m:sup>
                              <m:r>
                                <a:rPr lang="en-US" sz="240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𝑉</m:t>
                          </m:r>
                        </m:e>
                      </m:d>
                      <m:r>
                        <a:rPr lang="en-US" altLang="en-US" sz="2300" b="0" i="1" smtClean="0">
                          <a:latin typeface="Cambria Math" panose="02040503050406030204" pitchFamily="18" charset="0"/>
                          <a:ea typeface="Cambria Math" panose="02040503050406030204" pitchFamily="18" charset="0"/>
                          <a:cs typeface="Simplified Arabic" pitchFamily="18" charset="-78"/>
                        </a:rPr>
                        <m:t>𝜓</m:t>
                      </m:r>
                      <m:r>
                        <a:rPr lang="en-US" altLang="en-US" sz="2300" b="0" i="1" smtClean="0">
                          <a:latin typeface="Cambria Math" panose="02040503050406030204" pitchFamily="18" charset="0"/>
                          <a:ea typeface="Cambria Math" panose="02040503050406030204" pitchFamily="18" charset="0"/>
                          <a:cs typeface="Simplified Arabic" pitchFamily="18" charset="-78"/>
                        </a:rPr>
                        <m:t>=</m:t>
                      </m:r>
                      <m:r>
                        <a:rPr lang="en-US" altLang="en-US" sz="2300" b="0" i="1" smtClean="0">
                          <a:latin typeface="Cambria Math" panose="02040503050406030204" pitchFamily="18" charset="0"/>
                          <a:ea typeface="Cambria Math" panose="02040503050406030204" pitchFamily="18" charset="0"/>
                          <a:cs typeface="Simplified Arabic" pitchFamily="18" charset="-78"/>
                        </a:rPr>
                        <m:t>𝐸</m:t>
                      </m:r>
                      <m:r>
                        <a:rPr lang="en-US" altLang="en-US" sz="2300" b="0" i="1" smtClean="0">
                          <a:latin typeface="Cambria Math" panose="02040503050406030204" pitchFamily="18" charset="0"/>
                          <a:ea typeface="Cambria Math" panose="02040503050406030204" pitchFamily="18" charset="0"/>
                          <a:cs typeface="Simplified Arabic" pitchFamily="18" charset="-78"/>
                        </a:rPr>
                        <m:t>𝜓</m:t>
                      </m:r>
                    </m:oMath>
                  </m:oMathPara>
                </a14:m>
                <a:endParaRPr lang="en-US" altLang="en-US" sz="23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r>
                  <a:rPr lang="en-US" sz="2300" dirty="0"/>
                  <a:t>The operator </a:t>
                </a:r>
                <a14:m>
                  <m:oMath xmlns:m="http://schemas.openxmlformats.org/officeDocument/2006/math">
                    <m:sSup>
                      <m:sSupPr>
                        <m:ctrlPr>
                          <a:rPr lang="en-US" sz="2300" i="1">
                            <a:latin typeface="Cambria Math" panose="02040503050406030204" pitchFamily="18" charset="0"/>
                          </a:rPr>
                        </m:ctrlPr>
                      </m:sSupPr>
                      <m:e>
                        <m:r>
                          <a:rPr lang="en-US" sz="2300" i="0">
                            <a:latin typeface="Cambria Math" panose="02040503050406030204" pitchFamily="18" charset="0"/>
                          </a:rPr>
                          <m:t>𝛻</m:t>
                        </m:r>
                      </m:e>
                      <m:sup>
                        <m:r>
                          <a:rPr lang="en-US" sz="2300">
                            <a:latin typeface="Cambria Math" panose="02040503050406030204" pitchFamily="18" charset="0"/>
                          </a:rPr>
                          <m:t>2</m:t>
                        </m:r>
                      </m:sup>
                    </m:sSup>
                    <m:r>
                      <a:rPr lang="en-US" sz="2300">
                        <a:latin typeface="Cambria Math" panose="02040503050406030204" pitchFamily="18" charset="0"/>
                      </a:rPr>
                      <m:t> </m:t>
                    </m:r>
                  </m:oMath>
                </a14:m>
                <a:r>
                  <a:rPr lang="en-US" sz="2300" dirty="0"/>
                  <a:t>is called the Laplacian operator (read as “del squared”).</a:t>
                </a:r>
              </a:p>
              <a:p>
                <a:pPr algn="just"/>
                <a:endParaRPr lang="en-US" altLang="en-US" sz="1500" dirty="0"/>
              </a:p>
              <a:p>
                <a:pPr algn="ctr"/>
                <a14:m>
                  <m:oMath xmlns:m="http://schemas.openxmlformats.org/officeDocument/2006/math">
                    <m:sSup>
                      <m:sSupPr>
                        <m:ctrlPr>
                          <a:rPr lang="en-US" sz="2700" i="1">
                            <a:latin typeface="Cambria Math" panose="02040503050406030204" pitchFamily="18" charset="0"/>
                            <a:ea typeface="Cambria Math" panose="02040503050406030204" pitchFamily="18" charset="0"/>
                          </a:rPr>
                        </m:ctrlPr>
                      </m:sSupPr>
                      <m:e>
                        <m:r>
                          <a:rPr lang="en-US" sz="2700" b="0" i="0">
                            <a:latin typeface="Cambria Math" panose="02040503050406030204" pitchFamily="18" charset="0"/>
                            <a:ea typeface="Cambria Math" panose="02040503050406030204" pitchFamily="18" charset="0"/>
                          </a:rPr>
                          <m:t>𝛻</m:t>
                        </m:r>
                      </m:e>
                      <m:sup>
                        <m:r>
                          <a:rPr lang="en-US" sz="2700">
                            <a:latin typeface="Cambria Math" panose="02040503050406030204" pitchFamily="18" charset="0"/>
                            <a:ea typeface="Cambria Math" panose="02040503050406030204" pitchFamily="18" charset="0"/>
                          </a:rPr>
                          <m:t>2</m:t>
                        </m:r>
                      </m:sup>
                    </m:sSup>
                    <m:r>
                      <a:rPr lang="en-US" sz="2700" i="1">
                        <a:latin typeface="Cambria Math" panose="02040503050406030204" pitchFamily="18" charset="0"/>
                        <a:ea typeface="Cambria Math" panose="02040503050406030204" pitchFamily="18" charset="0"/>
                      </a:rPr>
                      <m:t>≡</m:t>
                    </m:r>
                  </m:oMath>
                </a14:m>
                <a:r>
                  <a:rPr lang="en-US" altLang="en-US" sz="2700" dirty="0"/>
                  <a:t> </a:t>
                </a:r>
                <a14:m>
                  <m:oMath xmlns:m="http://schemas.openxmlformats.org/officeDocument/2006/math">
                    <m:d>
                      <m:dPr>
                        <m:ctrlPr>
                          <a:rPr lang="en-US" altLang="en-US" sz="2700" i="1" dirty="0">
                            <a:latin typeface="Cambria Math" panose="02040503050406030204" pitchFamily="18" charset="0"/>
                          </a:rPr>
                        </m:ctrlPr>
                      </m:dPr>
                      <m:e>
                        <m:f>
                          <m:fPr>
                            <m:ctrlPr>
                              <a:rPr lang="en-US" altLang="en-US" sz="2700" i="1" dirty="0">
                                <a:latin typeface="Cambria Math" panose="02040503050406030204" pitchFamily="18" charset="0"/>
                              </a:rPr>
                            </m:ctrlPr>
                          </m:fPr>
                          <m:num>
                            <m:r>
                              <a:rPr lang="en-US" altLang="en-US" sz="2700" i="1" dirty="0">
                                <a:latin typeface="Cambria Math" panose="02040503050406030204" pitchFamily="18" charset="0"/>
                                <a:ea typeface="Cambria Math" panose="02040503050406030204" pitchFamily="18" charset="0"/>
                              </a:rPr>
                              <m:t>𝜕</m:t>
                            </m:r>
                            <m:r>
                              <a:rPr lang="en-US" altLang="en-US" sz="2700" i="1" baseline="30000" dirty="0">
                                <a:latin typeface="Cambria Math" panose="02040503050406030204" pitchFamily="18" charset="0"/>
                                <a:ea typeface="Cambria Math" panose="02040503050406030204" pitchFamily="18" charset="0"/>
                              </a:rPr>
                              <m:t>2</m:t>
                            </m:r>
                          </m:num>
                          <m:den>
                            <m:r>
                              <a:rPr lang="en-US" altLang="en-US" sz="2700" i="1" dirty="0">
                                <a:latin typeface="Cambria Math" panose="02040503050406030204" pitchFamily="18" charset="0"/>
                                <a:ea typeface="Cambria Math" panose="02040503050406030204" pitchFamily="18" charset="0"/>
                              </a:rPr>
                              <m:t>𝜕</m:t>
                            </m:r>
                            <m:r>
                              <a:rPr lang="en-US" altLang="en-US" sz="2700" i="1" dirty="0">
                                <a:latin typeface="Cambria Math" panose="02040503050406030204" pitchFamily="18" charset="0"/>
                                <a:ea typeface="Cambria Math" panose="02040503050406030204" pitchFamily="18" charset="0"/>
                              </a:rPr>
                              <m:t>𝑥</m:t>
                            </m:r>
                            <m:r>
                              <a:rPr lang="en-US" altLang="en-US" sz="2700" i="1" baseline="30000" dirty="0">
                                <a:latin typeface="Cambria Math" panose="02040503050406030204" pitchFamily="18" charset="0"/>
                                <a:ea typeface="Cambria Math" panose="02040503050406030204" pitchFamily="18" charset="0"/>
                              </a:rPr>
                              <m:t>2</m:t>
                            </m:r>
                          </m:den>
                        </m:f>
                        <m:r>
                          <a:rPr lang="en-US" altLang="en-US" sz="2700" i="1" dirty="0">
                            <a:latin typeface="Cambria Math" panose="02040503050406030204" pitchFamily="18" charset="0"/>
                          </a:rPr>
                          <m:t>+ </m:t>
                        </m:r>
                        <m:f>
                          <m:fPr>
                            <m:ctrlPr>
                              <a:rPr lang="en-US" altLang="en-US" sz="2700" i="1" dirty="0">
                                <a:latin typeface="Cambria Math" panose="02040503050406030204" pitchFamily="18" charset="0"/>
                              </a:rPr>
                            </m:ctrlPr>
                          </m:fPr>
                          <m:num>
                            <m:r>
                              <a:rPr lang="en-US" altLang="en-US" sz="2700" i="1" dirty="0">
                                <a:latin typeface="Cambria Math" panose="02040503050406030204" pitchFamily="18" charset="0"/>
                                <a:ea typeface="Cambria Math" panose="02040503050406030204" pitchFamily="18" charset="0"/>
                              </a:rPr>
                              <m:t>𝜕</m:t>
                            </m:r>
                            <m:r>
                              <a:rPr lang="en-US" altLang="en-US" sz="2700" i="1" baseline="30000" dirty="0">
                                <a:latin typeface="Cambria Math" panose="02040503050406030204" pitchFamily="18" charset="0"/>
                                <a:ea typeface="Cambria Math" panose="02040503050406030204" pitchFamily="18" charset="0"/>
                              </a:rPr>
                              <m:t>2</m:t>
                            </m:r>
                          </m:num>
                          <m:den>
                            <m:r>
                              <a:rPr lang="en-US" altLang="en-US" sz="2700" i="1" dirty="0">
                                <a:latin typeface="Cambria Math" panose="02040503050406030204" pitchFamily="18" charset="0"/>
                                <a:ea typeface="Cambria Math" panose="02040503050406030204" pitchFamily="18" charset="0"/>
                              </a:rPr>
                              <m:t>𝜕</m:t>
                            </m:r>
                            <m:r>
                              <a:rPr lang="en-US" altLang="en-US" sz="2700" i="1" dirty="0">
                                <a:latin typeface="Cambria Math" panose="02040503050406030204" pitchFamily="18" charset="0"/>
                                <a:ea typeface="Cambria Math" panose="02040503050406030204" pitchFamily="18" charset="0"/>
                              </a:rPr>
                              <m:t>𝑦</m:t>
                            </m:r>
                            <m:r>
                              <a:rPr lang="en-US" altLang="en-US" sz="2700" i="1" baseline="30000" dirty="0">
                                <a:latin typeface="Cambria Math" panose="02040503050406030204" pitchFamily="18" charset="0"/>
                                <a:ea typeface="Cambria Math" panose="02040503050406030204" pitchFamily="18" charset="0"/>
                              </a:rPr>
                              <m:t>2</m:t>
                            </m:r>
                          </m:den>
                        </m:f>
                        <m:r>
                          <a:rPr lang="en-US" altLang="en-US" sz="2700" i="1" dirty="0">
                            <a:latin typeface="Cambria Math" panose="02040503050406030204" pitchFamily="18" charset="0"/>
                          </a:rPr>
                          <m:t>+</m:t>
                        </m:r>
                        <m:f>
                          <m:fPr>
                            <m:ctrlPr>
                              <a:rPr lang="en-US" altLang="en-US" sz="2700" i="1" dirty="0">
                                <a:latin typeface="Cambria Math" panose="02040503050406030204" pitchFamily="18" charset="0"/>
                              </a:rPr>
                            </m:ctrlPr>
                          </m:fPr>
                          <m:num>
                            <m:r>
                              <a:rPr lang="en-US" altLang="en-US" sz="2700" i="1" dirty="0">
                                <a:latin typeface="Cambria Math" panose="02040503050406030204" pitchFamily="18" charset="0"/>
                                <a:ea typeface="Cambria Math" panose="02040503050406030204" pitchFamily="18" charset="0"/>
                              </a:rPr>
                              <m:t>𝜕</m:t>
                            </m:r>
                            <m:r>
                              <a:rPr lang="en-US" altLang="en-US" sz="2700" i="1" baseline="30000" dirty="0">
                                <a:latin typeface="Cambria Math" panose="02040503050406030204" pitchFamily="18" charset="0"/>
                                <a:ea typeface="Cambria Math" panose="02040503050406030204" pitchFamily="18" charset="0"/>
                              </a:rPr>
                              <m:t>2</m:t>
                            </m:r>
                          </m:num>
                          <m:den>
                            <m:r>
                              <a:rPr lang="en-US" altLang="en-US" sz="2700" i="1" dirty="0">
                                <a:latin typeface="Cambria Math" panose="02040503050406030204" pitchFamily="18" charset="0"/>
                                <a:ea typeface="Cambria Math" panose="02040503050406030204" pitchFamily="18" charset="0"/>
                              </a:rPr>
                              <m:t>𝜕</m:t>
                            </m:r>
                            <m:r>
                              <a:rPr lang="en-US" altLang="en-US" sz="2700" i="1" dirty="0">
                                <a:latin typeface="Cambria Math" panose="02040503050406030204" pitchFamily="18" charset="0"/>
                                <a:ea typeface="Cambria Math" panose="02040503050406030204" pitchFamily="18" charset="0"/>
                              </a:rPr>
                              <m:t>𝑧</m:t>
                            </m:r>
                            <m:r>
                              <a:rPr lang="en-US" altLang="en-US" sz="2700" i="1" baseline="30000" dirty="0">
                                <a:latin typeface="Cambria Math" panose="02040503050406030204" pitchFamily="18" charset="0"/>
                                <a:ea typeface="Cambria Math" panose="02040503050406030204" pitchFamily="18" charset="0"/>
                              </a:rPr>
                              <m:t>2</m:t>
                            </m:r>
                          </m:den>
                        </m:f>
                      </m:e>
                    </m:d>
                  </m:oMath>
                </a14:m>
                <a:endParaRPr lang="en-US" altLang="en-US" sz="27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12773"/>
                <a:ext cx="8741867" cy="5589222"/>
              </a:xfrm>
              <a:prstGeom prst="rect">
                <a:avLst/>
              </a:prstGeom>
              <a:blipFill>
                <a:blip r:embed="rId2"/>
                <a:stretch>
                  <a:fillRect l="-976" t="-763" r="-1046"/>
                </a:stretch>
              </a:blipFill>
            </p:spPr>
            <p:txBody>
              <a:bodyPr/>
              <a:lstStyle/>
              <a:p>
                <a:r>
                  <a:rPr lang="en-US">
                    <a:noFill/>
                  </a:rPr>
                  <a:t> </a:t>
                </a:r>
              </a:p>
            </p:txBody>
          </p:sp>
        </mc:Fallback>
      </mc:AlternateContent>
    </p:spTree>
    <p:extLst>
      <p:ext uri="{BB962C8B-B14F-4D97-AF65-F5344CB8AC3E}">
        <p14:creationId xmlns:p14="http://schemas.microsoft.com/office/powerpoint/2010/main" val="283764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Interpretation of the Wavefunction </a:t>
                </a:r>
                <a14:m>
                  <m:oMath xmlns:m="http://schemas.openxmlformats.org/officeDocument/2006/math">
                    <m:r>
                      <a:rPr lang="en-US" altLang="en-US" sz="3000" b="1" i="1" smtClean="0">
                        <a:latin typeface="Cambria Math" panose="02040503050406030204" pitchFamily="18" charset="0"/>
                        <a:ea typeface="Cambria Math" panose="02040503050406030204" pitchFamily="18" charset="0"/>
                      </a:rPr>
                      <m:t>𝝍</m:t>
                    </m:r>
                  </m:oMath>
                </a14:m>
                <a:r>
                  <a:rPr lang="en-US" altLang="en-US" sz="3000" b="1" dirty="0"/>
                  <a:t> </a:t>
                </a:r>
                <a:endParaRPr lang="ar-SA" altLang="en-US" sz="3000" b="1" dirty="0"/>
              </a:p>
            </p:txBody>
          </p:sp>
        </mc:Choice>
        <mc:Fallback xmlns="">
          <p:sp>
            <p:nvSpPr>
              <p:cNvPr id="4105" name="Text Box 72"/>
              <p:cNvSpPr txBox="1">
                <a:spLocks noRot="1" noChangeAspect="1" noMove="1" noResize="1" noEditPoints="1" noAdjustHandles="1" noChangeArrowheads="1" noChangeShapeType="1" noTextEdit="1"/>
              </p:cNvSpPr>
              <p:nvPr/>
            </p:nvSpPr>
            <p:spPr bwMode="auto">
              <a:xfrm>
                <a:off x="0" y="358775"/>
                <a:ext cx="9144000" cy="553998"/>
              </a:xfrm>
              <a:prstGeom prst="rect">
                <a:avLst/>
              </a:prstGeom>
              <a:blipFill>
                <a:blip r:embed="rId2"/>
                <a:stretch>
                  <a:fillRect t="-14286" b="-32967"/>
                </a:stretch>
              </a:blipFill>
              <a:ln>
                <a:noFill/>
              </a:ln>
              <a:ex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4374BF2-3C04-4AB9-BE52-D173019A9162}" type="slidenum">
              <a:rPr lang="en-US" smtClean="0"/>
              <a:t>8</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12773"/>
                <a:ext cx="8741867" cy="5621988"/>
              </a:xfrm>
              <a:prstGeom prst="rect">
                <a:avLst/>
              </a:prstGeom>
            </p:spPr>
            <p:txBody>
              <a:bodyPr wrap="square">
                <a:spAutoFit/>
              </a:bodyPr>
              <a:lstStyle/>
              <a:p>
                <a:pPr algn="just">
                  <a:spcBef>
                    <a:spcPct val="0"/>
                  </a:spcBef>
                </a:pPr>
                <a:r>
                  <a:rPr lang="en-US" altLang="en-US" sz="2300" dirty="0">
                    <a:latin typeface="Calibri body"/>
                    <a:ea typeface="Times New Roman" panose="02020603050405020304" pitchFamily="18" charset="0"/>
                    <a:cs typeface="Simplified Arabic" pitchFamily="18" charset="-78"/>
                  </a:rPr>
                  <a:t>The function </a:t>
                </a:r>
                <a14:m>
                  <m:oMath xmlns:m="http://schemas.openxmlformats.org/officeDocument/2006/math">
                    <m:r>
                      <a:rPr lang="en-US" altLang="en-US" sz="2300" i="1" smtClean="0">
                        <a:latin typeface="Cambria Math" panose="02040503050406030204" pitchFamily="18" charset="0"/>
                        <a:ea typeface="Cambria Math" panose="02040503050406030204" pitchFamily="18" charset="0"/>
                        <a:cs typeface="Simplified Arabic" pitchFamily="18" charset="-78"/>
                      </a:rPr>
                      <m:t>𝜓</m:t>
                    </m:r>
                  </m:oMath>
                </a14:m>
                <a:r>
                  <a:rPr lang="en-US" altLang="en-US" sz="2300" dirty="0">
                    <a:latin typeface="Calibri body"/>
                    <a:ea typeface="Times New Roman" panose="02020603050405020304" pitchFamily="18" charset="0"/>
                    <a:cs typeface="Simplified Arabic" pitchFamily="18" charset="-78"/>
                  </a:rPr>
                  <a:t> by itself does not give any valuable information regarding the movement or position of the microscopic particle since some functions contain imaginary parts in their definitions.</a:t>
                </a:r>
              </a:p>
              <a:p>
                <a:pPr algn="just">
                  <a:spcBef>
                    <a:spcPct val="0"/>
                  </a:spcBef>
                </a:pPr>
                <a:endParaRPr lang="en-US" altLang="en-US" sz="2300" dirty="0">
                  <a:latin typeface="Calibri body"/>
                  <a:ea typeface="Times New Roman" panose="02020603050405020304" pitchFamily="18" charset="0"/>
                  <a:cs typeface="Simplified Arabic" pitchFamily="18" charset="-78"/>
                </a:endParaRPr>
              </a:p>
              <a:p>
                <a:pPr algn="just">
                  <a:spcBef>
                    <a:spcPct val="0"/>
                  </a:spcBef>
                </a:pPr>
                <a:r>
                  <a:rPr lang="en-US" altLang="en-US" sz="2300" dirty="0">
                    <a:latin typeface="Calibri body"/>
                    <a:ea typeface="Times New Roman" panose="02020603050405020304" pitchFamily="18" charset="0"/>
                    <a:cs typeface="Simplified Arabic" pitchFamily="18" charset="-78"/>
                  </a:rPr>
                  <a:t>What is important is the product </a:t>
                </a:r>
                <a14:m>
                  <m:oMath xmlns:m="http://schemas.openxmlformats.org/officeDocument/2006/math">
                    <m:sSup>
                      <m:sSupPr>
                        <m:ctrlPr>
                          <a:rPr lang="en-US" altLang="en-US" sz="2300" i="1" smtClean="0">
                            <a:latin typeface="Cambria Math" panose="02040503050406030204" pitchFamily="18" charset="0"/>
                            <a:cs typeface="Simplified Arabic" pitchFamily="18" charset="-78"/>
                          </a:rPr>
                        </m:ctrlPr>
                      </m:sSupPr>
                      <m:e>
                        <m:r>
                          <a:rPr lang="en-US" altLang="en-US" sz="2300" i="1" smtClean="0">
                            <a:latin typeface="Cambria Math" panose="02040503050406030204" pitchFamily="18" charset="0"/>
                            <a:ea typeface="Cambria Math" panose="02040503050406030204" pitchFamily="18" charset="0"/>
                            <a:cs typeface="Simplified Arabic" pitchFamily="18" charset="-78"/>
                          </a:rPr>
                          <m:t>𝜓</m:t>
                        </m:r>
                      </m:e>
                      <m:sup>
                        <m:r>
                          <a:rPr lang="en-US" altLang="en-US" sz="2300" b="0" i="1" smtClean="0">
                            <a:latin typeface="Cambria Math" panose="02040503050406030204" pitchFamily="18" charset="0"/>
                            <a:cs typeface="Simplified Arabic" pitchFamily="18" charset="-78"/>
                          </a:rPr>
                          <m:t>∗</m:t>
                        </m:r>
                      </m:sup>
                    </m:sSup>
                    <m:r>
                      <a:rPr lang="en-US" altLang="en-US" sz="2300" i="1" smtClean="0">
                        <a:latin typeface="Cambria Math" panose="02040503050406030204" pitchFamily="18" charset="0"/>
                        <a:ea typeface="Cambria Math" panose="02040503050406030204" pitchFamily="18" charset="0"/>
                        <a:cs typeface="Simplified Arabic" pitchFamily="18" charset="-78"/>
                      </a:rPr>
                      <m:t>⋅</m:t>
                    </m:r>
                    <m:r>
                      <a:rPr lang="en-US" altLang="en-US" sz="2300" i="1" smtClean="0">
                        <a:latin typeface="Cambria Math" panose="02040503050406030204" pitchFamily="18" charset="0"/>
                        <a:ea typeface="Cambria Math" panose="02040503050406030204" pitchFamily="18" charset="0"/>
                        <a:cs typeface="Simplified Arabic" pitchFamily="18" charset="-78"/>
                      </a:rPr>
                      <m:t>𝜓</m:t>
                    </m:r>
                  </m:oMath>
                </a14:m>
                <a:r>
                  <a:rPr lang="en-US" altLang="en-US" sz="2300" dirty="0">
                    <a:latin typeface="Calibri body"/>
                    <a:ea typeface="Times New Roman" panose="02020603050405020304" pitchFamily="18" charset="0"/>
                    <a:cs typeface="Simplified Arabic" pitchFamily="18" charset="-78"/>
                  </a:rPr>
                  <a:t> noticing that the product of multiplying a complex number by its complex conjugate is a real number. The product </a:t>
                </a:r>
                <a14:m>
                  <m:oMath xmlns:m="http://schemas.openxmlformats.org/officeDocument/2006/math">
                    <m:sSup>
                      <m:sSupPr>
                        <m:ctrlPr>
                          <a:rPr lang="en-US" altLang="en-US" sz="2300" i="1">
                            <a:latin typeface="Cambria Math" panose="02040503050406030204" pitchFamily="18" charset="0"/>
                            <a:cs typeface="Simplified Arabic" pitchFamily="18" charset="-78"/>
                          </a:rPr>
                        </m:ctrlPr>
                      </m:sSupPr>
                      <m:e>
                        <m:r>
                          <a:rPr lang="en-US" altLang="en-US" sz="2300" i="1">
                            <a:latin typeface="Cambria Math" panose="02040503050406030204" pitchFamily="18" charset="0"/>
                            <a:ea typeface="Cambria Math" panose="02040503050406030204" pitchFamily="18" charset="0"/>
                            <a:cs typeface="Simplified Arabic" pitchFamily="18" charset="-78"/>
                          </a:rPr>
                          <m:t>𝜓</m:t>
                        </m:r>
                      </m:e>
                      <m:sup>
                        <m:r>
                          <a:rPr lang="en-US" altLang="en-US" sz="2300" i="1">
                            <a:latin typeface="Cambria Math" panose="02040503050406030204" pitchFamily="18" charset="0"/>
                            <a:cs typeface="Simplified Arabic" pitchFamily="18" charset="-78"/>
                          </a:rPr>
                          <m:t>∗</m:t>
                        </m:r>
                      </m:sup>
                    </m:sSup>
                    <m:r>
                      <a:rPr lang="en-US" altLang="en-US" sz="2300" i="1">
                        <a:latin typeface="Cambria Math" panose="02040503050406030204" pitchFamily="18" charset="0"/>
                        <a:ea typeface="Cambria Math" panose="02040503050406030204" pitchFamily="18" charset="0"/>
                        <a:cs typeface="Simplified Arabic" pitchFamily="18" charset="-78"/>
                      </a:rPr>
                      <m:t>⋅</m:t>
                    </m:r>
                    <m:r>
                      <a:rPr lang="en-US" altLang="en-US" sz="2300" i="1">
                        <a:latin typeface="Cambria Math" panose="02040503050406030204" pitchFamily="18" charset="0"/>
                        <a:ea typeface="Cambria Math" panose="02040503050406030204" pitchFamily="18" charset="0"/>
                        <a:cs typeface="Simplified Arabic" pitchFamily="18" charset="-78"/>
                      </a:rPr>
                      <m:t>𝜓</m:t>
                    </m:r>
                  </m:oMath>
                </a14:m>
                <a:r>
                  <a:rPr lang="en-US" altLang="en-US" sz="2300" dirty="0">
                    <a:latin typeface="Calibri body"/>
                    <a:ea typeface="Times New Roman" panose="02020603050405020304" pitchFamily="18" charset="0"/>
                    <a:cs typeface="Simplified Arabic" pitchFamily="18" charset="-78"/>
                  </a:rPr>
                  <a:t>is directly proportional to the probability of finding a particle in a certain place in space.  In particular, the quantity </a:t>
                </a:r>
                <a14:m>
                  <m:oMath xmlns:m="http://schemas.openxmlformats.org/officeDocument/2006/math">
                    <m:sSup>
                      <m:sSupPr>
                        <m:ctrlPr>
                          <a:rPr lang="en-US" altLang="en-US" sz="2300" i="1">
                            <a:latin typeface="Cambria Math" panose="02040503050406030204" pitchFamily="18" charset="0"/>
                            <a:cs typeface="Simplified Arabic" pitchFamily="18" charset="-78"/>
                          </a:rPr>
                        </m:ctrlPr>
                      </m:sSupPr>
                      <m:e>
                        <m:r>
                          <a:rPr lang="en-US" altLang="en-US" sz="2300" i="1">
                            <a:latin typeface="Cambria Math" panose="02040503050406030204" pitchFamily="18" charset="0"/>
                            <a:ea typeface="Cambria Math" panose="02040503050406030204" pitchFamily="18" charset="0"/>
                            <a:cs typeface="Simplified Arabic" pitchFamily="18" charset="-78"/>
                          </a:rPr>
                          <m:t>𝜓</m:t>
                        </m:r>
                      </m:e>
                      <m:sup>
                        <m:r>
                          <a:rPr lang="en-US" altLang="en-US" sz="2300" i="1">
                            <a:latin typeface="Cambria Math" panose="02040503050406030204" pitchFamily="18" charset="0"/>
                            <a:cs typeface="Simplified Arabic" pitchFamily="18" charset="-78"/>
                          </a:rPr>
                          <m:t>∗</m:t>
                        </m:r>
                      </m:sup>
                    </m:sSup>
                    <m:r>
                      <a:rPr lang="en-US" altLang="en-US" sz="2300" i="1">
                        <a:latin typeface="Cambria Math" panose="02040503050406030204" pitchFamily="18" charset="0"/>
                        <a:ea typeface="Cambria Math" panose="02040503050406030204" pitchFamily="18" charset="0"/>
                        <a:cs typeface="Simplified Arabic" pitchFamily="18" charset="-78"/>
                      </a:rPr>
                      <m:t>⋅</m:t>
                    </m:r>
                    <m:r>
                      <a:rPr lang="en-US" altLang="en-US" sz="2300" i="1">
                        <a:latin typeface="Cambria Math" panose="02040503050406030204" pitchFamily="18" charset="0"/>
                        <a:ea typeface="Cambria Math" panose="02040503050406030204" pitchFamily="18" charset="0"/>
                        <a:cs typeface="Simplified Arabic" pitchFamily="18" charset="-78"/>
                      </a:rPr>
                      <m:t>𝜓</m:t>
                    </m:r>
                  </m:oMath>
                </a14:m>
                <a:r>
                  <a:rPr lang="en-US" altLang="en-US" sz="2300" dirty="0">
                    <a:latin typeface="Calibri body"/>
                    <a:ea typeface="Times New Roman" panose="02020603050405020304" pitchFamily="18" charset="0"/>
                    <a:cs typeface="Simplified Arabic" pitchFamily="18" charset="-78"/>
                  </a:rPr>
                  <a:t> represents the probability of finding a particle in the small volume element </a:t>
                </a:r>
                <a14:m>
                  <m:oMath xmlns:m="http://schemas.openxmlformats.org/officeDocument/2006/math">
                    <m:r>
                      <a:rPr lang="en-US" altLang="en-US" sz="2300" b="0" i="1" smtClean="0">
                        <a:latin typeface="Cambria Math" panose="02040503050406030204" pitchFamily="18" charset="0"/>
                        <a:ea typeface="Times New Roman" panose="02020603050405020304" pitchFamily="18" charset="0"/>
                        <a:cs typeface="Simplified Arabic" pitchFamily="18" charset="-78"/>
                      </a:rPr>
                      <m:t>𝑑</m:t>
                    </m:r>
                    <m:r>
                      <a:rPr lang="en-US" altLang="en-US" sz="2300" b="0" i="1" smtClean="0">
                        <a:latin typeface="Cambria Math" panose="02040503050406030204" pitchFamily="18" charset="0"/>
                        <a:ea typeface="Cambria Math" panose="02040503050406030204" pitchFamily="18" charset="0"/>
                        <a:cs typeface="Simplified Arabic" pitchFamily="18" charset="-78"/>
                      </a:rPr>
                      <m:t>𝜏</m:t>
                    </m:r>
                  </m:oMath>
                </a14:m>
                <a:r>
                  <a:rPr lang="en-US" altLang="en-US" sz="2300" dirty="0">
                    <a:latin typeface="Calibri body"/>
                    <a:ea typeface="Times New Roman" panose="02020603050405020304" pitchFamily="18" charset="0"/>
                    <a:cs typeface="Simplified Arabic" pitchFamily="18" charset="-78"/>
                  </a:rPr>
                  <a:t> of space.</a:t>
                </a:r>
              </a:p>
              <a:p>
                <a:pPr algn="just">
                  <a:spcBef>
                    <a:spcPct val="0"/>
                  </a:spcBef>
                </a:pPr>
                <a:endParaRPr lang="en-US" altLang="en-US" sz="2300" dirty="0">
                  <a:latin typeface="Calibri body"/>
                  <a:ea typeface="Times New Roman" panose="02020603050405020304" pitchFamily="18" charset="0"/>
                  <a:cs typeface="Simplified Arabic" pitchFamily="18" charset="-78"/>
                </a:endParaRPr>
              </a:p>
              <a:p>
                <a:pPr algn="just">
                  <a:spcBef>
                    <a:spcPct val="0"/>
                  </a:spcBef>
                </a:pPr>
                <a:r>
                  <a:rPr lang="en-US" altLang="en-US" sz="2300" dirty="0">
                    <a:latin typeface="Calibri body"/>
                    <a:ea typeface="Times New Roman" panose="02020603050405020304" pitchFamily="18" charset="0"/>
                    <a:cs typeface="Simplified Arabic" pitchFamily="18" charset="-78"/>
                  </a:rPr>
                  <a:t>The probability of finding the particle in all space must add to one.  This means that </a:t>
                </a:r>
              </a:p>
              <a:p>
                <a:pPr algn="just">
                  <a:spcBef>
                    <a:spcPct val="0"/>
                  </a:spcBef>
                </a:pPr>
                <a14:m>
                  <m:oMathPara xmlns:m="http://schemas.openxmlformats.org/officeDocument/2006/math">
                    <m:oMathParaPr>
                      <m:jc m:val="centerGroup"/>
                    </m:oMathParaPr>
                    <m:oMath xmlns:m="http://schemas.openxmlformats.org/officeDocument/2006/math">
                      <m:nary>
                        <m:naryPr>
                          <m:limLoc m:val="undOvr"/>
                          <m:subHide m:val="on"/>
                          <m:supHide m:val="on"/>
                          <m:ctrlPr>
                            <a:rPr lang="en-US" altLang="en-US" sz="2300" i="1" smtClean="0">
                              <a:latin typeface="Cambria Math" panose="02040503050406030204" pitchFamily="18" charset="0"/>
                              <a:cs typeface="Simplified Arabic" pitchFamily="18" charset="-78"/>
                            </a:rPr>
                          </m:ctrlPr>
                        </m:naryPr>
                        <m:sub/>
                        <m:sup/>
                        <m:e>
                          <m:sSup>
                            <m:sSupPr>
                              <m:ctrlPr>
                                <a:rPr lang="en-US" altLang="en-US" sz="2000" i="1" dirty="0">
                                  <a:latin typeface="Cambria Math" panose="02040503050406030204" pitchFamily="18" charset="0"/>
                                </a:rPr>
                              </m:ctrlPr>
                            </m:sSupPr>
                            <m:e>
                              <m:r>
                                <a:rPr lang="el-GR" sz="2000" i="1">
                                  <a:latin typeface="Cambria Math" panose="02040503050406030204" pitchFamily="18" charset="0"/>
                                  <a:ea typeface="Cambria Math" panose="02040503050406030204" pitchFamily="18" charset="0"/>
                                </a:rPr>
                                <m:t>𝜓</m:t>
                              </m:r>
                            </m:e>
                            <m:sup>
                              <m:r>
                                <a:rPr lang="en-US" altLang="en-US" sz="2000" i="1" dirty="0">
                                  <a:latin typeface="Cambria Math" panose="02040503050406030204" pitchFamily="18" charset="0"/>
                                </a:rPr>
                                <m:t>∗</m:t>
                              </m:r>
                            </m:sup>
                          </m:sSup>
                          <m:r>
                            <a:rPr lang="el-GR" sz="2000" i="1">
                              <a:latin typeface="Cambria Math" panose="02040503050406030204" pitchFamily="18" charset="0"/>
                              <a:ea typeface="Cambria Math" panose="02040503050406030204" pitchFamily="18" charset="0"/>
                            </a:rPr>
                            <m:t>𝜓</m:t>
                          </m:r>
                          <m:r>
                            <m:rPr>
                              <m:nor/>
                            </m:rPr>
                            <a:rPr lang="en-US" sz="2000" dirty="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𝜏</m:t>
                          </m:r>
                        </m:e>
                      </m:nary>
                      <m:r>
                        <a:rPr lang="en-US" altLang="en-US" sz="2300" b="0" i="1" smtClean="0">
                          <a:latin typeface="Cambria Math" panose="02040503050406030204" pitchFamily="18" charset="0"/>
                          <a:cs typeface="Simplified Arabic" pitchFamily="18" charset="-78"/>
                        </a:rPr>
                        <m:t>=1</m:t>
                      </m:r>
                    </m:oMath>
                  </m:oMathPara>
                </a14:m>
                <a:endParaRPr lang="en-US" altLang="en-US" sz="2300" dirty="0">
                  <a:latin typeface="Calibri body"/>
                  <a:ea typeface="Times New Roman" panose="02020603050405020304" pitchFamily="18" charset="0"/>
                  <a:cs typeface="Simplified Arabic" pitchFamily="18"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912773"/>
                <a:ext cx="8741867" cy="5621988"/>
              </a:xfrm>
              <a:prstGeom prst="rect">
                <a:avLst/>
              </a:prstGeom>
              <a:blipFill>
                <a:blip r:embed="rId3"/>
                <a:stretch>
                  <a:fillRect l="-976" t="-868" r="-1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76660" y="6184385"/>
                <a:ext cx="1157240"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brk m:alnAt="23"/>
                        </m:rPr>
                        <a:rPr lang="en-US" altLang="en-US" i="1">
                          <a:latin typeface="Cambria Math" panose="02040503050406030204" pitchFamily="18" charset="0"/>
                        </a:rPr>
                        <m:t>𝑎</m:t>
                      </m:r>
                      <m:r>
                        <a:rPr lang="en-US" altLang="en-US" i="1">
                          <a:latin typeface="Cambria Math" panose="02040503050406030204" pitchFamily="18" charset="0"/>
                        </a:rPr>
                        <m:t>𝑙𝑙</m:t>
                      </m:r>
                      <m:r>
                        <a:rPr lang="en-US" altLang="en-US" i="1">
                          <a:latin typeface="Cambria Math" panose="02040503050406030204" pitchFamily="18" charset="0"/>
                        </a:rPr>
                        <m:t> </m:t>
                      </m:r>
                      <m:r>
                        <a:rPr lang="en-US" altLang="en-US" i="1">
                          <a:latin typeface="Cambria Math" panose="02040503050406030204" pitchFamily="18" charset="0"/>
                        </a:rPr>
                        <m:t>𝑠𝑝𝑎𝑐𝑒</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376660" y="6184385"/>
                <a:ext cx="1157240" cy="369332"/>
              </a:xfrm>
              <a:prstGeom prst="rect">
                <a:avLst/>
              </a:prstGeom>
              <a:blipFill>
                <a:blip r:embed="rId4"/>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4135884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500" b="1" dirty="0">
                <a:latin typeface="+mn-lt"/>
                <a:cs typeface="Arial" panose="020B0604020202020204" pitchFamily="34" charset="0"/>
              </a:rPr>
              <a:t>   </a:t>
            </a:r>
            <a:r>
              <a:rPr lang="en-US" sz="3000" b="1" dirty="0"/>
              <a:t>Solution to the Schrödinger Equation</a:t>
            </a:r>
          </a:p>
        </p:txBody>
      </p:sp>
      <p:sp>
        <p:nvSpPr>
          <p:cNvPr id="2" name="Slide Number Placeholder 1"/>
          <p:cNvSpPr>
            <a:spLocks noGrp="1"/>
          </p:cNvSpPr>
          <p:nvPr>
            <p:ph type="sldNum" sz="quarter" idx="12"/>
          </p:nvPr>
        </p:nvSpPr>
        <p:spPr/>
        <p:txBody>
          <a:bodyPr/>
          <a:lstStyle/>
          <a:p>
            <a:fld id="{74374BF2-3C04-4AB9-BE52-D173019A9162}" type="slidenum">
              <a:rPr lang="en-US" smtClean="0"/>
              <a:t>9</a:t>
            </a:fld>
            <a:endParaRPr lang="en-US"/>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3" name="Rectangle 2"/>
          <p:cNvSpPr/>
          <p:nvPr/>
        </p:nvSpPr>
        <p:spPr>
          <a:xfrm>
            <a:off x="207416" y="923924"/>
            <a:ext cx="8741867" cy="5309146"/>
          </a:xfrm>
          <a:prstGeom prst="rect">
            <a:avLst/>
          </a:prstGeom>
        </p:spPr>
        <p:txBody>
          <a:bodyPr wrap="square">
            <a:spAutoFit/>
          </a:bodyPr>
          <a:lstStyle/>
          <a:p>
            <a:pPr algn="just"/>
            <a:r>
              <a:rPr lang="en-US" sz="2300" dirty="0">
                <a:latin typeface="Calibri body"/>
                <a:ea typeface="Times New Roman" panose="02020603050405020304" pitchFamily="18" charset="0"/>
                <a:cs typeface="Simplified Arabic" pitchFamily="18" charset="-78"/>
              </a:rPr>
              <a:t>The solutions to the Schrödinger equation are called wave functions. A wave function gives a complete description of any system.</a:t>
            </a:r>
          </a:p>
          <a:p>
            <a:pPr algn="just">
              <a:spcBef>
                <a:spcPct val="0"/>
              </a:spcBef>
            </a:pPr>
            <a:endParaRPr lang="en-US" sz="2300" dirty="0">
              <a:latin typeface="Calibri body"/>
              <a:ea typeface="Times New Roman" panose="02020603050405020304" pitchFamily="18" charset="0"/>
              <a:cs typeface="Simplified Arabic" pitchFamily="18" charset="-78"/>
            </a:endParaRPr>
          </a:p>
          <a:p>
            <a:pPr algn="just">
              <a:spcBef>
                <a:spcPct val="0"/>
              </a:spcBef>
            </a:pPr>
            <a:r>
              <a:rPr lang="en-US" sz="2300" dirty="0">
                <a:latin typeface="Calibri body"/>
                <a:ea typeface="Times New Roman" panose="02020603050405020304" pitchFamily="18" charset="0"/>
                <a:cs typeface="Simplified Arabic" pitchFamily="18" charset="-78"/>
              </a:rPr>
              <a:t>The time-independent Schrödinger equation can be solved analytically only in a few special cases such as:</a:t>
            </a:r>
          </a:p>
          <a:p>
            <a:pPr algn="just">
              <a:spcBef>
                <a:spcPct val="0"/>
              </a:spcBef>
            </a:pPr>
            <a:endParaRPr lang="en-US" sz="1700" dirty="0">
              <a:latin typeface="Calibri body"/>
              <a:ea typeface="Times New Roman" panose="02020603050405020304" pitchFamily="18" charset="0"/>
              <a:cs typeface="Simplified Arabic" pitchFamily="18" charset="-78"/>
            </a:endParaRPr>
          </a:p>
          <a:p>
            <a:pPr marL="640080" lvl="1" indent="-182880">
              <a:buFont typeface="Arial" panose="020B0604020202020204" pitchFamily="34" charset="0"/>
              <a:buChar char="•"/>
            </a:pPr>
            <a:r>
              <a:rPr lang="en-US" sz="2300" dirty="0">
                <a:solidFill>
                  <a:srgbClr val="0070C0"/>
                </a:solidFill>
                <a:latin typeface="Calibri body"/>
                <a:ea typeface="Times New Roman" panose="02020603050405020304" pitchFamily="18" charset="0"/>
                <a:cs typeface="Simplified Arabic" pitchFamily="18" charset="-78"/>
              </a:rPr>
              <a:t>The Particle in a Box</a:t>
            </a:r>
          </a:p>
          <a:p>
            <a:pPr marL="640080" lvl="1" indent="-182880">
              <a:buFont typeface="Arial" panose="020B0604020202020204" pitchFamily="34" charset="0"/>
              <a:buChar char="•"/>
            </a:pPr>
            <a:r>
              <a:rPr lang="en-US" sz="2300" dirty="0">
                <a:solidFill>
                  <a:srgbClr val="0070C0"/>
                </a:solidFill>
                <a:latin typeface="Calibri body"/>
                <a:ea typeface="Times New Roman" panose="02020603050405020304" pitchFamily="18" charset="0"/>
                <a:cs typeface="Simplified Arabic" pitchFamily="18" charset="-78"/>
              </a:rPr>
              <a:t>The Harmonic Oscillator</a:t>
            </a:r>
          </a:p>
          <a:p>
            <a:pPr marL="640080" lvl="1" indent="-182880">
              <a:buFont typeface="Arial" panose="020B0604020202020204" pitchFamily="34" charset="0"/>
              <a:buChar char="•"/>
            </a:pPr>
            <a:r>
              <a:rPr lang="en-US" sz="2300" dirty="0">
                <a:solidFill>
                  <a:srgbClr val="0070C0"/>
                </a:solidFill>
                <a:latin typeface="Calibri body"/>
                <a:ea typeface="Times New Roman" panose="02020603050405020304" pitchFamily="18" charset="0"/>
                <a:cs typeface="Simplified Arabic" pitchFamily="18" charset="-78"/>
              </a:rPr>
              <a:t>The Rigid Rotor</a:t>
            </a:r>
          </a:p>
          <a:p>
            <a:pPr marL="640080" lvl="1" indent="-182880">
              <a:buFont typeface="Arial" panose="020B0604020202020204" pitchFamily="34" charset="0"/>
              <a:buChar char="•"/>
            </a:pPr>
            <a:r>
              <a:rPr lang="en-US" sz="2300" dirty="0">
                <a:solidFill>
                  <a:srgbClr val="0070C0"/>
                </a:solidFill>
                <a:latin typeface="Calibri body"/>
                <a:ea typeface="Times New Roman" panose="02020603050405020304" pitchFamily="18" charset="0"/>
                <a:cs typeface="Simplified Arabic" pitchFamily="18" charset="-78"/>
              </a:rPr>
              <a:t>The Hydrogen Atom</a:t>
            </a:r>
          </a:p>
          <a:p>
            <a:pPr algn="just">
              <a:spcBef>
                <a:spcPct val="0"/>
              </a:spcBef>
            </a:pPr>
            <a:endParaRPr lang="en-US" sz="2300" dirty="0">
              <a:latin typeface="Calibri body"/>
              <a:ea typeface="Times New Roman" panose="02020603050405020304" pitchFamily="18" charset="0"/>
              <a:cs typeface="Simplified Arabic" pitchFamily="18" charset="-78"/>
            </a:endParaRPr>
          </a:p>
          <a:p>
            <a:pPr algn="just"/>
            <a:r>
              <a:rPr lang="en-US" sz="2300" dirty="0">
                <a:latin typeface="Calibri body"/>
                <a:ea typeface="Times New Roman" panose="02020603050405020304" pitchFamily="18" charset="0"/>
                <a:cs typeface="Simplified Arabic" pitchFamily="18" charset="-78"/>
              </a:rPr>
              <a:t>In this next section we will discuss the solution of the Schrödinger equation for particle in a box. The remaining cases will be discussed later throughout the course.</a:t>
            </a:r>
            <a:r>
              <a:rPr lang="en-US" dirty="0"/>
              <a:t> </a:t>
            </a:r>
            <a:endParaRPr lang="en-US" altLang="en-US" sz="2300" dirty="0">
              <a:latin typeface="Calibri body"/>
              <a:ea typeface="Times New Roman" panose="02020603050405020304" pitchFamily="18" charset="0"/>
              <a:cs typeface="Simplified Arabic" pitchFamily="18" charset="-78"/>
            </a:endParaRPr>
          </a:p>
        </p:txBody>
      </p:sp>
    </p:spTree>
    <p:extLst>
      <p:ext uri="{BB962C8B-B14F-4D97-AF65-F5344CB8AC3E}">
        <p14:creationId xmlns:p14="http://schemas.microsoft.com/office/powerpoint/2010/main" val="372807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6042</Words>
  <Application>Microsoft Office PowerPoint</Application>
  <PresentationFormat>On-screen Show (4:3)</PresentationFormat>
  <Paragraphs>887</Paragraphs>
  <Slides>56</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7" baseType="lpstr">
      <vt:lpstr>Arial</vt:lpstr>
      <vt:lpstr>Calibri</vt:lpstr>
      <vt:lpstr>Calibri (body)</vt:lpstr>
      <vt:lpstr>Calibri body</vt:lpstr>
      <vt:lpstr>Calibri Light</vt:lpstr>
      <vt:lpstr>Cambria Math</vt:lpstr>
      <vt:lpstr>Times New Roman</vt:lpstr>
      <vt:lpstr>Wingdings</vt:lpstr>
      <vt:lpstr>Office Theme</vt:lpstr>
      <vt:lpstr>Equation</vt:lpstr>
      <vt:lpstr>معادلة</vt:lpstr>
      <vt:lpstr>The Schrödinger Equation ,Particle in a Box and The Postulates of Quantum Mechanics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Asma Alothman</cp:lastModifiedBy>
  <cp:revision>1335</cp:revision>
  <dcterms:created xsi:type="dcterms:W3CDTF">2017-09-18T11:03:17Z</dcterms:created>
  <dcterms:modified xsi:type="dcterms:W3CDTF">2019-05-19T13:54:53Z</dcterms:modified>
</cp:coreProperties>
</file>