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60" r:id="rId5"/>
    <p:sldId id="273" r:id="rId6"/>
    <p:sldId id="274"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5038B2-E27F-4506-A283-8F6DD917225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280935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038B2-E27F-4506-A283-8F6DD917225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95162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038B2-E27F-4506-A283-8F6DD917225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341849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038B2-E27F-4506-A283-8F6DD917225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89052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038B2-E27F-4506-A283-8F6DD9172250}"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121574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5038B2-E27F-4506-A283-8F6DD917225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272167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5038B2-E27F-4506-A283-8F6DD9172250}"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397368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5038B2-E27F-4506-A283-8F6DD9172250}"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1814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038B2-E27F-4506-A283-8F6DD9172250}"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198423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038B2-E27F-4506-A283-8F6DD917225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20693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038B2-E27F-4506-A283-8F6DD9172250}"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5678D-7646-4DE6-B974-67B8DA6CF15B}" type="slidenum">
              <a:rPr lang="en-US" smtClean="0"/>
              <a:t>‹#›</a:t>
            </a:fld>
            <a:endParaRPr lang="en-US"/>
          </a:p>
        </p:txBody>
      </p:sp>
    </p:spTree>
    <p:extLst>
      <p:ext uri="{BB962C8B-B14F-4D97-AF65-F5344CB8AC3E}">
        <p14:creationId xmlns:p14="http://schemas.microsoft.com/office/powerpoint/2010/main" val="235274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038B2-E27F-4506-A283-8F6DD9172250}" type="datetimeFigureOut">
              <a:rPr lang="en-US" smtClean="0"/>
              <a:t>9/26/2017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5678D-7646-4DE6-B974-67B8DA6CF15B}" type="slidenum">
              <a:rPr lang="en-US" smtClean="0"/>
              <a:t>‹#›</a:t>
            </a:fld>
            <a:endParaRPr lang="en-US"/>
          </a:p>
        </p:txBody>
      </p:sp>
    </p:spTree>
    <p:extLst>
      <p:ext uri="{BB962C8B-B14F-4D97-AF65-F5344CB8AC3E}">
        <p14:creationId xmlns:p14="http://schemas.microsoft.com/office/powerpoint/2010/main" val="1375314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Two</a:t>
            </a:r>
            <a:endParaRPr lang="en-US" dirty="0"/>
          </a:p>
        </p:txBody>
      </p:sp>
      <p:sp>
        <p:nvSpPr>
          <p:cNvPr id="3" name="Subtitle 2"/>
          <p:cNvSpPr>
            <a:spLocks noGrp="1"/>
          </p:cNvSpPr>
          <p:nvPr>
            <p:ph type="subTitle" idx="1"/>
          </p:nvPr>
        </p:nvSpPr>
        <p:spPr/>
        <p:txBody>
          <a:bodyPr>
            <a:normAutofit/>
          </a:bodyPr>
          <a:lstStyle/>
          <a:p>
            <a:r>
              <a:rPr lang="en-US" dirty="0" smtClean="0"/>
              <a:t>  </a:t>
            </a:r>
            <a:r>
              <a:rPr lang="en-US" sz="4700" dirty="0" smtClean="0">
                <a:solidFill>
                  <a:schemeClr val="tx1"/>
                </a:solidFill>
              </a:rPr>
              <a:t>Animal </a:t>
            </a:r>
            <a:r>
              <a:rPr lang="en-US" sz="4700" dirty="0">
                <a:solidFill>
                  <a:schemeClr val="tx1"/>
                </a:solidFill>
              </a:rPr>
              <a:t>and Human Language </a:t>
            </a:r>
          </a:p>
        </p:txBody>
      </p:sp>
    </p:spTree>
    <p:extLst>
      <p:ext uri="{BB962C8B-B14F-4D97-AF65-F5344CB8AC3E}">
        <p14:creationId xmlns:p14="http://schemas.microsoft.com/office/powerpoint/2010/main" val="2900177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lnSpcReduction="10000"/>
          </a:bodyPr>
          <a:lstStyle/>
          <a:p>
            <a:endParaRPr lang="en-US" dirty="0"/>
          </a:p>
          <a:p>
            <a:r>
              <a:rPr lang="en-US" dirty="0" smtClean="0"/>
              <a:t>6. </a:t>
            </a:r>
            <a:r>
              <a:rPr lang="en-US" u="sng" dirty="0" smtClean="0"/>
              <a:t>Duality:</a:t>
            </a:r>
          </a:p>
          <a:p>
            <a:pPr lvl="1"/>
            <a:r>
              <a:rPr lang="en-US" dirty="0" smtClean="0"/>
              <a:t> </a:t>
            </a:r>
            <a:r>
              <a:rPr lang="en-US" dirty="0" smtClean="0"/>
              <a:t>human </a:t>
            </a:r>
            <a:r>
              <a:rPr lang="en-US" dirty="0"/>
              <a:t>language is organized at two levels or layers simultaneously. </a:t>
            </a:r>
          </a:p>
          <a:p>
            <a:pPr lvl="1"/>
            <a:r>
              <a:rPr lang="en-US" dirty="0" smtClean="0"/>
              <a:t>One </a:t>
            </a:r>
            <a:r>
              <a:rPr lang="en-US" dirty="0"/>
              <a:t>level distinct sounds (</a:t>
            </a:r>
            <a:r>
              <a:rPr lang="en-US" dirty="0" err="1"/>
              <a:t>n,b</a:t>
            </a:r>
            <a:r>
              <a:rPr lang="en-US" dirty="0"/>
              <a:t>, </a:t>
            </a:r>
            <a:r>
              <a:rPr lang="en-US" dirty="0" err="1"/>
              <a:t>i</a:t>
            </a:r>
            <a:r>
              <a:rPr lang="en-US" dirty="0"/>
              <a:t>); another level distinct meanings (bin, nib) </a:t>
            </a:r>
            <a:r>
              <a:rPr lang="en-US" dirty="0" smtClean="0"/>
              <a:t>when sounds are combined in different ways.</a:t>
            </a:r>
            <a:endParaRPr lang="en-US" dirty="0"/>
          </a:p>
          <a:p>
            <a:pPr lvl="1"/>
            <a:r>
              <a:rPr lang="en-US" dirty="0" smtClean="0"/>
              <a:t>Limited </a:t>
            </a:r>
            <a:r>
              <a:rPr lang="en-US" dirty="0"/>
              <a:t>set of discrete sounds can produce a very large number of sound </a:t>
            </a:r>
            <a:r>
              <a:rPr lang="en-US" dirty="0" smtClean="0"/>
              <a:t>combinations (words) </a:t>
            </a:r>
            <a:r>
              <a:rPr lang="en-US" dirty="0"/>
              <a:t>which are distinct in meaning. </a:t>
            </a:r>
            <a:endParaRPr lang="en-US" dirty="0" smtClean="0"/>
          </a:p>
          <a:p>
            <a:pPr lvl="1"/>
            <a:r>
              <a:rPr lang="en-US" dirty="0" smtClean="0"/>
              <a:t>For other creatures, each communicative signal is a fixed form that cannot be broken down into separate sounds and combined again in a different way to have a different meaning (e.g. ‘woof’ not ‘</a:t>
            </a:r>
            <a:r>
              <a:rPr lang="en-US" dirty="0" err="1" smtClean="0"/>
              <a:t>oowf</a:t>
            </a:r>
            <a:r>
              <a:rPr lang="en-US" dirty="0" smtClean="0"/>
              <a:t>’ or ‘</a:t>
            </a:r>
            <a:r>
              <a:rPr lang="en-US" dirty="0" err="1" smtClean="0"/>
              <a:t>foow</a:t>
            </a:r>
            <a:r>
              <a:rPr lang="en-US" dirty="0" smtClean="0"/>
              <a:t>’)</a:t>
            </a:r>
            <a:r>
              <a:rPr lang="en-US" dirty="0" smtClean="0"/>
              <a:t> </a:t>
            </a:r>
            <a:endParaRPr lang="en-US" dirty="0"/>
          </a:p>
          <a:p>
            <a:endParaRPr lang="en-US" dirty="0"/>
          </a:p>
        </p:txBody>
      </p:sp>
    </p:spTree>
    <p:extLst>
      <p:ext uri="{BB962C8B-B14F-4D97-AF65-F5344CB8AC3E}">
        <p14:creationId xmlns:p14="http://schemas.microsoft.com/office/powerpoint/2010/main" val="1926530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Talking to animals </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endParaRPr lang="en-US" dirty="0"/>
          </a:p>
          <a:p>
            <a:r>
              <a:rPr lang="en-US" dirty="0" smtClean="0"/>
              <a:t>•</a:t>
            </a:r>
            <a:r>
              <a:rPr lang="en-US" dirty="0"/>
              <a:t>Can non-humans understand human language? Probably not. </a:t>
            </a:r>
          </a:p>
          <a:p>
            <a:r>
              <a:rPr lang="en-US" dirty="0" smtClean="0"/>
              <a:t>•Animals produce a particular behavior in respond </a:t>
            </a:r>
            <a:r>
              <a:rPr lang="en-US" dirty="0"/>
              <a:t>to particular sound-stimulus or </a:t>
            </a:r>
            <a:r>
              <a:rPr lang="en-US" dirty="0" smtClean="0"/>
              <a:t>noise (e.g. whoa, sit, roll over), </a:t>
            </a:r>
            <a:r>
              <a:rPr lang="en-US" dirty="0"/>
              <a:t>but does not actually “understand” what the words mean. </a:t>
            </a:r>
          </a:p>
          <a:p>
            <a:r>
              <a:rPr lang="en-US" dirty="0" smtClean="0"/>
              <a:t>•</a:t>
            </a:r>
            <a:r>
              <a:rPr lang="en-US" dirty="0"/>
              <a:t>A</a:t>
            </a:r>
            <a:r>
              <a:rPr lang="en-US" dirty="0" smtClean="0"/>
              <a:t>nimals of one species do not learn to produce signals of another/ Animals would not be capable of producing human speech. E.g. horse kept in </a:t>
            </a:r>
            <a:r>
              <a:rPr lang="en-US" dirty="0"/>
              <a:t>a field of cows will not say </a:t>
            </a:r>
            <a:r>
              <a:rPr lang="en-US" dirty="0" smtClean="0"/>
              <a:t>‘moo’, </a:t>
            </a:r>
            <a:r>
              <a:rPr lang="en-US" dirty="0"/>
              <a:t>a child and puppy after two years; the child can speak but puppy can’t. </a:t>
            </a:r>
          </a:p>
          <a:p>
            <a:endParaRPr lang="en-US" dirty="0"/>
          </a:p>
          <a:p>
            <a:pPr marL="0" indent="0">
              <a:buNone/>
            </a:pPr>
            <a:endParaRPr lang="en-US" dirty="0"/>
          </a:p>
        </p:txBody>
      </p:sp>
    </p:spTree>
    <p:extLst>
      <p:ext uri="{BB962C8B-B14F-4D97-AF65-F5344CB8AC3E}">
        <p14:creationId xmlns:p14="http://schemas.microsoft.com/office/powerpoint/2010/main" val="305025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Chimpanzees and language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indent="0">
              <a:buNone/>
            </a:pPr>
            <a:r>
              <a:rPr lang="en-US" dirty="0"/>
              <a:t> </a:t>
            </a:r>
            <a:r>
              <a:rPr lang="en-US" dirty="0" smtClean="0"/>
              <a:t>  •</a:t>
            </a:r>
            <a:r>
              <a:rPr lang="en-US" dirty="0"/>
              <a:t>1930– Luella and Winthrop Kellogg raised an infant chimpanzee, </a:t>
            </a:r>
            <a:r>
              <a:rPr lang="en-US" dirty="0" err="1"/>
              <a:t>Gua</a:t>
            </a:r>
            <a:r>
              <a:rPr lang="en-US" dirty="0"/>
              <a:t> together with their baby son. </a:t>
            </a:r>
          </a:p>
          <a:p>
            <a:r>
              <a:rPr lang="en-US" dirty="0"/>
              <a:t>•</a:t>
            </a:r>
            <a:r>
              <a:rPr lang="en-US" dirty="0" err="1"/>
              <a:t>Gua</a:t>
            </a:r>
            <a:r>
              <a:rPr lang="en-US" dirty="0"/>
              <a:t> understood about 100 words but did not “say” any of them. </a:t>
            </a:r>
          </a:p>
          <a:p>
            <a:r>
              <a:rPr lang="en-US" dirty="0"/>
              <a:t>•1940s, Viki another chimpanzee was raised in a home by another scientist </a:t>
            </a:r>
            <a:r>
              <a:rPr lang="en-US" dirty="0" smtClean="0"/>
              <a:t>couple/ five years/  </a:t>
            </a:r>
            <a:r>
              <a:rPr lang="en-US" dirty="0"/>
              <a:t>could </a:t>
            </a:r>
            <a:r>
              <a:rPr lang="en-US" dirty="0" smtClean="0"/>
              <a:t>produce </a:t>
            </a:r>
            <a:r>
              <a:rPr lang="en-US" dirty="0"/>
              <a:t>poorly articulated sounds such as mama, papa and cup. </a:t>
            </a:r>
            <a:endParaRPr lang="en-US" dirty="0" smtClean="0"/>
          </a:p>
          <a:p>
            <a:r>
              <a:rPr lang="en-US" dirty="0" smtClean="0"/>
              <a:t>Apes, gorillas, and chimpanzees can communicate with a wide range of vocal calls, but cannot make human speech sounds.</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675744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Washoe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endParaRPr lang="en-US" dirty="0"/>
          </a:p>
          <a:p>
            <a:r>
              <a:rPr lang="en-US" dirty="0"/>
              <a:t>•Washoe was taught American Sign Language by </a:t>
            </a:r>
            <a:r>
              <a:rPr lang="en-US" dirty="0" smtClean="0"/>
              <a:t>another scientist couple</a:t>
            </a:r>
            <a:r>
              <a:rPr lang="en-US" dirty="0" smtClean="0"/>
              <a:t>. </a:t>
            </a:r>
            <a:endParaRPr lang="en-US" dirty="0"/>
          </a:p>
          <a:p>
            <a:r>
              <a:rPr lang="en-US" dirty="0"/>
              <a:t>•In 3 and half years, Washoe was able to sign more than a hundred words e.g. airplane, baby, banana, window, woman and you. </a:t>
            </a:r>
          </a:p>
          <a:p>
            <a:r>
              <a:rPr lang="en-US" dirty="0" smtClean="0"/>
              <a:t>•Washoe was also able to combine these sounds to produce sentences such as </a:t>
            </a:r>
            <a:r>
              <a:rPr lang="en-US" dirty="0" smtClean="0"/>
              <a:t>‘more fruit’ </a:t>
            </a:r>
            <a:r>
              <a:rPr lang="en-US" dirty="0" smtClean="0"/>
              <a:t>and </a:t>
            </a:r>
            <a:r>
              <a:rPr lang="en-US" dirty="0" smtClean="0"/>
              <a:t>‘open </a:t>
            </a:r>
            <a:r>
              <a:rPr lang="en-US" dirty="0" smtClean="0"/>
              <a:t>food </a:t>
            </a:r>
            <a:r>
              <a:rPr lang="en-US" dirty="0" smtClean="0"/>
              <a:t>drink’, some she invented, </a:t>
            </a:r>
            <a:r>
              <a:rPr lang="en-US" dirty="0" err="1" smtClean="0"/>
              <a:t>e,g</a:t>
            </a:r>
            <a:r>
              <a:rPr lang="en-US" dirty="0" smtClean="0"/>
              <a:t>, ‘bib’ </a:t>
            </a:r>
            <a:r>
              <a:rPr lang="en-US" dirty="0" smtClean="0"/>
              <a:t>and </a:t>
            </a:r>
            <a:r>
              <a:rPr lang="en-US" dirty="0" smtClean="0"/>
              <a:t>‘water bird’ </a:t>
            </a:r>
            <a:r>
              <a:rPr lang="en-US" dirty="0" smtClean="0"/>
              <a:t>(swan</a:t>
            </a:r>
            <a:r>
              <a:rPr lang="en-US" dirty="0" smtClean="0"/>
              <a:t>) – </a:t>
            </a:r>
            <a:r>
              <a:rPr lang="en-US" dirty="0" smtClean="0"/>
              <a:t>evidence of productivity. </a:t>
            </a:r>
            <a:r>
              <a:rPr lang="en-US" dirty="0" smtClean="0"/>
              <a:t>Similar evidence with a gorilla named ‘Koko’  </a:t>
            </a:r>
            <a:endParaRPr lang="en-US" dirty="0"/>
          </a:p>
        </p:txBody>
      </p:sp>
    </p:spTree>
    <p:extLst>
      <p:ext uri="{BB962C8B-B14F-4D97-AF65-F5344CB8AC3E}">
        <p14:creationId xmlns:p14="http://schemas.microsoft.com/office/powerpoint/2010/main" val="85987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Sarah and Lana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smtClean="0"/>
              <a:t>•</a:t>
            </a:r>
            <a:r>
              <a:rPr lang="en-US" dirty="0"/>
              <a:t>Sarah a chimpanzee that was taught to communicate with human beings using plastic shapes. </a:t>
            </a:r>
            <a:r>
              <a:rPr lang="en-US" dirty="0" smtClean="0"/>
              <a:t>/ the plastic shaped represented words that could be arranged in sequence to build sentences.</a:t>
            </a:r>
            <a:r>
              <a:rPr lang="en-US" dirty="0" smtClean="0"/>
              <a:t> </a:t>
            </a:r>
            <a:endParaRPr lang="en-US" dirty="0"/>
          </a:p>
          <a:p>
            <a:r>
              <a:rPr lang="en-US" dirty="0"/>
              <a:t>•Notice that the symbol is </a:t>
            </a:r>
            <a:r>
              <a:rPr lang="en-US" dirty="0" smtClean="0"/>
              <a:t>arbitrary</a:t>
            </a:r>
            <a:r>
              <a:rPr lang="en-US" dirty="0"/>
              <a:t> </a:t>
            </a:r>
            <a:r>
              <a:rPr lang="en-US" dirty="0" smtClean="0"/>
              <a:t>(a blue triangle for an apple) </a:t>
            </a:r>
          </a:p>
          <a:p>
            <a:r>
              <a:rPr lang="en-US" dirty="0" smtClean="0"/>
              <a:t>•</a:t>
            </a:r>
            <a:r>
              <a:rPr lang="en-US" dirty="0"/>
              <a:t>Sarah was able to produce “sentences” and understand complex structures. </a:t>
            </a:r>
            <a:r>
              <a:rPr lang="en-US" dirty="0"/>
              <a:t>(see figure</a:t>
            </a:r>
            <a:r>
              <a:rPr lang="en-US" dirty="0" smtClean="0"/>
              <a:t>)</a:t>
            </a:r>
            <a:endParaRPr lang="en-US" dirty="0"/>
          </a:p>
          <a:p>
            <a:r>
              <a:rPr lang="en-US" dirty="0"/>
              <a:t>•Lana was </a:t>
            </a:r>
            <a:r>
              <a:rPr lang="en-US" dirty="0" smtClean="0"/>
              <a:t>trained </a:t>
            </a:r>
            <a:r>
              <a:rPr lang="en-US" dirty="0"/>
              <a:t>using the language called Yerkish consisted of a set of symbols on a large keyboard linked to a </a:t>
            </a:r>
            <a:r>
              <a:rPr lang="en-US" dirty="0" smtClean="0"/>
              <a:t>computer/ she had to press symbols in the correct sequence to produce </a:t>
            </a:r>
            <a:r>
              <a:rPr lang="en-US" smtClean="0"/>
              <a:t>a message </a:t>
            </a:r>
            <a:r>
              <a:rPr lang="en-US" dirty="0" smtClean="0"/>
              <a:t>(see figure)</a:t>
            </a:r>
            <a:endParaRPr lang="en-US" dirty="0"/>
          </a:p>
          <a:p>
            <a:endParaRPr lang="en-US" dirty="0"/>
          </a:p>
        </p:txBody>
      </p:sp>
    </p:spTree>
    <p:extLst>
      <p:ext uri="{BB962C8B-B14F-4D97-AF65-F5344CB8AC3E}">
        <p14:creationId xmlns:p14="http://schemas.microsoft.com/office/powerpoint/2010/main" val="4054307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controversy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a:t>
            </a:r>
            <a:r>
              <a:rPr lang="en-US" dirty="0"/>
              <a:t>Herbert Terrace worked with another chimpanzee called </a:t>
            </a:r>
            <a:r>
              <a:rPr lang="en-US" dirty="0" err="1"/>
              <a:t>Nim</a:t>
            </a:r>
            <a:r>
              <a:rPr lang="en-US" dirty="0"/>
              <a:t>. He argued that chimps simply produce signs in response to the demands of people and tend to repeat signs these people use, yet they are treated as if they are taking part in a “conversation” </a:t>
            </a:r>
          </a:p>
          <a:p>
            <a:r>
              <a:rPr lang="en-US" dirty="0"/>
              <a:t>•</a:t>
            </a:r>
            <a:r>
              <a:rPr lang="en-US" dirty="0" err="1"/>
              <a:t>Gardners</a:t>
            </a:r>
            <a:r>
              <a:rPr lang="en-US" dirty="0"/>
              <a:t> argued that they were not animal trainers and Washoe could produce correct signs to identify objects in the absence of humans. </a:t>
            </a:r>
          </a:p>
        </p:txBody>
      </p:sp>
    </p:spTree>
    <p:extLst>
      <p:ext uri="{BB962C8B-B14F-4D97-AF65-F5344CB8AC3E}">
        <p14:creationId xmlns:p14="http://schemas.microsoft.com/office/powerpoint/2010/main" val="1127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Kanzi</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a:t>
            </a:r>
            <a:r>
              <a:rPr lang="en-US" dirty="0" err="1"/>
              <a:t>Kanzi</a:t>
            </a:r>
            <a:r>
              <a:rPr lang="en-US" dirty="0"/>
              <a:t> is </a:t>
            </a:r>
            <a:r>
              <a:rPr lang="en-US" dirty="0" err="1"/>
              <a:t>Matata’s</a:t>
            </a:r>
            <a:r>
              <a:rPr lang="en-US" dirty="0"/>
              <a:t> adopted baby who was always with her when she was learning Yerkish. </a:t>
            </a:r>
          </a:p>
          <a:p>
            <a:r>
              <a:rPr lang="en-US" dirty="0"/>
              <a:t>•</a:t>
            </a:r>
            <a:r>
              <a:rPr lang="en-US" dirty="0" err="1"/>
              <a:t>Kanzi</a:t>
            </a:r>
            <a:r>
              <a:rPr lang="en-US" dirty="0"/>
              <a:t> spontaneously started using the symbol system with great ease although </a:t>
            </a:r>
            <a:r>
              <a:rPr lang="en-US" dirty="0" err="1"/>
              <a:t>Matata</a:t>
            </a:r>
            <a:r>
              <a:rPr lang="en-US" dirty="0"/>
              <a:t> didn’t. </a:t>
            </a:r>
          </a:p>
          <a:p>
            <a:r>
              <a:rPr lang="en-US" dirty="0"/>
              <a:t>•</a:t>
            </a:r>
            <a:r>
              <a:rPr lang="en-US" dirty="0" err="1"/>
              <a:t>Kanzi</a:t>
            </a:r>
            <a:r>
              <a:rPr lang="en-US" dirty="0"/>
              <a:t> learned not by being taught but exposed to it. He developed a large symbol vocabulary over 250 forms. At age 8, he is compared to a 21/2 year old child in understanding spoken English. </a:t>
            </a:r>
          </a:p>
          <a:p>
            <a:endParaRPr lang="en-US" dirty="0"/>
          </a:p>
        </p:txBody>
      </p:sp>
    </p:spTree>
    <p:extLst>
      <p:ext uri="{BB962C8B-B14F-4D97-AF65-F5344CB8AC3E}">
        <p14:creationId xmlns:p14="http://schemas.microsoft.com/office/powerpoint/2010/main" val="1427677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language </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endParaRPr lang="en-US" dirty="0"/>
          </a:p>
          <a:p>
            <a:r>
              <a:rPr lang="en-US" dirty="0" smtClean="0"/>
              <a:t>•</a:t>
            </a:r>
            <a:r>
              <a:rPr lang="en-US" dirty="0"/>
              <a:t>In a broad sense, language does serve as a type of communication system that can be observed in a variety of different situations. </a:t>
            </a:r>
          </a:p>
          <a:p>
            <a:r>
              <a:rPr lang="en-US" dirty="0"/>
              <a:t>•We have seen two situations of “using language”–a two year old and chimps. </a:t>
            </a:r>
          </a:p>
          <a:p>
            <a:r>
              <a:rPr lang="en-US" dirty="0"/>
              <a:t>•However there is a difference: The 2 year old child has the capacity to develop a highly complex system of sounds and structures, plus a set of computational procedures that will allow the child to produce extended discourse containing potentially infinite number of novel utterances. No other creature has been observed “using language” in this sense. In this more fundamental or abstract sense that we say that language is uniquely human. </a:t>
            </a:r>
          </a:p>
        </p:txBody>
      </p:sp>
    </p:spTree>
    <p:extLst>
      <p:ext uri="{BB962C8B-B14F-4D97-AF65-F5344CB8AC3E}">
        <p14:creationId xmlns:p14="http://schemas.microsoft.com/office/powerpoint/2010/main" val="413611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endParaRPr lang="en-US" dirty="0"/>
          </a:p>
          <a:p>
            <a:r>
              <a:rPr lang="en-US" dirty="0" smtClean="0"/>
              <a:t>•</a:t>
            </a:r>
            <a:r>
              <a:rPr lang="en-US" dirty="0"/>
              <a:t>Does human language have properties that make it so unique that it is unlike any other communication system and hence </a:t>
            </a:r>
            <a:r>
              <a:rPr lang="en-US" dirty="0" err="1"/>
              <a:t>unlearnable</a:t>
            </a:r>
            <a:r>
              <a:rPr lang="en-US" dirty="0"/>
              <a:t> by any other creature? </a:t>
            </a:r>
          </a:p>
          <a:p>
            <a:r>
              <a:rPr lang="en-US" dirty="0" smtClean="0"/>
              <a:t>•We will focus on Special </a:t>
            </a:r>
            <a:r>
              <a:rPr lang="en-US" dirty="0"/>
              <a:t>properties of human </a:t>
            </a:r>
            <a:r>
              <a:rPr lang="en-US" dirty="0" smtClean="0"/>
              <a:t>language</a:t>
            </a:r>
          </a:p>
          <a:p>
            <a:r>
              <a:rPr lang="en-US" dirty="0" smtClean="0"/>
              <a:t>Then we will review a number of experiments in communication involving humans and animals. </a:t>
            </a:r>
            <a:endParaRPr lang="en-US" dirty="0"/>
          </a:p>
          <a:p>
            <a:endParaRPr lang="en-US" dirty="0"/>
          </a:p>
          <a:p>
            <a:endParaRPr lang="en-US" dirty="0"/>
          </a:p>
        </p:txBody>
      </p:sp>
    </p:spTree>
    <p:extLst>
      <p:ext uri="{BB962C8B-B14F-4D97-AF65-F5344CB8AC3E}">
        <p14:creationId xmlns:p14="http://schemas.microsoft.com/office/powerpoint/2010/main" val="202318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a:t>
            </a:r>
          </a:p>
        </p:txBody>
      </p:sp>
      <p:sp>
        <p:nvSpPr>
          <p:cNvPr id="3" name="Content Placeholder 2"/>
          <p:cNvSpPr>
            <a:spLocks noGrp="1"/>
          </p:cNvSpPr>
          <p:nvPr>
            <p:ph idx="1"/>
          </p:nvPr>
        </p:nvSpPr>
        <p:spPr/>
        <p:txBody>
          <a:bodyPr>
            <a:normAutofit fontScale="77500" lnSpcReduction="20000"/>
          </a:bodyPr>
          <a:lstStyle/>
          <a:p>
            <a:r>
              <a:rPr lang="en-US" dirty="0"/>
              <a:t>Communicative signals vs. </a:t>
            </a:r>
            <a:r>
              <a:rPr lang="en-US" dirty="0" smtClean="0"/>
              <a:t>informative </a:t>
            </a:r>
            <a:r>
              <a:rPr lang="en-US" dirty="0"/>
              <a:t>signals </a:t>
            </a:r>
            <a:endParaRPr lang="en-US" dirty="0" smtClean="0"/>
          </a:p>
          <a:p>
            <a:endParaRPr lang="en-US" dirty="0"/>
          </a:p>
          <a:p>
            <a:r>
              <a:rPr lang="en-US" u="sng" dirty="0" smtClean="0"/>
              <a:t>informative </a:t>
            </a:r>
            <a:r>
              <a:rPr lang="en-US" dirty="0" smtClean="0"/>
              <a:t>signals: information </a:t>
            </a:r>
            <a:r>
              <a:rPr lang="en-US" dirty="0"/>
              <a:t>that you sent </a:t>
            </a:r>
            <a:r>
              <a:rPr lang="en-US" dirty="0" smtClean="0"/>
              <a:t>unintentionally</a:t>
            </a:r>
          </a:p>
          <a:p>
            <a:pPr lvl="1"/>
            <a:r>
              <a:rPr lang="en-US" dirty="0"/>
              <a:t>e</a:t>
            </a:r>
            <a:r>
              <a:rPr lang="en-US" dirty="0" smtClean="0"/>
              <a:t>.g. (having a cold/ nervous/ disorganized/ from somewhere else)  </a:t>
            </a:r>
          </a:p>
          <a:p>
            <a:pPr lvl="1"/>
            <a:endParaRPr lang="en-US" dirty="0"/>
          </a:p>
          <a:p>
            <a:r>
              <a:rPr lang="en-US" u="sng" dirty="0" smtClean="0"/>
              <a:t>Communicative</a:t>
            </a:r>
            <a:r>
              <a:rPr lang="en-US" dirty="0" smtClean="0"/>
              <a:t> </a:t>
            </a:r>
            <a:r>
              <a:rPr lang="en-US" u="sng" dirty="0" smtClean="0"/>
              <a:t>signals</a:t>
            </a:r>
            <a:r>
              <a:rPr lang="en-US" dirty="0" smtClean="0"/>
              <a:t>: intentionally </a:t>
            </a:r>
            <a:r>
              <a:rPr lang="en-US" dirty="0"/>
              <a:t>telling someone with your </a:t>
            </a:r>
            <a:r>
              <a:rPr lang="en-US" dirty="0" smtClean="0"/>
              <a:t>words</a:t>
            </a:r>
          </a:p>
          <a:p>
            <a:pPr lvl="1"/>
            <a:r>
              <a:rPr lang="en-US" dirty="0"/>
              <a:t>e</a:t>
            </a:r>
            <a:r>
              <a:rPr lang="en-US" dirty="0" smtClean="0"/>
              <a:t>.g. “I’m a student at the college of languages and translation.”  </a:t>
            </a:r>
          </a:p>
          <a:p>
            <a:pPr lvl="1"/>
            <a:r>
              <a:rPr lang="en-US" dirty="0" smtClean="0"/>
              <a:t>The black bird</a:t>
            </a:r>
          </a:p>
          <a:p>
            <a:pPr lvl="1"/>
            <a:r>
              <a:rPr lang="en-US" dirty="0" smtClean="0"/>
              <a:t>We are focusing on this type ( intentional communication) when we talk about distinctions between human and animal language.</a:t>
            </a:r>
            <a:endParaRPr lang="en-US" dirty="0"/>
          </a:p>
          <a:p>
            <a:endParaRPr lang="en-US" dirty="0"/>
          </a:p>
          <a:p>
            <a:endParaRPr lang="en-US" dirty="0"/>
          </a:p>
        </p:txBody>
      </p:sp>
    </p:spTree>
    <p:extLst>
      <p:ext uri="{BB962C8B-B14F-4D97-AF65-F5344CB8AC3E}">
        <p14:creationId xmlns:p14="http://schemas.microsoft.com/office/powerpoint/2010/main" val="339212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Properties of human language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t>
            </a:r>
            <a:r>
              <a:rPr lang="en-US" dirty="0"/>
              <a:t>Distinguishing features: </a:t>
            </a:r>
          </a:p>
          <a:p>
            <a:endParaRPr lang="en-US" dirty="0"/>
          </a:p>
          <a:p>
            <a:r>
              <a:rPr lang="en-US" dirty="0" smtClean="0"/>
              <a:t>1. </a:t>
            </a:r>
            <a:r>
              <a:rPr lang="en-US" u="sng" dirty="0" smtClean="0"/>
              <a:t>reflexivity</a:t>
            </a:r>
            <a:r>
              <a:rPr lang="en-US" dirty="0" smtClean="0"/>
              <a:t> —</a:t>
            </a:r>
            <a:r>
              <a:rPr lang="en-US" dirty="0"/>
              <a:t>the ability to </a:t>
            </a:r>
            <a:r>
              <a:rPr lang="en-US" dirty="0" smtClean="0"/>
              <a:t>use language to think and talk about </a:t>
            </a:r>
            <a:r>
              <a:rPr lang="en-US" dirty="0"/>
              <a:t>language </a:t>
            </a:r>
            <a:r>
              <a:rPr lang="en-US" dirty="0" smtClean="0"/>
              <a:t>itself.</a:t>
            </a:r>
          </a:p>
          <a:p>
            <a:pPr lvl="1"/>
            <a:r>
              <a:rPr lang="en-US" dirty="0" smtClean="0"/>
              <a:t>No other creature can do this “hey, you should lower your bark!”</a:t>
            </a:r>
          </a:p>
          <a:p>
            <a:pPr lvl="1"/>
            <a:r>
              <a:rPr lang="en-US" dirty="0" smtClean="0"/>
              <a:t>E.g. reflecting on and identifying the distinct properties of human language, which are: (reflexivity, displacement, arbitrariness, productivity, cultural transmission, and duality) </a:t>
            </a:r>
            <a:endParaRPr lang="en-US" dirty="0"/>
          </a:p>
          <a:p>
            <a:endParaRPr lang="en-US" dirty="0"/>
          </a:p>
        </p:txBody>
      </p:sp>
    </p:spTree>
    <p:extLst>
      <p:ext uri="{BB962C8B-B14F-4D97-AF65-F5344CB8AC3E}">
        <p14:creationId xmlns:p14="http://schemas.microsoft.com/office/powerpoint/2010/main" val="390776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en-US" dirty="0" smtClean="0"/>
              <a:t>2. </a:t>
            </a:r>
            <a:r>
              <a:rPr lang="en-US" u="sng" dirty="0" smtClean="0"/>
              <a:t>displacement:</a:t>
            </a:r>
          </a:p>
          <a:p>
            <a:pPr lvl="1"/>
            <a:r>
              <a:rPr lang="en-US" dirty="0" smtClean="0"/>
              <a:t>– </a:t>
            </a:r>
            <a:r>
              <a:rPr lang="en-US" dirty="0"/>
              <a:t>humans can refer to past and future </a:t>
            </a:r>
            <a:r>
              <a:rPr lang="en-US" dirty="0" smtClean="0"/>
              <a:t>time/ allows language users to talk about things and events not present in the immediate environment </a:t>
            </a:r>
          </a:p>
          <a:p>
            <a:pPr lvl="1"/>
            <a:r>
              <a:rPr lang="en-US" dirty="0" smtClean="0"/>
              <a:t>It also enables us to talk about abstract and imaginary things (unseen) e.g., fairies, heaven, and angels.</a:t>
            </a:r>
          </a:p>
          <a:p>
            <a:pPr lvl="1"/>
            <a:r>
              <a:rPr lang="en-US" dirty="0" smtClean="0"/>
              <a:t>However, </a:t>
            </a:r>
            <a:r>
              <a:rPr lang="en-US" dirty="0"/>
              <a:t>animal language lacks this property; </a:t>
            </a:r>
            <a:r>
              <a:rPr lang="en-US" dirty="0" smtClean="0"/>
              <a:t>their communication is designed for the here and now</a:t>
            </a:r>
          </a:p>
          <a:p>
            <a:pPr lvl="1"/>
            <a:r>
              <a:rPr lang="en-US" dirty="0" smtClean="0"/>
              <a:t>“meow” here and now. Not yesterday or tomorrow or over in the park</a:t>
            </a:r>
          </a:p>
          <a:p>
            <a:endParaRPr lang="en-US" dirty="0"/>
          </a:p>
          <a:p>
            <a:r>
              <a:rPr lang="en-US" dirty="0" smtClean="0"/>
              <a:t>bees have </a:t>
            </a:r>
            <a:r>
              <a:rPr lang="en-US" dirty="0"/>
              <a:t>a small exception– giving the location of the nectar or food source</a:t>
            </a:r>
            <a:r>
              <a:rPr lang="en-US" dirty="0" smtClean="0"/>
              <a:t>./ a displacement of a very limited type (must be the most recent food source)/ doesn’t have the range of possibilities found in the human language.</a:t>
            </a:r>
            <a:endParaRPr lang="en-US" dirty="0"/>
          </a:p>
        </p:txBody>
      </p:sp>
    </p:spTree>
    <p:extLst>
      <p:ext uri="{BB962C8B-B14F-4D97-AF65-F5344CB8AC3E}">
        <p14:creationId xmlns:p14="http://schemas.microsoft.com/office/powerpoint/2010/main" val="235431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r>
              <a:rPr lang="en-US" dirty="0" smtClean="0"/>
              <a:t>3. </a:t>
            </a:r>
            <a:r>
              <a:rPr lang="en-US" u="sng" dirty="0" smtClean="0"/>
              <a:t>arbitrariness:</a:t>
            </a:r>
          </a:p>
          <a:p>
            <a:pPr lvl="1"/>
            <a:r>
              <a:rPr lang="en-US" dirty="0" smtClean="0"/>
              <a:t> </a:t>
            </a:r>
            <a:r>
              <a:rPr lang="en-US" dirty="0"/>
              <a:t>no natural connection between a linguistic form and its meaning. </a:t>
            </a:r>
            <a:endParaRPr lang="en-US" dirty="0" smtClean="0"/>
          </a:p>
          <a:p>
            <a:pPr lvl="1"/>
            <a:r>
              <a:rPr lang="en-US" dirty="0" smtClean="0"/>
              <a:t>E.g. </a:t>
            </a:r>
            <a:r>
              <a:rPr lang="en-US" dirty="0"/>
              <a:t>t</a:t>
            </a:r>
            <a:r>
              <a:rPr lang="en-US" dirty="0" smtClean="0"/>
              <a:t>he </a:t>
            </a:r>
            <a:r>
              <a:rPr lang="en-US" dirty="0"/>
              <a:t>linguistic form </a:t>
            </a:r>
            <a:r>
              <a:rPr lang="ar-SA" dirty="0" smtClean="0"/>
              <a:t> (كلب)</a:t>
            </a:r>
            <a:r>
              <a:rPr lang="en-US" dirty="0" smtClean="0"/>
              <a:t>or (Le </a:t>
            </a:r>
            <a:r>
              <a:rPr lang="en-US" dirty="0" err="1" smtClean="0"/>
              <a:t>chein</a:t>
            </a:r>
            <a:r>
              <a:rPr lang="en-US" dirty="0" smtClean="0"/>
              <a:t>) has </a:t>
            </a:r>
            <a:r>
              <a:rPr lang="en-US" dirty="0"/>
              <a:t>no iconic relationship with that hairy four legged barking object out in the world</a:t>
            </a:r>
            <a:r>
              <a:rPr lang="en-US" dirty="0" smtClean="0"/>
              <a:t>.</a:t>
            </a:r>
          </a:p>
          <a:p>
            <a:pPr lvl="1"/>
            <a:r>
              <a:rPr lang="en-US" dirty="0" smtClean="0"/>
              <a:t>Word games can emphasize this arbitrary relationship (e.g. fa//)</a:t>
            </a:r>
          </a:p>
          <a:p>
            <a:pPr lvl="1"/>
            <a:r>
              <a:rPr lang="en-US" dirty="0" smtClean="0"/>
              <a:t>Onomatopoeic </a:t>
            </a:r>
            <a:r>
              <a:rPr lang="en-US" dirty="0"/>
              <a:t>words </a:t>
            </a:r>
            <a:r>
              <a:rPr lang="en-US" dirty="0" smtClean="0"/>
              <a:t>(that echo the natural sounds) are </a:t>
            </a:r>
            <a:r>
              <a:rPr lang="en-US" dirty="0"/>
              <a:t>not arbitrary to some degree, and they are relatively rare in human language. (cuckoo, crash, beep)</a:t>
            </a:r>
          </a:p>
          <a:p>
            <a:pPr lvl="1"/>
            <a:endParaRPr lang="en-US" dirty="0"/>
          </a:p>
          <a:p>
            <a:endParaRPr lang="en-US" dirty="0"/>
          </a:p>
        </p:txBody>
      </p:sp>
    </p:spTree>
    <p:extLst>
      <p:ext uri="{BB962C8B-B14F-4D97-AF65-F5344CB8AC3E}">
        <p14:creationId xmlns:p14="http://schemas.microsoft.com/office/powerpoint/2010/main" val="3461794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Cont</a:t>
            </a:r>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endParaRPr lang="en-US" dirty="0"/>
          </a:p>
          <a:p>
            <a:r>
              <a:rPr lang="en-US" dirty="0" smtClean="0"/>
              <a:t>In animal signals there is a connection between the conveyed message and the signal used to convey it.</a:t>
            </a:r>
          </a:p>
          <a:p>
            <a:r>
              <a:rPr lang="en-US" dirty="0" smtClean="0"/>
              <a:t>Animals use iconic signals that directly represent their meaning, (e.g. when a dog bares its teeth to indicate it is ready to attack.) </a:t>
            </a:r>
          </a:p>
          <a:p>
            <a:r>
              <a:rPr lang="en-US" dirty="0" smtClean="0"/>
              <a:t>•</a:t>
            </a:r>
            <a:r>
              <a:rPr lang="en-US" dirty="0"/>
              <a:t>Animal language is non-arbitrary because the set of signals used in communication is finite; i.e. each variety of animal communication consists of a fixed and limited set of vocal or gestural forms (e.g. establishing territory; during mating season) </a:t>
            </a: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1415363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20000"/>
          </a:bodyPr>
          <a:lstStyle/>
          <a:p>
            <a:pPr marL="0" indent="0">
              <a:buNone/>
            </a:pPr>
            <a:r>
              <a:rPr lang="en-US" dirty="0"/>
              <a:t> </a:t>
            </a:r>
            <a:r>
              <a:rPr lang="en-US" dirty="0" smtClean="0"/>
              <a:t>4. </a:t>
            </a:r>
            <a:r>
              <a:rPr lang="en-US" u="sng" dirty="0" smtClean="0"/>
              <a:t>Productivity:</a:t>
            </a:r>
          </a:p>
          <a:p>
            <a:pPr lvl="1"/>
            <a:r>
              <a:rPr lang="en-US" dirty="0" smtClean="0"/>
              <a:t>humans </a:t>
            </a:r>
            <a:r>
              <a:rPr lang="en-US" dirty="0"/>
              <a:t>continuously create novel utterances and new </a:t>
            </a:r>
            <a:r>
              <a:rPr lang="en-US" dirty="0" smtClean="0"/>
              <a:t>expressions by manipulating their linguistic resources to describe new objects and situations (computer, mobile)</a:t>
            </a:r>
          </a:p>
          <a:p>
            <a:pPr lvl="1"/>
            <a:r>
              <a:rPr lang="en-US" dirty="0"/>
              <a:t>T</a:t>
            </a:r>
            <a:r>
              <a:rPr lang="en-US" dirty="0" smtClean="0"/>
              <a:t>he </a:t>
            </a:r>
            <a:r>
              <a:rPr lang="en-US" dirty="0"/>
              <a:t>potential number of utterances in any human language is infinite. </a:t>
            </a:r>
            <a:endParaRPr lang="en-US" dirty="0" smtClean="0"/>
          </a:p>
          <a:p>
            <a:pPr lvl="1"/>
            <a:r>
              <a:rPr lang="en-US" dirty="0" smtClean="0"/>
              <a:t>Unlike </a:t>
            </a:r>
            <a:r>
              <a:rPr lang="en-US" dirty="0"/>
              <a:t>humans, animals’ communication systems are </a:t>
            </a:r>
            <a:r>
              <a:rPr lang="en-US" dirty="0" smtClean="0"/>
              <a:t>limited; i.e., each signal is fixed as relating to a particular object (e.g</a:t>
            </a:r>
            <a:r>
              <a:rPr lang="en-US" dirty="0"/>
              <a:t>. Cicadas have 4 signals; </a:t>
            </a:r>
            <a:r>
              <a:rPr lang="en-US" dirty="0" err="1"/>
              <a:t>vervet</a:t>
            </a:r>
            <a:r>
              <a:rPr lang="en-US" dirty="0"/>
              <a:t> monkeys have 6 vocal calls) and they can’t create new signals to communicate novel experiences or events. </a:t>
            </a:r>
            <a:r>
              <a:rPr lang="en-US" dirty="0" smtClean="0"/>
              <a:t>(they can’t say watch out for that flying snake!)This </a:t>
            </a:r>
            <a:r>
              <a:rPr lang="en-US" dirty="0"/>
              <a:t>limiting feature is called </a:t>
            </a:r>
            <a:r>
              <a:rPr lang="en-US" u="sng" dirty="0" smtClean="0"/>
              <a:t>fixed</a:t>
            </a:r>
            <a:r>
              <a:rPr lang="en-US" dirty="0" smtClean="0"/>
              <a:t> </a:t>
            </a:r>
            <a:r>
              <a:rPr lang="en-US" u="sng" dirty="0" smtClean="0"/>
              <a:t>reference</a:t>
            </a:r>
            <a:r>
              <a:rPr lang="en-US" dirty="0" smtClean="0"/>
              <a:t>.</a:t>
            </a:r>
          </a:p>
          <a:p>
            <a:pPr lvl="1"/>
            <a:r>
              <a:rPr lang="en-US" dirty="0" smtClean="0"/>
              <a:t>Bees experiment/ radio tower/ have a fixed set of signals for horizontal locations/ they cannot manipulate their communication signals to create a new message ‘vertical’</a:t>
            </a:r>
          </a:p>
          <a:p>
            <a:endParaRPr lang="en-US" dirty="0"/>
          </a:p>
        </p:txBody>
      </p:sp>
    </p:spTree>
    <p:extLst>
      <p:ext uri="{BB962C8B-B14F-4D97-AF65-F5344CB8AC3E}">
        <p14:creationId xmlns:p14="http://schemas.microsoft.com/office/powerpoint/2010/main" val="394654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endParaRPr lang="en-US" dirty="0"/>
          </a:p>
          <a:p>
            <a:r>
              <a:rPr lang="en-US" dirty="0" smtClean="0"/>
              <a:t>5.</a:t>
            </a:r>
            <a:r>
              <a:rPr lang="en-US" u="sng" dirty="0" smtClean="0"/>
              <a:t>Cultural transmission</a:t>
            </a:r>
            <a:r>
              <a:rPr lang="en-US" dirty="0" smtClean="0"/>
              <a:t>:</a:t>
            </a:r>
          </a:p>
          <a:p>
            <a:pPr lvl="1"/>
            <a:r>
              <a:rPr lang="en-US" dirty="0" smtClean="0"/>
              <a:t> </a:t>
            </a:r>
            <a:r>
              <a:rPr lang="en-US" dirty="0"/>
              <a:t>language is acquired in a culture with other speakers not </a:t>
            </a:r>
            <a:r>
              <a:rPr lang="en-US" dirty="0" smtClean="0"/>
              <a:t>inherited from </a:t>
            </a:r>
            <a:r>
              <a:rPr lang="en-US" dirty="0"/>
              <a:t>parental </a:t>
            </a:r>
            <a:r>
              <a:rPr lang="en-US" dirty="0" smtClean="0"/>
              <a:t>genes</a:t>
            </a:r>
            <a:r>
              <a:rPr lang="en-US" dirty="0"/>
              <a:t> </a:t>
            </a:r>
            <a:r>
              <a:rPr lang="en-US" dirty="0" smtClean="0"/>
              <a:t>(e.g. infant born to Korean parents but raised in US will speak English/ kitten will say “meow” regardless)</a:t>
            </a:r>
            <a:endParaRPr lang="en-US" dirty="0" smtClean="0"/>
          </a:p>
          <a:p>
            <a:pPr lvl="1"/>
            <a:r>
              <a:rPr lang="en-US" dirty="0" smtClean="0"/>
              <a:t>Cultural transmission is: </a:t>
            </a:r>
            <a:r>
              <a:rPr lang="en-US" dirty="0" smtClean="0"/>
              <a:t>A </a:t>
            </a:r>
            <a:r>
              <a:rPr lang="en-US" dirty="0"/>
              <a:t>process whereby language is passed on from one generation to the next. </a:t>
            </a:r>
            <a:endParaRPr lang="en-US" dirty="0" smtClean="0"/>
          </a:p>
          <a:p>
            <a:pPr lvl="1"/>
            <a:r>
              <a:rPr lang="en-US" dirty="0" smtClean="0"/>
              <a:t>Humans are born with ability to acquire language in general but not a specific language</a:t>
            </a:r>
            <a:endParaRPr lang="en-US" dirty="0"/>
          </a:p>
          <a:p>
            <a:pPr lvl="1"/>
            <a:r>
              <a:rPr lang="en-US" dirty="0" smtClean="0"/>
              <a:t>Animals </a:t>
            </a:r>
            <a:r>
              <a:rPr lang="en-US" dirty="0"/>
              <a:t>are born with a set of specific signals that are produced instinctively (e.g. song birds) </a:t>
            </a:r>
          </a:p>
          <a:p>
            <a:pPr lvl="1"/>
            <a:r>
              <a:rPr lang="en-US" dirty="0" smtClean="0"/>
              <a:t>Human </a:t>
            </a:r>
            <a:r>
              <a:rPr lang="en-US" dirty="0"/>
              <a:t>infants growing up in isolation, produce no “instinctive” language. </a:t>
            </a:r>
            <a:r>
              <a:rPr lang="en-US" dirty="0" smtClean="0"/>
              <a:t>/ thus cultural transmission is crucial in language </a:t>
            </a:r>
            <a:r>
              <a:rPr lang="en-US" dirty="0" err="1" smtClean="0"/>
              <a:t>aqcuisition</a:t>
            </a:r>
            <a:r>
              <a:rPr lang="en-US" dirty="0" smtClean="0"/>
              <a:t>.</a:t>
            </a:r>
            <a:endParaRPr lang="en-US" dirty="0"/>
          </a:p>
        </p:txBody>
      </p:sp>
    </p:spTree>
    <p:extLst>
      <p:ext uri="{BB962C8B-B14F-4D97-AF65-F5344CB8AC3E}">
        <p14:creationId xmlns:p14="http://schemas.microsoft.com/office/powerpoint/2010/main" val="651263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1564</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Chapter Two</vt:lpstr>
      <vt:lpstr>Introduction </vt:lpstr>
      <vt:lpstr>Communication </vt:lpstr>
      <vt:lpstr>Properties of human language </vt:lpstr>
      <vt:lpstr>PowerPoint Presentation</vt:lpstr>
      <vt:lpstr>PowerPoint Presentation</vt:lpstr>
      <vt:lpstr>Cont… </vt:lpstr>
      <vt:lpstr>PowerPoint Presentation</vt:lpstr>
      <vt:lpstr>PowerPoint Presentation</vt:lpstr>
      <vt:lpstr>PowerPoint Presentation</vt:lpstr>
      <vt:lpstr>Talking to animals </vt:lpstr>
      <vt:lpstr>Chimpanzees and language </vt:lpstr>
      <vt:lpstr>Washoe </vt:lpstr>
      <vt:lpstr>Sarah and Lana </vt:lpstr>
      <vt:lpstr>The controversy </vt:lpstr>
      <vt:lpstr>Kanzi </vt:lpstr>
      <vt:lpstr>Using language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dc:creator>Nasiba Alyami</dc:creator>
  <cp:lastModifiedBy>user</cp:lastModifiedBy>
  <cp:revision>28</cp:revision>
  <dcterms:created xsi:type="dcterms:W3CDTF">2017-09-21T06:11:10Z</dcterms:created>
  <dcterms:modified xsi:type="dcterms:W3CDTF">2017-09-26T18:04:39Z</dcterms:modified>
</cp:coreProperties>
</file>