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8" r:id="rId3"/>
    <p:sldId id="272" r:id="rId4"/>
    <p:sldId id="273" r:id="rId5"/>
    <p:sldId id="274" r:id="rId6"/>
    <p:sldId id="275" r:id="rId7"/>
    <p:sldId id="276" r:id="rId8"/>
    <p:sldId id="277" r:id="rId9"/>
    <p:sldId id="278" r:id="rId10"/>
    <p:sldId id="279" r:id="rId11"/>
    <p:sldId id="280" r:id="rId12"/>
    <p:sldId id="281" r:id="rId1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115" d="100"/>
          <a:sy n="115" d="100"/>
        </p:scale>
        <p:origin x="43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9/8/2019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80138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t>9/8/2019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05042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t>9/8/2019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421491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9/8/2019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650561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9/8/2019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15769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t>9/8/2019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269927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t>9/8/2019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76968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t>9/8/2019</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493716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t>9/8/2019</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447345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9/8/2019</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573883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9/8/2019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4034371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9/8/2019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386398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9/8/2019</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Tree>
    <p:extLst>
      <p:ext uri="{BB962C8B-B14F-4D97-AF65-F5344CB8AC3E}">
        <p14:creationId xmlns:p14="http://schemas.microsoft.com/office/powerpoint/2010/main" val="2711726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p15:clr>
            <a:srgbClr val="F26B43"/>
          </p15:clr>
        </p15:guide>
        <p15:guide id="1" pos="3840">
          <p15:clr>
            <a:srgbClr val="F26B43"/>
          </p15:clr>
        </p15:guide>
        <p15:guide id="2" pos="1464">
          <p15:clr>
            <a:srgbClr val="F26B43"/>
          </p15:clr>
        </p15:guide>
        <p15:guide id="3" pos="7152">
          <p15:clr>
            <a:srgbClr val="F26B43"/>
          </p15:clr>
        </p15:guide>
        <p15:guide id="4" pos="984">
          <p15:clr>
            <a:srgbClr val="F26B43"/>
          </p15:clr>
        </p15:guide>
        <p15:guide id="5"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houghtco.com/skier-safety-tips-3008592" TargetMode="External"/><Relationship Id="rId2" Type="http://schemas.openxmlformats.org/officeDocument/2006/relationships/hyperlink" Target="https://www.thoughtco.com/who-invented-the-snowmaking-machine-4071870" TargetMode="External"/><Relationship Id="rId1" Type="http://schemas.openxmlformats.org/officeDocument/2006/relationships/slideLayout" Target="../slideLayouts/slideLayout2.xml"/><Relationship Id="rId4" Type="http://schemas.openxmlformats.org/officeDocument/2006/relationships/hyperlink" Target="https://www.thoughtco.com/skiing-styles-4151167"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5360" y="930190"/>
            <a:ext cx="10363200" cy="1828800"/>
          </a:xfrm>
        </p:spPr>
        <p:txBody>
          <a:bodyPr>
            <a:normAutofit/>
          </a:bodyPr>
          <a:lstStyle/>
          <a:p>
            <a:pPr algn="ctr"/>
            <a:r>
              <a:rPr lang="en-GB" sz="3600" b="0" dirty="0">
                <a:latin typeface="Tahoma" panose="020B0604030504040204" pitchFamily="34" charset="0"/>
                <a:ea typeface="Tahoma" panose="020B0604030504040204" pitchFamily="34" charset="0"/>
              </a:rPr>
              <a:t>Using Dictionaries in Translation</a:t>
            </a:r>
            <a:br>
              <a:rPr lang="en-GB" sz="3600" b="0" dirty="0">
                <a:latin typeface="Tahoma" panose="020B0604030504040204" pitchFamily="34" charset="0"/>
                <a:ea typeface="Tahoma" panose="020B0604030504040204" pitchFamily="34" charset="0"/>
              </a:rPr>
            </a:br>
            <a:r>
              <a:rPr lang="en-GB" sz="3600" b="0" dirty="0">
                <a:latin typeface="Tahoma" panose="020B0604030504040204" pitchFamily="34" charset="0"/>
                <a:ea typeface="Tahoma" panose="020B0604030504040204" pitchFamily="34" charset="0"/>
              </a:rPr>
              <a:t>(223 TRAJ)</a:t>
            </a:r>
            <a:br>
              <a:rPr lang="en-GB" sz="3600" b="0" dirty="0">
                <a:latin typeface="Tahoma" panose="020B0604030504040204" pitchFamily="34" charset="0"/>
                <a:ea typeface="Tahoma" panose="020B0604030504040204" pitchFamily="34" charset="0"/>
              </a:rPr>
            </a:br>
            <a:r>
              <a:rPr lang="en-GB" sz="3600" b="0" dirty="0">
                <a:latin typeface="Tahoma" panose="020B0604030504040204" pitchFamily="34" charset="0"/>
                <a:ea typeface="Tahoma" panose="020B0604030504040204" pitchFamily="34" charset="0"/>
              </a:rPr>
              <a:t>Class 4</a:t>
            </a:r>
            <a:endParaRPr lang="ar-SA" sz="3600" b="0" dirty="0">
              <a:latin typeface="Times New Roman" pitchFamily="18" charset="0"/>
              <a:cs typeface="Times New Roman" pitchFamily="18" charset="0"/>
            </a:endParaRPr>
          </a:p>
        </p:txBody>
      </p:sp>
      <p:sp>
        <p:nvSpPr>
          <p:cNvPr id="3" name="عنوان فرعي 2"/>
          <p:cNvSpPr>
            <a:spLocks noGrp="1"/>
          </p:cNvSpPr>
          <p:nvPr>
            <p:ph type="subTitle" idx="1"/>
          </p:nvPr>
        </p:nvSpPr>
        <p:spPr>
          <a:xfrm>
            <a:off x="725424" y="5178821"/>
            <a:ext cx="10863072" cy="1752600"/>
          </a:xfrm>
        </p:spPr>
        <p:txBody>
          <a:bodyPr/>
          <a:lstStyle/>
          <a:p>
            <a:r>
              <a:rPr lang="en-GB" dirty="0" err="1"/>
              <a:t>Dr.</a:t>
            </a:r>
            <a:r>
              <a:rPr lang="en-GB" dirty="0"/>
              <a:t> </a:t>
            </a:r>
            <a:r>
              <a:rPr lang="en-GB" dirty="0" err="1"/>
              <a:t>Salwa</a:t>
            </a:r>
            <a:r>
              <a:rPr lang="en-GB" dirty="0"/>
              <a:t> </a:t>
            </a:r>
            <a:r>
              <a:rPr lang="en-GB" dirty="0" err="1"/>
              <a:t>Alharthi</a:t>
            </a:r>
            <a:endParaRPr lang="en-GB" dirty="0"/>
          </a:p>
          <a:p>
            <a:r>
              <a:rPr lang="en-GB" dirty="0"/>
              <a:t>Assistant Professor, English Language &amp; Translation</a:t>
            </a:r>
            <a:endParaRPr lang="ar-SA" dirty="0"/>
          </a:p>
        </p:txBody>
      </p:sp>
      <p:pic>
        <p:nvPicPr>
          <p:cNvPr id="1028" name="Picture 4" descr="https://www.sketchappsources.com/resources/source-image/dictionary-app.png">
            <a:extLst>
              <a:ext uri="{FF2B5EF4-FFF2-40B4-BE49-F238E27FC236}">
                <a16:creationId xmlns:a16="http://schemas.microsoft.com/office/drawing/2014/main" id="{E29477FF-7DA8-4C58-A9C4-24C6C112D55A}"/>
              </a:ext>
            </a:extLst>
          </p:cNvPr>
          <p:cNvPicPr>
            <a:picLocks noChangeAspect="1" noChangeArrowheads="1"/>
          </p:cNvPicPr>
          <p:nvPr/>
        </p:nvPicPr>
        <p:blipFill>
          <a:blip r:embed="rId2" cstate="print">
            <a:alphaModFix amt="35000"/>
            <a:extLst>
              <a:ext uri="{28A0092B-C50C-407E-A947-70E740481C1C}">
                <a14:useLocalDpi xmlns:a14="http://schemas.microsoft.com/office/drawing/2010/main" val="0"/>
              </a:ext>
            </a:extLst>
          </a:blip>
          <a:srcRect/>
          <a:stretch>
            <a:fillRect/>
          </a:stretch>
        </p:blipFill>
        <p:spPr bwMode="auto">
          <a:xfrm>
            <a:off x="4799471" y="2929355"/>
            <a:ext cx="2714978" cy="2036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7887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412293" y="974725"/>
            <a:ext cx="8026400" cy="1325563"/>
          </a:xfrm>
        </p:spPr>
        <p:txBody>
          <a:bodyPr>
            <a:normAutofit/>
          </a:bodyPr>
          <a:lstStyle/>
          <a:p>
            <a:pPr algn="l"/>
            <a:r>
              <a:rPr lang="en-US" sz="2800" dirty="0"/>
              <a:t>Different concept formation in different languages</a:t>
            </a:r>
            <a:endParaRPr lang="ar-SA" sz="2800" dirty="0"/>
          </a:p>
        </p:txBody>
      </p:sp>
      <p:sp>
        <p:nvSpPr>
          <p:cNvPr id="3" name="عنصر نائب للمحتوى 2"/>
          <p:cNvSpPr>
            <a:spLocks noGrp="1"/>
          </p:cNvSpPr>
          <p:nvPr>
            <p:ph idx="1"/>
          </p:nvPr>
        </p:nvSpPr>
        <p:spPr>
          <a:xfrm>
            <a:off x="1686277" y="2694869"/>
            <a:ext cx="9478433" cy="4351338"/>
          </a:xfrm>
        </p:spPr>
        <p:txBody>
          <a:bodyPr>
            <a:normAutofit/>
          </a:bodyPr>
          <a:lstStyle/>
          <a:p>
            <a:pPr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The conceptual world evolves differently in different languages as a result of cultural and other differences between the areas where the languages are used.</a:t>
            </a:r>
          </a:p>
          <a:p>
            <a:pPr marL="0" indent="0" algn="just">
              <a:buNone/>
            </a:pPr>
            <a:endParaRPr lang="ar-SA"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The number of concepts within a certain conceptual field may differ (e.g. in the Eskimo language, there is a large stock of concepts relating to snow while Arabic has a wide range of concepts relating to camels).</a:t>
            </a: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2348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2878" y="407155"/>
            <a:ext cx="9886244" cy="6450845"/>
          </a:xfrm>
        </p:spPr>
        <p:txBody>
          <a:bodyPr>
            <a:normAutofit fontScale="77500" lnSpcReduction="20000"/>
          </a:bodyPr>
          <a:lstStyle/>
          <a:p>
            <a:pPr marL="0" indent="0" algn="just">
              <a:buNone/>
            </a:pPr>
            <a:r>
              <a:rPr lang="en-US" sz="3600" b="1" dirty="0">
                <a:solidFill>
                  <a:srgbClr val="C00000"/>
                </a:solidFill>
                <a:latin typeface="Times New Roman" panose="02020603050405020304" pitchFamily="18" charset="0"/>
                <a:cs typeface="Times New Roman" panose="02020603050405020304" pitchFamily="18" charset="0"/>
              </a:rPr>
              <a:t>Snow Terms</a:t>
            </a:r>
          </a:p>
          <a:p>
            <a:pPr marL="0" indent="0" algn="just">
              <a:lnSpc>
                <a:spcPct val="120000"/>
              </a:lnSpc>
              <a:buNone/>
            </a:pPr>
            <a:r>
              <a:rPr lang="en-US" sz="2300" b="1" dirty="0">
                <a:solidFill>
                  <a:srgbClr val="282828"/>
                </a:solidFill>
                <a:latin typeface="Times New Roman" panose="02020603050405020304" pitchFamily="18" charset="0"/>
                <a:cs typeface="Times New Roman" panose="02020603050405020304" pitchFamily="18" charset="0"/>
              </a:rPr>
              <a:t>Artificial Snow:</a:t>
            </a:r>
            <a:r>
              <a:rPr lang="en-US" sz="2300" dirty="0">
                <a:solidFill>
                  <a:srgbClr val="282828"/>
                </a:solidFill>
                <a:latin typeface="Times New Roman" panose="02020603050405020304" pitchFamily="18" charset="0"/>
                <a:cs typeface="Times New Roman" panose="02020603050405020304" pitchFamily="18" charset="0"/>
              </a:rPr>
              <a:t> Snow manufactured by </a:t>
            </a:r>
            <a:r>
              <a:rPr lang="en-US" sz="2300" dirty="0">
                <a:solidFill>
                  <a:srgbClr val="0086A6"/>
                </a:solidFill>
                <a:latin typeface="Times New Roman" panose="02020603050405020304" pitchFamily="18" charset="0"/>
                <a:cs typeface="Times New Roman" panose="02020603050405020304" pitchFamily="18" charset="0"/>
                <a:hlinkClick r:id="rId2"/>
              </a:rPr>
              <a:t>snow cannons</a:t>
            </a:r>
            <a:r>
              <a:rPr lang="en-US" sz="2300" dirty="0">
                <a:solidFill>
                  <a:srgbClr val="282828"/>
                </a:solidFill>
                <a:latin typeface="Times New Roman" panose="02020603050405020304" pitchFamily="18" charset="0"/>
                <a:cs typeface="Times New Roman" panose="02020603050405020304" pitchFamily="18" charset="0"/>
              </a:rPr>
              <a:t> or guns, which create tiny granules like hair or grits. These machines are becoming cheaper with increased technology.</a:t>
            </a:r>
          </a:p>
          <a:p>
            <a:pPr marL="0" indent="0" algn="just">
              <a:lnSpc>
                <a:spcPct val="120000"/>
              </a:lnSpc>
              <a:buNone/>
            </a:pPr>
            <a:r>
              <a:rPr lang="en-US" sz="2300" b="1" dirty="0">
                <a:solidFill>
                  <a:srgbClr val="282828"/>
                </a:solidFill>
                <a:latin typeface="Times New Roman" panose="02020603050405020304" pitchFamily="18" charset="0"/>
                <a:cs typeface="Times New Roman" panose="02020603050405020304" pitchFamily="18" charset="0"/>
              </a:rPr>
              <a:t>Ball Bearings:</a:t>
            </a:r>
            <a:r>
              <a:rPr lang="en-US" sz="2300" dirty="0">
                <a:solidFill>
                  <a:srgbClr val="282828"/>
                </a:solidFill>
                <a:latin typeface="Times New Roman" panose="02020603050405020304" pitchFamily="18" charset="0"/>
                <a:cs typeface="Times New Roman" panose="02020603050405020304" pitchFamily="18" charset="0"/>
              </a:rPr>
              <a:t> Little firm balls of snow that form around or under skis.</a:t>
            </a:r>
          </a:p>
          <a:p>
            <a:pPr marL="0" indent="0" algn="just">
              <a:lnSpc>
                <a:spcPct val="120000"/>
              </a:lnSpc>
              <a:buNone/>
            </a:pPr>
            <a:r>
              <a:rPr lang="en-US" sz="2300" b="1" dirty="0">
                <a:solidFill>
                  <a:srgbClr val="282828"/>
                </a:solidFill>
                <a:latin typeface="Times New Roman" panose="02020603050405020304" pitchFamily="18" charset="0"/>
                <a:cs typeface="Times New Roman" panose="02020603050405020304" pitchFamily="18" charset="0"/>
              </a:rPr>
              <a:t>Blowing Snow:</a:t>
            </a:r>
            <a:r>
              <a:rPr lang="en-US" sz="2300" dirty="0">
                <a:solidFill>
                  <a:srgbClr val="282828"/>
                </a:solidFill>
                <a:latin typeface="Times New Roman" panose="02020603050405020304" pitchFamily="18" charset="0"/>
                <a:cs typeface="Times New Roman" panose="02020603050405020304" pitchFamily="18" charset="0"/>
              </a:rPr>
              <a:t> Grounded snow that has been moved around by the wind.</a:t>
            </a:r>
          </a:p>
          <a:p>
            <a:pPr marL="0" indent="0" algn="just">
              <a:lnSpc>
                <a:spcPct val="120000"/>
              </a:lnSpc>
              <a:buNone/>
            </a:pPr>
            <a:r>
              <a:rPr lang="en-US" sz="2300" b="1" dirty="0">
                <a:solidFill>
                  <a:srgbClr val="282828"/>
                </a:solidFill>
                <a:latin typeface="Times New Roman" panose="02020603050405020304" pitchFamily="18" charset="0"/>
                <a:cs typeface="Times New Roman" panose="02020603050405020304" pitchFamily="18" charset="0"/>
              </a:rPr>
              <a:t>Blue:</a:t>
            </a:r>
            <a:r>
              <a:rPr lang="en-US" sz="2300" dirty="0">
                <a:solidFill>
                  <a:srgbClr val="282828"/>
                </a:solidFill>
                <a:latin typeface="Times New Roman" panose="02020603050405020304" pitchFamily="18" charset="0"/>
                <a:cs typeface="Times New Roman" panose="02020603050405020304" pitchFamily="18" charset="0"/>
              </a:rPr>
              <a:t> Clear ice, the ground is visible underneath it.</a:t>
            </a:r>
          </a:p>
          <a:p>
            <a:pPr marL="0" indent="0" algn="just">
              <a:lnSpc>
                <a:spcPct val="120000"/>
              </a:lnSpc>
              <a:buNone/>
            </a:pPr>
            <a:r>
              <a:rPr lang="en-US" sz="2300" b="1" dirty="0">
                <a:solidFill>
                  <a:srgbClr val="282828"/>
                </a:solidFill>
                <a:latin typeface="Times New Roman" panose="02020603050405020304" pitchFamily="18" charset="0"/>
                <a:cs typeface="Times New Roman" panose="02020603050405020304" pitchFamily="18" charset="0"/>
              </a:rPr>
              <a:t>Breakable Crust:</a:t>
            </a:r>
            <a:r>
              <a:rPr lang="en-US" sz="2300" dirty="0">
                <a:solidFill>
                  <a:srgbClr val="282828"/>
                </a:solidFill>
                <a:latin typeface="Times New Roman" panose="02020603050405020304" pitchFamily="18" charset="0"/>
                <a:cs typeface="Times New Roman" panose="02020603050405020304" pitchFamily="18" charset="0"/>
              </a:rPr>
              <a:t> The top is </a:t>
            </a:r>
            <a:r>
              <a:rPr lang="en-US" sz="2300" dirty="0">
                <a:solidFill>
                  <a:srgbClr val="0086A6"/>
                </a:solidFill>
                <a:latin typeface="Times New Roman" panose="02020603050405020304" pitchFamily="18" charset="0"/>
                <a:cs typeface="Times New Roman" panose="02020603050405020304" pitchFamily="18" charset="0"/>
                <a:hlinkClick r:id="rId3"/>
              </a:rPr>
              <a:t>frozen solid</a:t>
            </a:r>
            <a:r>
              <a:rPr lang="en-US" sz="2300" dirty="0">
                <a:solidFill>
                  <a:srgbClr val="282828"/>
                </a:solidFill>
                <a:latin typeface="Times New Roman" panose="02020603050405020304" pitchFamily="18" charset="0"/>
                <a:cs typeface="Times New Roman" panose="02020603050405020304" pitchFamily="18" charset="0"/>
              </a:rPr>
              <a:t>, but underneath there is soft powder.</a:t>
            </a:r>
          </a:p>
          <a:p>
            <a:pPr marL="0" indent="0" algn="just">
              <a:lnSpc>
                <a:spcPct val="120000"/>
              </a:lnSpc>
              <a:buNone/>
            </a:pPr>
            <a:r>
              <a:rPr lang="en-US" sz="2300" b="1" dirty="0">
                <a:solidFill>
                  <a:srgbClr val="282828"/>
                </a:solidFill>
                <a:latin typeface="Times New Roman" panose="02020603050405020304" pitchFamily="18" charset="0"/>
                <a:cs typeface="Times New Roman" panose="02020603050405020304" pitchFamily="18" charset="0"/>
              </a:rPr>
              <a:t>Brown Snow:</a:t>
            </a:r>
            <a:r>
              <a:rPr lang="en-US" sz="2300" dirty="0">
                <a:solidFill>
                  <a:srgbClr val="282828"/>
                </a:solidFill>
                <a:latin typeface="Times New Roman" panose="02020603050405020304" pitchFamily="18" charset="0"/>
                <a:cs typeface="Times New Roman" panose="02020603050405020304" pitchFamily="18" charset="0"/>
              </a:rPr>
              <a:t> Mud showing through, often during springtime.</a:t>
            </a:r>
          </a:p>
          <a:p>
            <a:pPr marL="0" indent="0" algn="just">
              <a:lnSpc>
                <a:spcPct val="120000"/>
              </a:lnSpc>
              <a:buNone/>
            </a:pPr>
            <a:r>
              <a:rPr lang="en-US" sz="2300" b="1" dirty="0">
                <a:solidFill>
                  <a:srgbClr val="282828"/>
                </a:solidFill>
                <a:latin typeface="Times New Roman" panose="02020603050405020304" pitchFamily="18" charset="0"/>
                <a:cs typeface="Times New Roman" panose="02020603050405020304" pitchFamily="18" charset="0"/>
              </a:rPr>
              <a:t>Bulletproof:</a:t>
            </a:r>
            <a:r>
              <a:rPr lang="en-US" sz="2300" dirty="0">
                <a:solidFill>
                  <a:srgbClr val="282828"/>
                </a:solidFill>
                <a:latin typeface="Times New Roman" panose="02020603050405020304" pitchFamily="18" charset="0"/>
                <a:cs typeface="Times New Roman" panose="02020603050405020304" pitchFamily="18" charset="0"/>
              </a:rPr>
              <a:t> White, but so densely packed it is hard to put dents through it.</a:t>
            </a:r>
          </a:p>
          <a:p>
            <a:pPr marL="0" indent="0" algn="just">
              <a:lnSpc>
                <a:spcPct val="120000"/>
              </a:lnSpc>
              <a:buNone/>
            </a:pPr>
            <a:r>
              <a:rPr lang="en-US" sz="2300" b="1" dirty="0">
                <a:solidFill>
                  <a:srgbClr val="282828"/>
                </a:solidFill>
                <a:latin typeface="Times New Roman" panose="02020603050405020304" pitchFamily="18" charset="0"/>
                <a:cs typeface="Times New Roman" panose="02020603050405020304" pitchFamily="18" charset="0"/>
              </a:rPr>
              <a:t>California Concrete:</a:t>
            </a:r>
            <a:r>
              <a:rPr lang="en-US" sz="2300" dirty="0">
                <a:solidFill>
                  <a:srgbClr val="282828"/>
                </a:solidFill>
                <a:latin typeface="Times New Roman" panose="02020603050405020304" pitchFamily="18" charset="0"/>
                <a:cs typeface="Times New Roman" panose="02020603050405020304" pitchFamily="18" charset="0"/>
              </a:rPr>
              <a:t> Heavy wet snow that is created by a Pacific storm.</a:t>
            </a:r>
          </a:p>
          <a:p>
            <a:pPr marL="0" indent="0" algn="just">
              <a:lnSpc>
                <a:spcPct val="120000"/>
              </a:lnSpc>
              <a:buNone/>
            </a:pPr>
            <a:r>
              <a:rPr lang="en-US" sz="2300" b="1" dirty="0" err="1">
                <a:solidFill>
                  <a:srgbClr val="282828"/>
                </a:solidFill>
                <a:latin typeface="Times New Roman" panose="02020603050405020304" pitchFamily="18" charset="0"/>
                <a:cs typeface="Times New Roman" panose="02020603050405020304" pitchFamily="18" charset="0"/>
              </a:rPr>
              <a:t>Chokable</a:t>
            </a:r>
            <a:r>
              <a:rPr lang="en-US" sz="2300" b="1" dirty="0">
                <a:solidFill>
                  <a:srgbClr val="282828"/>
                </a:solidFill>
                <a:latin typeface="Times New Roman" panose="02020603050405020304" pitchFamily="18" charset="0"/>
                <a:cs typeface="Times New Roman" panose="02020603050405020304" pitchFamily="18" charset="0"/>
              </a:rPr>
              <a:t>: </a:t>
            </a:r>
            <a:r>
              <a:rPr lang="en-US" sz="2300" dirty="0">
                <a:solidFill>
                  <a:srgbClr val="282828"/>
                </a:solidFill>
                <a:latin typeface="Times New Roman" panose="02020603050405020304" pitchFamily="18" charset="0"/>
                <a:cs typeface="Times New Roman" panose="02020603050405020304" pitchFamily="18" charset="0"/>
              </a:rPr>
              <a:t>Powder that is so fine and deep you could drown or "choke."</a:t>
            </a:r>
          </a:p>
          <a:p>
            <a:pPr marL="0" indent="0" algn="just">
              <a:lnSpc>
                <a:spcPct val="120000"/>
              </a:lnSpc>
              <a:buNone/>
            </a:pPr>
            <a:r>
              <a:rPr lang="en-US" sz="2300" b="1" dirty="0">
                <a:solidFill>
                  <a:srgbClr val="282828"/>
                </a:solidFill>
                <a:latin typeface="Times New Roman" panose="02020603050405020304" pitchFamily="18" charset="0"/>
                <a:cs typeface="Times New Roman" panose="02020603050405020304" pitchFamily="18" charset="0"/>
              </a:rPr>
              <a:t>Chop:</a:t>
            </a:r>
            <a:r>
              <a:rPr lang="en-US" sz="2300" dirty="0">
                <a:solidFill>
                  <a:srgbClr val="282828"/>
                </a:solidFill>
                <a:latin typeface="Times New Roman" panose="02020603050405020304" pitchFamily="18" charset="0"/>
                <a:cs typeface="Times New Roman" panose="02020603050405020304" pitchFamily="18" charset="0"/>
              </a:rPr>
              <a:t> Freshly fallen powder that has been skied on enough to be chopped up, but there are few bumps.</a:t>
            </a:r>
          </a:p>
          <a:p>
            <a:pPr marL="0" indent="0" algn="just">
              <a:lnSpc>
                <a:spcPct val="120000"/>
              </a:lnSpc>
              <a:buNone/>
            </a:pPr>
            <a:r>
              <a:rPr lang="en-US" sz="2300" b="1" dirty="0">
                <a:solidFill>
                  <a:srgbClr val="282828"/>
                </a:solidFill>
                <a:latin typeface="Times New Roman" panose="02020603050405020304" pitchFamily="18" charset="0"/>
                <a:cs typeface="Times New Roman" panose="02020603050405020304" pitchFamily="18" charset="0"/>
              </a:rPr>
              <a:t>Chopped Powder:</a:t>
            </a:r>
            <a:r>
              <a:rPr lang="en-US" sz="2300" dirty="0">
                <a:solidFill>
                  <a:srgbClr val="282828"/>
                </a:solidFill>
                <a:latin typeface="Times New Roman" panose="02020603050405020304" pitchFamily="18" charset="0"/>
                <a:cs typeface="Times New Roman" panose="02020603050405020304" pitchFamily="18" charset="0"/>
              </a:rPr>
              <a:t> Powder snow that has been "cut up" by other skiers/snowboarders.</a:t>
            </a:r>
          </a:p>
          <a:p>
            <a:pPr marL="0" indent="0" algn="just">
              <a:lnSpc>
                <a:spcPct val="120000"/>
              </a:lnSpc>
              <a:buNone/>
            </a:pPr>
            <a:r>
              <a:rPr lang="en-US" sz="2300" b="1" dirty="0">
                <a:solidFill>
                  <a:srgbClr val="282828"/>
                </a:solidFill>
                <a:latin typeface="Times New Roman" panose="02020603050405020304" pitchFamily="18" charset="0"/>
                <a:cs typeface="Times New Roman" panose="02020603050405020304" pitchFamily="18" charset="0"/>
              </a:rPr>
              <a:t>Chowder:</a:t>
            </a:r>
            <a:r>
              <a:rPr lang="en-US" sz="2300" dirty="0">
                <a:solidFill>
                  <a:srgbClr val="282828"/>
                </a:solidFill>
                <a:latin typeface="Times New Roman" panose="02020603050405020304" pitchFamily="18" charset="0"/>
                <a:cs typeface="Times New Roman" panose="02020603050405020304" pitchFamily="18" charset="0"/>
              </a:rPr>
              <a:t> Heavy, wet, lumpy snow.</a:t>
            </a:r>
          </a:p>
          <a:p>
            <a:pPr marL="0" indent="0" algn="just">
              <a:lnSpc>
                <a:spcPct val="120000"/>
              </a:lnSpc>
              <a:buNone/>
            </a:pPr>
            <a:r>
              <a:rPr lang="en-US" sz="2300" b="1" dirty="0">
                <a:solidFill>
                  <a:srgbClr val="282828"/>
                </a:solidFill>
                <a:latin typeface="Times New Roman" panose="02020603050405020304" pitchFamily="18" charset="0"/>
                <a:cs typeface="Times New Roman" panose="02020603050405020304" pitchFamily="18" charset="0"/>
              </a:rPr>
              <a:t>Colorado Super Chunk:</a:t>
            </a:r>
            <a:r>
              <a:rPr lang="en-US" sz="2300" dirty="0">
                <a:solidFill>
                  <a:srgbClr val="282828"/>
                </a:solidFill>
                <a:latin typeface="Times New Roman" panose="02020603050405020304" pitchFamily="18" charset="0"/>
                <a:cs typeface="Times New Roman" panose="02020603050405020304" pitchFamily="18" charset="0"/>
              </a:rPr>
              <a:t> Heavy wet snow about two days after a spring storm.</a:t>
            </a:r>
          </a:p>
          <a:p>
            <a:pPr marL="0" indent="0" algn="just">
              <a:lnSpc>
                <a:spcPct val="120000"/>
              </a:lnSpc>
              <a:buNone/>
            </a:pPr>
            <a:r>
              <a:rPr lang="en-US" sz="2300" b="1" dirty="0">
                <a:solidFill>
                  <a:srgbClr val="282828"/>
                </a:solidFill>
                <a:latin typeface="Times New Roman" panose="02020603050405020304" pitchFamily="18" charset="0"/>
                <a:cs typeface="Times New Roman" panose="02020603050405020304" pitchFamily="18" charset="0"/>
              </a:rPr>
              <a:t>Cornice:</a:t>
            </a:r>
            <a:r>
              <a:rPr lang="en-US" sz="2300" dirty="0">
                <a:solidFill>
                  <a:srgbClr val="282828"/>
                </a:solidFill>
                <a:latin typeface="Times New Roman" panose="02020603050405020304" pitchFamily="18" charset="0"/>
                <a:cs typeface="Times New Roman" panose="02020603050405020304" pitchFamily="18" charset="0"/>
              </a:rPr>
              <a:t> A formation of windblown snow, also known as an overhang. It is important to recognize cornice in </a:t>
            </a:r>
            <a:r>
              <a:rPr lang="en-US" sz="2300" dirty="0">
                <a:solidFill>
                  <a:srgbClr val="0086A6"/>
                </a:solidFill>
                <a:latin typeface="Times New Roman" panose="02020603050405020304" pitchFamily="18" charset="0"/>
                <a:cs typeface="Times New Roman" panose="02020603050405020304" pitchFamily="18" charset="0"/>
                <a:hlinkClick r:id="rId4"/>
              </a:rPr>
              <a:t>alpine skiing</a:t>
            </a:r>
            <a:r>
              <a:rPr lang="en-US" sz="2300" dirty="0">
                <a:solidFill>
                  <a:srgbClr val="282828"/>
                </a:solidFill>
                <a:latin typeface="Times New Roman" panose="02020603050405020304" pitchFamily="18" charset="0"/>
                <a:cs typeface="Times New Roman" panose="02020603050405020304" pitchFamily="18" charset="0"/>
              </a:rPr>
              <a:t> and climbing because it is often unstable and hard to see from the windward side.</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0798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42667" y="2236313"/>
            <a:ext cx="4772377" cy="4740221"/>
          </a:xfrm>
        </p:spPr>
        <p:txBody>
          <a:bodyPr>
            <a:noAutofit/>
          </a:bodyPr>
          <a:lstStyle/>
          <a:p>
            <a:pPr marL="0" indent="0" algn="r">
              <a:buNone/>
            </a:pPr>
            <a:r>
              <a:rPr lang="ar-SA" sz="1800" b="1" dirty="0"/>
              <a:t>الإبل – البعير:</a:t>
            </a:r>
            <a:r>
              <a:rPr lang="ar-SA" sz="1800" dirty="0"/>
              <a:t> هاتان الكلمتان تدلان على الإبل بصفة عامة.</a:t>
            </a:r>
          </a:p>
          <a:p>
            <a:pPr marL="0" indent="0" algn="r">
              <a:buNone/>
            </a:pPr>
            <a:r>
              <a:rPr lang="ar-SA" sz="1800" b="1" dirty="0"/>
              <a:t>الجَمَل:</a:t>
            </a:r>
            <a:r>
              <a:rPr lang="ar-SA" sz="1800" dirty="0"/>
              <a:t> تعني ذَكَر البعير.</a:t>
            </a:r>
          </a:p>
          <a:p>
            <a:pPr marL="0" indent="0" algn="r">
              <a:buNone/>
            </a:pPr>
            <a:r>
              <a:rPr lang="ar-SA" sz="1800" b="1" dirty="0"/>
              <a:t>الناقة:</a:t>
            </a:r>
            <a:r>
              <a:rPr lang="ar-SA" sz="1800" dirty="0"/>
              <a:t> تعني أُنثى البعير.</a:t>
            </a:r>
          </a:p>
          <a:p>
            <a:pPr marL="0" indent="0" algn="r">
              <a:buNone/>
            </a:pPr>
            <a:r>
              <a:rPr lang="ar-SA" sz="1800" b="1" dirty="0"/>
              <a:t>الطبز – دهامج:</a:t>
            </a:r>
            <a:r>
              <a:rPr lang="ar-SA" sz="1800" dirty="0"/>
              <a:t> تعني الإبل ذات السنامان.</a:t>
            </a:r>
          </a:p>
          <a:p>
            <a:pPr marL="0" indent="0" algn="r">
              <a:buNone/>
            </a:pPr>
            <a:r>
              <a:rPr lang="ar-SA" sz="1800" b="1" dirty="0"/>
              <a:t>ضائل:</a:t>
            </a:r>
            <a:r>
              <a:rPr lang="ar-SA" sz="1800" dirty="0"/>
              <a:t> تشير إلى ذكر البعير القوي.</a:t>
            </a:r>
          </a:p>
          <a:p>
            <a:pPr marL="0" indent="0" algn="r">
              <a:buNone/>
            </a:pPr>
            <a:r>
              <a:rPr lang="ar-SA" sz="1800" b="1" dirty="0"/>
              <a:t>حفض:</a:t>
            </a:r>
            <a:r>
              <a:rPr lang="ar-SA" sz="1800" dirty="0"/>
              <a:t> تشير إلى الإبل التي تحمل الأمتعة.</a:t>
            </a:r>
          </a:p>
          <a:p>
            <a:pPr marL="0" indent="0" algn="r">
              <a:buNone/>
            </a:pPr>
            <a:r>
              <a:rPr lang="ar-SA" sz="1800" b="1" dirty="0"/>
              <a:t>الغب:</a:t>
            </a:r>
            <a:r>
              <a:rPr lang="ar-SA" sz="1800" dirty="0"/>
              <a:t> هي الإبل التي تشرب الماء كل يومين.</a:t>
            </a:r>
          </a:p>
          <a:p>
            <a:pPr marL="0" indent="0" algn="r">
              <a:buNone/>
            </a:pPr>
            <a:r>
              <a:rPr lang="ar-SA" sz="1800" b="1" dirty="0"/>
              <a:t>الغب الطل:</a:t>
            </a:r>
            <a:r>
              <a:rPr lang="ar-SA" sz="1800" dirty="0"/>
              <a:t> تعني الإبل التي تذهب للشرب من حوض المياه خلال اليوم.</a:t>
            </a:r>
          </a:p>
          <a:p>
            <a:pPr marL="0" indent="0" algn="r">
              <a:buNone/>
            </a:pPr>
            <a:r>
              <a:rPr lang="ar-SA" sz="1800" b="1" dirty="0"/>
              <a:t>الربع:</a:t>
            </a:r>
            <a:r>
              <a:rPr lang="ar-SA" sz="1800" dirty="0"/>
              <a:t> الإبل التي تشرب الماء كل ثلاثة أيام.</a:t>
            </a:r>
          </a:p>
          <a:p>
            <a:pPr marL="0" indent="0" algn="r">
              <a:buNone/>
            </a:pPr>
            <a:r>
              <a:rPr lang="ar-SA" sz="1800" b="1" dirty="0"/>
              <a:t>الظاهرة:</a:t>
            </a:r>
            <a:r>
              <a:rPr lang="ar-SA" sz="1800" dirty="0"/>
              <a:t> الإبل التي تشرب الماء مرة كل يوم.</a:t>
            </a:r>
          </a:p>
          <a:p>
            <a:pPr marL="0" indent="0" algn="r">
              <a:buNone/>
            </a:pPr>
            <a:endParaRPr lang="ar-SA" sz="1800" dirty="0"/>
          </a:p>
        </p:txBody>
      </p:sp>
      <p:sp>
        <p:nvSpPr>
          <p:cNvPr id="2" name="Rectangle 1">
            <a:extLst>
              <a:ext uri="{FF2B5EF4-FFF2-40B4-BE49-F238E27FC236}">
                <a16:creationId xmlns:a16="http://schemas.microsoft.com/office/drawing/2014/main" id="{9EEFA4E7-01D4-4B8E-99A1-523B7FA743E4}"/>
              </a:ext>
            </a:extLst>
          </p:cNvPr>
          <p:cNvSpPr/>
          <p:nvPr/>
        </p:nvSpPr>
        <p:spPr>
          <a:xfrm>
            <a:off x="395111" y="2236313"/>
            <a:ext cx="6096000" cy="4247317"/>
          </a:xfrm>
          <a:prstGeom prst="rect">
            <a:avLst/>
          </a:prstGeom>
        </p:spPr>
        <p:txBody>
          <a:bodyPr>
            <a:spAutoFit/>
          </a:bodyPr>
          <a:lstStyle/>
          <a:p>
            <a:r>
              <a:rPr lang="ar-SA" b="1" dirty="0"/>
              <a:t>الرفة:</a:t>
            </a:r>
            <a:r>
              <a:rPr lang="ar-SA" dirty="0"/>
              <a:t> الإبل التي تشرب في أي وقت.</a:t>
            </a:r>
          </a:p>
          <a:p>
            <a:r>
              <a:rPr lang="ar-SA" b="1" dirty="0" err="1"/>
              <a:t>القصريد</a:t>
            </a:r>
            <a:r>
              <a:rPr lang="ar-SA" b="1" dirty="0"/>
              <a:t>:</a:t>
            </a:r>
            <a:r>
              <a:rPr lang="ar-SA" dirty="0"/>
              <a:t> الإبل التي تشرب كمية قليلة من الماء.</a:t>
            </a:r>
          </a:p>
          <a:p>
            <a:r>
              <a:rPr lang="ar-SA" b="1" dirty="0"/>
              <a:t>العرجاء:</a:t>
            </a:r>
            <a:r>
              <a:rPr lang="ar-SA" dirty="0"/>
              <a:t> الإبل التي تشرب الماء مرة صباحاً ومرة مساءً.</a:t>
            </a:r>
          </a:p>
          <a:p>
            <a:r>
              <a:rPr lang="ar-SA" b="1" dirty="0"/>
              <a:t>التندية:</a:t>
            </a:r>
            <a:r>
              <a:rPr lang="ar-SA" dirty="0"/>
              <a:t> الإبل التي تعود لحوض المياه للشرب مرة أخرى.</a:t>
            </a:r>
          </a:p>
          <a:p>
            <a:r>
              <a:rPr lang="ar-SA" b="1" dirty="0"/>
              <a:t>السلوف:</a:t>
            </a:r>
            <a:r>
              <a:rPr lang="ar-SA" dirty="0"/>
              <a:t> الناقة التي تقود البعير الأخرى إلى حوض المياه للشرب.</a:t>
            </a:r>
          </a:p>
          <a:p>
            <a:r>
              <a:rPr lang="ar-SA" b="1" dirty="0"/>
              <a:t>الدفون:</a:t>
            </a:r>
            <a:r>
              <a:rPr lang="ar-SA" dirty="0"/>
              <a:t> الناقة الموجودة في منتصف قطيع من الإبل.</a:t>
            </a:r>
          </a:p>
          <a:p>
            <a:r>
              <a:rPr lang="ar-SA" b="1" dirty="0"/>
              <a:t>الهافة – الملواح:</a:t>
            </a:r>
            <a:r>
              <a:rPr lang="ar-SA" dirty="0"/>
              <a:t> الناقة التي تعطش بسرعة.</a:t>
            </a:r>
          </a:p>
          <a:p>
            <a:r>
              <a:rPr lang="ar-SA" b="1" dirty="0"/>
              <a:t>عيوف:</a:t>
            </a:r>
            <a:r>
              <a:rPr lang="ar-SA" dirty="0"/>
              <a:t> الناقة التي تشم الماء، ولكنها غالباً لا تشربه.</a:t>
            </a:r>
          </a:p>
          <a:p>
            <a:r>
              <a:rPr lang="ar-SA" b="1" dirty="0"/>
              <a:t>مقامح:</a:t>
            </a:r>
            <a:r>
              <a:rPr lang="ar-SA" dirty="0"/>
              <a:t> الناقة التي لا تشرب حتى تتغلب على آلامها.</a:t>
            </a:r>
          </a:p>
          <a:p>
            <a:r>
              <a:rPr lang="ar-SA" b="1" dirty="0"/>
              <a:t>رقوب:</a:t>
            </a:r>
            <a:r>
              <a:rPr lang="ar-SA" dirty="0"/>
              <a:t> الناقة التي لا تشرب من حوض المياه عندما يكون مشغولاً (مزدحماً)، بل تنتظر وتراقب.</a:t>
            </a:r>
          </a:p>
          <a:p>
            <a:r>
              <a:rPr lang="ar-SA" b="1" dirty="0"/>
              <a:t>ملحاح:</a:t>
            </a:r>
            <a:r>
              <a:rPr lang="ar-SA" dirty="0"/>
              <a:t> الناقة التي لا تكاد تبرح مكان حوض المياه.</a:t>
            </a:r>
          </a:p>
          <a:p>
            <a:r>
              <a:rPr lang="ar-SA" b="1" dirty="0" err="1"/>
              <a:t>ميراد</a:t>
            </a:r>
            <a:r>
              <a:rPr lang="ar-SA" b="1" dirty="0"/>
              <a:t>:</a:t>
            </a:r>
            <a:r>
              <a:rPr lang="ar-SA" dirty="0"/>
              <a:t> الناقة التي تستعجل الوصول إلى حوض المياه.</a:t>
            </a:r>
          </a:p>
          <a:p>
            <a:r>
              <a:rPr lang="ar-SA" b="1" dirty="0"/>
              <a:t>الهيام:</a:t>
            </a:r>
            <a:r>
              <a:rPr lang="ar-SA" dirty="0"/>
              <a:t> الإبل العطشى.</a:t>
            </a:r>
            <a:endParaRPr lang="en-GB" dirty="0"/>
          </a:p>
        </p:txBody>
      </p:sp>
      <p:sp>
        <p:nvSpPr>
          <p:cNvPr id="4" name="Rectangle 3">
            <a:extLst>
              <a:ext uri="{FF2B5EF4-FFF2-40B4-BE49-F238E27FC236}">
                <a16:creationId xmlns:a16="http://schemas.microsoft.com/office/drawing/2014/main" id="{F0C08B8A-B7E2-4003-8DF5-301BEDDD3E51}"/>
              </a:ext>
            </a:extLst>
          </p:cNvPr>
          <p:cNvSpPr/>
          <p:nvPr/>
        </p:nvSpPr>
        <p:spPr>
          <a:xfrm>
            <a:off x="1611489" y="1150035"/>
            <a:ext cx="10103555" cy="646331"/>
          </a:xfrm>
          <a:prstGeom prst="rect">
            <a:avLst/>
          </a:prstGeom>
        </p:spPr>
        <p:txBody>
          <a:bodyPr wrap="square">
            <a:spAutoFit/>
          </a:bodyPr>
          <a:lstStyle/>
          <a:p>
            <a:r>
              <a:rPr lang="ar-SA" dirty="0">
                <a:solidFill>
                  <a:srgbClr val="C00000"/>
                </a:solidFill>
              </a:rPr>
              <a:t>يُقال إنّ للجمل زهاء ألف اسم مختلف يعبّر كلّ اسم عن حالة معيّنة دقيقة تصفه في وضع محدّد أو زمن محدّد أو عمر محدّد ومن هذه الأسماء ما يلي:</a:t>
            </a:r>
          </a:p>
        </p:txBody>
      </p:sp>
    </p:spTree>
    <p:extLst>
      <p:ext uri="{BB962C8B-B14F-4D97-AF65-F5344CB8AC3E}">
        <p14:creationId xmlns:p14="http://schemas.microsoft.com/office/powerpoint/2010/main" val="3645814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346200"/>
            <a:ext cx="9144000" cy="935037"/>
          </a:xfrm>
        </p:spPr>
        <p:txBody>
          <a:bodyPr>
            <a:normAutofit fontScale="90000"/>
          </a:bodyPr>
          <a:lstStyle/>
          <a:p>
            <a:r>
              <a:rPr lang="en-US" sz="4000" dirty="0"/>
              <a:t>The Lemma</a:t>
            </a:r>
            <a:r>
              <a:rPr lang="en-US" dirty="0"/>
              <a:t>	</a:t>
            </a:r>
            <a:endParaRPr lang="ar-SA" dirty="0"/>
          </a:p>
        </p:txBody>
      </p:sp>
      <p:sp>
        <p:nvSpPr>
          <p:cNvPr id="3" name="عنوان فرعي 2"/>
          <p:cNvSpPr>
            <a:spLocks noGrp="1"/>
          </p:cNvSpPr>
          <p:nvPr>
            <p:ph type="subTitle" idx="1"/>
          </p:nvPr>
        </p:nvSpPr>
        <p:spPr>
          <a:xfrm>
            <a:off x="1749072" y="2611438"/>
            <a:ext cx="9144000" cy="2900362"/>
          </a:xfrm>
        </p:spPr>
        <p:txBody>
          <a:bodyPr>
            <a:normAutofit fontScale="92500"/>
          </a:bodyPr>
          <a:lstStyle/>
          <a:p>
            <a:pPr algn="just" rtl="0">
              <a:lnSpc>
                <a:spcPct val="100000"/>
              </a:lnSpc>
            </a:pPr>
            <a:r>
              <a:rPr lang="en-US" dirty="0">
                <a:latin typeface="Times New Roman" panose="02020603050405020304" pitchFamily="18" charset="0"/>
                <a:cs typeface="Times New Roman" panose="02020603050405020304" pitchFamily="18" charset="0"/>
              </a:rPr>
              <a:t>The lemma functions as a representative of a linguistic sign; in a dictionary it represents the lexical item described in the individual dictionary entry.</a:t>
            </a:r>
            <a:endParaRPr lang="ar-SA" dirty="0">
              <a:latin typeface="Times New Roman" panose="02020603050405020304" pitchFamily="18" charset="0"/>
              <a:cs typeface="Times New Roman" panose="02020603050405020304" pitchFamily="18" charset="0"/>
            </a:endParaRPr>
          </a:p>
          <a:p>
            <a:pPr algn="just">
              <a:lnSpc>
                <a:spcPct val="100000"/>
              </a:lnSpc>
            </a:pPr>
            <a:r>
              <a:rPr lang="en-US" dirty="0">
                <a:latin typeface="Times New Roman" panose="02020603050405020304" pitchFamily="18" charset="0"/>
                <a:cs typeface="Times New Roman" panose="02020603050405020304" pitchFamily="18" charset="0"/>
              </a:rPr>
              <a:t>In a dictionary having an alphabetical macrostructure, the lemma also has the function of determining the position of the entry in the lemma list.</a:t>
            </a:r>
            <a:endParaRPr lang="ar-SA" dirty="0">
              <a:latin typeface="Times New Roman" panose="02020603050405020304" pitchFamily="18" charset="0"/>
              <a:cs typeface="Times New Roman" panose="02020603050405020304" pitchFamily="18" charset="0"/>
            </a:endParaRPr>
          </a:p>
          <a:p>
            <a:pPr algn="just" rtl="0">
              <a:lnSpc>
                <a:spcPct val="100000"/>
              </a:lnSpc>
            </a:pPr>
            <a:r>
              <a:rPr lang="en-US" dirty="0">
                <a:latin typeface="Times New Roman" panose="02020603050405020304" pitchFamily="18" charset="0"/>
                <a:cs typeface="Times New Roman" panose="02020603050405020304" pitchFamily="18" charset="0"/>
              </a:rPr>
              <a:t>The lemma helps users to find the information provided about the lemma sign. In some cases the information is given as a cross reference to another lemma. </a:t>
            </a:r>
            <a:endParaRPr lang="ar-SA" dirty="0">
              <a:latin typeface="Times New Roman" panose="02020603050405020304" pitchFamily="18" charset="0"/>
              <a:cs typeface="Times New Roman" panose="02020603050405020304" pitchFamily="18" charset="0"/>
            </a:endParaRPr>
          </a:p>
          <a:p>
            <a:pPr algn="just">
              <a:lnSpc>
                <a:spcPct val="100000"/>
              </a:lnSpc>
            </a:pPr>
            <a:endParaRPr lang="ar-S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39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328811" y="353836"/>
            <a:ext cx="5792611" cy="1325563"/>
          </a:xfrm>
        </p:spPr>
        <p:txBody>
          <a:bodyPr>
            <a:normAutofit/>
          </a:bodyPr>
          <a:lstStyle/>
          <a:p>
            <a:pPr algn="l" rtl="0"/>
            <a:r>
              <a:rPr lang="en-US" sz="3600" dirty="0"/>
              <a:t>What is actually a </a:t>
            </a:r>
            <a:r>
              <a:rPr lang="en-US" sz="3600" b="1" dirty="0"/>
              <a:t>WORD</a:t>
            </a:r>
            <a:endParaRPr lang="ar-SA" sz="3600" b="1" dirty="0"/>
          </a:p>
        </p:txBody>
      </p:sp>
      <p:sp>
        <p:nvSpPr>
          <p:cNvPr id="3" name="عنصر نائب للمحتوى 2"/>
          <p:cNvSpPr>
            <a:spLocks noGrp="1"/>
          </p:cNvSpPr>
          <p:nvPr>
            <p:ph idx="1"/>
          </p:nvPr>
        </p:nvSpPr>
        <p:spPr>
          <a:xfrm>
            <a:off x="1844323" y="1780470"/>
            <a:ext cx="9184922" cy="4351338"/>
          </a:xfrm>
        </p:spPr>
        <p:txBody>
          <a:bodyPr>
            <a:normAutofit lnSpcReduction="10000"/>
          </a:bodyPr>
          <a:lstStyle/>
          <a:p>
            <a:pPr marL="0" indent="0" algn="just" rtl="0">
              <a:buNone/>
            </a:pPr>
            <a:r>
              <a:rPr lang="en-US" sz="2400" dirty="0">
                <a:latin typeface="Times New Roman" panose="02020603050405020304" pitchFamily="18" charset="0"/>
                <a:cs typeface="Times New Roman" panose="02020603050405020304" pitchFamily="18" charset="0"/>
              </a:rPr>
              <a:t>A word is a group of characters placed together with spaces or punctuation marks before or after.</a:t>
            </a:r>
          </a:p>
          <a:p>
            <a:pPr marL="0" indent="0" algn="just" rtl="0">
              <a:buNone/>
            </a:pPr>
            <a:endParaRPr lang="en-US" sz="2400" dirty="0">
              <a:latin typeface="Times New Roman" panose="02020603050405020304" pitchFamily="18" charset="0"/>
              <a:cs typeface="Times New Roman" panose="02020603050405020304" pitchFamily="18" charset="0"/>
            </a:endParaRPr>
          </a:p>
          <a:p>
            <a:pPr marL="0" indent="0" algn="just" rtl="0">
              <a:buNone/>
            </a:pPr>
            <a:r>
              <a:rPr lang="en-US" sz="2400" dirty="0">
                <a:latin typeface="Times New Roman" panose="02020603050405020304" pitchFamily="18" charset="0"/>
                <a:cs typeface="Times New Roman" panose="02020603050405020304" pitchFamily="18" charset="0"/>
              </a:rPr>
              <a:t>But what about an expression like: “</a:t>
            </a:r>
            <a:r>
              <a:rPr lang="en-US" sz="2400" dirty="0">
                <a:solidFill>
                  <a:srgbClr val="C00000"/>
                </a:solidFill>
                <a:latin typeface="Times New Roman" panose="02020603050405020304" pitchFamily="18" charset="0"/>
                <a:cs typeface="Times New Roman" panose="02020603050405020304" pitchFamily="18" charset="0"/>
              </a:rPr>
              <a:t>air mail</a:t>
            </a:r>
            <a:r>
              <a:rPr lang="en-US" sz="2400" dirty="0">
                <a:latin typeface="Times New Roman" panose="02020603050405020304" pitchFamily="18" charset="0"/>
                <a:cs typeface="Times New Roman" panose="02020603050405020304" pitchFamily="18" charset="0"/>
              </a:rPr>
              <a:t>”</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Is it two words?</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Is airline one word</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What about air-bed  </a:t>
            </a:r>
          </a:p>
          <a:p>
            <a:pPr lvl="1" algn="just">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marL="0" indent="0" algn="just" rtl="0">
              <a:buNone/>
            </a:pPr>
            <a:r>
              <a:rPr lang="en-US" sz="2400" dirty="0">
                <a:latin typeface="Times New Roman" panose="02020603050405020304" pitchFamily="18" charset="0"/>
                <a:cs typeface="Times New Roman" panose="02020603050405020304" pitchFamily="18" charset="0"/>
              </a:rPr>
              <a:t>The user will have to look in two or three different places in the dictionary to find the word as the user cannot know in advance whether a word like air mail is entered under air or under mail.</a:t>
            </a: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5384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56845" y="895701"/>
            <a:ext cx="6966656" cy="1325563"/>
          </a:xfrm>
        </p:spPr>
        <p:txBody>
          <a:bodyPr>
            <a:normAutofit/>
          </a:bodyPr>
          <a:lstStyle/>
          <a:p>
            <a:pPr algn="l"/>
            <a:r>
              <a:rPr lang="en-US" sz="3600" dirty="0"/>
              <a:t>Spelling and word division</a:t>
            </a:r>
            <a:endParaRPr lang="ar-SA" sz="3600" dirty="0"/>
          </a:p>
        </p:txBody>
      </p:sp>
      <p:sp>
        <p:nvSpPr>
          <p:cNvPr id="3" name="عنصر نائب للمحتوى 2"/>
          <p:cNvSpPr>
            <a:spLocks noGrp="1"/>
          </p:cNvSpPr>
          <p:nvPr>
            <p:ph idx="1"/>
          </p:nvPr>
        </p:nvSpPr>
        <p:spPr>
          <a:xfrm>
            <a:off x="1799167" y="2326039"/>
            <a:ext cx="9128477" cy="4351338"/>
          </a:xfrm>
        </p:spPr>
        <p:txBody>
          <a:bodyPr>
            <a:normAutofit/>
          </a:bodyPr>
          <a:lstStyle/>
          <a:p>
            <a:pPr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Spelling is one of the most frequent reasons for consulting a dictionary.</a:t>
            </a:r>
          </a:p>
          <a:p>
            <a:pPr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Information about spelling is conveyed by the lemma.</a:t>
            </a:r>
            <a:endParaRPr lang="ar-SA" sz="2400" dirty="0">
              <a:latin typeface="Times New Roman" panose="02020603050405020304" pitchFamily="18" charset="0"/>
              <a:cs typeface="Times New Roman" panose="02020603050405020304" pitchFamily="18" charset="0"/>
            </a:endParaRPr>
          </a:p>
          <a:p>
            <a:pPr algn="just" rtl="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A user who is not sure about the spelling of a certain word may need help to find the right entry in the dictionary.</a:t>
            </a:r>
          </a:p>
          <a:p>
            <a:pPr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In electronic dictionaries, there is no need to search in various places in order to find the correct spelling since the dictionary automatically displays a list of suggestions if an incorrect or incomplete spelling is given.</a:t>
            </a: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5097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31622" y="1831181"/>
            <a:ext cx="9129889" cy="5414963"/>
          </a:xfrm>
        </p:spPr>
        <p:txBody>
          <a:bodyPr>
            <a:normAutofit/>
          </a:bodyPr>
          <a:lstStyle/>
          <a:p>
            <a:pPr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Information about word division may serve different purposes. In most cases it is a matter of showing where the word can be divided at the end of a line of writing (orthographic word division), but there are also cases where word division is concerned with not only with orthography but with word formation as well.</a:t>
            </a:r>
          </a:p>
          <a:p>
            <a:pPr marL="0" indent="0" algn="just">
              <a:buNone/>
            </a:pPr>
            <a:endParaRPr lang="en-US"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Word division information is useful in L1 dictionaries as they are intended for production.</a:t>
            </a:r>
          </a:p>
          <a:p>
            <a:pPr marL="0" indent="0" algn="just">
              <a:buNone/>
            </a:pPr>
            <a:endParaRPr lang="en-US"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Word division information may promote vocabulary building.</a:t>
            </a:r>
          </a:p>
        </p:txBody>
      </p:sp>
      <p:sp>
        <p:nvSpPr>
          <p:cNvPr id="4" name="عنوان 1">
            <a:extLst>
              <a:ext uri="{FF2B5EF4-FFF2-40B4-BE49-F238E27FC236}">
                <a16:creationId xmlns:a16="http://schemas.microsoft.com/office/drawing/2014/main" id="{34AB2505-95C0-435D-8FEF-80DB3AA0201D}"/>
              </a:ext>
            </a:extLst>
          </p:cNvPr>
          <p:cNvSpPr>
            <a:spLocks noGrp="1"/>
          </p:cNvSpPr>
          <p:nvPr>
            <p:ph type="title"/>
          </p:nvPr>
        </p:nvSpPr>
        <p:spPr>
          <a:xfrm>
            <a:off x="4948060" y="505618"/>
            <a:ext cx="2897012" cy="1325563"/>
          </a:xfrm>
        </p:spPr>
        <p:txBody>
          <a:bodyPr>
            <a:normAutofit/>
          </a:bodyPr>
          <a:lstStyle/>
          <a:p>
            <a:r>
              <a:rPr lang="en-US" sz="3600" dirty="0">
                <a:latin typeface="Times New Roman" panose="02020603050405020304" pitchFamily="18" charset="0"/>
                <a:cs typeface="Times New Roman" panose="02020603050405020304" pitchFamily="18" charset="0"/>
              </a:rPr>
              <a:t>Word division</a:t>
            </a:r>
          </a:p>
        </p:txBody>
      </p:sp>
    </p:spTree>
    <p:extLst>
      <p:ext uri="{BB962C8B-B14F-4D97-AF65-F5344CB8AC3E}">
        <p14:creationId xmlns:p14="http://schemas.microsoft.com/office/powerpoint/2010/main" val="2284227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50106" y="2006600"/>
            <a:ext cx="9467850" cy="4351338"/>
          </a:xfrm>
        </p:spPr>
        <p:txBody>
          <a:bodyPr>
            <a:normAutofit/>
          </a:bodyPr>
          <a:lstStyle/>
          <a:p>
            <a:pPr marL="0" indent="0" algn="just">
              <a:lnSpc>
                <a:spcPct val="150000"/>
              </a:lnSpc>
              <a:buNone/>
            </a:pPr>
            <a:r>
              <a:rPr lang="en-US" sz="2400" dirty="0">
                <a:latin typeface="Times New Roman" panose="02020603050405020304" pitchFamily="18" charset="0"/>
                <a:cs typeface="Times New Roman" panose="02020603050405020304" pitchFamily="18" charset="0"/>
              </a:rPr>
              <a:t>Dictionaries do not always agree on the position of word-division points. For example, in English there is a disagreement not only between British and American dictionaries, but also between different British dictionaries (e.g. cap·​</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tal</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·​za·​</a:t>
            </a:r>
            <a:r>
              <a:rPr lang="en-US" sz="2400" dirty="0" err="1">
                <a:latin typeface="Times New Roman" panose="02020603050405020304" pitchFamily="18" charset="0"/>
                <a:cs typeface="Times New Roman" panose="02020603050405020304" pitchFamily="18" charset="0"/>
              </a:rPr>
              <a:t>tion</a:t>
            </a:r>
            <a:r>
              <a:rPr lang="en-US" sz="2400" dirty="0">
                <a:latin typeface="Times New Roman" panose="02020603050405020304" pitchFamily="18" charset="0"/>
                <a:cs typeface="Times New Roman" panose="02020603050405020304" pitchFamily="18" charset="0"/>
              </a:rPr>
              <a:t>)</a:t>
            </a:r>
          </a:p>
          <a:p>
            <a:pPr marL="0" indent="0" algn="just">
              <a:lnSpc>
                <a:spcPct val="150000"/>
              </a:lnSpc>
              <a:buNone/>
            </a:pPr>
            <a:endParaRPr lang="en-US"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ar-SA" sz="2400" dirty="0">
              <a:latin typeface="Times New Roman" panose="02020603050405020304" pitchFamily="18" charset="0"/>
              <a:cs typeface="Times New Roman" panose="02020603050405020304" pitchFamily="18" charset="0"/>
            </a:endParaRPr>
          </a:p>
        </p:txBody>
      </p:sp>
      <p:sp>
        <p:nvSpPr>
          <p:cNvPr id="4" name="عنوان 1">
            <a:extLst>
              <a:ext uri="{FF2B5EF4-FFF2-40B4-BE49-F238E27FC236}">
                <a16:creationId xmlns:a16="http://schemas.microsoft.com/office/drawing/2014/main" id="{E5EE8D09-0298-471D-8E25-7BE0B67A3960}"/>
              </a:ext>
            </a:extLst>
          </p:cNvPr>
          <p:cNvSpPr>
            <a:spLocks noGrp="1"/>
          </p:cNvSpPr>
          <p:nvPr>
            <p:ph type="title"/>
          </p:nvPr>
        </p:nvSpPr>
        <p:spPr>
          <a:xfrm>
            <a:off x="3442405" y="681037"/>
            <a:ext cx="6189134" cy="1325563"/>
          </a:xfrm>
        </p:spPr>
        <p:txBody>
          <a:bodyPr>
            <a:normAutofit/>
          </a:bodyPr>
          <a:lstStyle/>
          <a:p>
            <a:r>
              <a:rPr lang="en-US" sz="3600" dirty="0">
                <a:latin typeface="Times New Roman" panose="02020603050405020304" pitchFamily="18" charset="0"/>
                <a:cs typeface="Times New Roman" panose="02020603050405020304" pitchFamily="18" charset="0"/>
              </a:rPr>
              <a:t>Types of word-division marker:</a:t>
            </a:r>
          </a:p>
        </p:txBody>
      </p:sp>
    </p:spTree>
    <p:extLst>
      <p:ext uri="{BB962C8B-B14F-4D97-AF65-F5344CB8AC3E}">
        <p14:creationId xmlns:p14="http://schemas.microsoft.com/office/powerpoint/2010/main" val="1073988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303887" y="868892"/>
            <a:ext cx="4501446" cy="790575"/>
          </a:xfrm>
        </p:spPr>
        <p:txBody>
          <a:bodyPr>
            <a:normAutofit/>
          </a:bodyPr>
          <a:lstStyle/>
          <a:p>
            <a:pPr algn="l"/>
            <a:r>
              <a:rPr lang="en-US" sz="3600" dirty="0"/>
              <a:t>Pronunciation</a:t>
            </a:r>
            <a:r>
              <a:rPr lang="en-US" dirty="0"/>
              <a:t>	</a:t>
            </a:r>
            <a:endParaRPr lang="ar-SA" dirty="0"/>
          </a:p>
        </p:txBody>
      </p:sp>
      <p:sp>
        <p:nvSpPr>
          <p:cNvPr id="3" name="عنصر نائب للمحتوى 2"/>
          <p:cNvSpPr>
            <a:spLocks noGrp="1"/>
          </p:cNvSpPr>
          <p:nvPr>
            <p:ph idx="1"/>
          </p:nvPr>
        </p:nvSpPr>
        <p:spPr>
          <a:xfrm>
            <a:off x="838200" y="2220911"/>
            <a:ext cx="10515600" cy="5021263"/>
          </a:xfrm>
        </p:spPr>
        <p:txBody>
          <a:bodyPr>
            <a:normAutofit/>
          </a:bodyPr>
          <a:lstStyle/>
          <a:p>
            <a:pPr algn="just"/>
            <a:r>
              <a:rPr lang="en-US" sz="2400" dirty="0">
                <a:latin typeface="Times New Roman" panose="02020603050405020304" pitchFamily="18" charset="0"/>
                <a:cs typeface="Times New Roman" panose="02020603050405020304" pitchFamily="18" charset="0"/>
              </a:rPr>
              <a:t>The need for pronunciation information in dictionaries varies between languages.</a:t>
            </a:r>
          </a:p>
          <a:p>
            <a:pPr algn="just"/>
            <a:r>
              <a:rPr lang="en-US" sz="2400" dirty="0">
                <a:latin typeface="Times New Roman" panose="02020603050405020304" pitchFamily="18" charset="0"/>
                <a:cs typeface="Times New Roman" panose="02020603050405020304" pitchFamily="18" charset="0"/>
              </a:rPr>
              <a:t>In Finnish, there is a complete one -to-one correspondence between spelling and pronunciation and the stress is always on the first syllable. </a:t>
            </a:r>
          </a:p>
          <a:p>
            <a:pPr algn="just"/>
            <a:r>
              <a:rPr lang="en-US" sz="2400" dirty="0">
                <a:latin typeface="Times New Roman" panose="02020603050405020304" pitchFamily="18" charset="0"/>
                <a:cs typeface="Times New Roman" panose="02020603050405020304" pitchFamily="18" charset="0"/>
              </a:rPr>
              <a:t>The pronunciation of English is very little in agreement with the spelling.</a:t>
            </a:r>
            <a:endParaRPr lang="ar-SA"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need for pronunciation information varies between different types of dictionaries. Pronunciation is usually shown in monolingual dictionaries.</a:t>
            </a:r>
          </a:p>
          <a:p>
            <a:pPr algn="just"/>
            <a:r>
              <a:rPr lang="en-US" sz="2400" dirty="0">
                <a:latin typeface="Times New Roman" panose="02020603050405020304" pitchFamily="18" charset="0"/>
                <a:cs typeface="Times New Roman" panose="02020603050405020304" pitchFamily="18" charset="0"/>
              </a:rPr>
              <a:t>In L1 (object language is the user’s native language)dictionaries, pronunciation information is needed only for words that may cause difficulties.</a:t>
            </a:r>
          </a:p>
          <a:p>
            <a:pPr algn="just"/>
            <a:r>
              <a:rPr lang="en-US" sz="2400" dirty="0">
                <a:latin typeface="Times New Roman" panose="02020603050405020304" pitchFamily="18" charset="0"/>
                <a:cs typeface="Times New Roman" panose="02020603050405020304" pitchFamily="18" charset="0"/>
              </a:rPr>
              <a:t>In L2 (object language is not the user’s native language) dictionaries, pronunciation must be shown for all words.</a:t>
            </a: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2804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23433" y="2257778"/>
            <a:ext cx="10433756" cy="5618163"/>
          </a:xfrm>
        </p:spPr>
        <p:txBody>
          <a:bodyPr>
            <a:normAutofit/>
          </a:bodyPr>
          <a:lstStyle/>
          <a:p>
            <a:r>
              <a:rPr lang="en-US" sz="2400" dirty="0">
                <a:latin typeface="Times New Roman" panose="02020603050405020304" pitchFamily="18" charset="0"/>
                <a:cs typeface="Times New Roman" panose="02020603050405020304" pitchFamily="18" charset="0"/>
              </a:rPr>
              <a:t>Which sounds occur?</a:t>
            </a:r>
            <a:endParaRPr lang="ar-SA"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What is the length of the sounds?</a:t>
            </a:r>
          </a:p>
          <a:p>
            <a:r>
              <a:rPr lang="en-US" sz="2400" dirty="0">
                <a:latin typeface="Times New Roman" panose="02020603050405020304" pitchFamily="18" charset="0"/>
                <a:cs typeface="Times New Roman" panose="02020603050405020304" pitchFamily="18" charset="0"/>
              </a:rPr>
              <a:t>What is the position of the stress?</a:t>
            </a:r>
          </a:p>
          <a:p>
            <a:r>
              <a:rPr lang="en-US" sz="2400" dirty="0">
                <a:latin typeface="Times New Roman" panose="02020603050405020304" pitchFamily="18" charset="0"/>
                <a:cs typeface="Times New Roman" panose="02020603050405020304" pitchFamily="18" charset="0"/>
              </a:rPr>
              <a:t>What is the tone used?</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solidFill>
                  <a:srgbClr val="C00000"/>
                </a:solidFill>
                <a:latin typeface="Times New Roman" panose="02020603050405020304" pitchFamily="18" charset="0"/>
                <a:cs typeface="Times New Roman" panose="02020603050405020304" pitchFamily="18" charset="0"/>
              </a:rPr>
              <a:t>This information is conveyed to the user in two main types:</a:t>
            </a:r>
          </a:p>
          <a:p>
            <a:r>
              <a:rPr lang="en-US" sz="2400" dirty="0">
                <a:latin typeface="Times New Roman" panose="02020603050405020304" pitchFamily="18" charset="0"/>
                <a:cs typeface="Times New Roman" panose="02020603050405020304" pitchFamily="18" charset="0"/>
              </a:rPr>
              <a:t>Visually, by means of written characters on a book page or a computer screen.</a:t>
            </a:r>
          </a:p>
          <a:p>
            <a:r>
              <a:rPr lang="en-US" sz="2400" dirty="0">
                <a:latin typeface="Times New Roman" panose="02020603050405020304" pitchFamily="18" charset="0"/>
                <a:cs typeface="Times New Roman" panose="02020603050405020304" pitchFamily="18" charset="0"/>
              </a:rPr>
              <a:t>Auditorily, this feature is offered by some electronic dictionaries.</a:t>
            </a:r>
          </a:p>
          <a:p>
            <a:endParaRPr lang="ar-SA" sz="2400" dirty="0">
              <a:latin typeface="Times New Roman" panose="02020603050405020304" pitchFamily="18" charset="0"/>
              <a:cs typeface="Times New Roman" panose="02020603050405020304" pitchFamily="18" charset="0"/>
            </a:endParaRPr>
          </a:p>
        </p:txBody>
      </p:sp>
      <p:sp>
        <p:nvSpPr>
          <p:cNvPr id="4" name="عنوان 1">
            <a:extLst>
              <a:ext uri="{FF2B5EF4-FFF2-40B4-BE49-F238E27FC236}">
                <a16:creationId xmlns:a16="http://schemas.microsoft.com/office/drawing/2014/main" id="{6759A3EF-A157-4815-BE08-DEE3A23E3934}"/>
              </a:ext>
            </a:extLst>
          </p:cNvPr>
          <p:cNvSpPr>
            <a:spLocks noGrp="1"/>
          </p:cNvSpPr>
          <p:nvPr>
            <p:ph type="title"/>
          </p:nvPr>
        </p:nvSpPr>
        <p:spPr>
          <a:xfrm>
            <a:off x="3036711" y="1105959"/>
            <a:ext cx="6807200" cy="790575"/>
          </a:xfrm>
        </p:spPr>
        <p:txBody>
          <a:bodyPr>
            <a:normAutofit fontScale="90000"/>
          </a:bodyPr>
          <a:lstStyle/>
          <a:p>
            <a:r>
              <a:rPr lang="en-US" sz="3600" dirty="0"/>
              <a:t>Types of pronunciation information</a:t>
            </a:r>
            <a:br>
              <a:rPr lang="en-US" sz="3600" dirty="0"/>
            </a:br>
            <a:r>
              <a:rPr lang="en-US" dirty="0"/>
              <a:t>	</a:t>
            </a:r>
            <a:endParaRPr lang="ar-SA" dirty="0"/>
          </a:p>
        </p:txBody>
      </p:sp>
    </p:spTree>
    <p:extLst>
      <p:ext uri="{BB962C8B-B14F-4D97-AF65-F5344CB8AC3E}">
        <p14:creationId xmlns:p14="http://schemas.microsoft.com/office/powerpoint/2010/main" val="202131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160433" y="974725"/>
            <a:ext cx="2360789" cy="1325563"/>
          </a:xfrm>
        </p:spPr>
        <p:txBody>
          <a:bodyPr>
            <a:normAutofit/>
          </a:bodyPr>
          <a:lstStyle/>
          <a:p>
            <a:pPr algn="l"/>
            <a:r>
              <a:rPr lang="en-US" sz="3600" dirty="0">
                <a:latin typeface="Times New Roman" panose="02020603050405020304" pitchFamily="18" charset="0"/>
                <a:cs typeface="Times New Roman" panose="02020603050405020304" pitchFamily="18" charset="0"/>
              </a:rPr>
              <a:t>Equivalents</a:t>
            </a:r>
            <a:endParaRPr lang="ar-SA" sz="3600" dirty="0">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1810456" y="2415911"/>
            <a:ext cx="9060744" cy="4351338"/>
          </a:xfrm>
        </p:spPr>
        <p:txBody>
          <a:bodyPr>
            <a:normAutofit/>
          </a:bodyPr>
          <a:lstStyle/>
          <a:p>
            <a:pPr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The purpose of the bilingual dictionary is to provide lexical items in one language (the source language) with counterparts (equivalents) in another language (the target language) that are as near as possible with regard to meaning and usage.</a:t>
            </a:r>
          </a:p>
          <a:p>
            <a:pPr marL="0" indent="0" algn="just">
              <a:buNone/>
            </a:pPr>
            <a:endParaRPr lang="en-US"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In bilingual lexicography, there are certain restriction and problems originating from the differences between the two linguistic systems.</a:t>
            </a: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551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A839CB2D-CAF8-4C90-9E08-F1ACA2C5BDD5}" vid="{4C3DFA96-B4CF-43D6-AFA3-6C4764C0CDA6}"/>
    </a:ext>
  </a:extLst>
</a:theme>
</file>

<file path=docProps/app.xml><?xml version="1.0" encoding="utf-8"?>
<Properties xmlns="http://schemas.openxmlformats.org/officeDocument/2006/extended-properties" xmlns:vt="http://schemas.openxmlformats.org/officeDocument/2006/docPropsVTypes">
  <TotalTime>2447</TotalTime>
  <Words>780</Words>
  <Application>Microsoft Office PowerPoint</Application>
  <PresentationFormat>Widescreen</PresentationFormat>
  <Paragraphs>92</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Cambria</vt:lpstr>
      <vt:lpstr>Tahoma</vt:lpstr>
      <vt:lpstr>Times New Roman</vt:lpstr>
      <vt:lpstr>Wingdings</vt:lpstr>
      <vt:lpstr>Cloud skipper design template</vt:lpstr>
      <vt:lpstr>Using Dictionaries in Translation (223 TRAJ) Class 4</vt:lpstr>
      <vt:lpstr>The Lemma </vt:lpstr>
      <vt:lpstr>What is actually a WORD</vt:lpstr>
      <vt:lpstr>Spelling and word division</vt:lpstr>
      <vt:lpstr>Word division</vt:lpstr>
      <vt:lpstr>Types of word-division marker:</vt:lpstr>
      <vt:lpstr>Pronunciation </vt:lpstr>
      <vt:lpstr>Types of pronunciation information  </vt:lpstr>
      <vt:lpstr>Equivalents</vt:lpstr>
      <vt:lpstr>Different concept formation in different languages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Lemma</dc:title>
  <dc:creator>win8</dc:creator>
  <cp:lastModifiedBy>Salwa Alharthi</cp:lastModifiedBy>
  <cp:revision>33</cp:revision>
  <dcterms:created xsi:type="dcterms:W3CDTF">2019-01-31T07:40:38Z</dcterms:created>
  <dcterms:modified xsi:type="dcterms:W3CDTF">2019-09-08T08:17:34Z</dcterms:modified>
</cp:coreProperties>
</file>