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29" r:id="rId6"/>
  </p:sldMasterIdLst>
  <p:sldIdLst>
    <p:sldId id="257" r:id="rId7"/>
    <p:sldId id="280" r:id="rId8"/>
    <p:sldId id="259" r:id="rId9"/>
    <p:sldId id="260" r:id="rId10"/>
    <p:sldId id="261" r:id="rId11"/>
    <p:sldId id="262" r:id="rId12"/>
    <p:sldId id="263" r:id="rId13"/>
    <p:sldId id="264" r:id="rId14"/>
    <p:sldId id="283" r:id="rId15"/>
    <p:sldId id="265" r:id="rId16"/>
    <p:sldId id="268" r:id="rId17"/>
    <p:sldId id="267" r:id="rId18"/>
    <p:sldId id="269" r:id="rId19"/>
    <p:sldId id="281" r:id="rId20"/>
    <p:sldId id="282"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89D8B-D2A0-491F-A0DC-EF4969B5E6F2}"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en-US"/>
        </a:p>
      </dgm:t>
    </dgm:pt>
    <dgm:pt modelId="{B307ED63-8999-4422-82D1-D6682C027DEE}">
      <dgm:prSet phldrT="[Text]" custT="1"/>
      <dgm:spPr/>
      <dgm:t>
        <a:bodyPr/>
        <a:lstStyle/>
        <a:p>
          <a:r>
            <a:rPr lang="ar-EG" sz="2400" b="1" dirty="0" smtClean="0"/>
            <a:t>المناخ الوسط</a:t>
          </a:r>
        </a:p>
        <a:p>
          <a:r>
            <a:rPr lang="en-US" sz="1900" b="1" dirty="0" smtClean="0"/>
            <a:t>Miso climatology </a:t>
          </a:r>
          <a:endParaRPr lang="en-US" sz="1900" b="1" dirty="0"/>
        </a:p>
      </dgm:t>
    </dgm:pt>
    <dgm:pt modelId="{D50825F9-7859-41D5-BC93-CE41F4F37099}" type="parTrans" cxnId="{367CE597-D99D-433E-8E66-8CB75DF29F44}">
      <dgm:prSet/>
      <dgm:spPr/>
      <dgm:t>
        <a:bodyPr/>
        <a:lstStyle/>
        <a:p>
          <a:endParaRPr lang="en-US"/>
        </a:p>
      </dgm:t>
    </dgm:pt>
    <dgm:pt modelId="{7DC37EE0-A940-4AA4-8B4F-025FE23D6B85}" type="sibTrans" cxnId="{367CE597-D99D-433E-8E66-8CB75DF29F44}">
      <dgm:prSet/>
      <dgm:spPr/>
      <dgm:t>
        <a:bodyPr/>
        <a:lstStyle/>
        <a:p>
          <a:endParaRPr lang="en-US"/>
        </a:p>
      </dgm:t>
    </dgm:pt>
    <dgm:pt modelId="{527D93B0-DD3C-449F-8B22-5B04D0D3FF52}">
      <dgm:prSet phldrT="[Text]" custT="1"/>
      <dgm:spPr/>
      <dgm:t>
        <a:bodyPr/>
        <a:lstStyle/>
        <a:p>
          <a:r>
            <a:rPr lang="ar-EG" sz="2000" dirty="0" smtClean="0"/>
            <a:t>ا</a:t>
          </a:r>
          <a:r>
            <a:rPr lang="ar-EG" sz="2400" b="1" dirty="0" smtClean="0"/>
            <a:t>لمناخ الشمولي</a:t>
          </a:r>
        </a:p>
        <a:p>
          <a:r>
            <a:rPr lang="en-US" sz="2000" b="1" dirty="0" smtClean="0"/>
            <a:t>Synoptic Climatology</a:t>
          </a:r>
          <a:endParaRPr lang="en-US" sz="2000" b="1" dirty="0"/>
        </a:p>
      </dgm:t>
    </dgm:pt>
    <dgm:pt modelId="{2D28B416-BBEE-4CBE-8909-5A7AADD2D8E6}" type="parTrans" cxnId="{1905C634-B0BC-422C-98F3-7B75D3FD8151}">
      <dgm:prSet/>
      <dgm:spPr/>
      <dgm:t>
        <a:bodyPr/>
        <a:lstStyle/>
        <a:p>
          <a:endParaRPr lang="en-US"/>
        </a:p>
      </dgm:t>
    </dgm:pt>
    <dgm:pt modelId="{0825BD12-FBBE-4377-BDAF-DB53F3F40B5B}" type="sibTrans" cxnId="{1905C634-B0BC-422C-98F3-7B75D3FD8151}">
      <dgm:prSet/>
      <dgm:spPr/>
      <dgm:t>
        <a:bodyPr/>
        <a:lstStyle/>
        <a:p>
          <a:endParaRPr lang="en-US"/>
        </a:p>
      </dgm:t>
    </dgm:pt>
    <dgm:pt modelId="{49C60797-B899-4CA8-86C3-D4D3EC1FC33A}">
      <dgm:prSet phldrT="[Text]" custT="1"/>
      <dgm:spPr/>
      <dgm:t>
        <a:bodyPr/>
        <a:lstStyle/>
        <a:p>
          <a:r>
            <a:rPr lang="ar-EG" sz="2400" b="1" dirty="0" smtClean="0"/>
            <a:t>المناخ الوصفي</a:t>
          </a:r>
        </a:p>
        <a:p>
          <a:r>
            <a:rPr lang="en-US" sz="2100" b="1" dirty="0" err="1" smtClean="0"/>
            <a:t>Climatography</a:t>
          </a:r>
          <a:endParaRPr lang="en-US" sz="2100" b="1" dirty="0"/>
        </a:p>
      </dgm:t>
    </dgm:pt>
    <dgm:pt modelId="{8EF90DF2-049F-4021-9E2D-ABA79EC58310}" type="parTrans" cxnId="{7136C622-6474-4077-9578-1E3F034D15A0}">
      <dgm:prSet/>
      <dgm:spPr/>
      <dgm:t>
        <a:bodyPr/>
        <a:lstStyle/>
        <a:p>
          <a:endParaRPr lang="en-US"/>
        </a:p>
      </dgm:t>
    </dgm:pt>
    <dgm:pt modelId="{DF99D278-2721-4487-84B0-8D93C154BFC0}" type="sibTrans" cxnId="{7136C622-6474-4077-9578-1E3F034D15A0}">
      <dgm:prSet/>
      <dgm:spPr/>
      <dgm:t>
        <a:bodyPr/>
        <a:lstStyle/>
        <a:p>
          <a:endParaRPr lang="en-US"/>
        </a:p>
      </dgm:t>
    </dgm:pt>
    <dgm:pt modelId="{D13FEDB6-1875-4D63-829F-700670DCAA0C}">
      <dgm:prSet phldrT="[Text]" custT="1"/>
      <dgm:spPr/>
      <dgm:t>
        <a:bodyPr/>
        <a:lstStyle/>
        <a:p>
          <a:r>
            <a:rPr lang="ar-EG" sz="2400" b="1" dirty="0" smtClean="0"/>
            <a:t>المناخ المحلي</a:t>
          </a:r>
        </a:p>
        <a:p>
          <a:r>
            <a:rPr lang="en-US" sz="1900" b="1" dirty="0" smtClean="0"/>
            <a:t>Local Climatology</a:t>
          </a:r>
          <a:endParaRPr lang="en-US" sz="1900" b="1" dirty="0"/>
        </a:p>
      </dgm:t>
    </dgm:pt>
    <dgm:pt modelId="{832282FD-5FB1-4822-9CA2-26BCEBB27958}" type="parTrans" cxnId="{30019627-BE81-41F7-B4FB-9AA7A5B728A9}">
      <dgm:prSet/>
      <dgm:spPr/>
      <dgm:t>
        <a:bodyPr/>
        <a:lstStyle/>
        <a:p>
          <a:endParaRPr lang="en-US"/>
        </a:p>
      </dgm:t>
    </dgm:pt>
    <dgm:pt modelId="{7E021784-A63B-46B0-BDF9-579FB088340F}" type="sibTrans" cxnId="{30019627-BE81-41F7-B4FB-9AA7A5B728A9}">
      <dgm:prSet/>
      <dgm:spPr/>
      <dgm:t>
        <a:bodyPr/>
        <a:lstStyle/>
        <a:p>
          <a:endParaRPr lang="en-US"/>
        </a:p>
      </dgm:t>
    </dgm:pt>
    <dgm:pt modelId="{9E47FCF7-F481-45B2-8271-10A856DB1FF8}">
      <dgm:prSet phldrT="[Text]" custT="1"/>
      <dgm:spPr/>
      <dgm:t>
        <a:bodyPr/>
        <a:lstStyle/>
        <a:p>
          <a:r>
            <a:rPr lang="ar-EG" sz="1900" dirty="0" smtClean="0"/>
            <a:t>ا</a:t>
          </a:r>
          <a:r>
            <a:rPr lang="ar-EG" sz="2400" b="1" dirty="0" smtClean="0"/>
            <a:t>لمناخ العام</a:t>
          </a:r>
        </a:p>
        <a:p>
          <a:r>
            <a:rPr lang="en-US" sz="1900" b="1" dirty="0" smtClean="0"/>
            <a:t>Macro </a:t>
          </a:r>
          <a:r>
            <a:rPr lang="en-US" sz="1900" b="1" dirty="0" err="1" smtClean="0"/>
            <a:t>climtology</a:t>
          </a:r>
          <a:endParaRPr lang="en-US" sz="1900" b="1" dirty="0"/>
        </a:p>
      </dgm:t>
    </dgm:pt>
    <dgm:pt modelId="{3F017A16-4CA0-4B24-871B-5720C4A09E45}" type="parTrans" cxnId="{CF7961FD-A29A-4087-9792-B86E62491CD0}">
      <dgm:prSet/>
      <dgm:spPr/>
      <dgm:t>
        <a:bodyPr/>
        <a:lstStyle/>
        <a:p>
          <a:endParaRPr lang="en-US"/>
        </a:p>
      </dgm:t>
    </dgm:pt>
    <dgm:pt modelId="{DFC74915-861B-47EB-AB79-77425706722D}" type="sibTrans" cxnId="{CF7961FD-A29A-4087-9792-B86E62491CD0}">
      <dgm:prSet/>
      <dgm:spPr/>
      <dgm:t>
        <a:bodyPr/>
        <a:lstStyle/>
        <a:p>
          <a:endParaRPr lang="en-US"/>
        </a:p>
      </dgm:t>
    </dgm:pt>
    <dgm:pt modelId="{08C94BFD-2EFB-4F44-979D-0F0D5AE9BF80}">
      <dgm:prSet phldrT="[Text]" custT="1"/>
      <dgm:spPr/>
      <dgm:t>
        <a:bodyPr/>
        <a:lstStyle/>
        <a:p>
          <a:r>
            <a:rPr lang="ar-EG" sz="2400" b="1" dirty="0" smtClean="0"/>
            <a:t>المناخ التفصيلي</a:t>
          </a:r>
        </a:p>
        <a:p>
          <a:r>
            <a:rPr lang="en-US" sz="2000" b="1" dirty="0" smtClean="0"/>
            <a:t>Microclimatology</a:t>
          </a:r>
          <a:endParaRPr lang="en-US" sz="2000" b="1" dirty="0"/>
        </a:p>
      </dgm:t>
    </dgm:pt>
    <dgm:pt modelId="{E699D056-5769-417F-A627-E17EB6C26682}" type="parTrans" cxnId="{7B1090F5-860C-4CEE-BD4C-F50F684663E9}">
      <dgm:prSet/>
      <dgm:spPr/>
      <dgm:t>
        <a:bodyPr/>
        <a:lstStyle/>
        <a:p>
          <a:endParaRPr lang="en-US"/>
        </a:p>
      </dgm:t>
    </dgm:pt>
    <dgm:pt modelId="{CC4DD6BE-A80C-40AE-8F65-3AE5463D5B0F}" type="sibTrans" cxnId="{7B1090F5-860C-4CEE-BD4C-F50F684663E9}">
      <dgm:prSet/>
      <dgm:spPr/>
      <dgm:t>
        <a:bodyPr/>
        <a:lstStyle/>
        <a:p>
          <a:endParaRPr lang="en-US"/>
        </a:p>
      </dgm:t>
    </dgm:pt>
    <dgm:pt modelId="{CEECD733-797E-4AC7-8C41-D750EB4E2BFD}">
      <dgm:prSet phldrT="[Text]" custT="1"/>
      <dgm:spPr/>
      <dgm:t>
        <a:bodyPr/>
        <a:lstStyle/>
        <a:p>
          <a:r>
            <a:rPr lang="ar-EG" sz="2400" b="1" dirty="0" smtClean="0"/>
            <a:t>المناخ التطبيقي </a:t>
          </a:r>
          <a:endParaRPr lang="en-US" sz="2400" b="1" dirty="0" smtClean="0"/>
        </a:p>
        <a:p>
          <a:r>
            <a:rPr lang="en-US" sz="1800" b="1" dirty="0" smtClean="0"/>
            <a:t>Applied Climatology</a:t>
          </a:r>
          <a:endParaRPr lang="en-US" sz="1800" b="1" dirty="0"/>
        </a:p>
      </dgm:t>
    </dgm:pt>
    <dgm:pt modelId="{F2DFD00F-B1AB-4283-B524-38CD519FAF01}" type="parTrans" cxnId="{1E51E927-3A43-4030-A586-F0C3E824E736}">
      <dgm:prSet/>
      <dgm:spPr/>
      <dgm:t>
        <a:bodyPr/>
        <a:lstStyle/>
        <a:p>
          <a:endParaRPr lang="en-US"/>
        </a:p>
      </dgm:t>
    </dgm:pt>
    <dgm:pt modelId="{B213980D-4944-4B30-8DB5-921165074353}" type="sibTrans" cxnId="{1E51E927-3A43-4030-A586-F0C3E824E736}">
      <dgm:prSet/>
      <dgm:spPr/>
      <dgm:t>
        <a:bodyPr/>
        <a:lstStyle/>
        <a:p>
          <a:endParaRPr lang="en-US"/>
        </a:p>
      </dgm:t>
    </dgm:pt>
    <dgm:pt modelId="{AB998ED8-08DC-4638-A09C-728109D09908}" type="pres">
      <dgm:prSet presAssocID="{B7A89D8B-D2A0-491F-A0DC-EF4969B5E6F2}" presName="Name0" presStyleCnt="0">
        <dgm:presLayoutVars>
          <dgm:dir/>
          <dgm:resizeHandles val="exact"/>
        </dgm:presLayoutVars>
      </dgm:prSet>
      <dgm:spPr/>
      <dgm:t>
        <a:bodyPr/>
        <a:lstStyle/>
        <a:p>
          <a:endParaRPr lang="en-US"/>
        </a:p>
      </dgm:t>
    </dgm:pt>
    <dgm:pt modelId="{52538D01-80D3-4C2B-AC81-D967AF237C89}" type="pres">
      <dgm:prSet presAssocID="{B307ED63-8999-4422-82D1-D6682C027DEE}" presName="node" presStyleLbl="node1" presStyleIdx="0" presStyleCnt="7" custScaleX="131439">
        <dgm:presLayoutVars>
          <dgm:bulletEnabled val="1"/>
        </dgm:presLayoutVars>
      </dgm:prSet>
      <dgm:spPr/>
      <dgm:t>
        <a:bodyPr/>
        <a:lstStyle/>
        <a:p>
          <a:endParaRPr lang="en-US"/>
        </a:p>
      </dgm:t>
    </dgm:pt>
    <dgm:pt modelId="{2747F022-D1E3-402B-892B-16123845713C}" type="pres">
      <dgm:prSet presAssocID="{7DC37EE0-A940-4AA4-8B4F-025FE23D6B85}" presName="sibTrans" presStyleLbl="sibTrans1D1" presStyleIdx="0" presStyleCnt="6"/>
      <dgm:spPr/>
      <dgm:t>
        <a:bodyPr/>
        <a:lstStyle/>
        <a:p>
          <a:endParaRPr lang="en-US"/>
        </a:p>
      </dgm:t>
    </dgm:pt>
    <dgm:pt modelId="{E0EC92B5-B316-4E7A-84EF-795AA0E53198}" type="pres">
      <dgm:prSet presAssocID="{7DC37EE0-A940-4AA4-8B4F-025FE23D6B85}" presName="connectorText" presStyleLbl="sibTrans1D1" presStyleIdx="0" presStyleCnt="6"/>
      <dgm:spPr/>
      <dgm:t>
        <a:bodyPr/>
        <a:lstStyle/>
        <a:p>
          <a:endParaRPr lang="en-US"/>
        </a:p>
      </dgm:t>
    </dgm:pt>
    <dgm:pt modelId="{29C63543-79C5-49CC-B61D-470C8319A52A}" type="pres">
      <dgm:prSet presAssocID="{527D93B0-DD3C-449F-8B22-5B04D0D3FF52}" presName="node" presStyleLbl="node1" presStyleIdx="1" presStyleCnt="7" custScaleX="142820">
        <dgm:presLayoutVars>
          <dgm:bulletEnabled val="1"/>
        </dgm:presLayoutVars>
      </dgm:prSet>
      <dgm:spPr/>
      <dgm:t>
        <a:bodyPr/>
        <a:lstStyle/>
        <a:p>
          <a:endParaRPr lang="en-US"/>
        </a:p>
      </dgm:t>
    </dgm:pt>
    <dgm:pt modelId="{FD366DC3-CA43-40F5-947F-FF613C196C40}" type="pres">
      <dgm:prSet presAssocID="{0825BD12-FBBE-4377-BDAF-DB53F3F40B5B}" presName="sibTrans" presStyleLbl="sibTrans1D1" presStyleIdx="1" presStyleCnt="6"/>
      <dgm:spPr/>
      <dgm:t>
        <a:bodyPr/>
        <a:lstStyle/>
        <a:p>
          <a:endParaRPr lang="en-US"/>
        </a:p>
      </dgm:t>
    </dgm:pt>
    <dgm:pt modelId="{4BC3CD5D-7493-4512-97F0-54EB89783C7F}" type="pres">
      <dgm:prSet presAssocID="{0825BD12-FBBE-4377-BDAF-DB53F3F40B5B}" presName="connectorText" presStyleLbl="sibTrans1D1" presStyleIdx="1" presStyleCnt="6"/>
      <dgm:spPr/>
      <dgm:t>
        <a:bodyPr/>
        <a:lstStyle/>
        <a:p>
          <a:endParaRPr lang="en-US"/>
        </a:p>
      </dgm:t>
    </dgm:pt>
    <dgm:pt modelId="{938FE8C0-732B-41B7-8C9D-613623B3A608}" type="pres">
      <dgm:prSet presAssocID="{49C60797-B899-4CA8-86C3-D4D3EC1FC33A}" presName="node" presStyleLbl="node1" presStyleIdx="2" presStyleCnt="7" custScaleX="131272">
        <dgm:presLayoutVars>
          <dgm:bulletEnabled val="1"/>
        </dgm:presLayoutVars>
      </dgm:prSet>
      <dgm:spPr/>
      <dgm:t>
        <a:bodyPr/>
        <a:lstStyle/>
        <a:p>
          <a:endParaRPr lang="en-US"/>
        </a:p>
      </dgm:t>
    </dgm:pt>
    <dgm:pt modelId="{A56B7509-6CAE-4A1B-8616-08E873808C60}" type="pres">
      <dgm:prSet presAssocID="{DF99D278-2721-4487-84B0-8D93C154BFC0}" presName="sibTrans" presStyleLbl="sibTrans1D1" presStyleIdx="2" presStyleCnt="6"/>
      <dgm:spPr/>
      <dgm:t>
        <a:bodyPr/>
        <a:lstStyle/>
        <a:p>
          <a:endParaRPr lang="en-US"/>
        </a:p>
      </dgm:t>
    </dgm:pt>
    <dgm:pt modelId="{6371B826-A755-459C-B459-8AAA4FB9095D}" type="pres">
      <dgm:prSet presAssocID="{DF99D278-2721-4487-84B0-8D93C154BFC0}" presName="connectorText" presStyleLbl="sibTrans1D1" presStyleIdx="2" presStyleCnt="6"/>
      <dgm:spPr/>
      <dgm:t>
        <a:bodyPr/>
        <a:lstStyle/>
        <a:p>
          <a:endParaRPr lang="en-US"/>
        </a:p>
      </dgm:t>
    </dgm:pt>
    <dgm:pt modelId="{A671D1B0-0088-4B4B-9EE4-928567FA85BA}" type="pres">
      <dgm:prSet presAssocID="{D13FEDB6-1875-4D63-829F-700670DCAA0C}" presName="node" presStyleLbl="node1" presStyleIdx="3" presStyleCnt="7" custScaleX="139131">
        <dgm:presLayoutVars>
          <dgm:bulletEnabled val="1"/>
        </dgm:presLayoutVars>
      </dgm:prSet>
      <dgm:spPr/>
      <dgm:t>
        <a:bodyPr/>
        <a:lstStyle/>
        <a:p>
          <a:endParaRPr lang="en-US"/>
        </a:p>
      </dgm:t>
    </dgm:pt>
    <dgm:pt modelId="{63CD5A28-AED7-437B-AE3A-C9E4B9ECABD3}" type="pres">
      <dgm:prSet presAssocID="{7E021784-A63B-46B0-BDF9-579FB088340F}" presName="sibTrans" presStyleLbl="sibTrans1D1" presStyleIdx="3" presStyleCnt="6"/>
      <dgm:spPr/>
      <dgm:t>
        <a:bodyPr/>
        <a:lstStyle/>
        <a:p>
          <a:endParaRPr lang="en-US"/>
        </a:p>
      </dgm:t>
    </dgm:pt>
    <dgm:pt modelId="{C9F78451-F397-42E3-9E7B-F47B4AA5C3BB}" type="pres">
      <dgm:prSet presAssocID="{7E021784-A63B-46B0-BDF9-579FB088340F}" presName="connectorText" presStyleLbl="sibTrans1D1" presStyleIdx="3" presStyleCnt="6"/>
      <dgm:spPr/>
      <dgm:t>
        <a:bodyPr/>
        <a:lstStyle/>
        <a:p>
          <a:endParaRPr lang="en-US"/>
        </a:p>
      </dgm:t>
    </dgm:pt>
    <dgm:pt modelId="{DEF98070-2316-44A5-A421-E05624D45BF7}" type="pres">
      <dgm:prSet presAssocID="{9E47FCF7-F481-45B2-8271-10A856DB1FF8}" presName="node" presStyleLbl="node1" presStyleIdx="4" presStyleCnt="7" custScaleX="133450">
        <dgm:presLayoutVars>
          <dgm:bulletEnabled val="1"/>
        </dgm:presLayoutVars>
      </dgm:prSet>
      <dgm:spPr/>
      <dgm:t>
        <a:bodyPr/>
        <a:lstStyle/>
        <a:p>
          <a:endParaRPr lang="en-US"/>
        </a:p>
      </dgm:t>
    </dgm:pt>
    <dgm:pt modelId="{795EB9D6-5280-45DD-B3E4-CF1ED79CCEDE}" type="pres">
      <dgm:prSet presAssocID="{DFC74915-861B-47EB-AB79-77425706722D}" presName="sibTrans" presStyleLbl="sibTrans1D1" presStyleIdx="4" presStyleCnt="6"/>
      <dgm:spPr/>
      <dgm:t>
        <a:bodyPr/>
        <a:lstStyle/>
        <a:p>
          <a:endParaRPr lang="en-US"/>
        </a:p>
      </dgm:t>
    </dgm:pt>
    <dgm:pt modelId="{C3411753-C3A1-4342-BDCF-1AB81D989C4B}" type="pres">
      <dgm:prSet presAssocID="{DFC74915-861B-47EB-AB79-77425706722D}" presName="connectorText" presStyleLbl="sibTrans1D1" presStyleIdx="4" presStyleCnt="6"/>
      <dgm:spPr/>
      <dgm:t>
        <a:bodyPr/>
        <a:lstStyle/>
        <a:p>
          <a:endParaRPr lang="en-US"/>
        </a:p>
      </dgm:t>
    </dgm:pt>
    <dgm:pt modelId="{9C68A028-78FE-49FB-BB9C-6E65DE9956F2}" type="pres">
      <dgm:prSet presAssocID="{08C94BFD-2EFB-4F44-979D-0F0D5AE9BF80}" presName="node" presStyleLbl="node1" presStyleIdx="5" presStyleCnt="7" custScaleX="131104">
        <dgm:presLayoutVars>
          <dgm:bulletEnabled val="1"/>
        </dgm:presLayoutVars>
      </dgm:prSet>
      <dgm:spPr/>
      <dgm:t>
        <a:bodyPr/>
        <a:lstStyle/>
        <a:p>
          <a:endParaRPr lang="en-US"/>
        </a:p>
      </dgm:t>
    </dgm:pt>
    <dgm:pt modelId="{DD0D77A3-02BB-4984-A1AC-76790A66DCEF}" type="pres">
      <dgm:prSet presAssocID="{CC4DD6BE-A80C-40AE-8F65-3AE5463D5B0F}" presName="sibTrans" presStyleLbl="sibTrans1D1" presStyleIdx="5" presStyleCnt="6"/>
      <dgm:spPr/>
      <dgm:t>
        <a:bodyPr/>
        <a:lstStyle/>
        <a:p>
          <a:endParaRPr lang="en-US"/>
        </a:p>
      </dgm:t>
    </dgm:pt>
    <dgm:pt modelId="{09BABDF4-A286-439C-83C5-376294AC399A}" type="pres">
      <dgm:prSet presAssocID="{CC4DD6BE-A80C-40AE-8F65-3AE5463D5B0F}" presName="connectorText" presStyleLbl="sibTrans1D1" presStyleIdx="5" presStyleCnt="6"/>
      <dgm:spPr/>
      <dgm:t>
        <a:bodyPr/>
        <a:lstStyle/>
        <a:p>
          <a:endParaRPr lang="en-US"/>
        </a:p>
      </dgm:t>
    </dgm:pt>
    <dgm:pt modelId="{993E7C19-D309-466D-8E8D-A73FF6E0A63D}" type="pres">
      <dgm:prSet presAssocID="{CEECD733-797E-4AC7-8C41-D750EB4E2BFD}" presName="node" presStyleLbl="node1" presStyleIdx="6" presStyleCnt="7">
        <dgm:presLayoutVars>
          <dgm:bulletEnabled val="1"/>
        </dgm:presLayoutVars>
      </dgm:prSet>
      <dgm:spPr/>
      <dgm:t>
        <a:bodyPr/>
        <a:lstStyle/>
        <a:p>
          <a:endParaRPr lang="en-US"/>
        </a:p>
      </dgm:t>
    </dgm:pt>
  </dgm:ptLst>
  <dgm:cxnLst>
    <dgm:cxn modelId="{480A0B71-7B15-499A-AE81-6106EE8544F1}" type="presOf" srcId="{7DC37EE0-A940-4AA4-8B4F-025FE23D6B85}" destId="{2747F022-D1E3-402B-892B-16123845713C}" srcOrd="0" destOrd="0" presId="urn:microsoft.com/office/officeart/2005/8/layout/bProcess3"/>
    <dgm:cxn modelId="{7B1090F5-860C-4CEE-BD4C-F50F684663E9}" srcId="{B7A89D8B-D2A0-491F-A0DC-EF4969B5E6F2}" destId="{08C94BFD-2EFB-4F44-979D-0F0D5AE9BF80}" srcOrd="5" destOrd="0" parTransId="{E699D056-5769-417F-A627-E17EB6C26682}" sibTransId="{CC4DD6BE-A80C-40AE-8F65-3AE5463D5B0F}"/>
    <dgm:cxn modelId="{367CE597-D99D-433E-8E66-8CB75DF29F44}" srcId="{B7A89D8B-D2A0-491F-A0DC-EF4969B5E6F2}" destId="{B307ED63-8999-4422-82D1-D6682C027DEE}" srcOrd="0" destOrd="0" parTransId="{D50825F9-7859-41D5-BC93-CE41F4F37099}" sibTransId="{7DC37EE0-A940-4AA4-8B4F-025FE23D6B85}"/>
    <dgm:cxn modelId="{C0C7BAA7-85AB-433A-AFF8-5A58845B452D}" type="presOf" srcId="{DFC74915-861B-47EB-AB79-77425706722D}" destId="{795EB9D6-5280-45DD-B3E4-CF1ED79CCEDE}" srcOrd="0" destOrd="0" presId="urn:microsoft.com/office/officeart/2005/8/layout/bProcess3"/>
    <dgm:cxn modelId="{A9181BEC-B44E-4CDB-A610-188888004348}" type="presOf" srcId="{B7A89D8B-D2A0-491F-A0DC-EF4969B5E6F2}" destId="{AB998ED8-08DC-4638-A09C-728109D09908}" srcOrd="0" destOrd="0" presId="urn:microsoft.com/office/officeart/2005/8/layout/bProcess3"/>
    <dgm:cxn modelId="{E2746CFE-4C6E-4CDC-AD73-6F9EA6112B5F}" type="presOf" srcId="{9E47FCF7-F481-45B2-8271-10A856DB1FF8}" destId="{DEF98070-2316-44A5-A421-E05624D45BF7}" srcOrd="0" destOrd="0" presId="urn:microsoft.com/office/officeart/2005/8/layout/bProcess3"/>
    <dgm:cxn modelId="{CC2DC343-6A8A-4D49-BC55-41BC8E4B16EC}" type="presOf" srcId="{D13FEDB6-1875-4D63-829F-700670DCAA0C}" destId="{A671D1B0-0088-4B4B-9EE4-928567FA85BA}" srcOrd="0" destOrd="0" presId="urn:microsoft.com/office/officeart/2005/8/layout/bProcess3"/>
    <dgm:cxn modelId="{5805387D-6325-41EE-8258-1699FA3253D0}" type="presOf" srcId="{DF99D278-2721-4487-84B0-8D93C154BFC0}" destId="{A56B7509-6CAE-4A1B-8616-08E873808C60}" srcOrd="0" destOrd="0" presId="urn:microsoft.com/office/officeart/2005/8/layout/bProcess3"/>
    <dgm:cxn modelId="{6AD32EE2-0838-4FBC-9512-DB9389C59063}" type="presOf" srcId="{527D93B0-DD3C-449F-8B22-5B04D0D3FF52}" destId="{29C63543-79C5-49CC-B61D-470C8319A52A}" srcOrd="0" destOrd="0" presId="urn:microsoft.com/office/officeart/2005/8/layout/bProcess3"/>
    <dgm:cxn modelId="{3FBFE66E-6BD5-432F-83DF-E01FC37FAABC}" type="presOf" srcId="{7E021784-A63B-46B0-BDF9-579FB088340F}" destId="{63CD5A28-AED7-437B-AE3A-C9E4B9ECABD3}" srcOrd="0" destOrd="0" presId="urn:microsoft.com/office/officeart/2005/8/layout/bProcess3"/>
    <dgm:cxn modelId="{1E51E927-3A43-4030-A586-F0C3E824E736}" srcId="{B7A89D8B-D2A0-491F-A0DC-EF4969B5E6F2}" destId="{CEECD733-797E-4AC7-8C41-D750EB4E2BFD}" srcOrd="6" destOrd="0" parTransId="{F2DFD00F-B1AB-4283-B524-38CD519FAF01}" sibTransId="{B213980D-4944-4B30-8DB5-921165074353}"/>
    <dgm:cxn modelId="{D1B7FE54-C456-4C26-BFF6-3EDD2CB8ED9C}" type="presOf" srcId="{CEECD733-797E-4AC7-8C41-D750EB4E2BFD}" destId="{993E7C19-D309-466D-8E8D-A73FF6E0A63D}" srcOrd="0" destOrd="0" presId="urn:microsoft.com/office/officeart/2005/8/layout/bProcess3"/>
    <dgm:cxn modelId="{A1EE2E19-F9FF-43AE-9C9E-F71D6A0FA2F8}" type="presOf" srcId="{0825BD12-FBBE-4377-BDAF-DB53F3F40B5B}" destId="{4BC3CD5D-7493-4512-97F0-54EB89783C7F}" srcOrd="1" destOrd="0" presId="urn:microsoft.com/office/officeart/2005/8/layout/bProcess3"/>
    <dgm:cxn modelId="{7FD0796B-13BC-4F95-B3DA-3DCC57591E10}" type="presOf" srcId="{B307ED63-8999-4422-82D1-D6682C027DEE}" destId="{52538D01-80D3-4C2B-AC81-D967AF237C89}" srcOrd="0" destOrd="0" presId="urn:microsoft.com/office/officeart/2005/8/layout/bProcess3"/>
    <dgm:cxn modelId="{5362D9A9-A29E-42B5-B619-7917E809C979}" type="presOf" srcId="{49C60797-B899-4CA8-86C3-D4D3EC1FC33A}" destId="{938FE8C0-732B-41B7-8C9D-613623B3A608}" srcOrd="0" destOrd="0" presId="urn:microsoft.com/office/officeart/2005/8/layout/bProcess3"/>
    <dgm:cxn modelId="{905B6369-E56A-40E5-8D1F-E2F7FB527C09}" type="presOf" srcId="{7E021784-A63B-46B0-BDF9-579FB088340F}" destId="{C9F78451-F397-42E3-9E7B-F47B4AA5C3BB}" srcOrd="1" destOrd="0" presId="urn:microsoft.com/office/officeart/2005/8/layout/bProcess3"/>
    <dgm:cxn modelId="{30019627-BE81-41F7-B4FB-9AA7A5B728A9}" srcId="{B7A89D8B-D2A0-491F-A0DC-EF4969B5E6F2}" destId="{D13FEDB6-1875-4D63-829F-700670DCAA0C}" srcOrd="3" destOrd="0" parTransId="{832282FD-5FB1-4822-9CA2-26BCEBB27958}" sibTransId="{7E021784-A63B-46B0-BDF9-579FB088340F}"/>
    <dgm:cxn modelId="{72FE7866-BD2D-4349-99D5-975A2395BBFD}" type="presOf" srcId="{CC4DD6BE-A80C-40AE-8F65-3AE5463D5B0F}" destId="{09BABDF4-A286-439C-83C5-376294AC399A}" srcOrd="1" destOrd="0" presId="urn:microsoft.com/office/officeart/2005/8/layout/bProcess3"/>
    <dgm:cxn modelId="{DE51438C-607C-4D26-AA03-4639EB89BBA2}" type="presOf" srcId="{CC4DD6BE-A80C-40AE-8F65-3AE5463D5B0F}" destId="{DD0D77A3-02BB-4984-A1AC-76790A66DCEF}" srcOrd="0" destOrd="0" presId="urn:microsoft.com/office/officeart/2005/8/layout/bProcess3"/>
    <dgm:cxn modelId="{1905C634-B0BC-422C-98F3-7B75D3FD8151}" srcId="{B7A89D8B-D2A0-491F-A0DC-EF4969B5E6F2}" destId="{527D93B0-DD3C-449F-8B22-5B04D0D3FF52}" srcOrd="1" destOrd="0" parTransId="{2D28B416-BBEE-4CBE-8909-5A7AADD2D8E6}" sibTransId="{0825BD12-FBBE-4377-BDAF-DB53F3F40B5B}"/>
    <dgm:cxn modelId="{CF7961FD-A29A-4087-9792-B86E62491CD0}" srcId="{B7A89D8B-D2A0-491F-A0DC-EF4969B5E6F2}" destId="{9E47FCF7-F481-45B2-8271-10A856DB1FF8}" srcOrd="4" destOrd="0" parTransId="{3F017A16-4CA0-4B24-871B-5720C4A09E45}" sibTransId="{DFC74915-861B-47EB-AB79-77425706722D}"/>
    <dgm:cxn modelId="{7136C622-6474-4077-9578-1E3F034D15A0}" srcId="{B7A89D8B-D2A0-491F-A0DC-EF4969B5E6F2}" destId="{49C60797-B899-4CA8-86C3-D4D3EC1FC33A}" srcOrd="2" destOrd="0" parTransId="{8EF90DF2-049F-4021-9E2D-ABA79EC58310}" sibTransId="{DF99D278-2721-4487-84B0-8D93C154BFC0}"/>
    <dgm:cxn modelId="{5DD23DF0-1F95-4B0B-9F6C-293ADB0EA521}" type="presOf" srcId="{DF99D278-2721-4487-84B0-8D93C154BFC0}" destId="{6371B826-A755-459C-B459-8AAA4FB9095D}" srcOrd="1" destOrd="0" presId="urn:microsoft.com/office/officeart/2005/8/layout/bProcess3"/>
    <dgm:cxn modelId="{6AFA11AD-6311-4A68-865F-C63127133BB9}" type="presOf" srcId="{7DC37EE0-A940-4AA4-8B4F-025FE23D6B85}" destId="{E0EC92B5-B316-4E7A-84EF-795AA0E53198}" srcOrd="1" destOrd="0" presId="urn:microsoft.com/office/officeart/2005/8/layout/bProcess3"/>
    <dgm:cxn modelId="{E8EB7F31-10C5-4F08-86AE-6084BB85EE25}" type="presOf" srcId="{0825BD12-FBBE-4377-BDAF-DB53F3F40B5B}" destId="{FD366DC3-CA43-40F5-947F-FF613C196C40}" srcOrd="0" destOrd="0" presId="urn:microsoft.com/office/officeart/2005/8/layout/bProcess3"/>
    <dgm:cxn modelId="{567270B4-9500-46F0-A003-8F73B1D2D455}" type="presOf" srcId="{08C94BFD-2EFB-4F44-979D-0F0D5AE9BF80}" destId="{9C68A028-78FE-49FB-BB9C-6E65DE9956F2}" srcOrd="0" destOrd="0" presId="urn:microsoft.com/office/officeart/2005/8/layout/bProcess3"/>
    <dgm:cxn modelId="{79A82E84-2BD4-46BF-ADAC-D229BEDD371B}" type="presOf" srcId="{DFC74915-861B-47EB-AB79-77425706722D}" destId="{C3411753-C3A1-4342-BDCF-1AB81D989C4B}" srcOrd="1" destOrd="0" presId="urn:microsoft.com/office/officeart/2005/8/layout/bProcess3"/>
    <dgm:cxn modelId="{C6BEBA00-BABF-43FB-90B0-35DEB76EFAEF}" type="presParOf" srcId="{AB998ED8-08DC-4638-A09C-728109D09908}" destId="{52538D01-80D3-4C2B-AC81-D967AF237C89}" srcOrd="0" destOrd="0" presId="urn:microsoft.com/office/officeart/2005/8/layout/bProcess3"/>
    <dgm:cxn modelId="{75A90655-2755-4B55-890B-B394F97D6061}" type="presParOf" srcId="{AB998ED8-08DC-4638-A09C-728109D09908}" destId="{2747F022-D1E3-402B-892B-16123845713C}" srcOrd="1" destOrd="0" presId="urn:microsoft.com/office/officeart/2005/8/layout/bProcess3"/>
    <dgm:cxn modelId="{4132FB80-DB21-481F-B32E-57829A3D2E3A}" type="presParOf" srcId="{2747F022-D1E3-402B-892B-16123845713C}" destId="{E0EC92B5-B316-4E7A-84EF-795AA0E53198}" srcOrd="0" destOrd="0" presId="urn:microsoft.com/office/officeart/2005/8/layout/bProcess3"/>
    <dgm:cxn modelId="{1FB20F43-640B-4454-96B5-BD6DD550493B}" type="presParOf" srcId="{AB998ED8-08DC-4638-A09C-728109D09908}" destId="{29C63543-79C5-49CC-B61D-470C8319A52A}" srcOrd="2" destOrd="0" presId="urn:microsoft.com/office/officeart/2005/8/layout/bProcess3"/>
    <dgm:cxn modelId="{000A2540-FBEE-48C6-84F5-60F03FF2565F}" type="presParOf" srcId="{AB998ED8-08DC-4638-A09C-728109D09908}" destId="{FD366DC3-CA43-40F5-947F-FF613C196C40}" srcOrd="3" destOrd="0" presId="urn:microsoft.com/office/officeart/2005/8/layout/bProcess3"/>
    <dgm:cxn modelId="{3F2A0B5C-36DC-4D2F-A719-8C7CCC23384C}" type="presParOf" srcId="{FD366DC3-CA43-40F5-947F-FF613C196C40}" destId="{4BC3CD5D-7493-4512-97F0-54EB89783C7F}" srcOrd="0" destOrd="0" presId="urn:microsoft.com/office/officeart/2005/8/layout/bProcess3"/>
    <dgm:cxn modelId="{8D0C4433-53EE-486D-8918-BF9857075E46}" type="presParOf" srcId="{AB998ED8-08DC-4638-A09C-728109D09908}" destId="{938FE8C0-732B-41B7-8C9D-613623B3A608}" srcOrd="4" destOrd="0" presId="urn:microsoft.com/office/officeart/2005/8/layout/bProcess3"/>
    <dgm:cxn modelId="{7DF0173C-B864-41BF-AC6E-828D4B512FEB}" type="presParOf" srcId="{AB998ED8-08DC-4638-A09C-728109D09908}" destId="{A56B7509-6CAE-4A1B-8616-08E873808C60}" srcOrd="5" destOrd="0" presId="urn:microsoft.com/office/officeart/2005/8/layout/bProcess3"/>
    <dgm:cxn modelId="{131E00F1-B6A5-47FA-9A86-9E26BB934541}" type="presParOf" srcId="{A56B7509-6CAE-4A1B-8616-08E873808C60}" destId="{6371B826-A755-459C-B459-8AAA4FB9095D}" srcOrd="0" destOrd="0" presId="urn:microsoft.com/office/officeart/2005/8/layout/bProcess3"/>
    <dgm:cxn modelId="{21D71E50-3603-4580-9A76-E0FF9968A7B8}" type="presParOf" srcId="{AB998ED8-08DC-4638-A09C-728109D09908}" destId="{A671D1B0-0088-4B4B-9EE4-928567FA85BA}" srcOrd="6" destOrd="0" presId="urn:microsoft.com/office/officeart/2005/8/layout/bProcess3"/>
    <dgm:cxn modelId="{76895F9F-408D-4CC9-BC9A-FF8659DD8A71}" type="presParOf" srcId="{AB998ED8-08DC-4638-A09C-728109D09908}" destId="{63CD5A28-AED7-437B-AE3A-C9E4B9ECABD3}" srcOrd="7" destOrd="0" presId="urn:microsoft.com/office/officeart/2005/8/layout/bProcess3"/>
    <dgm:cxn modelId="{89872EC4-315C-4D09-BB5C-5FD8F146AE3F}" type="presParOf" srcId="{63CD5A28-AED7-437B-AE3A-C9E4B9ECABD3}" destId="{C9F78451-F397-42E3-9E7B-F47B4AA5C3BB}" srcOrd="0" destOrd="0" presId="urn:microsoft.com/office/officeart/2005/8/layout/bProcess3"/>
    <dgm:cxn modelId="{4FDA9024-DDD1-4C31-BE00-DEC585AEE64F}" type="presParOf" srcId="{AB998ED8-08DC-4638-A09C-728109D09908}" destId="{DEF98070-2316-44A5-A421-E05624D45BF7}" srcOrd="8" destOrd="0" presId="urn:microsoft.com/office/officeart/2005/8/layout/bProcess3"/>
    <dgm:cxn modelId="{5223C5DC-38E8-45DC-B727-744220138F01}" type="presParOf" srcId="{AB998ED8-08DC-4638-A09C-728109D09908}" destId="{795EB9D6-5280-45DD-B3E4-CF1ED79CCEDE}" srcOrd="9" destOrd="0" presId="urn:microsoft.com/office/officeart/2005/8/layout/bProcess3"/>
    <dgm:cxn modelId="{B434F9C2-651B-40D9-B6F8-35C201ED6552}" type="presParOf" srcId="{795EB9D6-5280-45DD-B3E4-CF1ED79CCEDE}" destId="{C3411753-C3A1-4342-BDCF-1AB81D989C4B}" srcOrd="0" destOrd="0" presId="urn:microsoft.com/office/officeart/2005/8/layout/bProcess3"/>
    <dgm:cxn modelId="{A8076132-129E-4F09-8363-4FC867616C5E}" type="presParOf" srcId="{AB998ED8-08DC-4638-A09C-728109D09908}" destId="{9C68A028-78FE-49FB-BB9C-6E65DE9956F2}" srcOrd="10" destOrd="0" presId="urn:microsoft.com/office/officeart/2005/8/layout/bProcess3"/>
    <dgm:cxn modelId="{7E4BEDB6-67BC-4597-A1C5-F512EF0B896E}" type="presParOf" srcId="{AB998ED8-08DC-4638-A09C-728109D09908}" destId="{DD0D77A3-02BB-4984-A1AC-76790A66DCEF}" srcOrd="11" destOrd="0" presId="urn:microsoft.com/office/officeart/2005/8/layout/bProcess3"/>
    <dgm:cxn modelId="{31749527-A5EC-4F28-8704-C9D963D45F90}" type="presParOf" srcId="{DD0D77A3-02BB-4984-A1AC-76790A66DCEF}" destId="{09BABDF4-A286-439C-83C5-376294AC399A}" srcOrd="0" destOrd="0" presId="urn:microsoft.com/office/officeart/2005/8/layout/bProcess3"/>
    <dgm:cxn modelId="{51D2EF59-24F9-42AE-B872-C47707381A93}" type="presParOf" srcId="{AB998ED8-08DC-4638-A09C-728109D09908}" destId="{993E7C19-D309-466D-8E8D-A73FF6E0A63D}"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7F022-D1E3-402B-892B-16123845713C}">
      <dsp:nvSpPr>
        <dsp:cNvPr id="0" name=""/>
        <dsp:cNvSpPr/>
      </dsp:nvSpPr>
      <dsp:spPr>
        <a:xfrm>
          <a:off x="2681301" y="539651"/>
          <a:ext cx="415363" cy="91440"/>
        </a:xfrm>
        <a:custGeom>
          <a:avLst/>
          <a:gdLst/>
          <a:ahLst/>
          <a:cxnLst/>
          <a:rect l="0" t="0" r="0" b="0"/>
          <a:pathLst>
            <a:path>
              <a:moveTo>
                <a:pt x="0" y="45720"/>
              </a:moveTo>
              <a:lnTo>
                <a:pt x="4153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7834" y="583139"/>
        <a:ext cx="22298" cy="4463"/>
      </dsp:txXfrm>
    </dsp:sp>
    <dsp:sp modelId="{52538D01-80D3-4C2B-AC81-D967AF237C89}">
      <dsp:nvSpPr>
        <dsp:cNvPr id="0" name=""/>
        <dsp:cNvSpPr/>
      </dsp:nvSpPr>
      <dsp:spPr>
        <a:xfrm>
          <a:off x="134536" y="3679"/>
          <a:ext cx="2548565"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EG" sz="2400" b="1" kern="1200" dirty="0" smtClean="0"/>
            <a:t>المناخ الوسط</a:t>
          </a:r>
        </a:p>
        <a:p>
          <a:pPr lvl="0" algn="ctr" defTabSz="1066800">
            <a:lnSpc>
              <a:spcPct val="90000"/>
            </a:lnSpc>
            <a:spcBef>
              <a:spcPct val="0"/>
            </a:spcBef>
            <a:spcAft>
              <a:spcPct val="35000"/>
            </a:spcAft>
          </a:pPr>
          <a:r>
            <a:rPr lang="en-US" sz="1900" b="1" kern="1200" dirty="0" smtClean="0"/>
            <a:t>Miso climatology </a:t>
          </a:r>
          <a:endParaRPr lang="en-US" sz="1900" b="1" kern="1200" dirty="0"/>
        </a:p>
      </dsp:txBody>
      <dsp:txXfrm>
        <a:off x="134536" y="3679"/>
        <a:ext cx="2548565" cy="1163383"/>
      </dsp:txXfrm>
    </dsp:sp>
    <dsp:sp modelId="{FD366DC3-CA43-40F5-947F-FF613C196C40}">
      <dsp:nvSpPr>
        <dsp:cNvPr id="0" name=""/>
        <dsp:cNvSpPr/>
      </dsp:nvSpPr>
      <dsp:spPr>
        <a:xfrm>
          <a:off x="1407199" y="1165263"/>
          <a:ext cx="3106485" cy="415363"/>
        </a:xfrm>
        <a:custGeom>
          <a:avLst/>
          <a:gdLst/>
          <a:ahLst/>
          <a:cxnLst/>
          <a:rect l="0" t="0" r="0" b="0"/>
          <a:pathLst>
            <a:path>
              <a:moveTo>
                <a:pt x="3106485" y="0"/>
              </a:moveTo>
              <a:lnTo>
                <a:pt x="3106485" y="224781"/>
              </a:lnTo>
              <a:lnTo>
                <a:pt x="0" y="224781"/>
              </a:lnTo>
              <a:lnTo>
                <a:pt x="0" y="4153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81984" y="1370713"/>
        <a:ext cx="156916" cy="4463"/>
      </dsp:txXfrm>
    </dsp:sp>
    <dsp:sp modelId="{29C63543-79C5-49CC-B61D-470C8319A52A}">
      <dsp:nvSpPr>
        <dsp:cNvPr id="0" name=""/>
        <dsp:cNvSpPr/>
      </dsp:nvSpPr>
      <dsp:spPr>
        <a:xfrm>
          <a:off x="3129065" y="3679"/>
          <a:ext cx="2769240"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EG" sz="2000" kern="1200" dirty="0" smtClean="0"/>
            <a:t>ا</a:t>
          </a:r>
          <a:r>
            <a:rPr lang="ar-EG" sz="2400" b="1" kern="1200" dirty="0" smtClean="0"/>
            <a:t>لمناخ الشمولي</a:t>
          </a:r>
        </a:p>
        <a:p>
          <a:pPr lvl="0" algn="ctr" defTabSz="889000">
            <a:lnSpc>
              <a:spcPct val="90000"/>
            </a:lnSpc>
            <a:spcBef>
              <a:spcPct val="0"/>
            </a:spcBef>
            <a:spcAft>
              <a:spcPct val="35000"/>
            </a:spcAft>
          </a:pPr>
          <a:r>
            <a:rPr lang="en-US" sz="2000" b="1" kern="1200" dirty="0" smtClean="0"/>
            <a:t>Synoptic Climatology</a:t>
          </a:r>
          <a:endParaRPr lang="en-US" sz="2000" b="1" kern="1200" dirty="0"/>
        </a:p>
      </dsp:txBody>
      <dsp:txXfrm>
        <a:off x="3129065" y="3679"/>
        <a:ext cx="2769240" cy="1163383"/>
      </dsp:txXfrm>
    </dsp:sp>
    <dsp:sp modelId="{A56B7509-6CAE-4A1B-8616-08E873808C60}">
      <dsp:nvSpPr>
        <dsp:cNvPr id="0" name=""/>
        <dsp:cNvSpPr/>
      </dsp:nvSpPr>
      <dsp:spPr>
        <a:xfrm>
          <a:off x="2678063" y="2148998"/>
          <a:ext cx="415363" cy="91440"/>
        </a:xfrm>
        <a:custGeom>
          <a:avLst/>
          <a:gdLst/>
          <a:ahLst/>
          <a:cxnLst/>
          <a:rect l="0" t="0" r="0" b="0"/>
          <a:pathLst>
            <a:path>
              <a:moveTo>
                <a:pt x="0" y="45720"/>
              </a:moveTo>
              <a:lnTo>
                <a:pt x="4153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4596" y="2192486"/>
        <a:ext cx="22298" cy="4463"/>
      </dsp:txXfrm>
    </dsp:sp>
    <dsp:sp modelId="{938FE8C0-732B-41B7-8C9D-613623B3A608}">
      <dsp:nvSpPr>
        <dsp:cNvPr id="0" name=""/>
        <dsp:cNvSpPr/>
      </dsp:nvSpPr>
      <dsp:spPr>
        <a:xfrm>
          <a:off x="134536" y="1613026"/>
          <a:ext cx="2545327"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EG" sz="2400" b="1" kern="1200" dirty="0" smtClean="0"/>
            <a:t>المناخ الوصفي</a:t>
          </a:r>
        </a:p>
        <a:p>
          <a:pPr lvl="0" algn="ctr" defTabSz="1066800">
            <a:lnSpc>
              <a:spcPct val="90000"/>
            </a:lnSpc>
            <a:spcBef>
              <a:spcPct val="0"/>
            </a:spcBef>
            <a:spcAft>
              <a:spcPct val="35000"/>
            </a:spcAft>
          </a:pPr>
          <a:r>
            <a:rPr lang="en-US" sz="2100" b="1" kern="1200" dirty="0" err="1" smtClean="0"/>
            <a:t>Climatography</a:t>
          </a:r>
          <a:endParaRPr lang="en-US" sz="2100" b="1" kern="1200" dirty="0"/>
        </a:p>
      </dsp:txBody>
      <dsp:txXfrm>
        <a:off x="134536" y="1613026"/>
        <a:ext cx="2545327" cy="1163383"/>
      </dsp:txXfrm>
    </dsp:sp>
    <dsp:sp modelId="{63CD5A28-AED7-437B-AE3A-C9E4B9ECABD3}">
      <dsp:nvSpPr>
        <dsp:cNvPr id="0" name=""/>
        <dsp:cNvSpPr/>
      </dsp:nvSpPr>
      <dsp:spPr>
        <a:xfrm>
          <a:off x="1428315" y="2774610"/>
          <a:ext cx="3046367" cy="415363"/>
        </a:xfrm>
        <a:custGeom>
          <a:avLst/>
          <a:gdLst/>
          <a:ahLst/>
          <a:cxnLst/>
          <a:rect l="0" t="0" r="0" b="0"/>
          <a:pathLst>
            <a:path>
              <a:moveTo>
                <a:pt x="3046367" y="0"/>
              </a:moveTo>
              <a:lnTo>
                <a:pt x="3046367" y="224781"/>
              </a:lnTo>
              <a:lnTo>
                <a:pt x="0" y="224781"/>
              </a:lnTo>
              <a:lnTo>
                <a:pt x="0" y="4153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4528" y="2980059"/>
        <a:ext cx="153941" cy="4463"/>
      </dsp:txXfrm>
    </dsp:sp>
    <dsp:sp modelId="{A671D1B0-0088-4B4B-9EE4-928567FA85BA}">
      <dsp:nvSpPr>
        <dsp:cNvPr id="0" name=""/>
        <dsp:cNvSpPr/>
      </dsp:nvSpPr>
      <dsp:spPr>
        <a:xfrm>
          <a:off x="3125827" y="1613026"/>
          <a:ext cx="2697711"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EG" sz="2400" b="1" kern="1200" dirty="0" smtClean="0"/>
            <a:t>المناخ المحلي</a:t>
          </a:r>
        </a:p>
        <a:p>
          <a:pPr lvl="0" algn="ctr" defTabSz="1066800">
            <a:lnSpc>
              <a:spcPct val="90000"/>
            </a:lnSpc>
            <a:spcBef>
              <a:spcPct val="0"/>
            </a:spcBef>
            <a:spcAft>
              <a:spcPct val="35000"/>
            </a:spcAft>
          </a:pPr>
          <a:r>
            <a:rPr lang="en-US" sz="1900" b="1" kern="1200" dirty="0" smtClean="0"/>
            <a:t>Local Climatology</a:t>
          </a:r>
          <a:endParaRPr lang="en-US" sz="1900" b="1" kern="1200" dirty="0"/>
        </a:p>
      </dsp:txBody>
      <dsp:txXfrm>
        <a:off x="3125827" y="1613026"/>
        <a:ext cx="2697711" cy="1163383"/>
      </dsp:txXfrm>
    </dsp:sp>
    <dsp:sp modelId="{795EB9D6-5280-45DD-B3E4-CF1ED79CCEDE}">
      <dsp:nvSpPr>
        <dsp:cNvPr id="0" name=""/>
        <dsp:cNvSpPr/>
      </dsp:nvSpPr>
      <dsp:spPr>
        <a:xfrm>
          <a:off x="2720294" y="3758345"/>
          <a:ext cx="415363" cy="91440"/>
        </a:xfrm>
        <a:custGeom>
          <a:avLst/>
          <a:gdLst/>
          <a:ahLst/>
          <a:cxnLst/>
          <a:rect l="0" t="0" r="0" b="0"/>
          <a:pathLst>
            <a:path>
              <a:moveTo>
                <a:pt x="0" y="45720"/>
              </a:moveTo>
              <a:lnTo>
                <a:pt x="4153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6827" y="3801833"/>
        <a:ext cx="22298" cy="4463"/>
      </dsp:txXfrm>
    </dsp:sp>
    <dsp:sp modelId="{DEF98070-2316-44A5-A421-E05624D45BF7}">
      <dsp:nvSpPr>
        <dsp:cNvPr id="0" name=""/>
        <dsp:cNvSpPr/>
      </dsp:nvSpPr>
      <dsp:spPr>
        <a:xfrm>
          <a:off x="134536" y="3222373"/>
          <a:ext cx="2587558"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EG" sz="1900" kern="1200" dirty="0" smtClean="0"/>
            <a:t>ا</a:t>
          </a:r>
          <a:r>
            <a:rPr lang="ar-EG" sz="2400" b="1" kern="1200" dirty="0" smtClean="0"/>
            <a:t>لمناخ العام</a:t>
          </a:r>
        </a:p>
        <a:p>
          <a:pPr lvl="0" algn="ctr" defTabSz="844550">
            <a:lnSpc>
              <a:spcPct val="90000"/>
            </a:lnSpc>
            <a:spcBef>
              <a:spcPct val="0"/>
            </a:spcBef>
            <a:spcAft>
              <a:spcPct val="35000"/>
            </a:spcAft>
          </a:pPr>
          <a:r>
            <a:rPr lang="en-US" sz="1900" b="1" kern="1200" dirty="0" smtClean="0"/>
            <a:t>Macro </a:t>
          </a:r>
          <a:r>
            <a:rPr lang="en-US" sz="1900" b="1" kern="1200" dirty="0" err="1" smtClean="0"/>
            <a:t>climtology</a:t>
          </a:r>
          <a:endParaRPr lang="en-US" sz="1900" b="1" kern="1200" dirty="0"/>
        </a:p>
      </dsp:txBody>
      <dsp:txXfrm>
        <a:off x="134536" y="3222373"/>
        <a:ext cx="2587558" cy="1163383"/>
      </dsp:txXfrm>
    </dsp:sp>
    <dsp:sp modelId="{DD0D77A3-02BB-4984-A1AC-76790A66DCEF}">
      <dsp:nvSpPr>
        <dsp:cNvPr id="0" name=""/>
        <dsp:cNvSpPr/>
      </dsp:nvSpPr>
      <dsp:spPr>
        <a:xfrm>
          <a:off x="5708328" y="3758345"/>
          <a:ext cx="415363" cy="91440"/>
        </a:xfrm>
        <a:custGeom>
          <a:avLst/>
          <a:gdLst/>
          <a:ahLst/>
          <a:cxnLst/>
          <a:rect l="0" t="0" r="0" b="0"/>
          <a:pathLst>
            <a:path>
              <a:moveTo>
                <a:pt x="0" y="45720"/>
              </a:moveTo>
              <a:lnTo>
                <a:pt x="4153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04860" y="3801833"/>
        <a:ext cx="22298" cy="4463"/>
      </dsp:txXfrm>
    </dsp:sp>
    <dsp:sp modelId="{9C68A028-78FE-49FB-BB9C-6E65DE9956F2}">
      <dsp:nvSpPr>
        <dsp:cNvPr id="0" name=""/>
        <dsp:cNvSpPr/>
      </dsp:nvSpPr>
      <dsp:spPr>
        <a:xfrm>
          <a:off x="3168058" y="3222373"/>
          <a:ext cx="2542070"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EG" sz="2400" b="1" kern="1200" dirty="0" smtClean="0"/>
            <a:t>المناخ التفصيلي</a:t>
          </a:r>
        </a:p>
        <a:p>
          <a:pPr lvl="0" algn="ctr" defTabSz="1066800">
            <a:lnSpc>
              <a:spcPct val="90000"/>
            </a:lnSpc>
            <a:spcBef>
              <a:spcPct val="0"/>
            </a:spcBef>
            <a:spcAft>
              <a:spcPct val="35000"/>
            </a:spcAft>
          </a:pPr>
          <a:r>
            <a:rPr lang="en-US" sz="2000" b="1" kern="1200" dirty="0" smtClean="0"/>
            <a:t>Microclimatology</a:t>
          </a:r>
          <a:endParaRPr lang="en-US" sz="2000" b="1" kern="1200" dirty="0"/>
        </a:p>
      </dsp:txBody>
      <dsp:txXfrm>
        <a:off x="3168058" y="3222373"/>
        <a:ext cx="2542070" cy="1163383"/>
      </dsp:txXfrm>
    </dsp:sp>
    <dsp:sp modelId="{993E7C19-D309-466D-8E8D-A73FF6E0A63D}">
      <dsp:nvSpPr>
        <dsp:cNvPr id="0" name=""/>
        <dsp:cNvSpPr/>
      </dsp:nvSpPr>
      <dsp:spPr>
        <a:xfrm>
          <a:off x="6156091" y="3222373"/>
          <a:ext cx="1938972" cy="116338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EG" sz="2400" b="1" kern="1200" dirty="0" smtClean="0"/>
            <a:t>المناخ التطبيقي </a:t>
          </a:r>
          <a:endParaRPr lang="en-US" sz="2400" b="1" kern="1200" dirty="0" smtClean="0"/>
        </a:p>
        <a:p>
          <a:pPr lvl="0" algn="ctr" defTabSz="1066800">
            <a:lnSpc>
              <a:spcPct val="90000"/>
            </a:lnSpc>
            <a:spcBef>
              <a:spcPct val="0"/>
            </a:spcBef>
            <a:spcAft>
              <a:spcPct val="35000"/>
            </a:spcAft>
          </a:pPr>
          <a:r>
            <a:rPr lang="en-US" sz="1800" b="1" kern="1200" dirty="0" smtClean="0"/>
            <a:t>Applied Climatology</a:t>
          </a:r>
          <a:endParaRPr lang="en-US" sz="1800" b="1" kern="1200" dirty="0"/>
        </a:p>
      </dsp:txBody>
      <dsp:txXfrm>
        <a:off x="6156091" y="3222373"/>
        <a:ext cx="1938972" cy="11633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1/24/2021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789E2A65-E8AC-48D9-A6D3-27F7C37876EE}"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43536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35336FF9-C771-457F-AF72-F7146B2C160E}" type="datetimeFigureOut">
              <a:rPr lang="en-US"/>
              <a:pPr>
                <a:defRPr/>
              </a:pPr>
              <a:t>1/24/2021</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097E351A-7CEC-4306-A1CF-11B8380873C2}" type="slidenum">
              <a:rPr lang="en-US"/>
              <a:pPr>
                <a:defRPr/>
              </a:pPr>
              <a:t>‹#›</a:t>
            </a:fld>
            <a:endParaRPr lang="en-US"/>
          </a:p>
        </p:txBody>
      </p:sp>
    </p:spTree>
    <p:extLst>
      <p:ext uri="{BB962C8B-B14F-4D97-AF65-F5344CB8AC3E}">
        <p14:creationId xmlns:p14="http://schemas.microsoft.com/office/powerpoint/2010/main" val="302950436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B080CD-A27F-4F53-AAAD-94F3E968DAEF}" type="datetimeFigureOut">
              <a:rPr lang="en-US"/>
              <a:pPr>
                <a:defRPr/>
              </a:pPr>
              <a:t>1/24/2021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5E916-936E-4ECA-AA2C-6F5C6635B4BB}" type="slidenum">
              <a:rPr lang="en-US"/>
              <a:pPr>
                <a:defRPr/>
              </a:pPr>
              <a:t>‹#›</a:t>
            </a:fld>
            <a:endParaRPr lang="en-US"/>
          </a:p>
        </p:txBody>
      </p:sp>
    </p:spTree>
    <p:extLst>
      <p:ext uri="{BB962C8B-B14F-4D97-AF65-F5344CB8AC3E}">
        <p14:creationId xmlns:p14="http://schemas.microsoft.com/office/powerpoint/2010/main" val="1029097741"/>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46167D2B-A6DC-4BF5-8C56-8886ADE54C5C}" type="datetimeFigureOut">
              <a:rPr lang="en-US"/>
              <a:pPr>
                <a:defRPr/>
              </a:pPr>
              <a:t>1/24/2021</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F245B21D-DD68-48BB-9A52-997EC3F84DBC}" type="slidenum">
              <a:rPr lang="en-US"/>
              <a:pPr>
                <a:defRPr/>
              </a:pPr>
              <a:t>‹#›</a:t>
            </a:fld>
            <a:endParaRPr lang="en-US"/>
          </a:p>
        </p:txBody>
      </p:sp>
    </p:spTree>
    <p:extLst>
      <p:ext uri="{BB962C8B-B14F-4D97-AF65-F5344CB8AC3E}">
        <p14:creationId xmlns:p14="http://schemas.microsoft.com/office/powerpoint/2010/main" val="112091767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AF06B7C-2B49-41B3-B25B-E74DB003B78C}" type="datetimeFigureOut">
              <a:rPr lang="en-US"/>
              <a:pPr>
                <a:defRPr/>
              </a:pPr>
              <a:t>1/24/2021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3C02A4-6E58-4A00-AB1D-D64B524925BA}" type="slidenum">
              <a:rPr lang="en-US"/>
              <a:pPr>
                <a:defRPr/>
              </a:pPr>
              <a:t>‹#›</a:t>
            </a:fld>
            <a:endParaRPr lang="en-US"/>
          </a:p>
        </p:txBody>
      </p:sp>
    </p:spTree>
    <p:extLst>
      <p:ext uri="{BB962C8B-B14F-4D97-AF65-F5344CB8AC3E}">
        <p14:creationId xmlns:p14="http://schemas.microsoft.com/office/powerpoint/2010/main" val="19291845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5998885-1A04-4428-AF39-1BF25763E742}" type="datetimeFigureOut">
              <a:rPr lang="en-US"/>
              <a:pPr>
                <a:defRPr/>
              </a:pPr>
              <a:t>1/24/2021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29222B-8F13-4DA0-AFB6-B4779EEF0F91}" type="slidenum">
              <a:rPr lang="en-US"/>
              <a:pPr>
                <a:defRPr/>
              </a:pPr>
              <a:t>‹#›</a:t>
            </a:fld>
            <a:endParaRPr lang="en-US"/>
          </a:p>
        </p:txBody>
      </p:sp>
    </p:spTree>
    <p:extLst>
      <p:ext uri="{BB962C8B-B14F-4D97-AF65-F5344CB8AC3E}">
        <p14:creationId xmlns:p14="http://schemas.microsoft.com/office/powerpoint/2010/main" val="1256270685"/>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C795EE0-A0F0-438D-AECF-6F5C28381E23}" type="datetimeFigureOut">
              <a:rPr lang="en-US"/>
              <a:pPr>
                <a:defRPr/>
              </a:pPr>
              <a:t>1/24/2021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888D3-261E-466B-9E3F-1872D2F4F71C}" type="slidenum">
              <a:rPr lang="en-US"/>
              <a:pPr>
                <a:defRPr/>
              </a:pPr>
              <a:t>‹#›</a:t>
            </a:fld>
            <a:endParaRPr lang="en-US"/>
          </a:p>
        </p:txBody>
      </p:sp>
    </p:spTree>
    <p:extLst>
      <p:ext uri="{BB962C8B-B14F-4D97-AF65-F5344CB8AC3E}">
        <p14:creationId xmlns:p14="http://schemas.microsoft.com/office/powerpoint/2010/main" val="2827696467"/>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85D756-BC33-4A87-BD04-4FCD722FB091}" type="datetimeFigureOut">
              <a:rPr lang="en-US"/>
              <a:pPr>
                <a:defRPr/>
              </a:pPr>
              <a:t>1/24/2021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802DF0-E687-4038-A1F3-673D4A15EDA7}" type="slidenum">
              <a:rPr lang="en-US"/>
              <a:pPr>
                <a:defRPr/>
              </a:pPr>
              <a:t>‹#›</a:t>
            </a:fld>
            <a:endParaRPr lang="en-US"/>
          </a:p>
        </p:txBody>
      </p:sp>
    </p:spTree>
    <p:extLst>
      <p:ext uri="{BB962C8B-B14F-4D97-AF65-F5344CB8AC3E}">
        <p14:creationId xmlns:p14="http://schemas.microsoft.com/office/powerpoint/2010/main" val="2846608255"/>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7360E2-21A2-41B5-AF72-E7BC8FAF281D}" type="datetimeFigureOut">
              <a:rPr lang="en-US"/>
              <a:pPr>
                <a:defRPr/>
              </a:pPr>
              <a:t>1/24/2021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CC9B-F732-4AD7-895B-E1B63C324D76}" type="slidenum">
              <a:rPr lang="en-US"/>
              <a:pPr>
                <a:defRPr/>
              </a:pPr>
              <a:t>‹#›</a:t>
            </a:fld>
            <a:endParaRPr lang="en-US"/>
          </a:p>
        </p:txBody>
      </p:sp>
    </p:spTree>
    <p:extLst>
      <p:ext uri="{BB962C8B-B14F-4D97-AF65-F5344CB8AC3E}">
        <p14:creationId xmlns:p14="http://schemas.microsoft.com/office/powerpoint/2010/main" val="2371116839"/>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336441-252C-4996-B108-ED1B7CD8D6AF}" type="datetimeFigureOut">
              <a:rPr lang="en-US"/>
              <a:pPr>
                <a:defRPr/>
              </a:pPr>
              <a:t>1/24/2021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8DEC77B-FF1D-4ACF-A8B0-B3F3CBFB2591}" type="slidenum">
              <a:rPr lang="en-US"/>
              <a:pPr>
                <a:defRPr/>
              </a:pPr>
              <a:t>‹#›</a:t>
            </a:fld>
            <a:endParaRPr lang="en-US"/>
          </a:p>
        </p:txBody>
      </p:sp>
    </p:spTree>
    <p:extLst>
      <p:ext uri="{BB962C8B-B14F-4D97-AF65-F5344CB8AC3E}">
        <p14:creationId xmlns:p14="http://schemas.microsoft.com/office/powerpoint/2010/main" val="40432137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044929D-ED89-405B-A4A5-168EB58CED5F}" type="datetimeFigureOut">
              <a:rPr lang="en-US"/>
              <a:pPr>
                <a:defRPr/>
              </a:pPr>
              <a:t>1/24/2021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C7FC54-9914-4AEF-BEA9-875512D87DB3}" type="slidenum">
              <a:rPr lang="en-US"/>
              <a:pPr>
                <a:defRPr/>
              </a:pPr>
              <a:t>‹#›</a:t>
            </a:fld>
            <a:endParaRPr lang="en-US"/>
          </a:p>
        </p:txBody>
      </p:sp>
    </p:spTree>
    <p:extLst>
      <p:ext uri="{BB962C8B-B14F-4D97-AF65-F5344CB8AC3E}">
        <p14:creationId xmlns:p14="http://schemas.microsoft.com/office/powerpoint/2010/main" val="712912206"/>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EA62DF-F5E6-46E2-96DC-A57E27E65EC0}" type="datetimeFigureOut">
              <a:rPr lang="en-US"/>
              <a:pPr>
                <a:defRPr/>
              </a:pPr>
              <a:t>1/24/2021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A60F06-F929-4420-8C2C-C03F723D3D2B}" type="slidenum">
              <a:rPr lang="en-US"/>
              <a:pPr>
                <a:defRPr/>
              </a:pPr>
              <a:t>‹#›</a:t>
            </a:fld>
            <a:endParaRPr lang="en-US"/>
          </a:p>
        </p:txBody>
      </p:sp>
    </p:spTree>
    <p:extLst>
      <p:ext uri="{BB962C8B-B14F-4D97-AF65-F5344CB8AC3E}">
        <p14:creationId xmlns:p14="http://schemas.microsoft.com/office/powerpoint/2010/main" val="1609313217"/>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456D78FA-D0A7-47A4-B578-6D2C5F4A1981}"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77883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6763B4CA-9DF7-42F2-B6CC-AB908694954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7524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1/24/2021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1/24/2021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1/24/2021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1/24/2021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1/24/2021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1/24/2021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1/24/2021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1/24/2021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1/24/2021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1/24/2021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1/24/2021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1/24/2021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5087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008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7814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838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9576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739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734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1/24/2021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0563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9865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366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6538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F52006-8B44-4DDD-9E09-A077D8EC66DD}"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52812142"/>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09C8-B883-4223-9E69-616D526334AF}"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61F6FA-C7E2-453C-B498-3AFBAC381AD8}" type="slidenum">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156338832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7294BC-8886-48FB-9585-612592A3C05E}"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10BDD-3D37-4455-86A4-5E5E46EF8C9D}"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179913077"/>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431B00-36B7-4684-8B5C-74FBADAADBB3}"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B2A44-7F27-4F39-91B9-B73E2899FB9B}" type="slidenum">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86381572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2BCF10-1788-47A7-A2E8-6F6A0075EA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7"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4BA045-C9BD-419C-9BFF-48828E3FB712}"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303486573"/>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62A6DC-34E8-42CC-842A-C29E337A7A7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8"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9"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21DFD-3084-421E-B8BA-351FEA9F1257}"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50054587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1/24/2021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4B2B7B-47B9-4E08-BF16-4EE84385FBD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152AD-1EE0-40A1-983A-E78C7A7810BB}"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840170958"/>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FD8149-567C-4A9D-A22B-261CC8A3853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3"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0A214F-6F63-4673-AD73-5759367F56F4}"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536256646"/>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7DE1E6-1681-4901-B2A1-6BEB6DCEB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7"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5F24CE-33E1-40A1-B70B-93446C4AB941}"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996098309"/>
      </p:ext>
    </p:extLst>
  </p:cSld>
  <p:clrMapOvr>
    <a:masterClrMapping/>
  </p:clrMapOvr>
  <p:transition>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EF0ADF-AAE8-432A-B65B-76B88AA66B0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10" name="Footer Placeholder 5"/>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50840-7958-4D23-837D-CA71C5A2EC5C}"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980565947"/>
      </p:ext>
    </p:extLst>
  </p:cSld>
  <p:clrMapOvr>
    <a:masterClrMapping/>
  </p:clrMapOvr>
  <p:transition>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20FCB9-5615-4FD4-A5BA-6BF3F1094B0A}"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D0D7A-C9E1-42C3-9FFF-ED8BBD03B3D4}"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831579761"/>
      </p:ext>
    </p:extLst>
  </p:cSld>
  <p:clrMapOvr>
    <a:masterClrMapping/>
  </p:clrMapOvr>
  <p:transition>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D80412-1665-4A68-9578-006E09855E6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EF4F88-4316-4718-B21F-AB04F7E77117}"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545338691"/>
      </p:ext>
    </p:extLst>
  </p:cSld>
  <p:clrMapOvr>
    <a:masterClrMapping/>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A4393E-C386-4AA4-82F1-FA8F31BC22AE}" type="slidenum">
              <a:rPr kumimoji="0" lang="ar-SA"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604299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636DA7-8F94-4091-8D53-209BC75A881A}" type="slidenum">
              <a:rPr kumimoji="0" lang="ar-SA"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89027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1/24/2021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1/24/2021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1/24/2021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9C6FB46-FB59-464A-B950-50AD32FE81C8}" type="datetimeFigureOut">
              <a:rPr lang="en-US"/>
              <a:pPr fontAlgn="base">
                <a:spcBef>
                  <a:spcPct val="0"/>
                </a:spcBef>
                <a:spcAft>
                  <a:spcPct val="0"/>
                </a:spcAft>
                <a:defRPr/>
              </a:pPr>
              <a:t>1/24/2021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F481D514-013C-4E7D-889F-2ECA7F59BC2D}"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1529863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1/24/2021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24F8E9-E3C4-4168-BF1D-C634EE44015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953350-E6D9-4D2F-B342-62F7A08593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437264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1024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4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527A9D1-28D6-4596-B827-AD80F934E5D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1/24/2021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ea typeface="+mn-ea"/>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ED7849-275F-4574-9EC9-1BF9B25B015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102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grpSp>
    </p:spTree>
    <p:extLst>
      <p:ext uri="{BB962C8B-B14F-4D97-AF65-F5344CB8AC3E}">
        <p14:creationId xmlns:p14="http://schemas.microsoft.com/office/powerpoint/2010/main" val="318280895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r_m_hafez@hotmail.com" TargetMode="External"/><Relationship Id="rId2" Type="http://schemas.openxmlformats.org/officeDocument/2006/relationships/hyperlink" Target="mailto:mohhafez@ksu.edu.s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dr_h_mohamed@yahoo.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9906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التغير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المناخ</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Climate Change</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667000" y="1676400"/>
            <a:ext cx="3581400" cy="1905000"/>
          </a:xfrm>
          <a:prstGeom prst="rect">
            <a:avLst/>
          </a:prstGeom>
        </p:spPr>
        <p:txBody>
          <a:bodyPr wrap="none" fromWordArt="1">
            <a:prstTxWarp prst="textPlain">
              <a:avLst>
                <a:gd name="adj" fmla="val 50597"/>
              </a:avLst>
            </a:prstTxWarp>
          </a:bodyPr>
          <a:lstStyle/>
          <a:p>
            <a:pPr algn="ctr" rtl="1" eaLnBrk="0" fontAlgn="base" hangingPunct="0">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مقدمة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8854366"/>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742950"/>
          </a:xfrm>
        </p:spPr>
        <p:txBody>
          <a:bodyPr/>
          <a:lstStyle/>
          <a:p>
            <a:pPr algn="ctr" rtl="1" eaLnBrk="1" hangingPunct="1"/>
            <a:r>
              <a:rPr lang="ar-EG" altLang="en-US" sz="4400" b="1" smtClean="0"/>
              <a:t>أفرع علم المناخ</a:t>
            </a:r>
            <a:endParaRPr lang="en-US" altLang="en-US" sz="4400" b="1" smtClean="0"/>
          </a:p>
        </p:txBody>
      </p:sp>
      <p:sp>
        <p:nvSpPr>
          <p:cNvPr id="3" name="Content Placeholder 2"/>
          <p:cNvSpPr>
            <a:spLocks noGrp="1"/>
          </p:cNvSpPr>
          <p:nvPr>
            <p:ph idx="1"/>
          </p:nvPr>
        </p:nvSpPr>
        <p:spPr>
          <a:xfrm>
            <a:off x="457200" y="1752600"/>
            <a:ext cx="8229600" cy="4373563"/>
          </a:xfrm>
        </p:spPr>
        <p:txBody>
          <a:bodyPr rtlCol="0">
            <a:normAutofit fontScale="77500" lnSpcReduction="20000"/>
          </a:bodyPr>
          <a:lstStyle/>
          <a:p>
            <a:pPr marL="274320" indent="-274320" algn="just" rtl="1" eaLnBrk="1" fontAlgn="auto" hangingPunct="1">
              <a:spcAft>
                <a:spcPts val="0"/>
              </a:spcAft>
              <a:buClr>
                <a:schemeClr val="accent3"/>
              </a:buClr>
              <a:buFont typeface="Arial" pitchFamily="34" charset="0"/>
              <a:buChar char="•"/>
              <a:defRPr/>
            </a:pPr>
            <a:r>
              <a:rPr lang="ar-EG" sz="2800" b="1" dirty="0" smtClean="0"/>
              <a:t>علم المناخ العام يدرس عناصر المناخ والعوامل المؤثرة على مستوي سطح الأرض أو على مستوي القارات.</a:t>
            </a:r>
          </a:p>
          <a:p>
            <a:pPr marL="274320" indent="-274320" algn="just" rtl="1" eaLnBrk="1" fontAlgn="auto" hangingPunct="1">
              <a:spcAft>
                <a:spcPts val="0"/>
              </a:spcAft>
              <a:buClr>
                <a:schemeClr val="accent3"/>
              </a:buClr>
              <a:buFont typeface="Arial" pitchFamily="34" charset="0"/>
              <a:buChar char="•"/>
              <a:defRPr/>
            </a:pPr>
            <a:r>
              <a:rPr lang="ar-EG" sz="2800" b="1" dirty="0" smtClean="0"/>
              <a:t>علم المناخ المحلي يدرس عناصر المناخ وظواهره في مناطق محددة المساحة.</a:t>
            </a:r>
          </a:p>
          <a:p>
            <a:pPr marL="274320" indent="-274320" algn="just" rtl="1" eaLnBrk="1" fontAlgn="auto" hangingPunct="1">
              <a:spcAft>
                <a:spcPts val="0"/>
              </a:spcAft>
              <a:buClr>
                <a:schemeClr val="accent3"/>
              </a:buClr>
              <a:buFont typeface="Arial" pitchFamily="34" charset="0"/>
              <a:buChar char="•"/>
              <a:defRPr/>
            </a:pPr>
            <a:r>
              <a:rPr lang="ar-EG" sz="2800" b="1" dirty="0" smtClean="0"/>
              <a:t>علم مناخ المناطق المتوسطة المساحة يعالج خصائص المناخ في مناطق متوسطة المساحة عادة في حدود مساحات الدول.</a:t>
            </a:r>
          </a:p>
          <a:p>
            <a:pPr marL="274320" indent="-274320" algn="just" rtl="1" eaLnBrk="1" fontAlgn="auto" hangingPunct="1">
              <a:spcAft>
                <a:spcPts val="0"/>
              </a:spcAft>
              <a:buClr>
                <a:schemeClr val="accent3"/>
              </a:buClr>
              <a:buFont typeface="Arial" pitchFamily="34" charset="0"/>
              <a:buChar char="•"/>
              <a:defRPr/>
            </a:pPr>
            <a:r>
              <a:rPr lang="ar-EG" sz="2800" b="1" dirty="0" smtClean="0"/>
              <a:t>علم المناخ التفصيلي يختص بدراسة مناطق محدودة جداً في مجال بضعة أمتار في طبقة التر</a:t>
            </a:r>
            <a:r>
              <a:rPr lang="ar-SA" sz="2800" b="1" dirty="0" smtClean="0"/>
              <a:t>و</a:t>
            </a:r>
            <a:r>
              <a:rPr lang="ar-EG" sz="2800" b="1" dirty="0" smtClean="0"/>
              <a:t>بوسفير في المدن أو الغابات.</a:t>
            </a:r>
          </a:p>
          <a:p>
            <a:pPr marL="274320" indent="-274320" algn="just" rtl="1" eaLnBrk="1" fontAlgn="auto" hangingPunct="1">
              <a:spcAft>
                <a:spcPts val="0"/>
              </a:spcAft>
              <a:buClr>
                <a:schemeClr val="accent3"/>
              </a:buClr>
              <a:buFont typeface="Arial" pitchFamily="34" charset="0"/>
              <a:buChar char="•"/>
              <a:defRPr/>
            </a:pPr>
            <a:r>
              <a:rPr lang="ar-EG" sz="2800" b="1" dirty="0" smtClean="0"/>
              <a:t>المناخ الوصفي يهتم بوصف البيانات المناخية وتبوبيها ووضعها في جداول وتمثيلها في رسومات.</a:t>
            </a:r>
          </a:p>
          <a:p>
            <a:pPr marL="274320" indent="-274320" algn="just" rtl="1" eaLnBrk="1" fontAlgn="auto" hangingPunct="1">
              <a:spcAft>
                <a:spcPts val="0"/>
              </a:spcAft>
              <a:buClr>
                <a:schemeClr val="accent3"/>
              </a:buClr>
              <a:buFont typeface="Arial" pitchFamily="34" charset="0"/>
              <a:buChar char="•"/>
              <a:defRPr/>
            </a:pPr>
            <a:r>
              <a:rPr lang="ar-EG" sz="2800" b="1" dirty="0" smtClean="0"/>
              <a:t>المناخ الشمولي يدرس خصائص الغلاف الجوى وظواهره ويستفاد منه في بناء النماذج المناخية.</a:t>
            </a:r>
          </a:p>
          <a:p>
            <a:pPr marL="274320" indent="-274320" algn="just" rtl="1" eaLnBrk="1" fontAlgn="auto" hangingPunct="1">
              <a:spcAft>
                <a:spcPts val="0"/>
              </a:spcAft>
              <a:buClr>
                <a:schemeClr val="accent3"/>
              </a:buClr>
              <a:buFont typeface="Arial" pitchFamily="34" charset="0"/>
              <a:buChar char="•"/>
              <a:defRPr/>
            </a:pPr>
            <a:r>
              <a:rPr lang="ar-EG" sz="2800" b="1" dirty="0" smtClean="0"/>
              <a:t>علم المناخ التطبيقي  ويهتم بالتطبيقات العملية لدراسة الغلاف الجوى</a:t>
            </a:r>
            <a:r>
              <a:rPr lang="ar-SA" sz="2800" b="1" dirty="0"/>
              <a:t>، </a:t>
            </a:r>
            <a:r>
              <a:rPr lang="ar-SA" sz="2800" b="1" dirty="0" smtClean="0"/>
              <a:t>أى يعني </a:t>
            </a:r>
            <a:r>
              <a:rPr lang="ar-SA" sz="2800" b="1" dirty="0"/>
              <a:t>بتطبيق النظريات والمعلومات المناخية على مشاكل معينة ضمن موضوع معين مثل الجيومورفولوجي أو التربة أو الزراعة أو الطاقة وغيرها</a:t>
            </a:r>
            <a:r>
              <a:rPr lang="ar-SA" sz="2800" b="1" dirty="0" smtClean="0"/>
              <a:t>.</a:t>
            </a:r>
            <a:endParaRPr lang="ar-SA" sz="2800" b="1" dirty="0"/>
          </a:p>
        </p:txBody>
      </p:sp>
    </p:spTree>
    <p:extLst>
      <p:ext uri="{BB962C8B-B14F-4D97-AF65-F5344CB8AC3E}">
        <p14:creationId xmlns:p14="http://schemas.microsoft.com/office/powerpoint/2010/main" val="1341112740"/>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229600" cy="895350"/>
          </a:xfrm>
        </p:spPr>
        <p:txBody>
          <a:bodyPr/>
          <a:lstStyle/>
          <a:p>
            <a:pPr algn="ctr" rtl="1" eaLnBrk="1" hangingPunct="1"/>
            <a:r>
              <a:rPr lang="ar-EG" altLang="en-US" sz="4400" b="1" smtClean="0"/>
              <a:t>أفرع علم المناخ</a:t>
            </a:r>
            <a:endParaRPr lang="en-US" altLang="en-US" sz="4400" b="1" smtClean="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01901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04850"/>
            <a:ext cx="8229600" cy="971550"/>
          </a:xfrm>
        </p:spPr>
        <p:txBody>
          <a:bodyPr/>
          <a:lstStyle/>
          <a:p>
            <a:pPr algn="ctr" rtl="1" eaLnBrk="1" hangingPunct="1"/>
            <a:r>
              <a:rPr lang="ar-EG" altLang="en-US" sz="4400" b="1" smtClean="0"/>
              <a:t>موضوعات التطبيق في علم المناخ</a:t>
            </a:r>
            <a:endParaRPr lang="en-US" altLang="en-US" sz="4400" b="1" smtClean="0"/>
          </a:p>
        </p:txBody>
      </p:sp>
      <p:sp>
        <p:nvSpPr>
          <p:cNvPr id="25603" name="Content Placeholder 2"/>
          <p:cNvSpPr>
            <a:spLocks noGrp="1"/>
          </p:cNvSpPr>
          <p:nvPr>
            <p:ph idx="1"/>
          </p:nvPr>
        </p:nvSpPr>
        <p:spPr/>
        <p:txBody>
          <a:bodyPr/>
          <a:lstStyle/>
          <a:p>
            <a:pPr algn="ctr" rtl="1" eaLnBrk="1" hangingPunct="1"/>
            <a:r>
              <a:rPr lang="ar-EG" altLang="en-US" smtClean="0">
                <a:ea typeface="Majalla UI"/>
              </a:rPr>
              <a:t>المناخ التطبيقي الزراعي</a:t>
            </a:r>
            <a:r>
              <a:rPr lang="en-US" altLang="en-US" smtClean="0"/>
              <a:t>           </a:t>
            </a:r>
            <a:r>
              <a:rPr lang="ar-EG" altLang="en-US" smtClean="0">
                <a:ea typeface="Majalla UI"/>
              </a:rPr>
              <a:t> </a:t>
            </a:r>
            <a:r>
              <a:rPr lang="en-US" altLang="en-US" smtClean="0"/>
              <a:t> Agroclimatology</a:t>
            </a:r>
            <a:r>
              <a:rPr lang="ar-EG" altLang="en-US" smtClean="0">
                <a:ea typeface="Majalla UI"/>
              </a:rPr>
              <a:t> </a:t>
            </a:r>
          </a:p>
          <a:p>
            <a:pPr algn="ctr" rtl="1" eaLnBrk="1" hangingPunct="1"/>
            <a:r>
              <a:rPr lang="ar-EG" altLang="en-US" smtClean="0">
                <a:ea typeface="Majalla UI"/>
              </a:rPr>
              <a:t>المناخ التطبيقي الصناعي </a:t>
            </a:r>
            <a:r>
              <a:rPr lang="en-US" altLang="en-US" smtClean="0"/>
              <a:t>Industrial Climatology</a:t>
            </a:r>
            <a:r>
              <a:rPr lang="ar-EG" altLang="en-US" smtClean="0">
                <a:ea typeface="Majalla UI"/>
              </a:rPr>
              <a:t> </a:t>
            </a:r>
          </a:p>
          <a:p>
            <a:pPr algn="ctr" rtl="1" eaLnBrk="1" hangingPunct="1"/>
            <a:r>
              <a:rPr lang="ar-EG" altLang="en-US" smtClean="0">
                <a:ea typeface="Majalla UI"/>
              </a:rPr>
              <a:t>المناخ التطبيقي الطبي</a:t>
            </a:r>
            <a:r>
              <a:rPr lang="en-US" altLang="en-US" smtClean="0"/>
              <a:t>       </a:t>
            </a:r>
            <a:r>
              <a:rPr lang="ar-EG" altLang="en-US" smtClean="0">
                <a:ea typeface="Majalla UI"/>
              </a:rPr>
              <a:t> </a:t>
            </a:r>
            <a:r>
              <a:rPr lang="en-US" altLang="en-US" smtClean="0"/>
              <a:t>Medical Climatology</a:t>
            </a:r>
            <a:r>
              <a:rPr lang="ar-EG" altLang="en-US" smtClean="0">
                <a:ea typeface="Majalla UI"/>
              </a:rPr>
              <a:t> </a:t>
            </a:r>
          </a:p>
          <a:p>
            <a:pPr algn="ctr" rtl="1" eaLnBrk="1" hangingPunct="1"/>
            <a:r>
              <a:rPr lang="ar-EG" altLang="en-US" smtClean="0">
                <a:ea typeface="Majalla UI"/>
              </a:rPr>
              <a:t>المناخ التطبيقي النباتي</a:t>
            </a:r>
            <a:r>
              <a:rPr lang="en-US" altLang="en-US" smtClean="0"/>
              <a:t>            </a:t>
            </a:r>
            <a:r>
              <a:rPr lang="ar-EG" altLang="en-US" smtClean="0">
                <a:ea typeface="Majalla UI"/>
              </a:rPr>
              <a:t> </a:t>
            </a:r>
            <a:r>
              <a:rPr lang="en-US" altLang="en-US" smtClean="0"/>
              <a:t> PhytoClimatology</a:t>
            </a:r>
            <a:r>
              <a:rPr lang="ar-EG" altLang="en-US" smtClean="0">
                <a:ea typeface="Majalla UI"/>
              </a:rPr>
              <a:t> </a:t>
            </a:r>
          </a:p>
          <a:p>
            <a:pPr algn="ctr" rtl="1" eaLnBrk="1" hangingPunct="1"/>
            <a:r>
              <a:rPr lang="ar-EG" altLang="en-US" smtClean="0">
                <a:ea typeface="Majalla UI"/>
              </a:rPr>
              <a:t>مناخ التربة التطبيقي</a:t>
            </a:r>
            <a:r>
              <a:rPr lang="en-US" altLang="en-US" smtClean="0"/>
              <a:t>               </a:t>
            </a:r>
            <a:r>
              <a:rPr lang="ar-EG" altLang="en-US" smtClean="0">
                <a:ea typeface="Majalla UI"/>
              </a:rPr>
              <a:t> </a:t>
            </a:r>
            <a:r>
              <a:rPr lang="en-US" altLang="en-US" smtClean="0"/>
              <a:t>Pedoclimatology </a:t>
            </a:r>
            <a:r>
              <a:rPr lang="ar-EG" altLang="en-US" smtClean="0">
                <a:ea typeface="Majalla UI"/>
              </a:rPr>
              <a:t> </a:t>
            </a:r>
          </a:p>
          <a:p>
            <a:pPr algn="ctr" rtl="1" eaLnBrk="1" hangingPunct="1"/>
            <a:r>
              <a:rPr lang="ar-EG" altLang="en-US" smtClean="0">
                <a:ea typeface="Majalla UI"/>
              </a:rPr>
              <a:t>المناخ التطبيقي المائي</a:t>
            </a:r>
            <a:r>
              <a:rPr lang="en-US" altLang="en-US" smtClean="0"/>
              <a:t>            </a:t>
            </a:r>
            <a:r>
              <a:rPr lang="ar-EG" altLang="en-US" smtClean="0">
                <a:ea typeface="Majalla UI"/>
              </a:rPr>
              <a:t> </a:t>
            </a:r>
            <a:r>
              <a:rPr lang="en-US" altLang="en-US" smtClean="0"/>
              <a:t>Hydroclimatology</a:t>
            </a:r>
          </a:p>
        </p:txBody>
      </p:sp>
    </p:spTree>
    <p:extLst>
      <p:ext uri="{BB962C8B-B14F-4D97-AF65-F5344CB8AC3E}">
        <p14:creationId xmlns:p14="http://schemas.microsoft.com/office/powerpoint/2010/main" val="173271978"/>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atmosphe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4275" name="Rectangle 2"/>
          <p:cNvSpPr>
            <a:spLocks noGrp="1" noRot="1" noChangeArrowheads="1"/>
          </p:cNvSpPr>
          <p:nvPr>
            <p:ph type="title"/>
          </p:nvPr>
        </p:nvSpPr>
        <p:spPr>
          <a:xfrm>
            <a:off x="685800" y="244475"/>
            <a:ext cx="7848600" cy="898525"/>
          </a:xfrm>
        </p:spPr>
        <p:txBody>
          <a:bodyPr/>
          <a:lstStyle/>
          <a:p>
            <a:pPr rtl="1" eaLnBrk="1" hangingPunct="1"/>
            <a:r>
              <a:rPr lang="ar-EG" b="1" dirty="0" smtClean="0">
                <a:solidFill>
                  <a:schemeClr val="bg1"/>
                </a:solidFill>
              </a:rPr>
              <a:t>التغيرات المناخية</a:t>
            </a:r>
            <a:endParaRPr lang="en-US" b="1" dirty="0" smtClean="0">
              <a:solidFill>
                <a:schemeClr val="bg1"/>
              </a:solidFill>
            </a:endParaRPr>
          </a:p>
        </p:txBody>
      </p:sp>
      <p:sp>
        <p:nvSpPr>
          <p:cNvPr id="15363" name="Rectangle 3"/>
          <p:cNvSpPr>
            <a:spLocks noGrp="1" noRot="1" noChangeArrowheads="1"/>
          </p:cNvSpPr>
          <p:nvPr>
            <p:ph type="body" sz="half" idx="1"/>
          </p:nvPr>
        </p:nvSpPr>
        <p:spPr>
          <a:xfrm>
            <a:off x="228600" y="1447800"/>
            <a:ext cx="8610600" cy="5029200"/>
          </a:xfrm>
        </p:spPr>
        <p:txBody>
          <a:bodyPr/>
          <a:lstStyle/>
          <a:p>
            <a:pPr algn="just" rtl="1" eaLnBrk="1" hangingPunct="1">
              <a:lnSpc>
                <a:spcPct val="90000"/>
              </a:lnSpc>
            </a:pPr>
            <a:r>
              <a:rPr lang="ar-EG" sz="3000" b="1" dirty="0" smtClean="0">
                <a:solidFill>
                  <a:schemeClr val="bg1"/>
                </a:solidFill>
              </a:rPr>
              <a:t>ظهر اتجاه جديد بدأ يطغي على الدراسات التطبيقية في المناخ وهو محاولة معرفة تأثير التغير المناخي المحتمل في البيئة والموارد المائية والزراعة بشكل عام من خلال وضع النماذج المناخية التي تمثل توقعات التغيير ومن ثم تقاس التأثيرات استناداً إلى توقعات </a:t>
            </a:r>
            <a:r>
              <a:rPr lang="ar-EG" sz="3000" b="1" dirty="0" smtClean="0">
                <a:solidFill>
                  <a:srgbClr val="000000"/>
                </a:solidFill>
              </a:rPr>
              <a:t>التغيير، وفي هذا المجال أخذت الدراسات اتجاهين</a:t>
            </a:r>
          </a:p>
          <a:p>
            <a:pPr algn="just" rtl="1" eaLnBrk="1" hangingPunct="1">
              <a:lnSpc>
                <a:spcPct val="90000"/>
              </a:lnSpc>
            </a:pPr>
            <a:r>
              <a:rPr lang="ar-EG" sz="3000" b="1" dirty="0" smtClean="0">
                <a:solidFill>
                  <a:srgbClr val="000000"/>
                </a:solidFill>
              </a:rPr>
              <a:t>الأول: افتراض تغيير ثابت في عنصر مناخي أو مجموعة عناصر مناخية، ثم يقاس تأثير هذا التغيير في نشاطات الإنسان المختلفة</a:t>
            </a:r>
          </a:p>
          <a:p>
            <a:pPr algn="just" rtl="1" eaLnBrk="1" hangingPunct="1">
              <a:lnSpc>
                <a:spcPct val="90000"/>
              </a:lnSpc>
            </a:pPr>
            <a:r>
              <a:rPr lang="ar-EG" sz="3000" b="1" dirty="0" smtClean="0">
                <a:solidFill>
                  <a:srgbClr val="000000"/>
                </a:solidFill>
              </a:rPr>
              <a:t>الثاني: محاولة بناء نموذج مناخي باستخدام المعلومات المتوافرة عن علاقة العناصر المناخية بعضها البعض، ويتم التعامل مع أنشطة الانسان وتوقع تأثرها استناداً إلى هذا النموذج.</a:t>
            </a:r>
          </a:p>
          <a:p>
            <a:pPr algn="r" rtl="1" eaLnBrk="1" hangingPunct="1">
              <a:lnSpc>
                <a:spcPct val="90000"/>
              </a:lnSpc>
            </a:pPr>
            <a:endParaRPr lang="en-US" sz="2000" dirty="0" smtClean="0"/>
          </a:p>
          <a:p>
            <a:pPr eaLnBrk="1" hangingPunct="1">
              <a:lnSpc>
                <a:spcPct val="90000"/>
              </a:lnSpc>
            </a:pPr>
            <a:endParaRPr lang="en-US" sz="2800" dirty="0" smtClean="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909270864"/>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50938" y="214313"/>
            <a:ext cx="7793037" cy="1157287"/>
          </a:xfrm>
        </p:spPr>
        <p:txBody>
          <a:bodyPr/>
          <a:lstStyle/>
          <a:p>
            <a:pPr algn="ctr" rtl="1"/>
            <a:r>
              <a:rPr lang="ar-EG" b="1" dirty="0" smtClean="0"/>
              <a:t>أسباب التغيرات المناخية</a:t>
            </a:r>
            <a:endParaRPr lang="en-US" b="1" dirty="0" smtClean="0"/>
          </a:p>
        </p:txBody>
      </p:sp>
      <p:sp>
        <p:nvSpPr>
          <p:cNvPr id="55299" name="Content Placeholder 2"/>
          <p:cNvSpPr>
            <a:spLocks noGrp="1"/>
          </p:cNvSpPr>
          <p:nvPr>
            <p:ph idx="1"/>
          </p:nvPr>
        </p:nvSpPr>
        <p:spPr>
          <a:xfrm>
            <a:off x="3581400" y="1905000"/>
            <a:ext cx="5257800" cy="4724400"/>
          </a:xfrm>
        </p:spPr>
        <p:txBody>
          <a:bodyPr/>
          <a:lstStyle/>
          <a:p>
            <a:pPr algn="r" rtl="1"/>
            <a:r>
              <a:rPr lang="ar-EG" sz="2600" b="1" smtClean="0"/>
              <a:t>فرضية البقع الشمسية</a:t>
            </a:r>
          </a:p>
          <a:p>
            <a:pPr algn="r" rtl="1"/>
            <a:r>
              <a:rPr lang="ar-EG" sz="2600" b="1" smtClean="0"/>
              <a:t>فرضية حركة النظام الشمسي</a:t>
            </a:r>
          </a:p>
          <a:p>
            <a:pPr algn="r" rtl="1"/>
            <a:r>
              <a:rPr lang="ar-EG" sz="2600" b="1" smtClean="0"/>
              <a:t>التغيرات المركزية في مدار الأرض</a:t>
            </a:r>
          </a:p>
          <a:p>
            <a:pPr algn="r" rtl="1"/>
            <a:r>
              <a:rPr lang="ar-EG" sz="2600" b="1" smtClean="0"/>
              <a:t>ميل محور دوران الأرض</a:t>
            </a:r>
          </a:p>
          <a:p>
            <a:pPr algn="r" rtl="1"/>
            <a:r>
              <a:rPr lang="ar-EG" sz="2600" b="1" smtClean="0"/>
              <a:t>الاختلافات في المغناطيسية الأرضية</a:t>
            </a:r>
          </a:p>
          <a:p>
            <a:pPr algn="r" rtl="1"/>
            <a:r>
              <a:rPr lang="ar-EG" sz="2600" b="1" smtClean="0"/>
              <a:t>فرضيات الشفافية الجوية</a:t>
            </a:r>
          </a:p>
          <a:p>
            <a:pPr algn="r" rtl="1"/>
            <a:r>
              <a:rPr lang="ar-EG" sz="2600" b="1" smtClean="0"/>
              <a:t>فرضية تزحزح القارات</a:t>
            </a:r>
          </a:p>
          <a:p>
            <a:pPr algn="r" rtl="1"/>
            <a:r>
              <a:rPr lang="ar-EG" sz="2600" b="1" smtClean="0"/>
              <a:t>فرضية ارتفاع القارات والجبال</a:t>
            </a:r>
          </a:p>
          <a:p>
            <a:pPr algn="r" rtl="1"/>
            <a:r>
              <a:rPr lang="ar-EG" sz="2600" b="1" smtClean="0"/>
              <a:t>دور الإنسان في التغيرات المناخية</a:t>
            </a:r>
            <a:endParaRPr lang="en-US" sz="2600" b="1" smtClean="0"/>
          </a:p>
        </p:txBody>
      </p:sp>
      <p:pic>
        <p:nvPicPr>
          <p:cNvPr id="4" name="Picture 4" descr="shindell"/>
          <p:cNvPicPr>
            <a:picLocks noChangeAspect="1" noChangeArrowheads="1"/>
          </p:cNvPicPr>
          <p:nvPr/>
        </p:nvPicPr>
        <p:blipFill>
          <a:blip r:embed="rId2">
            <a:extLst>
              <a:ext uri="{28A0092B-C50C-407E-A947-70E740481C1C}">
                <a14:useLocalDpi xmlns:a14="http://schemas.microsoft.com/office/drawing/2010/main" val="0"/>
              </a:ext>
            </a:extLst>
          </a:blip>
          <a:srcRect t="28152"/>
          <a:stretch>
            <a:fillRect/>
          </a:stretch>
        </p:blipFill>
        <p:spPr bwMode="auto">
          <a:xfrm>
            <a:off x="152400" y="22860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 descr="global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2286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descr="Global_war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
            <a:ext cx="1208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572000"/>
            <a:ext cx="22907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7" descr="globa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72000"/>
            <a:ext cx="19796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06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2"/>
          </p:nvPr>
        </p:nvSpPr>
        <p:spPr>
          <a:xfrm>
            <a:off x="685800" y="2057400"/>
            <a:ext cx="2743200" cy="4191000"/>
          </a:xfrm>
        </p:spPr>
        <p:txBody>
          <a:bodyPr/>
          <a:lstStyle/>
          <a:p>
            <a:pPr algn="just" rtl="1"/>
            <a:r>
              <a:rPr lang="ar-EG" altLang="en-US" sz="3200" b="1" smtClean="0">
                <a:solidFill>
                  <a:srgbClr val="04617B"/>
                </a:solidFill>
                <a:ea typeface="Majalla UI"/>
              </a:rPr>
              <a:t>من لايري في يومه ما يستحق الابتسامة فليغلق عينيه بضع دقائق وليعلم أن رؤية النور وحدها تستحق الابتسامة....</a:t>
            </a:r>
            <a:endParaRPr lang="en-US" altLang="en-US" sz="3200" b="1" smtClean="0">
              <a:solidFill>
                <a:srgbClr val="04617B"/>
              </a:solidFill>
            </a:endParaRPr>
          </a:p>
          <a:p>
            <a:pPr algn="just" rtl="1"/>
            <a:endParaRPr lang="en-US" altLang="en-US" smtClean="0"/>
          </a:p>
        </p:txBody>
      </p:sp>
      <p:pic>
        <p:nvPicPr>
          <p:cNvPr id="15363"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33800" y="2133600"/>
            <a:ext cx="5111750" cy="2840038"/>
          </a:xfrm>
        </p:spPr>
      </p:pic>
      <p:sp>
        <p:nvSpPr>
          <p:cNvPr id="5" name="Title 4"/>
          <p:cNvSpPr>
            <a:spLocks noGrp="1"/>
          </p:cNvSpPr>
          <p:nvPr>
            <p:ph type="title"/>
          </p:nvPr>
        </p:nvSpPr>
        <p:spPr>
          <a:extLst/>
        </p:spPr>
        <p:txBody>
          <a:bodyPr lIns="91440" rIns="91440" bIns="45720">
            <a:spAutoFit/>
          </a:bodyPr>
          <a:lstStyle/>
          <a:p>
            <a:pPr algn="ctr">
              <a:defRPr/>
            </a:pPr>
            <a:r>
              <a:rPr lang="ar-EG"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ابتسم</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75887153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6096000" cy="2971800"/>
          </a:xfrm>
        </p:spPr>
      </p:pic>
    </p:spTree>
    <p:extLst>
      <p:ext uri="{BB962C8B-B14F-4D97-AF65-F5344CB8AC3E}">
        <p14:creationId xmlns:p14="http://schemas.microsoft.com/office/powerpoint/2010/main" val="3732753213"/>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666750"/>
          </a:xfrm>
        </p:spPr>
        <p:txBody>
          <a:bodyPr/>
          <a:lstStyle/>
          <a:p>
            <a:pPr algn="ctr" rtl="1"/>
            <a:r>
              <a:rPr lang="ar-EG" altLang="en-US" b="1" dirty="0" smtClean="0"/>
              <a:t>أهداف المقرر</a:t>
            </a:r>
            <a:endParaRPr lang="en-US" altLang="en-US" b="1" dirty="0" smtClean="0"/>
          </a:p>
        </p:txBody>
      </p:sp>
      <p:sp>
        <p:nvSpPr>
          <p:cNvPr id="17411" name="Content Placeholder 2"/>
          <p:cNvSpPr>
            <a:spLocks noGrp="1"/>
          </p:cNvSpPr>
          <p:nvPr>
            <p:ph idx="1"/>
          </p:nvPr>
        </p:nvSpPr>
        <p:spPr>
          <a:xfrm>
            <a:off x="304800" y="1219200"/>
            <a:ext cx="8534400" cy="5410200"/>
          </a:xfrm>
        </p:spPr>
        <p:txBody>
          <a:bodyPr/>
          <a:lstStyle/>
          <a:p>
            <a:pPr algn="just" rtl="1">
              <a:lnSpc>
                <a:spcPct val="150000"/>
              </a:lnSpc>
            </a:pPr>
            <a:r>
              <a:rPr lang="ar-EG" altLang="en-US" sz="2400" b="1" dirty="0">
                <a:ea typeface="Majalla UI"/>
                <a:cs typeface="+mj-cs"/>
              </a:rPr>
              <a:t>توضيح </a:t>
            </a:r>
            <a:r>
              <a:rPr lang="ar-SA" altLang="en-US" sz="2400" b="1" dirty="0">
                <a:ea typeface="Majalla UI"/>
                <a:cs typeface="+mj-cs"/>
              </a:rPr>
              <a:t>ماهية التغير المناخي </a:t>
            </a:r>
            <a:r>
              <a:rPr lang="ar-SA" altLang="en-US" sz="2400" b="1" dirty="0" smtClean="0">
                <a:ea typeface="Majalla UI"/>
                <a:cs typeface="+mj-cs"/>
              </a:rPr>
              <a:t>وارتباطه ب</a:t>
            </a:r>
            <a:r>
              <a:rPr lang="ar-EG" altLang="en-US" sz="2400" b="1" dirty="0" smtClean="0">
                <a:ea typeface="Majalla UI"/>
                <a:cs typeface="+mj-cs"/>
              </a:rPr>
              <a:t>الدراسات </a:t>
            </a:r>
            <a:r>
              <a:rPr lang="ar-EG" altLang="en-US" sz="2400" b="1" dirty="0">
                <a:ea typeface="Majalla UI"/>
                <a:cs typeface="+mj-cs"/>
              </a:rPr>
              <a:t>التطبيقية في </a:t>
            </a:r>
            <a:r>
              <a:rPr lang="ar-EG" altLang="en-US" sz="2400" b="1" dirty="0" smtClean="0">
                <a:ea typeface="Majalla UI"/>
                <a:cs typeface="+mj-cs"/>
              </a:rPr>
              <a:t>المناخ</a:t>
            </a:r>
            <a:r>
              <a:rPr lang="ar-SA" altLang="en-US" sz="2400" b="1" dirty="0" smtClean="0">
                <a:ea typeface="Majalla UI"/>
                <a:cs typeface="+mj-cs"/>
              </a:rPr>
              <a:t>.</a:t>
            </a:r>
          </a:p>
          <a:p>
            <a:pPr algn="just" rtl="1">
              <a:lnSpc>
                <a:spcPct val="150000"/>
              </a:lnSpc>
            </a:pPr>
            <a:r>
              <a:rPr lang="ar-SA" altLang="en-US" sz="2400" b="1" dirty="0" smtClean="0">
                <a:ea typeface="Majalla UI"/>
                <a:cs typeface="+mj-cs"/>
              </a:rPr>
              <a:t>أبراز اتجاهات دراسة التغير </a:t>
            </a:r>
            <a:r>
              <a:rPr lang="ar-EG" altLang="en-US" sz="2400" b="1" dirty="0" smtClean="0">
                <a:ea typeface="Majalla UI"/>
                <a:cs typeface="+mj-cs"/>
              </a:rPr>
              <a:t>المناخ</a:t>
            </a:r>
            <a:r>
              <a:rPr lang="ar-SA" altLang="en-US" sz="2400" b="1" dirty="0" smtClean="0">
                <a:ea typeface="Majalla UI"/>
                <a:cs typeface="+mj-cs"/>
              </a:rPr>
              <a:t>ي، وعلاقتها</a:t>
            </a:r>
            <a:r>
              <a:rPr lang="ar-EG" altLang="en-US" sz="2400" b="1" dirty="0" smtClean="0">
                <a:ea typeface="Majalla UI"/>
                <a:cs typeface="+mj-cs"/>
              </a:rPr>
              <a:t> </a:t>
            </a:r>
            <a:r>
              <a:rPr lang="ar-EG" altLang="en-US" sz="2400" b="1" dirty="0">
                <a:ea typeface="Majalla UI"/>
                <a:cs typeface="+mj-cs"/>
              </a:rPr>
              <a:t>بالبيئة الطبيعية والمجتمعات </a:t>
            </a:r>
            <a:r>
              <a:rPr lang="ar-EG" altLang="en-US" sz="2400" b="1" dirty="0" smtClean="0">
                <a:ea typeface="Majalla UI"/>
                <a:cs typeface="+mj-cs"/>
              </a:rPr>
              <a:t>البشرية.</a:t>
            </a:r>
            <a:endParaRPr lang="ar-SA" altLang="en-US" sz="2400" b="1" dirty="0" smtClean="0">
              <a:ea typeface="Majalla UI"/>
              <a:cs typeface="+mj-cs"/>
            </a:endParaRPr>
          </a:p>
          <a:p>
            <a:pPr algn="just" rtl="1">
              <a:lnSpc>
                <a:spcPct val="150000"/>
              </a:lnSpc>
            </a:pPr>
            <a:r>
              <a:rPr lang="ar-SA" altLang="en-US" sz="2400" b="1" dirty="0" smtClean="0">
                <a:ea typeface="Majalla UI"/>
                <a:cs typeface="+mj-cs"/>
              </a:rPr>
              <a:t>معرفة </a:t>
            </a:r>
            <a:r>
              <a:rPr lang="ar-EG" altLang="en-US" sz="2400" b="1" dirty="0" smtClean="0">
                <a:ea typeface="Majalla UI"/>
                <a:cs typeface="+mj-cs"/>
              </a:rPr>
              <a:t>أسباب </a:t>
            </a:r>
            <a:r>
              <a:rPr lang="ar-EG" altLang="en-US" sz="2400" b="1" dirty="0">
                <a:ea typeface="Majalla UI"/>
                <a:cs typeface="+mj-cs"/>
              </a:rPr>
              <a:t>التغيرات </a:t>
            </a:r>
            <a:r>
              <a:rPr lang="ar-EG" altLang="en-US" sz="2400" b="1" dirty="0" smtClean="0">
                <a:ea typeface="Majalla UI"/>
                <a:cs typeface="+mj-cs"/>
              </a:rPr>
              <a:t>المناخية</a:t>
            </a:r>
            <a:r>
              <a:rPr lang="ar-SA" altLang="en-US" sz="2400" b="1" dirty="0" smtClean="0">
                <a:ea typeface="Majalla UI"/>
                <a:cs typeface="+mj-cs"/>
              </a:rPr>
              <a:t>.</a:t>
            </a:r>
            <a:endParaRPr lang="ar-EG" altLang="en-US" sz="2400" b="1" dirty="0">
              <a:ea typeface="Majalla UI"/>
              <a:cs typeface="+mj-cs"/>
            </a:endParaRPr>
          </a:p>
          <a:p>
            <a:pPr algn="just" rtl="1">
              <a:lnSpc>
                <a:spcPct val="150000"/>
              </a:lnSpc>
            </a:pPr>
            <a:r>
              <a:rPr lang="ar-EG" altLang="en-US" sz="2400" b="1" dirty="0">
                <a:ea typeface="Majalla UI"/>
                <a:cs typeface="+mj-cs"/>
              </a:rPr>
              <a:t>توضيح الفرق بين </a:t>
            </a:r>
            <a:r>
              <a:rPr lang="ar-EG" altLang="en-US" sz="2400" b="1" dirty="0" smtClean="0">
                <a:ea typeface="Majalla UI"/>
                <a:cs typeface="+mj-cs"/>
              </a:rPr>
              <a:t>ت</a:t>
            </a:r>
            <a:r>
              <a:rPr lang="ar-SA" altLang="en-US" sz="2400" b="1" dirty="0" smtClean="0">
                <a:ea typeface="Majalla UI"/>
                <a:cs typeface="+mj-cs"/>
              </a:rPr>
              <a:t>ٌ</a:t>
            </a:r>
            <a:r>
              <a:rPr lang="ar-EG" altLang="en-US" sz="2400" b="1" dirty="0" smtClean="0">
                <a:ea typeface="Majalla UI"/>
                <a:cs typeface="+mj-cs"/>
              </a:rPr>
              <a:t>غير </a:t>
            </a:r>
            <a:r>
              <a:rPr lang="ar-SA" altLang="en-US" sz="2400" b="1" dirty="0" smtClean="0">
                <a:ea typeface="Majalla UI"/>
                <a:cs typeface="+mj-cs"/>
              </a:rPr>
              <a:t>المناخ وتغير </a:t>
            </a:r>
            <a:r>
              <a:rPr lang="ar-EG" altLang="en-US" sz="2400" b="1" dirty="0" smtClean="0">
                <a:ea typeface="Majalla UI"/>
                <a:cs typeface="+mj-cs"/>
              </a:rPr>
              <a:t>المناخ، </a:t>
            </a:r>
            <a:r>
              <a:rPr lang="ar-EG" altLang="en-US" sz="2400" b="1" dirty="0">
                <a:ea typeface="Majalla UI"/>
                <a:cs typeface="+mj-cs"/>
              </a:rPr>
              <a:t>والتمييز </a:t>
            </a:r>
            <a:r>
              <a:rPr lang="ar-EG" altLang="en-US" sz="2400" b="1" dirty="0" smtClean="0">
                <a:ea typeface="Majalla UI"/>
                <a:cs typeface="+mj-cs"/>
              </a:rPr>
              <a:t>بين</a:t>
            </a:r>
            <a:r>
              <a:rPr lang="ar-SA" altLang="en-US" sz="2400" b="1" dirty="0" smtClean="0">
                <a:ea typeface="Majalla UI"/>
                <a:cs typeface="+mj-cs"/>
              </a:rPr>
              <a:t>  التغير المناخي</a:t>
            </a:r>
            <a:r>
              <a:rPr lang="ar-EG" altLang="en-US" sz="2400" b="1" dirty="0" smtClean="0">
                <a:ea typeface="Majalla UI"/>
                <a:cs typeface="+mj-cs"/>
              </a:rPr>
              <a:t> </a:t>
            </a:r>
            <a:r>
              <a:rPr lang="ar-EG" altLang="en-US" sz="2400" b="1" dirty="0">
                <a:ea typeface="Majalla UI"/>
                <a:cs typeface="+mj-cs"/>
              </a:rPr>
              <a:t>وبين التباين المناخي والتقلب المناخي، </a:t>
            </a:r>
            <a:r>
              <a:rPr lang="ar-SA" altLang="en-US" sz="2400" b="1" dirty="0" smtClean="0">
                <a:ea typeface="Majalla UI"/>
                <a:cs typeface="+mj-cs"/>
              </a:rPr>
              <a:t>وبخاصة من حيث ال</a:t>
            </a:r>
            <a:r>
              <a:rPr lang="ar-EG" altLang="en-US" sz="2400" b="1" dirty="0" smtClean="0">
                <a:ea typeface="Majalla UI"/>
                <a:cs typeface="+mj-cs"/>
              </a:rPr>
              <a:t>مقاييس الزمنية</a:t>
            </a:r>
            <a:r>
              <a:rPr lang="ar-EG" altLang="en-US" sz="2400" b="1" dirty="0">
                <a:ea typeface="Majalla UI"/>
                <a:cs typeface="+mj-cs"/>
              </a:rPr>
              <a:t>.</a:t>
            </a:r>
          </a:p>
          <a:p>
            <a:pPr algn="just" rtl="1">
              <a:lnSpc>
                <a:spcPct val="150000"/>
              </a:lnSpc>
            </a:pPr>
            <a:r>
              <a:rPr lang="ar-EG" altLang="en-US" sz="2400" b="1" dirty="0">
                <a:ea typeface="Majalla UI"/>
                <a:cs typeface="+mj-cs"/>
              </a:rPr>
              <a:t>دراسة تأثر مناخ الأرض بآليات التسخين الأرضي والغازات الدفيئة وظاهرة الاحتباس الحراري وارتفاع مستوى سطح البحر، وظاهرة النينو </a:t>
            </a:r>
            <a:r>
              <a:rPr lang="en-US" altLang="en-US" sz="2000" b="1" dirty="0">
                <a:latin typeface="Times New Roman" panose="02020603050405020304" pitchFamily="18" charset="0"/>
                <a:ea typeface="Majalla UI"/>
                <a:cs typeface="Times New Roman" panose="02020603050405020304" pitchFamily="18" charset="0"/>
              </a:rPr>
              <a:t>El Niño </a:t>
            </a:r>
            <a:r>
              <a:rPr lang="ar-SA" altLang="en-US" sz="2400" b="1" dirty="0">
                <a:ea typeface="Majalla UI"/>
                <a:cs typeface="+mj-cs"/>
              </a:rPr>
              <a:t> </a:t>
            </a:r>
            <a:r>
              <a:rPr lang="ar-EG" altLang="en-US" sz="2400" b="1" dirty="0">
                <a:ea typeface="Majalla UI"/>
                <a:cs typeface="+mj-cs"/>
              </a:rPr>
              <a:t>وظاهرة لا نينا </a:t>
            </a:r>
            <a:r>
              <a:rPr lang="en-US" altLang="en-US" sz="2000" b="1" dirty="0">
                <a:latin typeface="Times New Roman" panose="02020603050405020304" pitchFamily="18" charset="0"/>
                <a:ea typeface="Majalla UI"/>
                <a:cs typeface="Times New Roman" panose="02020603050405020304" pitchFamily="18" charset="0"/>
              </a:rPr>
              <a:t>La </a:t>
            </a:r>
            <a:r>
              <a:rPr lang="en-US" altLang="en-US" sz="2000" b="1" dirty="0" smtClean="0">
                <a:latin typeface="Times New Roman" panose="02020603050405020304" pitchFamily="18" charset="0"/>
                <a:ea typeface="Majalla UI"/>
                <a:cs typeface="Times New Roman" panose="02020603050405020304" pitchFamily="18" charset="0"/>
              </a:rPr>
              <a:t>Nina</a:t>
            </a:r>
            <a:r>
              <a:rPr lang="ar-EG" altLang="en-US" sz="2400" b="1" dirty="0" smtClean="0">
                <a:ea typeface="Majalla UI"/>
                <a:cs typeface="+mj-cs"/>
              </a:rPr>
              <a:t>.</a:t>
            </a:r>
            <a:endParaRPr lang="ar-EG" altLang="en-US" sz="2400" b="1" dirty="0">
              <a:ea typeface="Majalla UI"/>
              <a:cs typeface="+mj-cs"/>
            </a:endParaRPr>
          </a:p>
          <a:p>
            <a:pPr algn="r" rtl="1">
              <a:lnSpc>
                <a:spcPct val="150000"/>
              </a:lnSpc>
            </a:pPr>
            <a:r>
              <a:rPr lang="ar-SA" altLang="en-US" sz="2400" b="1" dirty="0" smtClean="0">
                <a:ea typeface="Majalla UI"/>
                <a:cs typeface="+mj-cs"/>
              </a:rPr>
              <a:t>دراسة النماذج والاسقاطات والتقنيات الحديثة في </a:t>
            </a:r>
            <a:r>
              <a:rPr lang="ar-SA" altLang="en-US" sz="2400" b="1" dirty="0">
                <a:ea typeface="Majalla UI"/>
                <a:cs typeface="+mj-cs"/>
              </a:rPr>
              <a:t>بحوث </a:t>
            </a:r>
            <a:r>
              <a:rPr lang="ar-SA" altLang="en-US" sz="2400" b="1" dirty="0" smtClean="0">
                <a:ea typeface="Majalla UI"/>
                <a:cs typeface="+mj-cs"/>
              </a:rPr>
              <a:t>تغير المناخ العالمي</a:t>
            </a:r>
            <a:r>
              <a:rPr lang="ar-EG" altLang="en-US" sz="2400" b="1" dirty="0" smtClean="0">
                <a:ea typeface="Majalla UI"/>
                <a:cs typeface="+mj-cs"/>
              </a:rPr>
              <a:t>.</a:t>
            </a:r>
            <a:endParaRPr lang="ar-EG" altLang="en-US" sz="2400" b="1" dirty="0">
              <a:ea typeface="Majalla UI"/>
              <a:cs typeface="+mj-cs"/>
            </a:endParaRPr>
          </a:p>
          <a:p>
            <a:pPr algn="just" rtl="1">
              <a:lnSpc>
                <a:spcPct val="150000"/>
              </a:lnSpc>
            </a:pPr>
            <a:r>
              <a:rPr lang="ar-EG" altLang="en-US" sz="2400" b="1" dirty="0">
                <a:ea typeface="Majalla UI"/>
                <a:cs typeface="+mj-cs"/>
              </a:rPr>
              <a:t>دراسة التأثيرات المحتملة </a:t>
            </a:r>
            <a:r>
              <a:rPr lang="ar-SA" altLang="en-US" sz="2400" b="1" dirty="0" smtClean="0">
                <a:ea typeface="Majalla UI"/>
                <a:cs typeface="+mj-cs"/>
              </a:rPr>
              <a:t>للتغيرات المناخية </a:t>
            </a:r>
            <a:r>
              <a:rPr lang="ar-EG" altLang="en-US" sz="2400" b="1" dirty="0" smtClean="0">
                <a:ea typeface="Majalla UI"/>
                <a:cs typeface="+mj-cs"/>
              </a:rPr>
              <a:t>في </a:t>
            </a:r>
            <a:r>
              <a:rPr lang="ar-EG" altLang="en-US" sz="2400" b="1" dirty="0">
                <a:ea typeface="Majalla UI"/>
                <a:cs typeface="+mj-cs"/>
              </a:rPr>
              <a:t>المستقبل </a:t>
            </a:r>
            <a:r>
              <a:rPr lang="ar-EG" altLang="en-US" sz="2400" b="1" dirty="0" smtClean="0">
                <a:ea typeface="Majalla UI"/>
                <a:cs typeface="+mj-cs"/>
              </a:rPr>
              <a:t>وتأثيراتها </a:t>
            </a:r>
            <a:r>
              <a:rPr lang="ar-SA" altLang="en-US" sz="2400" b="1" dirty="0" smtClean="0">
                <a:ea typeface="Majalla UI"/>
                <a:cs typeface="+mj-cs"/>
              </a:rPr>
              <a:t>المتوقعة</a:t>
            </a:r>
            <a:r>
              <a:rPr lang="ar-EG" altLang="en-US" sz="2400" b="1" dirty="0" smtClean="0">
                <a:ea typeface="Majalla UI"/>
                <a:cs typeface="+mj-cs"/>
              </a:rPr>
              <a:t> </a:t>
            </a:r>
            <a:r>
              <a:rPr lang="ar-EG" altLang="en-US" sz="2400" b="1" dirty="0">
                <a:ea typeface="Majalla UI"/>
                <a:cs typeface="+mj-cs"/>
              </a:rPr>
              <a:t>على الإنسان </a:t>
            </a:r>
            <a:r>
              <a:rPr lang="ar-EG" altLang="en-US" sz="2400" b="1" dirty="0" smtClean="0">
                <a:ea typeface="Majalla UI"/>
                <a:cs typeface="+mj-cs"/>
              </a:rPr>
              <a:t>والبيئة.</a:t>
            </a:r>
            <a:endParaRPr lang="ar-EG" altLang="en-US" sz="2400" b="1" dirty="0">
              <a:ea typeface="Majalla UI"/>
              <a:cs typeface="+mj-cs"/>
            </a:endParaRPr>
          </a:p>
        </p:txBody>
      </p:sp>
    </p:spTree>
    <p:extLst>
      <p:ext uri="{BB962C8B-B14F-4D97-AF65-F5344CB8AC3E}">
        <p14:creationId xmlns:p14="http://schemas.microsoft.com/office/powerpoint/2010/main" val="1381999987"/>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وصف المقرر</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000" b="1" dirty="0" smtClean="0">
                <a:ea typeface="Majalla UI"/>
                <a:cs typeface="+mj-cs"/>
              </a:rPr>
              <a:t>ي</a:t>
            </a:r>
            <a:r>
              <a:rPr lang="ar-EG" altLang="en-US" sz="2000" b="1" dirty="0" smtClean="0">
                <a:ea typeface="Majalla UI"/>
                <a:cs typeface="+mj-cs"/>
              </a:rPr>
              <a:t>تضمن المقرر التعريف بماهية </a:t>
            </a:r>
            <a:r>
              <a:rPr lang="ar-SA" altLang="en-US" sz="2000" b="1" dirty="0" smtClean="0">
                <a:ea typeface="Majalla UI"/>
                <a:cs typeface="+mj-cs"/>
              </a:rPr>
              <a:t>التغير</a:t>
            </a:r>
            <a:r>
              <a:rPr lang="ar-EG" altLang="en-US" sz="2000" b="1" dirty="0" smtClean="0">
                <a:ea typeface="Majalla UI"/>
                <a:cs typeface="+mj-cs"/>
              </a:rPr>
              <a:t> المناخ</a:t>
            </a:r>
            <a:r>
              <a:rPr lang="ar-SA" altLang="en-US" sz="2000" b="1" dirty="0" smtClean="0">
                <a:ea typeface="Majalla UI"/>
                <a:cs typeface="+mj-cs"/>
              </a:rPr>
              <a:t>ي</a:t>
            </a:r>
            <a:r>
              <a:rPr lang="ar-EG" altLang="en-US" sz="2000" b="1" dirty="0" smtClean="0">
                <a:ea typeface="Majalla UI"/>
                <a:cs typeface="+mj-cs"/>
              </a:rPr>
              <a:t>، والتمييز بينه وبين التباين المناخي </a:t>
            </a:r>
            <a:r>
              <a:rPr lang="ar-SA" altLang="en-US" sz="2000" b="1" dirty="0" smtClean="0">
                <a:ea typeface="Majalla UI"/>
                <a:cs typeface="+mj-cs"/>
              </a:rPr>
              <a:t>و</a:t>
            </a:r>
            <a:r>
              <a:rPr lang="ar-EG" altLang="en-US" sz="2000" b="1" dirty="0" smtClean="0">
                <a:ea typeface="Majalla UI"/>
                <a:cs typeface="+mj-cs"/>
              </a:rPr>
              <a:t>التقلب المناخي</a:t>
            </a:r>
            <a:r>
              <a:rPr lang="ar-SA" altLang="en-US" sz="2000" b="1" dirty="0" smtClean="0">
                <a:ea typeface="Majalla UI"/>
                <a:cs typeface="+mj-cs"/>
              </a:rPr>
              <a:t>. و</a:t>
            </a:r>
            <a:r>
              <a:rPr lang="ar-EG" altLang="en-US" sz="2000" b="1" dirty="0" smtClean="0">
                <a:ea typeface="Majalla UI"/>
                <a:cs typeface="+mj-cs"/>
              </a:rPr>
              <a:t>استعراض الوضع المناخي الحالي وديناميكية التغير المناخي ومسبباته الداخلية والخارجية.</a:t>
            </a:r>
            <a:r>
              <a:rPr lang="ar-SA" altLang="en-US" sz="2000" b="1" dirty="0" smtClean="0">
                <a:ea typeface="Majalla UI"/>
                <a:cs typeface="+mj-cs"/>
              </a:rPr>
              <a:t> </a:t>
            </a:r>
            <a:r>
              <a:rPr lang="ar-EG" altLang="en-US" sz="2000" b="1" dirty="0" smtClean="0">
                <a:ea typeface="Majalla UI"/>
                <a:cs typeface="+mj-cs"/>
              </a:rPr>
              <a:t>كما يناقش التأريخ المناخي للأرض وما صاحبه من تغيرات. واستعراض التأثيرات المحتملة في المستقبل مع إشارة خاصة لمدى تأثر مناخ الأرض بآليات التسخين الأرضي والغازات الدفيئة وظاهرة الاحتباس الحراري وارتفاع مستوى سطح البحر، وظاهرة النينو </a:t>
            </a:r>
            <a:r>
              <a:rPr lang="en-US" altLang="en-US" sz="1600" b="1" dirty="0" smtClean="0">
                <a:latin typeface="Times New Roman" panose="02020603050405020304" pitchFamily="18" charset="0"/>
                <a:ea typeface="Majalla UI"/>
                <a:cs typeface="Times New Roman" panose="02020603050405020304" pitchFamily="18" charset="0"/>
              </a:rPr>
              <a:t>El Niño </a:t>
            </a:r>
            <a:r>
              <a:rPr lang="ar-SA" altLang="en-US" sz="1600" b="1" dirty="0" smtClean="0">
                <a:latin typeface="Times New Roman" panose="02020603050405020304" pitchFamily="18" charset="0"/>
                <a:ea typeface="Majalla UI"/>
                <a:cs typeface="Times New Roman" panose="02020603050405020304" pitchFamily="18" charset="0"/>
              </a:rPr>
              <a:t> </a:t>
            </a:r>
            <a:r>
              <a:rPr lang="ar-EG" altLang="en-US" sz="2000" b="1" dirty="0" smtClean="0">
                <a:ea typeface="Majalla UI"/>
                <a:cs typeface="+mj-cs"/>
              </a:rPr>
              <a:t>وظاهرة لا نينا </a:t>
            </a:r>
            <a:r>
              <a:rPr lang="en-US" altLang="en-US" sz="1600" b="1" dirty="0">
                <a:latin typeface="Times New Roman" panose="02020603050405020304" pitchFamily="18" charset="0"/>
                <a:ea typeface="Majalla UI"/>
                <a:cs typeface="Times New Roman" panose="02020603050405020304" pitchFamily="18" charset="0"/>
              </a:rPr>
              <a:t>La Nina </a:t>
            </a:r>
            <a:r>
              <a:rPr lang="ar-SA" altLang="en-US" sz="1600" b="1" dirty="0">
                <a:latin typeface="Times New Roman" panose="02020603050405020304" pitchFamily="18" charset="0"/>
                <a:ea typeface="Majalla UI"/>
                <a:cs typeface="Times New Roman" panose="02020603050405020304" pitchFamily="18" charset="0"/>
              </a:rPr>
              <a:t> </a:t>
            </a:r>
            <a:r>
              <a:rPr lang="ar-EG" altLang="en-US" sz="2000" b="1" dirty="0">
                <a:ea typeface="Majalla UI"/>
                <a:cs typeface="+mj-cs"/>
              </a:rPr>
              <a:t>وما ينتج عن</a:t>
            </a:r>
            <a:r>
              <a:rPr lang="ar-SA" altLang="en-US" sz="2000" b="1" dirty="0">
                <a:ea typeface="Majalla UI"/>
                <a:cs typeface="+mj-cs"/>
              </a:rPr>
              <a:t> ذلك</a:t>
            </a:r>
            <a:r>
              <a:rPr lang="ar-EG" altLang="en-US" sz="2000" b="1" dirty="0">
                <a:ea typeface="Majalla UI"/>
                <a:cs typeface="+mj-cs"/>
              </a:rPr>
              <a:t> </a:t>
            </a:r>
            <a:r>
              <a:rPr lang="ar-SA" altLang="en-US" sz="2000" b="1" dirty="0">
                <a:ea typeface="Majalla UI"/>
                <a:cs typeface="+mj-cs"/>
              </a:rPr>
              <a:t>تأثيرات </a:t>
            </a:r>
            <a:r>
              <a:rPr lang="ar-EG" altLang="en-US" sz="2000" b="1" dirty="0">
                <a:ea typeface="Majalla UI"/>
                <a:cs typeface="+mj-cs"/>
              </a:rPr>
              <a:t>بيئية</a:t>
            </a:r>
            <a:r>
              <a:rPr lang="ar-EG" altLang="en-US" sz="1600" b="1" dirty="0">
                <a:latin typeface="Times New Roman" panose="02020603050405020304" pitchFamily="18" charset="0"/>
                <a:ea typeface="Majalla UI"/>
                <a:cs typeface="Times New Roman" panose="02020603050405020304" pitchFamily="18" charset="0"/>
              </a:rPr>
              <a:t>.</a:t>
            </a:r>
          </a:p>
          <a:p>
            <a:pPr algn="just" rtl="1">
              <a:lnSpc>
                <a:spcPct val="150000"/>
              </a:lnSpc>
            </a:pPr>
            <a:r>
              <a:rPr lang="ar-EG" altLang="en-US" sz="2000" b="1" dirty="0" smtClean="0">
                <a:ea typeface="Majalla UI"/>
                <a:cs typeface="+mj-cs"/>
              </a:rPr>
              <a:t>طرق التقويم: تحريري وشفهي </a:t>
            </a:r>
            <a:r>
              <a:rPr lang="ar-SA" altLang="en-US" sz="2000" b="1" dirty="0" smtClean="0">
                <a:ea typeface="Majalla UI"/>
                <a:cs typeface="+mj-cs"/>
              </a:rPr>
              <a:t>ومناقشات </a:t>
            </a:r>
            <a:r>
              <a:rPr lang="ar-EG" altLang="en-US" sz="2000" b="1" dirty="0" smtClean="0">
                <a:ea typeface="Majalla UI"/>
                <a:cs typeface="+mj-cs"/>
              </a:rPr>
              <a:t>وحضور المحاضرات</a:t>
            </a:r>
            <a:r>
              <a:rPr lang="ar-SA" altLang="en-US" sz="2000" b="1" dirty="0" smtClean="0">
                <a:ea typeface="Majalla UI"/>
                <a:cs typeface="+mj-cs"/>
              </a:rPr>
              <a:t>، </a:t>
            </a:r>
            <a:r>
              <a:rPr lang="ar-EG" altLang="en-US" sz="2000" b="1" dirty="0" smtClean="0">
                <a:ea typeface="Majalla UI"/>
                <a:cs typeface="+mj-cs"/>
              </a:rPr>
              <a:t>وأعداد </a:t>
            </a:r>
            <a:r>
              <a:rPr lang="ar-SA" altLang="en-US" sz="2000" b="1" dirty="0" smtClean="0">
                <a:ea typeface="Majalla UI"/>
                <a:cs typeface="+mj-cs"/>
              </a:rPr>
              <a:t>بحث</a:t>
            </a:r>
            <a:r>
              <a:rPr lang="ar-EG" altLang="en-US" sz="2000" b="1" dirty="0" smtClean="0">
                <a:ea typeface="Majalla UI"/>
                <a:cs typeface="+mj-cs"/>
              </a:rPr>
              <a:t> علمي.</a:t>
            </a:r>
          </a:p>
          <a:p>
            <a:pPr algn="just" rtl="1">
              <a:lnSpc>
                <a:spcPct val="150000"/>
              </a:lnSpc>
            </a:pPr>
            <a:r>
              <a:rPr lang="ar-EG" altLang="en-US" sz="2000" b="1" dirty="0" smtClean="0">
                <a:ea typeface="Majalla UI"/>
                <a:cs typeface="+mj-cs"/>
              </a:rPr>
              <a:t>الكتب الم</a:t>
            </a:r>
            <a:r>
              <a:rPr lang="ar-SA" altLang="en-US" sz="2000" b="1" dirty="0" smtClean="0">
                <a:ea typeface="Majalla UI"/>
                <a:cs typeface="+mj-cs"/>
              </a:rPr>
              <a:t>رجعية</a:t>
            </a:r>
            <a:r>
              <a:rPr lang="ar-EG" altLang="en-US" sz="2000" b="1" dirty="0" smtClean="0">
                <a:ea typeface="Majalla UI"/>
                <a:cs typeface="+mj-cs"/>
              </a:rPr>
              <a:t>: </a:t>
            </a:r>
            <a:r>
              <a:rPr lang="ar-SA" altLang="en-US" sz="2000" b="1" dirty="0" smtClean="0">
                <a:ea typeface="Majalla UI"/>
                <a:cs typeface="+mj-cs"/>
              </a:rPr>
              <a:t>التغير </a:t>
            </a:r>
            <a:r>
              <a:rPr lang="ar-EG" altLang="en-US" sz="2000" b="1" dirty="0" smtClean="0">
                <a:ea typeface="Majalla UI"/>
                <a:cs typeface="+mj-cs"/>
              </a:rPr>
              <a:t>المناخ</a:t>
            </a:r>
            <a:r>
              <a:rPr lang="ar-SA" altLang="en-US" sz="2000" b="1" dirty="0" smtClean="0">
                <a:ea typeface="Majalla UI"/>
                <a:cs typeface="+mj-cs"/>
              </a:rPr>
              <a:t>ي</a:t>
            </a:r>
            <a:r>
              <a:rPr lang="ar-EG" altLang="en-US" sz="2000" b="1" dirty="0" smtClean="0">
                <a:ea typeface="Majalla UI"/>
                <a:cs typeface="+mj-cs"/>
              </a:rPr>
              <a:t>، </a:t>
            </a:r>
            <a:r>
              <a:rPr lang="ar-SA" altLang="en-US" sz="2000" b="1" dirty="0" smtClean="0">
                <a:ea typeface="Majalla UI"/>
                <a:cs typeface="+mj-cs"/>
              </a:rPr>
              <a:t>إيف سياما</a:t>
            </a:r>
            <a:r>
              <a:rPr lang="ar-EG" altLang="en-US" sz="2000" b="1" dirty="0" smtClean="0">
                <a:ea typeface="Majalla UI"/>
                <a:cs typeface="+mj-cs"/>
              </a:rPr>
              <a:t>، </a:t>
            </a:r>
            <a:r>
              <a:rPr lang="ar-SA" altLang="en-US" sz="2000" b="1" dirty="0" smtClean="0">
                <a:ea typeface="Majalla UI"/>
                <a:cs typeface="+mj-cs"/>
              </a:rPr>
              <a:t>كتاب العربية 148</a:t>
            </a:r>
            <a:r>
              <a:rPr lang="ar-EG" altLang="en-US" sz="2000" b="1" dirty="0" smtClean="0">
                <a:ea typeface="Majalla UI"/>
                <a:cs typeface="+mj-cs"/>
              </a:rPr>
              <a:t>- </a:t>
            </a:r>
            <a:r>
              <a:rPr lang="ar-SA" altLang="en-US" sz="2000" b="1" dirty="0" smtClean="0">
                <a:ea typeface="Majalla UI"/>
                <a:cs typeface="+mj-cs"/>
              </a:rPr>
              <a:t>مدينة الملك عبد العزيز للعلوم والتقنية</a:t>
            </a:r>
            <a:r>
              <a:rPr lang="ar-EG" altLang="en-US" sz="2000" b="1" dirty="0" smtClean="0">
                <a:ea typeface="Majalla UI"/>
                <a:cs typeface="+mj-cs"/>
              </a:rPr>
              <a:t>.</a:t>
            </a:r>
            <a:r>
              <a:rPr lang="ar-SA" altLang="en-US" sz="2000" b="1" dirty="0" smtClean="0">
                <a:ea typeface="Majalla UI"/>
                <a:cs typeface="+mj-cs"/>
              </a:rPr>
              <a:t> التغيرات المناخية، على محمد عبد الله، وكالة الصحافة العربية. التغيرات المناخية، على حسن موسى، دار الفكر الأسلامي الحديث، 1997.</a:t>
            </a:r>
            <a:endParaRPr lang="ar-EG" altLang="en-US" sz="2000" b="1" dirty="0" smtClean="0">
              <a:ea typeface="Majalla UI"/>
              <a:cs typeface="+mj-cs"/>
            </a:endParaRPr>
          </a:p>
          <a:p>
            <a:pPr algn="just" rtl="1">
              <a:lnSpc>
                <a:spcPct val="150000"/>
              </a:lnSpc>
            </a:pPr>
            <a:r>
              <a:rPr lang="ar-EG" altLang="en-US" sz="2000" b="1" dirty="0" smtClean="0">
                <a:ea typeface="Majalla UI"/>
                <a:cs typeface="+mj-cs"/>
              </a:rPr>
              <a:t>درجات التقويم:  </a:t>
            </a:r>
            <a:r>
              <a:rPr lang="ar-SA" altLang="en-US" sz="2000" b="1" dirty="0" smtClean="0">
                <a:ea typeface="Majalla UI"/>
                <a:cs typeface="+mj-cs"/>
              </a:rPr>
              <a:t>10% </a:t>
            </a:r>
            <a:r>
              <a:rPr lang="ar-EG" altLang="en-US" sz="2000" b="1" dirty="0" smtClean="0">
                <a:ea typeface="Majalla UI"/>
                <a:cs typeface="+mj-cs"/>
              </a:rPr>
              <a:t>حضور-</a:t>
            </a:r>
            <a:r>
              <a:rPr lang="ar-SA" altLang="en-US" sz="2000" b="1" dirty="0" smtClean="0">
                <a:ea typeface="Majalla UI"/>
                <a:cs typeface="+mj-cs"/>
              </a:rPr>
              <a:t> 20% تكليفات ومناقشات-</a:t>
            </a:r>
            <a:r>
              <a:rPr lang="ar-EG" altLang="en-US" sz="2000" b="1" dirty="0" smtClean="0">
                <a:ea typeface="Majalla UI"/>
                <a:cs typeface="+mj-cs"/>
              </a:rPr>
              <a:t> </a:t>
            </a:r>
            <a:r>
              <a:rPr lang="ar-SA" altLang="en-US" sz="2000" b="1" dirty="0" smtClean="0">
                <a:ea typeface="Majalla UI"/>
                <a:cs typeface="+mj-cs"/>
              </a:rPr>
              <a:t>30% </a:t>
            </a:r>
            <a:r>
              <a:rPr lang="ar-EG" altLang="en-US" sz="2000" b="1" dirty="0" smtClean="0">
                <a:ea typeface="Majalla UI"/>
                <a:cs typeface="+mj-cs"/>
              </a:rPr>
              <a:t>اختبار </a:t>
            </a:r>
            <a:r>
              <a:rPr lang="ar-SA" altLang="en-US" sz="2000" b="1" dirty="0" smtClean="0">
                <a:ea typeface="Majalla UI"/>
                <a:cs typeface="+mj-cs"/>
              </a:rPr>
              <a:t>فصلي-</a:t>
            </a:r>
            <a:r>
              <a:rPr lang="ar-EG" altLang="en-US" sz="2000" b="1" dirty="0" smtClean="0">
                <a:ea typeface="Majalla UI"/>
                <a:cs typeface="+mj-cs"/>
              </a:rPr>
              <a:t> </a:t>
            </a:r>
            <a:r>
              <a:rPr lang="ar-SA" altLang="en-US" sz="2000" b="1" dirty="0" smtClean="0">
                <a:ea typeface="Majalla UI"/>
                <a:cs typeface="+mj-cs"/>
              </a:rPr>
              <a:t>40% بحث</a:t>
            </a:r>
            <a:r>
              <a:rPr lang="ar-EG" altLang="en-US" sz="2000" b="1" dirty="0" smtClean="0">
                <a:ea typeface="Majalla UI"/>
                <a:cs typeface="+mj-cs"/>
              </a:rPr>
              <a:t> علمي </a:t>
            </a:r>
            <a:r>
              <a:rPr lang="ar-SA" altLang="en-US" sz="2000" b="1" dirty="0" smtClean="0">
                <a:ea typeface="Majalla UI"/>
                <a:cs typeface="+mj-cs"/>
              </a:rPr>
              <a:t>(</a:t>
            </a:r>
            <a:r>
              <a:rPr lang="ar-EG" altLang="en-US" sz="2000" b="1" dirty="0" smtClean="0">
                <a:ea typeface="Majalla UI"/>
                <a:cs typeface="+mj-cs"/>
              </a:rPr>
              <a:t>اختبار </a:t>
            </a:r>
            <a:r>
              <a:rPr lang="ar-EG" altLang="en-US" sz="2000" b="1" dirty="0" smtClean="0">
                <a:ea typeface="Majalla UI"/>
                <a:cs typeface="+mj-cs"/>
              </a:rPr>
              <a:t>نهائي</a:t>
            </a:r>
            <a:r>
              <a:rPr lang="ar-SA" altLang="en-US" sz="2000" b="1" dirty="0" smtClean="0">
                <a:ea typeface="Majalla UI"/>
                <a:cs typeface="+mj-cs"/>
              </a:rPr>
              <a:t> + عروض </a:t>
            </a:r>
            <a:r>
              <a:rPr lang="ar-SA" altLang="en-US" sz="2000" b="1" dirty="0" smtClean="0">
                <a:ea typeface="Majalla UI"/>
                <a:cs typeface="+mj-cs"/>
              </a:rPr>
              <a:t>تقديمية)</a:t>
            </a:r>
            <a:r>
              <a:rPr lang="ar-EG" altLang="en-US" sz="2000" b="1" dirty="0" smtClean="0">
                <a:ea typeface="Majalla UI"/>
                <a:cs typeface="+mj-cs"/>
              </a:rPr>
              <a:t>.</a:t>
            </a:r>
            <a:endParaRPr lang="en-US" altLang="en-US" sz="2000" b="1" dirty="0">
              <a:ea typeface="Majalla UI"/>
              <a:cs typeface="+mj-cs"/>
            </a:endParaRPr>
          </a:p>
        </p:txBody>
      </p:sp>
    </p:spTree>
    <p:extLst>
      <p:ext uri="{BB962C8B-B14F-4D97-AF65-F5344CB8AC3E}">
        <p14:creationId xmlns:p14="http://schemas.microsoft.com/office/powerpoint/2010/main" val="821791355"/>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895350"/>
          </a:xfrm>
        </p:spPr>
        <p:txBody>
          <a:bodyPr/>
          <a:lstStyle/>
          <a:p>
            <a:pPr algn="ctr" rtl="1"/>
            <a:r>
              <a:rPr lang="ar-EG" altLang="en-US" sz="4800" b="1" smtClean="0"/>
              <a:t>معلومات المحاضر ووسائل التواصل</a:t>
            </a:r>
            <a:endParaRPr lang="en-US" altLang="en-US" sz="4800" b="1" smtClean="0"/>
          </a:p>
        </p:txBody>
      </p:sp>
      <p:sp>
        <p:nvSpPr>
          <p:cNvPr id="3" name="Content Placeholder 2"/>
          <p:cNvSpPr>
            <a:spLocks noGrp="1"/>
          </p:cNvSpPr>
          <p:nvPr>
            <p:ph idx="1"/>
          </p:nvPr>
        </p:nvSpPr>
        <p:spPr>
          <a:xfrm>
            <a:off x="457200" y="1676400"/>
            <a:ext cx="6705600" cy="4724400"/>
          </a:xfrm>
        </p:spPr>
        <p:txBody>
          <a:bodyPr/>
          <a:lstStyle/>
          <a:p>
            <a:pPr algn="just">
              <a:spcAft>
                <a:spcPts val="0"/>
              </a:spcAft>
              <a:defRPr/>
            </a:pPr>
            <a:r>
              <a:rPr lang="en-US" sz="2400" b="1" dirty="0" smtClean="0">
                <a:solidFill>
                  <a:srgbClr val="FF0000"/>
                </a:solidFill>
                <a:latin typeface="Times New Roman"/>
                <a:ea typeface="Times New Roman"/>
              </a:rPr>
              <a:t>Pro. Mohamed E. Hafez</a:t>
            </a:r>
            <a:r>
              <a:rPr lang="en-US" sz="2400" dirty="0" smtClean="0">
                <a:latin typeface="Times New Roman"/>
                <a:ea typeface="Times New Roman"/>
              </a:rPr>
              <a:t> </a:t>
            </a:r>
          </a:p>
          <a:p>
            <a:pPr>
              <a:lnSpc>
                <a:spcPct val="115000"/>
              </a:lnSpc>
              <a:spcAft>
                <a:spcPts val="0"/>
              </a:spcAft>
              <a:defRPr/>
            </a:pPr>
            <a:r>
              <a:rPr lang="en-US" sz="2400" b="1" dirty="0">
                <a:solidFill>
                  <a:srgbClr val="0000FF"/>
                </a:solidFill>
                <a:latin typeface="Times New Roman"/>
                <a:ea typeface="Times New Roman"/>
                <a:cs typeface="Arial"/>
              </a:rPr>
              <a:t>P</a:t>
            </a:r>
            <a:r>
              <a:rPr lang="en-US" sz="2400" b="1" dirty="0" smtClean="0">
                <a:solidFill>
                  <a:srgbClr val="0000FF"/>
                </a:solidFill>
                <a:latin typeface="Times New Roman"/>
                <a:ea typeface="Times New Roman"/>
                <a:cs typeface="Arial"/>
              </a:rPr>
              <a:t>rofessor of Applied Climatology</a:t>
            </a:r>
            <a:r>
              <a:rPr lang="en-US" sz="2400" b="1" dirty="0" smtClean="0">
                <a:solidFill>
                  <a:srgbClr val="000000"/>
                </a:solidFill>
                <a:latin typeface="Times New Roman"/>
                <a:ea typeface="Times New Roman"/>
                <a:cs typeface="Arial"/>
              </a:rPr>
              <a:t> </a:t>
            </a:r>
            <a:br>
              <a:rPr lang="en-US" sz="2400" b="1" dirty="0" smtClean="0">
                <a:solidFill>
                  <a:srgbClr val="000000"/>
                </a:solidFill>
                <a:latin typeface="Times New Roman"/>
                <a:ea typeface="Times New Roman"/>
                <a:cs typeface="Arial"/>
              </a:rPr>
            </a:br>
            <a:r>
              <a:rPr lang="en-US" sz="2400" b="1" dirty="0" smtClean="0">
                <a:solidFill>
                  <a:srgbClr val="0000FF"/>
                </a:solidFill>
                <a:latin typeface="Times New Roman"/>
                <a:ea typeface="Times New Roman"/>
                <a:cs typeface="Arial"/>
              </a:rPr>
              <a:t>Geography Department, </a:t>
            </a:r>
            <a:r>
              <a:rPr lang="en-US" sz="2400" b="1" dirty="0" smtClean="0">
                <a:solidFill>
                  <a:srgbClr val="002060"/>
                </a:solidFill>
                <a:latin typeface="Times New Roman"/>
                <a:ea typeface="Times New Roman"/>
                <a:cs typeface="Arial"/>
              </a:rPr>
              <a:t>Faculty of Arts,</a:t>
            </a:r>
            <a:r>
              <a:rPr lang="en-US" sz="2400" dirty="0" smtClean="0">
                <a:latin typeface="Times New Roman"/>
                <a:ea typeface="Times New Roman"/>
                <a:cs typeface="Arial"/>
              </a:rPr>
              <a:t> </a:t>
            </a:r>
            <a:endParaRPr lang="en-US" sz="2400" dirty="0" smtClean="0">
              <a:latin typeface="Calibri"/>
              <a:ea typeface="Calibri"/>
              <a:cs typeface="Arial"/>
            </a:endParaRPr>
          </a:p>
          <a:p>
            <a:pPr marL="0" indent="0">
              <a:lnSpc>
                <a:spcPct val="115000"/>
              </a:lnSpc>
              <a:spcAft>
                <a:spcPts val="0"/>
              </a:spcAft>
              <a:buFont typeface="Wingdings 2" pitchFamily="18" charset="2"/>
              <a:buNone/>
              <a:defRPr/>
            </a:pPr>
            <a:r>
              <a:rPr lang="ar-EG" sz="2400" b="1" dirty="0" smtClean="0">
                <a:solidFill>
                  <a:srgbClr val="7030A0"/>
                </a:solidFill>
                <a:latin typeface="Times New Roman"/>
                <a:ea typeface="Times New Roman"/>
                <a:cs typeface="Arial"/>
              </a:rPr>
              <a:t>   </a:t>
            </a:r>
            <a:r>
              <a:rPr lang="en-US" sz="2400" b="1" dirty="0" smtClean="0">
                <a:solidFill>
                  <a:srgbClr val="7030A0"/>
                </a:solidFill>
                <a:latin typeface="Times New Roman"/>
                <a:ea typeface="Times New Roman"/>
                <a:cs typeface="Arial"/>
              </a:rPr>
              <a:t>King Saud University, Riyadh, Saudi   Arabia.</a:t>
            </a:r>
            <a:endParaRPr lang="en-US" sz="2400" dirty="0" smtClean="0">
              <a:latin typeface="Calibri"/>
              <a:ea typeface="Calibri"/>
              <a:cs typeface="Arial"/>
            </a:endParaRPr>
          </a:p>
          <a:p>
            <a:pPr>
              <a:lnSpc>
                <a:spcPct val="115000"/>
              </a:lnSpc>
              <a:spcAft>
                <a:spcPts val="0"/>
              </a:spcAft>
              <a:defRPr/>
            </a:pPr>
            <a:r>
              <a:rPr lang="en-US" sz="2400" b="1" dirty="0" smtClean="0">
                <a:solidFill>
                  <a:srgbClr val="000000"/>
                </a:solidFill>
                <a:latin typeface="Times New Roman"/>
                <a:ea typeface="Times New Roman"/>
                <a:cs typeface="Arial"/>
              </a:rPr>
              <a:t>E-mail </a:t>
            </a:r>
            <a:r>
              <a:rPr lang="en-US" sz="2400" b="1" u="sng" dirty="0" smtClean="0">
                <a:solidFill>
                  <a:srgbClr val="0000FF"/>
                </a:solidFill>
                <a:latin typeface="Times New Roman"/>
                <a:ea typeface="Times New Roman"/>
                <a:cs typeface="Arial"/>
                <a:hlinkClick r:id="rId2"/>
              </a:rPr>
              <a:t>mohhafez@ksu.edu.sa</a:t>
            </a:r>
            <a:r>
              <a:rPr lang="en-US" sz="2400" dirty="0" smtClean="0">
                <a:latin typeface="Times New Roman"/>
                <a:ea typeface="Times New Roman"/>
                <a:cs typeface="Arial"/>
              </a:rPr>
              <a:t> </a:t>
            </a:r>
            <a:endParaRPr lang="en-US" sz="2400" dirty="0" smtClean="0">
              <a:latin typeface="Calibri"/>
              <a:ea typeface="Calibri"/>
              <a:cs typeface="Arial"/>
            </a:endParaRPr>
          </a:p>
          <a:p>
            <a:pPr marL="0" indent="0">
              <a:lnSpc>
                <a:spcPct val="115000"/>
              </a:lnSpc>
              <a:spcAft>
                <a:spcPts val="0"/>
              </a:spcAft>
              <a:buFont typeface="Wingdings 2" pitchFamily="18" charset="2"/>
              <a:buNone/>
              <a:defRPr/>
            </a:pPr>
            <a:r>
              <a:rPr lang="ar-EG" sz="2400" b="1" dirty="0" smtClean="0">
                <a:solidFill>
                  <a:srgbClr val="0000FF"/>
                </a:solidFill>
                <a:latin typeface="Calibri"/>
                <a:ea typeface="Times New Roman"/>
                <a:cs typeface="Times New Roman"/>
              </a:rPr>
              <a:t>    </a:t>
            </a:r>
            <a:r>
              <a:rPr lang="ar-SA" sz="2400" b="1" dirty="0" smtClean="0">
                <a:solidFill>
                  <a:srgbClr val="0000FF"/>
                </a:solidFill>
                <a:latin typeface="Calibri"/>
                <a:ea typeface="Times New Roman"/>
                <a:cs typeface="Times New Roman"/>
              </a:rPr>
              <a:t>            </a:t>
            </a:r>
            <a:r>
              <a:rPr lang="en-US" sz="2400" b="1" u="sng" dirty="0" smtClean="0">
                <a:solidFill>
                  <a:srgbClr val="0000FF"/>
                </a:solidFill>
                <a:latin typeface="Times New Roman"/>
                <a:ea typeface="Times New Roman"/>
                <a:cs typeface="Arial"/>
                <a:hlinkClick r:id="rId3"/>
              </a:rPr>
              <a:t>dr_m_hafez@hotmail.com</a:t>
            </a:r>
            <a:endParaRPr lang="en-US" sz="2400" dirty="0" smtClean="0">
              <a:latin typeface="Calibri"/>
              <a:ea typeface="Calibri"/>
              <a:cs typeface="Arial"/>
            </a:endParaRPr>
          </a:p>
          <a:p>
            <a:pPr marL="0" indent="0">
              <a:lnSpc>
                <a:spcPct val="115000"/>
              </a:lnSpc>
              <a:spcAft>
                <a:spcPts val="0"/>
              </a:spcAft>
              <a:buFont typeface="Wingdings 2" pitchFamily="18" charset="2"/>
              <a:buNone/>
              <a:defRPr/>
            </a:pPr>
            <a:r>
              <a:rPr lang="ar-EG" sz="2400" b="1" dirty="0" smtClean="0">
                <a:solidFill>
                  <a:srgbClr val="0000FF"/>
                </a:solidFill>
                <a:latin typeface="Times New Roman"/>
                <a:ea typeface="Times New Roman"/>
                <a:cs typeface="Arial"/>
              </a:rPr>
              <a:t>   </a:t>
            </a:r>
            <a:r>
              <a:rPr lang="en-US" sz="2400" b="1" dirty="0" smtClean="0">
                <a:solidFill>
                  <a:srgbClr val="0000FF"/>
                </a:solidFill>
                <a:latin typeface="Times New Roman"/>
                <a:ea typeface="Times New Roman"/>
                <a:cs typeface="Arial"/>
              </a:rPr>
              <a:t>            </a:t>
            </a:r>
            <a:r>
              <a:rPr lang="en-US" sz="2400" b="1" u="sng" dirty="0" smtClean="0">
                <a:solidFill>
                  <a:srgbClr val="0000FF"/>
                </a:solidFill>
                <a:latin typeface="Times New Roman"/>
                <a:ea typeface="Times New Roman"/>
                <a:cs typeface="Arial"/>
                <a:hlinkClick r:id="rId4"/>
              </a:rPr>
              <a:t>dr_h_mohamed@yahoo.com</a:t>
            </a:r>
            <a:endParaRPr lang="en-US" sz="2400" dirty="0" smtClean="0">
              <a:latin typeface="Calibri"/>
              <a:ea typeface="Calibri"/>
              <a:cs typeface="Arial"/>
            </a:endParaRPr>
          </a:p>
          <a:p>
            <a:pPr>
              <a:lnSpc>
                <a:spcPct val="115000"/>
              </a:lnSpc>
              <a:spcAft>
                <a:spcPts val="0"/>
              </a:spcAft>
              <a:defRPr/>
            </a:pPr>
            <a:r>
              <a:rPr lang="en-US" sz="2400" dirty="0" smtClean="0">
                <a:latin typeface="Times New Roman"/>
                <a:ea typeface="Times New Roman"/>
                <a:cs typeface="Arial"/>
              </a:rPr>
              <a:t> </a:t>
            </a:r>
            <a:r>
              <a:rPr lang="en-US" sz="2400" b="1" dirty="0" smtClean="0">
                <a:solidFill>
                  <a:srgbClr val="000000"/>
                </a:solidFill>
                <a:latin typeface="Times New Roman"/>
                <a:ea typeface="Calibri"/>
                <a:cs typeface="Arial"/>
              </a:rPr>
              <a:t>Mobil: 0966599388523</a:t>
            </a:r>
            <a:endParaRPr lang="en-US" sz="2400" dirty="0" smtClean="0">
              <a:latin typeface="Calibri"/>
              <a:ea typeface="Calibri"/>
              <a:cs typeface="Arial"/>
            </a:endParaRPr>
          </a:p>
          <a:p>
            <a:pPr>
              <a:defRPr/>
            </a:pPr>
            <a:r>
              <a:rPr lang="en-US" sz="2400" b="1" dirty="0" smtClean="0">
                <a:latin typeface="Times New Roman"/>
                <a:ea typeface="Calibri"/>
              </a:rPr>
              <a:t> </a:t>
            </a:r>
            <a:r>
              <a:rPr lang="en-US" sz="2400" b="1" dirty="0" smtClean="0">
                <a:solidFill>
                  <a:srgbClr val="000000"/>
                </a:solidFill>
                <a:latin typeface="Times New Roman"/>
                <a:ea typeface="Calibri"/>
                <a:cs typeface="Arial"/>
              </a:rPr>
              <a:t>Office: 0966114675373</a:t>
            </a:r>
            <a:r>
              <a:rPr lang="en-US" sz="2400" b="1" dirty="0" smtClean="0">
                <a:latin typeface="Times New Roman"/>
                <a:ea typeface="Calibri"/>
              </a:rPr>
              <a:t> </a:t>
            </a:r>
            <a:endParaRPr lang="en-US" sz="2400" dirty="0"/>
          </a:p>
        </p:txBody>
      </p:sp>
      <p:pic>
        <p:nvPicPr>
          <p:cNvPr id="19460" name="Picture 2" descr="E:\توصيف المقررات\Images\وسائل التواص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35595"/>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65163" y="274638"/>
            <a:ext cx="7813675" cy="5859462"/>
          </a:xfrm>
        </p:spPr>
      </p:pic>
    </p:spTree>
    <p:extLst>
      <p:ext uri="{BB962C8B-B14F-4D97-AF65-F5344CB8AC3E}">
        <p14:creationId xmlns:p14="http://schemas.microsoft.com/office/powerpoint/2010/main" val="2483322361"/>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908050"/>
            <a:ext cx="7632700" cy="5257800"/>
          </a:xfrm>
        </p:spPr>
      </p:pic>
    </p:spTree>
    <p:extLst>
      <p:ext uri="{BB962C8B-B14F-4D97-AF65-F5344CB8AC3E}">
        <p14:creationId xmlns:p14="http://schemas.microsoft.com/office/powerpoint/2010/main" val="243196062"/>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117</TotalTime>
  <Words>657</Words>
  <Application>Microsoft Office PowerPoint</Application>
  <PresentationFormat>On-screen Show (4:3)</PresentationFormat>
  <Paragraphs>73</Paragraphs>
  <Slides>16</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16</vt:i4>
      </vt:variant>
    </vt:vector>
  </HeadingPairs>
  <TitlesOfParts>
    <vt:vector size="32" baseType="lpstr">
      <vt:lpstr>ＭＳ Ｐゴシック</vt:lpstr>
      <vt:lpstr>Arial</vt:lpstr>
      <vt:lpstr>Arial Black</vt:lpstr>
      <vt:lpstr>Calibri</vt:lpstr>
      <vt:lpstr>Constantia</vt:lpstr>
      <vt:lpstr>Majalla UI</vt:lpstr>
      <vt:lpstr>Simplified Arabic</vt:lpstr>
      <vt:lpstr>Times New Roman</vt:lpstr>
      <vt:lpstr>Traditional Arabic</vt:lpstr>
      <vt:lpstr>Wingdings 2</vt:lpstr>
      <vt:lpstr>Flow</vt:lpstr>
      <vt:lpstr>1_Flow</vt:lpstr>
      <vt:lpstr>2_Flow</vt:lpstr>
      <vt:lpstr>3_Flow</vt:lpstr>
      <vt:lpstr>Office Theme</vt:lpstr>
      <vt:lpstr>4_Flow</vt:lpstr>
      <vt:lpstr>PowerPoint Presentation</vt:lpstr>
      <vt:lpstr>PowerPoint Presentation</vt:lpstr>
      <vt:lpstr>ابتسم</vt:lpstr>
      <vt:lpstr>PowerPoint Presentation</vt:lpstr>
      <vt:lpstr>أهداف المقرر</vt:lpstr>
      <vt:lpstr>وصف المقرر</vt:lpstr>
      <vt:lpstr>معلومات المحاضر ووسائل التواصل</vt:lpstr>
      <vt:lpstr>PowerPoint Presentation</vt:lpstr>
      <vt:lpstr>PowerPoint Presentation</vt:lpstr>
      <vt:lpstr>PowerPoint Presentation</vt:lpstr>
      <vt:lpstr>أفرع علم المناخ</vt:lpstr>
      <vt:lpstr>أفرع علم المناخ</vt:lpstr>
      <vt:lpstr>موضوعات التطبيق في علم المناخ</vt:lpstr>
      <vt:lpstr>التغيرات المناخية</vt:lpstr>
      <vt:lpstr>أسباب التغيرات المناخية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created xsi:type="dcterms:W3CDTF">2016-10-15T20:01:57Z</dcterms:created>
  <dcterms:modified xsi:type="dcterms:W3CDTF">2021-01-24T07:59:05Z</dcterms:modified>
</cp:coreProperties>
</file>