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 id="2147483743" r:id="rId4"/>
    <p:sldMasterId id="2147483756" r:id="rId5"/>
    <p:sldMasterId id="2147483768" r:id="rId6"/>
    <p:sldMasterId id="2147483780" r:id="rId7"/>
  </p:sldMasterIdLst>
  <p:notesMasterIdLst>
    <p:notesMasterId r:id="rId40"/>
  </p:notesMasterIdLst>
  <p:sldIdLst>
    <p:sldId id="257" r:id="rId8"/>
    <p:sldId id="280" r:id="rId9"/>
    <p:sldId id="284" r:id="rId10"/>
    <p:sldId id="261" r:id="rId11"/>
    <p:sldId id="285" r:id="rId12"/>
    <p:sldId id="262" r:id="rId13"/>
    <p:sldId id="286" r:id="rId14"/>
    <p:sldId id="287" r:id="rId15"/>
    <p:sldId id="288" r:id="rId16"/>
    <p:sldId id="302" r:id="rId17"/>
    <p:sldId id="290" r:id="rId18"/>
    <p:sldId id="289" r:id="rId19"/>
    <p:sldId id="291" r:id="rId20"/>
    <p:sldId id="292" r:id="rId21"/>
    <p:sldId id="293" r:id="rId22"/>
    <p:sldId id="294" r:id="rId23"/>
    <p:sldId id="295" r:id="rId24"/>
    <p:sldId id="296" r:id="rId25"/>
    <p:sldId id="297" r:id="rId26"/>
    <p:sldId id="298" r:id="rId27"/>
    <p:sldId id="299" r:id="rId28"/>
    <p:sldId id="300" r:id="rId29"/>
    <p:sldId id="301" r:id="rId30"/>
    <p:sldId id="305" r:id="rId31"/>
    <p:sldId id="304" r:id="rId32"/>
    <p:sldId id="306" r:id="rId33"/>
    <p:sldId id="307" r:id="rId34"/>
    <p:sldId id="310" r:id="rId35"/>
    <p:sldId id="312" r:id="rId36"/>
    <p:sldId id="313" r:id="rId37"/>
    <p:sldId id="314"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43293-F748-44A3-9F74-980D2732FC53}" type="datetimeFigureOut">
              <a:rPr lang="en-US" smtClean="0"/>
              <a:t>1/30/2021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EF4F-1B48-442C-B32B-79A620F75166}" type="slidenum">
              <a:rPr lang="en-US" smtClean="0"/>
              <a:t>‹#›</a:t>
            </a:fld>
            <a:endParaRPr lang="en-US"/>
          </a:p>
        </p:txBody>
      </p:sp>
    </p:spTree>
    <p:extLst>
      <p:ext uri="{BB962C8B-B14F-4D97-AF65-F5344CB8AC3E}">
        <p14:creationId xmlns:p14="http://schemas.microsoft.com/office/powerpoint/2010/main" val="255302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24000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21925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22392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310898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1/30/2021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1/30/2021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1/30/2021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1/30/2021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1/30/2021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1/30/2021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1/30/2021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1/30/2021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1/30/2021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1/30/2021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1/30/2021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6C1D5A-B521-4F7F-8FEC-EC21028939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2431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1/30/2021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D22126-AB09-4559-B80B-8912A4F1D80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4286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72995F-CE40-4E47-8334-958ACFEB7CE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92434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B42F24-6961-4D26-843D-F290331D092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378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CD1FD3-A4E0-4C2C-8541-9F0AC31026E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84689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93B34-CD02-4687-8B74-B522417E690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0725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65C2B-EAEE-4BC3-990E-E1DAA0DE33C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28583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2300A5-62B0-43D2-A2FD-4D0BE1FFD53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68597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501EA8-C1D5-47BD-A63A-072D05FE0F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67858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1BB28-A9E9-4725-BCD0-E246B958E80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746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4A514-C289-4506-8F56-9EB67BBFF60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284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1/30/2021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9F265A-E11B-4985-B2DA-DB612740DD9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30816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B50C3C-A5C5-4E96-BDF7-78FF9249F775}"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4247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2EB17D-DCE8-46DB-B8D6-BC00E98DF950}"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9893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F6ED3B-BD39-4F00-BF2B-DC850B0047E4}"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163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73B7C6-EFE5-46E6-864D-0C7EE16FBD03}"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4945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DBCDC2-E787-4BDB-B472-5E1EB72B325C}"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1537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E7C1B7-F128-419F-9964-306297ECF552}"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8931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2497E1-4DD4-441B-8B02-3C7A8AB584B9}"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6397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CB29B0-51D0-4420-A6DE-6FCC08E877BE}"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5104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E5E060-367B-4B5F-8708-05FA75B17CAE}"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488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1/30/2021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BA114F-DE38-4C45-9FD5-0A6322FE3F31}"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40099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057CE0-580E-420B-9D87-0051862100FB}"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7689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FFFFFF"/>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FFFFFF"/>
              </a:solidFill>
              <a:effectLst/>
              <a:uLnTx/>
              <a:uFillTx/>
              <a:latin typeface="Georgia"/>
              <a:ea typeface="+mn-ea"/>
              <a:cs typeface="+mn-cs"/>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96691392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2648399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733952" y="6555112"/>
            <a:ext cx="588336"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80167462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1557684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6228369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819206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2829298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5159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1/30/2021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F4E7E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F4E7ED"/>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4E7ED"/>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F4E7E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4E7ED"/>
              </a:solidFill>
              <a:effectLst/>
              <a:uLnTx/>
              <a:uFillTx/>
              <a:latin typeface="Georgia"/>
              <a:ea typeface="+mn-ea"/>
              <a:cs typeface="+mn-cs"/>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60017956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179032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a:xfrm>
            <a:off x="457200" y="6556248"/>
            <a:ext cx="3657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670598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E845FEA-58CF-467C-BE3A-3FCA8442BBE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2325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E70ED03-493E-40CA-8E3D-F9159E7391F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57047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7E3C55F-C282-42C6-B9C1-8173FEB7906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60485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342B09B-F630-423C-90B7-20FF1060C341}"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780083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3C0170-2E32-42DF-9925-6ACDC301193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72204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364220-5EC7-4E8E-AC57-9F1D259A4340}"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9454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B7F9FE-112D-4DA3-82D1-2F734028B9E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278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1/30/2021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CB60FF9-19D1-49A0-87F4-C7897FE4910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19462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B8C1F27-B7A3-4163-9C2A-DF97A444249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628665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CB08B3E-E6C8-497B-8CCD-E243B761784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37652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9F703B-1021-4451-ADE7-58B455479AA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072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1/30/2021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6.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1/30/2021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1/30/2021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1/30/2021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4359-E9D7-4449-B659-88523C65281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67873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7AA7E2-9B2D-488E-8776-93A954D98AAC}" type="slidenum">
              <a:rPr kumimoji="0" lang="ar-SA"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56113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1/30/2021</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6532515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E0F743-CA58-4D29-B375-F492321F434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13571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ahoma" panose="020B0604030504040204" pitchFamily="34" charset="0"/>
        </a:defRPr>
      </a:lvl2pPr>
      <a:lvl3pPr algn="ctr" rtl="0" eaLnBrk="0" fontAlgn="base" hangingPunct="0">
        <a:spcBef>
          <a:spcPct val="0"/>
        </a:spcBef>
        <a:spcAft>
          <a:spcPct val="0"/>
        </a:spcAft>
        <a:defRPr sz="4000">
          <a:solidFill>
            <a:schemeClr val="tx2"/>
          </a:solidFill>
          <a:latin typeface="Tahoma" panose="020B0604030504040204" pitchFamily="34" charset="0"/>
        </a:defRPr>
      </a:lvl3pPr>
      <a:lvl4pPr algn="ctr" rtl="0" eaLnBrk="0" fontAlgn="base" hangingPunct="0">
        <a:spcBef>
          <a:spcPct val="0"/>
        </a:spcBef>
        <a:spcAft>
          <a:spcPct val="0"/>
        </a:spcAft>
        <a:defRPr sz="4000">
          <a:solidFill>
            <a:schemeClr val="tx2"/>
          </a:solidFill>
          <a:latin typeface="Tahoma" panose="020B0604030504040204" pitchFamily="34" charset="0"/>
        </a:defRPr>
      </a:lvl4pPr>
      <a:lvl5pPr algn="ctr" rtl="0" eaLnBrk="0" fontAlgn="base" hangingPunct="0">
        <a:spcBef>
          <a:spcPct val="0"/>
        </a:spcBef>
        <a:spcAft>
          <a:spcPct val="0"/>
        </a:spcAft>
        <a:defRPr sz="4000">
          <a:solidFill>
            <a:schemeClr val="tx2"/>
          </a:solidFill>
          <a:latin typeface="Tahoma" panose="020B0604030504040204" pitchFamily="34" charset="0"/>
        </a:defRPr>
      </a:lvl5pPr>
      <a:lvl6pPr marL="457200" algn="ctr" rtl="0" eaLnBrk="0" fontAlgn="base" hangingPunct="0">
        <a:spcBef>
          <a:spcPct val="0"/>
        </a:spcBef>
        <a:spcAft>
          <a:spcPct val="0"/>
        </a:spcAft>
        <a:defRPr sz="4000">
          <a:solidFill>
            <a:schemeClr val="tx2"/>
          </a:solidFill>
          <a:latin typeface="Tahoma" panose="020B0604030504040204" pitchFamily="34" charset="0"/>
        </a:defRPr>
      </a:lvl6pPr>
      <a:lvl7pPr marL="914400" algn="ctr" rtl="0" eaLnBrk="0" fontAlgn="base" hangingPunct="0">
        <a:spcBef>
          <a:spcPct val="0"/>
        </a:spcBef>
        <a:spcAft>
          <a:spcPct val="0"/>
        </a:spcAft>
        <a:defRPr sz="4000">
          <a:solidFill>
            <a:schemeClr val="tx2"/>
          </a:solidFill>
          <a:latin typeface="Tahoma" panose="020B0604030504040204" pitchFamily="34" charset="0"/>
        </a:defRPr>
      </a:lvl7pPr>
      <a:lvl8pPr marL="1371600" algn="ctr" rtl="0" eaLnBrk="0" fontAlgn="base" hangingPunct="0">
        <a:spcBef>
          <a:spcPct val="0"/>
        </a:spcBef>
        <a:spcAft>
          <a:spcPct val="0"/>
        </a:spcAft>
        <a:defRPr sz="4000">
          <a:solidFill>
            <a:schemeClr val="tx2"/>
          </a:solidFill>
          <a:latin typeface="Tahoma" panose="020B0604030504040204" pitchFamily="34" charset="0"/>
        </a:defRPr>
      </a:lvl8pPr>
      <a:lvl9pPr marL="1828800" algn="ctr" rtl="0" eaLnBrk="0" fontAlgn="base" hangingPunct="0">
        <a:spcBef>
          <a:spcPct val="0"/>
        </a:spcBef>
        <a:spcAft>
          <a:spcPct val="0"/>
        </a:spcAft>
        <a:defRPr sz="40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serttawanbanyatpiyaphod.weebly.com/climat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9906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التغير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المناخ</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ي</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Climate Change</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6327" y="533400"/>
            <a:ext cx="8382000" cy="666750"/>
          </a:xfrm>
        </p:spPr>
        <p:txBody>
          <a:bodyPr/>
          <a:lstStyle/>
          <a:p>
            <a:pPr algn="ctr" rtl="1"/>
            <a:r>
              <a:rPr lang="ar-EG" altLang="en-US" sz="3000" b="1" dirty="0"/>
              <a:t>التباين المكاني لدرجة حرارة الهواء</a:t>
            </a:r>
            <a:endParaRPr lang="ar-EG" altLang="en-US" sz="3000" b="1" dirty="0"/>
          </a:p>
        </p:txBody>
      </p:sp>
      <p:sp>
        <p:nvSpPr>
          <p:cNvPr id="18435" name="Content Placeholder 2"/>
          <p:cNvSpPr>
            <a:spLocks noGrp="1"/>
          </p:cNvSpPr>
          <p:nvPr>
            <p:ph idx="1"/>
          </p:nvPr>
        </p:nvSpPr>
        <p:spPr>
          <a:xfrm>
            <a:off x="304800" y="1371600"/>
            <a:ext cx="8534400" cy="5257800"/>
          </a:xfrm>
        </p:spPr>
        <p:txBody>
          <a:bodyPr/>
          <a:lstStyle/>
          <a:p>
            <a:pPr marL="0" indent="0" algn="just" rtl="1">
              <a:lnSpc>
                <a:spcPct val="150000"/>
              </a:lnSpc>
              <a:buNone/>
            </a:pPr>
            <a:endParaRPr lang="ar-SA" altLang="en-US" sz="2200" b="1" dirty="0" smtClean="0">
              <a:ea typeface="Majalla UI"/>
              <a:cs typeface="+mj-cs"/>
            </a:endParaRPr>
          </a:p>
          <a:p>
            <a:pPr marL="0" indent="0" algn="just" rtl="1">
              <a:lnSpc>
                <a:spcPct val="150000"/>
              </a:lnSpc>
              <a:buNone/>
            </a:pPr>
            <a:endParaRPr lang="ar-SA" altLang="en-US" sz="2200" b="1" dirty="0">
              <a:ea typeface="Majalla UI"/>
              <a:cs typeface="+mj-cs"/>
            </a:endParaRPr>
          </a:p>
          <a:p>
            <a:pPr algn="just" rtl="1">
              <a:lnSpc>
                <a:spcPct val="150000"/>
              </a:lnSpc>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800" b="1" dirty="0" smtClean="0">
              <a:ea typeface="Majalla UI"/>
              <a:cs typeface="+mj-cs"/>
            </a:endParaRPr>
          </a:p>
          <a:p>
            <a:pPr marL="0" indent="0" algn="just" rtl="1">
              <a:lnSpc>
                <a:spcPct val="150000"/>
              </a:lnSpc>
              <a:buNone/>
            </a:pPr>
            <a:r>
              <a:rPr lang="ar-SA" altLang="en-US" sz="2200" b="1" dirty="0" smtClean="0">
                <a:solidFill>
                  <a:prstClr val="black"/>
                </a:solidFill>
                <a:ea typeface="Majalla UI"/>
                <a:cs typeface="Traditional Arabic" panose="02020603050405020304" pitchFamily="18" charset="-78"/>
              </a:rPr>
              <a:t> </a:t>
            </a:r>
            <a:endParaRPr lang="ar-SA" altLang="en-US" sz="2200" b="1" dirty="0" smtClean="0">
              <a:solidFill>
                <a:prstClr val="black"/>
              </a:solidFill>
              <a:ea typeface="Majalla UI"/>
              <a:cs typeface="Traditional Arabic" panose="02020603050405020304" pitchFamily="18" charset="-78"/>
            </a:endParaRPr>
          </a:p>
          <a:p>
            <a:pPr marL="0" indent="0" algn="r" rtl="1">
              <a:lnSpc>
                <a:spcPct val="150000"/>
              </a:lnSpc>
              <a:buNone/>
            </a:pPr>
            <a:r>
              <a:rPr lang="ar-SA" altLang="en-US" sz="2200" b="1" dirty="0" smtClean="0">
                <a:solidFill>
                  <a:prstClr val="black"/>
                </a:solidFill>
                <a:ea typeface="Majalla UI"/>
                <a:cs typeface="Traditional Arabic" panose="02020603050405020304" pitchFamily="18" charset="-78"/>
              </a:rPr>
              <a:t>يلاحظ: التباين </a:t>
            </a:r>
            <a:r>
              <a:rPr lang="ar-SA" altLang="en-US" sz="2200" b="1" dirty="0" smtClean="0">
                <a:solidFill>
                  <a:prstClr val="black"/>
                </a:solidFill>
                <a:ea typeface="Majalla UI"/>
                <a:cs typeface="Traditional Arabic" panose="02020603050405020304" pitchFamily="18" charset="-78"/>
              </a:rPr>
              <a:t>المكاني لدرجات حرارة الهواء تبعا لتغير دوائر العرض.</a:t>
            </a:r>
            <a:endParaRPr lang="en-US" altLang="en-US" sz="1200" b="1" dirty="0">
              <a:ea typeface="Majalla UI"/>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1200150"/>
            <a:ext cx="3291840" cy="4408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6772610"/>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609600"/>
            <a:ext cx="8382000" cy="666750"/>
          </a:xfrm>
        </p:spPr>
        <p:txBody>
          <a:bodyPr/>
          <a:lstStyle/>
          <a:p>
            <a:pPr algn="ctr" rtl="1"/>
            <a:r>
              <a:rPr lang="ar-EG" altLang="en-US" sz="3000" b="1" dirty="0"/>
              <a:t>سلسلة زمنية لدرجة حرارة الهواء السنوية </a:t>
            </a:r>
          </a:p>
        </p:txBody>
      </p:sp>
      <p:sp>
        <p:nvSpPr>
          <p:cNvPr id="18435" name="Content Placeholder 2"/>
          <p:cNvSpPr>
            <a:spLocks noGrp="1"/>
          </p:cNvSpPr>
          <p:nvPr>
            <p:ph idx="1"/>
          </p:nvPr>
        </p:nvSpPr>
        <p:spPr>
          <a:xfrm>
            <a:off x="304800" y="1371600"/>
            <a:ext cx="8534400" cy="5257800"/>
          </a:xfrm>
        </p:spPr>
        <p:txBody>
          <a:bodyPr/>
          <a:lstStyle/>
          <a:p>
            <a:pPr marL="0" indent="0" algn="just" rtl="1">
              <a:lnSpc>
                <a:spcPct val="150000"/>
              </a:lnSpc>
              <a:buNone/>
            </a:pPr>
            <a:endParaRPr lang="ar-SA" altLang="en-US" sz="2200" b="1" dirty="0" smtClean="0">
              <a:ea typeface="Majalla UI"/>
              <a:cs typeface="+mj-cs"/>
            </a:endParaRPr>
          </a:p>
          <a:p>
            <a:pPr marL="0" indent="0" algn="just" rtl="1">
              <a:lnSpc>
                <a:spcPct val="150000"/>
              </a:lnSpc>
              <a:buNone/>
            </a:pPr>
            <a:endParaRPr lang="ar-SA" altLang="en-US" sz="2200" b="1" dirty="0">
              <a:ea typeface="Majalla UI"/>
              <a:cs typeface="+mj-cs"/>
            </a:endParaRPr>
          </a:p>
          <a:p>
            <a:pPr algn="just" rtl="1">
              <a:lnSpc>
                <a:spcPct val="150000"/>
              </a:lnSpc>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800" b="1" dirty="0" smtClean="0">
              <a:ea typeface="Majalla UI"/>
              <a:cs typeface="+mj-cs"/>
            </a:endParaRPr>
          </a:p>
          <a:p>
            <a:pPr marL="0" indent="0" algn="just" rtl="1">
              <a:lnSpc>
                <a:spcPct val="150000"/>
              </a:lnSpc>
              <a:buNone/>
            </a:pPr>
            <a:r>
              <a:rPr lang="ar-SA" altLang="en-US" sz="1200" b="1" dirty="0">
                <a:ea typeface="Majalla UI"/>
                <a:cs typeface="+mj-cs"/>
              </a:rPr>
              <a:t>                                             </a:t>
            </a:r>
            <a:r>
              <a:rPr lang="ar-SA" altLang="en-US" sz="1200" b="1" dirty="0" smtClean="0">
                <a:ea typeface="Majalla UI"/>
                <a:cs typeface="+mj-cs"/>
              </a:rPr>
              <a:t> </a:t>
            </a:r>
            <a:r>
              <a:rPr lang="ar-SA" altLang="en-US" sz="1200" b="1" dirty="0">
                <a:ea typeface="Majalla UI"/>
                <a:cs typeface="+mj-cs"/>
              </a:rPr>
              <a:t>المصدر:  </a:t>
            </a:r>
            <a:r>
              <a:rPr lang="en-US" altLang="en-US" sz="1200" b="1" dirty="0" err="1">
                <a:ea typeface="Majalla UI"/>
                <a:cs typeface="+mj-cs"/>
              </a:rPr>
              <a:t>Noaaa</a:t>
            </a:r>
            <a:r>
              <a:rPr lang="en-US" altLang="en-US" sz="1200" b="1" dirty="0">
                <a:ea typeface="Majalla UI"/>
                <a:cs typeface="+mj-cs"/>
              </a:rPr>
              <a:t> National Climatic Data Center</a:t>
            </a:r>
            <a:r>
              <a:rPr lang="ar-SA" altLang="en-US" sz="2200" b="1" dirty="0" smtClean="0">
                <a:solidFill>
                  <a:prstClr val="black"/>
                </a:solidFill>
                <a:ea typeface="Majalla UI"/>
                <a:cs typeface="Traditional Arabic" panose="02020603050405020304" pitchFamily="18" charset="-78"/>
              </a:rPr>
              <a:t>  </a:t>
            </a:r>
          </a:p>
          <a:p>
            <a:pPr marL="0" indent="0" algn="r" rtl="1">
              <a:lnSpc>
                <a:spcPct val="150000"/>
              </a:lnSpc>
              <a:buNone/>
            </a:pPr>
            <a:r>
              <a:rPr lang="ar-SA" altLang="en-US" sz="2200" b="1" dirty="0" smtClean="0">
                <a:solidFill>
                  <a:prstClr val="black"/>
                </a:solidFill>
                <a:ea typeface="Majalla UI"/>
                <a:cs typeface="Traditional Arabic" panose="02020603050405020304" pitchFamily="18" charset="-78"/>
              </a:rPr>
              <a:t>يلاحظ: التباين </a:t>
            </a:r>
            <a:r>
              <a:rPr lang="ar-SA" altLang="en-US" sz="2200" b="1" dirty="0">
                <a:solidFill>
                  <a:prstClr val="black"/>
                </a:solidFill>
                <a:ea typeface="Majalla UI"/>
                <a:cs typeface="Traditional Arabic" panose="02020603050405020304" pitchFamily="18" charset="-78"/>
              </a:rPr>
              <a:t>المناخي حول </a:t>
            </a:r>
            <a:r>
              <a:rPr lang="ar-SA" altLang="en-US" sz="2200" b="1" dirty="0" smtClean="0">
                <a:solidFill>
                  <a:prstClr val="black"/>
                </a:solidFill>
                <a:ea typeface="Majalla UI"/>
                <a:cs typeface="Traditional Arabic" panose="02020603050405020304" pitchFamily="18" charset="-78"/>
              </a:rPr>
              <a:t>المعدل، والتقلب </a:t>
            </a:r>
            <a:r>
              <a:rPr lang="ar-SA" altLang="en-US" sz="2200" b="1" dirty="0">
                <a:solidFill>
                  <a:prstClr val="black"/>
                </a:solidFill>
                <a:ea typeface="Majalla UI"/>
                <a:cs typeface="Traditional Arabic" panose="02020603050405020304" pitchFamily="18" charset="-78"/>
              </a:rPr>
              <a:t>المناخي خلال عدة سنوات متتابعة.</a:t>
            </a:r>
            <a:endParaRPr lang="en-US" altLang="en-US" sz="1200" b="1" dirty="0">
              <a:ea typeface="Majalla UI"/>
              <a:cs typeface="+mj-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1680" y="1394691"/>
            <a:ext cx="5120640" cy="3738064"/>
          </a:xfrm>
          <a:prstGeom prst="rect">
            <a:avLst/>
          </a:prstGeom>
        </p:spPr>
      </p:pic>
    </p:spTree>
    <p:extLst>
      <p:ext uri="{BB962C8B-B14F-4D97-AF65-F5344CB8AC3E}">
        <p14:creationId xmlns:p14="http://schemas.microsoft.com/office/powerpoint/2010/main" val="3184300241"/>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609600"/>
            <a:ext cx="8382000" cy="666750"/>
          </a:xfrm>
        </p:spPr>
        <p:txBody>
          <a:bodyPr/>
          <a:lstStyle/>
          <a:p>
            <a:pPr algn="ctr" rtl="1"/>
            <a:r>
              <a:rPr lang="ar-EG" altLang="en-US" sz="3000" b="1" dirty="0"/>
              <a:t>سلسلة زمنية </a:t>
            </a:r>
            <a:r>
              <a:rPr lang="ar-EG" altLang="en-US" sz="3000" b="1" dirty="0" smtClean="0"/>
              <a:t>لل</a:t>
            </a:r>
            <a:r>
              <a:rPr lang="ar-SA" altLang="en-US" sz="3000" b="1" dirty="0" smtClean="0"/>
              <a:t>أمطار</a:t>
            </a:r>
            <a:r>
              <a:rPr lang="ar-EG" altLang="en-US" sz="3000" b="1" dirty="0" smtClean="0"/>
              <a:t> السنوي</a:t>
            </a:r>
            <a:r>
              <a:rPr lang="ar-SA" altLang="en-US" sz="3000" b="1" dirty="0" smtClean="0"/>
              <a:t>ة</a:t>
            </a:r>
            <a:endParaRPr lang="ar-EG" altLang="en-US" sz="3000" b="1" dirty="0"/>
          </a:p>
        </p:txBody>
      </p:sp>
      <p:sp>
        <p:nvSpPr>
          <p:cNvPr id="18435" name="Content Placeholder 2"/>
          <p:cNvSpPr>
            <a:spLocks noGrp="1"/>
          </p:cNvSpPr>
          <p:nvPr>
            <p:ph idx="1"/>
          </p:nvPr>
        </p:nvSpPr>
        <p:spPr>
          <a:xfrm>
            <a:off x="304800" y="1371600"/>
            <a:ext cx="8534400" cy="5257800"/>
          </a:xfrm>
        </p:spPr>
        <p:txBody>
          <a:bodyPr/>
          <a:lstStyle/>
          <a:p>
            <a:pPr marL="0" indent="0" algn="just" rtl="1">
              <a:lnSpc>
                <a:spcPct val="150000"/>
              </a:lnSpc>
              <a:buNone/>
            </a:pPr>
            <a:endParaRPr lang="ar-SA" altLang="en-US" sz="2200" b="1" dirty="0" smtClean="0">
              <a:ea typeface="Majalla UI"/>
              <a:cs typeface="+mj-cs"/>
            </a:endParaRPr>
          </a:p>
          <a:p>
            <a:pPr marL="0" indent="0" algn="just" rtl="1">
              <a:lnSpc>
                <a:spcPct val="150000"/>
              </a:lnSpc>
              <a:buNone/>
            </a:pPr>
            <a:endParaRPr lang="ar-SA" altLang="en-US" sz="2200" b="1" dirty="0">
              <a:ea typeface="Majalla UI"/>
              <a:cs typeface="+mj-cs"/>
            </a:endParaRPr>
          </a:p>
          <a:p>
            <a:pPr algn="just" rtl="1">
              <a:lnSpc>
                <a:spcPct val="150000"/>
              </a:lnSpc>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800" b="1" dirty="0" smtClean="0">
              <a:ea typeface="Majalla UI"/>
              <a:cs typeface="+mj-cs"/>
            </a:endParaRPr>
          </a:p>
          <a:p>
            <a:pPr marL="0" indent="0" algn="just" rtl="1">
              <a:lnSpc>
                <a:spcPct val="150000"/>
              </a:lnSpc>
              <a:buNone/>
            </a:pPr>
            <a:r>
              <a:rPr lang="ar-SA" altLang="en-US" sz="1200" b="1" dirty="0">
                <a:ea typeface="Majalla UI"/>
                <a:cs typeface="+mj-cs"/>
              </a:rPr>
              <a:t>                                             </a:t>
            </a:r>
            <a:r>
              <a:rPr lang="ar-SA" altLang="en-US" sz="1200" b="1" dirty="0" smtClean="0">
                <a:ea typeface="Majalla UI"/>
                <a:cs typeface="+mj-cs"/>
              </a:rPr>
              <a:t> </a:t>
            </a:r>
            <a:r>
              <a:rPr lang="ar-SA" altLang="en-US" sz="1200" b="1" dirty="0">
                <a:ea typeface="Majalla UI"/>
                <a:cs typeface="+mj-cs"/>
              </a:rPr>
              <a:t>المصدر:  </a:t>
            </a:r>
            <a:r>
              <a:rPr lang="en-US" altLang="en-US" sz="1200" b="1" dirty="0" err="1">
                <a:ea typeface="Majalla UI"/>
                <a:cs typeface="+mj-cs"/>
              </a:rPr>
              <a:t>Noaaa</a:t>
            </a:r>
            <a:r>
              <a:rPr lang="en-US" altLang="en-US" sz="1200" b="1" dirty="0">
                <a:ea typeface="Majalla UI"/>
                <a:cs typeface="+mj-cs"/>
              </a:rPr>
              <a:t> National Climatic Data Center</a:t>
            </a:r>
            <a:r>
              <a:rPr lang="ar-SA" altLang="en-US" sz="2200" b="1" dirty="0" smtClean="0">
                <a:solidFill>
                  <a:prstClr val="black"/>
                </a:solidFill>
                <a:ea typeface="Majalla UI"/>
                <a:cs typeface="Traditional Arabic" panose="02020603050405020304" pitchFamily="18" charset="-78"/>
              </a:rPr>
              <a:t>  </a:t>
            </a:r>
          </a:p>
          <a:p>
            <a:pPr marL="0" indent="0" algn="r" rtl="1">
              <a:lnSpc>
                <a:spcPct val="150000"/>
              </a:lnSpc>
              <a:buNone/>
            </a:pPr>
            <a:r>
              <a:rPr lang="ar-SA" altLang="en-US" sz="2200" b="1" dirty="0" smtClean="0">
                <a:solidFill>
                  <a:prstClr val="black"/>
                </a:solidFill>
                <a:ea typeface="Majalla UI"/>
                <a:cs typeface="Traditional Arabic" panose="02020603050405020304" pitchFamily="18" charset="-78"/>
              </a:rPr>
              <a:t>يلاحظ: التباين </a:t>
            </a:r>
            <a:r>
              <a:rPr lang="ar-SA" altLang="en-US" sz="2200" b="1" dirty="0">
                <a:solidFill>
                  <a:prstClr val="black"/>
                </a:solidFill>
                <a:ea typeface="Majalla UI"/>
                <a:cs typeface="Traditional Arabic" panose="02020603050405020304" pitchFamily="18" charset="-78"/>
              </a:rPr>
              <a:t>المناخي حول </a:t>
            </a:r>
            <a:r>
              <a:rPr lang="ar-SA" altLang="en-US" sz="2200" b="1" dirty="0" smtClean="0">
                <a:solidFill>
                  <a:prstClr val="black"/>
                </a:solidFill>
                <a:ea typeface="Majalla UI"/>
                <a:cs typeface="Traditional Arabic" panose="02020603050405020304" pitchFamily="18" charset="-78"/>
              </a:rPr>
              <a:t>المعدل، والتقلب </a:t>
            </a:r>
            <a:r>
              <a:rPr lang="ar-SA" altLang="en-US" sz="2200" b="1" dirty="0">
                <a:solidFill>
                  <a:prstClr val="black"/>
                </a:solidFill>
                <a:ea typeface="Majalla UI"/>
                <a:cs typeface="Traditional Arabic" panose="02020603050405020304" pitchFamily="18" charset="-78"/>
              </a:rPr>
              <a:t>المناخي خلال عدة سنوات متتابعة.</a:t>
            </a:r>
            <a:endParaRPr lang="en-US" altLang="en-US" sz="1200" b="1" dirty="0">
              <a:ea typeface="Majalla UI"/>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9760" y="1346200"/>
            <a:ext cx="5212080" cy="3883003"/>
          </a:xfrm>
          <a:prstGeom prst="rect">
            <a:avLst/>
          </a:prstGeom>
        </p:spPr>
      </p:pic>
    </p:spTree>
    <p:extLst>
      <p:ext uri="{BB962C8B-B14F-4D97-AF65-F5344CB8AC3E}">
        <p14:creationId xmlns:p14="http://schemas.microsoft.com/office/powerpoint/2010/main" val="989986551"/>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762000"/>
            <a:ext cx="8229600" cy="1524000"/>
          </a:xfrm>
        </p:spPr>
        <p:txBody>
          <a:bodyPr/>
          <a:lstStyle/>
          <a:p>
            <a:pPr rtl="1" eaLnBrk="1" hangingPunct="1"/>
            <a:r>
              <a:rPr lang="ar-SA" altLang="en-US" sz="6000" dirty="0" smtClean="0">
                <a:solidFill>
                  <a:srgbClr val="FFFF00"/>
                </a:solidFill>
                <a:latin typeface="Andalus" panose="02020603050405020304" pitchFamily="18" charset="-78"/>
                <a:cs typeface="Andalus" panose="02020603050405020304" pitchFamily="18" charset="-78"/>
              </a:rPr>
              <a:t>التقلب المناخي </a:t>
            </a:r>
            <a:br>
              <a:rPr lang="ar-SA" altLang="en-US" sz="6000" dirty="0" smtClean="0">
                <a:solidFill>
                  <a:srgbClr val="FFFF00"/>
                </a:solidFill>
                <a:latin typeface="Andalus" panose="02020603050405020304" pitchFamily="18" charset="-78"/>
                <a:cs typeface="Andalus" panose="02020603050405020304" pitchFamily="18" charset="-78"/>
              </a:rPr>
            </a:br>
            <a:r>
              <a:rPr lang="en-US" altLang="en-US" sz="6000" dirty="0" smtClean="0">
                <a:solidFill>
                  <a:srgbClr val="FFFF00"/>
                </a:solidFill>
                <a:latin typeface="Andalus" panose="02020603050405020304" pitchFamily="18" charset="-78"/>
                <a:cs typeface="Andalus" panose="02020603050405020304" pitchFamily="18" charset="-78"/>
              </a:rPr>
              <a:t>Climate fluctuation</a:t>
            </a:r>
          </a:p>
        </p:txBody>
      </p:sp>
    </p:spTree>
    <p:extLst>
      <p:ext uri="{BB962C8B-B14F-4D97-AF65-F5344CB8AC3E}">
        <p14:creationId xmlns:p14="http://schemas.microsoft.com/office/powerpoint/2010/main" val="287176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التقلب</a:t>
            </a:r>
            <a:r>
              <a:rPr lang="ar-SA" altLang="en-US" b="1" dirty="0" smtClean="0"/>
              <a:t> </a:t>
            </a:r>
            <a:r>
              <a:rPr lang="ar-EG" altLang="en-US" b="1" dirty="0" smtClean="0"/>
              <a:t>المناخي </a:t>
            </a:r>
            <a:endParaRPr lang="en-US" altLang="en-US" b="1" dirty="0" smtClean="0"/>
          </a:p>
        </p:txBody>
      </p:sp>
      <p:sp>
        <p:nvSpPr>
          <p:cNvPr id="18435" name="Content Placeholder 2"/>
          <p:cNvSpPr>
            <a:spLocks noGrp="1"/>
          </p:cNvSpPr>
          <p:nvPr>
            <p:ph idx="1"/>
          </p:nvPr>
        </p:nvSpPr>
        <p:spPr>
          <a:xfrm>
            <a:off x="304800" y="1371600"/>
            <a:ext cx="8534400" cy="5257800"/>
          </a:xfrm>
        </p:spPr>
        <p:txBody>
          <a:bodyPr/>
          <a:lstStyle/>
          <a:p>
            <a:pPr algn="just" rtl="1">
              <a:lnSpc>
                <a:spcPct val="150000"/>
              </a:lnSpc>
            </a:pPr>
            <a:r>
              <a:rPr lang="ar-SA" altLang="en-US" sz="2200" b="1" dirty="0">
                <a:ea typeface="Majalla UI"/>
                <a:cs typeface="+mj-cs"/>
              </a:rPr>
              <a:t>يقصد بالتقلب المناخي (التذبذب) "انخفاض أو إرتفاع قيم العناصر المناخية عن معدلها خلال فترات زمنية مكونة من عدة سنوات متتالية، قد تستغرق حوالي عقد (عشر سنوات) من الزمن أو نحوه أو أكثر من ذلك، وتنتهي بعودة المناخ إلى حالته العادية أو حالة معاكسة</a:t>
            </a:r>
            <a:r>
              <a:rPr lang="ar-SA" altLang="en-US" sz="2200" b="1" dirty="0" smtClean="0">
                <a:ea typeface="Majalla UI"/>
                <a:cs typeface="+mj-cs"/>
              </a:rPr>
              <a:t>"- </a:t>
            </a:r>
            <a:r>
              <a:rPr lang="ar-SA" altLang="en-US" sz="2200" b="1" dirty="0">
                <a:ea typeface="Majalla UI"/>
                <a:cs typeface="+mj-cs"/>
              </a:rPr>
              <a:t>كما هو مبين في الشكلين </a:t>
            </a:r>
            <a:r>
              <a:rPr lang="ar-SA" altLang="en-US" sz="2200" b="1" dirty="0" smtClean="0">
                <a:ea typeface="Majalla UI"/>
                <a:cs typeface="+mj-cs"/>
              </a:rPr>
              <a:t>السابقين- </a:t>
            </a:r>
            <a:r>
              <a:rPr lang="ar-SA" altLang="en-US" sz="2200" b="1" dirty="0">
                <a:ea typeface="Majalla UI"/>
                <a:cs typeface="+mj-cs"/>
              </a:rPr>
              <a:t>وبناء على ذلك يمكن تقسيم حالات التقلب المناخي إلى حالتين</a:t>
            </a:r>
            <a:r>
              <a:rPr lang="ar-SA" altLang="en-US" sz="2200" b="1" dirty="0" smtClean="0">
                <a:ea typeface="Majalla UI"/>
                <a:cs typeface="+mj-cs"/>
              </a:rPr>
              <a:t>:</a:t>
            </a:r>
          </a:p>
          <a:p>
            <a:pPr algn="just" rtl="1">
              <a:lnSpc>
                <a:spcPct val="150000"/>
              </a:lnSpc>
            </a:pPr>
            <a:r>
              <a:rPr lang="ar-SA" altLang="en-US" sz="2200" b="1" dirty="0" smtClean="0">
                <a:ea typeface="Majalla UI"/>
                <a:cs typeface="+mj-cs"/>
              </a:rPr>
              <a:t>الأولى: </a:t>
            </a:r>
            <a:r>
              <a:rPr lang="ar-SA" altLang="en-US" sz="2200" b="1" dirty="0">
                <a:ea typeface="Majalla UI"/>
                <a:cs typeface="+mj-cs"/>
              </a:rPr>
              <a:t>حالات تقلب  مناخي موجبة: تكون خلالها قيم العناصر والحالات المناخية أعلى من </a:t>
            </a:r>
            <a:r>
              <a:rPr lang="ar-SA" altLang="en-US" sz="2200" b="1" dirty="0" smtClean="0">
                <a:ea typeface="Majalla UI"/>
                <a:cs typeface="+mj-cs"/>
              </a:rPr>
              <a:t>المعدل.</a:t>
            </a:r>
          </a:p>
          <a:p>
            <a:pPr algn="just" rtl="1">
              <a:lnSpc>
                <a:spcPct val="150000"/>
              </a:lnSpc>
            </a:pPr>
            <a:r>
              <a:rPr lang="ar-SA" altLang="en-US" sz="2200" b="1" dirty="0" smtClean="0">
                <a:ea typeface="Majalla UI"/>
                <a:cs typeface="+mj-cs"/>
              </a:rPr>
              <a:t>الثانية: </a:t>
            </a:r>
            <a:r>
              <a:rPr lang="ar-SA" altLang="en-US" sz="2200" b="1" dirty="0">
                <a:ea typeface="Majalla UI"/>
                <a:cs typeface="+mj-cs"/>
              </a:rPr>
              <a:t>حالات تقلب  مناخي سالبة: تكون خلالها قيم العناصر والحالات المناخية أقل من المعدل</a:t>
            </a:r>
            <a:r>
              <a:rPr lang="ar-SA" altLang="en-US" sz="2200" b="1" dirty="0" smtClean="0">
                <a:ea typeface="Majalla UI"/>
                <a:cs typeface="+mj-cs"/>
              </a:rPr>
              <a:t>.</a:t>
            </a:r>
          </a:p>
          <a:p>
            <a:pPr algn="just" rtl="1">
              <a:lnSpc>
                <a:spcPct val="150000"/>
              </a:lnSpc>
            </a:pPr>
            <a:r>
              <a:rPr lang="ar-SA" altLang="en-US" sz="2200" b="1" dirty="0" smtClean="0">
                <a:ea typeface="Majalla UI"/>
                <a:cs typeface="+mj-cs"/>
              </a:rPr>
              <a:t>ويظهر تحليل </a:t>
            </a:r>
            <a:r>
              <a:rPr lang="ar-SA" altLang="en-US" sz="2200" b="1" dirty="0">
                <a:ea typeface="Majalla UI"/>
                <a:cs typeface="+mj-cs"/>
              </a:rPr>
              <a:t>البيانات المناخية المتعلقة بالتقلب المناخي </a:t>
            </a:r>
            <a:r>
              <a:rPr lang="ar-SA" altLang="en-US" sz="2200" b="1" dirty="0" smtClean="0">
                <a:ea typeface="Majalla UI"/>
                <a:cs typeface="+mj-cs"/>
              </a:rPr>
              <a:t>وجود </a:t>
            </a:r>
            <a:r>
              <a:rPr lang="ar-SA" altLang="en-US" sz="2200" b="1" dirty="0">
                <a:ea typeface="Majalla UI"/>
                <a:cs typeface="+mj-cs"/>
              </a:rPr>
              <a:t>علاقة إلى حد ما بينها وبين الحالات المناخية المتطرفة، فإذا ما توالت الحالات المتطرفة عدة سنين وراء بعضها البعض فإنها حتما ستؤدي إلى حالات من التقلب المناخي </a:t>
            </a:r>
            <a:r>
              <a:rPr lang="ar-SA" altLang="en-US" sz="2200" b="1" dirty="0" smtClean="0">
                <a:ea typeface="Majalla UI"/>
                <a:cs typeface="+mj-cs"/>
              </a:rPr>
              <a:t>الحادة.</a:t>
            </a:r>
          </a:p>
        </p:txBody>
      </p:sp>
    </p:spTree>
    <p:extLst>
      <p:ext uri="{BB962C8B-B14F-4D97-AF65-F5344CB8AC3E}">
        <p14:creationId xmlns:p14="http://schemas.microsoft.com/office/powerpoint/2010/main" val="339465941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أسباب</a:t>
            </a:r>
            <a:r>
              <a:rPr lang="ar-SA" altLang="en-US" b="1" dirty="0" smtClean="0"/>
              <a:t> </a:t>
            </a:r>
            <a:r>
              <a:rPr lang="ar-EG" altLang="en-US" b="1" dirty="0" smtClean="0"/>
              <a:t>التقلب </a:t>
            </a:r>
            <a:r>
              <a:rPr lang="ar-EG" altLang="en-US" b="1" dirty="0"/>
              <a:t>المناخي </a:t>
            </a:r>
            <a:endParaRPr lang="en-US" altLang="en-US" b="1" dirty="0" smtClean="0"/>
          </a:p>
        </p:txBody>
      </p:sp>
      <p:sp>
        <p:nvSpPr>
          <p:cNvPr id="18435" name="Content Placeholder 2"/>
          <p:cNvSpPr>
            <a:spLocks noGrp="1"/>
          </p:cNvSpPr>
          <p:nvPr>
            <p:ph idx="1"/>
          </p:nvPr>
        </p:nvSpPr>
        <p:spPr>
          <a:xfrm>
            <a:off x="304800" y="1371600"/>
            <a:ext cx="8534400" cy="5257800"/>
          </a:xfrm>
        </p:spPr>
        <p:txBody>
          <a:bodyPr/>
          <a:lstStyle/>
          <a:p>
            <a:pPr algn="just" rtl="1">
              <a:lnSpc>
                <a:spcPct val="150000"/>
              </a:lnSpc>
            </a:pPr>
            <a:r>
              <a:rPr lang="ar-SA" altLang="en-US" sz="2200" b="1" dirty="0">
                <a:ea typeface="Majalla UI"/>
                <a:cs typeface="+mj-cs"/>
              </a:rPr>
              <a:t>تشير معظم الدراسات على أن أسباب التقلب المناخي ترجع إلى عمليات داخلية بين مكونات </a:t>
            </a:r>
            <a:r>
              <a:rPr lang="ar-SA" altLang="en-US" sz="2200" b="1" dirty="0" smtClean="0">
                <a:ea typeface="Majalla UI"/>
                <a:cs typeface="+mj-cs"/>
              </a:rPr>
              <a:t>نظم </a:t>
            </a:r>
            <a:r>
              <a:rPr lang="ar-SA" altLang="en-US" sz="2200" b="1" dirty="0">
                <a:ea typeface="Majalla UI"/>
                <a:cs typeface="+mj-cs"/>
              </a:rPr>
              <a:t>الكرة الأرضية تؤثر فيها وتتأثر بها، وتسبب تطرفات وشذوذ يحدث على مقياس واسع في حركة الجو العامة بين سنة وأخرى أو عدة سنين متتالية. ويؤدي الشذوذ الى عرقلة عملية النقل الحراري والرطوبة عبر </a:t>
            </a:r>
            <a:r>
              <a:rPr lang="ar-SA" altLang="en-US" sz="2200" b="1" dirty="0" smtClean="0">
                <a:ea typeface="Majalla UI"/>
                <a:cs typeface="+mj-cs"/>
              </a:rPr>
              <a:t>دوائر العرض </a:t>
            </a:r>
            <a:r>
              <a:rPr lang="ar-SA" altLang="en-US" sz="2200" b="1" dirty="0">
                <a:ea typeface="Majalla UI"/>
                <a:cs typeface="+mj-cs"/>
              </a:rPr>
              <a:t>الجغرافية أو تسرعها، </a:t>
            </a:r>
            <a:r>
              <a:rPr lang="ar-SA" altLang="en-US" sz="2200" b="1" dirty="0" smtClean="0">
                <a:ea typeface="Majalla UI"/>
                <a:cs typeface="+mj-cs"/>
              </a:rPr>
              <a:t>مما يؤدي </a:t>
            </a:r>
            <a:r>
              <a:rPr lang="ar-SA" altLang="en-US" sz="2200" b="1" dirty="0">
                <a:ea typeface="Majalla UI"/>
                <a:cs typeface="+mj-cs"/>
              </a:rPr>
              <a:t>ذلك إلى ظهور تقلبات وتذبذبات مناخية </a:t>
            </a:r>
            <a:r>
              <a:rPr lang="ar-SA" altLang="en-US" sz="2200" b="1" dirty="0" smtClean="0">
                <a:ea typeface="Majalla UI"/>
                <a:cs typeface="+mj-cs"/>
              </a:rPr>
              <a:t>عالمية.</a:t>
            </a:r>
          </a:p>
          <a:p>
            <a:pPr algn="just" rtl="1">
              <a:lnSpc>
                <a:spcPct val="150000"/>
              </a:lnSpc>
            </a:pPr>
            <a:r>
              <a:rPr lang="ar-SA" altLang="en-US" sz="2200" b="1" dirty="0" smtClean="0">
                <a:ea typeface="Majalla UI"/>
                <a:cs typeface="+mj-cs"/>
              </a:rPr>
              <a:t>وترجح دراسات </a:t>
            </a:r>
            <a:r>
              <a:rPr lang="ar-SA" altLang="en-US" sz="2200" b="1" dirty="0">
                <a:ea typeface="Majalla UI"/>
                <a:cs typeface="+mj-cs"/>
              </a:rPr>
              <a:t>حدوث </a:t>
            </a:r>
            <a:r>
              <a:rPr lang="ar-SA" altLang="en-US" sz="2200" b="1" dirty="0" smtClean="0">
                <a:ea typeface="Majalla UI"/>
                <a:cs typeface="+mj-cs"/>
              </a:rPr>
              <a:t>الشذوذ </a:t>
            </a:r>
            <a:r>
              <a:rPr lang="ar-SA" altLang="en-US" sz="2200" b="1" dirty="0">
                <a:ea typeface="Majalla UI"/>
                <a:cs typeface="+mj-cs"/>
              </a:rPr>
              <a:t>في دورة الرياح العامة إلى تغيرات في تركيب الغلاف الجوي وتلوثه وتزايد حمولته من الغبار والجسيمات الناجمة عن </a:t>
            </a:r>
            <a:r>
              <a:rPr lang="ar-SA" altLang="en-US" sz="2200" b="1" dirty="0" smtClean="0">
                <a:ea typeface="Majalla UI"/>
                <a:cs typeface="+mj-cs"/>
              </a:rPr>
              <a:t>الأنشطة </a:t>
            </a:r>
            <a:r>
              <a:rPr lang="ar-SA" altLang="en-US" sz="2200" b="1" dirty="0">
                <a:ea typeface="Majalla UI"/>
                <a:cs typeface="+mj-cs"/>
              </a:rPr>
              <a:t>الطبيعية </a:t>
            </a:r>
            <a:r>
              <a:rPr lang="ar-SA" altLang="en-US" sz="2200" b="1" dirty="0" smtClean="0">
                <a:ea typeface="Majalla UI"/>
                <a:cs typeface="+mj-cs"/>
              </a:rPr>
              <a:t>والبشرية، مثل: التصحر </a:t>
            </a:r>
            <a:r>
              <a:rPr lang="ar-SA" altLang="en-US" sz="2200" b="1" dirty="0">
                <a:ea typeface="Majalla UI"/>
                <a:cs typeface="+mj-cs"/>
              </a:rPr>
              <a:t>الذي يؤدي الى تغير طبيعة سطح الأرض؛ بسبب </a:t>
            </a:r>
            <a:r>
              <a:rPr lang="ar-SA" altLang="en-US" sz="2200" b="1" dirty="0" smtClean="0">
                <a:ea typeface="Majalla UI"/>
                <a:cs typeface="+mj-cs"/>
              </a:rPr>
              <a:t>النشاط الزراعي المنهك </a:t>
            </a:r>
            <a:r>
              <a:rPr lang="ar-SA" altLang="en-US" sz="2200" b="1" dirty="0">
                <a:ea typeface="Majalla UI"/>
                <a:cs typeface="+mj-cs"/>
              </a:rPr>
              <a:t>والرعي والتحطيب </a:t>
            </a:r>
            <a:r>
              <a:rPr lang="ar-SA" altLang="en-US" sz="2200" b="1" dirty="0" smtClean="0">
                <a:ea typeface="Majalla UI"/>
                <a:cs typeface="+mj-cs"/>
              </a:rPr>
              <a:t>الجائر </a:t>
            </a:r>
            <a:r>
              <a:rPr lang="ar-SA" altLang="en-US" sz="2200" b="1" dirty="0">
                <a:ea typeface="Majalla UI"/>
                <a:cs typeface="+mj-cs"/>
              </a:rPr>
              <a:t>وازدياد المساحات </a:t>
            </a:r>
            <a:r>
              <a:rPr lang="ar-SA" altLang="en-US" sz="2200" b="1" dirty="0" smtClean="0">
                <a:ea typeface="Majalla UI"/>
                <a:cs typeface="+mj-cs"/>
              </a:rPr>
              <a:t>العمرانية.</a:t>
            </a:r>
          </a:p>
          <a:p>
            <a:pPr algn="just" rtl="1">
              <a:lnSpc>
                <a:spcPct val="150000"/>
              </a:lnSpc>
            </a:pPr>
            <a:r>
              <a:rPr lang="ar-SA" altLang="en-US" sz="2200" b="1" dirty="0">
                <a:ea typeface="Majalla UI"/>
                <a:cs typeface="+mj-cs"/>
              </a:rPr>
              <a:t>بينما </a:t>
            </a:r>
            <a:r>
              <a:rPr lang="ar-SA" altLang="en-US" sz="2200" b="1" dirty="0" smtClean="0">
                <a:ea typeface="Majalla UI"/>
                <a:cs typeface="+mj-cs"/>
              </a:rPr>
              <a:t>يرى </a:t>
            </a:r>
            <a:r>
              <a:rPr lang="ar-SA" altLang="en-US" sz="2200" b="1" dirty="0">
                <a:ea typeface="Majalla UI"/>
                <a:cs typeface="+mj-cs"/>
              </a:rPr>
              <a:t>البعض الآخر </a:t>
            </a:r>
            <a:r>
              <a:rPr lang="ar-SA" altLang="en-US" sz="2200" b="1" dirty="0" smtClean="0">
                <a:ea typeface="Majalla UI"/>
                <a:cs typeface="+mj-cs"/>
              </a:rPr>
              <a:t>حدوث التذبذب نتيجة </a:t>
            </a:r>
            <a:r>
              <a:rPr lang="ar-SA" altLang="en-US" sz="2200" b="1" dirty="0">
                <a:ea typeface="Majalla UI"/>
                <a:cs typeface="+mj-cs"/>
              </a:rPr>
              <a:t>لتغيرات دورية ل</a:t>
            </a:r>
            <a:r>
              <a:rPr lang="ar-SA" altLang="en-US" sz="2200" b="1" dirty="0" smtClean="0">
                <a:ea typeface="Majalla UI"/>
                <a:cs typeface="+mj-cs"/>
              </a:rPr>
              <a:t>لطاقة </a:t>
            </a:r>
            <a:r>
              <a:rPr lang="ar-SA" altLang="en-US" sz="2200" b="1" dirty="0">
                <a:ea typeface="Majalla UI"/>
                <a:cs typeface="+mj-cs"/>
              </a:rPr>
              <a:t>الشمسية الإشعاعية المصاحبة لدورات البقع </a:t>
            </a:r>
            <a:r>
              <a:rPr lang="ar-SA" altLang="en-US" sz="2200" b="1" dirty="0" smtClean="0">
                <a:ea typeface="Majalla UI"/>
                <a:cs typeface="+mj-cs"/>
              </a:rPr>
              <a:t>الشمسية  </a:t>
            </a:r>
            <a:r>
              <a:rPr lang="en-US" altLang="en-US" sz="1800" b="1" dirty="0" smtClean="0">
                <a:latin typeface="Arial" panose="020B0604020202020204" pitchFamily="34" charset="0"/>
                <a:ea typeface="Majalla UI"/>
                <a:cs typeface="Arial" panose="020B0604020202020204" pitchFamily="34" charset="0"/>
              </a:rPr>
              <a:t>Sunspot</a:t>
            </a:r>
            <a:r>
              <a:rPr lang="en-US" altLang="en-US" sz="2200" b="1" dirty="0" smtClean="0">
                <a:ea typeface="Majalla UI"/>
                <a:cs typeface="+mj-cs"/>
              </a:rPr>
              <a:t>، </a:t>
            </a:r>
            <a:r>
              <a:rPr lang="ar-SA" altLang="en-US" sz="2200" b="1" dirty="0">
                <a:ea typeface="Majalla UI"/>
                <a:cs typeface="+mj-cs"/>
              </a:rPr>
              <a:t>خاصة الدورات قصيرة الأمد التي تتراوح مدتها بين 11-22 سنة</a:t>
            </a:r>
            <a:r>
              <a:rPr lang="ar-SA" altLang="en-US" sz="2200" b="1" dirty="0" smtClean="0">
                <a:ea typeface="Majalla UI"/>
                <a:cs typeface="+mj-cs"/>
              </a:rPr>
              <a:t>.</a:t>
            </a:r>
          </a:p>
        </p:txBody>
      </p:sp>
    </p:spTree>
    <p:extLst>
      <p:ext uri="{BB962C8B-B14F-4D97-AF65-F5344CB8AC3E}">
        <p14:creationId xmlns:p14="http://schemas.microsoft.com/office/powerpoint/2010/main" val="1068497937"/>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SA" altLang="en-US" sz="4400" b="1" dirty="0" smtClean="0"/>
              <a:t>اكتب مقالة في أحد الأمثلة على </a:t>
            </a:r>
            <a:r>
              <a:rPr lang="ar-EG" altLang="en-US" sz="4400" b="1" dirty="0" smtClean="0"/>
              <a:t>التقلب</a:t>
            </a:r>
            <a:r>
              <a:rPr lang="ar-SA" altLang="en-US" sz="4400" b="1" dirty="0" smtClean="0"/>
              <a:t> </a:t>
            </a:r>
            <a:r>
              <a:rPr lang="ar-EG" altLang="en-US" sz="4400" b="1" dirty="0" smtClean="0"/>
              <a:t>المناخي</a:t>
            </a:r>
            <a:r>
              <a:rPr lang="ar-SA" altLang="en-US" sz="4400" b="1" dirty="0" smtClean="0"/>
              <a:t>؟</a:t>
            </a:r>
            <a:r>
              <a:rPr lang="ar-EG" altLang="en-US" b="1" dirty="0" smtClean="0"/>
              <a:t> </a:t>
            </a:r>
            <a:endParaRPr lang="en-US" altLang="en-US" b="1" dirty="0" smtClean="0"/>
          </a:p>
        </p:txBody>
      </p:sp>
      <p:sp>
        <p:nvSpPr>
          <p:cNvPr id="18435" name="Content Placeholder 2"/>
          <p:cNvSpPr>
            <a:spLocks noGrp="1"/>
          </p:cNvSpPr>
          <p:nvPr>
            <p:ph idx="1"/>
          </p:nvPr>
        </p:nvSpPr>
        <p:spPr>
          <a:xfrm>
            <a:off x="304800" y="1447800"/>
            <a:ext cx="8534400" cy="4876800"/>
          </a:xfrm>
        </p:spPr>
        <p:txBody>
          <a:bodyPr/>
          <a:lstStyle/>
          <a:p>
            <a:pPr algn="just" rtl="1">
              <a:lnSpc>
                <a:spcPct val="150000"/>
              </a:lnSpc>
            </a:pPr>
            <a:r>
              <a:rPr lang="ar-SA" altLang="en-US" sz="2200" b="1" dirty="0" smtClean="0">
                <a:ea typeface="Majalla UI"/>
                <a:cs typeface="+mj-cs"/>
              </a:rPr>
              <a:t>حالات </a:t>
            </a:r>
            <a:r>
              <a:rPr lang="ar-SA" altLang="en-US" sz="2200" b="1" dirty="0">
                <a:ea typeface="Majalla UI"/>
                <a:cs typeface="+mj-cs"/>
              </a:rPr>
              <a:t>المحال التي عصفت بإقليم السهل السوداني الإفريقي خلال الستينات والسبعينات والثمانينات من </a:t>
            </a:r>
            <a:r>
              <a:rPr lang="ar-SA" altLang="en-US" sz="2200" b="1" dirty="0" smtClean="0">
                <a:ea typeface="Majalla UI"/>
                <a:cs typeface="+mj-cs"/>
              </a:rPr>
              <a:t>القرن العشرين؛ </a:t>
            </a:r>
            <a:r>
              <a:rPr lang="ar-SA" altLang="en-US" sz="2200" b="1" dirty="0">
                <a:ea typeface="Majalla UI"/>
                <a:cs typeface="+mj-cs"/>
              </a:rPr>
              <a:t>مؤدية الى تصحر الأراضي الرعوية </a:t>
            </a:r>
            <a:r>
              <a:rPr lang="ar-SA" altLang="en-US" sz="2200" b="1" dirty="0" smtClean="0">
                <a:ea typeface="Majalla UI"/>
                <a:cs typeface="+mj-cs"/>
              </a:rPr>
              <a:t>والزراعية. </a:t>
            </a:r>
          </a:p>
          <a:p>
            <a:pPr algn="just" rtl="1">
              <a:lnSpc>
                <a:spcPct val="150000"/>
              </a:lnSpc>
            </a:pPr>
            <a:r>
              <a:rPr lang="ar-SA" altLang="en-US" sz="2200" b="1" dirty="0">
                <a:ea typeface="Majalla UI"/>
                <a:cs typeface="+mj-cs"/>
              </a:rPr>
              <a:t>تكرر عواصف الهوريكان العاتية المدمرة في المحيط الأطلسي خلال فترة رجوع تقدر بعدة عقود من الزمن، فقد بينت البيانات المناخية أن عواصف الهوريكان كانت كثيرة التكرار خلال الفترة بين </a:t>
            </a:r>
            <a:r>
              <a:rPr lang="ar-SA" altLang="en-US" sz="2000" b="1" dirty="0">
                <a:ea typeface="Majalla UI"/>
                <a:cs typeface="+mj-cs"/>
              </a:rPr>
              <a:t>1944-1967م</a:t>
            </a:r>
            <a:r>
              <a:rPr lang="ar-SA" altLang="en-US" sz="2200" b="1" dirty="0">
                <a:ea typeface="Majalla UI"/>
                <a:cs typeface="+mj-cs"/>
              </a:rPr>
              <a:t>، ثم قلت خلال الفترة بين </a:t>
            </a:r>
            <a:r>
              <a:rPr lang="ar-SA" altLang="en-US" sz="2000" b="1" dirty="0">
                <a:ea typeface="Majalla UI"/>
                <a:cs typeface="+mj-cs"/>
              </a:rPr>
              <a:t>1968-1991م</a:t>
            </a:r>
            <a:r>
              <a:rPr lang="ar-SA" altLang="en-US" sz="2200" b="1" dirty="0">
                <a:ea typeface="Majalla UI"/>
                <a:cs typeface="+mj-cs"/>
              </a:rPr>
              <a:t>، ثم عادت  أكثر تكرارا ونشاطا من أي وقت آخر في الفترة بين </a:t>
            </a:r>
            <a:r>
              <a:rPr lang="ar-SA" altLang="en-US" sz="2000" b="1" dirty="0">
                <a:ea typeface="Majalla UI"/>
                <a:cs typeface="+mj-cs"/>
              </a:rPr>
              <a:t>1995-2000م. </a:t>
            </a:r>
            <a:endParaRPr lang="ar-SA" altLang="en-US" sz="2000" b="1" dirty="0" smtClean="0">
              <a:ea typeface="Majalla UI"/>
              <a:cs typeface="+mj-cs"/>
            </a:endParaRPr>
          </a:p>
          <a:p>
            <a:pPr algn="just" rtl="1">
              <a:lnSpc>
                <a:spcPct val="150000"/>
              </a:lnSpc>
            </a:pPr>
            <a:r>
              <a:rPr lang="ar-SA" altLang="en-US" sz="2200" b="1" dirty="0">
                <a:ea typeface="Majalla UI"/>
                <a:cs typeface="+mj-cs"/>
              </a:rPr>
              <a:t>جريان نهر </a:t>
            </a:r>
            <a:r>
              <a:rPr lang="ar-SA" altLang="en-US" sz="2200" b="1" dirty="0" smtClean="0">
                <a:ea typeface="Majalla UI"/>
                <a:cs typeface="+mj-cs"/>
              </a:rPr>
              <a:t>كلورادو </a:t>
            </a:r>
            <a:r>
              <a:rPr lang="ar-SA" altLang="en-US" sz="2200" b="1" dirty="0">
                <a:ea typeface="Majalla UI"/>
                <a:cs typeface="+mj-cs"/>
              </a:rPr>
              <a:t>في أميركا، </a:t>
            </a:r>
            <a:r>
              <a:rPr lang="ar-SA" altLang="en-US" sz="2200" b="1" dirty="0" smtClean="0">
                <a:ea typeface="Majalla UI"/>
                <a:cs typeface="+mj-cs"/>
              </a:rPr>
              <a:t>خلال </a:t>
            </a:r>
            <a:r>
              <a:rPr lang="ar-SA" altLang="en-US" sz="2200" b="1" dirty="0">
                <a:ea typeface="Majalla UI"/>
                <a:cs typeface="+mj-cs"/>
              </a:rPr>
              <a:t>فترة 20 سنة، بين </a:t>
            </a:r>
            <a:r>
              <a:rPr lang="ar-SA" altLang="en-US" sz="2000" b="1" dirty="0">
                <a:ea typeface="Majalla UI"/>
                <a:cs typeface="+mj-cs"/>
              </a:rPr>
              <a:t>1900-1920</a:t>
            </a:r>
            <a:r>
              <a:rPr lang="ar-SA" altLang="en-US" sz="2200" b="1" dirty="0">
                <a:ea typeface="Majalla UI"/>
                <a:cs typeface="+mj-cs"/>
              </a:rPr>
              <a:t>م،  كان صبيب النهر السنوي غزيرا لكنه انخفض بحدة خلال فترة الأربعين سنة التالية، فيما بين </a:t>
            </a:r>
            <a:r>
              <a:rPr lang="ar-SA" altLang="en-US" sz="2000" b="1" dirty="0">
                <a:ea typeface="Majalla UI"/>
                <a:cs typeface="+mj-cs"/>
              </a:rPr>
              <a:t>1920-1980م</a:t>
            </a:r>
            <a:r>
              <a:rPr lang="ar-SA" altLang="en-US" sz="2200" b="1" dirty="0">
                <a:ea typeface="Majalla UI"/>
                <a:cs typeface="+mj-cs"/>
              </a:rPr>
              <a:t>، ثم عاد إلى ما كان عليه فيما بعد</a:t>
            </a:r>
            <a:r>
              <a:rPr lang="ar-SA" altLang="en-US" sz="2200" b="1" dirty="0" smtClean="0">
                <a:ea typeface="Majalla UI"/>
                <a:cs typeface="+mj-cs"/>
              </a:rPr>
              <a:t>.</a:t>
            </a:r>
          </a:p>
        </p:txBody>
      </p:sp>
    </p:spTree>
    <p:extLst>
      <p:ext uri="{BB962C8B-B14F-4D97-AF65-F5344CB8AC3E}">
        <p14:creationId xmlns:p14="http://schemas.microsoft.com/office/powerpoint/2010/main" val="618840796"/>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762000"/>
            <a:ext cx="8229600" cy="1524000"/>
          </a:xfrm>
        </p:spPr>
        <p:txBody>
          <a:bodyPr/>
          <a:lstStyle/>
          <a:p>
            <a:pPr rtl="1" eaLnBrk="1" hangingPunct="1"/>
            <a:r>
              <a:rPr lang="ar-SA" altLang="en-US" sz="6000" dirty="0" smtClean="0">
                <a:solidFill>
                  <a:srgbClr val="FFFF00"/>
                </a:solidFill>
                <a:latin typeface="Andalus" panose="02020603050405020304" pitchFamily="18" charset="-78"/>
                <a:cs typeface="Andalus" panose="02020603050405020304" pitchFamily="18" charset="-78"/>
              </a:rPr>
              <a:t>التغير المناخي </a:t>
            </a:r>
            <a:br>
              <a:rPr lang="ar-SA" altLang="en-US" sz="6000" dirty="0" smtClean="0">
                <a:solidFill>
                  <a:srgbClr val="FFFF00"/>
                </a:solidFill>
                <a:latin typeface="Andalus" panose="02020603050405020304" pitchFamily="18" charset="-78"/>
                <a:cs typeface="Andalus" panose="02020603050405020304" pitchFamily="18" charset="-78"/>
              </a:rPr>
            </a:br>
            <a:r>
              <a:rPr lang="en-US" altLang="en-US" sz="6000" dirty="0" smtClean="0">
                <a:solidFill>
                  <a:srgbClr val="FFFF00"/>
                </a:solidFill>
                <a:latin typeface="Andalus" panose="02020603050405020304" pitchFamily="18" charset="-78"/>
                <a:cs typeface="Andalus" panose="02020603050405020304" pitchFamily="18" charset="-78"/>
              </a:rPr>
              <a:t>Climate change</a:t>
            </a:r>
          </a:p>
        </p:txBody>
      </p:sp>
    </p:spTree>
    <p:extLst>
      <p:ext uri="{BB962C8B-B14F-4D97-AF65-F5344CB8AC3E}">
        <p14:creationId xmlns:p14="http://schemas.microsoft.com/office/powerpoint/2010/main" val="234576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الت</a:t>
            </a:r>
            <a:r>
              <a:rPr lang="ar-SA" altLang="en-US" b="1" dirty="0" smtClean="0"/>
              <a:t>غير </a:t>
            </a:r>
            <a:r>
              <a:rPr lang="ar-EG" altLang="en-US" b="1" dirty="0" smtClean="0"/>
              <a:t>المناخي </a:t>
            </a:r>
            <a:endParaRPr lang="en-US" altLang="en-US"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2200" b="1" dirty="0">
                <a:ea typeface="Majalla UI"/>
                <a:cs typeface="+mj-cs"/>
              </a:rPr>
              <a:t>يقصد </a:t>
            </a:r>
            <a:r>
              <a:rPr lang="ar-SA" altLang="en-US" sz="2200" b="1" dirty="0" smtClean="0">
                <a:ea typeface="Majalla UI"/>
                <a:cs typeface="+mj-cs"/>
              </a:rPr>
              <a:t>ب</a:t>
            </a:r>
            <a:r>
              <a:rPr lang="ar-SA" altLang="en-US" sz="2200" b="1" dirty="0" smtClean="0">
                <a:ea typeface="Majalla UI"/>
                <a:cs typeface="+mj-cs"/>
              </a:rPr>
              <a:t>التغير المٌناخي التغير الملحوظ </a:t>
            </a:r>
            <a:r>
              <a:rPr lang="ar-SA" altLang="en-US" sz="2200" b="1" dirty="0">
                <a:ea typeface="Majalla UI"/>
                <a:cs typeface="+mj-cs"/>
              </a:rPr>
              <a:t>في العوامل المميزة لمناخ منطقة معينة </a:t>
            </a:r>
            <a:r>
              <a:rPr lang="ar-SA" altLang="en-US" sz="2200" b="1" dirty="0" smtClean="0">
                <a:ea typeface="Majalla UI"/>
                <a:cs typeface="+mj-cs"/>
              </a:rPr>
              <a:t>مثل</a:t>
            </a:r>
            <a:r>
              <a:rPr lang="en-US" altLang="en-US" sz="2200" b="1" dirty="0" smtClean="0">
                <a:ea typeface="Majalla UI"/>
                <a:cs typeface="+mj-cs"/>
              </a:rPr>
              <a:t>:</a:t>
            </a:r>
            <a:r>
              <a:rPr lang="ar-SA" altLang="en-US" sz="2200" b="1" dirty="0" smtClean="0">
                <a:ea typeface="Majalla UI"/>
                <a:cs typeface="+mj-cs"/>
              </a:rPr>
              <a:t> </a:t>
            </a:r>
            <a:r>
              <a:rPr lang="ar-SA" altLang="en-US" sz="2200" b="1" dirty="0">
                <a:ea typeface="Majalla UI"/>
                <a:cs typeface="+mj-cs"/>
              </a:rPr>
              <a:t>درجات الحرارة ومعدلات هطول الأمطار مقارنة بالمعدلات المرجعية والسائدة التي ميزت هذا المناخ خلال فترة زمنية </a:t>
            </a:r>
            <a:r>
              <a:rPr lang="ar-SA" altLang="en-US" sz="2200" b="1" dirty="0" smtClean="0">
                <a:ea typeface="Majalla UI"/>
                <a:cs typeface="+mj-cs"/>
              </a:rPr>
              <a:t>طويلة</a:t>
            </a:r>
            <a:r>
              <a:rPr lang="ar-SA" altLang="en-US" sz="2200" b="1" dirty="0">
                <a:ea typeface="Majalla UI"/>
                <a:cs typeface="+mj-cs"/>
              </a:rPr>
              <a:t>.</a:t>
            </a:r>
            <a:endParaRPr lang="ar-SA" altLang="en-US" sz="2200" b="1" dirty="0" smtClean="0">
              <a:ea typeface="Majalla UI"/>
              <a:cs typeface="+mj-cs"/>
            </a:endParaRPr>
          </a:p>
          <a:p>
            <a:pPr algn="just" rtl="1">
              <a:lnSpc>
                <a:spcPct val="150000"/>
              </a:lnSpc>
            </a:pPr>
            <a:r>
              <a:rPr lang="ar-SA" altLang="en-US" sz="2200" b="1" dirty="0">
                <a:ea typeface="Majalla UI"/>
                <a:cs typeface="+mj-cs"/>
              </a:rPr>
              <a:t>يعرف </a:t>
            </a:r>
            <a:r>
              <a:rPr lang="ar-SA" altLang="en-US" sz="2200" b="1" dirty="0" smtClean="0">
                <a:ea typeface="Majalla UI"/>
                <a:cs typeface="+mj-cs"/>
              </a:rPr>
              <a:t>بعنى أخر بأنه </a:t>
            </a:r>
            <a:r>
              <a:rPr lang="ar-SA" altLang="en-US" sz="2200" b="1" dirty="0">
                <a:ea typeface="Majalla UI"/>
                <a:cs typeface="+mj-cs"/>
              </a:rPr>
              <a:t>"تبدل راسخ في نظام مناخ الأرض يجري ويدوم وفقا لمقاييس طويلة الأمد من الزمن، يحصل خلال قرون عديدة أو حتى آلاف من السنين، </a:t>
            </a:r>
            <a:r>
              <a:rPr lang="ar-SA" altLang="en-US" sz="2200" b="1" dirty="0" smtClean="0">
                <a:ea typeface="Majalla UI"/>
                <a:cs typeface="+mj-cs"/>
              </a:rPr>
              <a:t>حدث </a:t>
            </a:r>
            <a:r>
              <a:rPr lang="ar-SA" altLang="en-US" sz="2200" b="1" dirty="0">
                <a:ea typeface="Majalla UI"/>
                <a:cs typeface="+mj-cs"/>
              </a:rPr>
              <a:t>في الماضي ومن المحتمل أن يحدث في المستقبل". </a:t>
            </a:r>
            <a:endParaRPr lang="ar-SA" altLang="en-US" sz="2200" b="1" dirty="0" smtClean="0">
              <a:ea typeface="Majalla UI"/>
              <a:cs typeface="+mj-cs"/>
            </a:endParaRPr>
          </a:p>
          <a:p>
            <a:pPr algn="just" rtl="1">
              <a:lnSpc>
                <a:spcPct val="150000"/>
              </a:lnSpc>
            </a:pPr>
            <a:r>
              <a:rPr lang="ar-SA" altLang="en-US" sz="2200" b="1" dirty="0">
                <a:ea typeface="Majalla UI"/>
                <a:cs typeface="+mj-cs"/>
              </a:rPr>
              <a:t>ويعتقد </a:t>
            </a:r>
            <a:r>
              <a:rPr lang="ar-SA" altLang="en-US" sz="2200" b="1" dirty="0" smtClean="0">
                <a:ea typeface="Majalla UI"/>
                <a:cs typeface="+mj-cs"/>
              </a:rPr>
              <a:t>الكثير </a:t>
            </a:r>
            <a:r>
              <a:rPr lang="ar-SA" altLang="en-US" sz="2200" b="1" dirty="0">
                <a:ea typeface="Majalla UI"/>
                <a:cs typeface="+mj-cs"/>
              </a:rPr>
              <a:t>من العلماء أن التغيرات المناخية التي حدثت وستحدث مستقبلا متعلقة بشكل مباشر وغير مباشر بحدوث </a:t>
            </a:r>
            <a:r>
              <a:rPr lang="ar-SA" altLang="en-US" sz="2200" b="1" dirty="0" smtClean="0">
                <a:ea typeface="Majalla UI"/>
                <a:cs typeface="+mj-cs"/>
              </a:rPr>
              <a:t>الفترات الجليدية (الباردة) والفترات الدفيئة وتعاقبها </a:t>
            </a:r>
            <a:r>
              <a:rPr lang="ar-SA" altLang="en-US" sz="2200" b="1" dirty="0">
                <a:ea typeface="Majalla UI"/>
                <a:cs typeface="+mj-cs"/>
              </a:rPr>
              <a:t>على سطح الأرض</a:t>
            </a:r>
            <a:r>
              <a:rPr lang="ar-SA" altLang="en-US" sz="2200" b="1" dirty="0" smtClean="0">
                <a:ea typeface="Majalla UI"/>
                <a:cs typeface="+mj-cs"/>
              </a:rPr>
              <a:t>.</a:t>
            </a:r>
            <a:endParaRPr lang="en-US" altLang="en-US" sz="2200" b="1" dirty="0" smtClean="0">
              <a:ea typeface="Majalla UI"/>
              <a:cs typeface="+mj-cs"/>
            </a:endParaRPr>
          </a:p>
          <a:p>
            <a:pPr algn="just" rtl="1">
              <a:lnSpc>
                <a:spcPct val="150000"/>
              </a:lnSpc>
            </a:pPr>
            <a:r>
              <a:rPr lang="ar-SA" altLang="en-US" sz="2200" b="1" dirty="0" smtClean="0">
                <a:ea typeface="Majalla UI"/>
                <a:cs typeface="+mj-cs"/>
              </a:rPr>
              <a:t>جونز </a:t>
            </a:r>
          </a:p>
          <a:p>
            <a:pPr algn="just" rtl="1">
              <a:lnSpc>
                <a:spcPct val="150000"/>
              </a:lnSpc>
            </a:pPr>
            <a:r>
              <a:rPr lang="ar-SA" altLang="en-US" sz="2200" b="1" dirty="0" smtClean="0">
                <a:ea typeface="Majalla UI"/>
                <a:cs typeface="+mj-cs"/>
              </a:rPr>
              <a:t>مندل</a:t>
            </a:r>
          </a:p>
          <a:p>
            <a:pPr algn="just" rtl="1">
              <a:lnSpc>
                <a:spcPct val="150000"/>
              </a:lnSpc>
            </a:pPr>
            <a:r>
              <a:rPr lang="ar-SA" altLang="en-US" sz="2200" b="1" dirty="0" smtClean="0">
                <a:ea typeface="Majalla UI"/>
                <a:cs typeface="+mj-cs"/>
              </a:rPr>
              <a:t>ريس</a:t>
            </a:r>
          </a:p>
          <a:p>
            <a:pPr algn="just" rtl="1">
              <a:lnSpc>
                <a:spcPct val="150000"/>
              </a:lnSpc>
            </a:pPr>
            <a:r>
              <a:rPr lang="ar-SA" altLang="en-US" sz="2200" b="1" dirty="0" smtClean="0">
                <a:ea typeface="Majalla UI"/>
                <a:cs typeface="+mj-cs"/>
              </a:rPr>
              <a:t>فورم</a:t>
            </a:r>
            <a:endParaRPr lang="ar-SA" altLang="en-US" sz="2200" b="1" dirty="0" smtClean="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799" y="4495799"/>
            <a:ext cx="2560320" cy="222036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320" y="4737299"/>
            <a:ext cx="1737360"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3202286"/>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SA" altLang="en-US" b="1" dirty="0" smtClean="0"/>
              <a:t>أسباب </a:t>
            </a:r>
            <a:r>
              <a:rPr lang="ar-EG" altLang="en-US" b="1" dirty="0" smtClean="0"/>
              <a:t>الت</a:t>
            </a:r>
            <a:r>
              <a:rPr lang="ar-SA" altLang="en-US" b="1" dirty="0" smtClean="0"/>
              <a:t>غير </a:t>
            </a:r>
            <a:r>
              <a:rPr lang="ar-EG" altLang="en-US" b="1" dirty="0" smtClean="0"/>
              <a:t>المناخي </a:t>
            </a:r>
            <a:endParaRPr lang="en-US" altLang="en-US"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2200" b="1" dirty="0">
                <a:ea typeface="Majalla UI"/>
                <a:cs typeface="+mj-cs"/>
              </a:rPr>
              <a:t>تؤكد الدراسات المناخية الحديثة حدوث </a:t>
            </a:r>
            <a:r>
              <a:rPr lang="ar-SA" altLang="en-US" sz="2200" b="1" dirty="0" smtClean="0">
                <a:ea typeface="Majalla UI"/>
                <a:cs typeface="+mj-cs"/>
              </a:rPr>
              <a:t>التغيرات المناخية خلال العصور </a:t>
            </a:r>
            <a:r>
              <a:rPr lang="ar-SA" altLang="en-US" sz="2200" b="1" dirty="0">
                <a:ea typeface="Majalla UI"/>
                <a:cs typeface="+mj-cs"/>
              </a:rPr>
              <a:t>الجليدية، </a:t>
            </a:r>
            <a:r>
              <a:rPr lang="ar-SA" altLang="en-US" sz="2200" b="1" dirty="0" smtClean="0">
                <a:ea typeface="Majalla UI"/>
                <a:cs typeface="+mj-cs"/>
              </a:rPr>
              <a:t>والتي </a:t>
            </a:r>
            <a:r>
              <a:rPr lang="ar-SA" altLang="en-US" sz="2200" b="1" dirty="0">
                <a:ea typeface="Majalla UI"/>
                <a:cs typeface="+mj-cs"/>
              </a:rPr>
              <a:t>حدثت في الماضي </a:t>
            </a:r>
            <a:r>
              <a:rPr lang="ar-SA" altLang="en-US" sz="2200" b="1" dirty="0" smtClean="0">
                <a:ea typeface="Majalla UI"/>
                <a:cs typeface="+mj-cs"/>
              </a:rPr>
              <a:t>ومن الممكن أن تحدث </a:t>
            </a:r>
            <a:r>
              <a:rPr lang="ar-SA" altLang="en-US" sz="2200" b="1" dirty="0">
                <a:ea typeface="Majalla UI"/>
                <a:cs typeface="+mj-cs"/>
              </a:rPr>
              <a:t>في المستقبل، بسبب عوامل وعمليات </a:t>
            </a:r>
            <a:r>
              <a:rPr lang="ar-SA" altLang="en-US" sz="2200" b="1" dirty="0" smtClean="0">
                <a:ea typeface="Majalla UI"/>
                <a:cs typeface="+mj-cs"/>
              </a:rPr>
              <a:t>داخلية وخارجية </a:t>
            </a:r>
            <a:r>
              <a:rPr lang="ar-SA" altLang="en-US" sz="2200" b="1" dirty="0">
                <a:ea typeface="Majalla UI"/>
                <a:cs typeface="+mj-cs"/>
              </a:rPr>
              <a:t>تؤثر في نظام الكرة </a:t>
            </a:r>
            <a:r>
              <a:rPr lang="ar-SA" altLang="en-US" sz="2200" b="1" dirty="0" smtClean="0">
                <a:ea typeface="Majalla UI"/>
                <a:cs typeface="+mj-cs"/>
              </a:rPr>
              <a:t>الأرضية</a:t>
            </a:r>
            <a:r>
              <a:rPr lang="ar-SA" altLang="en-US" sz="2200" b="1" dirty="0">
                <a:ea typeface="Majalla UI"/>
                <a:cs typeface="+mj-cs"/>
              </a:rPr>
              <a:t>،</a:t>
            </a:r>
            <a:r>
              <a:rPr lang="ar-SA" altLang="en-US" sz="2200" b="1" dirty="0" smtClean="0">
                <a:ea typeface="Majalla UI"/>
                <a:cs typeface="+mj-cs"/>
              </a:rPr>
              <a:t> في مجملها الآتي:</a:t>
            </a:r>
          </a:p>
          <a:p>
            <a:pPr algn="just" rtl="1">
              <a:lnSpc>
                <a:spcPct val="150000"/>
              </a:lnSpc>
            </a:pPr>
            <a:r>
              <a:rPr lang="ar-SA" altLang="en-US" sz="2200" b="1" dirty="0">
                <a:ea typeface="Majalla UI"/>
                <a:cs typeface="+mj-cs"/>
              </a:rPr>
              <a:t>التغييرات في الغلاف </a:t>
            </a:r>
            <a:r>
              <a:rPr lang="ar-SA" altLang="en-US" sz="2200" b="1" dirty="0" smtClean="0">
                <a:ea typeface="Majalla UI"/>
                <a:cs typeface="+mj-cs"/>
              </a:rPr>
              <a:t>الجوي </a:t>
            </a:r>
            <a:r>
              <a:rPr lang="en-US" altLang="en-US" sz="2000" b="1" dirty="0">
                <a:latin typeface="Arial" panose="020B0604020202020204" pitchFamily="34" charset="0"/>
                <a:ea typeface="Majalla UI"/>
                <a:cs typeface="Arial" panose="020B0604020202020204" pitchFamily="34" charset="0"/>
              </a:rPr>
              <a:t>Changes in the </a:t>
            </a:r>
            <a:r>
              <a:rPr lang="en-US" altLang="en-US" sz="2000" b="1" dirty="0" smtClean="0">
                <a:latin typeface="Arial" panose="020B0604020202020204" pitchFamily="34" charset="0"/>
                <a:ea typeface="Majalla UI"/>
                <a:cs typeface="Arial" panose="020B0604020202020204" pitchFamily="34" charset="0"/>
              </a:rPr>
              <a:t>atmosphere</a:t>
            </a:r>
            <a:endParaRPr lang="ar-SA" altLang="en-US" sz="2000" b="1" dirty="0" smtClean="0">
              <a:latin typeface="Arial" panose="020B0604020202020204" pitchFamily="34" charset="0"/>
              <a:ea typeface="Majalla UI"/>
              <a:cs typeface="Arial" panose="020B0604020202020204" pitchFamily="34" charset="0"/>
            </a:endParaRPr>
          </a:p>
          <a:p>
            <a:pPr algn="just" rtl="1">
              <a:lnSpc>
                <a:spcPct val="150000"/>
              </a:lnSpc>
            </a:pPr>
            <a:r>
              <a:rPr lang="ar-SA" altLang="en-US" sz="2200" b="1" dirty="0" smtClean="0">
                <a:ea typeface="Majalla UI"/>
                <a:cs typeface="+mj-cs"/>
              </a:rPr>
              <a:t>العمليات الطبيعية </a:t>
            </a:r>
            <a:r>
              <a:rPr lang="en-US" altLang="en-US" sz="2000" b="1" dirty="0">
                <a:latin typeface="Arial" panose="020B0604020202020204" pitchFamily="34" charset="0"/>
                <a:ea typeface="Majalla UI"/>
                <a:cs typeface="Arial" panose="020B0604020202020204" pitchFamily="34" charset="0"/>
              </a:rPr>
              <a:t>Natural </a:t>
            </a:r>
            <a:r>
              <a:rPr lang="en-US" altLang="en-US" sz="2000" b="1" dirty="0" smtClean="0">
                <a:latin typeface="Arial" panose="020B0604020202020204" pitchFamily="34" charset="0"/>
                <a:ea typeface="Majalla UI"/>
                <a:cs typeface="Arial" panose="020B0604020202020204" pitchFamily="34" charset="0"/>
              </a:rPr>
              <a:t>processes</a:t>
            </a:r>
            <a:endParaRPr lang="ar-SA" altLang="en-US" sz="2000" b="1" dirty="0" smtClean="0">
              <a:latin typeface="Arial" panose="020B0604020202020204" pitchFamily="34" charset="0"/>
              <a:ea typeface="Majalla UI"/>
              <a:cs typeface="Arial" panose="020B0604020202020204" pitchFamily="34" charset="0"/>
            </a:endParaRPr>
          </a:p>
          <a:p>
            <a:pPr algn="just" rtl="1">
              <a:lnSpc>
                <a:spcPct val="150000"/>
              </a:lnSpc>
            </a:pPr>
            <a:r>
              <a:rPr lang="ar-SA" altLang="en-US" sz="2200" b="1" dirty="0" smtClean="0">
                <a:ea typeface="Majalla UI"/>
                <a:cs typeface="+mj-cs"/>
              </a:rPr>
              <a:t>البراكين </a:t>
            </a:r>
            <a:r>
              <a:rPr lang="en-US" altLang="en-US" sz="2000" b="1" dirty="0">
                <a:latin typeface="Arial" panose="020B0604020202020204" pitchFamily="34" charset="0"/>
                <a:ea typeface="Majalla UI"/>
                <a:cs typeface="Arial" panose="020B0604020202020204" pitchFamily="34" charset="0"/>
              </a:rPr>
              <a:t>Volcanoes </a:t>
            </a:r>
            <a:endParaRPr lang="ar-SA" altLang="en-US" sz="2000" b="1" dirty="0">
              <a:latin typeface="Arial" panose="020B0604020202020204" pitchFamily="34" charset="0"/>
              <a:ea typeface="Majalla UI"/>
              <a:cs typeface="Arial" panose="020B0604020202020204" pitchFamily="34" charset="0"/>
            </a:endParaRPr>
          </a:p>
          <a:p>
            <a:pPr algn="just" rtl="1">
              <a:lnSpc>
                <a:spcPct val="150000"/>
              </a:lnSpc>
            </a:pPr>
            <a:r>
              <a:rPr lang="ar-SA" altLang="en-US" sz="2200" b="1" dirty="0" smtClean="0">
                <a:ea typeface="Majalla UI"/>
                <a:cs typeface="+mj-cs"/>
              </a:rPr>
              <a:t>حركة الصفائح التكتونية  </a:t>
            </a:r>
            <a:r>
              <a:rPr lang="en-US" altLang="en-US" sz="2000" b="1" dirty="0">
                <a:latin typeface="Arial" panose="020B0604020202020204" pitchFamily="34" charset="0"/>
                <a:ea typeface="Majalla UI"/>
                <a:cs typeface="Arial" panose="020B0604020202020204" pitchFamily="34" charset="0"/>
              </a:rPr>
              <a:t>Tectonic plate movement</a:t>
            </a:r>
            <a:endParaRPr lang="ar-SA" altLang="en-US" sz="2000" b="1" dirty="0">
              <a:latin typeface="Arial" panose="020B0604020202020204" pitchFamily="34" charset="0"/>
              <a:ea typeface="Majalla UI"/>
              <a:cs typeface="Arial" panose="020B0604020202020204" pitchFamily="34" charset="0"/>
            </a:endParaRPr>
          </a:p>
          <a:p>
            <a:pPr algn="just" rtl="1">
              <a:lnSpc>
                <a:spcPct val="150000"/>
              </a:lnSpc>
            </a:pPr>
            <a:r>
              <a:rPr lang="ar-SA" altLang="en-US" sz="2200" b="1" dirty="0" smtClean="0">
                <a:ea typeface="Majalla UI"/>
                <a:cs typeface="+mj-cs"/>
              </a:rPr>
              <a:t>التغييرات في الشمس </a:t>
            </a:r>
            <a:r>
              <a:rPr lang="en-US" altLang="en-US" sz="2000" b="1" dirty="0">
                <a:latin typeface="Arial" panose="020B0604020202020204" pitchFamily="34" charset="0"/>
                <a:ea typeface="Majalla UI"/>
                <a:cs typeface="Arial" panose="020B0604020202020204" pitchFamily="34" charset="0"/>
              </a:rPr>
              <a:t>Changes in the sun</a:t>
            </a:r>
            <a:endParaRPr lang="ar-SA" altLang="en-US" sz="2000" b="1" dirty="0">
              <a:latin typeface="Arial" panose="020B0604020202020204" pitchFamily="34" charset="0"/>
              <a:ea typeface="Majalla UI"/>
              <a:cs typeface="Arial" panose="020B0604020202020204" pitchFamily="34" charset="0"/>
            </a:endParaRPr>
          </a:p>
          <a:p>
            <a:pPr algn="just" rtl="1">
              <a:lnSpc>
                <a:spcPct val="150000"/>
              </a:lnSpc>
            </a:pPr>
            <a:r>
              <a:rPr lang="ar-SA" altLang="en-US" sz="2200" b="1" dirty="0" smtClean="0">
                <a:ea typeface="Majalla UI"/>
                <a:cs typeface="+mj-cs"/>
              </a:rPr>
              <a:t>الأنشطة البشرية "عازات الدفيئة"  </a:t>
            </a:r>
            <a:r>
              <a:rPr lang="en-US" altLang="en-US" sz="2000" b="1" dirty="0">
                <a:latin typeface="Arial" panose="020B0604020202020204" pitchFamily="34" charset="0"/>
                <a:ea typeface="Majalla UI"/>
                <a:cs typeface="Arial" panose="020B0604020202020204" pitchFamily="34" charset="0"/>
              </a:rPr>
              <a:t>Human activities </a:t>
            </a:r>
            <a:r>
              <a:rPr lang="en-US" altLang="en-US" sz="2000" b="1" dirty="0" smtClean="0">
                <a:latin typeface="Arial" panose="020B0604020202020204" pitchFamily="34" charset="0"/>
                <a:ea typeface="Majalla UI"/>
                <a:cs typeface="Arial" panose="020B0604020202020204" pitchFamily="34" charset="0"/>
              </a:rPr>
              <a:t>“</a:t>
            </a:r>
            <a:r>
              <a:rPr lang="en-US" altLang="en-US" sz="2000" b="1" dirty="0">
                <a:latin typeface="Arial" panose="020B0604020202020204" pitchFamily="34" charset="0"/>
                <a:ea typeface="Majalla UI"/>
                <a:cs typeface="Arial" panose="020B0604020202020204" pitchFamily="34" charset="0"/>
              </a:rPr>
              <a:t>G</a:t>
            </a:r>
            <a:r>
              <a:rPr lang="en-US" altLang="en-US" sz="2000" b="1" dirty="0" smtClean="0">
                <a:latin typeface="Arial" panose="020B0604020202020204" pitchFamily="34" charset="0"/>
                <a:ea typeface="Majalla UI"/>
                <a:cs typeface="Arial" panose="020B0604020202020204" pitchFamily="34" charset="0"/>
              </a:rPr>
              <a:t>reenhouse </a:t>
            </a:r>
            <a:r>
              <a:rPr lang="en-US" altLang="en-US" sz="2000" b="1" dirty="0">
                <a:latin typeface="Arial" panose="020B0604020202020204" pitchFamily="34" charset="0"/>
                <a:ea typeface="Majalla UI"/>
                <a:cs typeface="Arial" panose="020B0604020202020204" pitchFamily="34" charset="0"/>
              </a:rPr>
              <a:t>gases”</a:t>
            </a:r>
            <a:endParaRPr lang="ar-SA" altLang="en-US" sz="2000" b="1" dirty="0">
              <a:latin typeface="Arial" panose="020B0604020202020204" pitchFamily="34" charset="0"/>
              <a:ea typeface="Majalla UI"/>
              <a:cs typeface="Arial" panose="020B0604020202020204" pitchFamily="34" charset="0"/>
            </a:endParaRPr>
          </a:p>
          <a:p>
            <a:pPr algn="just" rtl="1">
              <a:lnSpc>
                <a:spcPct val="150000"/>
              </a:lnSpc>
            </a:pPr>
            <a:endParaRPr lang="ar-SA" altLang="en-US" sz="2200" b="1" dirty="0" smtClean="0">
              <a:ea typeface="Majalla UI"/>
              <a:cs typeface="+mj-cs"/>
            </a:endParaRPr>
          </a:p>
          <a:p>
            <a:pPr algn="just" rtl="1">
              <a:lnSpc>
                <a:spcPct val="150000"/>
              </a:lnSpc>
            </a:pPr>
            <a:r>
              <a:rPr lang="ar-SA" altLang="en-US" sz="2200" b="1" dirty="0" smtClean="0">
                <a:ea typeface="Majalla UI"/>
                <a:cs typeface="+mj-cs"/>
              </a:rPr>
              <a:t> </a:t>
            </a:r>
            <a:endParaRPr lang="en-US" altLang="en-US" sz="2200" b="1" dirty="0" smtClean="0">
              <a:ea typeface="Majalla UI"/>
              <a:cs typeface="+mj-cs"/>
            </a:endParaRPr>
          </a:p>
        </p:txBody>
      </p:sp>
    </p:spTree>
    <p:extLst>
      <p:ext uri="{BB962C8B-B14F-4D97-AF65-F5344CB8AC3E}">
        <p14:creationId xmlns:p14="http://schemas.microsoft.com/office/powerpoint/2010/main" val="193038299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727" y="578138"/>
            <a:ext cx="8229600" cy="666750"/>
          </a:xfrm>
        </p:spPr>
        <p:txBody>
          <a:bodyPr/>
          <a:lstStyle/>
          <a:p>
            <a:pPr algn="ctr" rtl="1"/>
            <a:r>
              <a:rPr lang="ar-SA" altLang="en-US" sz="3600" b="1" dirty="0" smtClean="0"/>
              <a:t>التغيرات الفلكية في </a:t>
            </a:r>
            <a:r>
              <a:rPr lang="ar-SA" altLang="en-US" sz="3600" b="1" dirty="0"/>
              <a:t>مدار </a:t>
            </a:r>
            <a:r>
              <a:rPr lang="ar-SA" altLang="en-US" sz="3600" b="1" dirty="0" smtClean="0"/>
              <a:t>الأرض</a:t>
            </a:r>
            <a:endParaRPr lang="en-US" altLang="en-US" sz="3600"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1800" b="1" dirty="0" smtClean="0">
                <a:ea typeface="Majalla UI"/>
                <a:cs typeface="+mj-cs"/>
              </a:rPr>
              <a:t>تحدث التغيرات المناخية بسبب </a:t>
            </a:r>
            <a:r>
              <a:rPr lang="ar-SA" altLang="en-US" sz="1800" b="1" dirty="0">
                <a:ea typeface="Majalla UI"/>
                <a:cs typeface="+mj-cs"/>
              </a:rPr>
              <a:t>عوامل وعمليات </a:t>
            </a:r>
            <a:r>
              <a:rPr lang="ar-SA" altLang="en-US" sz="1800" b="1" dirty="0" smtClean="0">
                <a:ea typeface="Majalla UI"/>
                <a:cs typeface="+mj-cs"/>
              </a:rPr>
              <a:t>خارجية </a:t>
            </a:r>
            <a:r>
              <a:rPr lang="ar-SA" altLang="en-US" sz="1800" b="1" dirty="0">
                <a:ea typeface="Majalla UI"/>
                <a:cs typeface="+mj-cs"/>
              </a:rPr>
              <a:t>تؤثر في نظام الكرة </a:t>
            </a:r>
            <a:r>
              <a:rPr lang="ar-SA" altLang="en-US" sz="1800" b="1" dirty="0" smtClean="0">
                <a:ea typeface="Majalla UI"/>
                <a:cs typeface="+mj-cs"/>
              </a:rPr>
              <a:t>الأرضية. </a:t>
            </a:r>
            <a:r>
              <a:rPr lang="ar-SA" altLang="en-US" sz="1800" b="1" dirty="0">
                <a:ea typeface="Majalla UI"/>
                <a:cs typeface="+mj-cs"/>
              </a:rPr>
              <a:t>وتتمثل هذه العمليات في تغيرات فلكية بطيئة مستمرة في مدار الأرض حول نفسها وحول الشمس. </a:t>
            </a:r>
            <a:endParaRPr lang="ar-SA" altLang="en-US" sz="1800" b="1" dirty="0" smtClean="0">
              <a:ea typeface="Majalla UI"/>
              <a:cs typeface="+mj-cs"/>
            </a:endParaRPr>
          </a:p>
          <a:p>
            <a:pPr algn="just" rtl="1">
              <a:lnSpc>
                <a:spcPct val="150000"/>
              </a:lnSpc>
            </a:pPr>
            <a:r>
              <a:rPr lang="ar-SA" altLang="en-US" sz="1800" b="1" dirty="0" smtClean="0">
                <a:ea typeface="Majalla UI"/>
                <a:cs typeface="+mj-cs"/>
              </a:rPr>
              <a:t>ويعتقد </a:t>
            </a:r>
            <a:r>
              <a:rPr lang="ar-SA" altLang="en-US" sz="1800" b="1" dirty="0">
                <a:ea typeface="Majalla UI"/>
                <a:cs typeface="+mj-cs"/>
              </a:rPr>
              <a:t>وفقا لنظرية أو آلية ميلانكوفتش </a:t>
            </a:r>
            <a:r>
              <a:rPr lang="en-US" altLang="en-US" sz="1600" b="1" dirty="0" err="1" smtClean="0">
                <a:latin typeface="Arial" panose="020B0604020202020204" pitchFamily="34" charset="0"/>
                <a:ea typeface="Majalla UI"/>
                <a:cs typeface="Arial" panose="020B0604020202020204" pitchFamily="34" charset="0"/>
              </a:rPr>
              <a:t>Milankovitch</a:t>
            </a:r>
            <a:r>
              <a:rPr lang="en-US" altLang="en-US" sz="1600" b="1" dirty="0" smtClean="0">
                <a:latin typeface="Arial" panose="020B0604020202020204" pitchFamily="34" charset="0"/>
                <a:ea typeface="Majalla UI"/>
                <a:cs typeface="Arial" panose="020B0604020202020204" pitchFamily="34" charset="0"/>
              </a:rPr>
              <a:t> Mechanism</a:t>
            </a:r>
            <a:r>
              <a:rPr lang="en-US" altLang="en-US" sz="1800" b="1" dirty="0" smtClean="0">
                <a:ea typeface="Majalla UI"/>
                <a:cs typeface="+mj-cs"/>
              </a:rPr>
              <a:t>، </a:t>
            </a:r>
            <a:r>
              <a:rPr lang="ar-SA" altLang="en-US" sz="1800" b="1" dirty="0">
                <a:ea typeface="Majalla UI"/>
                <a:cs typeface="+mj-cs"/>
              </a:rPr>
              <a:t>التى إقترحها العالم ميلوتن ميلانكوفتش </a:t>
            </a:r>
            <a:r>
              <a:rPr lang="en-US" altLang="en-US" sz="1800" b="1" dirty="0" err="1" smtClean="0">
                <a:latin typeface="Arial" panose="020B0604020202020204" pitchFamily="34" charset="0"/>
                <a:ea typeface="Majalla UI"/>
                <a:cs typeface="Arial" panose="020B0604020202020204" pitchFamily="34" charset="0"/>
              </a:rPr>
              <a:t>Milutin</a:t>
            </a:r>
            <a:r>
              <a:rPr lang="en-US" altLang="en-US" sz="1800" b="1" dirty="0" smtClean="0">
                <a:latin typeface="Arial" panose="020B0604020202020204" pitchFamily="34" charset="0"/>
                <a:ea typeface="Majalla UI"/>
                <a:cs typeface="Arial" panose="020B0604020202020204" pitchFamily="34" charset="0"/>
              </a:rPr>
              <a:t> </a:t>
            </a:r>
            <a:r>
              <a:rPr lang="en-US" altLang="en-US" sz="1800" b="1" dirty="0" err="1" smtClean="0">
                <a:latin typeface="Arial" panose="020B0604020202020204" pitchFamily="34" charset="0"/>
                <a:ea typeface="Majalla UI"/>
                <a:cs typeface="Arial" panose="020B0604020202020204" pitchFamily="34" charset="0"/>
              </a:rPr>
              <a:t>Milankovitch</a:t>
            </a:r>
            <a:r>
              <a:rPr lang="ar-SA" altLang="en-US" sz="1800" b="1" dirty="0" smtClean="0">
                <a:ea typeface="Majalla UI"/>
                <a:cs typeface="+mj-cs"/>
              </a:rPr>
              <a:t> عام </a:t>
            </a:r>
            <a:r>
              <a:rPr lang="ar-SA" altLang="en-US" sz="1800" b="1" dirty="0">
                <a:ea typeface="Majalla UI"/>
                <a:cs typeface="+mj-cs"/>
              </a:rPr>
              <a:t>1938م، وجود ثلاث دورات فلكية منتظمة تجري متزامنة مع بعضها البعض وباستمرار، وبسببها يحدث </a:t>
            </a:r>
            <a:r>
              <a:rPr lang="ar-SA" altLang="en-US" sz="1800" b="1" dirty="0" smtClean="0">
                <a:ea typeface="Majalla UI"/>
                <a:cs typeface="+mj-cs"/>
              </a:rPr>
              <a:t>ما يلي:</a:t>
            </a:r>
          </a:p>
          <a:p>
            <a:pPr algn="just" rtl="1">
              <a:lnSpc>
                <a:spcPct val="150000"/>
              </a:lnSpc>
            </a:pPr>
            <a:r>
              <a:rPr lang="ar-SA" altLang="en-US" sz="1800" b="1" dirty="0">
                <a:ea typeface="Majalla UI"/>
                <a:cs typeface="+mj-cs"/>
              </a:rPr>
              <a:t>تغير زاوية ميلان محور الأرض عن الوضع العمودي </a:t>
            </a:r>
            <a:r>
              <a:rPr lang="en-US" altLang="en-US" sz="1600" b="1" dirty="0">
                <a:latin typeface="Arial" panose="020B0604020202020204" pitchFamily="34" charset="0"/>
                <a:ea typeface="Majalla UI"/>
                <a:cs typeface="Arial" panose="020B0604020202020204" pitchFamily="34" charset="0"/>
              </a:rPr>
              <a:t>Obliquity</a:t>
            </a:r>
            <a:r>
              <a:rPr lang="en-US" altLang="en-US" sz="1800" b="1" dirty="0" smtClean="0">
                <a:ea typeface="Majalla UI"/>
                <a:cs typeface="+mj-cs"/>
              </a:rPr>
              <a:t> </a:t>
            </a:r>
            <a:r>
              <a:rPr lang="ar-SA" altLang="en-US" sz="1800" b="1" dirty="0" smtClean="0">
                <a:ea typeface="Majalla UI"/>
                <a:cs typeface="+mj-cs"/>
              </a:rPr>
              <a:t> من </a:t>
            </a:r>
            <a:r>
              <a:rPr lang="ar-SA" altLang="en-US" sz="1600" b="1" dirty="0">
                <a:ea typeface="Majalla UI"/>
                <a:cs typeface="+mj-cs"/>
              </a:rPr>
              <a:t>22,1°-  24,5° </a:t>
            </a:r>
            <a:r>
              <a:rPr lang="ar-SA" altLang="en-US" sz="1800" b="1" dirty="0">
                <a:ea typeface="Majalla UI"/>
                <a:cs typeface="+mj-cs"/>
              </a:rPr>
              <a:t>خلال فترة </a:t>
            </a:r>
            <a:r>
              <a:rPr lang="ar-SA" altLang="en-US" sz="1600" b="1" dirty="0">
                <a:ea typeface="Majalla UI"/>
                <a:cs typeface="+mj-cs"/>
              </a:rPr>
              <a:t>40000</a:t>
            </a:r>
            <a:r>
              <a:rPr lang="ar-SA" altLang="en-US" sz="1800" b="1" dirty="0">
                <a:ea typeface="Majalla UI"/>
                <a:cs typeface="+mj-cs"/>
              </a:rPr>
              <a:t> أو </a:t>
            </a:r>
            <a:r>
              <a:rPr lang="ar-SA" altLang="en-US" sz="1600" b="1" dirty="0">
                <a:ea typeface="Majalla UI"/>
                <a:cs typeface="+mj-cs"/>
              </a:rPr>
              <a:t>41000</a:t>
            </a:r>
            <a:r>
              <a:rPr lang="ar-SA" altLang="en-US" sz="1800" b="1" dirty="0">
                <a:ea typeface="Majalla UI"/>
                <a:cs typeface="+mj-cs"/>
              </a:rPr>
              <a:t> سنة، أي نحو </a:t>
            </a:r>
            <a:r>
              <a:rPr lang="ar-SA" altLang="en-US" sz="1600" b="1" dirty="0">
                <a:ea typeface="Majalla UI"/>
                <a:cs typeface="+mj-cs"/>
              </a:rPr>
              <a:t>47˝ </a:t>
            </a:r>
            <a:r>
              <a:rPr lang="ar-SA" altLang="en-US" sz="1800" b="1" dirty="0">
                <a:ea typeface="Majalla UI"/>
                <a:cs typeface="+mj-cs"/>
              </a:rPr>
              <a:t>كل </a:t>
            </a:r>
            <a:r>
              <a:rPr lang="ar-SA" altLang="en-US" sz="1600" b="1" dirty="0" smtClean="0">
                <a:ea typeface="Majalla UI"/>
                <a:cs typeface="+mj-cs"/>
              </a:rPr>
              <a:t>100</a:t>
            </a:r>
            <a:r>
              <a:rPr lang="ar-SA" altLang="en-US" sz="1800" b="1" dirty="0" smtClean="0">
                <a:ea typeface="Majalla UI"/>
                <a:cs typeface="+mj-cs"/>
              </a:rPr>
              <a:t> سنة</a:t>
            </a:r>
            <a:r>
              <a:rPr lang="ar-SA" altLang="en-US" sz="1800" b="1" dirty="0">
                <a:ea typeface="Majalla UI"/>
                <a:cs typeface="+mj-cs"/>
              </a:rPr>
              <a:t>، وتساوي في الوقت الحاضر </a:t>
            </a:r>
            <a:r>
              <a:rPr lang="ar-SA" altLang="en-US" sz="1600" b="1" dirty="0">
                <a:ea typeface="Majalla UI"/>
                <a:cs typeface="+mj-cs"/>
              </a:rPr>
              <a:t>27ʹ23° أو 23,45° </a:t>
            </a:r>
            <a:endParaRPr lang="ar-SA" altLang="en-US" sz="1600" b="1" dirty="0" smtClean="0">
              <a:ea typeface="Majalla UI"/>
              <a:cs typeface="+mj-cs"/>
            </a:endParaRPr>
          </a:p>
          <a:p>
            <a:pPr algn="just" rtl="1">
              <a:lnSpc>
                <a:spcPct val="150000"/>
              </a:lnSpc>
            </a:pPr>
            <a:r>
              <a:rPr lang="ar-SA" altLang="en-US" sz="1800" b="1" dirty="0">
                <a:ea typeface="Majalla UI"/>
                <a:cs typeface="+mj-cs"/>
              </a:rPr>
              <a:t>تغير شكل مدار الأرض حول الشمس من الشكل الدائري الى الشكل البيضوي (</a:t>
            </a:r>
            <a:r>
              <a:rPr lang="ar-SA" altLang="en-US" sz="1800" b="1" dirty="0" smtClean="0">
                <a:ea typeface="Majalla UI"/>
                <a:cs typeface="+mj-cs"/>
              </a:rPr>
              <a:t>الإهليلجي)</a:t>
            </a:r>
            <a:r>
              <a:rPr lang="en-US" altLang="en-US" sz="1600" b="1" dirty="0">
                <a:latin typeface="Arial" panose="020B0604020202020204" pitchFamily="34" charset="0"/>
                <a:ea typeface="Majalla UI"/>
                <a:cs typeface="Arial" panose="020B0604020202020204" pitchFamily="34" charset="0"/>
              </a:rPr>
              <a:t>E</a:t>
            </a:r>
            <a:r>
              <a:rPr lang="en-US" altLang="en-US" sz="1600" b="1" dirty="0">
                <a:latin typeface="Arial" panose="020B0604020202020204" pitchFamily="34" charset="0"/>
                <a:ea typeface="Majalla UI"/>
                <a:cs typeface="Arial" panose="020B0604020202020204" pitchFamily="34" charset="0"/>
              </a:rPr>
              <a:t>ccentricity</a:t>
            </a:r>
            <a:r>
              <a:rPr lang="en-US" altLang="en-US" sz="1800" b="1" dirty="0" smtClean="0">
                <a:ea typeface="Majalla UI"/>
                <a:cs typeface="+mj-cs"/>
              </a:rPr>
              <a:t> </a:t>
            </a:r>
            <a:r>
              <a:rPr lang="ar-SA" altLang="en-US" sz="1800" b="1" dirty="0" smtClean="0">
                <a:ea typeface="Majalla UI"/>
                <a:cs typeface="+mj-cs"/>
              </a:rPr>
              <a:t> كل </a:t>
            </a:r>
            <a:r>
              <a:rPr lang="ar-SA" altLang="en-US" sz="1800" b="1" dirty="0">
                <a:ea typeface="Majalla UI"/>
                <a:cs typeface="+mj-cs"/>
              </a:rPr>
              <a:t>حوالي </a:t>
            </a:r>
            <a:r>
              <a:rPr lang="ar-SA" altLang="en-US" sz="1600" b="1" dirty="0">
                <a:ea typeface="Majalla UI"/>
                <a:cs typeface="+mj-cs"/>
              </a:rPr>
              <a:t>90000</a:t>
            </a:r>
            <a:r>
              <a:rPr lang="ar-SA" altLang="en-US" sz="1800" b="1" dirty="0">
                <a:ea typeface="Majalla UI"/>
                <a:cs typeface="+mj-cs"/>
              </a:rPr>
              <a:t> سنة، وبالعكس كل </a:t>
            </a:r>
            <a:r>
              <a:rPr lang="ar-SA" altLang="en-US" sz="1600" b="1" dirty="0">
                <a:ea typeface="Majalla UI"/>
                <a:cs typeface="+mj-cs"/>
              </a:rPr>
              <a:t>10000</a:t>
            </a:r>
            <a:r>
              <a:rPr lang="ar-SA" altLang="en-US" sz="1800" b="1" dirty="0">
                <a:ea typeface="Majalla UI"/>
                <a:cs typeface="+mj-cs"/>
              </a:rPr>
              <a:t> </a:t>
            </a:r>
            <a:r>
              <a:rPr lang="ar-SA" altLang="en-US" sz="1800" b="1" dirty="0" smtClean="0">
                <a:ea typeface="Majalla UI"/>
                <a:cs typeface="+mj-cs"/>
              </a:rPr>
              <a:t>سنة. </a:t>
            </a:r>
          </a:p>
          <a:p>
            <a:pPr algn="just" rtl="1">
              <a:lnSpc>
                <a:spcPct val="150000"/>
              </a:lnSpc>
            </a:pPr>
            <a:r>
              <a:rPr lang="ar-SA" altLang="en-US" sz="1800" b="1" dirty="0">
                <a:ea typeface="Majalla UI"/>
                <a:cs typeface="+mj-cs"/>
              </a:rPr>
              <a:t>باكورة الإعتدالين وتقدم مدار الأرض 365 درجة؛ نتيجة دورة محور الأرض المخروطية </a:t>
            </a:r>
            <a:r>
              <a:rPr lang="en-US" altLang="en-US" sz="1600" b="1" dirty="0" smtClean="0">
                <a:latin typeface="Arial" panose="020B0604020202020204" pitchFamily="34" charset="0"/>
                <a:ea typeface="Majalla UI"/>
                <a:cs typeface="Arial" panose="020B0604020202020204" pitchFamily="34" charset="0"/>
              </a:rPr>
              <a:t>Precession</a:t>
            </a:r>
            <a:r>
              <a:rPr lang="ar-SA" altLang="en-US" sz="1800" b="1" dirty="0" smtClean="0">
                <a:ea typeface="Majalla UI"/>
                <a:cs typeface="+mj-cs"/>
              </a:rPr>
              <a:t> دورة </a:t>
            </a:r>
            <a:r>
              <a:rPr lang="ar-SA" altLang="en-US" sz="1800" b="1" dirty="0">
                <a:ea typeface="Majalla UI"/>
                <a:cs typeface="+mj-cs"/>
              </a:rPr>
              <a:t>كاملة خلال </a:t>
            </a:r>
            <a:r>
              <a:rPr lang="ar-SA" altLang="en-US" sz="1600" b="1" dirty="0">
                <a:ea typeface="Majalla UI"/>
                <a:cs typeface="+mj-cs"/>
              </a:rPr>
              <a:t>21000</a:t>
            </a:r>
            <a:r>
              <a:rPr lang="ar-SA" altLang="en-US" sz="1800" b="1" dirty="0">
                <a:ea typeface="Majalla UI"/>
                <a:cs typeface="+mj-cs"/>
              </a:rPr>
              <a:t> أو </a:t>
            </a:r>
            <a:r>
              <a:rPr lang="ar-SA" altLang="en-US" sz="1600" b="1" dirty="0">
                <a:ea typeface="Majalla UI"/>
                <a:cs typeface="+mj-cs"/>
              </a:rPr>
              <a:t>27000 </a:t>
            </a:r>
            <a:r>
              <a:rPr lang="ar-SA" altLang="en-US" sz="1800" b="1" dirty="0">
                <a:ea typeface="Majalla UI"/>
                <a:cs typeface="+mj-cs"/>
              </a:rPr>
              <a:t>سنة، فيتغير أثنائها اتجاهه. </a:t>
            </a:r>
            <a:endParaRPr lang="en-US" altLang="en-US" sz="1800" b="1" dirty="0" smtClean="0">
              <a:ea typeface="Majalla UI"/>
              <a:cs typeface="+mj-cs"/>
            </a:endParaRPr>
          </a:p>
        </p:txBody>
      </p:sp>
    </p:spTree>
    <p:extLst>
      <p:ext uri="{BB962C8B-B14F-4D97-AF65-F5344CB8AC3E}">
        <p14:creationId xmlns:p14="http://schemas.microsoft.com/office/powerpoint/2010/main" val="3368397666"/>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727" y="578138"/>
            <a:ext cx="8229600" cy="666750"/>
          </a:xfrm>
        </p:spPr>
        <p:txBody>
          <a:bodyPr/>
          <a:lstStyle/>
          <a:p>
            <a:pPr algn="ctr" rtl="1"/>
            <a:r>
              <a:rPr lang="ar-SA" altLang="en-US" sz="3600" b="1" dirty="0"/>
              <a:t>تغير مقدار زاوية ميلان محور الأرض </a:t>
            </a:r>
            <a:endParaRPr lang="en-US" altLang="en-US" sz="3600"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1800" b="1" dirty="0" smtClean="0">
                <a:ea typeface="Majalla UI"/>
                <a:cs typeface="+mj-cs"/>
              </a:rPr>
              <a:t>تتغير </a:t>
            </a:r>
            <a:r>
              <a:rPr lang="ar-SA" altLang="en-US" sz="1800" b="1" dirty="0">
                <a:ea typeface="Majalla UI"/>
                <a:cs typeface="+mj-cs"/>
              </a:rPr>
              <a:t>زاوية ميلان محور الأرض عن الوضع العمودي </a:t>
            </a:r>
            <a:r>
              <a:rPr lang="en-US" altLang="en-US" sz="1600" b="1" dirty="0">
                <a:latin typeface="Arial" panose="020B0604020202020204" pitchFamily="34" charset="0"/>
                <a:ea typeface="Majalla UI"/>
                <a:cs typeface="Arial" panose="020B0604020202020204" pitchFamily="34" charset="0"/>
              </a:rPr>
              <a:t>Obliquity</a:t>
            </a:r>
            <a:r>
              <a:rPr lang="en-US" altLang="en-US" sz="1800" b="1" dirty="0" smtClean="0">
                <a:ea typeface="Majalla UI"/>
                <a:cs typeface="+mj-cs"/>
              </a:rPr>
              <a:t> </a:t>
            </a:r>
            <a:r>
              <a:rPr lang="ar-SA" altLang="en-US" sz="1800" b="1" dirty="0" smtClean="0">
                <a:ea typeface="Majalla UI"/>
                <a:cs typeface="+mj-cs"/>
              </a:rPr>
              <a:t> من </a:t>
            </a:r>
            <a:r>
              <a:rPr lang="ar-SA" altLang="en-US" sz="1600" b="1" dirty="0">
                <a:ea typeface="Majalla UI"/>
                <a:cs typeface="+mj-cs"/>
              </a:rPr>
              <a:t>22,1°-  24,5° </a:t>
            </a:r>
            <a:r>
              <a:rPr lang="ar-SA" altLang="en-US" sz="1800" b="1" dirty="0">
                <a:ea typeface="Majalla UI"/>
                <a:cs typeface="+mj-cs"/>
              </a:rPr>
              <a:t>خلال فترة </a:t>
            </a:r>
            <a:r>
              <a:rPr lang="ar-SA" altLang="en-US" sz="1600" b="1" dirty="0">
                <a:ea typeface="Majalla UI"/>
                <a:cs typeface="+mj-cs"/>
              </a:rPr>
              <a:t>40000</a:t>
            </a:r>
            <a:r>
              <a:rPr lang="ar-SA" altLang="en-US" sz="1800" b="1" dirty="0">
                <a:ea typeface="Majalla UI"/>
                <a:cs typeface="+mj-cs"/>
              </a:rPr>
              <a:t> أو </a:t>
            </a:r>
            <a:r>
              <a:rPr lang="ar-SA" altLang="en-US" sz="1600" b="1" dirty="0">
                <a:ea typeface="Majalla UI"/>
                <a:cs typeface="+mj-cs"/>
              </a:rPr>
              <a:t>41000</a:t>
            </a:r>
            <a:r>
              <a:rPr lang="ar-SA" altLang="en-US" sz="1800" b="1" dirty="0">
                <a:ea typeface="Majalla UI"/>
                <a:cs typeface="+mj-cs"/>
              </a:rPr>
              <a:t> سنة، أي نحو </a:t>
            </a:r>
            <a:r>
              <a:rPr lang="ar-SA" altLang="en-US" sz="1600" b="1" dirty="0">
                <a:ea typeface="Majalla UI"/>
                <a:cs typeface="+mj-cs"/>
              </a:rPr>
              <a:t>47˝ </a:t>
            </a:r>
            <a:r>
              <a:rPr lang="ar-SA" altLang="en-US" sz="1800" b="1" dirty="0">
                <a:ea typeface="Majalla UI"/>
                <a:cs typeface="+mj-cs"/>
              </a:rPr>
              <a:t>كل </a:t>
            </a:r>
            <a:r>
              <a:rPr lang="ar-SA" altLang="en-US" sz="1600" b="1" dirty="0" smtClean="0">
                <a:ea typeface="Majalla UI"/>
                <a:cs typeface="+mj-cs"/>
              </a:rPr>
              <a:t>100</a:t>
            </a:r>
            <a:r>
              <a:rPr lang="ar-SA" altLang="en-US" sz="1800" b="1" dirty="0" smtClean="0">
                <a:ea typeface="Majalla UI"/>
                <a:cs typeface="+mj-cs"/>
              </a:rPr>
              <a:t> سنة</a:t>
            </a:r>
            <a:r>
              <a:rPr lang="ar-SA" altLang="en-US" sz="1800" b="1" dirty="0">
                <a:ea typeface="Majalla UI"/>
                <a:cs typeface="+mj-cs"/>
              </a:rPr>
              <a:t>، وتساوي في الوقت الحاضر </a:t>
            </a:r>
            <a:r>
              <a:rPr lang="ar-SA" altLang="en-US" sz="1600" b="1" dirty="0">
                <a:ea typeface="Majalla UI"/>
                <a:cs typeface="+mj-cs"/>
              </a:rPr>
              <a:t>27ʹ23° أو 23,45° </a:t>
            </a:r>
            <a:endParaRPr lang="ar-SA" altLang="en-US" sz="1600" b="1" dirty="0" smtClean="0">
              <a:ea typeface="Majalla UI"/>
              <a:cs typeface="+mj-cs"/>
            </a:endParaRPr>
          </a:p>
          <a:p>
            <a:pPr algn="just" rtl="1">
              <a:lnSpc>
                <a:spcPct val="150000"/>
              </a:lnSpc>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algn="just" rtl="1">
              <a:lnSpc>
                <a:spcPct val="150000"/>
              </a:lnSpc>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algn="just" rtl="1">
              <a:lnSpc>
                <a:spcPct val="150000"/>
              </a:lnSpc>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marL="0" indent="0" algn="just" rtl="1">
              <a:lnSpc>
                <a:spcPct val="150000"/>
              </a:lnSpc>
              <a:buNone/>
            </a:pPr>
            <a:endParaRPr lang="ar-SA" altLang="en-US" sz="1600" b="1" dirty="0" smtClean="0">
              <a:ea typeface="Majalla UI"/>
              <a:cs typeface="+mj-cs"/>
            </a:endParaRPr>
          </a:p>
          <a:p>
            <a:pPr marL="0" indent="0" algn="just" rtl="1">
              <a:lnSpc>
                <a:spcPct val="150000"/>
              </a:lnSpc>
              <a:buNone/>
            </a:pPr>
            <a:r>
              <a:rPr lang="ar-SA" altLang="en-US" sz="1600" b="1" dirty="0" smtClean="0">
                <a:ea typeface="Majalla UI"/>
                <a:cs typeface="+mj-cs"/>
              </a:rPr>
              <a:t>         </a:t>
            </a:r>
          </a:p>
          <a:p>
            <a:pPr algn="just" rtl="1">
              <a:lnSpc>
                <a:spcPct val="150000"/>
              </a:lnSpc>
            </a:pPr>
            <a:endParaRPr lang="ar-SA" altLang="en-US" sz="1600" b="1" dirty="0">
              <a:ea typeface="Majalla UI"/>
              <a:cs typeface="+mj-cs"/>
            </a:endParaRPr>
          </a:p>
          <a:p>
            <a:pPr marL="0" indent="0" algn="just" rtl="1">
              <a:lnSpc>
                <a:spcPct val="150000"/>
              </a:lnSpc>
              <a:buNone/>
            </a:pPr>
            <a:r>
              <a:rPr lang="ar-SA" altLang="en-US" sz="1600" b="1" dirty="0" smtClean="0">
                <a:ea typeface="Majalla UI"/>
                <a:cs typeface="+mj-cs"/>
              </a:rPr>
              <a:t>                                   </a:t>
            </a:r>
          </a:p>
          <a:p>
            <a:pPr marL="0" indent="0" algn="just" rtl="1">
              <a:lnSpc>
                <a:spcPct val="150000"/>
              </a:lnSpc>
              <a:buNone/>
            </a:pPr>
            <a:r>
              <a:rPr lang="ar-SA" altLang="en-US" sz="1600" b="1" dirty="0">
                <a:ea typeface="Majalla UI"/>
                <a:cs typeface="+mj-cs"/>
              </a:rPr>
              <a:t> </a:t>
            </a:r>
            <a:r>
              <a:rPr lang="ar-SA" altLang="en-US" sz="1600" b="1" dirty="0" smtClean="0">
                <a:ea typeface="Majalla UI"/>
                <a:cs typeface="+mj-cs"/>
              </a:rPr>
              <a:t>                                    المصدر: </a:t>
            </a:r>
            <a:r>
              <a:rPr lang="en-US" altLang="en-US" sz="1400" dirty="0">
                <a:latin typeface="Arial" panose="020B0604020202020204" pitchFamily="34" charset="0"/>
                <a:ea typeface="Majalla UI"/>
                <a:cs typeface="Arial" panose="020B0604020202020204" pitchFamily="34" charset="0"/>
              </a:rPr>
              <a:t>https://prezi.com/xc6hesfsfygv/the-milankovitch-cycles</a:t>
            </a:r>
            <a:endParaRPr lang="ar-SA" altLang="en-US" sz="1400" dirty="0" smtClean="0">
              <a:latin typeface="Arial" panose="020B0604020202020204" pitchFamily="34" charset="0"/>
              <a:ea typeface="Majalla UI"/>
              <a:cs typeface="Arial" panose="020B0604020202020204" pitchFamily="34" charset="0"/>
            </a:endParaRPr>
          </a:p>
          <a:p>
            <a:pPr marL="0" indent="0" algn="just" rtl="1">
              <a:lnSpc>
                <a:spcPct val="150000"/>
              </a:lnSpc>
              <a:buNone/>
            </a:pPr>
            <a:endParaRPr lang="ar-SA" altLang="en-US" sz="1600" b="1" dirty="0" smtClean="0">
              <a:ea typeface="Majalla UI"/>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9007" y="2133600"/>
            <a:ext cx="3749040" cy="4148941"/>
          </a:xfrm>
          <a:prstGeom prst="rect">
            <a:avLst/>
          </a:prstGeom>
          <a:ln>
            <a:noFill/>
          </a:ln>
          <a:effectLst>
            <a:softEdge rad="112500"/>
          </a:effectLst>
        </p:spPr>
      </p:pic>
    </p:spTree>
    <p:extLst>
      <p:ext uri="{BB962C8B-B14F-4D97-AF65-F5344CB8AC3E}">
        <p14:creationId xmlns:p14="http://schemas.microsoft.com/office/powerpoint/2010/main" val="1354976634"/>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727" y="578138"/>
            <a:ext cx="8229600" cy="666750"/>
          </a:xfrm>
        </p:spPr>
        <p:txBody>
          <a:bodyPr/>
          <a:lstStyle/>
          <a:p>
            <a:pPr algn="ctr" rtl="1"/>
            <a:r>
              <a:rPr lang="ar-SA" altLang="en-US" sz="3600" b="1" dirty="0"/>
              <a:t>تغير شكل مدار الأرض حول </a:t>
            </a:r>
            <a:r>
              <a:rPr lang="ar-SA" altLang="en-US" sz="3600" b="1" dirty="0" smtClean="0"/>
              <a:t>الشمس</a:t>
            </a:r>
            <a:endParaRPr lang="en-US" altLang="en-US" sz="3600"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1800" b="1" dirty="0" smtClean="0">
                <a:ea typeface="Majalla UI"/>
                <a:cs typeface="+mj-cs"/>
              </a:rPr>
              <a:t>يتراوح </a:t>
            </a:r>
            <a:r>
              <a:rPr lang="ar-SA" altLang="en-US" sz="1800" b="1" dirty="0">
                <a:ea typeface="Majalla UI"/>
                <a:cs typeface="+mj-cs"/>
              </a:rPr>
              <a:t>التغير بين تغير قليل يعادل </a:t>
            </a:r>
            <a:r>
              <a:rPr lang="ar-SA" altLang="en-US" sz="1600" b="1" dirty="0" smtClean="0">
                <a:ea typeface="Majalla UI"/>
                <a:cs typeface="+mj-cs"/>
              </a:rPr>
              <a:t>0,0005</a:t>
            </a:r>
            <a:r>
              <a:rPr lang="ar-SA" altLang="en-US" sz="1800" b="1" dirty="0" smtClean="0">
                <a:ea typeface="Majalla UI"/>
                <a:cs typeface="+mj-cs"/>
              </a:rPr>
              <a:t> عندما </a:t>
            </a:r>
            <a:r>
              <a:rPr lang="ar-SA" altLang="en-US" sz="1800" b="1" dirty="0">
                <a:ea typeface="Majalla UI"/>
                <a:cs typeface="+mj-cs"/>
              </a:rPr>
              <a:t>يكون المدار دائريا، وبين تغير كبير يعادل </a:t>
            </a:r>
            <a:r>
              <a:rPr lang="ar-SA" altLang="en-US" sz="1600" b="1" dirty="0" smtClean="0">
                <a:ea typeface="Majalla UI"/>
                <a:cs typeface="+mj-cs"/>
              </a:rPr>
              <a:t>0,0607</a:t>
            </a:r>
            <a:r>
              <a:rPr lang="ar-SA" altLang="en-US" sz="1800" b="1" dirty="0" smtClean="0">
                <a:ea typeface="Majalla UI"/>
                <a:cs typeface="+mj-cs"/>
              </a:rPr>
              <a:t> عندما </a:t>
            </a:r>
            <a:r>
              <a:rPr lang="ar-SA" altLang="en-US" sz="1800" b="1" dirty="0">
                <a:ea typeface="Majalla UI"/>
                <a:cs typeface="+mj-cs"/>
              </a:rPr>
              <a:t>يكون المدار بيضوي جدا وتبلغ قيمته الحالية نحو </a:t>
            </a:r>
            <a:r>
              <a:rPr lang="ar-SA" altLang="en-US" sz="1600" b="1" dirty="0">
                <a:ea typeface="Majalla UI"/>
                <a:cs typeface="+mj-cs"/>
              </a:rPr>
              <a:t>0.017</a:t>
            </a:r>
            <a:r>
              <a:rPr lang="ar-SA" altLang="en-US" sz="1800" b="1" dirty="0" smtClean="0">
                <a:ea typeface="Majalla UI"/>
                <a:cs typeface="+mj-cs"/>
              </a:rPr>
              <a:t>.</a:t>
            </a:r>
          </a:p>
          <a:p>
            <a:pPr marL="0" indent="0" algn="just" rtl="1">
              <a:lnSpc>
                <a:spcPct val="150000"/>
              </a:lnSpc>
              <a:buNone/>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algn="just" rtl="1">
              <a:lnSpc>
                <a:spcPct val="150000"/>
              </a:lnSpc>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algn="just" rtl="1">
              <a:lnSpc>
                <a:spcPct val="150000"/>
              </a:lnSpc>
            </a:pPr>
            <a:endParaRPr lang="ar-SA" altLang="en-US" sz="1600" b="1" dirty="0">
              <a:ea typeface="Majalla UI"/>
              <a:cs typeface="+mj-cs"/>
            </a:endParaRPr>
          </a:p>
          <a:p>
            <a:pPr algn="just" rtl="1">
              <a:lnSpc>
                <a:spcPct val="150000"/>
              </a:lnSpc>
            </a:pPr>
            <a:endParaRPr lang="ar-SA" altLang="en-US" sz="1600" b="1" dirty="0" smtClean="0">
              <a:ea typeface="Majalla UI"/>
              <a:cs typeface="+mj-cs"/>
            </a:endParaRPr>
          </a:p>
          <a:p>
            <a:pPr marL="0" indent="0" algn="just" rtl="1">
              <a:lnSpc>
                <a:spcPct val="150000"/>
              </a:lnSpc>
              <a:buNone/>
            </a:pPr>
            <a:endParaRPr lang="ar-SA" altLang="en-US" sz="1600" b="1" dirty="0" smtClean="0">
              <a:ea typeface="Majalla UI"/>
              <a:cs typeface="+mj-cs"/>
            </a:endParaRPr>
          </a:p>
          <a:p>
            <a:pPr marL="0" indent="0" algn="just" rtl="1">
              <a:lnSpc>
                <a:spcPct val="150000"/>
              </a:lnSpc>
              <a:buNone/>
            </a:pPr>
            <a:r>
              <a:rPr lang="ar-SA" altLang="en-US" sz="1600" b="1" dirty="0" smtClean="0">
                <a:ea typeface="Majalla UI"/>
                <a:cs typeface="+mj-cs"/>
              </a:rPr>
              <a:t>        </a:t>
            </a:r>
            <a:endParaRPr lang="ar-SA" altLang="en-US" sz="1600" b="1" dirty="0">
              <a:ea typeface="Majalla UI"/>
              <a:cs typeface="+mj-cs"/>
            </a:endParaRPr>
          </a:p>
          <a:p>
            <a:pPr marL="0" indent="0" algn="just" rtl="1">
              <a:lnSpc>
                <a:spcPct val="150000"/>
              </a:lnSpc>
              <a:buNone/>
            </a:pPr>
            <a:r>
              <a:rPr lang="ar-SA" altLang="en-US" sz="1600" b="1" dirty="0">
                <a:ea typeface="Majalla UI"/>
                <a:cs typeface="+mj-cs"/>
              </a:rPr>
              <a:t>  </a:t>
            </a:r>
            <a:r>
              <a:rPr lang="ar-SA" altLang="en-US" sz="1600" b="1" dirty="0" smtClean="0">
                <a:ea typeface="Majalla UI"/>
                <a:cs typeface="+mj-cs"/>
              </a:rPr>
              <a:t>يشير </a:t>
            </a:r>
            <a:r>
              <a:rPr lang="ar-SA" altLang="en-US" sz="1600" b="1" dirty="0">
                <a:ea typeface="Majalla UI"/>
                <a:cs typeface="+mj-cs"/>
              </a:rPr>
              <a:t>بعض العلماء أن ذوبان الغطاء الجليدي في القطب الشمالي كان يحدث في الماضي عندما كان يتعرض لأشعة شمس قوية في فصل الصيف، والذي كان يتوافق حدوثه مع وقت الحضيض؛ حيث كلما زادت بيضاوية مدار الأرض حول الشمس زاد إقتراب نقطة الحضيض من الشمس، وفي حالة البيضوية الشديدة يمكن أن يصل سطح الأرض وقت الحضيض نسبة 20- 30% أشعاع شمسي أقوى من وقت الأوج.                           </a:t>
            </a:r>
            <a:endParaRPr lang="ar-SA" altLang="en-US" sz="1600" b="1" dirty="0" smtClean="0">
              <a:ea typeface="Majalla UI"/>
              <a:cs typeface="+mj-cs"/>
            </a:endParaRPr>
          </a:p>
          <a:p>
            <a:pPr marL="0" indent="0" algn="just" rtl="1">
              <a:lnSpc>
                <a:spcPct val="150000"/>
              </a:lnSpc>
              <a:buNone/>
            </a:pPr>
            <a:endParaRPr lang="ar-SA" altLang="en-US" sz="1600" b="1" dirty="0" smtClean="0">
              <a:ea typeface="Majalla UI"/>
              <a:cs typeface="+mj-cs"/>
            </a:endParaRPr>
          </a:p>
        </p:txBody>
      </p:sp>
      <p:pic>
        <p:nvPicPr>
          <p:cNvPr id="3" name="Picture 2"/>
          <p:cNvPicPr>
            <a:picLocks noChangeAspect="1"/>
          </p:cNvPicPr>
          <p:nvPr/>
        </p:nvPicPr>
        <p:blipFill>
          <a:blip r:embed="rId2"/>
          <a:stretch>
            <a:fillRect/>
          </a:stretch>
        </p:blipFill>
        <p:spPr>
          <a:xfrm>
            <a:off x="1490287" y="2133600"/>
            <a:ext cx="6126480" cy="3206202"/>
          </a:xfrm>
          <a:prstGeom prst="rect">
            <a:avLst/>
          </a:prstGeom>
          <a:ln>
            <a:noFill/>
          </a:ln>
          <a:effectLst>
            <a:softEdge rad="112500"/>
          </a:effectLst>
        </p:spPr>
      </p:pic>
    </p:spTree>
    <p:extLst>
      <p:ext uri="{BB962C8B-B14F-4D97-AF65-F5344CB8AC3E}">
        <p14:creationId xmlns:p14="http://schemas.microsoft.com/office/powerpoint/2010/main" val="565336302"/>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727" y="578138"/>
            <a:ext cx="8229600" cy="666750"/>
          </a:xfrm>
        </p:spPr>
        <p:txBody>
          <a:bodyPr/>
          <a:lstStyle/>
          <a:p>
            <a:pPr algn="ctr" rtl="1"/>
            <a:r>
              <a:rPr lang="ar-SA" altLang="en-US" sz="3600" b="1" dirty="0"/>
              <a:t>دورة محور الأرض المخروطية </a:t>
            </a:r>
            <a:endParaRPr lang="en-US" altLang="en-US" sz="3600"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1800" b="1" dirty="0" smtClean="0">
                <a:ea typeface="Majalla UI"/>
                <a:cs typeface="+mj-cs"/>
              </a:rPr>
              <a:t>باكورة </a:t>
            </a:r>
            <a:r>
              <a:rPr lang="ar-SA" altLang="en-US" sz="1800" b="1" dirty="0">
                <a:ea typeface="Majalla UI"/>
                <a:cs typeface="+mj-cs"/>
              </a:rPr>
              <a:t>الإعتدالين وتقدم مدار الأرض 365 درجة؛ نتيجة دورة محور الأرض المخروطية </a:t>
            </a:r>
            <a:r>
              <a:rPr lang="en-US" altLang="en-US" sz="1600" b="1" dirty="0" smtClean="0">
                <a:latin typeface="Arial" panose="020B0604020202020204" pitchFamily="34" charset="0"/>
                <a:ea typeface="Majalla UI"/>
                <a:cs typeface="Arial" panose="020B0604020202020204" pitchFamily="34" charset="0"/>
              </a:rPr>
              <a:t>Precession</a:t>
            </a:r>
            <a:r>
              <a:rPr lang="ar-SA" altLang="en-US" sz="1800" b="1" dirty="0" smtClean="0">
                <a:ea typeface="Majalla UI"/>
                <a:cs typeface="+mj-cs"/>
              </a:rPr>
              <a:t> دورة </a:t>
            </a:r>
            <a:r>
              <a:rPr lang="ar-SA" altLang="en-US" sz="1800" b="1" dirty="0">
                <a:ea typeface="Majalla UI"/>
                <a:cs typeface="+mj-cs"/>
              </a:rPr>
              <a:t>كاملة خلال </a:t>
            </a:r>
            <a:r>
              <a:rPr lang="ar-SA" altLang="en-US" sz="1600" b="1" dirty="0">
                <a:ea typeface="Majalla UI"/>
                <a:cs typeface="+mj-cs"/>
              </a:rPr>
              <a:t>21000</a:t>
            </a:r>
            <a:r>
              <a:rPr lang="ar-SA" altLang="en-US" sz="1800" b="1" dirty="0">
                <a:ea typeface="Majalla UI"/>
                <a:cs typeface="+mj-cs"/>
              </a:rPr>
              <a:t> أو </a:t>
            </a:r>
            <a:r>
              <a:rPr lang="ar-SA" altLang="en-US" sz="1600" b="1" dirty="0">
                <a:ea typeface="Majalla UI"/>
                <a:cs typeface="+mj-cs"/>
              </a:rPr>
              <a:t>27000 </a:t>
            </a:r>
            <a:r>
              <a:rPr lang="ar-SA" altLang="en-US" sz="1800" b="1" dirty="0">
                <a:ea typeface="Majalla UI"/>
                <a:cs typeface="+mj-cs"/>
              </a:rPr>
              <a:t>سنة، فيتغير أثنائها </a:t>
            </a:r>
            <a:r>
              <a:rPr lang="ar-SA" altLang="en-US" sz="1800" b="1" dirty="0" smtClean="0">
                <a:ea typeface="Majalla UI"/>
                <a:cs typeface="+mj-cs"/>
              </a:rPr>
              <a:t>اتجاهه؛ </a:t>
            </a:r>
            <a:r>
              <a:rPr lang="ar-SA" altLang="en-US" sz="1800" b="1" dirty="0">
                <a:ea typeface="Majalla UI"/>
                <a:cs typeface="+mj-cs"/>
              </a:rPr>
              <a:t>وبسبب ذلك يتغير وقت الفصول تدريجيا، فيتقدم وقت الإعتدالين الربيعي والخريفي، كما يتغير موقع </a:t>
            </a:r>
            <a:r>
              <a:rPr lang="ar-SA" altLang="en-US" sz="1800" b="1" dirty="0" smtClean="0">
                <a:ea typeface="Majalla UI"/>
                <a:cs typeface="+mj-cs"/>
              </a:rPr>
              <a:t>الحضيض </a:t>
            </a:r>
            <a:r>
              <a:rPr lang="en-US" altLang="en-US" sz="1600" b="1" dirty="0" smtClean="0">
                <a:latin typeface="Arial" panose="020B0604020202020204" pitchFamily="34" charset="0"/>
                <a:ea typeface="Majalla UI"/>
                <a:cs typeface="Arial" panose="020B0604020202020204" pitchFamily="34" charset="0"/>
              </a:rPr>
              <a:t>Perihelion</a:t>
            </a:r>
            <a:r>
              <a:rPr lang="ar-SA" altLang="en-US" sz="1800" b="1" dirty="0" smtClean="0">
                <a:ea typeface="Majalla UI"/>
                <a:cs typeface="+mj-cs"/>
              </a:rPr>
              <a:t> أقرب </a:t>
            </a:r>
            <a:r>
              <a:rPr lang="ar-SA" altLang="en-US" sz="1800" b="1" dirty="0">
                <a:ea typeface="Majalla UI"/>
                <a:cs typeface="+mj-cs"/>
              </a:rPr>
              <a:t>مسافة بين الأرض والشمس) وموقع </a:t>
            </a:r>
            <a:r>
              <a:rPr lang="ar-SA" altLang="en-US" sz="1800" b="1" dirty="0" smtClean="0">
                <a:ea typeface="Majalla UI"/>
                <a:cs typeface="+mj-cs"/>
              </a:rPr>
              <a:t>الأوج</a:t>
            </a:r>
            <a:r>
              <a:rPr lang="en-US" altLang="en-US" sz="1600" b="1" dirty="0" smtClean="0">
                <a:latin typeface="Arial" panose="020B0604020202020204" pitchFamily="34" charset="0"/>
                <a:ea typeface="Majalla UI"/>
                <a:cs typeface="Arial" panose="020B0604020202020204" pitchFamily="34" charset="0"/>
              </a:rPr>
              <a:t>Aphelion</a:t>
            </a:r>
            <a:r>
              <a:rPr lang="en-US" altLang="en-US" sz="1800" b="1" dirty="0" smtClean="0">
                <a:ea typeface="Majalla UI"/>
                <a:cs typeface="+mj-cs"/>
              </a:rPr>
              <a:t> </a:t>
            </a:r>
            <a:r>
              <a:rPr lang="ar-SA" altLang="en-US" sz="1800" b="1" dirty="0" smtClean="0">
                <a:ea typeface="Majalla UI"/>
                <a:cs typeface="+mj-cs"/>
              </a:rPr>
              <a:t> أبعد </a:t>
            </a:r>
            <a:r>
              <a:rPr lang="ar-SA" altLang="en-US" sz="1800" b="1" dirty="0">
                <a:ea typeface="Majalla UI"/>
                <a:cs typeface="+mj-cs"/>
              </a:rPr>
              <a:t>مسافة بين الأرض </a:t>
            </a:r>
            <a:r>
              <a:rPr lang="ar-SA" altLang="en-US" sz="1800" b="1" dirty="0" smtClean="0">
                <a:ea typeface="Majalla UI"/>
                <a:cs typeface="+mj-cs"/>
              </a:rPr>
              <a:t>والشمس </a:t>
            </a:r>
            <a:r>
              <a:rPr lang="ar-SA" altLang="en-US" sz="1800" b="1" dirty="0">
                <a:ea typeface="Majalla UI"/>
                <a:cs typeface="+mj-cs"/>
              </a:rPr>
              <a:t>في مدار الأرض حول الشمس. </a:t>
            </a:r>
            <a:endParaRPr lang="ar-SA" altLang="en-US" sz="1800" b="1" dirty="0" smtClean="0">
              <a:ea typeface="Majalla UI"/>
              <a:cs typeface="+mj-cs"/>
            </a:endParaRPr>
          </a:p>
          <a:p>
            <a:pPr algn="just" rtl="1">
              <a:lnSpc>
                <a:spcPct val="150000"/>
              </a:lnSpc>
            </a:pPr>
            <a:r>
              <a:rPr lang="ar-SA" altLang="en-US" sz="1800" b="1" dirty="0" smtClean="0">
                <a:ea typeface="Majalla UI"/>
                <a:cs typeface="+mj-cs"/>
              </a:rPr>
              <a:t>وتدل </a:t>
            </a:r>
            <a:r>
              <a:rPr lang="ar-SA" altLang="en-US" sz="1800" b="1" dirty="0">
                <a:ea typeface="Majalla UI"/>
                <a:cs typeface="+mj-cs"/>
              </a:rPr>
              <a:t>الحسابات أن وقت الفصول يتأخر عن موعده يوما واحدا كل </a:t>
            </a:r>
            <a:r>
              <a:rPr lang="ar-SA" altLang="en-US" sz="1600" b="1" dirty="0">
                <a:ea typeface="Majalla UI"/>
                <a:cs typeface="+mj-cs"/>
              </a:rPr>
              <a:t>70</a:t>
            </a:r>
            <a:r>
              <a:rPr lang="ar-SA" altLang="en-US" sz="1800" b="1" dirty="0">
                <a:ea typeface="Majalla UI"/>
                <a:cs typeface="+mj-cs"/>
              </a:rPr>
              <a:t> سنة، ويعتقد أنه مع مرور الزمن سينتقل اتجاه محور الأرض من نجم القطب الى نجم فيجا </a:t>
            </a:r>
            <a:r>
              <a:rPr lang="en-US" altLang="en-US" sz="1600" b="1" dirty="0" smtClean="0">
                <a:latin typeface="Arial" panose="020B0604020202020204" pitchFamily="34" charset="0"/>
                <a:ea typeface="Majalla UI"/>
                <a:cs typeface="Arial" panose="020B0604020202020204" pitchFamily="34" charset="0"/>
              </a:rPr>
              <a:t>Vega</a:t>
            </a:r>
            <a:r>
              <a:rPr lang="en-US" altLang="en-US" sz="1800" b="1" dirty="0" smtClean="0">
                <a:ea typeface="Majalla UI"/>
                <a:cs typeface="+mj-cs"/>
              </a:rPr>
              <a:t>، </a:t>
            </a:r>
            <a:r>
              <a:rPr lang="ar-SA" altLang="en-US" sz="1800" b="1" dirty="0">
                <a:ea typeface="Majalla UI"/>
                <a:cs typeface="+mj-cs"/>
              </a:rPr>
              <a:t>وينتقل وقت الحضيض من </a:t>
            </a:r>
            <a:r>
              <a:rPr lang="ar-SA" altLang="en-US" sz="1600" b="1" dirty="0">
                <a:ea typeface="Majalla UI"/>
                <a:cs typeface="+mj-cs"/>
              </a:rPr>
              <a:t>4</a:t>
            </a:r>
            <a:r>
              <a:rPr lang="ar-SA" altLang="en-US" sz="1800" b="1" dirty="0">
                <a:ea typeface="Majalla UI"/>
                <a:cs typeface="+mj-cs"/>
              </a:rPr>
              <a:t> يناير (كانون الثاني) الى </a:t>
            </a:r>
            <a:r>
              <a:rPr lang="ar-SA" altLang="en-US" sz="1600" b="1" dirty="0">
                <a:ea typeface="Majalla UI"/>
                <a:cs typeface="+mj-cs"/>
              </a:rPr>
              <a:t>4</a:t>
            </a:r>
            <a:r>
              <a:rPr lang="ar-SA" altLang="en-US" sz="1800" b="1" dirty="0">
                <a:ea typeface="Majalla UI"/>
                <a:cs typeface="+mj-cs"/>
              </a:rPr>
              <a:t> يوليو (تموز) في حوالي </a:t>
            </a:r>
            <a:r>
              <a:rPr lang="ar-SA" altLang="en-US" sz="1600" b="1" dirty="0">
                <a:ea typeface="Majalla UI"/>
                <a:cs typeface="+mj-cs"/>
              </a:rPr>
              <a:t>10500</a:t>
            </a:r>
            <a:r>
              <a:rPr lang="ar-SA" altLang="en-US" sz="1800" b="1" dirty="0">
                <a:ea typeface="Majalla UI"/>
                <a:cs typeface="+mj-cs"/>
              </a:rPr>
              <a:t> أو </a:t>
            </a:r>
            <a:r>
              <a:rPr lang="ar-SA" altLang="en-US" sz="1600" b="1" dirty="0">
                <a:ea typeface="Majalla UI"/>
                <a:cs typeface="+mj-cs"/>
              </a:rPr>
              <a:t>13500</a:t>
            </a:r>
            <a:r>
              <a:rPr lang="ar-SA" altLang="en-US" sz="1800" b="1" dirty="0">
                <a:ea typeface="Majalla UI"/>
                <a:cs typeface="+mj-cs"/>
              </a:rPr>
              <a:t> سنة، وبذلك سيحل الصيف في النصف الشمالي للكرة الأرضية في شهر كانون الأول (ديسمبر) وفصل الشتاء في شهر حزيران (يونيه</a:t>
            </a:r>
            <a:r>
              <a:rPr lang="ar-SA" altLang="en-US" sz="1800" b="1" dirty="0" smtClean="0">
                <a:ea typeface="Majalla UI"/>
                <a:cs typeface="+mj-cs"/>
              </a:rPr>
              <a:t>).</a:t>
            </a:r>
          </a:p>
          <a:p>
            <a:pPr marL="0" indent="0" algn="just" rtl="1">
              <a:lnSpc>
                <a:spcPct val="150000"/>
              </a:lnSpc>
              <a:buNone/>
            </a:pPr>
            <a:endParaRPr lang="ar-SA" altLang="en-US" sz="1800" b="1" dirty="0">
              <a:ea typeface="Majalla UI"/>
              <a:cs typeface="+mj-cs"/>
            </a:endParaRPr>
          </a:p>
          <a:p>
            <a:pPr marL="0" indent="0" algn="just" rtl="1">
              <a:lnSpc>
                <a:spcPct val="150000"/>
              </a:lnSpc>
              <a:buNone/>
            </a:pPr>
            <a:endParaRPr lang="ar-SA" altLang="en-US" sz="1800" b="1" dirty="0" smtClean="0">
              <a:ea typeface="Majalla UI"/>
              <a:cs typeface="+mj-cs"/>
            </a:endParaRPr>
          </a:p>
          <a:p>
            <a:pPr marL="0" indent="0" algn="just" rtl="1">
              <a:lnSpc>
                <a:spcPct val="150000"/>
              </a:lnSpc>
              <a:buNone/>
            </a:pPr>
            <a:endParaRPr lang="ar-SA" altLang="en-US" sz="1800" b="1" dirty="0">
              <a:ea typeface="Majalla UI"/>
              <a:cs typeface="+mj-cs"/>
            </a:endParaRPr>
          </a:p>
          <a:p>
            <a:pPr algn="just" rtl="1">
              <a:lnSpc>
                <a:spcPct val="150000"/>
              </a:lnSpc>
            </a:pPr>
            <a:r>
              <a:rPr lang="ar-SA" altLang="en-US" sz="1800" b="1" dirty="0">
                <a:ea typeface="Majalla UI"/>
                <a:cs typeface="+mj-cs"/>
              </a:rPr>
              <a:t>ومن المؤكد بمكان أن لمثل هذه التغيرات الفلكية القدرة على إحداث تغيرات مناخية راسخة طويلة الأمد تدوم آلاف السنين.</a:t>
            </a:r>
          </a:p>
          <a:p>
            <a:pPr algn="just" rtl="1">
              <a:lnSpc>
                <a:spcPct val="150000"/>
              </a:lnSpc>
            </a:pPr>
            <a:endParaRPr lang="en-US" altLang="en-US" sz="1800" b="1" dirty="0" smtClean="0">
              <a:ea typeface="Majalla UI"/>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4266742"/>
            <a:ext cx="2834640" cy="168681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9410" y="4266742"/>
            <a:ext cx="2743200" cy="1686816"/>
          </a:xfrm>
          <a:prstGeom prst="rect">
            <a:avLst/>
          </a:prstGeom>
        </p:spPr>
      </p:pic>
    </p:spTree>
    <p:extLst>
      <p:ext uri="{BB962C8B-B14F-4D97-AF65-F5344CB8AC3E}">
        <p14:creationId xmlns:p14="http://schemas.microsoft.com/office/powerpoint/2010/main" val="165907905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81000"/>
            <a:ext cx="7772400" cy="1143000"/>
          </a:xfrm>
        </p:spPr>
        <p:txBody>
          <a:bodyPr/>
          <a:lstStyle/>
          <a:p>
            <a:r>
              <a:rPr lang="en-US" altLang="en-US">
                <a:solidFill>
                  <a:srgbClr val="6699FF"/>
                </a:solidFill>
              </a:rPr>
              <a:t>Revolution of the earth</a:t>
            </a:r>
            <a:endParaRPr lang="en-US" altLang="en-US"/>
          </a:p>
        </p:txBody>
      </p:sp>
      <p:sp>
        <p:nvSpPr>
          <p:cNvPr id="67587" name="Rectangle 3"/>
          <p:cNvSpPr>
            <a:spLocks noGrp="1" noChangeArrowheads="1"/>
          </p:cNvSpPr>
          <p:nvPr>
            <p:ph type="body" idx="1"/>
          </p:nvPr>
        </p:nvSpPr>
        <p:spPr>
          <a:xfrm>
            <a:off x="685800" y="1371600"/>
            <a:ext cx="8077200" cy="4114800"/>
          </a:xfrm>
        </p:spPr>
        <p:txBody>
          <a:bodyPr/>
          <a:lstStyle/>
          <a:p>
            <a:r>
              <a:rPr lang="en-US" altLang="en-US">
                <a:solidFill>
                  <a:schemeClr val="bg1"/>
                </a:solidFill>
              </a:rPr>
              <a:t>Period of revolution is 365.25 solar days </a:t>
            </a:r>
          </a:p>
          <a:p>
            <a:r>
              <a:rPr lang="en-US" altLang="en-US">
                <a:solidFill>
                  <a:schemeClr val="bg1"/>
                </a:solidFill>
              </a:rPr>
              <a:t>Elliptical orbit  (plane of the ecliptic)</a:t>
            </a:r>
            <a:endParaRPr lang="en-US" altLang="en-US"/>
          </a:p>
          <a:p>
            <a:endParaRPr lang="en-US" altLang="en-US"/>
          </a:p>
        </p:txBody>
      </p:sp>
      <p:pic>
        <p:nvPicPr>
          <p:cNvPr id="67588" name="Picture 4" descr="su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0400" y="38100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7589" name="Oval 5"/>
          <p:cNvSpPr>
            <a:spLocks noChangeArrowheads="1"/>
          </p:cNvSpPr>
          <p:nvPr/>
        </p:nvSpPr>
        <p:spPr bwMode="auto">
          <a:xfrm>
            <a:off x="2286000" y="3505200"/>
            <a:ext cx="4495800" cy="16002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p:txBody>
      </p:sp>
      <p:sp>
        <p:nvSpPr>
          <p:cNvPr id="67590" name="Text Box 6"/>
          <p:cNvSpPr txBox="1">
            <a:spLocks noChangeArrowheads="1"/>
          </p:cNvSpPr>
          <p:nvPr/>
        </p:nvSpPr>
        <p:spPr bwMode="auto">
          <a:xfrm>
            <a:off x="0" y="3657600"/>
            <a:ext cx="2133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Perihelion - </a:t>
            </a:r>
            <a:r>
              <a:rPr kumimoji="0" lang="en-US" alt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91.5 million miles</a:t>
            </a:r>
            <a:endPar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(Jan. 4)</a:t>
            </a:r>
          </a:p>
        </p:txBody>
      </p:sp>
      <p:sp>
        <p:nvSpPr>
          <p:cNvPr id="67591" name="Text Box 7"/>
          <p:cNvSpPr txBox="1">
            <a:spLocks noChangeArrowheads="1"/>
          </p:cNvSpPr>
          <p:nvPr/>
        </p:nvSpPr>
        <p:spPr bwMode="auto">
          <a:xfrm>
            <a:off x="7010400" y="3657600"/>
            <a:ext cx="2133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Aphelion - </a:t>
            </a:r>
            <a:r>
              <a:rPr kumimoji="0" lang="en-US" alt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94.5 million miles</a:t>
            </a:r>
            <a:endPar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(July 5)</a:t>
            </a:r>
          </a:p>
        </p:txBody>
      </p:sp>
      <p:sp>
        <p:nvSpPr>
          <p:cNvPr id="67592" name="Line 8"/>
          <p:cNvSpPr>
            <a:spLocks noChangeShapeType="1"/>
          </p:cNvSpPr>
          <p:nvPr/>
        </p:nvSpPr>
        <p:spPr bwMode="auto">
          <a:xfrm>
            <a:off x="3810000" y="5562600"/>
            <a:ext cx="15240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67593" name="Picture 9" descr="ear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5715000" y="3352800"/>
            <a:ext cx="609600" cy="603250"/>
          </a:xfrm>
          <a:prstGeom prst="rect">
            <a:avLst/>
          </a:prstGeom>
          <a:noFill/>
          <a:extLst>
            <a:ext uri="{909E8E84-426E-40DD-AFC4-6F175D3DCCD1}">
              <a14:hiddenFill xmlns:a14="http://schemas.microsoft.com/office/drawing/2010/main">
                <a:solidFill>
                  <a:srgbClr val="FFFFFF"/>
                </a:solidFill>
              </a14:hiddenFill>
            </a:ext>
          </a:extLst>
        </p:spPr>
      </p:pic>
      <p:sp>
        <p:nvSpPr>
          <p:cNvPr id="67594" name="Text Box 10"/>
          <p:cNvSpPr txBox="1">
            <a:spLocks noChangeArrowheads="1"/>
          </p:cNvSpPr>
          <p:nvPr/>
        </p:nvSpPr>
        <p:spPr bwMode="auto">
          <a:xfrm>
            <a:off x="2133600" y="6338888"/>
            <a:ext cx="548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smtClean="0">
                <a:ln>
                  <a:noFill/>
                </a:ln>
                <a:solidFill>
                  <a:srgbClr val="FFFF00"/>
                </a:solidFill>
                <a:effectLst/>
                <a:uLnTx/>
                <a:uFillTx/>
                <a:latin typeface="Tahoma" panose="020B0604030504040204" pitchFamily="34" charset="0"/>
                <a:ea typeface="+mn-ea"/>
                <a:cs typeface="+mn-cs"/>
              </a:rPr>
              <a:t>93 million miles average distance</a:t>
            </a:r>
            <a:endParaRPr kumimoji="0" lang="en-US" altLang="en-US" sz="280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377704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a:bodyPr>
          <a:lstStyle/>
          <a:p>
            <a:pPr algn="ctr" rtl="1"/>
            <a:r>
              <a:rPr lang="ar-SA" altLang="en-US" sz="3600" cap="none" dirty="0">
                <a:ln>
                  <a:noFill/>
                </a:ln>
                <a:solidFill>
                  <a:srgbClr val="04617B"/>
                </a:solidFill>
                <a:latin typeface="Calibri"/>
                <a:cs typeface="Traditional Arabic" panose="02020603050405020304" pitchFamily="18" charset="-78"/>
              </a:rPr>
              <a:t>دورة محور الأرض المخروطية </a:t>
            </a:r>
            <a:endParaRPr lang="en-US" sz="4400" dirty="0"/>
          </a:p>
        </p:txBody>
      </p:sp>
      <p:pic>
        <p:nvPicPr>
          <p:cNvPr id="4" name="Picture 6" descr="seasons"/>
          <p:cNvPicPr>
            <a:picLocks noGrp="1" noChangeAspect="1" noChangeArrowheads="1"/>
          </p:cNvPicPr>
          <p:nvPr>
            <p:ph idx="1"/>
          </p:nvPr>
        </p:nvPicPr>
        <p:blipFill>
          <a:blip r:embed="rId2" cstate="print"/>
          <a:srcRect/>
          <a:stretch>
            <a:fillRect/>
          </a:stretch>
        </p:blipFill>
        <p:spPr bwMode="auto">
          <a:xfrm>
            <a:off x="179512" y="1340768"/>
            <a:ext cx="7704856" cy="5256584"/>
          </a:xfrm>
          <a:prstGeom prst="rect">
            <a:avLst/>
          </a:prstGeom>
          <a:ln>
            <a:noFill/>
          </a:ln>
          <a:effectLst>
            <a:softEdge rad="112500"/>
          </a:effectLst>
        </p:spPr>
      </p:pic>
      <p:sp>
        <p:nvSpPr>
          <p:cNvPr id="5" name="Text Box 19"/>
          <p:cNvSpPr txBox="1">
            <a:spLocks noChangeArrowheads="1"/>
          </p:cNvSpPr>
          <p:nvPr/>
        </p:nvSpPr>
        <p:spPr bwMode="auto">
          <a:xfrm>
            <a:off x="683568" y="3717032"/>
            <a:ext cx="6552728"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9933"/>
                </a:solidFill>
                <a:effectLst/>
                <a:uLnTx/>
                <a:uFillTx/>
                <a:latin typeface="Georgia"/>
                <a:ea typeface="+mn-ea"/>
                <a:cs typeface="+mn-cs"/>
              </a:rPr>
              <a:t>91 million miles                                        94 million miles </a:t>
            </a:r>
            <a:endParaRPr kumimoji="0" lang="en-US" sz="2000" b="0" i="0" u="none" strike="noStrike" kern="1200" cap="none" spc="0" normalizeH="0" baseline="0" noProof="0" dirty="0">
              <a:ln>
                <a:noFill/>
              </a:ln>
              <a:solidFill>
                <a:srgbClr val="FF9933"/>
              </a:solidFill>
              <a:effectLst/>
              <a:uLnTx/>
              <a:uFillTx/>
              <a:latin typeface="Georgia"/>
              <a:ea typeface="+mn-ea"/>
              <a:cs typeface="+mn-cs"/>
            </a:endParaRPr>
          </a:p>
        </p:txBody>
      </p:sp>
      <p:sp>
        <p:nvSpPr>
          <p:cNvPr id="6" name="Text Box 24"/>
          <p:cNvSpPr txBox="1">
            <a:spLocks noChangeArrowheads="1"/>
          </p:cNvSpPr>
          <p:nvPr/>
        </p:nvSpPr>
        <p:spPr bwMode="auto">
          <a:xfrm>
            <a:off x="2402324" y="6165304"/>
            <a:ext cx="3134191" cy="369332"/>
          </a:xfrm>
          <a:prstGeom prst="rect">
            <a:avLst/>
          </a:prstGeom>
          <a:solidFill>
            <a:schemeClr val="tx1"/>
          </a:solid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eorgia"/>
                <a:ea typeface="+mn-ea"/>
                <a:cs typeface="+mn-cs"/>
              </a:rPr>
              <a:t>NORTHERN HEMISPHERE</a:t>
            </a:r>
          </a:p>
        </p:txBody>
      </p:sp>
      <p:sp>
        <p:nvSpPr>
          <p:cNvPr id="7" name="Rectangle 6"/>
          <p:cNvSpPr/>
          <p:nvPr/>
        </p:nvSpPr>
        <p:spPr>
          <a:xfrm>
            <a:off x="5148064" y="1556792"/>
            <a:ext cx="222689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CC"/>
                </a:solidFill>
                <a:effectLst/>
                <a:uLnTx/>
                <a:uFillTx/>
                <a:latin typeface="Georgia"/>
                <a:ea typeface="+mn-ea"/>
                <a:cs typeface="+mn-cs"/>
              </a:rPr>
              <a:t>Perihelion (Perigee)</a:t>
            </a:r>
            <a:endParaRPr kumimoji="0" lang="en-US" sz="1800" b="0" i="0" u="none" strike="noStrike" kern="1200" cap="none" spc="0" normalizeH="0" baseline="0" noProof="0" dirty="0">
              <a:ln>
                <a:noFill/>
              </a:ln>
              <a:solidFill>
                <a:srgbClr val="FF66CC"/>
              </a:solidFill>
              <a:effectLst/>
              <a:uLnTx/>
              <a:uFillTx/>
              <a:latin typeface="Georgia"/>
              <a:ea typeface="+mn-ea"/>
              <a:cs typeface="+mn-cs"/>
            </a:endParaRPr>
          </a:p>
        </p:txBody>
      </p:sp>
      <p:sp>
        <p:nvSpPr>
          <p:cNvPr id="10" name="Rectangle 9"/>
          <p:cNvSpPr/>
          <p:nvPr/>
        </p:nvSpPr>
        <p:spPr>
          <a:xfrm>
            <a:off x="755576" y="1556792"/>
            <a:ext cx="23663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66CC"/>
                </a:solidFill>
                <a:effectLst/>
                <a:uLnTx/>
                <a:uFillTx/>
                <a:latin typeface="Georgia"/>
                <a:ea typeface="+mn-ea"/>
                <a:cs typeface="+mn-cs"/>
              </a:rPr>
              <a:t>Perihelion (Perigee</a:t>
            </a:r>
            <a:r>
              <a:rPr kumimoji="0" lang="ar-EG" sz="1800" b="0" i="0" u="none" strike="noStrike" kern="1200" cap="none" spc="0" normalizeH="0" baseline="0" noProof="0" dirty="0" err="1" smtClean="0">
                <a:ln>
                  <a:noFill/>
                </a:ln>
                <a:solidFill>
                  <a:srgbClr val="FF66CC"/>
                </a:solidFill>
                <a:effectLst/>
                <a:uLnTx/>
                <a:uFillTx/>
                <a:latin typeface="Georgia"/>
                <a:ea typeface="+mn-ea"/>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cxnSp>
        <p:nvCxnSpPr>
          <p:cNvPr id="12" name="Straight Arrow Connector 11"/>
          <p:cNvCxnSpPr/>
          <p:nvPr/>
        </p:nvCxnSpPr>
        <p:spPr>
          <a:xfrm flipH="1">
            <a:off x="3347864" y="4077072"/>
            <a:ext cx="38164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71600" y="4077072"/>
            <a:ext cx="15121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1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1500"/>
          </a:xfrm>
        </p:spPr>
        <p:txBody>
          <a:bodyPr>
            <a:normAutofit fontScale="90000"/>
          </a:bodyPr>
          <a:lstStyle/>
          <a:p>
            <a:pPr algn="ctr"/>
            <a:r>
              <a:rPr lang="ar-SA" altLang="en-US" sz="3600" b="1" dirty="0" smtClean="0">
                <a:solidFill>
                  <a:srgbClr val="04617B"/>
                </a:solidFill>
              </a:rPr>
              <a:t>الانقلاب الفصلي</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1447800"/>
            <a:ext cx="3291840" cy="5180292"/>
          </a:xfrm>
          <a:prstGeom prst="rect">
            <a:avLst/>
          </a:prstGeom>
        </p:spPr>
      </p:pic>
    </p:spTree>
    <p:extLst>
      <p:ext uri="{BB962C8B-B14F-4D97-AF65-F5344CB8AC3E}">
        <p14:creationId xmlns:p14="http://schemas.microsoft.com/office/powerpoint/2010/main" val="3984211182"/>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1500"/>
          </a:xfrm>
        </p:spPr>
        <p:txBody>
          <a:bodyPr>
            <a:normAutofit fontScale="90000"/>
          </a:bodyPr>
          <a:lstStyle/>
          <a:p>
            <a:pPr algn="ctr" rtl="1"/>
            <a:r>
              <a:rPr lang="ar-SA" altLang="en-US" sz="3600" b="1" dirty="0">
                <a:solidFill>
                  <a:srgbClr val="04617B"/>
                </a:solidFill>
              </a:rPr>
              <a:t>توزيع </a:t>
            </a:r>
            <a:r>
              <a:rPr lang="ar-SA" altLang="en-US" sz="3600" b="1" dirty="0" smtClean="0">
                <a:solidFill>
                  <a:srgbClr val="04617B"/>
                </a:solidFill>
              </a:rPr>
              <a:t>البراكين </a:t>
            </a:r>
            <a:r>
              <a:rPr lang="en-US" altLang="en-US" sz="3300" b="1" dirty="0">
                <a:solidFill>
                  <a:srgbClr val="04617B"/>
                </a:solidFill>
              </a:rPr>
              <a:t>Distribution of Volcanoes</a:t>
            </a:r>
            <a:endParaRPr lang="en-US" sz="3300" dirty="0"/>
          </a:p>
        </p:txBody>
      </p:sp>
      <p:pic>
        <p:nvPicPr>
          <p:cNvPr id="4" name="Picture 3"/>
          <p:cNvPicPr>
            <a:picLocks noChangeAspect="1" noChangeArrowheads="1"/>
          </p:cNvPicPr>
          <p:nvPr/>
        </p:nvPicPr>
        <p:blipFill>
          <a:blip r:embed="rId2" cstate="print"/>
          <a:srcRect/>
          <a:stretch>
            <a:fillRect/>
          </a:stretch>
        </p:blipFill>
        <p:spPr bwMode="auto">
          <a:xfrm>
            <a:off x="129540" y="1287133"/>
            <a:ext cx="8961120" cy="4644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641078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066800"/>
            <a:ext cx="6885385" cy="516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021702"/>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8763000" cy="517236"/>
          </a:xfrm>
        </p:spPr>
        <p:txBody>
          <a:bodyPr>
            <a:noAutofit/>
          </a:bodyPr>
          <a:lstStyle/>
          <a:p>
            <a:pPr algn="r" rtl="1"/>
            <a:r>
              <a:rPr lang="ar-SA" sz="2200" b="1" dirty="0" smtClean="0"/>
              <a:t>تؤكد النظرية بأن الصفائح تحركت في الماضي ومازالت تتحرك، وتقدر حركتها </a:t>
            </a:r>
            <a:r>
              <a:rPr lang="ar-SA" sz="2000" b="1" dirty="0" smtClean="0"/>
              <a:t>2.5 </a:t>
            </a:r>
            <a:r>
              <a:rPr lang="ar-SA" sz="2200" b="1" dirty="0" smtClean="0"/>
              <a:t>سم /سنويا، أي 25 كم / مليون سنة</a:t>
            </a:r>
            <a:endParaRPr lang="en-US" sz="22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843195"/>
            <a:ext cx="7040880" cy="5268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3467594"/>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762000" y="533400"/>
            <a:ext cx="7696200" cy="3886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MS PGothic" panose="020B0600070205080204" pitchFamily="34" charset="-128"/>
                <a:cs typeface="+mn-cs"/>
              </a:rPr>
              <a:t>GLOBAL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MS PGothic" panose="020B0600070205080204" pitchFamily="34" charset="-128"/>
                <a:cs typeface="+mn-cs"/>
              </a:rPr>
              <a:t>CLIMATE CHANGE</a:t>
            </a:r>
          </a:p>
        </p:txBody>
      </p:sp>
      <p:sp>
        <p:nvSpPr>
          <p:cNvPr id="10244" name="WordArt 7"/>
          <p:cNvSpPr>
            <a:spLocks noChangeArrowheads="1" noChangeShapeType="1" noTextEdit="1"/>
          </p:cNvSpPr>
          <p:nvPr/>
        </p:nvSpPr>
        <p:spPr bwMode="auto">
          <a:xfrm>
            <a:off x="3276600" y="6019800"/>
            <a:ext cx="26289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smtClean="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S PGothic" panose="020B0600070205080204" pitchFamily="34" charset="-128"/>
                <a:cs typeface="+mn-cs"/>
              </a:rPr>
              <a:t>What is it?</a:t>
            </a:r>
          </a:p>
        </p:txBody>
      </p:sp>
    </p:spTree>
    <p:extLst>
      <p:ext uri="{BB962C8B-B14F-4D97-AF65-F5344CB8AC3E}">
        <p14:creationId xmlns:p14="http://schemas.microsoft.com/office/powerpoint/2010/main" val="3478393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28650"/>
            <a:ext cx="8229600" cy="590550"/>
          </a:xfrm>
        </p:spPr>
        <p:txBody>
          <a:bodyPr/>
          <a:lstStyle/>
          <a:p>
            <a:pPr algn="ctr" rtl="1" eaLnBrk="1" hangingPunct="1"/>
            <a:r>
              <a:rPr lang="ar-EG" sz="3600" b="1" dirty="0" smtClean="0"/>
              <a:t>الطاقة </a:t>
            </a:r>
            <a:r>
              <a:rPr lang="ar-EG" sz="3600" b="1" dirty="0" smtClean="0"/>
              <a:t>الشمسية</a:t>
            </a:r>
            <a:r>
              <a:rPr lang="ar-SA" sz="3600" b="1" dirty="0" smtClean="0"/>
              <a:t> والبقع الشمسية</a:t>
            </a:r>
            <a:endParaRPr lang="en-US" sz="3600" b="1" dirty="0" smtClean="0"/>
          </a:p>
        </p:txBody>
      </p:sp>
      <p:sp>
        <p:nvSpPr>
          <p:cNvPr id="63491" name="Content Placeholder 2"/>
          <p:cNvSpPr>
            <a:spLocks noGrp="1"/>
          </p:cNvSpPr>
          <p:nvPr>
            <p:ph idx="1"/>
          </p:nvPr>
        </p:nvSpPr>
        <p:spPr>
          <a:xfrm>
            <a:off x="228600" y="1219200"/>
            <a:ext cx="8610600" cy="5455920"/>
          </a:xfrm>
        </p:spPr>
        <p:txBody>
          <a:bodyPr/>
          <a:lstStyle/>
          <a:p>
            <a:pPr algn="just" rtl="1" eaLnBrk="1" hangingPunct="1"/>
            <a:r>
              <a:rPr lang="ar-EG" sz="2400" b="1" dirty="0" smtClean="0">
                <a:ea typeface="Majalla UI"/>
                <a:cs typeface="+mj-cs"/>
              </a:rPr>
              <a:t>تعد الشمس المصدر الرئيسي لحرارة الغلاف الجوي فمن السهولة بمكان استبعاد أثر كل من المصادر الأخرى الآتية من باطن الأرض أو من الفضاء الخارجي.</a:t>
            </a:r>
          </a:p>
          <a:p>
            <a:pPr algn="just" rtl="1" eaLnBrk="1" hangingPunct="1"/>
            <a:r>
              <a:rPr lang="ar-EG" sz="2400" b="1" dirty="0" smtClean="0">
                <a:ea typeface="Majalla UI"/>
                <a:cs typeface="+mj-cs"/>
              </a:rPr>
              <a:t>وحيث إن  كل اشعاع للطاقة يصحبه تناقص في كتلة الجسم المشع، وعليه كتلة الشمس في تناقص تدريجي مستمر يقدر بنحو </a:t>
            </a:r>
            <a:r>
              <a:rPr lang="ar-EG" sz="2000" b="1" dirty="0" smtClean="0">
                <a:ea typeface="Majalla UI"/>
                <a:cs typeface="+mj-cs"/>
              </a:rPr>
              <a:t>5</a:t>
            </a:r>
            <a:r>
              <a:rPr lang="ar-EG" sz="2400" b="1" dirty="0" smtClean="0">
                <a:ea typeface="Majalla UI"/>
                <a:cs typeface="+mj-cs"/>
              </a:rPr>
              <a:t> ملايين طن/ ثانية.</a:t>
            </a:r>
          </a:p>
          <a:p>
            <a:pPr algn="just" rtl="1" eaLnBrk="1" hangingPunct="1"/>
            <a:r>
              <a:rPr lang="ar-EG" sz="2400" b="1" dirty="0" smtClean="0">
                <a:ea typeface="Majalla UI"/>
                <a:cs typeface="+mj-cs"/>
              </a:rPr>
              <a:t>تظهر الطاقة الشمسية على هيئة الكترون موجب (بوزترون) يتكون أثناء التفاعلات النووية داخل جسم الشمس نتيجة اندماج 4 نويات هيدروجين مكونة نواة هليوم.</a:t>
            </a:r>
          </a:p>
          <a:p>
            <a:pPr algn="just" rtl="1" eaLnBrk="1" hangingPunct="1"/>
            <a:r>
              <a:rPr lang="ar-EG" sz="2400" b="1" dirty="0" smtClean="0">
                <a:ea typeface="Majalla UI"/>
                <a:cs typeface="+mj-cs"/>
              </a:rPr>
              <a:t>وتبعاً لمعادلة أينشتين فإن التفاعل يؤدي إلى طاقة مقدارها </a:t>
            </a:r>
            <a:r>
              <a:rPr lang="ar-EG" sz="2000" b="1" dirty="0" smtClean="0">
                <a:ea typeface="Majalla UI"/>
                <a:cs typeface="+mj-cs"/>
              </a:rPr>
              <a:t>26,73</a:t>
            </a:r>
            <a:r>
              <a:rPr lang="ar-EG" sz="2400" b="1" dirty="0" smtClean="0">
                <a:ea typeface="Majalla UI"/>
                <a:cs typeface="+mj-cs"/>
              </a:rPr>
              <a:t> مليون إلكترون فولت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160520"/>
            <a:ext cx="5029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120986"/>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727" y="578138"/>
            <a:ext cx="8229600" cy="666750"/>
          </a:xfrm>
        </p:spPr>
        <p:txBody>
          <a:bodyPr/>
          <a:lstStyle/>
          <a:p>
            <a:pPr algn="ctr" rtl="1"/>
            <a:r>
              <a:rPr lang="ar-SA" altLang="en-US" sz="3600" b="1" dirty="0"/>
              <a:t>النشاط الإنساني والتغير المناخي</a:t>
            </a:r>
            <a:endParaRPr lang="en-US" altLang="en-US" sz="3600" b="1" dirty="0" smtClean="0"/>
          </a:p>
        </p:txBody>
      </p:sp>
      <p:sp>
        <p:nvSpPr>
          <p:cNvPr id="18435" name="Content Placeholder 2"/>
          <p:cNvSpPr>
            <a:spLocks noGrp="1"/>
          </p:cNvSpPr>
          <p:nvPr>
            <p:ph idx="1"/>
          </p:nvPr>
        </p:nvSpPr>
        <p:spPr>
          <a:xfrm>
            <a:off x="286327" y="1228724"/>
            <a:ext cx="8534400" cy="5476875"/>
          </a:xfrm>
        </p:spPr>
        <p:txBody>
          <a:bodyPr/>
          <a:lstStyle/>
          <a:p>
            <a:pPr algn="just" rtl="1">
              <a:lnSpc>
                <a:spcPct val="150000"/>
              </a:lnSpc>
            </a:pPr>
            <a:r>
              <a:rPr lang="ar-SA" altLang="en-US" sz="2000" b="1" dirty="0" smtClean="0">
                <a:ea typeface="Majalla UI"/>
                <a:cs typeface="+mj-cs"/>
              </a:rPr>
              <a:t>تعتقد </a:t>
            </a:r>
            <a:r>
              <a:rPr lang="ar-SA" altLang="en-US" sz="2000" b="1" dirty="0">
                <a:ea typeface="Majalla UI"/>
                <a:cs typeface="+mj-cs"/>
              </a:rPr>
              <a:t>بعض الدراسات مؤخرا إلى أن الاحتباس الحراري الحاصل بسبب تزايد كل من غاز ثاني أكسيد </a:t>
            </a:r>
            <a:r>
              <a:rPr lang="ar-SA" altLang="en-US" sz="2000" b="1" dirty="0" smtClean="0">
                <a:ea typeface="Majalla UI"/>
                <a:cs typeface="+mj-cs"/>
              </a:rPr>
              <a:t>الكربون </a:t>
            </a:r>
            <a:r>
              <a:rPr lang="en-US" altLang="en-US" sz="1800" b="1" dirty="0" smtClean="0">
                <a:latin typeface="Arial" panose="020B0604020202020204" pitchFamily="34" charset="0"/>
                <a:ea typeface="Majalla UI"/>
                <a:cs typeface="Arial" panose="020B0604020202020204" pitchFamily="34" charset="0"/>
              </a:rPr>
              <a:t>CO2</a:t>
            </a:r>
            <a:r>
              <a:rPr lang="en-US" altLang="en-US" sz="2000" b="1" dirty="0" smtClean="0">
                <a:ea typeface="Majalla UI"/>
                <a:cs typeface="+mj-cs"/>
              </a:rPr>
              <a:t> </a:t>
            </a:r>
            <a:r>
              <a:rPr lang="ar-SA" altLang="en-US" sz="2000" b="1" dirty="0" smtClean="0">
                <a:ea typeface="Majalla UI"/>
                <a:cs typeface="+mj-cs"/>
              </a:rPr>
              <a:t> والميثان </a:t>
            </a:r>
            <a:r>
              <a:rPr lang="en-US" altLang="en-US" sz="1800" b="1" dirty="0" smtClean="0">
                <a:latin typeface="Arial" panose="020B0604020202020204" pitchFamily="34" charset="0"/>
                <a:ea typeface="Majalla UI"/>
                <a:cs typeface="Arial" panose="020B0604020202020204" pitchFamily="34" charset="0"/>
              </a:rPr>
              <a:t>CH4</a:t>
            </a:r>
            <a:r>
              <a:rPr lang="en-US" altLang="en-US" sz="2000" b="1" dirty="0" smtClean="0">
                <a:ea typeface="Majalla UI"/>
                <a:cs typeface="+mj-cs"/>
              </a:rPr>
              <a:t> </a:t>
            </a:r>
            <a:r>
              <a:rPr lang="ar-SA" altLang="en-US" sz="2000" b="1" dirty="0" smtClean="0">
                <a:ea typeface="Majalla UI"/>
                <a:cs typeface="+mj-cs"/>
              </a:rPr>
              <a:t> وأكسيد </a:t>
            </a:r>
            <a:r>
              <a:rPr lang="ar-SA" altLang="en-US" sz="2000" b="1" dirty="0">
                <a:ea typeface="Majalla UI"/>
                <a:cs typeface="+mj-cs"/>
              </a:rPr>
              <a:t>النتروز </a:t>
            </a:r>
            <a:r>
              <a:rPr lang="en-US" altLang="en-US" sz="1800" b="1" dirty="0" smtClean="0">
                <a:latin typeface="Arial" panose="020B0604020202020204" pitchFamily="34" charset="0"/>
                <a:ea typeface="Majalla UI"/>
                <a:cs typeface="Arial" panose="020B0604020202020204" pitchFamily="34" charset="0"/>
              </a:rPr>
              <a:t>N2O</a:t>
            </a:r>
            <a:r>
              <a:rPr lang="en-US" altLang="en-US" sz="2000" b="1" dirty="0" smtClean="0">
                <a:ea typeface="Majalla UI"/>
                <a:cs typeface="+mj-cs"/>
              </a:rPr>
              <a:t> </a:t>
            </a:r>
            <a:r>
              <a:rPr lang="ar-SA" altLang="en-US" sz="2000" b="1" dirty="0" smtClean="0">
                <a:ea typeface="Majalla UI"/>
                <a:cs typeface="+mj-cs"/>
              </a:rPr>
              <a:t> ومركبات </a:t>
            </a:r>
            <a:r>
              <a:rPr lang="ar-SA" altLang="en-US" sz="2000" b="1" dirty="0">
                <a:ea typeface="Majalla UI"/>
                <a:cs typeface="+mj-cs"/>
              </a:rPr>
              <a:t>كلوروفلوروكربون </a:t>
            </a:r>
            <a:r>
              <a:rPr lang="en-US" altLang="en-US" sz="1800" b="1" dirty="0" smtClean="0">
                <a:latin typeface="Arial" panose="020B0604020202020204" pitchFamily="34" charset="0"/>
                <a:ea typeface="Majalla UI"/>
                <a:cs typeface="Arial" panose="020B0604020202020204" pitchFamily="34" charset="0"/>
              </a:rPr>
              <a:t>CFCS</a:t>
            </a:r>
            <a:r>
              <a:rPr lang="en-US" altLang="en-US" sz="2000" b="1" dirty="0" smtClean="0">
                <a:ea typeface="Majalla UI"/>
                <a:cs typeface="+mj-cs"/>
              </a:rPr>
              <a:t> </a:t>
            </a:r>
            <a:r>
              <a:rPr lang="ar-SA" altLang="en-US" sz="2000" b="1" dirty="0" smtClean="0">
                <a:ea typeface="Majalla UI"/>
                <a:cs typeface="+mj-cs"/>
              </a:rPr>
              <a:t> أو </a:t>
            </a:r>
            <a:r>
              <a:rPr lang="ar-SA" altLang="en-US" sz="2000" b="1" dirty="0">
                <a:ea typeface="Majalla UI"/>
                <a:cs typeface="+mj-cs"/>
              </a:rPr>
              <a:t>كلوروفلوروميثان </a:t>
            </a:r>
            <a:r>
              <a:rPr lang="en-US" altLang="en-US" sz="1800" b="1" dirty="0" smtClean="0">
                <a:latin typeface="Arial" panose="020B0604020202020204" pitchFamily="34" charset="0"/>
                <a:ea typeface="Majalla UI"/>
                <a:cs typeface="Arial" panose="020B0604020202020204" pitchFamily="34" charset="0"/>
              </a:rPr>
              <a:t>CFMS</a:t>
            </a:r>
            <a:r>
              <a:rPr lang="en-US" altLang="en-US" sz="2000" b="1" dirty="0" smtClean="0">
                <a:ea typeface="Majalla UI"/>
                <a:cs typeface="+mj-cs"/>
              </a:rPr>
              <a:t> </a:t>
            </a:r>
            <a:r>
              <a:rPr lang="ar-SA" altLang="en-US" sz="2000" b="1" dirty="0" smtClean="0">
                <a:ea typeface="Majalla UI"/>
                <a:cs typeface="+mj-cs"/>
              </a:rPr>
              <a:t> وذرات </a:t>
            </a:r>
            <a:r>
              <a:rPr lang="ar-SA" altLang="en-US" sz="2000" b="1" dirty="0">
                <a:ea typeface="Majalla UI"/>
                <a:cs typeface="+mj-cs"/>
              </a:rPr>
              <a:t>الغبار الدقيقة والجسيمات </a:t>
            </a:r>
            <a:r>
              <a:rPr lang="ar-SA" altLang="en-US" sz="2000" b="1" dirty="0" smtClean="0">
                <a:ea typeface="Majalla UI"/>
                <a:cs typeface="+mj-cs"/>
              </a:rPr>
              <a:t>العالقة في </a:t>
            </a:r>
            <a:r>
              <a:rPr lang="ar-SA" altLang="en-US" sz="2000" b="1" dirty="0">
                <a:ea typeface="Majalla UI"/>
                <a:cs typeface="+mj-cs"/>
              </a:rPr>
              <a:t>الغلاف الجوي </a:t>
            </a:r>
            <a:r>
              <a:rPr lang="en-US" altLang="en-US" sz="1800" b="1" dirty="0" smtClean="0">
                <a:latin typeface="Arial" panose="020B0604020202020204" pitchFamily="34" charset="0"/>
                <a:ea typeface="Majalla UI"/>
                <a:cs typeface="Arial" panose="020B0604020202020204" pitchFamily="34" charset="0"/>
              </a:rPr>
              <a:t>Aerosols</a:t>
            </a:r>
            <a:r>
              <a:rPr lang="ar-SA" altLang="en-US" sz="2000" b="1" dirty="0" smtClean="0">
                <a:ea typeface="Majalla UI"/>
                <a:cs typeface="+mj-cs"/>
              </a:rPr>
              <a:t>، </a:t>
            </a:r>
            <a:r>
              <a:rPr lang="ar-SA" altLang="en-US" sz="2000" b="1" dirty="0">
                <a:ea typeface="Majalla UI"/>
                <a:cs typeface="+mj-cs"/>
              </a:rPr>
              <a:t>وأنها ستساهم في ارتفاع درجة حرارة الغلاف الجوي بين </a:t>
            </a:r>
            <a:r>
              <a:rPr lang="ar-SA" altLang="en-US" sz="1800" b="1" dirty="0">
                <a:ea typeface="Majalla UI"/>
                <a:cs typeface="+mj-cs"/>
              </a:rPr>
              <a:t>1,5°- 5,8° </a:t>
            </a:r>
            <a:r>
              <a:rPr lang="ar-SA" altLang="en-US" sz="2000" b="1" dirty="0">
                <a:ea typeface="Majalla UI"/>
                <a:cs typeface="+mj-cs"/>
              </a:rPr>
              <a:t>درجة مئوية، وارتفاع مستوى سطح البحر بين </a:t>
            </a:r>
            <a:r>
              <a:rPr lang="ar-SA" altLang="en-US" sz="1800" b="1" dirty="0">
                <a:ea typeface="Majalla UI"/>
                <a:cs typeface="+mj-cs"/>
              </a:rPr>
              <a:t>0,09</a:t>
            </a:r>
            <a:r>
              <a:rPr lang="ar-SA" altLang="en-US" sz="2000" b="1" dirty="0">
                <a:ea typeface="Majalla UI"/>
                <a:cs typeface="+mj-cs"/>
              </a:rPr>
              <a:t>-</a:t>
            </a:r>
            <a:r>
              <a:rPr lang="ar-SA" altLang="en-US" sz="1800" b="1" dirty="0">
                <a:ea typeface="Majalla UI"/>
                <a:cs typeface="+mj-cs"/>
              </a:rPr>
              <a:t>0,88</a:t>
            </a:r>
            <a:r>
              <a:rPr lang="ar-SA" altLang="en-US" sz="2000" b="1" dirty="0">
                <a:ea typeface="Majalla UI"/>
                <a:cs typeface="+mj-cs"/>
              </a:rPr>
              <a:t> م بحلول عام </a:t>
            </a:r>
            <a:r>
              <a:rPr lang="ar-SA" altLang="en-US" sz="1800" b="1" dirty="0">
                <a:ea typeface="Majalla UI"/>
                <a:cs typeface="+mj-cs"/>
              </a:rPr>
              <a:t>2100</a:t>
            </a:r>
            <a:r>
              <a:rPr lang="ar-SA" altLang="en-US" sz="2000" b="1" dirty="0">
                <a:ea typeface="Majalla UI"/>
                <a:cs typeface="+mj-cs"/>
              </a:rPr>
              <a:t>م، مؤدية الى بداية حدوث تغير مناخي عميق </a:t>
            </a:r>
            <a:r>
              <a:rPr lang="en-US" altLang="en-US" sz="1800" b="1" dirty="0" smtClean="0">
                <a:latin typeface="Arial" panose="020B0604020202020204" pitchFamily="34" charset="0"/>
                <a:ea typeface="Majalla UI"/>
                <a:cs typeface="Arial" panose="020B0604020202020204" pitchFamily="34" charset="0"/>
              </a:rPr>
              <a:t>Deep </a:t>
            </a:r>
            <a:r>
              <a:rPr lang="en-US" altLang="en-US" sz="1800" b="1" dirty="0">
                <a:latin typeface="Arial" panose="020B0604020202020204" pitchFamily="34" charset="0"/>
                <a:ea typeface="Majalla UI"/>
                <a:cs typeface="Arial" panose="020B0604020202020204" pitchFamily="34" charset="0"/>
              </a:rPr>
              <a:t>climate </a:t>
            </a:r>
            <a:r>
              <a:rPr lang="en-US" altLang="en-US" sz="1800" b="1" dirty="0" smtClean="0">
                <a:latin typeface="Arial" panose="020B0604020202020204" pitchFamily="34" charset="0"/>
                <a:ea typeface="Majalla UI"/>
                <a:cs typeface="Arial" panose="020B0604020202020204" pitchFamily="34" charset="0"/>
              </a:rPr>
              <a:t>change</a:t>
            </a:r>
            <a:r>
              <a:rPr lang="en-US" altLang="en-US" sz="2000" b="1" dirty="0" smtClean="0">
                <a:ea typeface="Majalla UI"/>
                <a:cs typeface="+mj-cs"/>
              </a:rPr>
              <a:t> </a:t>
            </a:r>
            <a:r>
              <a:rPr lang="ar-SA" altLang="en-US" sz="2000" b="1" dirty="0" smtClean="0">
                <a:ea typeface="Majalla UI"/>
                <a:cs typeface="+mj-cs"/>
              </a:rPr>
              <a:t> لا </a:t>
            </a:r>
            <a:r>
              <a:rPr lang="ar-SA" altLang="en-US" sz="2000" b="1" dirty="0">
                <a:ea typeface="Majalla UI"/>
                <a:cs typeface="+mj-cs"/>
              </a:rPr>
              <a:t>عودة فيه. ولكن من الأهمية بمكان الأشارة إلى أن هذا الأمر سيظل موضع شك وجدل كبير بين </a:t>
            </a:r>
            <a:r>
              <a:rPr lang="ar-SA" altLang="en-US" sz="2000" b="1" dirty="0" smtClean="0">
                <a:ea typeface="Majalla UI"/>
                <a:cs typeface="+mj-cs"/>
              </a:rPr>
              <a:t>العلماء.</a:t>
            </a:r>
          </a:p>
          <a:p>
            <a:pPr algn="just" rtl="1">
              <a:lnSpc>
                <a:spcPct val="150000"/>
              </a:lnSpc>
            </a:pPr>
            <a:r>
              <a:rPr lang="ar-SA" altLang="en-US" sz="2000" b="1" dirty="0">
                <a:ea typeface="Majalla UI"/>
                <a:cs typeface="+mj-cs"/>
              </a:rPr>
              <a:t>كما ترى بعض الدراسات في إكتساح العمران </a:t>
            </a:r>
            <a:r>
              <a:rPr lang="ar-SA" altLang="en-US" sz="2000" b="1" dirty="0" smtClean="0">
                <a:ea typeface="Majalla UI"/>
                <a:cs typeface="+mj-cs"/>
              </a:rPr>
              <a:t>للأراضي </a:t>
            </a:r>
            <a:r>
              <a:rPr lang="ar-SA" altLang="en-US" sz="2000" b="1" dirty="0">
                <a:ea typeface="Majalla UI"/>
                <a:cs typeface="+mj-cs"/>
              </a:rPr>
              <a:t>الزراعية والغابية وقيام المدن الكبرى بدلا عنها شكلا من أشكال التغير المناخي بسبب تغير طبيعة سطح الأرض، وبالتالي تغير التوازن الحراري والرطوبة في المواقع العمرانية. لكن مع ذلك يبقى هذا الأمر على نطاق ضيق جدا ولا يمكن إدراجه ضمن التغير المناخي العالمي لسطح الأرض، ويمكن إعتباره شكل من أشكال التغير المناخي الأصغري.</a:t>
            </a:r>
          </a:p>
          <a:p>
            <a:pPr marL="0" indent="0" algn="just" rtl="1">
              <a:lnSpc>
                <a:spcPct val="150000"/>
              </a:lnSpc>
              <a:buNone/>
            </a:pPr>
            <a:endParaRPr lang="ar-SA" altLang="en-US" sz="1800" b="1" dirty="0" smtClean="0">
              <a:ea typeface="Majalla UI"/>
              <a:cs typeface="+mj-cs"/>
            </a:endParaRPr>
          </a:p>
        </p:txBody>
      </p:sp>
    </p:spTree>
    <p:extLst>
      <p:ext uri="{BB962C8B-B14F-4D97-AF65-F5344CB8AC3E}">
        <p14:creationId xmlns:p14="http://schemas.microsoft.com/office/powerpoint/2010/main" val="3241653037"/>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66750"/>
          </a:xfrm>
        </p:spPr>
        <p:txBody>
          <a:bodyPr/>
          <a:lstStyle/>
          <a:p>
            <a:pPr algn="ctr" rtl="1"/>
            <a:r>
              <a:rPr lang="ar-EG" altLang="en-US" sz="4400" b="1" dirty="0"/>
              <a:t>مقاييس المناخ الزمنية </a:t>
            </a:r>
            <a:endParaRPr lang="en-US" altLang="en-US" sz="4400" b="1" dirty="0" smtClean="0"/>
          </a:p>
        </p:txBody>
      </p:sp>
      <p:sp>
        <p:nvSpPr>
          <p:cNvPr id="17411" name="Content Placeholder 2"/>
          <p:cNvSpPr>
            <a:spLocks noGrp="1"/>
          </p:cNvSpPr>
          <p:nvPr>
            <p:ph idx="1"/>
          </p:nvPr>
        </p:nvSpPr>
        <p:spPr>
          <a:xfrm>
            <a:off x="304800" y="1219200"/>
            <a:ext cx="8534400" cy="5410200"/>
          </a:xfrm>
        </p:spPr>
        <p:txBody>
          <a:bodyPr/>
          <a:lstStyle/>
          <a:p>
            <a:pPr algn="just" rtl="1">
              <a:lnSpc>
                <a:spcPct val="150000"/>
              </a:lnSpc>
            </a:pPr>
            <a:r>
              <a:rPr lang="ar-SA" altLang="en-US" sz="2400" b="1" dirty="0" smtClean="0">
                <a:ea typeface="Majalla UI"/>
                <a:cs typeface="+mj-cs"/>
              </a:rPr>
              <a:t>ل</a:t>
            </a:r>
            <a:r>
              <a:rPr lang="ar-EG" altLang="en-US" sz="2400" b="1" dirty="0" smtClean="0">
                <a:ea typeface="Majalla UI"/>
                <a:cs typeface="+mj-cs"/>
              </a:rPr>
              <a:t>توضيح </a:t>
            </a:r>
            <a:r>
              <a:rPr lang="ar-SA" altLang="en-US" sz="2400" b="1" dirty="0">
                <a:ea typeface="Majalla UI"/>
                <a:cs typeface="+mj-cs"/>
              </a:rPr>
              <a:t>ماهية التغير </a:t>
            </a:r>
            <a:r>
              <a:rPr lang="ar-SA" altLang="en-US" sz="2400" b="1" dirty="0" smtClean="0">
                <a:ea typeface="Majalla UI"/>
                <a:cs typeface="+mj-cs"/>
              </a:rPr>
              <a:t>المناخي، من الضروري بمكان التعرف على ماهية الأحوال الجوية، والتفريق مابين الطقس والمناخ، والتعرف على مقاييس المناخ الزمنية.</a:t>
            </a:r>
          </a:p>
          <a:p>
            <a:pPr algn="just" rtl="1">
              <a:lnSpc>
                <a:spcPct val="150000"/>
              </a:lnSpc>
            </a:pPr>
            <a:r>
              <a:rPr lang="ar-SA" altLang="en-US" sz="2400" b="1" dirty="0">
                <a:ea typeface="Majalla UI"/>
                <a:cs typeface="+mj-cs"/>
              </a:rPr>
              <a:t>ي</a:t>
            </a:r>
            <a:r>
              <a:rPr lang="ar-SA" altLang="en-US" sz="2400" b="1" dirty="0" smtClean="0">
                <a:ea typeface="Majalla UI"/>
                <a:cs typeface="+mj-cs"/>
              </a:rPr>
              <a:t>عد الطقس حالة </a:t>
            </a:r>
            <a:r>
              <a:rPr lang="ar-SA" altLang="en-US" sz="2400" b="1" dirty="0">
                <a:ea typeface="Majalla UI"/>
                <a:cs typeface="+mj-cs"/>
              </a:rPr>
              <a:t>الجو في مكان ما لمدة يوم أو بعض يوم، وهو بذلك الخلايا الصغري المتحركة للمظهر الجوي.</a:t>
            </a:r>
          </a:p>
          <a:p>
            <a:pPr algn="just" rtl="1">
              <a:lnSpc>
                <a:spcPct val="150000"/>
              </a:lnSpc>
            </a:pPr>
            <a:r>
              <a:rPr lang="ar-EG" altLang="en-US" sz="2400" b="1" dirty="0">
                <a:ea typeface="Majalla UI"/>
                <a:cs typeface="+mj-cs"/>
              </a:rPr>
              <a:t>أما المناخ فهو </a:t>
            </a:r>
            <a:r>
              <a:rPr lang="ar-EG" altLang="en-US" sz="2400" b="1" dirty="0" smtClean="0">
                <a:ea typeface="Majalla UI"/>
                <a:cs typeface="+mj-cs"/>
              </a:rPr>
              <a:t>أحوال </a:t>
            </a:r>
            <a:r>
              <a:rPr lang="ar-EG" altLang="en-US" sz="2400" b="1" dirty="0">
                <a:ea typeface="Majalla UI"/>
                <a:cs typeface="+mj-cs"/>
              </a:rPr>
              <a:t>الجو الشهرية أو الفصلية أو السنوية المتعاقبة في مكان ما خلال دورة مناخية، وهو بذلك الخلايا الكبري الساكنة نسبياً للمظهر الجوى.</a:t>
            </a:r>
          </a:p>
          <a:p>
            <a:pPr algn="just" rtl="1">
              <a:lnSpc>
                <a:spcPct val="150000"/>
              </a:lnSpc>
            </a:pPr>
            <a:r>
              <a:rPr lang="ar-SA" altLang="en-US" sz="2400" b="1" dirty="0" smtClean="0">
                <a:ea typeface="Majalla UI"/>
                <a:cs typeface="+mj-cs"/>
              </a:rPr>
              <a:t>وبذلك فإن </a:t>
            </a:r>
            <a:r>
              <a:rPr lang="ar-SA" altLang="en-US" sz="2400" b="1" dirty="0">
                <a:ea typeface="Majalla UI"/>
                <a:cs typeface="+mj-cs"/>
              </a:rPr>
              <a:t>حالات أو أنماط المناخ ثابتة لا تتغير، لكن على الرغم من ذلك نجدها تعتريها اختلافات وتباينات تحدث وفقا لمقاييس زمنية مختلفة، وتتمثل هذه الاختلافات في مفاهيم عديدة  أهمها: الفصلية المناخية، والتباين المناخي، والتقلب المناخي، والتغير المناخي.</a:t>
            </a:r>
            <a:endParaRPr lang="ar-EG" altLang="en-US" sz="2400" b="1" dirty="0">
              <a:ea typeface="Majalla UI"/>
              <a:cs typeface="+mj-cs"/>
            </a:endParaRPr>
          </a:p>
        </p:txBody>
      </p:sp>
    </p:spTree>
    <p:extLst>
      <p:ext uri="{BB962C8B-B14F-4D97-AF65-F5344CB8AC3E}">
        <p14:creationId xmlns:p14="http://schemas.microsoft.com/office/powerpoint/2010/main" val="138199998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762000"/>
            <a:ext cx="8229600" cy="1524000"/>
          </a:xfrm>
        </p:spPr>
        <p:txBody>
          <a:bodyPr/>
          <a:lstStyle/>
          <a:p>
            <a:pPr rtl="1" eaLnBrk="1" hangingPunct="1"/>
            <a:r>
              <a:rPr lang="ar-SA" altLang="en-US" sz="6000" dirty="0" smtClean="0">
                <a:solidFill>
                  <a:srgbClr val="FFFF00"/>
                </a:solidFill>
                <a:latin typeface="Andalus" panose="02020603050405020304" pitchFamily="18" charset="-78"/>
                <a:cs typeface="Andalus" panose="02020603050405020304" pitchFamily="18" charset="-78"/>
              </a:rPr>
              <a:t>الفصلية المناخية </a:t>
            </a:r>
            <a:br>
              <a:rPr lang="ar-SA" altLang="en-US" sz="6000" dirty="0" smtClean="0">
                <a:solidFill>
                  <a:srgbClr val="FFFF00"/>
                </a:solidFill>
                <a:latin typeface="Andalus" panose="02020603050405020304" pitchFamily="18" charset="-78"/>
                <a:cs typeface="Andalus" panose="02020603050405020304" pitchFamily="18" charset="-78"/>
              </a:rPr>
            </a:br>
            <a:r>
              <a:rPr lang="en-US" altLang="en-US" sz="6000" dirty="0" smtClean="0">
                <a:solidFill>
                  <a:srgbClr val="FFFF00"/>
                </a:solidFill>
                <a:latin typeface="Andalus" panose="02020603050405020304" pitchFamily="18" charset="-78"/>
                <a:cs typeface="Andalus" panose="02020603050405020304" pitchFamily="18" charset="-78"/>
              </a:rPr>
              <a:t>Climatic Seasonality</a:t>
            </a:r>
          </a:p>
        </p:txBody>
      </p:sp>
    </p:spTree>
    <p:extLst>
      <p:ext uri="{BB962C8B-B14F-4D97-AF65-F5344CB8AC3E}">
        <p14:creationId xmlns:p14="http://schemas.microsoft.com/office/powerpoint/2010/main" val="154513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a:t>الفصلية المناخية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يقصد بالفصلية التعاقب الطبيعي الإعتيادي للفصول خلال السنة، الذي يحدث نتيجة لدوران الأرض حول الشمس وميلان محورها عن الوضع العمودي </a:t>
            </a:r>
            <a:r>
              <a:rPr lang="ar-SA" altLang="en-US" sz="2200" b="1" dirty="0" smtClean="0">
                <a:ea typeface="Majalla UI"/>
                <a:cs typeface="+mj-cs"/>
              </a:rPr>
              <a:t>بمقدار </a:t>
            </a:r>
            <a:r>
              <a:rPr lang="ar-SA" altLang="en-US" sz="2000" b="1" dirty="0" smtClean="0">
                <a:ea typeface="Majalla UI"/>
                <a:cs typeface="+mj-cs"/>
              </a:rPr>
              <a:t>27</a:t>
            </a:r>
            <a:r>
              <a:rPr lang="ar-SA" altLang="en-US" sz="2000" b="1" dirty="0">
                <a:ea typeface="Majalla UI"/>
                <a:cs typeface="+mj-cs"/>
              </a:rPr>
              <a:t>ʹ 23˚ (23,45˚) </a:t>
            </a:r>
            <a:r>
              <a:rPr lang="ar-SA" altLang="en-US" sz="2200" b="1" dirty="0">
                <a:ea typeface="Majalla UI"/>
                <a:cs typeface="+mj-cs"/>
              </a:rPr>
              <a:t>وبنفس الاتجاه. </a:t>
            </a:r>
            <a:endParaRPr lang="ar-SA" altLang="en-US" sz="2200" b="1" dirty="0" smtClean="0">
              <a:ea typeface="Majalla UI"/>
              <a:cs typeface="+mj-cs"/>
            </a:endParaRPr>
          </a:p>
          <a:p>
            <a:pPr algn="just" rtl="1">
              <a:lnSpc>
                <a:spcPct val="150000"/>
              </a:lnSpc>
            </a:pPr>
            <a:r>
              <a:rPr lang="ar-SA" altLang="en-US" sz="2200" b="1" dirty="0" smtClean="0">
                <a:ea typeface="Majalla UI"/>
                <a:cs typeface="+mj-cs"/>
              </a:rPr>
              <a:t>إذ </a:t>
            </a:r>
            <a:r>
              <a:rPr lang="ar-SA" altLang="en-US" sz="2200" b="1" dirty="0">
                <a:ea typeface="Majalla UI"/>
                <a:cs typeface="+mj-cs"/>
              </a:rPr>
              <a:t>يحل فصل الشتاء، ويليه فصل الربيع ثم فصل الصيف، ففصل الخريف في كل سنة، أو تكون السنة مقسومة إلى فصلين أحدهما: بارد ممطر، والآخر: حار جاف أو العكس. </a:t>
            </a:r>
            <a:endParaRPr lang="ar-SA" altLang="en-US" sz="2200" b="1" dirty="0" smtClean="0">
              <a:ea typeface="Majalla UI"/>
              <a:cs typeface="+mj-cs"/>
            </a:endParaRPr>
          </a:p>
          <a:p>
            <a:pPr algn="just" rtl="1">
              <a:lnSpc>
                <a:spcPct val="150000"/>
              </a:lnSpc>
            </a:pPr>
            <a:r>
              <a:rPr lang="ar-SA" altLang="en-US" sz="2200" b="1" dirty="0" smtClean="0">
                <a:ea typeface="Majalla UI"/>
                <a:cs typeface="+mj-cs"/>
              </a:rPr>
              <a:t>ويدرك الناس </a:t>
            </a:r>
            <a:r>
              <a:rPr lang="ar-SA" altLang="en-US" sz="2200" b="1" dirty="0">
                <a:ea typeface="Majalla UI"/>
                <a:cs typeface="+mj-cs"/>
              </a:rPr>
              <a:t>جميعهم </a:t>
            </a:r>
            <a:r>
              <a:rPr lang="ar-SA" altLang="en-US" sz="2200" b="1" dirty="0" smtClean="0">
                <a:ea typeface="Majalla UI"/>
                <a:cs typeface="+mj-cs"/>
              </a:rPr>
              <a:t>هذا </a:t>
            </a:r>
            <a:r>
              <a:rPr lang="ar-SA" altLang="en-US" sz="2200" b="1" dirty="0">
                <a:ea typeface="Majalla UI"/>
                <a:cs typeface="+mj-cs"/>
              </a:rPr>
              <a:t>التعاقب الفصلي ويعرفون سمات المناخ السائد في كل فصل من هذه الفصول في </a:t>
            </a:r>
            <a:r>
              <a:rPr lang="ar-SA" altLang="en-US" sz="2200" b="1" dirty="0" smtClean="0">
                <a:ea typeface="Majalla UI"/>
                <a:cs typeface="+mj-cs"/>
              </a:rPr>
              <a:t>المواطن </a:t>
            </a:r>
            <a:r>
              <a:rPr lang="ar-SA" altLang="en-US" sz="2200" b="1" dirty="0">
                <a:ea typeface="Majalla UI"/>
                <a:cs typeface="+mj-cs"/>
              </a:rPr>
              <a:t>التي يعيشون </a:t>
            </a:r>
            <a:r>
              <a:rPr lang="ar-SA" altLang="en-US" sz="2200" b="1" dirty="0" smtClean="0">
                <a:ea typeface="Majalla UI"/>
                <a:cs typeface="+mj-cs"/>
              </a:rPr>
              <a:t>فيها. </a:t>
            </a:r>
            <a:r>
              <a:rPr lang="ar-SA" altLang="en-US" sz="2200" b="1" dirty="0">
                <a:ea typeface="Majalla UI"/>
                <a:cs typeface="+mj-cs"/>
              </a:rPr>
              <a:t>وأنشطتهم الاجتماعية والاقتصادية جميعها متكيفة معها، وكذلك الأمر بالنسبة للحياة النباتية والحيوانية كلها مرتبطة بها وتجري وفقا </a:t>
            </a:r>
            <a:r>
              <a:rPr lang="ar-SA" altLang="en-US" sz="2200" b="1" dirty="0" smtClean="0">
                <a:ea typeface="Majalla UI"/>
                <a:cs typeface="+mj-cs"/>
              </a:rPr>
              <a:t>لذلك.</a:t>
            </a:r>
            <a:endParaRPr lang="en-US" altLang="en-US" sz="2200" b="1" dirty="0">
              <a:ea typeface="Majalla UI"/>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4502395"/>
            <a:ext cx="2651760" cy="2080823"/>
          </a:xfrm>
          <a:prstGeom prst="rect">
            <a:avLst/>
          </a:prstGeom>
        </p:spPr>
      </p:pic>
    </p:spTree>
    <p:extLst>
      <p:ext uri="{BB962C8B-B14F-4D97-AF65-F5344CB8AC3E}">
        <p14:creationId xmlns:p14="http://schemas.microsoft.com/office/powerpoint/2010/main" val="821791355"/>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609600"/>
            <a:ext cx="8382000" cy="666750"/>
          </a:xfrm>
        </p:spPr>
        <p:txBody>
          <a:bodyPr/>
          <a:lstStyle/>
          <a:p>
            <a:pPr algn="ctr" rtl="1"/>
            <a:r>
              <a:rPr lang="ar-EG" altLang="en-US" sz="3000" b="1" dirty="0"/>
              <a:t>فصلية المناخ طبقا لعنصري درجة حرارة الهواء وكميات الأمطار</a:t>
            </a:r>
            <a:endParaRPr lang="en-US" altLang="en-US" sz="3000" b="1" dirty="0" smtClean="0"/>
          </a:p>
        </p:txBody>
      </p:sp>
      <p:sp>
        <p:nvSpPr>
          <p:cNvPr id="18435" name="Content Placeholder 2"/>
          <p:cNvSpPr>
            <a:spLocks noGrp="1"/>
          </p:cNvSpPr>
          <p:nvPr>
            <p:ph idx="1"/>
          </p:nvPr>
        </p:nvSpPr>
        <p:spPr>
          <a:xfrm>
            <a:off x="304800" y="1371600"/>
            <a:ext cx="8534400" cy="5257800"/>
          </a:xfrm>
        </p:spPr>
        <p:txBody>
          <a:bodyPr/>
          <a:lstStyle/>
          <a:p>
            <a:pPr marL="0" indent="0" algn="just" rtl="1">
              <a:lnSpc>
                <a:spcPct val="150000"/>
              </a:lnSpc>
              <a:buNone/>
            </a:pPr>
            <a:endParaRPr lang="ar-SA" altLang="en-US" sz="2200" b="1" dirty="0" smtClean="0">
              <a:ea typeface="Majalla UI"/>
              <a:cs typeface="+mj-cs"/>
            </a:endParaRPr>
          </a:p>
          <a:p>
            <a:pPr marL="0" indent="0" algn="just" rtl="1">
              <a:lnSpc>
                <a:spcPct val="150000"/>
              </a:lnSpc>
              <a:buNone/>
            </a:pPr>
            <a:endParaRPr lang="ar-SA" altLang="en-US" sz="2200" b="1" dirty="0">
              <a:ea typeface="Majalla UI"/>
              <a:cs typeface="+mj-cs"/>
            </a:endParaRPr>
          </a:p>
          <a:p>
            <a:pPr algn="just" rtl="1">
              <a:lnSpc>
                <a:spcPct val="150000"/>
              </a:lnSpc>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algn="just" rtl="1">
              <a:lnSpc>
                <a:spcPct val="150000"/>
              </a:lnSpc>
            </a:pPr>
            <a:endParaRPr lang="ar-SA" altLang="en-US" sz="2200" b="1" dirty="0" smtClean="0">
              <a:ea typeface="Majalla UI"/>
              <a:cs typeface="+mj-cs"/>
            </a:endParaRPr>
          </a:p>
          <a:p>
            <a:pPr algn="just" rtl="1">
              <a:lnSpc>
                <a:spcPct val="150000"/>
              </a:lnSpc>
            </a:pPr>
            <a:endParaRPr lang="ar-SA" altLang="en-US" sz="2200" b="1" dirty="0">
              <a:ea typeface="Majalla UI"/>
              <a:cs typeface="+mj-cs"/>
            </a:endParaRPr>
          </a:p>
          <a:p>
            <a:pPr marL="0" indent="0" algn="just" rtl="1">
              <a:lnSpc>
                <a:spcPct val="150000"/>
              </a:lnSpc>
              <a:buNone/>
            </a:pPr>
            <a:endParaRPr lang="ar-SA" altLang="en-US" sz="800" b="1" dirty="0" smtClean="0">
              <a:ea typeface="Majalla UI"/>
              <a:cs typeface="+mj-cs"/>
            </a:endParaRPr>
          </a:p>
          <a:p>
            <a:pPr marL="0" indent="0" algn="just" rtl="1">
              <a:lnSpc>
                <a:spcPct val="150000"/>
              </a:lnSpc>
              <a:buNone/>
            </a:pPr>
            <a:r>
              <a:rPr lang="ar-SA" altLang="en-US" sz="1200" b="1" dirty="0" smtClean="0">
                <a:ea typeface="Majalla UI"/>
                <a:cs typeface="+mj-cs"/>
              </a:rPr>
              <a:t>                                                   المصدر</a:t>
            </a:r>
            <a:r>
              <a:rPr lang="ar-SA" altLang="en-US" sz="1200" b="1" dirty="0">
                <a:ea typeface="Majalla UI"/>
                <a:cs typeface="+mj-cs"/>
              </a:rPr>
              <a:t>: </a:t>
            </a:r>
            <a:r>
              <a:rPr lang="en-US" altLang="en-US" sz="1200" b="1" dirty="0">
                <a:ea typeface="Majalla UI"/>
                <a:cs typeface="+mj-cs"/>
                <a:hlinkClick r:id="rId2"/>
              </a:rPr>
              <a:t>https://</a:t>
            </a:r>
            <a:r>
              <a:rPr lang="en-US" altLang="en-US" sz="1200" b="1" dirty="0" smtClean="0">
                <a:ea typeface="Majalla UI"/>
                <a:cs typeface="+mj-cs"/>
                <a:hlinkClick r:id="rId2"/>
              </a:rPr>
              <a:t>deserttawanbanyatpiyaphod.weebly.com/climate.html</a:t>
            </a:r>
            <a:endParaRPr lang="ar-SA" altLang="en-US" sz="1200" b="1" dirty="0" smtClean="0">
              <a:ea typeface="Majalla UI"/>
              <a:cs typeface="+mj-cs"/>
            </a:endParaRPr>
          </a:p>
          <a:p>
            <a:pPr marL="0" indent="0" algn="just" rtl="1">
              <a:lnSpc>
                <a:spcPct val="150000"/>
              </a:lnSpc>
              <a:buNone/>
            </a:pPr>
            <a:r>
              <a:rPr lang="ar-SA" altLang="en-US" sz="2200" b="1" dirty="0">
                <a:solidFill>
                  <a:prstClr val="black"/>
                </a:solidFill>
                <a:ea typeface="Majalla UI"/>
                <a:cs typeface="Traditional Arabic" panose="02020603050405020304" pitchFamily="18" charset="-78"/>
              </a:rPr>
              <a:t>يلاحظ أن السنة مقسومة إلى فصلين رئيسين الأول: فصل ممطر بارد يمتد من شهر سبتمبر إلى مايو، وفصل حار جاف غير ممطر يمتد من شهر يونيه إلى </a:t>
            </a:r>
            <a:r>
              <a:rPr lang="ar-SA" altLang="en-US" sz="2200" b="1" dirty="0" smtClean="0">
                <a:solidFill>
                  <a:prstClr val="black"/>
                </a:solidFill>
                <a:ea typeface="Majalla UI"/>
                <a:cs typeface="Traditional Arabic" panose="02020603050405020304" pitchFamily="18" charset="-78"/>
              </a:rPr>
              <a:t>أغسطس.</a:t>
            </a:r>
            <a:endParaRPr lang="en-US" altLang="en-US" sz="1200" b="1" dirty="0">
              <a:ea typeface="Majalla UI"/>
              <a:cs typeface="+mj-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1447800"/>
            <a:ext cx="4846320" cy="3590204"/>
          </a:xfrm>
          <a:prstGeom prst="rect">
            <a:avLst/>
          </a:prstGeom>
        </p:spPr>
      </p:pic>
    </p:spTree>
    <p:extLst>
      <p:ext uri="{BB962C8B-B14F-4D97-AF65-F5344CB8AC3E}">
        <p14:creationId xmlns:p14="http://schemas.microsoft.com/office/powerpoint/2010/main" val="1739500934"/>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762000"/>
            <a:ext cx="8229600" cy="1524000"/>
          </a:xfrm>
        </p:spPr>
        <p:txBody>
          <a:bodyPr/>
          <a:lstStyle/>
          <a:p>
            <a:pPr rtl="1" eaLnBrk="1" hangingPunct="1"/>
            <a:r>
              <a:rPr lang="ar-SA" altLang="en-US" sz="6000" dirty="0" smtClean="0">
                <a:solidFill>
                  <a:srgbClr val="FFFF00"/>
                </a:solidFill>
                <a:latin typeface="Andalus" panose="02020603050405020304" pitchFamily="18" charset="-78"/>
                <a:cs typeface="Andalus" panose="02020603050405020304" pitchFamily="18" charset="-78"/>
              </a:rPr>
              <a:t>التباين المناخي</a:t>
            </a:r>
            <a:br>
              <a:rPr lang="ar-SA" altLang="en-US" sz="6000" dirty="0" smtClean="0">
                <a:solidFill>
                  <a:srgbClr val="FFFF00"/>
                </a:solidFill>
                <a:latin typeface="Andalus" panose="02020603050405020304" pitchFamily="18" charset="-78"/>
                <a:cs typeface="Andalus" panose="02020603050405020304" pitchFamily="18" charset="-78"/>
              </a:rPr>
            </a:br>
            <a:r>
              <a:rPr lang="en-US" altLang="en-US" sz="6000" dirty="0" smtClean="0">
                <a:solidFill>
                  <a:srgbClr val="FFFF00"/>
                </a:solidFill>
                <a:latin typeface="Andalus" panose="02020603050405020304" pitchFamily="18" charset="-78"/>
                <a:cs typeface="Andalus" panose="02020603050405020304" pitchFamily="18" charset="-78"/>
              </a:rPr>
              <a:t>Climate variability</a:t>
            </a:r>
          </a:p>
        </p:txBody>
      </p:sp>
    </p:spTree>
    <p:extLst>
      <p:ext uri="{BB962C8B-B14F-4D97-AF65-F5344CB8AC3E}">
        <p14:creationId xmlns:p14="http://schemas.microsoft.com/office/powerpoint/2010/main" val="1409401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a:t>التباين المناخي </a:t>
            </a:r>
            <a:endParaRPr lang="en-US" altLang="en-US" b="1" dirty="0" smtClean="0"/>
          </a:p>
        </p:txBody>
      </p:sp>
      <p:sp>
        <p:nvSpPr>
          <p:cNvPr id="18435" name="Content Placeholder 2"/>
          <p:cNvSpPr>
            <a:spLocks noGrp="1"/>
          </p:cNvSpPr>
          <p:nvPr>
            <p:ph idx="1"/>
          </p:nvPr>
        </p:nvSpPr>
        <p:spPr>
          <a:xfrm>
            <a:off x="304800" y="1371600"/>
            <a:ext cx="8534400" cy="5257800"/>
          </a:xfrm>
        </p:spPr>
        <p:txBody>
          <a:bodyPr/>
          <a:lstStyle/>
          <a:p>
            <a:pPr algn="just" rtl="1">
              <a:lnSpc>
                <a:spcPct val="150000"/>
              </a:lnSpc>
            </a:pPr>
            <a:r>
              <a:rPr lang="ar-SA" altLang="en-US" sz="2200" b="1" dirty="0">
                <a:ea typeface="Majalla UI"/>
                <a:cs typeface="+mj-cs"/>
              </a:rPr>
              <a:t>يقصد </a:t>
            </a:r>
            <a:r>
              <a:rPr lang="ar-SA" altLang="en-US" sz="2200" b="1" dirty="0" smtClean="0">
                <a:ea typeface="Majalla UI"/>
                <a:cs typeface="+mj-cs"/>
              </a:rPr>
              <a:t>بالتباين </a:t>
            </a:r>
            <a:r>
              <a:rPr lang="ar-SA" altLang="en-US" sz="2200" b="1" dirty="0">
                <a:ea typeface="Majalla UI"/>
                <a:cs typeface="+mj-cs"/>
              </a:rPr>
              <a:t>المناخي </a:t>
            </a:r>
            <a:r>
              <a:rPr lang="ar-SA" altLang="en-US" sz="2200" b="1" dirty="0" smtClean="0">
                <a:ea typeface="Majalla UI"/>
                <a:cs typeface="+mj-cs"/>
              </a:rPr>
              <a:t>"</a:t>
            </a:r>
            <a:r>
              <a:rPr lang="ar-SA" altLang="en-US" sz="2200" b="1" dirty="0">
                <a:ea typeface="Majalla UI"/>
                <a:cs typeface="+mj-cs"/>
              </a:rPr>
              <a:t>الاختلاف الحاصل في قيم العناصر والحالات المناخية بين السنين، وخلال الشهور والفصول نفسها من سنة لأخرى"، ويمكن تقسيم حالات التباين المناخي إلى حالتين</a:t>
            </a:r>
            <a:r>
              <a:rPr lang="ar-SA" altLang="en-US" sz="2200" b="1" dirty="0" smtClean="0">
                <a:ea typeface="Majalla UI"/>
                <a:cs typeface="+mj-cs"/>
              </a:rPr>
              <a:t>:</a:t>
            </a:r>
          </a:p>
          <a:p>
            <a:pPr algn="just" rtl="1">
              <a:lnSpc>
                <a:spcPct val="150000"/>
              </a:lnSpc>
            </a:pPr>
            <a:r>
              <a:rPr lang="ar-SA" altLang="en-US" sz="2200" b="1" dirty="0" smtClean="0">
                <a:ea typeface="Majalla UI"/>
                <a:cs typeface="+mj-cs"/>
              </a:rPr>
              <a:t>الأولى: حالات </a:t>
            </a:r>
            <a:r>
              <a:rPr lang="ar-SA" altLang="en-US" sz="2200" b="1" dirty="0">
                <a:ea typeface="Majalla UI"/>
                <a:cs typeface="+mj-cs"/>
              </a:rPr>
              <a:t>تباين مناخي موجبة: تكون خلالها قيم العناصر والحالات المناخية أعلى من </a:t>
            </a:r>
            <a:r>
              <a:rPr lang="ar-SA" altLang="en-US" sz="2200" b="1" dirty="0" smtClean="0">
                <a:ea typeface="Majalla UI"/>
                <a:cs typeface="+mj-cs"/>
              </a:rPr>
              <a:t>المعدل.</a:t>
            </a:r>
          </a:p>
          <a:p>
            <a:pPr algn="just" rtl="1">
              <a:lnSpc>
                <a:spcPct val="150000"/>
              </a:lnSpc>
            </a:pPr>
            <a:r>
              <a:rPr lang="ar-SA" altLang="en-US" sz="2200" b="1" dirty="0" smtClean="0">
                <a:ea typeface="Majalla UI"/>
                <a:cs typeface="+mj-cs"/>
              </a:rPr>
              <a:t>الثانية: حالات </a:t>
            </a:r>
            <a:r>
              <a:rPr lang="ar-SA" altLang="en-US" sz="2200" b="1" dirty="0">
                <a:ea typeface="Majalla UI"/>
                <a:cs typeface="+mj-cs"/>
              </a:rPr>
              <a:t>تباين مناخي سالبة: تكون خلالها قيم العناصر والحالات المناخية أقل من المعدل</a:t>
            </a:r>
            <a:r>
              <a:rPr lang="ar-SA" altLang="en-US" sz="2200" b="1" dirty="0" smtClean="0">
                <a:ea typeface="Majalla UI"/>
                <a:cs typeface="+mj-cs"/>
              </a:rPr>
              <a:t>.</a:t>
            </a:r>
          </a:p>
          <a:p>
            <a:pPr algn="just" rtl="1">
              <a:lnSpc>
                <a:spcPct val="150000"/>
              </a:lnSpc>
            </a:pPr>
            <a:r>
              <a:rPr lang="ar-SA" altLang="en-US" sz="2200" b="1" dirty="0" smtClean="0">
                <a:ea typeface="Majalla UI"/>
                <a:cs typeface="+mj-cs"/>
              </a:rPr>
              <a:t>ويدرك </a:t>
            </a:r>
            <a:r>
              <a:rPr lang="ar-SA" altLang="en-US" sz="2200" b="1" dirty="0">
                <a:ea typeface="Majalla UI"/>
                <a:cs typeface="+mj-cs"/>
              </a:rPr>
              <a:t>الإنسان من خلال خبراته المتوارثة، أن السنوات والفصول وشهورها تتكرر، </a:t>
            </a:r>
            <a:r>
              <a:rPr lang="ar-SA" altLang="en-US" sz="2200" b="1" dirty="0" smtClean="0">
                <a:ea typeface="Majalla UI"/>
                <a:cs typeface="+mj-cs"/>
              </a:rPr>
              <a:t>ويدرك </a:t>
            </a:r>
            <a:r>
              <a:rPr lang="ar-SA" altLang="en-US" sz="2200" b="1" dirty="0">
                <a:ea typeface="Majalla UI"/>
                <a:cs typeface="+mj-cs"/>
              </a:rPr>
              <a:t>أيضا أن قيم العناصر المناخية لا تكون متطابقة </a:t>
            </a:r>
            <a:r>
              <a:rPr lang="ar-SA" altLang="en-US" sz="2200" b="1" dirty="0" smtClean="0">
                <a:ea typeface="Majalla UI"/>
                <a:cs typeface="+mj-cs"/>
              </a:rPr>
              <a:t>بين </a:t>
            </a:r>
            <a:r>
              <a:rPr lang="ar-SA" altLang="en-US" sz="2200" b="1" dirty="0">
                <a:ea typeface="Majalla UI"/>
                <a:cs typeface="+mj-cs"/>
              </a:rPr>
              <a:t>سنة وأخرى، </a:t>
            </a:r>
            <a:r>
              <a:rPr lang="ar-SA" altLang="en-US" sz="2200" b="1" dirty="0" smtClean="0">
                <a:ea typeface="Majalla UI"/>
                <a:cs typeface="+mj-cs"/>
              </a:rPr>
              <a:t>ووجود اختلافات </a:t>
            </a:r>
            <a:r>
              <a:rPr lang="ar-SA" altLang="en-US" sz="2200" b="1" dirty="0">
                <a:ea typeface="Majalla UI"/>
                <a:cs typeface="+mj-cs"/>
              </a:rPr>
              <a:t>من نوع ما لا بد وأن تحدث بين السنين</a:t>
            </a:r>
            <a:r>
              <a:rPr lang="ar-SA" altLang="en-US" sz="2200" b="1" dirty="0" smtClean="0">
                <a:ea typeface="Majalla UI"/>
                <a:cs typeface="+mj-cs"/>
              </a:rPr>
              <a:t>.</a:t>
            </a:r>
          </a:p>
          <a:p>
            <a:pPr algn="just" rtl="1">
              <a:lnSpc>
                <a:spcPct val="150000"/>
              </a:lnSpc>
            </a:pPr>
            <a:r>
              <a:rPr lang="ar-SA" altLang="en-US" sz="2200" b="1" dirty="0" smtClean="0">
                <a:ea typeface="Majalla UI"/>
                <a:cs typeface="+mj-cs"/>
              </a:rPr>
              <a:t>من </a:t>
            </a:r>
            <a:r>
              <a:rPr lang="ar-SA" altLang="en-US" sz="2200" b="1" dirty="0">
                <a:ea typeface="Majalla UI"/>
                <a:cs typeface="+mj-cs"/>
              </a:rPr>
              <a:t>خلال تتبع التباين الحاصل في القيم الشهرية والسنوية لعناصر المناخ خلال سلاسل زمنية تمتد عشرات السنين المتعاقبة؛ يمكن تحديد الأتجاه الزمني للمناخ بواسطة بعض الطرق الإحصائية، </a:t>
            </a:r>
            <a:r>
              <a:rPr lang="ar-SA" altLang="en-US" sz="2200" b="1" dirty="0" smtClean="0">
                <a:ea typeface="Majalla UI"/>
                <a:cs typeface="+mj-cs"/>
              </a:rPr>
              <a:t>ومنها: </a:t>
            </a:r>
            <a:r>
              <a:rPr lang="ar-SA" altLang="en-US" sz="2200" b="1" dirty="0">
                <a:ea typeface="Majalla UI"/>
                <a:cs typeface="+mj-cs"/>
              </a:rPr>
              <a:t>معادلة الإنحدار الخطية. ل</a:t>
            </a:r>
            <a:r>
              <a:rPr lang="ar-SA" altLang="en-US" sz="2200" b="1" dirty="0" smtClean="0">
                <a:ea typeface="Majalla UI"/>
                <a:cs typeface="+mj-cs"/>
              </a:rPr>
              <a:t>لكشف </a:t>
            </a:r>
            <a:r>
              <a:rPr lang="ar-SA" altLang="en-US" sz="2200" b="1" dirty="0">
                <a:ea typeface="Majalla UI"/>
                <a:cs typeface="+mj-cs"/>
              </a:rPr>
              <a:t>عن إتجاه زمني متزايد أو متناقص في قيم العناصر </a:t>
            </a:r>
            <a:r>
              <a:rPr lang="ar-SA" altLang="en-US" sz="2200" b="1" dirty="0" smtClean="0">
                <a:ea typeface="Majalla UI"/>
                <a:cs typeface="+mj-cs"/>
              </a:rPr>
              <a:t>المناخية، وتوقع </a:t>
            </a:r>
            <a:r>
              <a:rPr lang="ar-SA" altLang="en-US" sz="2200" b="1" dirty="0">
                <a:ea typeface="Majalla UI"/>
                <a:cs typeface="+mj-cs"/>
              </a:rPr>
              <a:t>ما سيؤول إليه الوضع خلال السنوات التالية. </a:t>
            </a:r>
            <a:endParaRPr lang="en-US" altLang="en-US" sz="2200" b="1" dirty="0">
              <a:ea typeface="Majalla UI"/>
              <a:cs typeface="+mj-cs"/>
            </a:endParaRPr>
          </a:p>
        </p:txBody>
      </p:sp>
    </p:spTree>
    <p:extLst>
      <p:ext uri="{BB962C8B-B14F-4D97-AF65-F5344CB8AC3E}">
        <p14:creationId xmlns:p14="http://schemas.microsoft.com/office/powerpoint/2010/main" val="288514098"/>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9900"/>
        </a:dk1>
        <a:lt1>
          <a:srgbClr val="FFFFFF"/>
        </a:lt1>
        <a:dk2>
          <a:srgbClr val="FF6600"/>
        </a:dk2>
        <a:lt2>
          <a:srgbClr val="FFFF00"/>
        </a:lt2>
        <a:accent1>
          <a:srgbClr val="DDDDDD"/>
        </a:accent1>
        <a:accent2>
          <a:srgbClr val="808080"/>
        </a:accent2>
        <a:accent3>
          <a:srgbClr val="FFFFFF"/>
        </a:accent3>
        <a:accent4>
          <a:srgbClr val="DA8200"/>
        </a:accent4>
        <a:accent5>
          <a:srgbClr val="EBEBEB"/>
        </a:accent5>
        <a:accent6>
          <a:srgbClr val="737373"/>
        </a:accent6>
        <a:hlink>
          <a:srgbClr val="C0C0C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0000"/>
        </a:lt2>
        <a:accent1>
          <a:srgbClr val="FF9900"/>
        </a:accent1>
        <a:accent2>
          <a:srgbClr val="00FFFF"/>
        </a:accent2>
        <a:accent3>
          <a:srgbClr val="AAAAAA"/>
        </a:accent3>
        <a:accent4>
          <a:srgbClr val="DADADA"/>
        </a:accent4>
        <a:accent5>
          <a:srgbClr val="FFCAAA"/>
        </a:accent5>
        <a:accent6>
          <a:srgbClr val="00E7E7"/>
        </a:accent6>
        <a:hlink>
          <a:srgbClr val="FF00FF"/>
        </a:hlink>
        <a:folHlink>
          <a:srgbClr val="FF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401</TotalTime>
  <Words>1983</Words>
  <Application>Microsoft Office PowerPoint</Application>
  <PresentationFormat>On-screen Show (4:3)</PresentationFormat>
  <Paragraphs>158</Paragraphs>
  <Slides>32</Slides>
  <Notes>4</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32</vt:i4>
      </vt:variant>
    </vt:vector>
  </HeadingPairs>
  <TitlesOfParts>
    <vt:vector size="55" baseType="lpstr">
      <vt:lpstr>ＭＳ Ｐゴシック</vt:lpstr>
      <vt:lpstr>ＭＳ Ｐゴシック</vt:lpstr>
      <vt:lpstr>Andalus</vt:lpstr>
      <vt:lpstr>Arial</vt:lpstr>
      <vt:lpstr>Arial Black</vt:lpstr>
      <vt:lpstr>Calibri</vt:lpstr>
      <vt:lpstr>Constantia</vt:lpstr>
      <vt:lpstr>Georgia</vt:lpstr>
      <vt:lpstr>Impact</vt:lpstr>
      <vt:lpstr>Majalla UI</vt:lpstr>
      <vt:lpstr>Simplified Arabic</vt:lpstr>
      <vt:lpstr>Tahoma</vt:lpstr>
      <vt:lpstr>Times New Roman</vt:lpstr>
      <vt:lpstr>Traditional Arabic</vt:lpstr>
      <vt:lpstr>Wingdings</vt:lpstr>
      <vt:lpstr>Wingdings 2</vt:lpstr>
      <vt:lpstr>Flow</vt:lpstr>
      <vt:lpstr>2_Flow</vt:lpstr>
      <vt:lpstr>3_Flow</vt:lpstr>
      <vt:lpstr>Default Design</vt:lpstr>
      <vt:lpstr>1_Default Design</vt:lpstr>
      <vt:lpstr>Opulent</vt:lpstr>
      <vt:lpstr>2_Default Design</vt:lpstr>
      <vt:lpstr>PowerPoint Presentation</vt:lpstr>
      <vt:lpstr>PowerPoint Presentation</vt:lpstr>
      <vt:lpstr>PowerPoint Presentation</vt:lpstr>
      <vt:lpstr>مقاييس المناخ الزمنية </vt:lpstr>
      <vt:lpstr>الفصلية المناخية  Climatic Seasonality</vt:lpstr>
      <vt:lpstr>الفصلية المناخية </vt:lpstr>
      <vt:lpstr>فصلية المناخ طبقا لعنصري درجة حرارة الهواء وكميات الأمطار</vt:lpstr>
      <vt:lpstr>التباين المناخي Climate variability</vt:lpstr>
      <vt:lpstr>التباين المناخي </vt:lpstr>
      <vt:lpstr>التباين المكاني لدرجة حرارة الهواء</vt:lpstr>
      <vt:lpstr>سلسلة زمنية لدرجة حرارة الهواء السنوية </vt:lpstr>
      <vt:lpstr>سلسلة زمنية للأمطار السنوية</vt:lpstr>
      <vt:lpstr>التقلب المناخي  Climate fluctuation</vt:lpstr>
      <vt:lpstr>التقلب المناخي </vt:lpstr>
      <vt:lpstr>أسباب التقلب المناخي </vt:lpstr>
      <vt:lpstr>اكتب مقالة في أحد الأمثلة على التقلب المناخي؟ </vt:lpstr>
      <vt:lpstr>التغير المناخي  Climate change</vt:lpstr>
      <vt:lpstr>التغير المناخي </vt:lpstr>
      <vt:lpstr>أسباب التغير المناخي </vt:lpstr>
      <vt:lpstr>التغيرات الفلكية في مدار الأرض</vt:lpstr>
      <vt:lpstr>تغير مقدار زاوية ميلان محور الأرض </vt:lpstr>
      <vt:lpstr>تغير شكل مدار الأرض حول الشمس</vt:lpstr>
      <vt:lpstr>دورة محور الأرض المخروطية </vt:lpstr>
      <vt:lpstr>Revolution of the earth</vt:lpstr>
      <vt:lpstr>دورة محور الأرض المخروطية </vt:lpstr>
      <vt:lpstr>الانقلاب الفصلي</vt:lpstr>
      <vt:lpstr>توزيع البراكين Distribution of Volcanoes</vt:lpstr>
      <vt:lpstr>PowerPoint Presentation</vt:lpstr>
      <vt:lpstr>تؤكد النظرية بأن الصفائح تحركت في الماضي ومازالت تتحرك، وتقدر حركتها 2.5 سم /سنويا، أي 25 كم / مليون سنة</vt:lpstr>
      <vt:lpstr>الطاقة الشمسية والبقع الشمسية</vt:lpstr>
      <vt:lpstr>النشاط الإنساني والتغير المناخي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36</cp:revision>
  <dcterms:created xsi:type="dcterms:W3CDTF">2016-10-15T20:01:57Z</dcterms:created>
  <dcterms:modified xsi:type="dcterms:W3CDTF">2021-01-30T20:03:15Z</dcterms:modified>
</cp:coreProperties>
</file>