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 id="2147483702" r:id="rId3"/>
    <p:sldMasterId id="2147483743" r:id="rId4"/>
  </p:sldMasterIdLst>
  <p:notesMasterIdLst>
    <p:notesMasterId r:id="rId22"/>
  </p:notesMasterIdLst>
  <p:sldIdLst>
    <p:sldId id="257" r:id="rId5"/>
    <p:sldId id="280" r:id="rId6"/>
    <p:sldId id="284" r:id="rId7"/>
    <p:sldId id="261" r:id="rId8"/>
    <p:sldId id="352" r:id="rId9"/>
    <p:sldId id="360" r:id="rId10"/>
    <p:sldId id="361" r:id="rId11"/>
    <p:sldId id="359" r:id="rId12"/>
    <p:sldId id="363" r:id="rId13"/>
    <p:sldId id="362" r:id="rId14"/>
    <p:sldId id="364" r:id="rId15"/>
    <p:sldId id="365" r:id="rId16"/>
    <p:sldId id="366" r:id="rId17"/>
    <p:sldId id="367" r:id="rId18"/>
    <p:sldId id="368" r:id="rId19"/>
    <p:sldId id="369"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6" autoAdjust="0"/>
    <p:restoredTop sz="94660"/>
  </p:normalViewPr>
  <p:slideViewPr>
    <p:cSldViewPr>
      <p:cViewPr varScale="1">
        <p:scale>
          <a:sx n="88" d="100"/>
          <a:sy n="88" d="100"/>
        </p:scale>
        <p:origin x="1109"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E43293-F748-44A3-9F74-980D2732FC53}" type="datetimeFigureOut">
              <a:rPr lang="en-US" smtClean="0"/>
              <a:t>3/1/2021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EEF4F-1B48-442C-B32B-79A620F75166}" type="slidenum">
              <a:rPr lang="en-US" smtClean="0"/>
              <a:t>‹#›</a:t>
            </a:fld>
            <a:endParaRPr lang="en-US"/>
          </a:p>
        </p:txBody>
      </p:sp>
    </p:spTree>
    <p:extLst>
      <p:ext uri="{BB962C8B-B14F-4D97-AF65-F5344CB8AC3E}">
        <p14:creationId xmlns:p14="http://schemas.microsoft.com/office/powerpoint/2010/main" val="2553024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A6039E4-9A6F-4391-ADCE-DE7650FD7D0E}" type="datetimeFigureOut">
              <a:rPr lang="en-US">
                <a:solidFill>
                  <a:srgbClr val="DBF5F9">
                    <a:shade val="90000"/>
                  </a:srgbClr>
                </a:solidFill>
              </a:rPr>
              <a:pPr>
                <a:defRPr/>
              </a:pPr>
              <a:t>3/1/2021</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8D41ACF0-D40E-4359-A892-AAEFC13456E5}" type="slidenum">
              <a:rPr lang="en-US"/>
              <a:pPr>
                <a:defRPr/>
              </a:pPr>
              <a:t>‹#›</a:t>
            </a:fld>
            <a:endParaRPr lang="en-US"/>
          </a:p>
        </p:txBody>
      </p:sp>
    </p:spTree>
    <p:extLst>
      <p:ext uri="{BB962C8B-B14F-4D97-AF65-F5344CB8AC3E}">
        <p14:creationId xmlns:p14="http://schemas.microsoft.com/office/powerpoint/2010/main" val="236203640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417E7F-87F2-46C5-A8E0-736CB34E76A4}" type="datetimeFigureOut">
              <a:rPr lang="en-US">
                <a:solidFill>
                  <a:srgbClr val="04617B">
                    <a:shade val="90000"/>
                  </a:srgbClr>
                </a:solidFill>
              </a:rPr>
              <a:pPr>
                <a:defRPr/>
              </a:pPr>
              <a:t>3/1/2021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A1930-0CD2-433A-BFF7-DA14CFCC21F3}" type="slidenum">
              <a:rPr lang="en-US"/>
              <a:pPr>
                <a:defRPr/>
              </a:pPr>
              <a:t>‹#›</a:t>
            </a:fld>
            <a:endParaRPr lang="en-US"/>
          </a:p>
        </p:txBody>
      </p:sp>
    </p:spTree>
    <p:extLst>
      <p:ext uri="{BB962C8B-B14F-4D97-AF65-F5344CB8AC3E}">
        <p14:creationId xmlns:p14="http://schemas.microsoft.com/office/powerpoint/2010/main" val="34481914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8A0B80-6EA6-4797-B3A3-E32CB0E87C90}" type="datetimeFigureOut">
              <a:rPr lang="en-US">
                <a:solidFill>
                  <a:srgbClr val="04617B">
                    <a:shade val="90000"/>
                  </a:srgbClr>
                </a:solidFill>
              </a:rPr>
              <a:pPr>
                <a:defRPr/>
              </a:pPr>
              <a:t>3/1/2021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024CFE-B833-409B-9B66-F777087C36EC}" type="slidenum">
              <a:rPr lang="en-US"/>
              <a:pPr>
                <a:defRPr/>
              </a:pPr>
              <a:t>‹#›</a:t>
            </a:fld>
            <a:endParaRPr lang="en-US"/>
          </a:p>
        </p:txBody>
      </p:sp>
    </p:spTree>
    <p:extLst>
      <p:ext uri="{BB962C8B-B14F-4D97-AF65-F5344CB8AC3E}">
        <p14:creationId xmlns:p14="http://schemas.microsoft.com/office/powerpoint/2010/main" val="40242289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20132508-4EAE-47BB-85CB-D97CED86CBF0}"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0778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0E61A1E-C8FC-418D-8D06-328107B7DBB9}" type="datetimeFigureOut">
              <a:rPr lang="en-US">
                <a:solidFill>
                  <a:srgbClr val="DBF5F9">
                    <a:shade val="90000"/>
                  </a:srgbClr>
                </a:solidFill>
              </a:rPr>
              <a:pPr>
                <a:defRPr/>
              </a:pPr>
              <a:t>3/1/2021</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9A3B74C-9DF2-4751-91F6-C750424A2FA0}" type="slidenum">
              <a:rPr lang="en-US"/>
              <a:pPr/>
              <a:t>‹#›</a:t>
            </a:fld>
            <a:endParaRPr lang="en-US"/>
          </a:p>
        </p:txBody>
      </p:sp>
    </p:spTree>
    <p:extLst>
      <p:ext uri="{BB962C8B-B14F-4D97-AF65-F5344CB8AC3E}">
        <p14:creationId xmlns:p14="http://schemas.microsoft.com/office/powerpoint/2010/main" val="10661285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A704CA-CF6C-444E-B54B-6D21F9ABDE12}" type="datetimeFigureOut">
              <a:rPr lang="en-US">
                <a:solidFill>
                  <a:srgbClr val="04617B">
                    <a:shade val="90000"/>
                  </a:srgbClr>
                </a:solidFill>
              </a:rPr>
              <a:pPr>
                <a:defRPr/>
              </a:pPr>
              <a:t>3/1/2021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E4705ED5-D575-4AB3-9555-268FE534DA7E}" type="slidenum">
              <a:rPr lang="en-US"/>
              <a:pPr/>
              <a:t>‹#›</a:t>
            </a:fld>
            <a:endParaRPr lang="en-US"/>
          </a:p>
        </p:txBody>
      </p:sp>
    </p:spTree>
    <p:extLst>
      <p:ext uri="{BB962C8B-B14F-4D97-AF65-F5344CB8AC3E}">
        <p14:creationId xmlns:p14="http://schemas.microsoft.com/office/powerpoint/2010/main" val="1964263016"/>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B36F6B-1DCE-44BA-88DA-657DD82B3E5C}" type="datetimeFigureOut">
              <a:rPr lang="en-US">
                <a:solidFill>
                  <a:srgbClr val="DBF5F9">
                    <a:shade val="90000"/>
                  </a:srgbClr>
                </a:solidFill>
              </a:rPr>
              <a:pPr>
                <a:defRPr/>
              </a:pPr>
              <a:t>3/1/2021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4671F424-F208-46E6-997C-02B585FF05BC}" type="slidenum">
              <a:rPr lang="en-US"/>
              <a:pPr/>
              <a:t>‹#›</a:t>
            </a:fld>
            <a:endParaRPr lang="en-US"/>
          </a:p>
        </p:txBody>
      </p:sp>
    </p:spTree>
    <p:extLst>
      <p:ext uri="{BB962C8B-B14F-4D97-AF65-F5344CB8AC3E}">
        <p14:creationId xmlns:p14="http://schemas.microsoft.com/office/powerpoint/2010/main" val="49610495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055CB8-751C-4D46-B054-08AFE330AE57}" type="datetimeFigureOut">
              <a:rPr lang="en-US">
                <a:solidFill>
                  <a:srgbClr val="04617B">
                    <a:shade val="90000"/>
                  </a:srgbClr>
                </a:solidFill>
              </a:rPr>
              <a:pPr>
                <a:defRPr/>
              </a:pPr>
              <a:t>3/1/2021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606FA191-F131-4821-931B-19FCB28BD468}" type="slidenum">
              <a:rPr lang="en-US"/>
              <a:pPr/>
              <a:t>‹#›</a:t>
            </a:fld>
            <a:endParaRPr lang="en-US"/>
          </a:p>
        </p:txBody>
      </p:sp>
    </p:spTree>
    <p:extLst>
      <p:ext uri="{BB962C8B-B14F-4D97-AF65-F5344CB8AC3E}">
        <p14:creationId xmlns:p14="http://schemas.microsoft.com/office/powerpoint/2010/main" val="497494353"/>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94BB93-6D7E-4B9D-B554-B3A0AC005376}" type="datetimeFigureOut">
              <a:rPr lang="en-US">
                <a:solidFill>
                  <a:srgbClr val="04617B">
                    <a:shade val="90000"/>
                  </a:srgbClr>
                </a:solidFill>
              </a:rPr>
              <a:pPr>
                <a:defRPr/>
              </a:pPr>
              <a:t>3/1/2021</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DEA11DB0-1C20-44B0-A098-1697C7BA59BC}" type="slidenum">
              <a:rPr lang="en-US"/>
              <a:pPr/>
              <a:t>‹#›</a:t>
            </a:fld>
            <a:endParaRPr lang="en-US"/>
          </a:p>
        </p:txBody>
      </p:sp>
    </p:spTree>
    <p:extLst>
      <p:ext uri="{BB962C8B-B14F-4D97-AF65-F5344CB8AC3E}">
        <p14:creationId xmlns:p14="http://schemas.microsoft.com/office/powerpoint/2010/main" val="1284253210"/>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02DE22-16BB-4891-8E0C-A3CF49D28F0B}" type="datetimeFigureOut">
              <a:rPr lang="en-US">
                <a:solidFill>
                  <a:srgbClr val="04617B">
                    <a:shade val="90000"/>
                  </a:srgbClr>
                </a:solidFill>
              </a:rPr>
              <a:pPr>
                <a:defRPr/>
              </a:pPr>
              <a:t>3/1/2021</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FE933AE9-2B7B-4981-93E9-0406968D7DD5}" type="slidenum">
              <a:rPr lang="en-US"/>
              <a:pPr/>
              <a:t>‹#›</a:t>
            </a:fld>
            <a:endParaRPr lang="en-US"/>
          </a:p>
        </p:txBody>
      </p:sp>
    </p:spTree>
    <p:extLst>
      <p:ext uri="{BB962C8B-B14F-4D97-AF65-F5344CB8AC3E}">
        <p14:creationId xmlns:p14="http://schemas.microsoft.com/office/powerpoint/2010/main" val="2440302633"/>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21644-FA01-4379-AB68-E1756C579F44}" type="datetimeFigureOut">
              <a:rPr lang="en-US">
                <a:solidFill>
                  <a:srgbClr val="04617B">
                    <a:shade val="90000"/>
                  </a:srgbClr>
                </a:solidFill>
              </a:rPr>
              <a:pPr>
                <a:defRPr/>
              </a:pPr>
              <a:t>3/1/2021</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A8B936B9-67FE-4CA7-B58D-D7EA18FFAC16}" type="slidenum">
              <a:rPr lang="en-US"/>
              <a:pPr/>
              <a:t>‹#›</a:t>
            </a:fld>
            <a:endParaRPr lang="en-US"/>
          </a:p>
        </p:txBody>
      </p:sp>
    </p:spTree>
    <p:extLst>
      <p:ext uri="{BB962C8B-B14F-4D97-AF65-F5344CB8AC3E}">
        <p14:creationId xmlns:p14="http://schemas.microsoft.com/office/powerpoint/2010/main" val="1143113"/>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CF7102-5F60-4A2E-8A40-2CBA6CCA4033}" type="datetimeFigureOut">
              <a:rPr lang="en-US">
                <a:solidFill>
                  <a:srgbClr val="04617B">
                    <a:shade val="90000"/>
                  </a:srgbClr>
                </a:solidFill>
              </a:rPr>
              <a:pPr>
                <a:defRPr/>
              </a:pPr>
              <a:t>3/1/2021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4A3E48-6410-4EB2-8E9B-8EDDD7707AB0}" type="slidenum">
              <a:rPr lang="en-US"/>
              <a:pPr>
                <a:defRPr/>
              </a:pPr>
              <a:t>‹#›</a:t>
            </a:fld>
            <a:endParaRPr lang="en-US"/>
          </a:p>
        </p:txBody>
      </p:sp>
    </p:spTree>
    <p:extLst>
      <p:ext uri="{BB962C8B-B14F-4D97-AF65-F5344CB8AC3E}">
        <p14:creationId xmlns:p14="http://schemas.microsoft.com/office/powerpoint/2010/main" val="2570554810"/>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8C28F1-B2D3-4167-9FE4-82E2509AAB33}" type="datetimeFigureOut">
              <a:rPr lang="en-US">
                <a:solidFill>
                  <a:srgbClr val="04617B">
                    <a:shade val="90000"/>
                  </a:srgbClr>
                </a:solidFill>
              </a:rPr>
              <a:pPr>
                <a:defRPr/>
              </a:pPr>
              <a:t>3/1/2021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3F8E373E-1733-4943-8483-0C916CF684D0}" type="slidenum">
              <a:rPr lang="en-US"/>
              <a:pPr/>
              <a:t>‹#›</a:t>
            </a:fld>
            <a:endParaRPr lang="en-US"/>
          </a:p>
        </p:txBody>
      </p:sp>
    </p:spTree>
    <p:extLst>
      <p:ext uri="{BB962C8B-B14F-4D97-AF65-F5344CB8AC3E}">
        <p14:creationId xmlns:p14="http://schemas.microsoft.com/office/powerpoint/2010/main" val="1813036301"/>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945AD-DD8C-4CB3-97EB-60A2D5D466AA}" type="datetimeFigureOut">
              <a:rPr lang="en-US">
                <a:solidFill>
                  <a:srgbClr val="04617B">
                    <a:shade val="90000"/>
                  </a:srgbClr>
                </a:solidFill>
              </a:rPr>
              <a:pPr>
                <a:defRPr/>
              </a:pPr>
              <a:t>3/1/2021</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EEE259A-48C1-4C65-82A9-6218EFF38365}" type="slidenum">
              <a:rPr lang="en-US"/>
              <a:pPr/>
              <a:t>‹#›</a:t>
            </a:fld>
            <a:endParaRPr lang="en-US"/>
          </a:p>
        </p:txBody>
      </p:sp>
    </p:spTree>
    <p:extLst>
      <p:ext uri="{BB962C8B-B14F-4D97-AF65-F5344CB8AC3E}">
        <p14:creationId xmlns:p14="http://schemas.microsoft.com/office/powerpoint/2010/main" val="2545362921"/>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22586-E60C-4091-9ABE-20A008EBB610}" type="datetimeFigureOut">
              <a:rPr lang="en-US">
                <a:solidFill>
                  <a:srgbClr val="04617B">
                    <a:shade val="90000"/>
                  </a:srgbClr>
                </a:solidFill>
              </a:rPr>
              <a:pPr>
                <a:defRPr/>
              </a:pPr>
              <a:t>3/1/2021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9C83463-2E6D-431B-AC33-C402ED6EA50F}" type="slidenum">
              <a:rPr lang="en-US"/>
              <a:pPr/>
              <a:t>‹#›</a:t>
            </a:fld>
            <a:endParaRPr lang="en-US"/>
          </a:p>
        </p:txBody>
      </p:sp>
    </p:spTree>
    <p:extLst>
      <p:ext uri="{BB962C8B-B14F-4D97-AF65-F5344CB8AC3E}">
        <p14:creationId xmlns:p14="http://schemas.microsoft.com/office/powerpoint/2010/main" val="261650584"/>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211AC0-EB90-453C-B934-F302763933E9}" type="datetimeFigureOut">
              <a:rPr lang="en-US">
                <a:solidFill>
                  <a:srgbClr val="04617B">
                    <a:shade val="90000"/>
                  </a:srgbClr>
                </a:solidFill>
              </a:rPr>
              <a:pPr>
                <a:defRPr/>
              </a:pPr>
              <a:t>3/1/2021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BED1FE-3F15-44A6-8018-59773E6D8D7E}" type="slidenum">
              <a:rPr lang="en-US"/>
              <a:pPr/>
              <a:t>‹#›</a:t>
            </a:fld>
            <a:endParaRPr lang="en-US"/>
          </a:p>
        </p:txBody>
      </p:sp>
    </p:spTree>
    <p:extLst>
      <p:ext uri="{BB962C8B-B14F-4D97-AF65-F5344CB8AC3E}">
        <p14:creationId xmlns:p14="http://schemas.microsoft.com/office/powerpoint/2010/main" val="323578575"/>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3248090-90E8-4E5B-9CCF-7C105E0477B9}" type="slidenum">
              <a:rPr lang="ar-SA"/>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41280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0AF56410-672B-44E3-B86E-67D4B80B873C}" type="slidenum">
              <a:rPr lang="ar-SA"/>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8104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AC00A6B-1B9E-4409-8697-083589987F0A}"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0DF408-FA7D-453C-8A8F-13C50FCB612C}" type="slidenum">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67594808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B27E79E-EDB4-4E04-AB5F-091581D655E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D08BF7-708E-43EF-BAE0-53D388BB5B4E}"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99705475"/>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C09FA2D-7D9C-4BC5-B278-58B079FE55D7}"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1AFD7D7-31E4-4705-AECD-4240D991336B}" type="slidenum">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709509859"/>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64CAE70-B309-4B0D-A8B7-CA45450801B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16E8DFA-37CA-4394-BFF8-770A8725B480}"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504671536"/>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91B136-5FCA-4339-8008-50D6F59402DB}" type="datetimeFigureOut">
              <a:rPr lang="en-US">
                <a:solidFill>
                  <a:srgbClr val="DBF5F9">
                    <a:shade val="90000"/>
                  </a:srgbClr>
                </a:solidFill>
              </a:rPr>
              <a:pPr>
                <a:defRPr/>
              </a:pPr>
              <a:t>3/1/2021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D2702B86-CB87-4BCF-951D-98D4790C06A4}" type="slidenum">
              <a:rPr lang="en-US"/>
              <a:pPr>
                <a:defRPr/>
              </a:pPr>
              <a:t>‹#›</a:t>
            </a:fld>
            <a:endParaRPr lang="en-US"/>
          </a:p>
        </p:txBody>
      </p:sp>
    </p:spTree>
    <p:extLst>
      <p:ext uri="{BB962C8B-B14F-4D97-AF65-F5344CB8AC3E}">
        <p14:creationId xmlns:p14="http://schemas.microsoft.com/office/powerpoint/2010/main" val="33359232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8F567F1-BDFC-4D93-B0C5-0D0217E5B50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3261BB-6080-4950-A70F-13E03B6C9BE4}"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848106646"/>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9C093D-518C-45C0-B746-06EF1D94C77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F0080EA-53FE-46D1-A757-AD0A56C03D19}"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38134786"/>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4D9E13-4B4F-479D-8B8E-492C2319AF5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FCC86A4-E3E1-47D0-BA4B-BBDFE7166996}"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52134980"/>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16143A1-C8F9-4FF9-871F-22B6A1967C0F}"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4AAF4B-EB31-4B37-A7D6-544BBB3AF2D3}"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896755026"/>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4B3BC94-6A83-4A95-A8E9-89FCD52C52E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11C29EF-3869-4E09-8061-0EE9B7693E1F}"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832912328"/>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8EFD165-4BEA-41DA-9CC2-5730D41D36F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8DA85D9-55A6-4BAF-B6EE-25852B36D7A7}"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4063026473"/>
      </p:ext>
    </p:extLst>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E342379-0603-4083-A272-9ADBE98D253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028AA07-F44E-42EC-8F00-F70EFE71BDB8}"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893082806"/>
      </p:ext>
    </p:extLst>
  </p:cSld>
  <p:clrMapOvr>
    <a:masterClrMapping/>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F6E5DD8-2930-4A98-9DFF-F961DAD79267}" type="slidenum">
              <a:rPr kumimoji="0" lang="ar-SA"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9436513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42E2B7C-F476-4DA4-8CAC-6EE10E518B9F}" type="slidenum">
              <a:rPr kumimoji="0" lang="ar-SA"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11920635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36C1D5A-B521-4F7F-8FEC-EC21028939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12431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24E782-E161-4202-A96B-4CA11D2B5D89}" type="datetimeFigureOut">
              <a:rPr lang="en-US">
                <a:solidFill>
                  <a:srgbClr val="04617B">
                    <a:shade val="90000"/>
                  </a:srgbClr>
                </a:solidFill>
              </a:rPr>
              <a:pPr>
                <a:defRPr/>
              </a:pPr>
              <a:t>3/1/2021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B89864-D86A-4B27-95E9-769B10042E4F}" type="slidenum">
              <a:rPr lang="en-US"/>
              <a:pPr>
                <a:defRPr/>
              </a:pPr>
              <a:t>‹#›</a:t>
            </a:fld>
            <a:endParaRPr lang="en-US"/>
          </a:p>
        </p:txBody>
      </p:sp>
    </p:spTree>
    <p:extLst>
      <p:ext uri="{BB962C8B-B14F-4D97-AF65-F5344CB8AC3E}">
        <p14:creationId xmlns:p14="http://schemas.microsoft.com/office/powerpoint/2010/main" val="1917661343"/>
      </p:ext>
    </p:extLst>
  </p:cSld>
  <p:clrMapOvr>
    <a:masterClrMapping/>
  </p:clrMapOvr>
  <p:transition>
    <p:wedg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D22126-AB09-4559-B80B-8912A4F1D80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4428612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272995F-CE40-4E47-8334-958ACFEB7CE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1924348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1B42F24-6961-4D26-843D-F290331D0924}"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137800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1CD1FD3-A4E0-4C2C-8541-9F0AC31026E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1846893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FA93B34-CD02-4687-8B74-B522417E690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207259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6E65C2B-EAEE-4BC3-990E-E1DAA0DE33C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3285835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32300A5-62B0-43D2-A2FD-4D0BE1FFD53A}"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268597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0501EA8-C1D5-47BD-A63A-072D05FE0F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1678589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701BB28-A9E9-4725-BCD0-E246B958E80F}"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274646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44A514-C289-4506-8F56-9EB67BBFF60B}"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24284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CA1AF8-E49B-4550-AAA5-27D25F43CC98}" type="datetimeFigureOut">
              <a:rPr lang="en-US">
                <a:solidFill>
                  <a:srgbClr val="04617B">
                    <a:shade val="90000"/>
                  </a:srgbClr>
                </a:solidFill>
              </a:rPr>
              <a:pPr>
                <a:defRPr/>
              </a:pPr>
              <a:t>3/1/2021</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6AA1B03-44F5-436B-B4AB-04135DF07D6E}" type="slidenum">
              <a:rPr lang="en-US"/>
              <a:pPr>
                <a:defRPr/>
              </a:pPr>
              <a:t>‹#›</a:t>
            </a:fld>
            <a:endParaRPr lang="en-US"/>
          </a:p>
        </p:txBody>
      </p:sp>
    </p:spTree>
    <p:extLst>
      <p:ext uri="{BB962C8B-B14F-4D97-AF65-F5344CB8AC3E}">
        <p14:creationId xmlns:p14="http://schemas.microsoft.com/office/powerpoint/2010/main" val="3587879932"/>
      </p:ext>
    </p:extLst>
  </p:cSld>
  <p:clrMapOvr>
    <a:masterClrMapping/>
  </p:clrMapOvr>
  <p:transition>
    <p:wedg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9F265A-E11B-4985-B2DA-DB612740DD92}"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83081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CC61698-93A6-4020-8A95-6D95E9AC4592}" type="datetimeFigureOut">
              <a:rPr lang="en-US">
                <a:solidFill>
                  <a:srgbClr val="04617B">
                    <a:shade val="90000"/>
                  </a:srgbClr>
                </a:solidFill>
              </a:rPr>
              <a:pPr>
                <a:defRPr/>
              </a:pPr>
              <a:t>3/1/2021</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28C47FF-BC9C-4755-BBE7-B95CBA18C9A6}" type="slidenum">
              <a:rPr lang="en-US"/>
              <a:pPr>
                <a:defRPr/>
              </a:pPr>
              <a:t>‹#›</a:t>
            </a:fld>
            <a:endParaRPr lang="en-US"/>
          </a:p>
        </p:txBody>
      </p:sp>
    </p:spTree>
    <p:extLst>
      <p:ext uri="{BB962C8B-B14F-4D97-AF65-F5344CB8AC3E}">
        <p14:creationId xmlns:p14="http://schemas.microsoft.com/office/powerpoint/2010/main" val="29341322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DEF42B-68F3-460F-9B88-260AFA86EC37}" type="datetimeFigureOut">
              <a:rPr lang="en-US">
                <a:solidFill>
                  <a:srgbClr val="04617B">
                    <a:shade val="90000"/>
                  </a:srgbClr>
                </a:solidFill>
              </a:rPr>
              <a:pPr>
                <a:defRPr/>
              </a:pPr>
              <a:t>3/1/2021</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B243998-A89A-4B06-9C62-A51E5293736E}" type="slidenum">
              <a:rPr lang="en-US"/>
              <a:pPr>
                <a:defRPr/>
              </a:pPr>
              <a:t>‹#›</a:t>
            </a:fld>
            <a:endParaRPr lang="en-US"/>
          </a:p>
        </p:txBody>
      </p:sp>
    </p:spTree>
    <p:extLst>
      <p:ext uri="{BB962C8B-B14F-4D97-AF65-F5344CB8AC3E}">
        <p14:creationId xmlns:p14="http://schemas.microsoft.com/office/powerpoint/2010/main" val="3668395747"/>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C325081-4041-4F6C-9FFD-B0A4222830AC}" type="datetimeFigureOut">
              <a:rPr lang="en-US">
                <a:solidFill>
                  <a:srgbClr val="04617B">
                    <a:shade val="90000"/>
                  </a:srgbClr>
                </a:solidFill>
              </a:rPr>
              <a:pPr>
                <a:defRPr/>
              </a:pPr>
              <a:t>3/1/2021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2D56E9D-0AED-4E92-B601-4B9FB0F96804}" type="slidenum">
              <a:rPr lang="en-US"/>
              <a:pPr>
                <a:defRPr/>
              </a:pPr>
              <a:t>‹#›</a:t>
            </a:fld>
            <a:endParaRPr lang="en-US"/>
          </a:p>
        </p:txBody>
      </p:sp>
    </p:spTree>
    <p:extLst>
      <p:ext uri="{BB962C8B-B14F-4D97-AF65-F5344CB8AC3E}">
        <p14:creationId xmlns:p14="http://schemas.microsoft.com/office/powerpoint/2010/main" val="347337872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0A0D1D3-C956-4580-93E2-1F60C11DCC21}" type="datetimeFigureOut">
              <a:rPr lang="en-US">
                <a:solidFill>
                  <a:srgbClr val="04617B">
                    <a:shade val="90000"/>
                  </a:srgbClr>
                </a:solidFill>
              </a:rPr>
              <a:pPr>
                <a:defRPr/>
              </a:pPr>
              <a:t>3/1/2021</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F6B6A6A-B3BA-47F2-AA34-09CFE1B6F16A}" type="slidenum">
              <a:rPr lang="en-US"/>
              <a:pPr>
                <a:defRPr/>
              </a:pPr>
              <a:t>‹#›</a:t>
            </a:fld>
            <a:endParaRPr lang="en-US"/>
          </a:p>
        </p:txBody>
      </p:sp>
    </p:spTree>
    <p:extLst>
      <p:ext uri="{BB962C8B-B14F-4D97-AF65-F5344CB8AC3E}">
        <p14:creationId xmlns:p14="http://schemas.microsoft.com/office/powerpoint/2010/main" val="268123898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22CE90B5-8748-481D-8E9C-CB8A70BC738B}" type="datetimeFigureOut">
              <a:rPr lang="en-US">
                <a:solidFill>
                  <a:srgbClr val="04617B">
                    <a:shade val="90000"/>
                  </a:srgbClr>
                </a:solidFill>
              </a:rPr>
              <a:pPr fontAlgn="base">
                <a:spcBef>
                  <a:spcPct val="0"/>
                </a:spcBef>
                <a:spcAft>
                  <a:spcPct val="0"/>
                </a:spcAft>
                <a:defRPr/>
              </a:pPr>
              <a:t>3/1/2021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4C4A44E7-3999-4C40-A7E2-A8FA26B4BC57}"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973839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626E2592-2E91-4DA0-9270-1C1B26F58131}" type="datetimeFigureOut">
              <a:rPr lang="en-US">
                <a:solidFill>
                  <a:srgbClr val="04617B">
                    <a:shade val="90000"/>
                  </a:srgbClr>
                </a:solidFill>
              </a:rPr>
              <a:pPr fontAlgn="base">
                <a:spcBef>
                  <a:spcPct val="0"/>
                </a:spcBef>
                <a:spcAft>
                  <a:spcPct val="0"/>
                </a:spcAft>
                <a:defRPr/>
              </a:pPr>
              <a:t>3/1/2021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59E60EE0-37B5-4A26-A6D7-3F60DD6F1D40}" type="slidenum">
              <a:rPr lang="en-US">
                <a:latin typeface="Arial" pitchFamily="34" charset="0"/>
                <a:cs typeface="Arial" pitchFamily="34" charset="0"/>
              </a:rPr>
              <a:pPr fontAlgn="base">
                <a:spcBef>
                  <a:spcPct val="0"/>
                </a:spcBef>
                <a:spcAft>
                  <a:spcPct val="0"/>
                </a:spcAft>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4147226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6D2C5AB-B73F-4917-97B2-6E7436292C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04617B">
                    <a:shade val="90000"/>
                  </a:srgbClr>
                </a:solidFill>
                <a:latin typeface="Arial" charset="0"/>
                <a:cs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F833D96-47F0-4547-AE18-56C11E0146C4}"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19973822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11"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11" charset="0"/>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1634359-E9D7-4449-B659-88523C65281C}"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6787330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1" charset="-128"/>
        </a:defRPr>
      </a:lvl1pPr>
      <a:lvl2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2pPr>
      <a:lvl3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3pPr>
      <a:lvl4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4pPr>
      <a:lvl5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5pPr>
      <a:lvl6pPr marL="457200" algn="ctr" rtl="0" fontAlgn="base">
        <a:spcBef>
          <a:spcPct val="0"/>
        </a:spcBef>
        <a:spcAft>
          <a:spcPct val="0"/>
        </a:spcAft>
        <a:defRPr sz="4400">
          <a:solidFill>
            <a:schemeClr val="tx2"/>
          </a:solidFill>
          <a:latin typeface="Times New Roman" pitchFamily="-111" charset="0"/>
        </a:defRPr>
      </a:lvl6pPr>
      <a:lvl7pPr marL="914400" algn="ctr" rtl="0" fontAlgn="base">
        <a:spcBef>
          <a:spcPct val="0"/>
        </a:spcBef>
        <a:spcAft>
          <a:spcPct val="0"/>
        </a:spcAft>
        <a:defRPr sz="4400">
          <a:solidFill>
            <a:schemeClr val="tx2"/>
          </a:solidFill>
          <a:latin typeface="Times New Roman" pitchFamily="-111" charset="0"/>
        </a:defRPr>
      </a:lvl7pPr>
      <a:lvl8pPr marL="1371600" algn="ctr" rtl="0" fontAlgn="base">
        <a:spcBef>
          <a:spcPct val="0"/>
        </a:spcBef>
        <a:spcAft>
          <a:spcPct val="0"/>
        </a:spcAft>
        <a:defRPr sz="4400">
          <a:solidFill>
            <a:schemeClr val="tx2"/>
          </a:solidFill>
          <a:latin typeface="Times New Roman" pitchFamily="-111" charset="0"/>
        </a:defRPr>
      </a:lvl8pPr>
      <a:lvl9pPr marL="1828800" algn="ctr" rtl="0" fontAlgn="base">
        <a:spcBef>
          <a:spcPct val="0"/>
        </a:spcBef>
        <a:spcAft>
          <a:spcPct val="0"/>
        </a:spcAft>
        <a:defRPr sz="4400">
          <a:solidFill>
            <a:schemeClr val="tx2"/>
          </a:solidFill>
          <a:latin typeface="Times New Roman" pitchFamily="-11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002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81200" y="990600"/>
            <a:ext cx="4953000" cy="3657600"/>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التغير </a:t>
            </a:r>
            <a:r>
              <a:rPr lang="ar-EG"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المناخ</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ي</a:t>
            </a: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 </a:t>
            </a:r>
          </a:p>
          <a:p>
            <a:pPr algn="ctr" rtl="1" fontAlgn="base">
              <a:spcBef>
                <a:spcPct val="0"/>
              </a:spcBef>
              <a:spcAft>
                <a:spcPct val="0"/>
              </a:spcAft>
              <a:defRPr/>
            </a:pP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ea typeface="ＭＳ Ｐゴシック" pitchFamily="-111" charset="-128"/>
                <a:cs typeface="Arial" pitchFamily="34" charset="0"/>
              </a:rPr>
              <a:t>Climate Change</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Pro. </a:t>
            </a:r>
            <a:r>
              <a:rPr lang="en-US" sz="3600" kern="10" dirty="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Mohamed Hafez</a:t>
            </a:r>
          </a:p>
        </p:txBody>
      </p:sp>
    </p:spTree>
    <p:extLst>
      <p:ext uri="{BB962C8B-B14F-4D97-AF65-F5344CB8AC3E}">
        <p14:creationId xmlns:p14="http://schemas.microsoft.com/office/powerpoint/2010/main" val="70806058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838200"/>
            <a:ext cx="8229600" cy="609600"/>
          </a:xfrm>
        </p:spPr>
        <p:txBody>
          <a:bodyPr/>
          <a:lstStyle/>
          <a:p>
            <a:pPr algn="ctr" rtl="1"/>
            <a:r>
              <a:rPr lang="ar-EG" altLang="en-US" sz="3600" b="1" dirty="0">
                <a:solidFill>
                  <a:srgbClr val="04617B"/>
                </a:solidFill>
              </a:rPr>
              <a:t>الأهمية النسبية لأبحاث التغ</a:t>
            </a:r>
            <a:r>
              <a:rPr lang="ar-SA" altLang="en-US" sz="3600" b="1" dirty="0">
                <a:solidFill>
                  <a:srgbClr val="04617B"/>
                </a:solidFill>
              </a:rPr>
              <a:t>ي</a:t>
            </a:r>
            <a:r>
              <a:rPr lang="ar-EG" altLang="en-US" sz="3600" b="1" dirty="0">
                <a:solidFill>
                  <a:srgbClr val="04617B"/>
                </a:solidFill>
              </a:rPr>
              <a:t>ر</a:t>
            </a:r>
            <a:r>
              <a:rPr lang="ar-SA" altLang="en-US" sz="3600" b="1" dirty="0">
                <a:solidFill>
                  <a:srgbClr val="04617B"/>
                </a:solidFill>
              </a:rPr>
              <a:t> </a:t>
            </a:r>
            <a:r>
              <a:rPr lang="ar-EG" altLang="en-US" sz="3600" b="1" dirty="0">
                <a:solidFill>
                  <a:srgbClr val="04617B"/>
                </a:solidFill>
              </a:rPr>
              <a:t>المناخي طبقاً ل</a:t>
            </a:r>
            <a:r>
              <a:rPr lang="ar-SA" altLang="en-US" sz="3600" b="1" dirty="0">
                <a:solidFill>
                  <a:srgbClr val="04617B"/>
                </a:solidFill>
              </a:rPr>
              <a:t>ل</a:t>
            </a:r>
            <a:r>
              <a:rPr lang="ar-EG" altLang="en-US" sz="3600" b="1" dirty="0">
                <a:solidFill>
                  <a:srgbClr val="04617B"/>
                </a:solidFill>
              </a:rPr>
              <a:t>نطاق الجغرافي</a:t>
            </a:r>
            <a:r>
              <a:rPr lang="en-US" altLang="en-US" sz="3600" b="1" dirty="0">
                <a:solidFill>
                  <a:srgbClr val="04617B"/>
                </a:solidFill>
              </a:rPr>
              <a:t> </a:t>
            </a:r>
            <a:endParaRPr lang="en-US" altLang="en-US" sz="3600" b="1" dirty="0" smtClean="0"/>
          </a:p>
        </p:txBody>
      </p:sp>
      <p:pic>
        <p:nvPicPr>
          <p:cNvPr id="2" name="Content Placeholder 1"/>
          <p:cNvPicPr>
            <a:picLocks noGrp="1" noChangeAspect="1"/>
          </p:cNvPicPr>
          <p:nvPr>
            <p:ph idx="1"/>
          </p:nvPr>
        </p:nvPicPr>
        <p:blipFill>
          <a:blip r:embed="rId2"/>
          <a:stretch>
            <a:fillRect/>
          </a:stretch>
        </p:blipFill>
        <p:spPr>
          <a:xfrm>
            <a:off x="381000" y="1676400"/>
            <a:ext cx="8412480" cy="4449280"/>
          </a:xfrm>
          <a:prstGeom prst="rect">
            <a:avLst/>
          </a:prstGeom>
        </p:spPr>
      </p:pic>
    </p:spTree>
    <p:extLst>
      <p:ext uri="{BB962C8B-B14F-4D97-AF65-F5344CB8AC3E}">
        <p14:creationId xmlns:p14="http://schemas.microsoft.com/office/powerpoint/2010/main" val="3680807764"/>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الأهمية </a:t>
            </a:r>
            <a:r>
              <a:rPr lang="ar-EG" altLang="en-US" sz="3600" b="1" dirty="0"/>
              <a:t>النسبية لأبحاث </a:t>
            </a:r>
            <a:r>
              <a:rPr lang="ar-EG" altLang="en-US" sz="3600" b="1" dirty="0" smtClean="0"/>
              <a:t>التغير المناخي </a:t>
            </a:r>
            <a:r>
              <a:rPr lang="ar-EG" altLang="en-US" sz="3600" b="1" dirty="0"/>
              <a:t>طبقاً </a:t>
            </a:r>
            <a:r>
              <a:rPr lang="ar-SA" altLang="en-US" sz="3600" b="1" dirty="0" smtClean="0"/>
              <a:t>للموضوعات</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a:ea typeface="Majalla UI"/>
                <a:cs typeface="+mj-cs"/>
              </a:rPr>
              <a:t>من </a:t>
            </a:r>
            <a:r>
              <a:rPr lang="ar-SA" sz="2400" b="1" dirty="0" smtClean="0">
                <a:ea typeface="Majalla UI"/>
                <a:cs typeface="+mj-cs"/>
              </a:rPr>
              <a:t>الاتجاهات </a:t>
            </a:r>
            <a:r>
              <a:rPr lang="ar-SA" sz="2400" b="1" dirty="0">
                <a:ea typeface="Majalla UI"/>
                <a:cs typeface="+mj-cs"/>
              </a:rPr>
              <a:t>البحثية </a:t>
            </a:r>
            <a:r>
              <a:rPr lang="ar-SA" sz="2400" b="1" dirty="0" smtClean="0">
                <a:ea typeface="Majalla UI"/>
                <a:cs typeface="+mj-cs"/>
              </a:rPr>
              <a:t>للتغير المناخي أمكن </a:t>
            </a:r>
            <a:r>
              <a:rPr lang="ar-SA" sz="2400" b="1" dirty="0">
                <a:ea typeface="Majalla UI"/>
                <a:cs typeface="+mj-cs"/>
              </a:rPr>
              <a:t>حصر ثلاثة عشر تخصصا </a:t>
            </a:r>
            <a:r>
              <a:rPr lang="ar-SA" sz="2400" b="1" dirty="0" smtClean="0">
                <a:ea typeface="Majalla UI"/>
                <a:cs typeface="+mj-cs"/>
              </a:rPr>
              <a:t>رئيساً، تضمن </a:t>
            </a:r>
            <a:r>
              <a:rPr lang="ar-SA" sz="2400" b="1" dirty="0">
                <a:ea typeface="Majalla UI"/>
                <a:cs typeface="+mj-cs"/>
              </a:rPr>
              <a:t>تخصصات تطبيقية </a:t>
            </a:r>
            <a:r>
              <a:rPr lang="ar-SA" sz="2400" b="1" dirty="0" smtClean="0">
                <a:ea typeface="Majalla UI"/>
                <a:cs typeface="+mj-cs"/>
              </a:rPr>
              <a:t>معاصرة، </a:t>
            </a:r>
            <a:r>
              <a:rPr lang="ar-SA" sz="2400" b="1" dirty="0">
                <a:ea typeface="Majalla UI"/>
                <a:cs typeface="+mj-cs"/>
              </a:rPr>
              <a:t>استخدمت </a:t>
            </a:r>
            <a:r>
              <a:rPr lang="ar-SA" sz="2400" b="1" dirty="0" smtClean="0">
                <a:ea typeface="Majalla UI"/>
                <a:cs typeface="+mj-cs"/>
              </a:rPr>
              <a:t>فيها النمذجة والإساليب الإحصائية وبرمجيات </a:t>
            </a:r>
            <a:r>
              <a:rPr lang="ar-SA" sz="2400" b="1" dirty="0">
                <a:ea typeface="Majalla UI"/>
                <a:cs typeface="+mj-cs"/>
              </a:rPr>
              <a:t>نظم المعلومات الجغرافية </a:t>
            </a:r>
            <a:r>
              <a:rPr lang="ar-SA" sz="2400" b="1" dirty="0" smtClean="0">
                <a:ea typeface="Majalla UI"/>
                <a:cs typeface="+mj-cs"/>
              </a:rPr>
              <a:t>والاستشعار عن بعد، ولغات البرمجة.</a:t>
            </a:r>
          </a:p>
          <a:p>
            <a:pPr algn="just" rtl="1">
              <a:lnSpc>
                <a:spcPct val="150000"/>
              </a:lnSpc>
            </a:pPr>
            <a:r>
              <a:rPr lang="ar-SA" sz="2400" b="1" dirty="0">
                <a:ea typeface="Majalla UI"/>
                <a:cs typeface="+mj-cs"/>
              </a:rPr>
              <a:t>كما </a:t>
            </a:r>
            <a:r>
              <a:rPr lang="ar-SA" sz="2400" b="1" dirty="0" smtClean="0">
                <a:ea typeface="Majalla UI"/>
                <a:cs typeface="+mj-cs"/>
              </a:rPr>
              <a:t>تشتمل الأبحاث على </a:t>
            </a:r>
            <a:r>
              <a:rPr lang="ar-SA" sz="2400" b="1" dirty="0">
                <a:ea typeface="Majalla UI"/>
                <a:cs typeface="+mj-cs"/>
              </a:rPr>
              <a:t>تخصصات فرعية حديثة لم تنل الاهتمام الكافي من المكتبة العلمية نذكر منها: تغير المناخ والتقاليد اليهودية و تقلب المناخ والحرب </a:t>
            </a:r>
            <a:r>
              <a:rPr lang="ar-SA" sz="2400" b="1" dirty="0" smtClean="0">
                <a:ea typeface="Majalla UI"/>
                <a:cs typeface="+mj-cs"/>
              </a:rPr>
              <a:t>الأهلية. ويمكن </a:t>
            </a:r>
            <a:r>
              <a:rPr lang="ar-SA" sz="2400" b="1" dirty="0">
                <a:ea typeface="Majalla UI"/>
                <a:cs typeface="+mj-cs"/>
              </a:rPr>
              <a:t>النظر في القضايا البيئية من منظور مركزي أو من منظور الإنسان. ويضع النهج الأخير القيم البشرية والدينية والمالية فوق قيم الطبيعة والكون. </a:t>
            </a:r>
            <a:endParaRPr lang="ar-SA" sz="2400" b="1" dirty="0" smtClean="0">
              <a:ea typeface="Majalla UI"/>
              <a:cs typeface="+mj-cs"/>
            </a:endParaRPr>
          </a:p>
          <a:p>
            <a:pPr algn="just" rtl="1">
              <a:lnSpc>
                <a:spcPct val="150000"/>
              </a:lnSpc>
            </a:pPr>
            <a:r>
              <a:rPr lang="ar-SA" sz="2400" b="1" dirty="0">
                <a:ea typeface="Majalla UI"/>
                <a:cs typeface="+mj-cs"/>
              </a:rPr>
              <a:t>ومن المتوقع أن يؤدي ذلك إلى تغير بيئي لم يسبق له مثيل يمكن أن يهدد سلامة الحياة والنظم </a:t>
            </a:r>
            <a:r>
              <a:rPr lang="ar-SA" sz="2400" b="1" dirty="0" smtClean="0">
                <a:ea typeface="Majalla UI"/>
                <a:cs typeface="+mj-cs"/>
              </a:rPr>
              <a:t>الأرضية.</a:t>
            </a:r>
            <a:endParaRPr lang="ar-SA" sz="2400" b="1" dirty="0">
              <a:ea typeface="Majalla UI"/>
              <a:cs typeface="+mj-cs"/>
            </a:endParaRP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3581224114"/>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1670" y="685800"/>
            <a:ext cx="8229600" cy="609600"/>
          </a:xfrm>
        </p:spPr>
        <p:txBody>
          <a:bodyPr/>
          <a:lstStyle/>
          <a:p>
            <a:pPr algn="ctr" rtl="1"/>
            <a:r>
              <a:rPr lang="ar-EG" altLang="en-US" sz="3600" b="1" dirty="0" smtClean="0"/>
              <a:t>الأهمية </a:t>
            </a:r>
            <a:r>
              <a:rPr lang="ar-EG" altLang="en-US" sz="3600" b="1" dirty="0"/>
              <a:t>النسبية لأبحاث </a:t>
            </a:r>
            <a:r>
              <a:rPr lang="ar-EG" altLang="en-US" sz="3600" b="1" dirty="0" smtClean="0"/>
              <a:t>التغير المناخي </a:t>
            </a:r>
            <a:r>
              <a:rPr lang="ar-EG" altLang="en-US" sz="3600" b="1" dirty="0"/>
              <a:t>طبقاً </a:t>
            </a:r>
            <a:r>
              <a:rPr lang="ar-SA" altLang="en-US" sz="3600" b="1" dirty="0" smtClean="0"/>
              <a:t>للموضوعات</a:t>
            </a:r>
            <a:endParaRPr lang="en-US" altLang="en-US" sz="3600" b="1" dirty="0" smtClean="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546280557"/>
              </p:ext>
            </p:extLst>
          </p:nvPr>
        </p:nvGraphicFramePr>
        <p:xfrm>
          <a:off x="271670" y="1524005"/>
          <a:ext cx="8229600" cy="4724400"/>
        </p:xfrm>
        <a:graphic>
          <a:graphicData uri="http://schemas.openxmlformats.org/drawingml/2006/table">
            <a:tbl>
              <a:tblPr rtl="1" firstRow="1" firstCol="1" bandRow="1"/>
              <a:tblGrid>
                <a:gridCol w="5732510">
                  <a:extLst>
                    <a:ext uri="{9D8B030D-6E8A-4147-A177-3AD203B41FA5}">
                      <a16:colId xmlns:a16="http://schemas.microsoft.com/office/drawing/2014/main" val="3450183269"/>
                    </a:ext>
                  </a:extLst>
                </a:gridCol>
                <a:gridCol w="2497090">
                  <a:extLst>
                    <a:ext uri="{9D8B030D-6E8A-4147-A177-3AD203B41FA5}">
                      <a16:colId xmlns:a16="http://schemas.microsoft.com/office/drawing/2014/main" val="3423016781"/>
                    </a:ext>
                  </a:extLst>
                </a:gridCol>
              </a:tblGrid>
              <a:tr h="353645">
                <a:tc>
                  <a:txBody>
                    <a:bodyPr/>
                    <a:lstStyle/>
                    <a:p>
                      <a:pPr marL="0" marR="0" algn="ct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التخصص</a:t>
                      </a:r>
                      <a:endParaRPr lang="en-US" sz="16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النسبة لأجمالي الأبحاث (%)</a:t>
                      </a:r>
                      <a:endParaRPr lang="en-US" sz="16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2503497138"/>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والنظم الزراعية والأمن الغذائي</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13.1</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extLst>
                  <a:ext uri="{0D108BD9-81ED-4DB2-BD59-A6C34878D82A}">
                    <a16:rowId xmlns:a16="http://schemas.microsoft.com/office/drawing/2014/main" val="1425671284"/>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والنظم البحرية </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8.1</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4136433734"/>
                  </a:ext>
                </a:extLst>
              </a:tr>
              <a:tr h="337517">
                <a:tc>
                  <a:txBody>
                    <a:bodyPr/>
                    <a:lstStyle/>
                    <a:p>
                      <a:pPr marL="0" marR="0" algn="r" rtl="0">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والبيئة الحضرية</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4.8</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extLst>
                  <a:ext uri="{0D108BD9-81ED-4DB2-BD59-A6C34878D82A}">
                    <a16:rowId xmlns:a16="http://schemas.microsoft.com/office/drawing/2014/main" val="3879446643"/>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وقطاع السياحة</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1.1</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939003760"/>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وقطاع الصناعة</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5.1</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extLst>
                  <a:ext uri="{0D108BD9-81ED-4DB2-BD59-A6C34878D82A}">
                    <a16:rowId xmlns:a16="http://schemas.microsoft.com/office/drawing/2014/main" val="438250319"/>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وموارد الطاقة </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10.5</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587397283"/>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والملوثات الجوية ونظم الإدارة البيئية</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2.9</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extLst>
                  <a:ext uri="{0D108BD9-81ED-4DB2-BD59-A6C34878D82A}">
                    <a16:rowId xmlns:a16="http://schemas.microsoft.com/office/drawing/2014/main" val="3238975754"/>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والموارد المائية</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7.5</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702835793"/>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والنظم الإيكولوجية</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13.4</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extLst>
                  <a:ext uri="{0D108BD9-81ED-4DB2-BD59-A6C34878D82A}">
                    <a16:rowId xmlns:a16="http://schemas.microsoft.com/office/drawing/2014/main" val="1461077765"/>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واقتصاديات النقل</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1.9</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3782368404"/>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والصحة البيئية</a:t>
                      </a:r>
                      <a:r>
                        <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7.8</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extLst>
                  <a:ext uri="{0D108BD9-81ED-4DB2-BD59-A6C34878D82A}">
                    <a16:rowId xmlns:a16="http://schemas.microsoft.com/office/drawing/2014/main" val="1430388957"/>
                  </a:ext>
                </a:extLst>
              </a:tr>
              <a:tr h="337517">
                <a:tc>
                  <a:txBody>
                    <a:bodyPr/>
                    <a:lstStyle/>
                    <a:p>
                      <a:pPr marL="0" marR="0" algn="r" rtl="1">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التخطيط للتكيف والتخفيف من حدة تغير المناخ  </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1100" b="1">
                          <a:solidFill>
                            <a:srgbClr val="000000"/>
                          </a:solidFill>
                          <a:effectLst/>
                          <a:latin typeface="Calibri" panose="020F0502020204030204" pitchFamily="34" charset="0"/>
                          <a:ea typeface="Calibri" panose="020F0502020204030204" pitchFamily="34" charset="0"/>
                          <a:cs typeface="Arial" panose="020B0604020202020204" pitchFamily="34" charset="0"/>
                        </a:rPr>
                        <a:t>13.4</a:t>
                      </a:r>
                      <a:endParaRPr lang="en-US" sz="11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1512440315"/>
                  </a:ext>
                </a:extLst>
              </a:tr>
              <a:tr h="320551">
                <a:tc>
                  <a:txBody>
                    <a:bodyPr/>
                    <a:lstStyle/>
                    <a:p>
                      <a:pPr marL="0" marR="0" algn="r" rtl="0">
                        <a:lnSpc>
                          <a:spcPct val="107000"/>
                        </a:lnSpc>
                        <a:spcBef>
                          <a:spcPts val="0"/>
                        </a:spcBef>
                        <a:spcAft>
                          <a:spcPts val="0"/>
                        </a:spcAft>
                      </a:pPr>
                      <a:r>
                        <a:rPr lang="ar-SA"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التغيرات المناخية وأحوال الطقس والآثار المناخية</a:t>
                      </a:r>
                      <a:endParaRPr lang="en-US" sz="16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marL="0" marR="0" algn="ctr" rtl="1">
                        <a:lnSpc>
                          <a:spcPct val="107000"/>
                        </a:lnSpc>
                        <a:spcBef>
                          <a:spcPts val="0"/>
                        </a:spcBef>
                        <a:spcAft>
                          <a:spcPts val="0"/>
                        </a:spcAft>
                      </a:pPr>
                      <a:r>
                        <a:rPr lang="ar-SA" sz="11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10.5</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extLst>
                  <a:ext uri="{0D108BD9-81ED-4DB2-BD59-A6C34878D82A}">
                    <a16:rowId xmlns:a16="http://schemas.microsoft.com/office/drawing/2014/main" val="2435396709"/>
                  </a:ext>
                </a:extLst>
              </a:tr>
            </a:tbl>
          </a:graphicData>
        </a:graphic>
      </p:graphicFrame>
    </p:spTree>
    <p:extLst>
      <p:ext uri="{BB962C8B-B14F-4D97-AF65-F5344CB8AC3E}">
        <p14:creationId xmlns:p14="http://schemas.microsoft.com/office/powerpoint/2010/main" val="3988920974"/>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838200"/>
            <a:ext cx="8229600" cy="609600"/>
          </a:xfrm>
        </p:spPr>
        <p:txBody>
          <a:bodyPr/>
          <a:lstStyle/>
          <a:p>
            <a:pPr algn="ctr" rtl="1"/>
            <a:r>
              <a:rPr lang="ar-EG" altLang="en-US" sz="3600" b="1" dirty="0" smtClean="0"/>
              <a:t>الأهمية </a:t>
            </a:r>
            <a:r>
              <a:rPr lang="ar-EG" altLang="en-US" sz="3600" b="1" dirty="0"/>
              <a:t>النسبية لأبحاث </a:t>
            </a:r>
            <a:r>
              <a:rPr lang="ar-EG" altLang="en-US" sz="3600" b="1" dirty="0" smtClean="0"/>
              <a:t>التغير المناخي </a:t>
            </a:r>
            <a:r>
              <a:rPr lang="ar-EG" altLang="en-US" sz="3600" b="1" dirty="0"/>
              <a:t>طبقاً </a:t>
            </a:r>
            <a:r>
              <a:rPr lang="ar-SA" altLang="en-US" sz="3600" b="1" dirty="0" smtClean="0"/>
              <a:t>للموضوعات</a:t>
            </a:r>
            <a:endParaRPr lang="en-US" altLang="en-US" sz="3600" b="1" dirty="0" smtClean="0"/>
          </a:p>
        </p:txBody>
      </p:sp>
      <p:pic>
        <p:nvPicPr>
          <p:cNvPr id="2" name="Content Placeholder 1"/>
          <p:cNvPicPr>
            <a:picLocks noGrp="1" noChangeAspect="1"/>
          </p:cNvPicPr>
          <p:nvPr>
            <p:ph idx="1"/>
          </p:nvPr>
        </p:nvPicPr>
        <p:blipFill>
          <a:blip r:embed="rId2"/>
          <a:stretch>
            <a:fillRect/>
          </a:stretch>
        </p:blipFill>
        <p:spPr>
          <a:xfrm>
            <a:off x="762000" y="1905000"/>
            <a:ext cx="7589520" cy="4322134"/>
          </a:xfrm>
          <a:prstGeom prst="rect">
            <a:avLst/>
          </a:prstGeom>
        </p:spPr>
      </p:pic>
    </p:spTree>
    <p:extLst>
      <p:ext uri="{BB962C8B-B14F-4D97-AF65-F5344CB8AC3E}">
        <p14:creationId xmlns:p14="http://schemas.microsoft.com/office/powerpoint/2010/main" val="2118128583"/>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الأهمية </a:t>
            </a:r>
            <a:r>
              <a:rPr lang="ar-EG" altLang="en-US" sz="3600" b="1" dirty="0"/>
              <a:t>النسبية لأبحاث </a:t>
            </a:r>
            <a:r>
              <a:rPr lang="ar-EG" altLang="en-US" sz="3600" b="1" dirty="0" smtClean="0"/>
              <a:t>التغير المناخي </a:t>
            </a:r>
            <a:r>
              <a:rPr lang="ar-EG" altLang="en-US" sz="3600" b="1" dirty="0"/>
              <a:t>طبقاً </a:t>
            </a:r>
            <a:r>
              <a:rPr lang="ar-SA" altLang="en-US" sz="3600" b="1" dirty="0" smtClean="0"/>
              <a:t>للموضوعات</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من </a:t>
            </a:r>
            <a:r>
              <a:rPr lang="ar-SA" sz="2400" b="1" dirty="0">
                <a:ea typeface="Majalla UI"/>
                <a:cs typeface="+mj-cs"/>
              </a:rPr>
              <a:t>حصر الأبحاث نجدها </a:t>
            </a:r>
            <a:r>
              <a:rPr lang="ar-SA" sz="2400" b="1" dirty="0" smtClean="0">
                <a:ea typeface="Majalla UI"/>
                <a:cs typeface="+mj-cs"/>
              </a:rPr>
              <a:t>تتناول الآتي:</a:t>
            </a:r>
          </a:p>
          <a:p>
            <a:pPr algn="just" rtl="1">
              <a:lnSpc>
                <a:spcPct val="150000"/>
              </a:lnSpc>
            </a:pPr>
            <a:r>
              <a:rPr lang="ar-SA" sz="2400" b="1" dirty="0" smtClean="0">
                <a:ea typeface="Majalla UI"/>
                <a:cs typeface="+mj-cs"/>
              </a:rPr>
              <a:t> </a:t>
            </a:r>
            <a:r>
              <a:rPr lang="ar-SA" sz="2400" b="1" dirty="0">
                <a:ea typeface="Majalla UI"/>
                <a:cs typeface="+mj-cs"/>
              </a:rPr>
              <a:t>آثار تغير المناخ على المستوطنات البشرية </a:t>
            </a:r>
            <a:r>
              <a:rPr lang="ar-SA" sz="2400" b="1" dirty="0" smtClean="0">
                <a:ea typeface="Majalla UI"/>
                <a:cs typeface="+mj-cs"/>
              </a:rPr>
              <a:t>نتيجة </a:t>
            </a:r>
            <a:r>
              <a:rPr lang="ar-SA" sz="2400" b="1" dirty="0">
                <a:ea typeface="Majalla UI"/>
                <a:cs typeface="+mj-cs"/>
              </a:rPr>
              <a:t>عدد من الأسباب المتصلة بتغير المناخ، ولا سيما تغيرات مستوى سطح البحر، والتأثيرات على موارد المياه، والظواهر المناخية القاسية، والأمن الغذائي، وزيادة الأخطار الصحية الناجمة عن الأمراض الناقلة، والمراضة المتصلة بالحرارة في المناطق الحضرية البيئات. </a:t>
            </a:r>
            <a:endParaRPr lang="ar-SA" sz="2400" b="1" dirty="0" smtClean="0">
              <a:ea typeface="Majalla UI"/>
              <a:cs typeface="+mj-cs"/>
            </a:endParaRPr>
          </a:p>
          <a:p>
            <a:pPr algn="just" rtl="1">
              <a:lnSpc>
                <a:spcPct val="150000"/>
              </a:lnSpc>
            </a:pPr>
            <a:r>
              <a:rPr lang="ar-SA" sz="2400" b="1" dirty="0" smtClean="0">
                <a:ea typeface="Majalla UI"/>
                <a:cs typeface="+mj-cs"/>
              </a:rPr>
              <a:t>وبعض </a:t>
            </a:r>
            <a:r>
              <a:rPr lang="ar-SA" sz="2400" b="1" dirty="0">
                <a:ea typeface="Majalla UI"/>
                <a:cs typeface="+mj-cs"/>
              </a:rPr>
              <a:t>المناطق الساحلية ودلتا الأنهار التي لديها مناطق منخفضة الكثافة السكانية، </a:t>
            </a:r>
            <a:r>
              <a:rPr lang="ar-SA" sz="2400" b="1" dirty="0" smtClean="0">
                <a:ea typeface="Majalla UI"/>
                <a:cs typeface="+mj-cs"/>
              </a:rPr>
              <a:t>سوف تتأثر </a:t>
            </a:r>
            <a:r>
              <a:rPr lang="ar-SA" sz="2400" b="1" dirty="0">
                <a:ea typeface="Majalla UI"/>
                <a:cs typeface="+mj-cs"/>
              </a:rPr>
              <a:t>بارتفاع مستوى سطح البحر. ومن المحتمل أن تتعرض المستوطنات الساحلية </a:t>
            </a:r>
            <a:r>
              <a:rPr lang="ar-SA" sz="2400" b="1" dirty="0" smtClean="0">
                <a:ea typeface="Majalla UI"/>
                <a:cs typeface="+mj-cs"/>
              </a:rPr>
              <a:t>لمزيد </a:t>
            </a:r>
            <a:r>
              <a:rPr lang="ar-SA" sz="2400" b="1" dirty="0">
                <a:ea typeface="Majalla UI"/>
                <a:cs typeface="+mj-cs"/>
              </a:rPr>
              <a:t>من التآكل الساحلي. وأبرزت الفيضانات </a:t>
            </a:r>
            <a:r>
              <a:rPr lang="ar-SA" sz="2400" b="1" dirty="0" smtClean="0">
                <a:ea typeface="Majalla UI"/>
                <a:cs typeface="+mj-cs"/>
              </a:rPr>
              <a:t>ضعف </a:t>
            </a:r>
            <a:r>
              <a:rPr lang="ar-SA" sz="2400" b="1" dirty="0">
                <a:ea typeface="Majalla UI"/>
                <a:cs typeface="+mj-cs"/>
              </a:rPr>
              <a:t>المستوطنات </a:t>
            </a:r>
            <a:r>
              <a:rPr lang="ar-SA" sz="2400" b="1" dirty="0" smtClean="0">
                <a:ea typeface="Majalla UI"/>
                <a:cs typeface="+mj-cs"/>
              </a:rPr>
              <a:t>الفيضية، </a:t>
            </a:r>
            <a:r>
              <a:rPr lang="ar-SA" sz="2400" b="1" dirty="0">
                <a:ea typeface="Majalla UI"/>
                <a:cs typeface="+mj-cs"/>
              </a:rPr>
              <a:t>والحاجة إلى وضع استراتيجيات تكيفية لإدارة حالات الطقس المتطرفة والتخفيف من حدتها. </a:t>
            </a: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3167667038"/>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الأهمية </a:t>
            </a:r>
            <a:r>
              <a:rPr lang="ar-EG" altLang="en-US" sz="3600" b="1" dirty="0"/>
              <a:t>النسبية لأبحاث </a:t>
            </a:r>
            <a:r>
              <a:rPr lang="ar-EG" altLang="en-US" sz="3600" b="1" dirty="0" smtClean="0"/>
              <a:t>التغير المناخي </a:t>
            </a:r>
            <a:r>
              <a:rPr lang="ar-EG" altLang="en-US" sz="3600" b="1" dirty="0"/>
              <a:t>طبقاً </a:t>
            </a:r>
            <a:r>
              <a:rPr lang="ar-SA" altLang="en-US" sz="3600" b="1" dirty="0" smtClean="0"/>
              <a:t>للموضوعات</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smtClean="0">
                <a:ea typeface="Majalla UI"/>
                <a:cs typeface="+mj-cs"/>
              </a:rPr>
              <a:t>وسوف تعزز </a:t>
            </a:r>
            <a:r>
              <a:rPr lang="ar-SA" sz="2400" b="1" dirty="0">
                <a:ea typeface="Majalla UI"/>
                <a:cs typeface="+mj-cs"/>
              </a:rPr>
              <a:t>الزيادات في الجفاف مواطن الضعف المتصلة بإمدادات المياه. وتثير التحويلات بين الأحواض ونقل المياه على الصعيد الدولي الحاجة إلى أطر قانونية ملائمة تكفل المساواة بين الدول المشاركة. </a:t>
            </a:r>
            <a:r>
              <a:rPr lang="ar-SA" sz="2400" b="1" dirty="0" smtClean="0">
                <a:ea typeface="Majalla UI"/>
                <a:cs typeface="+mj-cs"/>
              </a:rPr>
              <a:t>وقد </a:t>
            </a:r>
            <a:r>
              <a:rPr lang="ar-SA" sz="2400" b="1" dirty="0">
                <a:ea typeface="Majalla UI"/>
                <a:cs typeface="+mj-cs"/>
              </a:rPr>
              <a:t>تفشل خزانات إمدادات المياه والري في مستجمعات مياه الأنهار الموسمية، مما يؤدي إلى سوء الصرف الصحي في المناطق </a:t>
            </a:r>
            <a:r>
              <a:rPr lang="ar-SA" sz="2400" b="1" dirty="0" smtClean="0">
                <a:ea typeface="Majalla UI"/>
                <a:cs typeface="+mj-cs"/>
              </a:rPr>
              <a:t>الحضرية، </a:t>
            </a:r>
            <a:r>
              <a:rPr lang="ar-SA" sz="2400" b="1" dirty="0">
                <a:ea typeface="Majalla UI"/>
                <a:cs typeface="+mj-cs"/>
              </a:rPr>
              <a:t>فضلا عن نقص الأغذية. </a:t>
            </a:r>
            <a:endParaRPr lang="ar-SA" sz="2400" b="1" dirty="0" smtClean="0">
              <a:ea typeface="Majalla UI"/>
              <a:cs typeface="+mj-cs"/>
            </a:endParaRPr>
          </a:p>
          <a:p>
            <a:pPr algn="just" rtl="1">
              <a:lnSpc>
                <a:spcPct val="150000"/>
              </a:lnSpc>
            </a:pPr>
            <a:r>
              <a:rPr lang="ar-SA" sz="2400" b="1" dirty="0" smtClean="0">
                <a:ea typeface="Majalla UI"/>
                <a:cs typeface="+mj-cs"/>
              </a:rPr>
              <a:t>ويمكن </a:t>
            </a:r>
            <a:r>
              <a:rPr lang="ar-SA" sz="2400" b="1" dirty="0">
                <a:ea typeface="Majalla UI"/>
                <a:cs typeface="+mj-cs"/>
              </a:rPr>
              <a:t>الحد من توليد الطاقة الكهرومائية في فترات الجفاف. وتنصح الدول بتطوير مصادر أخرى للطاقة المتجددة. </a:t>
            </a:r>
            <a:endParaRPr lang="ar-SA" sz="2400" b="1" dirty="0" smtClean="0">
              <a:ea typeface="Majalla UI"/>
              <a:cs typeface="+mj-cs"/>
            </a:endParaRPr>
          </a:p>
          <a:p>
            <a:pPr algn="just" rtl="1">
              <a:lnSpc>
                <a:spcPct val="150000"/>
              </a:lnSpc>
            </a:pPr>
            <a:r>
              <a:rPr lang="ar-SA" sz="2400" b="1" dirty="0" smtClean="0">
                <a:ea typeface="Majalla UI"/>
                <a:cs typeface="+mj-cs"/>
              </a:rPr>
              <a:t>كما ستؤدي </a:t>
            </a:r>
            <a:r>
              <a:rPr lang="ar-SA" sz="2400" b="1" dirty="0">
                <a:ea typeface="Majalla UI"/>
                <a:cs typeface="+mj-cs"/>
              </a:rPr>
              <a:t>التغيرات في درجات الحرارة إلى تغيير توزيع </a:t>
            </a:r>
            <a:r>
              <a:rPr lang="ar-SA" sz="2400" b="1" dirty="0" smtClean="0">
                <a:ea typeface="Majalla UI"/>
                <a:cs typeface="+mj-cs"/>
              </a:rPr>
              <a:t>المكاني لنواقل </a:t>
            </a:r>
            <a:r>
              <a:rPr lang="ar-SA" sz="2400" b="1" dirty="0">
                <a:ea typeface="Majalla UI"/>
                <a:cs typeface="+mj-cs"/>
              </a:rPr>
              <a:t>الأمراض </a:t>
            </a:r>
            <a:r>
              <a:rPr lang="ar-SA" sz="2400" b="1" dirty="0" smtClean="0">
                <a:ea typeface="Majalla UI"/>
                <a:cs typeface="+mj-cs"/>
              </a:rPr>
              <a:t>مثل: </a:t>
            </a:r>
            <a:r>
              <a:rPr lang="ar-SA" sz="2400" b="1" dirty="0">
                <a:ea typeface="Majalla UI"/>
                <a:cs typeface="+mj-cs"/>
              </a:rPr>
              <a:t>البعوض، مما يجعل المستوطنات خالية من الأمراض </a:t>
            </a:r>
            <a:r>
              <a:rPr lang="ar-SA" sz="2400" b="1" dirty="0" smtClean="0">
                <a:ea typeface="Majalla UI"/>
                <a:cs typeface="+mj-cs"/>
              </a:rPr>
              <a:t>المنقولة. </a:t>
            </a:r>
            <a:r>
              <a:rPr lang="ar-SA" sz="2400" b="1" dirty="0">
                <a:ea typeface="Majalla UI"/>
                <a:cs typeface="+mj-cs"/>
              </a:rPr>
              <a:t>وقد يؤدي التكاثر السريع للذبابة المنزلية إلى خلق خطر مرتبط بالاضطرابات المعوية، ولا سيما في ظروف سوء المرافق </a:t>
            </a:r>
            <a:r>
              <a:rPr lang="ar-SA" sz="2400" b="1" dirty="0" smtClean="0">
                <a:ea typeface="Majalla UI"/>
                <a:cs typeface="+mj-cs"/>
              </a:rPr>
              <a:t>والخدمات الصحية</a:t>
            </a:r>
            <a:r>
              <a:rPr lang="ar-SA" sz="2400" b="1" dirty="0">
                <a:ea typeface="Majalla UI"/>
                <a:cs typeface="+mj-cs"/>
              </a:rPr>
              <a:t>. </a:t>
            </a:r>
            <a:endParaRPr lang="ar-SA" sz="2400" b="1" dirty="0" smtClean="0">
              <a:ea typeface="Majalla UI"/>
              <a:cs typeface="+mj-cs"/>
            </a:endParaRPr>
          </a:p>
        </p:txBody>
      </p:sp>
    </p:spTree>
    <p:extLst>
      <p:ext uri="{BB962C8B-B14F-4D97-AF65-F5344CB8AC3E}">
        <p14:creationId xmlns:p14="http://schemas.microsoft.com/office/powerpoint/2010/main" val="1685715568"/>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5957" y="677091"/>
            <a:ext cx="8229600" cy="609600"/>
          </a:xfrm>
        </p:spPr>
        <p:txBody>
          <a:bodyPr/>
          <a:lstStyle/>
          <a:p>
            <a:pPr algn="ctr" rtl="1"/>
            <a:r>
              <a:rPr lang="ar-EG" altLang="en-US" sz="3600" b="1" dirty="0" smtClean="0"/>
              <a:t>الأهمية </a:t>
            </a:r>
            <a:r>
              <a:rPr lang="ar-EG" altLang="en-US" sz="3600" b="1" dirty="0"/>
              <a:t>النسبية لأبحاث </a:t>
            </a:r>
            <a:r>
              <a:rPr lang="ar-EG" altLang="en-US" sz="3600" b="1" dirty="0" smtClean="0"/>
              <a:t>التغير المناخي </a:t>
            </a:r>
            <a:r>
              <a:rPr lang="ar-EG" altLang="en-US" sz="3600" b="1" dirty="0"/>
              <a:t>طبقاً </a:t>
            </a:r>
            <a:r>
              <a:rPr lang="ar-SA" altLang="en-US" sz="3600" b="1" dirty="0" smtClean="0"/>
              <a:t>للموضوعات</a:t>
            </a:r>
            <a:endParaRPr lang="en-US" altLang="en-US" sz="3600" b="1" dirty="0" smtClean="0"/>
          </a:p>
        </p:txBody>
      </p:sp>
      <p:sp>
        <p:nvSpPr>
          <p:cNvPr id="17411" name="Content Placeholder 2"/>
          <p:cNvSpPr>
            <a:spLocks noGrp="1"/>
          </p:cNvSpPr>
          <p:nvPr>
            <p:ph idx="1"/>
          </p:nvPr>
        </p:nvSpPr>
        <p:spPr>
          <a:xfrm>
            <a:off x="271670" y="1295400"/>
            <a:ext cx="8534400" cy="5334000"/>
          </a:xfrm>
        </p:spPr>
        <p:txBody>
          <a:bodyPr/>
          <a:lstStyle/>
          <a:p>
            <a:pPr algn="just" rtl="1">
              <a:lnSpc>
                <a:spcPct val="150000"/>
              </a:lnSpc>
            </a:pPr>
            <a:r>
              <a:rPr lang="ar-SA" sz="2400" b="1" dirty="0">
                <a:ea typeface="Majalla UI"/>
                <a:cs typeface="+mj-cs"/>
              </a:rPr>
              <a:t>ومن المتوقع أن تكون السافانا الجافة مناطق عجز غذائي في المستقبل. ومن شأن الفشل المتكرر للمحاصيل أن يؤدي إلى الانتقال إلى المناطق الحضرية. </a:t>
            </a:r>
            <a:endParaRPr lang="ar-SA" sz="2400" b="1" dirty="0" smtClean="0">
              <a:ea typeface="Majalla UI"/>
              <a:cs typeface="+mj-cs"/>
            </a:endParaRPr>
          </a:p>
          <a:p>
            <a:pPr algn="just" rtl="1">
              <a:lnSpc>
                <a:spcPct val="150000"/>
              </a:lnSpc>
            </a:pPr>
            <a:r>
              <a:rPr lang="ar-SA" sz="2400" b="1" dirty="0" smtClean="0">
                <a:ea typeface="Majalla UI"/>
                <a:cs typeface="+mj-cs"/>
              </a:rPr>
              <a:t>ومن </a:t>
            </a:r>
            <a:r>
              <a:rPr lang="ar-SA" sz="2400" b="1" dirty="0">
                <a:ea typeface="Majalla UI"/>
                <a:cs typeface="+mj-cs"/>
              </a:rPr>
              <a:t>المرجح أن يقوم الرعاة بمزيد من الهجرات العابرة للحدود، وربما يدخلون في صراع مع المجتمعات المستقرة. </a:t>
            </a:r>
            <a:r>
              <a:rPr lang="ar-SA" sz="2400" b="1" dirty="0" smtClean="0">
                <a:ea typeface="Majalla UI"/>
                <a:cs typeface="+mj-cs"/>
              </a:rPr>
              <a:t>وسوف تشمل </a:t>
            </a:r>
            <a:r>
              <a:rPr lang="ar-SA" sz="2400" b="1" dirty="0">
                <a:ea typeface="Majalla UI"/>
                <a:cs typeface="+mj-cs"/>
              </a:rPr>
              <a:t>التدابير التكيفية أساليب الدفاعات الساحلية (حيثما ينطبق ذلك)، والالتزام الصارم بإجراءات نظافة المدن، وصناعة زراعية مستنيرة قادرة على التكيف مع تغير المناخ من حيث الزراعة والاستراتيجيات، والابتكارات في تصميم البيئة لتحقيق أقصى قدر من الراحة البشرية في الحد الأدنى من إنفاق الطاقة. </a:t>
            </a:r>
            <a:endParaRPr lang="ar-SA" sz="2400" b="1" dirty="0" smtClean="0">
              <a:ea typeface="Majalla UI"/>
              <a:cs typeface="+mj-cs"/>
            </a:endParaRPr>
          </a:p>
          <a:p>
            <a:pPr algn="just" rtl="1">
              <a:lnSpc>
                <a:spcPct val="150000"/>
              </a:lnSpc>
            </a:pPr>
            <a:r>
              <a:rPr lang="ar-SA" sz="2400" b="1" dirty="0" smtClean="0">
                <a:ea typeface="Majalla UI"/>
                <a:cs typeface="+mj-cs"/>
              </a:rPr>
              <a:t>وفي المناطق الجافة ستكون </a:t>
            </a:r>
            <a:r>
              <a:rPr lang="ar-SA" sz="2400" b="1" dirty="0">
                <a:ea typeface="Majalla UI"/>
                <a:cs typeface="+mj-cs"/>
              </a:rPr>
              <a:t>هناك حاجة إلى نظم لإدارة الموارد المائية من أجل الاستفادة المثلى من استخدام الموارد المائية والتعاون بين الدول حيثما يتم تقاسم هذه الموارد. </a:t>
            </a:r>
            <a:r>
              <a:rPr lang="ar-SA" sz="2400" b="1" dirty="0" smtClean="0">
                <a:ea typeface="Majalla UI"/>
                <a:cs typeface="+mj-cs"/>
              </a:rPr>
              <a:t> </a:t>
            </a:r>
            <a:endParaRPr lang="ar-SA" sz="2400" b="1" dirty="0" smtClean="0">
              <a:ea typeface="Majalla UI"/>
              <a:cs typeface="+mj-cs"/>
            </a:endParaRPr>
          </a:p>
        </p:txBody>
      </p:sp>
    </p:spTree>
    <p:extLst>
      <p:ext uri="{BB962C8B-B14F-4D97-AF65-F5344CB8AC3E}">
        <p14:creationId xmlns:p14="http://schemas.microsoft.com/office/powerpoint/2010/main" val="2531516102"/>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algn="ctr"/>
            <a:r>
              <a:rPr lang="en-US" sz="4000" b="1"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To Be Continued</a:t>
            </a:r>
          </a:p>
        </p:txBody>
      </p:sp>
    </p:spTree>
    <p:extLst>
      <p:ext uri="{BB962C8B-B14F-4D97-AF65-F5344CB8AC3E}">
        <p14:creationId xmlns:p14="http://schemas.microsoft.com/office/powerpoint/2010/main" val="2116328880"/>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43000" y="838200"/>
            <a:ext cx="6583680" cy="4937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2731505"/>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full-20earth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76400" y="533400"/>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828800" y="2705100"/>
            <a:ext cx="5410200" cy="1371600"/>
          </a:xfrm>
          <a:prstGeom prst="rect">
            <a:avLst/>
          </a:prstGeom>
        </p:spPr>
        <p:txBody>
          <a:bodyPr wrap="none" fromWordArt="1">
            <a:prstTxWarp prst="textPlain">
              <a:avLst>
                <a:gd name="adj" fmla="val 50000"/>
              </a:avLst>
            </a:prstTxWarp>
          </a:bodyPr>
          <a:lstStyle/>
          <a:p>
            <a:pPr lvl="0" algn="ctr" rtl="1" fontAlgn="base">
              <a:spcBef>
                <a:spcPct val="0"/>
              </a:spcBef>
              <a:spcAft>
                <a:spcPct val="0"/>
              </a:spcAft>
              <a:defRPr/>
            </a:pP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الاتجاهات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الحديثة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والمعاصرة</a:t>
            </a:r>
            <a:endPar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endParaRPr>
          </a:p>
          <a:p>
            <a:pPr lvl="0" algn="ctr" rtl="1" fontAlgn="base">
              <a:spcBef>
                <a:spcPct val="0"/>
              </a:spcBef>
              <a:spcAft>
                <a:spcPct val="0"/>
              </a:spcAft>
              <a:defRPr/>
            </a:pP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لدراسة التغيرات المناخية</a:t>
            </a:r>
            <a:endPar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Impact" panose="020B0806030902050204" pitchFamily="34" charset="0"/>
              <a:ea typeface="MS PGothic" panose="020B0600070205080204" pitchFamily="34" charset="-128"/>
              <a:cs typeface="+mn-cs"/>
            </a:endParaRPr>
          </a:p>
        </p:txBody>
      </p:sp>
    </p:spTree>
    <p:extLst>
      <p:ext uri="{BB962C8B-B14F-4D97-AF65-F5344CB8AC3E}">
        <p14:creationId xmlns:p14="http://schemas.microsoft.com/office/powerpoint/2010/main" val="3478393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الـمـقدمـــة</a:t>
            </a:r>
            <a:endParaRPr lang="en-US" altLang="en-US" sz="4000" b="1" dirty="0" smtClean="0"/>
          </a:p>
        </p:txBody>
      </p:sp>
      <p:sp>
        <p:nvSpPr>
          <p:cNvPr id="17411" name="Content Placeholder 2"/>
          <p:cNvSpPr>
            <a:spLocks noGrp="1"/>
          </p:cNvSpPr>
          <p:nvPr>
            <p:ph idx="1"/>
          </p:nvPr>
        </p:nvSpPr>
        <p:spPr>
          <a:xfrm>
            <a:off x="304800" y="1295400"/>
            <a:ext cx="8534400" cy="5181600"/>
          </a:xfrm>
        </p:spPr>
        <p:txBody>
          <a:bodyPr/>
          <a:lstStyle/>
          <a:p>
            <a:pPr algn="just" rtl="1">
              <a:lnSpc>
                <a:spcPct val="150000"/>
              </a:lnSpc>
            </a:pPr>
            <a:r>
              <a:rPr lang="ar-SA" sz="2400" b="1" dirty="0" smtClean="0">
                <a:ea typeface="Majalla UI"/>
                <a:cs typeface="+mj-cs"/>
              </a:rPr>
              <a:t>اتاحت </a:t>
            </a:r>
            <a:r>
              <a:rPr lang="ar-SA" sz="2400" b="1" dirty="0">
                <a:ea typeface="Majalla UI"/>
                <a:cs typeface="+mj-cs"/>
              </a:rPr>
              <a:t>الدوريات العلمية المختلفة، الفرصة أمام الباحثين على مستوي العالم لدراسة التغيرات المناخية ووضع أفكارهم </a:t>
            </a:r>
            <a:r>
              <a:rPr lang="ar-SA" sz="2400" b="1" dirty="0" smtClean="0">
                <a:ea typeface="Majalla UI"/>
                <a:cs typeface="+mj-cs"/>
              </a:rPr>
              <a:t>العلمية</a:t>
            </a:r>
            <a:r>
              <a:rPr lang="ar-SA" sz="2400" b="1" dirty="0">
                <a:ea typeface="Majalla UI"/>
                <a:cs typeface="+mj-cs"/>
              </a:rPr>
              <a:t>،</a:t>
            </a:r>
            <a:r>
              <a:rPr lang="ar-SA" sz="2400" b="1" dirty="0" smtClean="0">
                <a:ea typeface="Majalla UI"/>
                <a:cs typeface="+mj-cs"/>
              </a:rPr>
              <a:t> </a:t>
            </a:r>
            <a:r>
              <a:rPr lang="ar-SA" sz="2400" b="1" dirty="0">
                <a:ea typeface="Majalla UI"/>
                <a:cs typeface="+mj-cs"/>
              </a:rPr>
              <a:t>لتكون بمثابة قاعدة معلومات يمكن من خلالها خدمة البيئة المحلية والإقليمية والعالمية، </a:t>
            </a:r>
            <a:r>
              <a:rPr lang="ar-SA" sz="2400" b="1" dirty="0" smtClean="0">
                <a:ea typeface="Majalla UI"/>
                <a:cs typeface="+mj-cs"/>
              </a:rPr>
              <a:t>ذلك والتعرف </a:t>
            </a:r>
            <a:r>
              <a:rPr lang="ar-SA" sz="2400" b="1" dirty="0">
                <a:ea typeface="Majalla UI"/>
                <a:cs typeface="+mj-cs"/>
              </a:rPr>
              <a:t>على كل ما هو خاص بمشكلات التغيرات المناخية في مجال البحث العلمي على المستوى العالمي، وذلك بغاية المعالجة والتخفيف والحد من أخطار تلك المشكلات.</a:t>
            </a:r>
            <a:endParaRPr lang="en-US" sz="2400" b="1" dirty="0" smtClean="0">
              <a:ea typeface="Majalla UI"/>
              <a:cs typeface="+mj-cs"/>
            </a:endParaRPr>
          </a:p>
          <a:p>
            <a:pPr algn="just" rtl="1">
              <a:lnSpc>
                <a:spcPct val="150000"/>
              </a:lnSpc>
            </a:pPr>
            <a:r>
              <a:rPr lang="ar-SA" sz="2400" b="1" dirty="0" smtClean="0">
                <a:solidFill>
                  <a:prstClr val="black"/>
                </a:solidFill>
                <a:ea typeface="Majalla UI"/>
                <a:cs typeface="Traditional Arabic" panose="02020603050405020304" pitchFamily="18" charset="-78"/>
              </a:rPr>
              <a:t>وفي </a:t>
            </a:r>
            <a:r>
              <a:rPr lang="ar-SA" sz="2400" b="1" dirty="0">
                <a:solidFill>
                  <a:prstClr val="black"/>
                </a:solidFill>
                <a:ea typeface="Majalla UI"/>
                <a:cs typeface="Traditional Arabic" panose="02020603050405020304" pitchFamily="18" charset="-78"/>
              </a:rPr>
              <a:t>الآونة الأخيرة </a:t>
            </a:r>
            <a:r>
              <a:rPr lang="ar-SA" sz="2400" b="1" dirty="0" smtClean="0">
                <a:ea typeface="Majalla UI"/>
                <a:cs typeface="+mj-cs"/>
              </a:rPr>
              <a:t>نٌشرت مجموعة </a:t>
            </a:r>
            <a:r>
              <a:rPr lang="ar-SA" sz="2400" b="1" dirty="0">
                <a:ea typeface="Majalla UI"/>
                <a:cs typeface="+mj-cs"/>
              </a:rPr>
              <a:t>قيِّمة من الدراسات للتغيرات المناخية وتأثيراتها المحتملة على المستوى المحلي والإقليمي والعالمي، غير أن عملية التقييم مازالت تشوبها التحديات من الناحية العلمية، ولا </a:t>
            </a:r>
            <a:r>
              <a:rPr lang="ar-SA" sz="2400" b="1" dirty="0" smtClean="0">
                <a:ea typeface="Majalla UI"/>
                <a:cs typeface="+mj-cs"/>
              </a:rPr>
              <a:t>تزال</a:t>
            </a:r>
            <a:r>
              <a:rPr lang="en-US" sz="2400" b="1" dirty="0" smtClean="0">
                <a:ea typeface="Majalla UI"/>
                <a:cs typeface="+mj-cs"/>
              </a:rPr>
              <a:t> </a:t>
            </a:r>
            <a:r>
              <a:rPr lang="ar-SA" sz="2400" b="1" dirty="0" smtClean="0">
                <a:ea typeface="Majalla UI"/>
                <a:cs typeface="+mj-cs"/>
              </a:rPr>
              <a:t>حتى </a:t>
            </a:r>
            <a:r>
              <a:rPr lang="ar-SA" sz="2400" b="1" dirty="0">
                <a:ea typeface="Majalla UI"/>
                <a:cs typeface="+mj-cs"/>
              </a:rPr>
              <a:t>الآن، تجري على أصعدة متفرقة ومشتتة؛ فحتى الوقت الراهن، لم يتوافر من أوجه اليقين سوى قدر محدود من المعلومات حول تغير المناخ </a:t>
            </a:r>
            <a:r>
              <a:rPr lang="ar-SA" sz="2400" b="1" dirty="0" smtClean="0">
                <a:ea typeface="Majalla UI"/>
                <a:cs typeface="+mj-cs"/>
              </a:rPr>
              <a:t>وأثاره </a:t>
            </a:r>
            <a:r>
              <a:rPr lang="ar-SA" sz="2400" b="1" dirty="0">
                <a:ea typeface="Majalla UI"/>
                <a:cs typeface="+mj-cs"/>
              </a:rPr>
              <a:t>المستقبلية</a:t>
            </a:r>
            <a:r>
              <a:rPr lang="ar-SA" sz="2400" b="1" dirty="0" smtClean="0">
                <a:ea typeface="Majalla UI"/>
                <a:cs typeface="+mj-cs"/>
              </a:rPr>
              <a:t>.</a:t>
            </a:r>
            <a:endParaRPr lang="ar-SA" sz="2400" b="1" dirty="0" smtClean="0">
              <a:ea typeface="Majalla UI"/>
              <a:cs typeface="+mj-cs"/>
            </a:endParaRPr>
          </a:p>
        </p:txBody>
      </p:sp>
    </p:spTree>
    <p:extLst>
      <p:ext uri="{BB962C8B-B14F-4D97-AF65-F5344CB8AC3E}">
        <p14:creationId xmlns:p14="http://schemas.microsoft.com/office/powerpoint/2010/main" val="1381999987"/>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SA" altLang="en-US" sz="4400" b="1" dirty="0" smtClean="0"/>
              <a:t>إشكالية</a:t>
            </a:r>
            <a:r>
              <a:rPr lang="ar-EG" altLang="en-US" sz="4400" b="1" dirty="0" smtClean="0"/>
              <a:t> </a:t>
            </a:r>
            <a:r>
              <a:rPr lang="ar-EG" altLang="en-US" sz="4400" b="1" dirty="0"/>
              <a:t>دراسة التغير المناخي </a:t>
            </a:r>
            <a:endParaRPr lang="en-US" altLang="en-US" sz="4000" b="1" dirty="0" smtClean="0"/>
          </a:p>
        </p:txBody>
      </p:sp>
      <p:sp>
        <p:nvSpPr>
          <p:cNvPr id="17411" name="Content Placeholder 2"/>
          <p:cNvSpPr>
            <a:spLocks noGrp="1"/>
          </p:cNvSpPr>
          <p:nvPr>
            <p:ph idx="1"/>
          </p:nvPr>
        </p:nvSpPr>
        <p:spPr>
          <a:xfrm>
            <a:off x="304800" y="1328530"/>
            <a:ext cx="8534400" cy="5562600"/>
          </a:xfrm>
        </p:spPr>
        <p:txBody>
          <a:bodyPr/>
          <a:lstStyle/>
          <a:p>
            <a:pPr algn="just" rtl="1">
              <a:lnSpc>
                <a:spcPct val="150000"/>
              </a:lnSpc>
            </a:pPr>
            <a:r>
              <a:rPr lang="ar-SA" sz="2400" b="1" dirty="0">
                <a:ea typeface="Majalla UI"/>
                <a:cs typeface="+mj-cs"/>
              </a:rPr>
              <a:t>تعد مشكلة دراسة التغير المناخي من القضايا الدولية والإقليمية والوطنية، ولأهميتها تتناولها عدة تخصصات على جميع المستويات. ولاستقراء حجم المشكلة وابعادها البحثية، تتطلب مدخلات من علماء الغلاف الجوي، وعلماء المحيطات، وعلماء البيئة، والاقتصاديين، ومحللي السياسات، </a:t>
            </a:r>
            <a:r>
              <a:rPr lang="ar-SA" sz="2400" b="1" dirty="0" smtClean="0">
                <a:ea typeface="Majalla UI"/>
                <a:cs typeface="+mj-cs"/>
              </a:rPr>
              <a:t>وغيرهم، وفيما يلي نستعرض بعض من هذه المشكلات: </a:t>
            </a:r>
          </a:p>
          <a:p>
            <a:pPr algn="just" rtl="1">
              <a:lnSpc>
                <a:spcPct val="150000"/>
              </a:lnSpc>
            </a:pPr>
            <a:r>
              <a:rPr lang="ar-SA" sz="2400" b="1" dirty="0" smtClean="0">
                <a:ea typeface="Majalla UI"/>
                <a:cs typeface="+mj-cs"/>
              </a:rPr>
              <a:t>ما </a:t>
            </a:r>
            <a:r>
              <a:rPr lang="ar-SA" sz="2400" b="1" dirty="0">
                <a:ea typeface="Majalla UI"/>
                <a:cs typeface="+mj-cs"/>
              </a:rPr>
              <a:t>أدرج من الكيمياء الضوئية لطبقة الأوزون في الغلاف الجوي في معهد جودارد للدراسات الفضائية </a:t>
            </a:r>
            <a:r>
              <a:rPr lang="en-US" sz="1800" b="1" dirty="0" smtClean="0">
                <a:latin typeface="Arial" panose="020B0604020202020204" pitchFamily="34" charset="0"/>
                <a:ea typeface="Majalla UI"/>
                <a:cs typeface="Arial" panose="020B0604020202020204" pitchFamily="34" charset="0"/>
              </a:rPr>
              <a:t>GM</a:t>
            </a:r>
            <a:r>
              <a:rPr lang="en-US" sz="2400" b="1" dirty="0" smtClean="0">
                <a:ea typeface="Majalla UI"/>
                <a:cs typeface="+mj-cs"/>
              </a:rPr>
              <a:t>، </a:t>
            </a:r>
            <a:r>
              <a:rPr lang="ar-SA" sz="2400" b="1" dirty="0">
                <a:ea typeface="Majalla UI"/>
                <a:cs typeface="+mj-cs"/>
              </a:rPr>
              <a:t>للتحقيق في الارتباط بين الكيمياء وتغير المناخ؛ حيث تعد استجابة الأوزون أشارة عكسية على تغيرات درجة حرارة الأرض، ولأن التبريد الإشعاعي في أعلى الاستراتوسفير يؤدي إلى زيادة الأوزون، في حين أن الاحترار يقلل الأوزون في أسفل </a:t>
            </a:r>
            <a:r>
              <a:rPr lang="ar-SA" sz="2400" b="1" dirty="0" smtClean="0">
                <a:ea typeface="Majalla UI"/>
                <a:cs typeface="+mj-cs"/>
              </a:rPr>
              <a:t>الاستراتوسفير</a:t>
            </a:r>
            <a:r>
              <a:rPr lang="ar-SA" sz="2400" b="1" dirty="0" smtClean="0">
                <a:ea typeface="Majalla UI"/>
                <a:cs typeface="+mj-cs"/>
              </a:rPr>
              <a:t>.</a:t>
            </a:r>
          </a:p>
        </p:txBody>
      </p:sp>
    </p:spTree>
    <p:extLst>
      <p:ext uri="{BB962C8B-B14F-4D97-AF65-F5344CB8AC3E}">
        <p14:creationId xmlns:p14="http://schemas.microsoft.com/office/powerpoint/2010/main" val="1214025148"/>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SA" altLang="en-US" sz="4400" b="1" dirty="0" smtClean="0"/>
              <a:t>إشكالية</a:t>
            </a:r>
            <a:r>
              <a:rPr lang="ar-EG" altLang="en-US" sz="4400" b="1" dirty="0" smtClean="0"/>
              <a:t> </a:t>
            </a:r>
            <a:r>
              <a:rPr lang="ar-EG" altLang="en-US" sz="4400" b="1" dirty="0"/>
              <a:t>دراسة التغير المناخي </a:t>
            </a:r>
            <a:endParaRPr lang="en-US" altLang="en-US" sz="4000" b="1" dirty="0" smtClean="0"/>
          </a:p>
        </p:txBody>
      </p:sp>
      <p:sp>
        <p:nvSpPr>
          <p:cNvPr id="17411" name="Content Placeholder 2"/>
          <p:cNvSpPr>
            <a:spLocks noGrp="1"/>
          </p:cNvSpPr>
          <p:nvPr>
            <p:ph idx="1"/>
          </p:nvPr>
        </p:nvSpPr>
        <p:spPr>
          <a:xfrm>
            <a:off x="304800" y="1143000"/>
            <a:ext cx="8534400" cy="5562600"/>
          </a:xfrm>
        </p:spPr>
        <p:txBody>
          <a:bodyPr/>
          <a:lstStyle/>
          <a:p>
            <a:pPr algn="just" rtl="1">
              <a:lnSpc>
                <a:spcPct val="150000"/>
              </a:lnSpc>
            </a:pPr>
            <a:r>
              <a:rPr lang="ar-SA" sz="2400" b="1" dirty="0">
                <a:ea typeface="Majalla UI"/>
                <a:cs typeface="+mj-cs"/>
              </a:rPr>
              <a:t>نتائج المنظور الديناميكي اللاخطي بشأن تغير المناخ الذي اقترحه </a:t>
            </a:r>
            <a:r>
              <a:rPr lang="ar-SA" sz="2400" b="1" dirty="0" smtClean="0">
                <a:ea typeface="Majalla UI"/>
                <a:cs typeface="+mj-cs"/>
              </a:rPr>
              <a:t>بالمر</a:t>
            </a:r>
            <a:r>
              <a:rPr lang="en-US" sz="1800" b="1" dirty="0" smtClean="0">
                <a:latin typeface="Arial" panose="020B0604020202020204" pitchFamily="34" charset="0"/>
                <a:ea typeface="Majalla UI"/>
                <a:cs typeface="Arial" panose="020B0604020202020204" pitchFamily="34" charset="0"/>
              </a:rPr>
              <a:t>Palmer</a:t>
            </a:r>
            <a:r>
              <a:rPr lang="en-US" sz="2400" b="1" dirty="0" smtClean="0">
                <a:ea typeface="Majalla UI"/>
                <a:cs typeface="+mj-cs"/>
              </a:rPr>
              <a:t> </a:t>
            </a:r>
            <a:r>
              <a:rPr lang="ar-SA" sz="2400" b="1" dirty="0" smtClean="0">
                <a:ea typeface="Majalla UI"/>
                <a:cs typeface="+mj-cs"/>
              </a:rPr>
              <a:t> الأنعكاسات </a:t>
            </a:r>
            <a:r>
              <a:rPr lang="ar-SA" sz="2400" b="1" dirty="0">
                <a:ea typeface="Majalla UI"/>
                <a:cs typeface="+mj-cs"/>
              </a:rPr>
              <a:t>السلبية. ووفقا لذلك من المتوقع أن تظهر الاستجابة إلى الضعف بشكل رئيسي في تغيير ترددات النظم المناخية، في حين أن البنية المكانية للنظم ستكون غير حساسة نسبيا. </a:t>
            </a:r>
            <a:endParaRPr lang="ar-SA" sz="2400" b="1" dirty="0" smtClean="0">
              <a:ea typeface="Majalla UI"/>
              <a:cs typeface="+mj-cs"/>
            </a:endParaRPr>
          </a:p>
          <a:p>
            <a:pPr algn="just" rtl="1">
              <a:lnSpc>
                <a:spcPct val="150000"/>
              </a:lnSpc>
            </a:pPr>
            <a:r>
              <a:rPr lang="ar-SA" sz="2400" b="1" dirty="0" smtClean="0">
                <a:ea typeface="Majalla UI"/>
                <a:cs typeface="+mj-cs"/>
              </a:rPr>
              <a:t>تأثير النظام </a:t>
            </a:r>
            <a:r>
              <a:rPr lang="ar-SA" sz="2400" b="1" dirty="0">
                <a:ea typeface="Majalla UI"/>
                <a:cs typeface="+mj-cs"/>
              </a:rPr>
              <a:t>العالمي لتغير المناخ على مسارات الانبعاثات المستقبلية لكل دولة، مع إدراج صريح لديناميكية الدول النامية في السيناريوهات وأطر النمذجة من أجل تحسين عمليات تقييم الانبعاثات وتعيين استراتيجيات التخفيف من أجل تحقيق الاستقرار</a:t>
            </a:r>
            <a:r>
              <a:rPr lang="ar-SA" sz="2400" b="1" dirty="0" smtClean="0">
                <a:ea typeface="Majalla UI"/>
                <a:cs typeface="+mj-cs"/>
              </a:rPr>
              <a:t>.</a:t>
            </a:r>
          </a:p>
          <a:p>
            <a:pPr algn="just" rtl="1">
              <a:lnSpc>
                <a:spcPct val="150000"/>
              </a:lnSpc>
            </a:pPr>
            <a:r>
              <a:rPr lang="ar-SA" sz="2400" b="1" dirty="0">
                <a:ea typeface="Majalla UI"/>
                <a:cs typeface="+mj-cs"/>
              </a:rPr>
              <a:t>ا</a:t>
            </a:r>
            <a:r>
              <a:rPr lang="ar-SA" sz="2400" b="1" dirty="0" smtClean="0">
                <a:ea typeface="Majalla UI"/>
                <a:cs typeface="+mj-cs"/>
              </a:rPr>
              <a:t>لأحداث </a:t>
            </a:r>
            <a:r>
              <a:rPr lang="ar-SA" sz="2400" b="1" dirty="0">
                <a:ea typeface="Majalla UI"/>
                <a:cs typeface="+mj-cs"/>
              </a:rPr>
              <a:t>المناخية المتطرفة التي تحدث داخل البيئات المختلفة؛ ويرجع ذلك إلى ضخامة الدمار الذي نتج عنها؛ حيث أصبح التصحر وما يصاحبه من آثار تتمثل في المجاعة، وتقلص المسطحات المائية الناجمة عن الجفاف، وتقلص الغطاء النباتي.</a:t>
            </a:r>
            <a:endParaRPr lang="ar-SA" sz="2400" b="1" dirty="0" smtClean="0">
              <a:ea typeface="Majalla UI"/>
              <a:cs typeface="+mj-cs"/>
            </a:endParaRPr>
          </a:p>
        </p:txBody>
      </p:sp>
    </p:spTree>
    <p:extLst>
      <p:ext uri="{BB962C8B-B14F-4D97-AF65-F5344CB8AC3E}">
        <p14:creationId xmlns:p14="http://schemas.microsoft.com/office/powerpoint/2010/main" val="463326402"/>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57200"/>
            <a:ext cx="8229600" cy="609600"/>
          </a:xfrm>
        </p:spPr>
        <p:txBody>
          <a:bodyPr/>
          <a:lstStyle/>
          <a:p>
            <a:pPr algn="ctr" rtl="1"/>
            <a:r>
              <a:rPr lang="ar-SA" altLang="en-US" sz="4400" b="1" dirty="0" smtClean="0"/>
              <a:t>إشكالية</a:t>
            </a:r>
            <a:r>
              <a:rPr lang="ar-EG" altLang="en-US" sz="4400" b="1" dirty="0" smtClean="0"/>
              <a:t> </a:t>
            </a:r>
            <a:r>
              <a:rPr lang="ar-EG" altLang="en-US" sz="4400" b="1" dirty="0"/>
              <a:t>دراسة التغير المناخي </a:t>
            </a:r>
            <a:endParaRPr lang="en-US" altLang="en-US" sz="4000" b="1" dirty="0" smtClean="0"/>
          </a:p>
        </p:txBody>
      </p:sp>
      <p:sp>
        <p:nvSpPr>
          <p:cNvPr id="17411" name="Content Placeholder 2"/>
          <p:cNvSpPr>
            <a:spLocks noGrp="1"/>
          </p:cNvSpPr>
          <p:nvPr>
            <p:ph idx="1"/>
          </p:nvPr>
        </p:nvSpPr>
        <p:spPr>
          <a:xfrm>
            <a:off x="304800" y="990600"/>
            <a:ext cx="8534400" cy="5638800"/>
          </a:xfrm>
        </p:spPr>
        <p:txBody>
          <a:bodyPr/>
          <a:lstStyle/>
          <a:p>
            <a:pPr algn="just" rtl="1">
              <a:lnSpc>
                <a:spcPct val="150000"/>
              </a:lnSpc>
            </a:pPr>
            <a:r>
              <a:rPr lang="ar-SA" sz="2400" b="1" dirty="0">
                <a:ea typeface="Majalla UI"/>
                <a:cs typeface="+mj-cs"/>
              </a:rPr>
              <a:t>اقتصاديات تغير المناخ واستراتيجيات التخفيف، التي يمكن أن تقدم النسب المواتية للاستحقاقات والتكلفة. وطبيعة وحجم الآثار الاقتصادية الضارة للتغير المناخي المتوقع، لضمان مستقبل آمن ومستدام. ومن وجهة نظر متكاملة لإدارة الأخطار المتعلقة بتغير </a:t>
            </a:r>
            <a:r>
              <a:rPr lang="ar-SA" sz="2400" b="1" dirty="0" smtClean="0">
                <a:ea typeface="Majalla UI"/>
                <a:cs typeface="+mj-cs"/>
              </a:rPr>
              <a:t>المناخ.</a:t>
            </a:r>
          </a:p>
          <a:p>
            <a:pPr algn="just" rtl="1">
              <a:lnSpc>
                <a:spcPct val="150000"/>
              </a:lnSpc>
            </a:pPr>
            <a:r>
              <a:rPr lang="ar-SA" sz="2400" b="1" dirty="0">
                <a:ea typeface="Majalla UI"/>
                <a:cs typeface="+mj-cs"/>
              </a:rPr>
              <a:t>ماعرض من الفريق الحكومي الدولي المعني بتغير المناخ في شنغهاي بالصين، وتحديد الأنشطة البشرية التي تسبب الاحترار العالمي؛ واحتمال حدوث تراجع واسع النطاق في الأنهار الجليدية الجبلية في المناطق غير القطبية</a:t>
            </a:r>
            <a:r>
              <a:rPr lang="ar-SA" sz="2400" b="1" dirty="0" smtClean="0">
                <a:ea typeface="Majalla UI"/>
                <a:cs typeface="+mj-cs"/>
              </a:rPr>
              <a:t>.</a:t>
            </a:r>
            <a:endParaRPr lang="ar-SA" sz="2400" b="1" dirty="0" smtClean="0">
              <a:ea typeface="Majalla UI"/>
              <a:cs typeface="+mj-cs"/>
            </a:endParaRPr>
          </a:p>
          <a:p>
            <a:pPr algn="just" rtl="1">
              <a:lnSpc>
                <a:spcPct val="150000"/>
              </a:lnSpc>
            </a:pPr>
            <a:r>
              <a:rPr lang="ar-SA" sz="2400" b="1" dirty="0">
                <a:ea typeface="Majalla UI"/>
                <a:cs typeface="+mj-cs"/>
              </a:rPr>
              <a:t>والمشكلة الأصعب أن العوامل التي تؤثر على تغيرات درجة حرارة سطح الأرض مثل: دورة المحيطات واستجابات النظم الإيكولوجية الأرضية تتغير مع تغير المناخ</a:t>
            </a:r>
            <a:r>
              <a:rPr lang="ar-SA" sz="2400" b="1" dirty="0" smtClean="0">
                <a:ea typeface="Majalla UI"/>
                <a:cs typeface="+mj-cs"/>
              </a:rPr>
              <a:t>.</a:t>
            </a:r>
          </a:p>
          <a:p>
            <a:pPr algn="just" rtl="1">
              <a:lnSpc>
                <a:spcPct val="150000"/>
              </a:lnSpc>
            </a:pPr>
            <a:r>
              <a:rPr lang="ar-SA" sz="2400" b="1" dirty="0" smtClean="0">
                <a:ea typeface="Majalla UI"/>
                <a:cs typeface="+mj-cs"/>
              </a:rPr>
              <a:t>ومازال </a:t>
            </a:r>
            <a:r>
              <a:rPr lang="ar-SA" sz="2400" b="1" dirty="0">
                <a:ea typeface="Majalla UI"/>
                <a:cs typeface="+mj-cs"/>
              </a:rPr>
              <a:t>هناك بعض الشكوك بالاستنتاجات العلمية القائمة على واقع تغير المناخ، والإجراءات التي ينبغي أن نتخذها للتخفيف من </a:t>
            </a:r>
            <a:r>
              <a:rPr lang="ar-SA" sz="2400" b="1" dirty="0" smtClean="0">
                <a:ea typeface="Majalla UI"/>
                <a:cs typeface="+mj-cs"/>
              </a:rPr>
              <a:t>آثاره.</a:t>
            </a:r>
            <a:endParaRPr lang="ar-SA" sz="2400" b="1" dirty="0" smtClean="0">
              <a:ea typeface="Majalla UI"/>
              <a:cs typeface="+mj-cs"/>
            </a:endParaRPr>
          </a:p>
        </p:txBody>
      </p:sp>
    </p:spTree>
    <p:extLst>
      <p:ext uri="{BB962C8B-B14F-4D97-AF65-F5344CB8AC3E}">
        <p14:creationId xmlns:p14="http://schemas.microsoft.com/office/powerpoint/2010/main" val="2291337775"/>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1792" y="685800"/>
            <a:ext cx="8229600" cy="609600"/>
          </a:xfrm>
        </p:spPr>
        <p:txBody>
          <a:bodyPr/>
          <a:lstStyle/>
          <a:p>
            <a:pPr algn="ctr" rtl="1"/>
            <a:r>
              <a:rPr lang="ar-EG" altLang="en-US" sz="3600" b="1" dirty="0" smtClean="0"/>
              <a:t>الأهمية </a:t>
            </a:r>
            <a:r>
              <a:rPr lang="ar-EG" altLang="en-US" sz="3600" b="1" dirty="0"/>
              <a:t>النسبية لأبحاث </a:t>
            </a:r>
            <a:r>
              <a:rPr lang="ar-EG" altLang="en-US" sz="3600" b="1" dirty="0" smtClean="0"/>
              <a:t>التغ</a:t>
            </a:r>
            <a:r>
              <a:rPr lang="ar-SA" altLang="en-US" sz="3600" b="1" dirty="0" smtClean="0"/>
              <a:t>ي</a:t>
            </a:r>
            <a:r>
              <a:rPr lang="ar-EG" altLang="en-US" sz="3600" b="1" dirty="0" smtClean="0"/>
              <a:t>ر</a:t>
            </a:r>
            <a:r>
              <a:rPr lang="ar-SA" altLang="en-US" sz="3600" b="1" dirty="0" smtClean="0"/>
              <a:t> </a:t>
            </a:r>
            <a:r>
              <a:rPr lang="ar-EG" altLang="en-US" sz="3600" b="1" dirty="0" smtClean="0"/>
              <a:t>المناخي </a:t>
            </a:r>
            <a:r>
              <a:rPr lang="ar-EG" altLang="en-US" sz="3600" b="1" dirty="0"/>
              <a:t>طبقاً </a:t>
            </a:r>
            <a:r>
              <a:rPr lang="ar-EG" altLang="en-US" sz="3600" b="1" dirty="0" smtClean="0"/>
              <a:t>ل</a:t>
            </a:r>
            <a:r>
              <a:rPr lang="ar-SA" altLang="en-US" sz="3600" b="1" dirty="0" smtClean="0"/>
              <a:t>ل</a:t>
            </a:r>
            <a:r>
              <a:rPr lang="ar-EG" altLang="en-US" sz="3600" b="1" dirty="0" smtClean="0"/>
              <a:t>نطاق الجغرافي</a:t>
            </a:r>
            <a:r>
              <a:rPr lang="en-US" altLang="en-US" sz="3600" b="1" dirty="0" smtClean="0"/>
              <a:t> </a:t>
            </a:r>
            <a:endParaRPr lang="en-US" altLang="en-US" sz="3600" b="1" dirty="0" smtClean="0"/>
          </a:p>
        </p:txBody>
      </p:sp>
      <p:sp>
        <p:nvSpPr>
          <p:cNvPr id="17411" name="Content Placeholder 2"/>
          <p:cNvSpPr>
            <a:spLocks noGrp="1"/>
          </p:cNvSpPr>
          <p:nvPr>
            <p:ph idx="1"/>
          </p:nvPr>
        </p:nvSpPr>
        <p:spPr>
          <a:xfrm>
            <a:off x="251793" y="1447800"/>
            <a:ext cx="8534400" cy="4876800"/>
          </a:xfrm>
        </p:spPr>
        <p:txBody>
          <a:bodyPr/>
          <a:lstStyle/>
          <a:p>
            <a:pPr algn="just" rtl="1">
              <a:lnSpc>
                <a:spcPct val="150000"/>
              </a:lnSpc>
            </a:pPr>
            <a:r>
              <a:rPr lang="ar-SA" sz="2400" b="1" dirty="0">
                <a:ea typeface="Majalla UI"/>
                <a:cs typeface="+mj-cs"/>
              </a:rPr>
              <a:t>تشير اتجاهات </a:t>
            </a:r>
            <a:r>
              <a:rPr lang="ar-SA" sz="2400" b="1" dirty="0" smtClean="0">
                <a:ea typeface="Majalla UI"/>
                <a:cs typeface="+mj-cs"/>
              </a:rPr>
              <a:t>الأبحاث </a:t>
            </a:r>
            <a:r>
              <a:rPr lang="ar-SA" sz="2400" b="1" dirty="0">
                <a:ea typeface="Majalla UI"/>
                <a:cs typeface="+mj-cs"/>
              </a:rPr>
              <a:t>وفقاً لمنطقة الدراسة على مستوى النطاق الأقليمي إلى وجود تباين نسبي؛ حيث </a:t>
            </a:r>
            <a:r>
              <a:rPr lang="ar-SA" sz="2400" b="1" dirty="0" smtClean="0">
                <a:ea typeface="Majalla UI"/>
                <a:cs typeface="+mj-cs"/>
              </a:rPr>
              <a:t>تصدرت </a:t>
            </a:r>
            <a:r>
              <a:rPr lang="ar-SA" sz="2400" b="1" dirty="0">
                <a:ea typeface="Majalla UI"/>
                <a:cs typeface="+mj-cs"/>
              </a:rPr>
              <a:t>الأبحاث التي تناولت </a:t>
            </a:r>
            <a:r>
              <a:rPr lang="ar-SA" sz="2400" b="1" dirty="0" smtClean="0">
                <a:ea typeface="Majalla UI"/>
                <a:cs typeface="+mj-cs"/>
              </a:rPr>
              <a:t>التغيرات </a:t>
            </a:r>
            <a:r>
              <a:rPr lang="ar-SA" sz="2400" b="1" dirty="0">
                <a:ea typeface="Majalla UI"/>
                <a:cs typeface="+mj-cs"/>
              </a:rPr>
              <a:t>المناخية على المستوى سطح الأرض بنسبة 42.7% من إجمالي الدراسات للفترة </a:t>
            </a:r>
            <a:r>
              <a:rPr lang="ar-SA" sz="2400" b="1" dirty="0" smtClean="0">
                <a:ea typeface="Majalla UI"/>
                <a:cs typeface="+mj-cs"/>
              </a:rPr>
              <a:t>1995- 2017</a:t>
            </a:r>
            <a:r>
              <a:rPr lang="ar-SA" sz="2400" b="1" dirty="0">
                <a:ea typeface="Majalla UI"/>
                <a:cs typeface="+mj-cs"/>
              </a:rPr>
              <a:t>.</a:t>
            </a:r>
            <a:endParaRPr lang="ar-SA" sz="2400" b="1" dirty="0">
              <a:ea typeface="Majalla UI"/>
              <a:cs typeface="+mj-cs"/>
            </a:endParaRPr>
          </a:p>
          <a:p>
            <a:pPr algn="just" rtl="1">
              <a:lnSpc>
                <a:spcPct val="150000"/>
              </a:lnSpc>
            </a:pPr>
            <a:r>
              <a:rPr lang="ar-SA" sz="2400" b="1" dirty="0" smtClean="0">
                <a:ea typeface="Majalla UI"/>
                <a:cs typeface="+mj-cs"/>
              </a:rPr>
              <a:t>أما </a:t>
            </a:r>
            <a:r>
              <a:rPr lang="ar-SA" sz="2400" b="1" dirty="0">
                <a:ea typeface="Majalla UI"/>
                <a:cs typeface="+mj-cs"/>
              </a:rPr>
              <a:t>على المستوي </a:t>
            </a:r>
            <a:r>
              <a:rPr lang="ar-SA" sz="2400" b="1" dirty="0" smtClean="0">
                <a:ea typeface="Majalla UI"/>
                <a:cs typeface="+mj-cs"/>
              </a:rPr>
              <a:t>الأقليمي تتقارب أوروبا </a:t>
            </a:r>
            <a:r>
              <a:rPr lang="ar-SA" sz="2400" b="1" dirty="0">
                <a:ea typeface="Majalla UI"/>
                <a:cs typeface="+mj-cs"/>
              </a:rPr>
              <a:t>وأمريكا الشمالية بنسب </a:t>
            </a:r>
            <a:r>
              <a:rPr lang="ar-SA" sz="2400" b="1" dirty="0" smtClean="0">
                <a:ea typeface="Majalla UI"/>
                <a:cs typeface="+mj-cs"/>
              </a:rPr>
              <a:t>تبلغ </a:t>
            </a:r>
            <a:r>
              <a:rPr lang="ar-SA" sz="2400" b="1" dirty="0">
                <a:ea typeface="Majalla UI"/>
                <a:cs typeface="+mj-cs"/>
              </a:rPr>
              <a:t>13.9% و13.3% على التوالي، ثم </a:t>
            </a:r>
            <a:r>
              <a:rPr lang="ar-SA" sz="2400" b="1" dirty="0" smtClean="0">
                <a:ea typeface="Majalla UI"/>
                <a:cs typeface="+mj-cs"/>
              </a:rPr>
              <a:t>يليهما أسيا </a:t>
            </a:r>
            <a:r>
              <a:rPr lang="ar-SA" sz="2400" b="1" dirty="0">
                <a:ea typeface="Majalla UI"/>
                <a:cs typeface="+mj-cs"/>
              </a:rPr>
              <a:t>بنسبة </a:t>
            </a:r>
            <a:r>
              <a:rPr lang="ar-SA" sz="2400" b="1" dirty="0" smtClean="0">
                <a:ea typeface="Majalla UI"/>
                <a:cs typeface="+mj-cs"/>
              </a:rPr>
              <a:t>11.75</a:t>
            </a:r>
            <a:r>
              <a:rPr lang="ar-SA" sz="2400" b="1" dirty="0">
                <a:ea typeface="Majalla UI"/>
                <a:cs typeface="+mj-cs"/>
              </a:rPr>
              <a:t>%، ثم أفريقيا بنسبة 7.31%، ثم </a:t>
            </a:r>
            <a:r>
              <a:rPr lang="ar-SA" sz="2400" b="1" dirty="0" smtClean="0">
                <a:ea typeface="Majalla UI"/>
                <a:cs typeface="+mj-cs"/>
              </a:rPr>
              <a:t>أستراليا </a:t>
            </a:r>
            <a:r>
              <a:rPr lang="ar-SA" sz="2400" b="1" dirty="0">
                <a:ea typeface="Majalla UI"/>
                <a:cs typeface="+mj-cs"/>
              </a:rPr>
              <a:t>بنسبة 3.1%، وأدناها القارة القطبية الجنوبية بنسبة لا تتعدى 0.2%..</a:t>
            </a:r>
            <a:endParaRPr lang="ar-SA" sz="2400" b="1" dirty="0">
              <a:ea typeface="Majalla UI"/>
              <a:cs typeface="+mj-cs"/>
            </a:endParaRPr>
          </a:p>
          <a:p>
            <a:pPr algn="just" rtl="1">
              <a:lnSpc>
                <a:spcPct val="150000"/>
              </a:lnSpc>
            </a:pPr>
            <a:r>
              <a:rPr lang="ar-SA" sz="2400" b="1" dirty="0">
                <a:ea typeface="Majalla UI"/>
                <a:cs typeface="+mj-cs"/>
              </a:rPr>
              <a:t>أما المسطحات المائية الممثلة في المحيطات فلا تتعدي نسب الأبحاث التي تتناولها بالدراسة ما بين 1.1% و2.22</a:t>
            </a:r>
            <a:r>
              <a:rPr lang="ar-SA" sz="2400" b="1" dirty="0" smtClean="0">
                <a:ea typeface="Majalla UI"/>
                <a:cs typeface="+mj-cs"/>
              </a:rPr>
              <a:t>%.</a:t>
            </a:r>
          </a:p>
        </p:txBody>
      </p:sp>
    </p:spTree>
    <p:extLst>
      <p:ext uri="{BB962C8B-B14F-4D97-AF65-F5344CB8AC3E}">
        <p14:creationId xmlns:p14="http://schemas.microsoft.com/office/powerpoint/2010/main" val="1713651279"/>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1670" y="662609"/>
            <a:ext cx="8229600" cy="609600"/>
          </a:xfrm>
        </p:spPr>
        <p:txBody>
          <a:bodyPr/>
          <a:lstStyle/>
          <a:p>
            <a:pPr algn="ctr" rtl="1"/>
            <a:r>
              <a:rPr lang="ar-EG" altLang="en-US" sz="3600" b="1" dirty="0">
                <a:solidFill>
                  <a:srgbClr val="04617B"/>
                </a:solidFill>
              </a:rPr>
              <a:t>الأهمية النسبية لأبحاث التغ</a:t>
            </a:r>
            <a:r>
              <a:rPr lang="ar-SA" altLang="en-US" sz="3600" b="1" dirty="0">
                <a:solidFill>
                  <a:srgbClr val="04617B"/>
                </a:solidFill>
              </a:rPr>
              <a:t>ي</a:t>
            </a:r>
            <a:r>
              <a:rPr lang="ar-EG" altLang="en-US" sz="3600" b="1" dirty="0">
                <a:solidFill>
                  <a:srgbClr val="04617B"/>
                </a:solidFill>
              </a:rPr>
              <a:t>ر</a:t>
            </a:r>
            <a:r>
              <a:rPr lang="ar-SA" altLang="en-US" sz="3600" b="1" dirty="0">
                <a:solidFill>
                  <a:srgbClr val="04617B"/>
                </a:solidFill>
              </a:rPr>
              <a:t> </a:t>
            </a:r>
            <a:r>
              <a:rPr lang="ar-EG" altLang="en-US" sz="3600" b="1" dirty="0">
                <a:solidFill>
                  <a:srgbClr val="04617B"/>
                </a:solidFill>
              </a:rPr>
              <a:t>المناخي طبقاً ل</a:t>
            </a:r>
            <a:r>
              <a:rPr lang="ar-SA" altLang="en-US" sz="3600" b="1" dirty="0">
                <a:solidFill>
                  <a:srgbClr val="04617B"/>
                </a:solidFill>
              </a:rPr>
              <a:t>ل</a:t>
            </a:r>
            <a:r>
              <a:rPr lang="ar-EG" altLang="en-US" sz="3600" b="1" dirty="0">
                <a:solidFill>
                  <a:srgbClr val="04617B"/>
                </a:solidFill>
              </a:rPr>
              <a:t>نطاق الجغرافي</a:t>
            </a:r>
            <a:r>
              <a:rPr lang="en-US" altLang="en-US" sz="3600" b="1" dirty="0">
                <a:solidFill>
                  <a:srgbClr val="04617B"/>
                </a:solidFill>
              </a:rPr>
              <a:t> </a:t>
            </a:r>
            <a:endParaRPr lang="en-US" altLang="en-US" sz="3600" b="1" dirty="0" smtClean="0"/>
          </a:p>
        </p:txBody>
      </p:sp>
      <p:sp>
        <p:nvSpPr>
          <p:cNvPr id="17411" name="Content Placeholder 2"/>
          <p:cNvSpPr>
            <a:spLocks noGrp="1"/>
          </p:cNvSpPr>
          <p:nvPr>
            <p:ph idx="1"/>
          </p:nvPr>
        </p:nvSpPr>
        <p:spPr>
          <a:xfrm>
            <a:off x="271670" y="1295400"/>
            <a:ext cx="8534400" cy="5105400"/>
          </a:xfrm>
        </p:spPr>
        <p:txBody>
          <a:bodyPr/>
          <a:lstStyle/>
          <a:p>
            <a:pPr algn="just" rtl="1">
              <a:lnSpc>
                <a:spcPct val="150000"/>
              </a:lnSpc>
            </a:pPr>
            <a:r>
              <a:rPr lang="ar-SA" sz="2400" b="1" dirty="0" smtClean="0">
                <a:ea typeface="Majalla UI"/>
                <a:cs typeface="+mj-cs"/>
              </a:rPr>
              <a:t>أما </a:t>
            </a:r>
            <a:r>
              <a:rPr lang="ar-SA" sz="2400" b="1" dirty="0">
                <a:ea typeface="Majalla UI"/>
                <a:cs typeface="+mj-cs"/>
              </a:rPr>
              <a:t>الدراسات التي تتناول نصفي الأرض الشمالي والجنوبي فتشارك بنسبة محدودة جداً تبلغ 0.44</a:t>
            </a:r>
            <a:r>
              <a:rPr lang="ar-SA" sz="2400" b="1" dirty="0" smtClean="0">
                <a:ea typeface="Majalla UI"/>
                <a:cs typeface="+mj-cs"/>
              </a:rPr>
              <a:t>%.</a:t>
            </a:r>
          </a:p>
          <a:p>
            <a:pPr algn="just" rtl="1">
              <a:lnSpc>
                <a:spcPct val="150000"/>
              </a:lnSpc>
            </a:pPr>
            <a:r>
              <a:rPr lang="ar-SA" sz="2400" b="1" dirty="0">
                <a:ea typeface="Majalla UI"/>
                <a:cs typeface="+mj-cs"/>
              </a:rPr>
              <a:t>ومن الأسباب التي جعلت المستوي العالمي متصدرا كافة الأبحاث ما يلي:</a:t>
            </a:r>
          </a:p>
          <a:p>
            <a:pPr algn="just" rtl="1">
              <a:lnSpc>
                <a:spcPct val="150000"/>
              </a:lnSpc>
            </a:pPr>
            <a:r>
              <a:rPr lang="ar-SA" sz="2400" b="1" dirty="0" smtClean="0">
                <a:ea typeface="Majalla UI"/>
                <a:cs typeface="+mj-cs"/>
              </a:rPr>
              <a:t>اتجاه </a:t>
            </a:r>
            <a:r>
              <a:rPr lang="ar-SA" sz="2400" b="1" dirty="0">
                <a:ea typeface="Majalla UI"/>
                <a:cs typeface="+mj-cs"/>
              </a:rPr>
              <a:t>الباحثون إلى معالجة مشكلة التغير المناخي بالمشاركة البحثية على المستوي الدولي، بدراسة الموارد والأنشطة الاقتصادية في بيئات متعددة ومتنوعة للتحقيق في أوجه عدم اليقين.</a:t>
            </a:r>
          </a:p>
          <a:p>
            <a:pPr algn="just" rtl="1">
              <a:lnSpc>
                <a:spcPct val="150000"/>
              </a:lnSpc>
            </a:pPr>
            <a:r>
              <a:rPr lang="ar-SA" sz="2400" b="1" dirty="0" smtClean="0">
                <a:ea typeface="Majalla UI"/>
                <a:cs typeface="+mj-cs"/>
              </a:rPr>
              <a:t>اهتمام </a:t>
            </a:r>
            <a:r>
              <a:rPr lang="ar-SA" sz="2400" b="1" dirty="0">
                <a:ea typeface="Majalla UI"/>
                <a:cs typeface="+mj-cs"/>
              </a:rPr>
              <a:t>الأمم المتحدة بالبحث العلمي من خلال الفريق الدولي الحكومي المعني بالتغير المناخي، ودعم الباحثين ماديا ومعنويا، فضلا عن توفير المادة العلمية اللازمة من المعلومات والبيانات وتسهيل العمل الميداني.</a:t>
            </a: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3544036346"/>
      </p:ext>
    </p:extLst>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FF9900"/>
        </a:dk1>
        <a:lt1>
          <a:srgbClr val="FFFFFF"/>
        </a:lt1>
        <a:dk2>
          <a:srgbClr val="FF6600"/>
        </a:dk2>
        <a:lt2>
          <a:srgbClr val="FFFF00"/>
        </a:lt2>
        <a:accent1>
          <a:srgbClr val="DDDDDD"/>
        </a:accent1>
        <a:accent2>
          <a:srgbClr val="808080"/>
        </a:accent2>
        <a:accent3>
          <a:srgbClr val="FFFFFF"/>
        </a:accent3>
        <a:accent4>
          <a:srgbClr val="DA8200"/>
        </a:accent4>
        <a:accent5>
          <a:srgbClr val="EBEBEB"/>
        </a:accent5>
        <a:accent6>
          <a:srgbClr val="737373"/>
        </a:accent6>
        <a:hlink>
          <a:srgbClr val="C0C0C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913</TotalTime>
  <Words>1295</Words>
  <Application>Microsoft Office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13</vt:i4>
      </vt:variant>
      <vt:variant>
        <vt:lpstr>Theme</vt:lpstr>
      </vt:variant>
      <vt:variant>
        <vt:i4>4</vt:i4>
      </vt:variant>
      <vt:variant>
        <vt:lpstr>Slide Titles</vt:lpstr>
      </vt:variant>
      <vt:variant>
        <vt:i4>17</vt:i4>
      </vt:variant>
    </vt:vector>
  </HeadingPairs>
  <TitlesOfParts>
    <vt:vector size="34" baseType="lpstr">
      <vt:lpstr>MS PGothic</vt:lpstr>
      <vt:lpstr>MS PGothic</vt:lpstr>
      <vt:lpstr>Andalus</vt:lpstr>
      <vt:lpstr>Arial</vt:lpstr>
      <vt:lpstr>Arial Black</vt:lpstr>
      <vt:lpstr>Calibri</vt:lpstr>
      <vt:lpstr>Constantia</vt:lpstr>
      <vt:lpstr>Impact</vt:lpstr>
      <vt:lpstr>Majalla UI</vt:lpstr>
      <vt:lpstr>Simplified Arabic</vt:lpstr>
      <vt:lpstr>Times New Roman</vt:lpstr>
      <vt:lpstr>Traditional Arabic</vt:lpstr>
      <vt:lpstr>Wingdings 2</vt:lpstr>
      <vt:lpstr>Flow</vt:lpstr>
      <vt:lpstr>2_Flow</vt:lpstr>
      <vt:lpstr>3_Flow</vt:lpstr>
      <vt:lpstr>Default Design</vt:lpstr>
      <vt:lpstr>PowerPoint Presentation</vt:lpstr>
      <vt:lpstr>PowerPoint Presentation</vt:lpstr>
      <vt:lpstr>PowerPoint Presentation</vt:lpstr>
      <vt:lpstr>الـمـقدمـــة</vt:lpstr>
      <vt:lpstr>إشكالية دراسة التغير المناخي </vt:lpstr>
      <vt:lpstr>إشكالية دراسة التغير المناخي </vt:lpstr>
      <vt:lpstr>إشكالية دراسة التغير المناخي </vt:lpstr>
      <vt:lpstr>الأهمية النسبية لأبحاث التغير المناخي طبقاً للنطاق الجغرافي </vt:lpstr>
      <vt:lpstr>الأهمية النسبية لأبحاث التغير المناخي طبقاً للنطاق الجغرافي </vt:lpstr>
      <vt:lpstr>الأهمية النسبية لأبحاث التغير المناخي طبقاً للنطاق الجغرافي </vt:lpstr>
      <vt:lpstr>الأهمية النسبية لأبحاث التغير المناخي طبقاً للموضوعات</vt:lpstr>
      <vt:lpstr>الأهمية النسبية لأبحاث التغير المناخي طبقاً للموضوعات</vt:lpstr>
      <vt:lpstr>الأهمية النسبية لأبحاث التغير المناخي طبقاً للموضوعات</vt:lpstr>
      <vt:lpstr>الأهمية النسبية لأبحاث التغير المناخي طبقاً للموضوعات</vt:lpstr>
      <vt:lpstr>الأهمية النسبية لأبحاث التغير المناخي طبقاً للموضوعات</vt:lpstr>
      <vt:lpstr>الأهمية النسبية لأبحاث التغير المناخي طبقاً للموضوعات</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86</cp:revision>
  <dcterms:created xsi:type="dcterms:W3CDTF">2016-10-15T20:01:57Z</dcterms:created>
  <dcterms:modified xsi:type="dcterms:W3CDTF">2021-03-01T12:19:35Z</dcterms:modified>
</cp:coreProperties>
</file>