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1" r:id="rId5"/>
  </p:sldMasterIdLst>
  <p:sldIdLst>
    <p:sldId id="287" r:id="rId6"/>
    <p:sldId id="288" r:id="rId7"/>
    <p:sldId id="289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4" r:id="rId29"/>
    <p:sldId id="296" r:id="rId30"/>
    <p:sldId id="297" r:id="rId31"/>
    <p:sldId id="300" r:id="rId32"/>
    <p:sldId id="301" r:id="rId33"/>
    <p:sldId id="299" r:id="rId34"/>
    <p:sldId id="303" r:id="rId35"/>
    <p:sldId id="304" r:id="rId36"/>
    <p:sldId id="302" r:id="rId37"/>
    <p:sldId id="298" r:id="rId38"/>
    <p:sldId id="305" r:id="rId39"/>
    <p:sldId id="306" r:id="rId40"/>
    <p:sldId id="291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2006-8B44-4DDD-9E09-A077D8EC6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0641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39E4-9A6F-4391-ADCE-DE7650FD7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1ACF0-D40E-4359-A892-AAEFC13456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3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F7102-5F60-4A2E-8A40-2CBA6CCA40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E48-6410-4EB2-8E9B-8EDDD7707A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16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1B136-5FCA-4339-8008-50D6F59402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02B86-CB87-4BCF-951D-98D4790C06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1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4E782-E161-4202-A96B-4CA11D2B5D8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89864-D86A-4B27-95E9-769B10042E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184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A1AF8-E49B-4550-AAA5-27D25F43CC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A1B03-44F5-436B-B4AB-04135DF07D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7031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61698-93A6-4020-8A95-6D95E9AC45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C47FF-BC9C-4755-BBE7-B95CBA18C9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8419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F42B-68F3-460F-9B88-260AFA86EC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3998-A89A-4B06-9C62-A51E529373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4188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25081-4041-4F6C-9FFD-B0A4222830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6E9D-0AED-4E92-B601-4B9FB0F968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67715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0D1D3-C956-4580-93E2-1F60C11DCC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B6A6A-B3BA-47F2-AA34-09CFE1B6F1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348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17E7F-87F2-46C5-A8E0-736CB34E76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A1930-0CD2-433A-BFF7-DA14CFCC21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36880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A0B80-6EA6-4797-B3A3-E32CB0E87C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24CFE-B833-409B-9B66-F777087C36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3837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2508-4EAE-47BB-85CB-D97CED86CB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7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C1D5A-B521-4F7F-8FEC-EC21028939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84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22126-AB09-4559-B80B-8912A4F1D8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88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2995F-CE40-4E47-8334-958ACFEB7C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42F24-6961-4D26-843D-F290331D09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03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D1FD3-A4E0-4C2C-8541-9F0AC31026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7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8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93B34-CD02-4687-8B74-B522417E690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25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65C2B-EAEE-4BC3-990E-E1DAA0DE33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84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300A5-62B0-43D2-A2FD-4D0BE1FFD5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45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01EA8-C1D5-47BD-A63A-072D05FE0F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33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1BB28-A9E9-4725-BCD0-E246B958E8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4A514-C289-4506-8F56-9EB67BBFF6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63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F265A-E11B-4985-B2DA-DB612740DD9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196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61A1E-C8FC-418D-8D06-328107B7DB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B74C-9DF2-4751-91F6-C750424A2F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9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704CA-CF6C-444E-B54B-6D21F9ABDE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05ED5-D575-4AB3-9555-268FE534DA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06381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36F6B-1DCE-44BA-88DA-657DD82B3E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1F424-F208-46E6-997C-02B585FF05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5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55CB8-751C-4D46-B054-08AFE330A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FA191-F131-4821-931B-19FCB28BD4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5439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4BB93-6D7E-4B9D-B554-B3A0AC0053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11DB0-1C20-44B0-A098-1697C7BA5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95926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2DE22-16BB-4891-8E0C-A3CF49D28F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33AE9-2B7B-4981-93E9-0406968D7D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158495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21644-FA01-4379-AB68-E1756C579F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936B9-67FE-4CA7-B58D-D7EA18FFAC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59177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28F1-B2D3-4167-9FE4-82E2509AAB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E373E-1733-4943-8483-0C916CF684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21971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945AD-DD8C-4CB3-97EB-60A2D5D466A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259A-48C1-4C65-82A9-6218EFF383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62007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22586-E60C-4091-9ABE-20A008EBB61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83463-2E6D-431B-AC33-C402ED6EA5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6780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1AC0-EB90-453C-B934-F302763933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ED1FE-3F15-44A6-8018-59773E6D8D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26784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48090-90E8-4E5B-9CCF-7C105E0477B9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76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56410-672B-44E3-B86E-67D4B80B873C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7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39E4-9A6F-4391-ADCE-DE7650FD7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1ACF0-D40E-4359-A892-AAEFC13456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7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F7102-5F60-4A2E-8A40-2CBA6CCA40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A3E48-6410-4EB2-8E9B-8EDDD7707A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3187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1B136-5FCA-4339-8008-50D6F59402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02B86-CB87-4BCF-951D-98D4790C06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70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4E782-E161-4202-A96B-4CA11D2B5D8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89864-D86A-4B27-95E9-769B10042E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19879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A1AF8-E49B-4550-AAA5-27D25F43CC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A1B03-44F5-436B-B4AB-04135DF07D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85306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61698-93A6-4020-8A95-6D95E9AC45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C47FF-BC9C-4755-BBE7-B95CBA18C9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89713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F42B-68F3-460F-9B88-260AFA86EC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3998-A89A-4B06-9C62-A51E529373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28814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25081-4041-4F6C-9FFD-B0A4222830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6E9D-0AED-4E92-B601-4B9FB0F968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84206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0D1D3-C956-4580-93E2-1F60C11DCC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B6A6A-B3BA-47F2-AA34-09CFE1B6F1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99505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17E7F-87F2-46C5-A8E0-736CB34E76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A1930-0CD2-433A-BFF7-DA14CFCC21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1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2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A0B80-6EA6-4797-B3A3-E32CB0E87C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24CFE-B833-409B-9B66-F777087C36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63141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2508-4EAE-47BB-85CB-D97CED86CB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Constanti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2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F8E9-E3C4-4168-BF1D-C634EE44015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3350-E6D9-4D2F-B342-62F7A085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E90B5-8748-481D-8E9C-CB8A70BC73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A44E7-3999-4C40-A7E2-A8FA26B4BC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4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1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34359-E9D7-4449-B659-88523C65281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4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E2592-2E91-4DA0-9270-1C1B26F581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E60EE0-37B5-4A26-A6D7-3F60DD6F1D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6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E90B5-8748-481D-8E9C-CB8A70BC73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A44E7-3999-4C40-A7E2-A8FA26B4BC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4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iba%20Conf\Ready\Arctic%20Volumetric%20Mass%20Loss%20Is%20Commensurate%20to%20Solar%20Storm%20Frequency%20Intensity%20Increase%20-%20YouTube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4953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Simplified Arabic" pitchFamily="18" charset="-78"/>
              </a:rPr>
              <a:t>   </a:t>
            </a: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ＭＳ Ｐゴシック" pitchFamily="-111" charset="-128"/>
                <a:cs typeface="Andalus" panose="02020603050405020304" pitchFamily="18" charset="-78"/>
              </a:rPr>
              <a:t>التغير </a:t>
            </a:r>
            <a:r>
              <a:rPr kumimoji="0" lang="ar-EG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ＭＳ Ｐゴシック" pitchFamily="-111" charset="-128"/>
                <a:cs typeface="Andalus" panose="02020603050405020304" pitchFamily="18" charset="-78"/>
              </a:rPr>
              <a:t>المناخ</a:t>
            </a: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ＭＳ Ｐゴシック" pitchFamily="-111" charset="-128"/>
                <a:cs typeface="Andalus" panose="02020603050405020304" pitchFamily="18" charset="-78"/>
              </a:rPr>
              <a:t>ي</a:t>
            </a:r>
            <a:r>
              <a:rPr kumimoji="0" lang="en-US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ＭＳ Ｐゴシック" pitchFamily="-111" charset="-128"/>
                <a:cs typeface="Andalus" panose="02020603050405020304" pitchFamily="18" charset="-78"/>
              </a:rPr>
              <a:t> </a:t>
            </a: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ndalus" panose="02020603050405020304" pitchFamily="18" charset="-78"/>
                <a:ea typeface="ＭＳ Ｐゴシック" pitchFamily="-111" charset="-128"/>
                <a:cs typeface="Andalus" panose="02020603050405020304" pitchFamily="18" charset="-78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onstantia"/>
                <a:ea typeface="ＭＳ Ｐゴシック" pitchFamily="-111" charset="-128"/>
                <a:cs typeface="Arial" pitchFamily="34" charset="0"/>
              </a:rPr>
              <a:t>Climate Change</a:t>
            </a:r>
            <a:endParaRPr kumimoji="0" lang="en-US" sz="3600" b="0" i="0" u="none" strike="noStrike" kern="10" cap="none" spc="0" normalizeH="0" baseline="0" noProof="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Constantia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3276600" y="5715000"/>
            <a:ext cx="26289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pitchFamily="34" charset="0"/>
              </a:rPr>
              <a:t>Pro. 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pitchFamily="34" charset="0"/>
              </a:rPr>
              <a:t>Mohamed Hafez</a:t>
            </a:r>
          </a:p>
        </p:txBody>
      </p:sp>
    </p:spTree>
    <p:extLst>
      <p:ext uri="{BB962C8B-B14F-4D97-AF65-F5344CB8AC3E}">
        <p14:creationId xmlns:p14="http://schemas.microsoft.com/office/powerpoint/2010/main" val="415498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emperature Colo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1880-1884</a:t>
            </a:r>
          </a:p>
        </p:txBody>
      </p:sp>
      <p:pic>
        <p:nvPicPr>
          <p:cNvPr id="62468" name="Picture 6" descr="Global Temperature Anomalies averaged from 1886 to 1890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1886-1890</a:t>
            </a:r>
          </a:p>
        </p:txBody>
      </p:sp>
    </p:spTree>
    <p:extLst>
      <p:ext uri="{BB962C8B-B14F-4D97-AF65-F5344CB8AC3E}">
        <p14:creationId xmlns:p14="http://schemas.microsoft.com/office/powerpoint/2010/main" val="2595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Global Temperature Anomalies averaged from 1896 to 190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4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1896-1900</a:t>
            </a:r>
          </a:p>
        </p:txBody>
      </p:sp>
    </p:spTree>
    <p:extLst>
      <p:ext uri="{BB962C8B-B14F-4D97-AF65-F5344CB8AC3E}">
        <p14:creationId xmlns:p14="http://schemas.microsoft.com/office/powerpoint/2010/main" val="7833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Global Temperature Anomalies averaged from 1906 to 191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1906-1910</a:t>
            </a:r>
          </a:p>
        </p:txBody>
      </p:sp>
    </p:spTree>
    <p:extLst>
      <p:ext uri="{BB962C8B-B14F-4D97-AF65-F5344CB8AC3E}">
        <p14:creationId xmlns:p14="http://schemas.microsoft.com/office/powerpoint/2010/main" val="3308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Global Temperature Anomalies averaged from 1916 to 192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1916-1920</a:t>
            </a:r>
          </a:p>
        </p:txBody>
      </p:sp>
    </p:spTree>
    <p:extLst>
      <p:ext uri="{BB962C8B-B14F-4D97-AF65-F5344CB8AC3E}">
        <p14:creationId xmlns:p14="http://schemas.microsoft.com/office/powerpoint/2010/main" val="10161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Global Temperature Anomalies averaged from 1926 to 1930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1926-1930</a:t>
            </a:r>
          </a:p>
        </p:txBody>
      </p:sp>
    </p:spTree>
    <p:extLst>
      <p:ext uri="{BB962C8B-B14F-4D97-AF65-F5344CB8AC3E}">
        <p14:creationId xmlns:p14="http://schemas.microsoft.com/office/powerpoint/2010/main" val="4539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Global Temperature Anomalies averaged from 1936 to 1940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4676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1936-1940</a:t>
            </a:r>
          </a:p>
        </p:txBody>
      </p:sp>
    </p:spTree>
    <p:extLst>
      <p:ext uri="{BB962C8B-B14F-4D97-AF65-F5344CB8AC3E}">
        <p14:creationId xmlns:p14="http://schemas.microsoft.com/office/powerpoint/2010/main" val="14944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Global Temperature Anomalies averaged from 1946 to 195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1946-1950</a:t>
            </a:r>
          </a:p>
        </p:txBody>
      </p:sp>
    </p:spTree>
    <p:extLst>
      <p:ext uri="{BB962C8B-B14F-4D97-AF65-F5344CB8AC3E}">
        <p14:creationId xmlns:p14="http://schemas.microsoft.com/office/powerpoint/2010/main" val="37234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Global Temperature Anomalies averaged from 1956 to 196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1956-1960</a:t>
            </a:r>
          </a:p>
        </p:txBody>
      </p:sp>
    </p:spTree>
    <p:extLst>
      <p:ext uri="{BB962C8B-B14F-4D97-AF65-F5344CB8AC3E}">
        <p14:creationId xmlns:p14="http://schemas.microsoft.com/office/powerpoint/2010/main" val="13605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Global Temperature Anomalies averaged from 1966 to 197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1966-1970</a:t>
            </a:r>
          </a:p>
        </p:txBody>
      </p:sp>
    </p:spTree>
    <p:extLst>
      <p:ext uri="{BB962C8B-B14F-4D97-AF65-F5344CB8AC3E}">
        <p14:creationId xmlns:p14="http://schemas.microsoft.com/office/powerpoint/2010/main" val="22886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Global Temperature Anomalies averaged from 1976 to 198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1976-1980</a:t>
            </a:r>
          </a:p>
        </p:txBody>
      </p:sp>
    </p:spTree>
    <p:extLst>
      <p:ext uri="{BB962C8B-B14F-4D97-AF65-F5344CB8AC3E}">
        <p14:creationId xmlns:p14="http://schemas.microsoft.com/office/powerpoint/2010/main" val="13206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45571"/>
            <a:ext cx="5562600" cy="2789135"/>
          </a:xfrm>
        </p:spPr>
      </p:pic>
    </p:spTree>
    <p:extLst>
      <p:ext uri="{BB962C8B-B14F-4D97-AF65-F5344CB8AC3E}">
        <p14:creationId xmlns:p14="http://schemas.microsoft.com/office/powerpoint/2010/main" val="27636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Global Temperature Anomalies averaged from 1986 to 1990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1986-1990</a:t>
            </a:r>
          </a:p>
        </p:txBody>
      </p:sp>
    </p:spTree>
    <p:extLst>
      <p:ext uri="{BB962C8B-B14F-4D97-AF65-F5344CB8AC3E}">
        <p14:creationId xmlns:p14="http://schemas.microsoft.com/office/powerpoint/2010/main" val="18144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Global Temperature Anomalies averaged from 1996 to 200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1996-2000</a:t>
            </a:r>
          </a:p>
        </p:txBody>
      </p:sp>
    </p:spTree>
    <p:extLst>
      <p:ext uri="{BB962C8B-B14F-4D97-AF65-F5344CB8AC3E}">
        <p14:creationId xmlns:p14="http://schemas.microsoft.com/office/powerpoint/2010/main" val="5779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Global temperature anomalies averaged from 2003 to 200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Temperature Colo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5625"/>
            <a:ext cx="434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2003-2007</a:t>
            </a:r>
          </a:p>
        </p:txBody>
      </p:sp>
    </p:spTree>
    <p:extLst>
      <p:ext uri="{BB962C8B-B14F-4D97-AF65-F5344CB8AC3E}">
        <p14:creationId xmlns:p14="http://schemas.microsoft.com/office/powerpoint/2010/main" val="29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spm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BDD"/>
              </a:clrFrom>
              <a:clrTo>
                <a:srgbClr val="DAD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354" r="44716" b="4402"/>
          <a:stretch>
            <a:fillRect/>
          </a:stretch>
        </p:blipFill>
        <p:spPr bwMode="auto">
          <a:xfrm>
            <a:off x="914400" y="762000"/>
            <a:ext cx="7315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Human-Produced Greenhouse Gas Levels</a:t>
            </a:r>
          </a:p>
        </p:txBody>
      </p:sp>
    </p:spTree>
    <p:extLst>
      <p:ext uri="{BB962C8B-B14F-4D97-AF65-F5344CB8AC3E}">
        <p14:creationId xmlns:p14="http://schemas.microsoft.com/office/powerpoint/2010/main" val="4192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في </a:t>
            </a:r>
            <a:r>
              <a:rPr lang="ar-EG" altLang="en-US" sz="3600" b="1" dirty="0"/>
              <a:t>نصف الكرة الجنوبي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Majalla UI"/>
                <a:cs typeface="+mj-cs"/>
              </a:rPr>
              <a:t>تفسير تغير المناخ في نصف الكرة </a:t>
            </a:r>
            <a:r>
              <a:rPr lang="ar-SA" sz="2400" b="1" dirty="0" smtClean="0">
                <a:ea typeface="Majalla UI"/>
                <a:cs typeface="+mj-cs"/>
              </a:rPr>
              <a:t>الجنوبي، يشير إلى هيمنة تغير </a:t>
            </a:r>
            <a:r>
              <a:rPr lang="ar-SA" sz="2400" b="1" dirty="0">
                <a:ea typeface="Majalla UI"/>
                <a:cs typeface="+mj-cs"/>
              </a:rPr>
              <a:t>المناخ في </a:t>
            </a:r>
            <a:r>
              <a:rPr lang="ar-SA" sz="2400" b="1" dirty="0" smtClean="0">
                <a:ea typeface="Majalla UI"/>
                <a:cs typeface="+mj-cs"/>
              </a:rPr>
              <a:t>الطبقات العليا على شكل </a:t>
            </a:r>
            <a:r>
              <a:rPr lang="ar-SA" sz="2400" b="1" dirty="0">
                <a:ea typeface="Majalla UI"/>
                <a:cs typeface="+mj-cs"/>
              </a:rPr>
              <a:t>النمط </a:t>
            </a:r>
            <a:r>
              <a:rPr lang="ar-SA" sz="2400" b="1" dirty="0" smtClean="0">
                <a:ea typeface="Majalla UI"/>
                <a:cs typeface="+mj-cs"/>
              </a:rPr>
              <a:t>الحلقي.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والنمط الحلقي تغير واسع النطاق، يتصف بالتقلبات </a:t>
            </a:r>
            <a:r>
              <a:rPr lang="ar-SA" sz="2400" b="1" dirty="0">
                <a:ea typeface="Majalla UI"/>
                <a:cs typeface="+mj-cs"/>
              </a:rPr>
              <a:t>في قوة </a:t>
            </a:r>
            <a:r>
              <a:rPr lang="ar-SA" sz="2400" b="1" dirty="0" smtClean="0">
                <a:ea typeface="Majalla UI"/>
                <a:cs typeface="+mj-cs"/>
              </a:rPr>
              <a:t>التيارات القطبية الهابطة بالدورة الهوائية في التروبوسفير، والتي يمكن </a:t>
            </a:r>
            <a:r>
              <a:rPr lang="ar-SA" sz="2400" b="1" dirty="0">
                <a:ea typeface="Majalla UI"/>
                <a:cs typeface="+mj-cs"/>
              </a:rPr>
              <a:t>أن تفسر على أنها تحيز تجاه </a:t>
            </a:r>
            <a:r>
              <a:rPr lang="ar-SA" sz="2400" b="1" dirty="0" smtClean="0">
                <a:ea typeface="Majalla UI"/>
                <a:cs typeface="+mj-cs"/>
              </a:rPr>
              <a:t>الدوائر القطبية العالية.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ويعتقد </a:t>
            </a:r>
            <a:r>
              <a:rPr lang="ar-SA" sz="2400" b="1" dirty="0">
                <a:ea typeface="Majalla UI"/>
                <a:cs typeface="+mj-cs"/>
              </a:rPr>
              <a:t>أن أكبر وأهم الاتجاهات </a:t>
            </a:r>
            <a:r>
              <a:rPr lang="ar-SA" sz="2400" b="1" dirty="0" smtClean="0">
                <a:ea typeface="Majalla UI"/>
                <a:cs typeface="+mj-cs"/>
              </a:rPr>
              <a:t>التروبوسفيرية، </a:t>
            </a:r>
            <a:r>
              <a:rPr lang="ar-SA" sz="2400" b="1" dirty="0">
                <a:ea typeface="Majalla UI"/>
                <a:cs typeface="+mj-cs"/>
              </a:rPr>
              <a:t>يمكن أن تعزى إلى الاتجاهات </a:t>
            </a:r>
            <a:r>
              <a:rPr lang="ar-SA" sz="2400" b="1" dirty="0" smtClean="0">
                <a:ea typeface="Majalla UI"/>
                <a:cs typeface="+mj-cs"/>
              </a:rPr>
              <a:t>الأخيرة التيارات </a:t>
            </a:r>
            <a:r>
              <a:rPr lang="ar-SA" sz="2400" b="1" dirty="0">
                <a:ea typeface="Majalla UI"/>
                <a:cs typeface="+mj-cs"/>
              </a:rPr>
              <a:t>القطبية السفلى من </a:t>
            </a:r>
            <a:r>
              <a:rPr lang="ar-SA" sz="2400" b="1" dirty="0" smtClean="0">
                <a:ea typeface="Majalla UI"/>
                <a:cs typeface="+mj-cs"/>
              </a:rPr>
              <a:t>الأستراتوسفير</a:t>
            </a:r>
            <a:r>
              <a:rPr lang="ar-SA" sz="2400" b="1" dirty="0">
                <a:ea typeface="Majalla UI"/>
                <a:cs typeface="+mj-cs"/>
              </a:rPr>
              <a:t>، </a:t>
            </a:r>
            <a:r>
              <a:rPr lang="ar-SA" sz="2400" b="1" dirty="0" smtClean="0">
                <a:ea typeface="Majalla UI"/>
                <a:cs typeface="+mj-cs"/>
              </a:rPr>
              <a:t>والتي يرجح نشأتها </a:t>
            </a:r>
            <a:r>
              <a:rPr lang="ar-SA" sz="2400" b="1" dirty="0">
                <a:ea typeface="Majalla UI"/>
                <a:cs typeface="+mj-cs"/>
              </a:rPr>
              <a:t>إلى حد كبير إلى فقدان الأوزون </a:t>
            </a:r>
            <a:r>
              <a:rPr lang="ar-SA" sz="2400" b="1" dirty="0" smtClean="0">
                <a:ea typeface="Majalla UI"/>
                <a:cs typeface="+mj-cs"/>
              </a:rPr>
              <a:t>الضوئي.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وخلال موسم الصيف والخريف، ساهم الاتجاه نحو تدفق أقوى </a:t>
            </a:r>
            <a:r>
              <a:rPr lang="ar-SA" sz="2400" b="1" dirty="0" smtClean="0">
                <a:ea typeface="Majalla UI"/>
                <a:cs typeface="+mj-cs"/>
              </a:rPr>
              <a:t>للتيارات </a:t>
            </a:r>
            <a:r>
              <a:rPr lang="ar-SA" sz="2400" b="1" dirty="0">
                <a:ea typeface="Majalla UI"/>
                <a:cs typeface="+mj-cs"/>
              </a:rPr>
              <a:t>القطبية </a:t>
            </a:r>
            <a:r>
              <a:rPr lang="ar-SA" sz="2400" b="1" dirty="0" smtClean="0">
                <a:ea typeface="Majalla UI"/>
                <a:cs typeface="+mj-cs"/>
              </a:rPr>
              <a:t>بنسبة كبيرة في </a:t>
            </a:r>
            <a:r>
              <a:rPr lang="ar-SA" sz="2400" b="1" dirty="0">
                <a:ea typeface="Majalla UI"/>
                <a:cs typeface="+mj-cs"/>
              </a:rPr>
              <a:t>الاحترار الملحوظ على شبه جزيرة أنتاركتيكا </a:t>
            </a:r>
            <a:r>
              <a:rPr lang="ar-SA" sz="2400" b="1" dirty="0" smtClean="0">
                <a:ea typeface="Majalla UI"/>
                <a:cs typeface="+mj-cs"/>
              </a:rPr>
              <a:t>وباتاغونيا، </a:t>
            </a:r>
            <a:r>
              <a:rPr lang="ar-SA" sz="2400" b="1" dirty="0">
                <a:ea typeface="Majalla UI"/>
                <a:cs typeface="+mj-cs"/>
              </a:rPr>
              <a:t>وإلى التبريد فوق شرق </a:t>
            </a:r>
            <a:r>
              <a:rPr lang="ar-SA" sz="2400" b="1" dirty="0" smtClean="0">
                <a:ea typeface="Majalla UI"/>
                <a:cs typeface="+mj-cs"/>
              </a:rPr>
              <a:t>أنتاركتيكا.</a:t>
            </a:r>
          </a:p>
        </p:txBody>
      </p:sp>
    </p:spTree>
    <p:extLst>
      <p:ext uri="{BB962C8B-B14F-4D97-AF65-F5344CB8AC3E}">
        <p14:creationId xmlns:p14="http://schemas.microsoft.com/office/powerpoint/2010/main" val="17314110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</a:t>
            </a:r>
            <a:r>
              <a:rPr lang="ar-EG" altLang="en-US" sz="3600" b="1" dirty="0"/>
              <a:t>الإشعاع الشمسية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Majalla UI"/>
                <a:cs typeface="+mj-cs"/>
              </a:rPr>
              <a:t>هل </a:t>
            </a:r>
            <a:r>
              <a:rPr lang="ar-SA" sz="2400" b="1" dirty="0" smtClean="0">
                <a:ea typeface="Majalla UI"/>
                <a:cs typeface="+mj-cs"/>
              </a:rPr>
              <a:t>نماذج  تقييم التغير المناخي تقلل </a:t>
            </a:r>
            <a:r>
              <a:rPr lang="ar-SA" sz="2400" b="1" dirty="0">
                <a:ea typeface="Majalla UI"/>
                <a:cs typeface="+mj-cs"/>
              </a:rPr>
              <a:t>من مساهمة الطاقة الشمسية في </a:t>
            </a:r>
            <a:r>
              <a:rPr lang="ar-SA" sz="2400" b="1" dirty="0" smtClean="0">
                <a:ea typeface="Majalla UI"/>
                <a:cs typeface="+mj-cs"/>
              </a:rPr>
              <a:t>تغيره الأخير</a:t>
            </a:r>
            <a:r>
              <a:rPr lang="ar-SA" sz="2400" b="1" dirty="0">
                <a:ea typeface="Majalla UI"/>
                <a:cs typeface="+mj-cs"/>
              </a:rPr>
              <a:t>؟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تحليلات </a:t>
            </a:r>
            <a:r>
              <a:rPr lang="ar-SA" sz="2400" b="1" dirty="0">
                <a:ea typeface="Majalla UI"/>
                <a:cs typeface="+mj-cs"/>
              </a:rPr>
              <a:t>الإسناد الحالية التي تسعى إلى تحديد المساهمات النسبية من </a:t>
            </a:r>
            <a:r>
              <a:rPr lang="ar-SA" sz="2400" b="1" dirty="0" smtClean="0">
                <a:ea typeface="Majalla UI"/>
                <a:cs typeface="+mj-cs"/>
              </a:rPr>
              <a:t>العوامل مختلفة </a:t>
            </a:r>
            <a:r>
              <a:rPr lang="ar-SA" sz="2400" b="1" dirty="0">
                <a:ea typeface="Majalla UI"/>
                <a:cs typeface="+mj-cs"/>
              </a:rPr>
              <a:t>إلى التغيرات الملحوظة في درجة الحرارة القريبة من سطح الأرض تقلل من أهمية </a:t>
            </a:r>
            <a:r>
              <a:rPr lang="ar-SA" sz="2400" b="1" dirty="0" smtClean="0">
                <a:ea typeface="Majalla UI"/>
                <a:cs typeface="+mj-cs"/>
              </a:rPr>
              <a:t>التغيرات </a:t>
            </a:r>
            <a:r>
              <a:rPr lang="ar-SA" sz="2400" b="1" dirty="0">
                <a:ea typeface="Majalla UI"/>
                <a:cs typeface="+mj-cs"/>
              </a:rPr>
              <a:t>في الإشعاع </a:t>
            </a:r>
            <a:r>
              <a:rPr lang="ar-SA" sz="2400" b="1" dirty="0" smtClean="0">
                <a:ea typeface="Majalla UI"/>
                <a:cs typeface="+mj-cs"/>
              </a:rPr>
              <a:t>الشمسي، </a:t>
            </a:r>
            <a:r>
              <a:rPr lang="ar-SA" sz="2400" b="1" dirty="0">
                <a:ea typeface="Majalla UI"/>
                <a:cs typeface="+mj-cs"/>
              </a:rPr>
              <a:t>مما يشير إلى أن النظام المناخي لديه حساسية أكبر من </a:t>
            </a:r>
            <a:r>
              <a:rPr lang="ar-SA" sz="2400" b="1" dirty="0" smtClean="0">
                <a:ea typeface="Majalla UI"/>
                <a:cs typeface="+mj-cs"/>
              </a:rPr>
              <a:t>تأثير الطاقة </a:t>
            </a:r>
            <a:r>
              <a:rPr lang="ar-SA" sz="2400" b="1" dirty="0">
                <a:ea typeface="Majalla UI"/>
                <a:cs typeface="+mj-cs"/>
              </a:rPr>
              <a:t>الشمسية من النماذج.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وتبين من النتائج أن الزيادة </a:t>
            </a:r>
            <a:r>
              <a:rPr lang="ar-SA" sz="2400" b="1" dirty="0">
                <a:ea typeface="Majalla UI"/>
                <a:cs typeface="+mj-cs"/>
              </a:rPr>
              <a:t>في الإشعاع الشمسي من المرجح أن يكون لها تأثير أكبر على درجات الحرارة العالمية في النصف الأول من القرن </a:t>
            </a:r>
            <a:r>
              <a:rPr lang="ar-SA" sz="2400" b="1" dirty="0" smtClean="0">
                <a:ea typeface="Majalla UI"/>
                <a:cs typeface="+mj-cs"/>
              </a:rPr>
              <a:t>العشرين، </a:t>
            </a:r>
            <a:r>
              <a:rPr lang="ar-SA" sz="2400" b="1" dirty="0">
                <a:ea typeface="Majalla UI"/>
                <a:cs typeface="+mj-cs"/>
              </a:rPr>
              <a:t>مقارنة </a:t>
            </a:r>
            <a:r>
              <a:rPr lang="ar-SA" sz="2400" b="1" dirty="0" smtClean="0">
                <a:ea typeface="Majalla UI"/>
                <a:cs typeface="+mj-cs"/>
              </a:rPr>
              <a:t>بالتأثيرات </a:t>
            </a:r>
            <a:r>
              <a:rPr lang="ar-SA" sz="2400" b="1" dirty="0">
                <a:ea typeface="Majalla UI"/>
                <a:cs typeface="+mj-cs"/>
              </a:rPr>
              <a:t>البشرية المنشأ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غير أن النتائج تؤكد </a:t>
            </a:r>
            <a:r>
              <a:rPr lang="ar-SA" sz="2400" b="1" dirty="0" smtClean="0">
                <a:ea typeface="Majalla UI"/>
                <a:cs typeface="+mj-cs"/>
              </a:rPr>
              <a:t>أيضا أن </a:t>
            </a:r>
            <a:r>
              <a:rPr lang="ar-SA" sz="2400" b="1" dirty="0">
                <a:ea typeface="Majalla UI"/>
                <a:cs typeface="+mj-cs"/>
              </a:rPr>
              <a:t>زيادات غازات الاحتباس </a:t>
            </a:r>
            <a:r>
              <a:rPr lang="ar-SA" sz="2400" b="1" dirty="0" smtClean="0">
                <a:ea typeface="Majalla UI"/>
                <a:cs typeface="+mj-cs"/>
              </a:rPr>
              <a:t>الحراري، </a:t>
            </a:r>
            <a:r>
              <a:rPr lang="ar-SA" sz="2400" b="1" dirty="0">
                <a:ea typeface="Majalla UI"/>
                <a:cs typeface="+mj-cs"/>
              </a:rPr>
              <a:t>تفسر معظم الاحترار العالمي الذي لوحظ في النصف الثاني من القرن العشرين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4345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</a:t>
            </a:r>
            <a:r>
              <a:rPr lang="ar-EG" altLang="en-US" sz="3600" b="1" dirty="0"/>
              <a:t>الإشعاع الشمسية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Majalla UI"/>
                <a:cs typeface="+mj-cs"/>
              </a:rPr>
              <a:t>هل </a:t>
            </a:r>
            <a:r>
              <a:rPr lang="ar-SA" sz="2400" b="1" dirty="0" smtClean="0">
                <a:ea typeface="Majalla UI"/>
                <a:cs typeface="+mj-cs"/>
              </a:rPr>
              <a:t>نماذج  تقييم التغير المناخي تقلل </a:t>
            </a:r>
            <a:r>
              <a:rPr lang="ar-SA" sz="2400" b="1" dirty="0">
                <a:ea typeface="Majalla UI"/>
                <a:cs typeface="+mj-cs"/>
              </a:rPr>
              <a:t>من مساهمة الطاقة الشمسية في </a:t>
            </a:r>
            <a:r>
              <a:rPr lang="ar-SA" sz="2400" b="1" dirty="0" smtClean="0">
                <a:ea typeface="Majalla UI"/>
                <a:cs typeface="+mj-cs"/>
              </a:rPr>
              <a:t>تغيره الأخير</a:t>
            </a:r>
            <a:r>
              <a:rPr lang="ar-SA" sz="2400" b="1" dirty="0">
                <a:ea typeface="Majalla UI"/>
                <a:cs typeface="+mj-cs"/>
              </a:rPr>
              <a:t>؟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تحليلات </a:t>
            </a:r>
            <a:r>
              <a:rPr lang="ar-SA" sz="2400" b="1" dirty="0">
                <a:ea typeface="Majalla UI"/>
                <a:cs typeface="+mj-cs"/>
              </a:rPr>
              <a:t>الإسناد الحالية التي تسعى إلى تحديد المساهمات النسبية من </a:t>
            </a:r>
            <a:r>
              <a:rPr lang="ar-SA" sz="2400" b="1" dirty="0" smtClean="0">
                <a:ea typeface="Majalla UI"/>
                <a:cs typeface="+mj-cs"/>
              </a:rPr>
              <a:t>العوامل مختلفة </a:t>
            </a:r>
            <a:r>
              <a:rPr lang="ar-SA" sz="2400" b="1" dirty="0">
                <a:ea typeface="Majalla UI"/>
                <a:cs typeface="+mj-cs"/>
              </a:rPr>
              <a:t>إلى التغيرات الملحوظة في درجة الحرارة القريبة من سطح الأرض تقلل من أهمية </a:t>
            </a:r>
            <a:r>
              <a:rPr lang="ar-SA" sz="2400" b="1" dirty="0" smtClean="0">
                <a:ea typeface="Majalla UI"/>
                <a:cs typeface="+mj-cs"/>
              </a:rPr>
              <a:t>التغيرات </a:t>
            </a:r>
            <a:r>
              <a:rPr lang="ar-SA" sz="2400" b="1" dirty="0">
                <a:ea typeface="Majalla UI"/>
                <a:cs typeface="+mj-cs"/>
              </a:rPr>
              <a:t>في الإشعاع </a:t>
            </a:r>
            <a:r>
              <a:rPr lang="ar-SA" sz="2400" b="1" dirty="0" smtClean="0">
                <a:ea typeface="Majalla UI"/>
                <a:cs typeface="+mj-cs"/>
              </a:rPr>
              <a:t>الشمسي، </a:t>
            </a:r>
            <a:r>
              <a:rPr lang="ar-SA" sz="2400" b="1" dirty="0">
                <a:ea typeface="Majalla UI"/>
                <a:cs typeface="+mj-cs"/>
              </a:rPr>
              <a:t>مما يشير إلى أن النظام المناخي لديه حساسية أكبر من </a:t>
            </a:r>
            <a:r>
              <a:rPr lang="ar-SA" sz="2400" b="1" dirty="0" smtClean="0">
                <a:ea typeface="Majalla UI"/>
                <a:cs typeface="+mj-cs"/>
              </a:rPr>
              <a:t>تأثير الطاقة </a:t>
            </a:r>
            <a:r>
              <a:rPr lang="ar-SA" sz="2400" b="1" dirty="0">
                <a:ea typeface="Majalla UI"/>
                <a:cs typeface="+mj-cs"/>
              </a:rPr>
              <a:t>الشمسية من النماذج.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وتبين من النتائج أن الزيادة </a:t>
            </a:r>
            <a:r>
              <a:rPr lang="ar-SA" sz="2400" b="1" dirty="0">
                <a:ea typeface="Majalla UI"/>
                <a:cs typeface="+mj-cs"/>
              </a:rPr>
              <a:t>في الإشعاع الشمسي من المرجح أن يكون لها تأثير أكبر على درجات الحرارة العالمية في النصف الأول من القرن </a:t>
            </a:r>
            <a:r>
              <a:rPr lang="ar-SA" sz="2400" b="1" dirty="0" smtClean="0">
                <a:ea typeface="Majalla UI"/>
                <a:cs typeface="+mj-cs"/>
              </a:rPr>
              <a:t>العشرين، </a:t>
            </a:r>
            <a:r>
              <a:rPr lang="ar-SA" sz="2400" b="1" dirty="0">
                <a:ea typeface="Majalla UI"/>
                <a:cs typeface="+mj-cs"/>
              </a:rPr>
              <a:t>مقارنة </a:t>
            </a:r>
            <a:r>
              <a:rPr lang="ar-SA" sz="2400" b="1" dirty="0" smtClean="0">
                <a:ea typeface="Majalla UI"/>
                <a:cs typeface="+mj-cs"/>
              </a:rPr>
              <a:t>بالتأثيرات </a:t>
            </a:r>
            <a:r>
              <a:rPr lang="ar-SA" sz="2400" b="1" dirty="0">
                <a:ea typeface="Majalla UI"/>
                <a:cs typeface="+mj-cs"/>
              </a:rPr>
              <a:t>البشرية المنشأ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غير أن النتائج تؤكد </a:t>
            </a:r>
            <a:r>
              <a:rPr lang="ar-SA" sz="2400" b="1" dirty="0" smtClean="0">
                <a:ea typeface="Majalla UI"/>
                <a:cs typeface="+mj-cs"/>
              </a:rPr>
              <a:t>أيضا أن </a:t>
            </a:r>
            <a:r>
              <a:rPr lang="ar-SA" sz="2400" b="1" dirty="0">
                <a:ea typeface="Majalla UI"/>
                <a:cs typeface="+mj-cs"/>
              </a:rPr>
              <a:t>زيادات غازات الاحتباس </a:t>
            </a:r>
            <a:r>
              <a:rPr lang="ar-SA" sz="2400" b="1" dirty="0" smtClean="0">
                <a:ea typeface="Majalla UI"/>
                <a:cs typeface="+mj-cs"/>
              </a:rPr>
              <a:t>الحراري، </a:t>
            </a:r>
            <a:r>
              <a:rPr lang="ar-SA" sz="2400" b="1" dirty="0">
                <a:ea typeface="Majalla UI"/>
                <a:cs typeface="+mj-cs"/>
              </a:rPr>
              <a:t>تفسر معظم الاحترار العالمي الذي لوحظ في النصف الثاني من القرن العشرين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5088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</a:t>
            </a:r>
            <a:r>
              <a:rPr lang="ar-EG" altLang="en-US" sz="3600" b="1" dirty="0" smtClean="0"/>
              <a:t>الأعاصير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يمكن </a:t>
            </a:r>
            <a:r>
              <a:rPr lang="ar-SA" sz="2400" b="1" dirty="0">
                <a:ea typeface="Majalla UI"/>
                <a:cs typeface="+mj-cs"/>
              </a:rPr>
              <a:t>أن تسبب الأعاصير أضرارا مدمرة في الممتلكات وخسائر في الأرواح </a:t>
            </a:r>
            <a:r>
              <a:rPr lang="ar-SA" sz="2400" b="1" dirty="0" smtClean="0">
                <a:ea typeface="Majalla UI"/>
                <a:cs typeface="+mj-cs"/>
              </a:rPr>
              <a:t>البشرية؛ وبالتالي </a:t>
            </a:r>
            <a:r>
              <a:rPr lang="ar-SA" sz="2400" b="1" dirty="0">
                <a:ea typeface="Majalla UI"/>
                <a:cs typeface="+mj-cs"/>
              </a:rPr>
              <a:t>من المهم تحديد الكيفية التي يمكن أن تتغير فيها طبيعة هذه العواصف القوية استجابة للاحترار العالمي الناجم عن غازات الدفيئة.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جرى </a:t>
            </a:r>
            <a:r>
              <a:rPr lang="ar-SA" sz="2400" b="1" dirty="0">
                <a:ea typeface="Majalla UI"/>
                <a:cs typeface="+mj-cs"/>
              </a:rPr>
              <a:t>التحقيق في تأثير الاحترار المناخي على شدة الأعاصير باستخدام نموذج إقليمي للتنبؤ بالأعاصير عالية الاستبانة. وفي دراسة حالة، تمت مقارنة </a:t>
            </a:r>
            <a:r>
              <a:rPr lang="ar-SA" sz="2000" b="1" dirty="0">
                <a:ea typeface="Majalla UI"/>
                <a:cs typeface="+mj-cs"/>
              </a:rPr>
              <a:t>51</a:t>
            </a:r>
            <a:r>
              <a:rPr lang="ar-SA" sz="2400" b="1" dirty="0">
                <a:ea typeface="Majalla UI"/>
                <a:cs typeface="+mj-cs"/>
              </a:rPr>
              <a:t> حالة من عواصف غرب المحيط الهادئ في ظل الظروف المناخية </a:t>
            </a:r>
            <a:r>
              <a:rPr lang="ar-SA" sz="2400" b="1" dirty="0" smtClean="0">
                <a:ea typeface="Majalla UI"/>
                <a:cs typeface="+mj-cs"/>
              </a:rPr>
              <a:t>الحالية، </a:t>
            </a:r>
            <a:r>
              <a:rPr lang="ar-SA" sz="2400" b="1" dirty="0">
                <a:ea typeface="Majalla UI"/>
                <a:cs typeface="+mj-cs"/>
              </a:rPr>
              <a:t>مع </a:t>
            </a:r>
            <a:r>
              <a:rPr lang="ar-SA" sz="2000" b="1" dirty="0">
                <a:ea typeface="Majalla UI"/>
                <a:cs typeface="+mj-cs"/>
              </a:rPr>
              <a:t>51</a:t>
            </a:r>
            <a:r>
              <a:rPr lang="ar-SA" sz="2400" b="1" dirty="0">
                <a:ea typeface="Majalla UI"/>
                <a:cs typeface="+mj-cs"/>
              </a:rPr>
              <a:t> حالة عاصفة في ظل ظروف عالية من ثاني أكسيد </a:t>
            </a:r>
            <a:r>
              <a:rPr lang="ar-SA" sz="2400" b="1" dirty="0" smtClean="0">
                <a:ea typeface="Majalla UI"/>
                <a:cs typeface="+mj-cs"/>
              </a:rPr>
              <a:t>الكربون، اعتمادا على توقع ارتفاع </a:t>
            </a:r>
            <a:r>
              <a:rPr lang="ar-SA" sz="2400" b="1" dirty="0">
                <a:ea typeface="Majalla UI"/>
                <a:cs typeface="+mj-cs"/>
              </a:rPr>
              <a:t>درجة حرارة سطح البحر </a:t>
            </a:r>
            <a:r>
              <a:rPr lang="ar-SA" sz="2000" b="1" dirty="0" smtClean="0">
                <a:ea typeface="Majalla UI"/>
                <a:cs typeface="+mj-cs"/>
              </a:rPr>
              <a:t>2.2</a:t>
            </a: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درجة </a:t>
            </a:r>
            <a:r>
              <a:rPr lang="ar-SA" sz="2400" b="1" dirty="0" smtClean="0">
                <a:ea typeface="Majalla UI"/>
                <a:cs typeface="+mj-cs"/>
              </a:rPr>
              <a:t>مئوية.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وأسفرت </a:t>
            </a:r>
            <a:r>
              <a:rPr lang="ar-SA" sz="2400" b="1" dirty="0">
                <a:ea typeface="Majalla UI"/>
                <a:cs typeface="+mj-cs"/>
              </a:rPr>
              <a:t>عمليات المحاكاة عن أعاصير كانت أكثر كثافة من </a:t>
            </a:r>
            <a:r>
              <a:rPr lang="ar-SA" sz="2000" b="1" dirty="0">
                <a:ea typeface="Majalla UI"/>
                <a:cs typeface="+mj-cs"/>
              </a:rPr>
              <a:t>3</a:t>
            </a:r>
            <a:r>
              <a:rPr lang="ar-SA" sz="2400" b="1" dirty="0">
                <a:ea typeface="Majalla UI"/>
                <a:cs typeface="+mj-cs"/>
              </a:rPr>
              <a:t> إلى </a:t>
            </a:r>
            <a:r>
              <a:rPr lang="ar-SA" sz="2000" b="1" dirty="0">
                <a:ea typeface="Majalla UI"/>
                <a:cs typeface="+mj-cs"/>
              </a:rPr>
              <a:t>7</a:t>
            </a:r>
            <a:r>
              <a:rPr lang="ar-SA" sz="2400" b="1" dirty="0">
                <a:ea typeface="Majalla UI"/>
                <a:cs typeface="+mj-cs"/>
              </a:rPr>
              <a:t> </a:t>
            </a:r>
            <a:r>
              <a:rPr lang="ar-SA" sz="2400" b="1" dirty="0" smtClean="0">
                <a:ea typeface="Majalla UI"/>
                <a:cs typeface="+mj-cs"/>
              </a:rPr>
              <a:t>مترا/الثانية (5 - 12%) </a:t>
            </a:r>
            <a:r>
              <a:rPr lang="ar-SA" sz="2400" b="1" dirty="0">
                <a:ea typeface="Majalla UI"/>
                <a:cs typeface="+mj-cs"/>
              </a:rPr>
              <a:t>لسرعة </a:t>
            </a:r>
            <a:r>
              <a:rPr lang="ar-SA" sz="2400" b="1" dirty="0" smtClean="0">
                <a:ea typeface="Majalla UI"/>
                <a:cs typeface="+mj-cs"/>
              </a:rPr>
              <a:t>الرياح، و</a:t>
            </a:r>
            <a:r>
              <a:rPr lang="ar-SA" sz="2000" b="1" dirty="0" smtClean="0">
                <a:ea typeface="Majalla UI"/>
                <a:cs typeface="+mj-cs"/>
              </a:rPr>
              <a:t>7</a:t>
            </a: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إلى </a:t>
            </a:r>
            <a:r>
              <a:rPr lang="ar-SA" sz="2000" b="1" dirty="0">
                <a:ea typeface="Majalla UI"/>
                <a:cs typeface="+mj-cs"/>
              </a:rPr>
              <a:t>20</a:t>
            </a:r>
            <a:r>
              <a:rPr lang="ar-SA" sz="2400" b="1" dirty="0">
                <a:ea typeface="Majalla UI"/>
                <a:cs typeface="+mj-cs"/>
              </a:rPr>
              <a:t> مليبار للضغط المركزي للسطح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  <a:endParaRPr lang="ar-SA" sz="2400" b="1" dirty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endParaRPr lang="ar-SA" sz="24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6552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</a:t>
            </a:r>
            <a:r>
              <a:rPr lang="ar-EG" altLang="en-US" sz="3600" b="1" dirty="0" smtClean="0"/>
              <a:t>الأعاصير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بتطبيق </a:t>
            </a:r>
            <a:r>
              <a:rPr lang="ar-SA" sz="2400" b="1" dirty="0">
                <a:ea typeface="Majalla UI"/>
                <a:cs typeface="+mj-cs"/>
              </a:rPr>
              <a:t>نموذج المناخ الإقليمي </a:t>
            </a:r>
            <a:r>
              <a:rPr lang="ar-SA" sz="2400" b="1" dirty="0" smtClean="0">
                <a:ea typeface="Majalla UI"/>
                <a:cs typeface="+mj-cs"/>
              </a:rPr>
              <a:t>لمعرفة تطور </a:t>
            </a:r>
            <a:r>
              <a:rPr lang="ar-SA" sz="2400" b="1" dirty="0">
                <a:ea typeface="Majalla UI"/>
                <a:cs typeface="+mj-cs"/>
              </a:rPr>
              <a:t>كثافة العواصف </a:t>
            </a:r>
            <a:r>
              <a:rPr lang="ar-SA" sz="2400" b="1" dirty="0" smtClean="0">
                <a:ea typeface="Majalla UI"/>
                <a:cs typeface="+mj-cs"/>
              </a:rPr>
              <a:t>في </a:t>
            </a:r>
            <a:r>
              <a:rPr lang="ar-SA" sz="2400" b="1" dirty="0">
                <a:ea typeface="Majalla UI"/>
                <a:cs typeface="+mj-cs"/>
              </a:rPr>
              <a:t>ظل المناخات </a:t>
            </a:r>
            <a:r>
              <a:rPr lang="ar-SA" sz="2400" b="1" dirty="0" smtClean="0">
                <a:ea typeface="Majalla UI"/>
                <a:cs typeface="+mj-cs"/>
              </a:rPr>
              <a:t>الحالية </a:t>
            </a:r>
            <a:r>
              <a:rPr lang="ar-SA" sz="2400" b="1" dirty="0">
                <a:ea typeface="Majalla UI"/>
                <a:cs typeface="+mj-cs"/>
              </a:rPr>
              <a:t>بالقرب من أستراليا. </a:t>
            </a:r>
            <a:r>
              <a:rPr lang="ar-SA" sz="2400" b="1" dirty="0" smtClean="0">
                <a:ea typeface="Majalla UI"/>
                <a:cs typeface="+mj-cs"/>
              </a:rPr>
              <a:t>نتج زيادة </a:t>
            </a:r>
            <a:r>
              <a:rPr lang="ar-SA" sz="2400" b="1" dirty="0">
                <a:ea typeface="Majalla UI"/>
                <a:cs typeface="+mj-cs"/>
              </a:rPr>
              <a:t>كثافة العواصف </a:t>
            </a:r>
            <a:r>
              <a:rPr lang="ar-SA" sz="2400" b="1" dirty="0" smtClean="0">
                <a:ea typeface="Majalla UI"/>
                <a:cs typeface="+mj-cs"/>
              </a:rPr>
              <a:t>على </a:t>
            </a:r>
            <a:r>
              <a:rPr lang="ar-SA" sz="2400" b="1" dirty="0">
                <a:ea typeface="Majalla UI"/>
                <a:cs typeface="+mj-cs"/>
              </a:rPr>
              <a:t>الرغم من أن هذه الزيادات ليست في معظمها ذات دلالة إحصائية. </a:t>
            </a:r>
            <a:r>
              <a:rPr lang="ar-SA" sz="2400" b="1" dirty="0" smtClean="0">
                <a:ea typeface="Majalla UI"/>
                <a:cs typeface="+mj-cs"/>
              </a:rPr>
              <a:t>ومن </a:t>
            </a:r>
            <a:r>
              <a:rPr lang="ar-SA" sz="2400" b="1" dirty="0">
                <a:ea typeface="Majalla UI"/>
                <a:cs typeface="+mj-cs"/>
              </a:rPr>
              <a:t>مقارنة شدة محاكاة لتقديرات </a:t>
            </a:r>
            <a:r>
              <a:rPr lang="ar-SA" sz="2400" b="1" dirty="0" smtClean="0">
                <a:ea typeface="Majalla UI"/>
                <a:cs typeface="+mj-cs"/>
              </a:rPr>
              <a:t>مشتقة </a:t>
            </a:r>
            <a:r>
              <a:rPr lang="ar-SA" sz="2400" b="1" dirty="0">
                <a:ea typeface="Majalla UI"/>
                <a:cs typeface="+mj-cs"/>
              </a:rPr>
              <a:t>نظريا من أقصى كثافة المحتملة. </a:t>
            </a:r>
            <a:r>
              <a:rPr lang="ar-SA" sz="2400" b="1" dirty="0" smtClean="0">
                <a:ea typeface="Majalla UI"/>
                <a:cs typeface="+mj-cs"/>
              </a:rPr>
              <a:t>تبين أن التقديرات </a:t>
            </a:r>
            <a:r>
              <a:rPr lang="ar-SA" sz="2400" b="1" dirty="0">
                <a:ea typeface="Majalla UI"/>
                <a:cs typeface="+mj-cs"/>
              </a:rPr>
              <a:t>النظرية </a:t>
            </a:r>
            <a:r>
              <a:rPr lang="ar-SA" sz="2400" b="1" dirty="0" smtClean="0">
                <a:ea typeface="Majalla UI"/>
                <a:cs typeface="+mj-cs"/>
              </a:rPr>
              <a:t>في </a:t>
            </a:r>
            <a:r>
              <a:rPr lang="ar-SA" sz="2400" b="1" dirty="0">
                <a:ea typeface="Majalla UI"/>
                <a:cs typeface="+mj-cs"/>
              </a:rPr>
              <a:t>الغالب أكبر من كثافة المحاكاة، مما يشير إلى أن عوامل </a:t>
            </a:r>
            <a:r>
              <a:rPr lang="ar-SA" sz="2400" b="1" dirty="0" smtClean="0">
                <a:ea typeface="Majalla UI"/>
                <a:cs typeface="+mj-cs"/>
              </a:rPr>
              <a:t>أخرى </a:t>
            </a:r>
            <a:r>
              <a:rPr lang="ar-SA" sz="2400" b="1" dirty="0">
                <a:ea typeface="Majalla UI"/>
                <a:cs typeface="+mj-cs"/>
              </a:rPr>
              <a:t>قد تحد من </a:t>
            </a:r>
            <a:r>
              <a:rPr lang="ar-SA" sz="2400" b="1" dirty="0" smtClean="0">
                <a:ea typeface="Majalla UI"/>
                <a:cs typeface="+mj-cs"/>
              </a:rPr>
              <a:t>كثافة </a:t>
            </a:r>
            <a:r>
              <a:rPr lang="ar-SA" sz="2400" b="1" dirty="0">
                <a:ea typeface="Majalla UI"/>
                <a:cs typeface="+mj-cs"/>
              </a:rPr>
              <a:t>العواصف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>
                <a:ea typeface="Majalla UI"/>
                <a:cs typeface="+mj-cs"/>
              </a:rPr>
              <a:t> وتظهر البيانات </a:t>
            </a:r>
            <a:r>
              <a:rPr lang="ar-SA" sz="2400" b="1" dirty="0" smtClean="0">
                <a:ea typeface="Majalla UI"/>
                <a:cs typeface="+mj-cs"/>
              </a:rPr>
              <a:t>البليومناخية </a:t>
            </a:r>
            <a:r>
              <a:rPr lang="ar-SA" sz="2400" b="1" dirty="0">
                <a:ea typeface="Majalla UI"/>
                <a:cs typeface="+mj-cs"/>
              </a:rPr>
              <a:t>بصورة متزايدة أن التغير المفاجئ موجود في مناطق واسعة من </a:t>
            </a:r>
            <a:r>
              <a:rPr lang="ar-SA" sz="2400" b="1" dirty="0" smtClean="0">
                <a:ea typeface="Majalla UI"/>
                <a:cs typeface="+mj-cs"/>
              </a:rPr>
              <a:t>العالم؛ حيث تبين من النتائج </a:t>
            </a:r>
            <a:r>
              <a:rPr lang="ar-SA" sz="2400" b="1" dirty="0">
                <a:ea typeface="Majalla UI"/>
                <a:cs typeface="+mj-cs"/>
              </a:rPr>
              <a:t>المستمدة من نموذج استوائي مقترن بالمحيطات والغلاف الجوي أنه في ظل بعض التشكيلات المدارية للماضي، يمكن للتغير المرتبط بظاهرة النينيو - التذبذب الجنوبي أن </a:t>
            </a:r>
            <a:r>
              <a:rPr lang="ar-SA" sz="2400" b="1" dirty="0" smtClean="0">
                <a:ea typeface="Majalla UI"/>
                <a:cs typeface="+mj-cs"/>
              </a:rPr>
              <a:t>يتوقف </a:t>
            </a:r>
            <a:r>
              <a:rPr lang="ar-SA" sz="2400" b="1" dirty="0">
                <a:ea typeface="Majalla UI"/>
                <a:cs typeface="+mj-cs"/>
              </a:rPr>
              <a:t>فجأة </a:t>
            </a:r>
            <a:r>
              <a:rPr lang="ar-SA" sz="2400" b="1" dirty="0" smtClean="0">
                <a:ea typeface="Majalla UI"/>
                <a:cs typeface="+mj-cs"/>
              </a:rPr>
              <a:t>ويتحول إلى دورة موسمية مداها عدة قرون؛ </a:t>
            </a:r>
            <a:r>
              <a:rPr lang="ar-SA" sz="2400" b="1" dirty="0">
                <a:ea typeface="Majalla UI"/>
                <a:cs typeface="+mj-cs"/>
              </a:rPr>
              <a:t>مما ينتج عنه متوسط درجة حرارة سطح </a:t>
            </a:r>
            <a:r>
              <a:rPr lang="ar-SA" sz="2400" b="1" dirty="0" smtClean="0">
                <a:ea typeface="Majalla UI"/>
                <a:cs typeface="+mj-cs"/>
              </a:rPr>
              <a:t>البحر</a:t>
            </a:r>
            <a:r>
              <a:rPr lang="en-US" sz="2000" b="1" dirty="0" smtClean="0">
                <a:ea typeface="Majalla UI"/>
                <a:cs typeface="+mj-cs"/>
              </a:rPr>
              <a:t>SST</a:t>
            </a:r>
            <a:r>
              <a:rPr lang="en-US" sz="2400" b="1" dirty="0" smtClean="0">
                <a:ea typeface="Majalla UI"/>
                <a:cs typeface="+mj-cs"/>
              </a:rPr>
              <a:t> </a:t>
            </a:r>
            <a:r>
              <a:rPr lang="ar-SA" sz="2400" b="1" dirty="0" smtClean="0">
                <a:ea typeface="Majalla UI"/>
                <a:cs typeface="+mj-cs"/>
              </a:rPr>
              <a:t> في </a:t>
            </a:r>
            <a:r>
              <a:rPr lang="ar-SA" sz="2400" b="1" dirty="0">
                <a:ea typeface="Majalla UI"/>
                <a:cs typeface="+mj-cs"/>
              </a:rPr>
              <a:t>المحيط الهادئ الاستوائي </a:t>
            </a:r>
            <a:r>
              <a:rPr lang="ar-SA" sz="2400" b="1" dirty="0" smtClean="0">
                <a:ea typeface="Majalla UI"/>
                <a:cs typeface="+mj-cs"/>
              </a:rPr>
              <a:t>يشبه </a:t>
            </a:r>
            <a:r>
              <a:rPr lang="ar-SA" sz="2400" b="1" dirty="0">
                <a:ea typeface="Majalla UI"/>
                <a:cs typeface="+mj-cs"/>
              </a:rPr>
              <a:t>النينيا.</a:t>
            </a:r>
            <a:endParaRPr lang="ar-SA" sz="24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99401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والطقس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كان اتجاه بعض الدراسات الجمع </a:t>
            </a:r>
            <a:r>
              <a:rPr lang="ar-SA" sz="2400" b="1" dirty="0">
                <a:ea typeface="Majalla UI"/>
                <a:cs typeface="+mj-cs"/>
              </a:rPr>
              <a:t>بين عوامل الطقس للتنبؤ </a:t>
            </a:r>
            <a:r>
              <a:rPr lang="ar-SA" sz="2400" b="1" dirty="0" smtClean="0">
                <a:ea typeface="Majalla UI"/>
                <a:cs typeface="+mj-cs"/>
              </a:rPr>
              <a:t>بالتغير المناخي. فاستنادا </a:t>
            </a:r>
            <a:r>
              <a:rPr lang="ar-SA" sz="2400" b="1" dirty="0">
                <a:ea typeface="Majalla UI"/>
                <a:cs typeface="+mj-cs"/>
              </a:rPr>
              <a:t>إلى </a:t>
            </a:r>
            <a:r>
              <a:rPr lang="ar-SA" sz="2400" b="1" dirty="0" smtClean="0">
                <a:ea typeface="Majalla UI"/>
                <a:cs typeface="+mj-cs"/>
              </a:rPr>
              <a:t>التقرير "</a:t>
            </a:r>
            <a:r>
              <a:rPr lang="ar-SA" sz="2400" b="1" dirty="0">
                <a:ea typeface="Majalla UI"/>
                <a:cs typeface="+mj-cs"/>
              </a:rPr>
              <a:t>التغير العالمي </a:t>
            </a:r>
            <a:r>
              <a:rPr lang="ar-SA" sz="2400" b="1" dirty="0" smtClean="0">
                <a:ea typeface="Majalla UI"/>
                <a:cs typeface="+mj-cs"/>
              </a:rPr>
              <a:t>والكواكبي </a:t>
            </a:r>
            <a:r>
              <a:rPr lang="ar-SA" sz="2000" b="1" dirty="0" smtClean="0">
                <a:ea typeface="Majalla UI"/>
                <a:cs typeface="+mj-cs"/>
              </a:rPr>
              <a:t>2007</a:t>
            </a:r>
            <a:r>
              <a:rPr lang="ar-SA" sz="2400" b="1" dirty="0" smtClean="0">
                <a:ea typeface="Majalla UI"/>
                <a:cs typeface="+mj-cs"/>
              </a:rPr>
              <a:t>"، أن من </a:t>
            </a:r>
            <a:r>
              <a:rPr lang="ar-SA" sz="2400" b="1" dirty="0">
                <a:ea typeface="Majalla UI"/>
                <a:cs typeface="+mj-cs"/>
              </a:rPr>
              <a:t>بين العوامل التي تؤثر في </a:t>
            </a:r>
            <a:r>
              <a:rPr lang="ar-SA" sz="2400" b="1" dirty="0" smtClean="0">
                <a:ea typeface="Majalla UI"/>
                <a:cs typeface="+mj-cs"/>
              </a:rPr>
              <a:t>تغير </a:t>
            </a:r>
            <a:r>
              <a:rPr lang="ar-SA" sz="2400" b="1" dirty="0">
                <a:ea typeface="Majalla UI"/>
                <a:cs typeface="+mj-cs"/>
              </a:rPr>
              <a:t>المناخ، </a:t>
            </a:r>
            <a:r>
              <a:rPr lang="ar-SA" sz="2400" b="1" dirty="0" smtClean="0">
                <a:ea typeface="Majalla UI"/>
                <a:cs typeface="+mj-cs"/>
              </a:rPr>
              <a:t>التفاعلات </a:t>
            </a:r>
            <a:r>
              <a:rPr lang="ar-SA" sz="2400" b="1" dirty="0">
                <a:ea typeface="Majalla UI"/>
                <a:cs typeface="+mj-cs"/>
              </a:rPr>
              <a:t>بين درجات الحرارة والإشعاع </a:t>
            </a:r>
            <a:r>
              <a:rPr lang="ar-SA" sz="2400" b="1" dirty="0" smtClean="0">
                <a:ea typeface="Majalla UI"/>
                <a:cs typeface="+mj-cs"/>
              </a:rPr>
              <a:t>والأمطار </a:t>
            </a:r>
            <a:r>
              <a:rPr lang="ar-SA" sz="2400" b="1" dirty="0">
                <a:ea typeface="Majalla UI"/>
                <a:cs typeface="+mj-cs"/>
              </a:rPr>
              <a:t>واستخدام </a:t>
            </a:r>
            <a:r>
              <a:rPr lang="ar-SA" sz="2400" b="1" dirty="0" smtClean="0">
                <a:ea typeface="Majalla UI"/>
                <a:cs typeface="+mj-cs"/>
              </a:rPr>
              <a:t>الأراضي، والتي </a:t>
            </a:r>
            <a:r>
              <a:rPr lang="ar-SA" sz="2400" b="1" dirty="0">
                <a:ea typeface="Majalla UI"/>
                <a:cs typeface="+mj-cs"/>
              </a:rPr>
              <a:t>يمكن أن </a:t>
            </a:r>
            <a:r>
              <a:rPr lang="ar-SA" sz="2400" b="1" dirty="0" smtClean="0">
                <a:ea typeface="Majalla UI"/>
                <a:cs typeface="+mj-cs"/>
              </a:rPr>
              <a:t>تسهم بشكل </a:t>
            </a:r>
            <a:r>
              <a:rPr lang="ar-SA" sz="2400" b="1" dirty="0">
                <a:ea typeface="Majalla UI"/>
                <a:cs typeface="+mj-cs"/>
              </a:rPr>
              <a:t>أفضل على التحضير للتحولات الشديدة في </a:t>
            </a:r>
            <a:r>
              <a:rPr lang="ar-SA" sz="2400" b="1" dirty="0" smtClean="0">
                <a:ea typeface="Majalla UI"/>
                <a:cs typeface="+mj-cs"/>
              </a:rPr>
              <a:t>أنماط الطقس.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منها تكامل </a:t>
            </a:r>
            <a:r>
              <a:rPr lang="ar-SA" sz="2400" b="1" dirty="0">
                <a:ea typeface="Majalla UI"/>
                <a:cs typeface="+mj-cs"/>
              </a:rPr>
              <a:t>نظام </a:t>
            </a:r>
            <a:r>
              <a:rPr lang="ar-SA" sz="2400" b="1" dirty="0" smtClean="0">
                <a:ea typeface="Majalla UI"/>
                <a:cs typeface="+mj-cs"/>
              </a:rPr>
              <a:t>الطقس وتغير </a:t>
            </a:r>
            <a:r>
              <a:rPr lang="ar-SA" sz="2400" b="1" dirty="0">
                <a:ea typeface="Majalla UI"/>
                <a:cs typeface="+mj-cs"/>
              </a:rPr>
              <a:t>المناخ الإقليمي </a:t>
            </a:r>
            <a:r>
              <a:rPr lang="ar-SA" sz="2400" b="1" dirty="0" smtClean="0">
                <a:ea typeface="Majalla UI"/>
                <a:cs typeface="+mj-cs"/>
              </a:rPr>
              <a:t>المتعدد المستويات في </a:t>
            </a:r>
            <a:r>
              <a:rPr lang="ar-SA" sz="2400" b="1" dirty="0">
                <a:ea typeface="Majalla UI"/>
                <a:cs typeface="+mj-cs"/>
              </a:rPr>
              <a:t>منطقة غرب أفريقيا </a:t>
            </a:r>
            <a:r>
              <a:rPr lang="ar-SA" sz="2400" b="1" dirty="0" smtClean="0">
                <a:ea typeface="Majalla UI"/>
                <a:cs typeface="+mj-cs"/>
              </a:rPr>
              <a:t>وبخاصة في منطقة </a:t>
            </a:r>
            <a:r>
              <a:rPr lang="ar-SA" sz="2400" b="1" dirty="0">
                <a:ea typeface="Majalla UI"/>
                <a:cs typeface="+mj-cs"/>
              </a:rPr>
              <a:t>الساحل </a:t>
            </a:r>
            <a:r>
              <a:rPr lang="ar-SA" sz="2400" b="1" dirty="0" smtClean="0">
                <a:ea typeface="Majalla UI"/>
                <a:cs typeface="+mj-cs"/>
              </a:rPr>
              <a:t>السوداني؛ حيث شهدت جفافا </a:t>
            </a:r>
            <a:r>
              <a:rPr lang="ar-SA" sz="2400" b="1" dirty="0">
                <a:ea typeface="Majalla UI"/>
                <a:cs typeface="+mj-cs"/>
              </a:rPr>
              <a:t>مستمرا </a:t>
            </a:r>
            <a:r>
              <a:rPr lang="ar-SA" sz="2400" b="1" dirty="0" smtClean="0">
                <a:ea typeface="Majalla UI"/>
                <a:cs typeface="+mj-cs"/>
              </a:rPr>
              <a:t>وشديدا، باستخدم نهج </a:t>
            </a:r>
            <a:r>
              <a:rPr lang="ar-SA" sz="2400" b="1" dirty="0">
                <a:ea typeface="Majalla UI"/>
                <a:cs typeface="+mj-cs"/>
              </a:rPr>
              <a:t>"المناخ" القياسي الذي </a:t>
            </a:r>
            <a:r>
              <a:rPr lang="ar-SA" sz="2400" b="1" dirty="0" smtClean="0">
                <a:ea typeface="Majalla UI"/>
                <a:cs typeface="+mj-cs"/>
              </a:rPr>
              <a:t>يعتمد </a:t>
            </a:r>
            <a:r>
              <a:rPr lang="ar-SA" sz="2400" b="1" dirty="0">
                <a:ea typeface="Majalla UI"/>
                <a:cs typeface="+mj-cs"/>
              </a:rPr>
              <a:t>على التباين الكامن في نظام </a:t>
            </a:r>
            <a:r>
              <a:rPr lang="ar-SA" sz="2400" b="1" dirty="0" smtClean="0">
                <a:ea typeface="Majalla UI"/>
                <a:cs typeface="+mj-cs"/>
              </a:rPr>
              <a:t>الطقس، تبين تساقط معظم الأمطار </a:t>
            </a:r>
            <a:r>
              <a:rPr lang="ar-SA" sz="2400" b="1" dirty="0">
                <a:ea typeface="Majalla UI"/>
                <a:cs typeface="+mj-cs"/>
              </a:rPr>
              <a:t>بين السودان والساحل خلال شهري يونيو </a:t>
            </a:r>
            <a:r>
              <a:rPr lang="ar-SA" sz="2400" b="1" dirty="0" smtClean="0">
                <a:ea typeface="Majalla UI"/>
                <a:cs typeface="+mj-cs"/>
              </a:rPr>
              <a:t>وسبتمبر؛ نتيجة توزيعات الضغط الحرارية في </a:t>
            </a:r>
            <a:r>
              <a:rPr lang="ar-SA" sz="2400" b="1" dirty="0">
                <a:ea typeface="Majalla UI"/>
                <a:cs typeface="+mj-cs"/>
              </a:rPr>
              <a:t>الغرب، والتي تكون عادة </a:t>
            </a:r>
            <a:r>
              <a:rPr lang="ar-SA" sz="2400" b="1" dirty="0" smtClean="0">
                <a:ea typeface="Majalla UI"/>
                <a:cs typeface="+mj-cs"/>
              </a:rPr>
              <a:t>أطول </a:t>
            </a:r>
            <a:r>
              <a:rPr lang="ar-SA" sz="2400" b="1" dirty="0">
                <a:ea typeface="Majalla UI"/>
                <a:cs typeface="+mj-cs"/>
              </a:rPr>
              <a:t>بكثير بين الشمال والجنوب (102-103 كم</a:t>
            </a:r>
            <a:r>
              <a:rPr lang="ar-SA" sz="2400" b="1" dirty="0" smtClean="0">
                <a:ea typeface="Majalla UI"/>
                <a:cs typeface="+mj-cs"/>
              </a:rPr>
              <a:t>)، </a:t>
            </a:r>
            <a:r>
              <a:rPr lang="ar-SA" sz="2400" b="1" dirty="0">
                <a:ea typeface="Majalla UI"/>
                <a:cs typeface="+mj-cs"/>
              </a:rPr>
              <a:t>من الشرق والغرب (10-102 كم). </a:t>
            </a:r>
            <a:endParaRPr lang="ar-SA" sz="20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78242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790700" y="2514600"/>
            <a:ext cx="5486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MS PGothic" panose="020B0600070205080204" pitchFamily="34" charset="-128"/>
              </a:rPr>
              <a:t>التغيرات </a:t>
            </a:r>
            <a:r>
              <a:rPr lang="ar-SA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MS PGothic" panose="020B0600070205080204" pitchFamily="34" charset="-128"/>
              </a:rPr>
              <a:t>المناخية </a:t>
            </a:r>
            <a:endParaRPr lang="ar-SA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MS PGothic" panose="020B0600070205080204" pitchFamily="34" charset="-12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MS PGothic" panose="020B0600070205080204" pitchFamily="34" charset="-128"/>
              </a:rPr>
              <a:t>وأحوال </a:t>
            </a:r>
            <a:r>
              <a:rPr lang="ar-SA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MS PGothic" panose="020B0600070205080204" pitchFamily="34" charset="-128"/>
              </a:rPr>
              <a:t>الطقس والمناخ</a:t>
            </a:r>
            <a:endParaRPr kumimoji="0" lang="en-US" sz="3600" b="0" i="0" u="none" strike="noStrike" kern="10" cap="none" spc="0" normalizeH="0" baseline="0" noProof="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 panose="020B080603090205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7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وحالات الطقس المتطرفة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بتحليل </a:t>
            </a:r>
            <a:r>
              <a:rPr lang="ar-SA" sz="2400" b="1" dirty="0">
                <a:ea typeface="Majalla UI"/>
                <a:cs typeface="+mj-cs"/>
              </a:rPr>
              <a:t>التغيرات في درجات الحرارة القصوى </a:t>
            </a:r>
            <a:r>
              <a:rPr lang="ar-SA" sz="2400" b="1" dirty="0" smtClean="0">
                <a:ea typeface="Majalla UI"/>
                <a:cs typeface="+mj-cs"/>
              </a:rPr>
              <a:t>وتساقط </a:t>
            </a:r>
            <a:r>
              <a:rPr lang="ar-SA" sz="2400" b="1" dirty="0">
                <a:ea typeface="Majalla UI"/>
                <a:cs typeface="+mj-cs"/>
              </a:rPr>
              <a:t>الأمطار فوق الولايات المتحدة في محاكاة مجموعة من 60 </a:t>
            </a:r>
            <a:r>
              <a:rPr lang="ar-SA" sz="2400" b="1" dirty="0" smtClean="0">
                <a:ea typeface="Majalla UI"/>
                <a:cs typeface="+mj-cs"/>
              </a:rPr>
              <a:t>عنصرا </a:t>
            </a:r>
            <a:r>
              <a:rPr lang="ar-SA" sz="2400" b="1" dirty="0">
                <a:ea typeface="Majalla UI"/>
                <a:cs typeface="+mj-cs"/>
              </a:rPr>
              <a:t>في القرن ال 21 مع معهد ماساتشوستس </a:t>
            </a:r>
            <a:r>
              <a:rPr lang="ar-SA" sz="2400" b="1" dirty="0" smtClean="0">
                <a:ea typeface="Majalla UI"/>
                <a:cs typeface="+mj-cs"/>
              </a:rPr>
              <a:t>للتكنولوجي، من خلال النظر </a:t>
            </a:r>
            <a:r>
              <a:rPr lang="ar-SA" sz="2400" b="1" dirty="0">
                <a:ea typeface="Majalla UI"/>
                <a:cs typeface="+mj-cs"/>
              </a:rPr>
              <a:t>في أربع قيم لحساسية المناخ، وثلاثة سيناريوهات </a:t>
            </a:r>
            <a:r>
              <a:rPr lang="ar-SA" sz="2400" b="1" dirty="0" smtClean="0">
                <a:ea typeface="Majalla UI"/>
                <a:cs typeface="+mj-cs"/>
              </a:rPr>
              <a:t>للانبعاثات.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أظهرت </a:t>
            </a:r>
            <a:r>
              <a:rPr lang="ar-SA" sz="2400" b="1" dirty="0">
                <a:ea typeface="Majalla UI"/>
                <a:cs typeface="+mj-cs"/>
              </a:rPr>
              <a:t>النتائج تكثيفا عاما وزيادة في وتيرة درجات الحرارة </a:t>
            </a:r>
            <a:r>
              <a:rPr lang="ar-SA" sz="2400" b="1" dirty="0" smtClean="0">
                <a:ea typeface="Majalla UI"/>
                <a:cs typeface="+mj-cs"/>
              </a:rPr>
              <a:t>المرتفعة القصوى، </a:t>
            </a:r>
            <a:r>
              <a:rPr lang="ar-SA" sz="2400" b="1" dirty="0">
                <a:ea typeface="Majalla UI"/>
                <a:cs typeface="+mj-cs"/>
              </a:rPr>
              <a:t>وأحداث </a:t>
            </a:r>
            <a:r>
              <a:rPr lang="ar-SA" sz="2400" b="1" dirty="0" smtClean="0">
                <a:ea typeface="Majalla UI"/>
                <a:cs typeface="+mj-cs"/>
              </a:rPr>
              <a:t>الأمطار المتطرفة. ذلك ومن </a:t>
            </a:r>
            <a:r>
              <a:rPr lang="ar-SA" sz="2400" b="1" dirty="0">
                <a:ea typeface="Majalla UI"/>
                <a:cs typeface="+mj-cs"/>
              </a:rPr>
              <a:t>المتوقع أن تنخفض درجات الحرارة الباردة </a:t>
            </a:r>
            <a:r>
              <a:rPr lang="ar-SA" sz="2400" b="1" dirty="0" smtClean="0">
                <a:ea typeface="Majalla UI"/>
                <a:cs typeface="+mj-cs"/>
              </a:rPr>
              <a:t>الدنيا في </a:t>
            </a:r>
            <a:r>
              <a:rPr lang="ar-SA" sz="2400" b="1" dirty="0">
                <a:ea typeface="Majalla UI"/>
                <a:cs typeface="+mj-cs"/>
              </a:rPr>
              <a:t>الكثافة والتردد، وخاصة في الأجزاء الشمالية من الولايات </a:t>
            </a:r>
            <a:r>
              <a:rPr lang="ar-SA" sz="2400" b="1" dirty="0" smtClean="0">
                <a:ea typeface="Majalla UI"/>
                <a:cs typeface="+mj-cs"/>
              </a:rPr>
              <a:t>المتحدة.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</a:t>
            </a:r>
            <a:r>
              <a:rPr lang="ar-SA" sz="2400" b="1" dirty="0">
                <a:ea typeface="Majalla UI"/>
                <a:cs typeface="+mj-cs"/>
              </a:rPr>
              <a:t>وتبين </a:t>
            </a:r>
            <a:r>
              <a:rPr lang="ar-SA" sz="2400" b="1" dirty="0" smtClean="0">
                <a:ea typeface="Majalla UI"/>
                <a:cs typeface="+mj-cs"/>
              </a:rPr>
              <a:t>من عمليات </a:t>
            </a:r>
            <a:r>
              <a:rPr lang="ar-SA" sz="2400" b="1" dirty="0">
                <a:ea typeface="Majalla UI"/>
                <a:cs typeface="+mj-cs"/>
              </a:rPr>
              <a:t>المحاكاة </a:t>
            </a:r>
            <a:r>
              <a:rPr lang="ar-SA" sz="2400" b="1" dirty="0" smtClean="0">
                <a:ea typeface="Majalla UI"/>
                <a:cs typeface="+mj-cs"/>
              </a:rPr>
              <a:t>ذات </a:t>
            </a:r>
            <a:r>
              <a:rPr lang="ar-SA" sz="2400" b="1" dirty="0">
                <a:ea typeface="Majalla UI"/>
                <a:cs typeface="+mj-cs"/>
              </a:rPr>
              <a:t>الظروف الأولية </a:t>
            </a:r>
            <a:r>
              <a:rPr lang="ar-SA" sz="2400" b="1" dirty="0" smtClean="0">
                <a:ea typeface="Majalla UI"/>
                <a:cs typeface="+mj-cs"/>
              </a:rPr>
              <a:t>المختلفة ظهور </a:t>
            </a:r>
            <a:r>
              <a:rPr lang="ar-SA" sz="2400" b="1" dirty="0">
                <a:ea typeface="Majalla UI"/>
                <a:cs typeface="+mj-cs"/>
              </a:rPr>
              <a:t>أنماطا ومقدارا كبيرا للتغيرات في </a:t>
            </a:r>
            <a:r>
              <a:rPr lang="ar-SA" sz="2400" b="1" dirty="0" smtClean="0">
                <a:ea typeface="Majalla UI"/>
                <a:cs typeface="+mj-cs"/>
              </a:rPr>
              <a:t>حالات الطقس </a:t>
            </a:r>
            <a:r>
              <a:rPr lang="ar-SA" sz="2400" b="1" dirty="0">
                <a:ea typeface="Majalla UI"/>
                <a:cs typeface="+mj-cs"/>
              </a:rPr>
              <a:t>المتطرفة، مما يؤكد دور </a:t>
            </a:r>
            <a:r>
              <a:rPr lang="ar-SA" sz="2400" b="1" dirty="0" smtClean="0">
                <a:ea typeface="Majalla UI"/>
                <a:cs typeface="+mj-cs"/>
              </a:rPr>
              <a:t>التغير </a:t>
            </a:r>
            <a:r>
              <a:rPr lang="ar-SA" sz="2400" b="1" dirty="0">
                <a:ea typeface="Majalla UI"/>
                <a:cs typeface="+mj-cs"/>
              </a:rPr>
              <a:t>الطبيعي في إسقاطات التغيرات في الظواهر المتطرفة. </a:t>
            </a:r>
            <a:endParaRPr lang="ar-SA" sz="20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348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وحالات الطقس المتطرفة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ea typeface="Majalla UI"/>
                <a:cs typeface="+mj-cs"/>
              </a:rPr>
              <a:t>كيف يؤثر تغير المناخ على الظواهر الجوية </a:t>
            </a:r>
            <a:r>
              <a:rPr lang="ar-SA" sz="2400" b="1" dirty="0" smtClean="0">
                <a:solidFill>
                  <a:srgbClr val="FF0000"/>
                </a:solidFill>
                <a:ea typeface="Majalla UI"/>
                <a:cs typeface="+mj-cs"/>
              </a:rPr>
              <a:t>المتطرفة؟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أدى </a:t>
            </a:r>
            <a:r>
              <a:rPr lang="ar-SA" sz="2400" b="1" dirty="0">
                <a:ea typeface="Majalla UI"/>
                <a:cs typeface="+mj-cs"/>
              </a:rPr>
              <a:t>تغير المناخ الناجم عن </a:t>
            </a:r>
            <a:r>
              <a:rPr lang="ar-SA" sz="2400" b="1" dirty="0" smtClean="0">
                <a:ea typeface="Majalla UI"/>
                <a:cs typeface="+mj-cs"/>
              </a:rPr>
              <a:t>الأنشطة البشرية </a:t>
            </a:r>
            <a:r>
              <a:rPr lang="ar-SA" sz="2400" b="1" dirty="0">
                <a:ea typeface="Majalla UI"/>
                <a:cs typeface="+mj-cs"/>
              </a:rPr>
              <a:t>إلى زيادة في تواتر وشدة درجات الحرارة اليومية </a:t>
            </a:r>
            <a:r>
              <a:rPr lang="ar-SA" sz="2400" b="1" dirty="0" smtClean="0">
                <a:ea typeface="Majalla UI"/>
                <a:cs typeface="+mj-cs"/>
              </a:rPr>
              <a:t>القصوى، </a:t>
            </a:r>
            <a:r>
              <a:rPr lang="ar-SA" sz="2400" b="1" dirty="0">
                <a:ea typeface="Majalla UI"/>
                <a:cs typeface="+mj-cs"/>
              </a:rPr>
              <a:t>وساهم في تكثيف واسع النطاق للأمطار المتطرفة </a:t>
            </a:r>
            <a:r>
              <a:rPr lang="ar-SA" sz="2400" b="1" dirty="0" smtClean="0">
                <a:ea typeface="Majalla UI"/>
                <a:cs typeface="+mj-cs"/>
              </a:rPr>
              <a:t>اليومية.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ea typeface="Majalla UI"/>
                <a:cs typeface="+mj-cs"/>
              </a:rPr>
              <a:t>هل </a:t>
            </a:r>
            <a:r>
              <a:rPr lang="ar-SA" sz="2400" b="1" dirty="0">
                <a:solidFill>
                  <a:srgbClr val="FF0000"/>
                </a:solidFill>
                <a:ea typeface="Majalla UI"/>
                <a:cs typeface="+mj-cs"/>
              </a:rPr>
              <a:t>جعلت </a:t>
            </a:r>
            <a:r>
              <a:rPr lang="ar-SA" sz="2400" b="1" dirty="0" smtClean="0">
                <a:solidFill>
                  <a:srgbClr val="FF0000"/>
                </a:solidFill>
                <a:ea typeface="Majalla UI"/>
                <a:cs typeface="+mj-cs"/>
              </a:rPr>
              <a:t>أنماط المناخ المتغير الأحداث المناخية </a:t>
            </a:r>
            <a:r>
              <a:rPr lang="ar-SA" sz="2400" b="1" dirty="0">
                <a:solidFill>
                  <a:srgbClr val="FF0000"/>
                </a:solidFill>
                <a:ea typeface="Majalla UI"/>
                <a:cs typeface="+mj-cs"/>
              </a:rPr>
              <a:t>متطرفة </a:t>
            </a:r>
            <a:r>
              <a:rPr lang="ar-SA" sz="2400" b="1" dirty="0" smtClean="0">
                <a:solidFill>
                  <a:srgbClr val="FF0000"/>
                </a:solidFill>
                <a:ea typeface="Majalla UI"/>
                <a:cs typeface="+mj-cs"/>
              </a:rPr>
              <a:t>المحددة مثل: </a:t>
            </a:r>
            <a:r>
              <a:rPr lang="ar-SA" sz="2400" b="1" dirty="0">
                <a:solidFill>
                  <a:srgbClr val="FF0000"/>
                </a:solidFill>
                <a:ea typeface="Majalla UI"/>
                <a:cs typeface="+mj-cs"/>
              </a:rPr>
              <a:t>الفيضانات والجفاف وموجات </a:t>
            </a:r>
            <a:r>
              <a:rPr lang="ar-SA" sz="2400" b="1" dirty="0" smtClean="0">
                <a:solidFill>
                  <a:srgbClr val="FF0000"/>
                </a:solidFill>
                <a:ea typeface="Majalla UI"/>
                <a:cs typeface="+mj-cs"/>
              </a:rPr>
              <a:t>الحارة أكثر </a:t>
            </a:r>
            <a:r>
              <a:rPr lang="ar-SA" sz="2400" b="1" dirty="0">
                <a:solidFill>
                  <a:srgbClr val="FF0000"/>
                </a:solidFill>
                <a:ea typeface="Majalla UI"/>
                <a:cs typeface="+mj-cs"/>
              </a:rPr>
              <a:t>احتمالا؟ </a:t>
            </a:r>
            <a:endParaRPr lang="ar-SA" sz="2400" b="1" dirty="0" smtClean="0">
              <a:solidFill>
                <a:srgbClr val="FF0000"/>
              </a:solidFill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على </a:t>
            </a:r>
            <a:r>
              <a:rPr lang="ar-SA" sz="2400" b="1" dirty="0">
                <a:ea typeface="Majalla UI"/>
                <a:cs typeface="+mj-cs"/>
              </a:rPr>
              <a:t>الرغم من قيل إن الأحداث المناخية </a:t>
            </a:r>
            <a:r>
              <a:rPr lang="ar-SA" sz="2400" b="1" dirty="0" smtClean="0">
                <a:ea typeface="Majalla UI"/>
                <a:cs typeface="+mj-cs"/>
              </a:rPr>
              <a:t>الأحادية </a:t>
            </a:r>
            <a:r>
              <a:rPr lang="ar-SA" sz="2400" b="1" dirty="0">
                <a:ea typeface="Majalla UI"/>
                <a:cs typeface="+mj-cs"/>
              </a:rPr>
              <a:t>لا يمكن أن تعزى إلى تغير المناخ </a:t>
            </a:r>
            <a:r>
              <a:rPr lang="ar-SA" sz="2400" b="1" dirty="0" smtClean="0">
                <a:ea typeface="Majalla UI"/>
                <a:cs typeface="+mj-cs"/>
              </a:rPr>
              <a:t>البشري، </a:t>
            </a:r>
            <a:r>
              <a:rPr lang="ar-SA" sz="2400" b="1" dirty="0">
                <a:ea typeface="Majalla UI"/>
                <a:cs typeface="+mj-cs"/>
              </a:rPr>
              <a:t>فإن تقييم أجراه مؤخرا أكاديميات العلوم الوطنية </a:t>
            </a:r>
            <a:r>
              <a:rPr lang="ar-SA" sz="2400" b="1" dirty="0" smtClean="0">
                <a:ea typeface="Majalla UI"/>
                <a:cs typeface="+mj-cs"/>
              </a:rPr>
              <a:t>خلص </a:t>
            </a:r>
            <a:r>
              <a:rPr lang="ar-SA" sz="2400" b="1" dirty="0">
                <a:ea typeface="Majalla UI"/>
                <a:cs typeface="+mj-cs"/>
              </a:rPr>
              <a:t>إلى أن "هذا لم يعد صحيحا كبيان شامل غير مؤهل" </a:t>
            </a:r>
            <a:r>
              <a:rPr lang="ar-SA" sz="2400" b="1" dirty="0" smtClean="0">
                <a:ea typeface="Majalla UI"/>
                <a:cs typeface="+mj-cs"/>
              </a:rPr>
              <a:t>. </a:t>
            </a:r>
            <a:endParaRPr lang="ar-SA" sz="20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60403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/>
              <a:t>والآثار المناخية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يؤدي تغير الدورات العامة </a:t>
            </a:r>
            <a:r>
              <a:rPr lang="ar-SA" sz="2400" b="1" dirty="0">
                <a:ea typeface="Majalla UI"/>
                <a:cs typeface="+mj-cs"/>
              </a:rPr>
              <a:t>في الغلاف الجوي والمحيطات </a:t>
            </a:r>
            <a:r>
              <a:rPr lang="ar-SA" sz="2400" b="1" dirty="0" smtClean="0">
                <a:ea typeface="Majalla UI"/>
                <a:cs typeface="+mj-cs"/>
              </a:rPr>
              <a:t>إلى </a:t>
            </a:r>
            <a:r>
              <a:rPr lang="ar-SA" sz="2400" b="1" dirty="0">
                <a:ea typeface="Majalla UI"/>
                <a:cs typeface="+mj-cs"/>
              </a:rPr>
              <a:t>مجموعة من الأنماط </a:t>
            </a:r>
            <a:r>
              <a:rPr lang="ar-SA" sz="2400" b="1" dirty="0" smtClean="0">
                <a:ea typeface="Majalla UI"/>
                <a:cs typeface="+mj-cs"/>
              </a:rPr>
              <a:t>الديناميكية </a:t>
            </a:r>
            <a:r>
              <a:rPr lang="ar-SA" sz="2400" b="1" dirty="0">
                <a:ea typeface="Majalla UI"/>
                <a:cs typeface="+mj-cs"/>
              </a:rPr>
              <a:t>التي تحدث طبيعيا. وبدلا من أن تكون التقلبات المناخية مستقلة أو موحدة مكانيا، فإن </a:t>
            </a:r>
            <a:r>
              <a:rPr lang="ar-SA" sz="2400" b="1" dirty="0" smtClean="0">
                <a:ea typeface="Majalla UI"/>
                <a:cs typeface="+mj-cs"/>
              </a:rPr>
              <a:t>التغير </a:t>
            </a:r>
            <a:r>
              <a:rPr lang="ar-SA" sz="2400" b="1" dirty="0">
                <a:ea typeface="Majalla UI"/>
                <a:cs typeface="+mj-cs"/>
              </a:rPr>
              <a:t>المناخي في أجزاء مختلفة من الكرة الأرضية ينظمه واحد أو مزيج من عدة أنماط </a:t>
            </a:r>
            <a:r>
              <a:rPr lang="ar-SA" sz="2400" b="1" dirty="0" smtClean="0">
                <a:ea typeface="Majalla UI"/>
                <a:cs typeface="+mj-cs"/>
              </a:rPr>
              <a:t>مناخية.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ذلك وتحدث </a:t>
            </a:r>
            <a:r>
              <a:rPr lang="ar-SA" sz="2400" b="1" dirty="0">
                <a:ea typeface="Majalla UI"/>
                <a:cs typeface="+mj-cs"/>
              </a:rPr>
              <a:t>التغيرات العالمية بنمط مكاني مميز يشبه أنماط الشذوذ المناخية ذات </a:t>
            </a:r>
            <a:r>
              <a:rPr lang="ar-SA" sz="2400" b="1" dirty="0" smtClean="0">
                <a:ea typeface="Majalla UI"/>
                <a:cs typeface="+mj-cs"/>
              </a:rPr>
              <a:t>الصلة؛ حيث يظهر </a:t>
            </a:r>
            <a:r>
              <a:rPr lang="ar-SA" sz="2400" b="1" dirty="0">
                <a:ea typeface="Majalla UI"/>
                <a:cs typeface="+mj-cs"/>
              </a:rPr>
              <a:t>تأثير المناخ على </a:t>
            </a:r>
            <a:r>
              <a:rPr lang="ar-SA" sz="2400" b="1" dirty="0" smtClean="0">
                <a:ea typeface="Majalla UI"/>
                <a:cs typeface="+mj-cs"/>
              </a:rPr>
              <a:t>ديناميكيات </a:t>
            </a:r>
            <a:r>
              <a:rPr lang="ar-SA" sz="2400" b="1" dirty="0">
                <a:ea typeface="Majalla UI"/>
                <a:cs typeface="+mj-cs"/>
              </a:rPr>
              <a:t>المحيط الحيوي الأرضي </a:t>
            </a:r>
            <a:r>
              <a:rPr lang="ar-SA" sz="2400" b="1" dirty="0" smtClean="0">
                <a:ea typeface="Majalla UI"/>
                <a:cs typeface="+mj-cs"/>
              </a:rPr>
              <a:t>والبحري.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ومن الممكن الأشارة إلى أن المفهوم </a:t>
            </a:r>
            <a:r>
              <a:rPr lang="ar-SA" sz="2400" b="1" dirty="0">
                <a:ea typeface="Majalla UI"/>
                <a:cs typeface="+mj-cs"/>
              </a:rPr>
              <a:t>الناشئ </a:t>
            </a:r>
            <a:r>
              <a:rPr lang="ar-SA" sz="2400" b="1" dirty="0" smtClean="0">
                <a:ea typeface="Majalla UI"/>
                <a:cs typeface="+mj-cs"/>
              </a:rPr>
              <a:t>للتغير المناخي </a:t>
            </a:r>
            <a:r>
              <a:rPr lang="ar-SA" sz="2400" b="1" dirty="0">
                <a:ea typeface="Majalla UI"/>
                <a:cs typeface="+mj-cs"/>
              </a:rPr>
              <a:t>في </a:t>
            </a:r>
            <a:r>
              <a:rPr lang="ar-SA" sz="2400" b="1" dirty="0" smtClean="0">
                <a:ea typeface="Majalla UI"/>
                <a:cs typeface="+mj-cs"/>
              </a:rPr>
              <a:t>المستقبل، </a:t>
            </a:r>
            <a:r>
              <a:rPr lang="ar-SA" sz="2400" b="1" dirty="0">
                <a:ea typeface="Majalla UI"/>
                <a:cs typeface="+mj-cs"/>
              </a:rPr>
              <a:t>قد </a:t>
            </a:r>
            <a:r>
              <a:rPr lang="ar-SA" sz="2400" b="1" dirty="0" smtClean="0">
                <a:ea typeface="Majalla UI"/>
                <a:cs typeface="+mj-cs"/>
              </a:rPr>
              <a:t>يظهر تغيرات </a:t>
            </a:r>
            <a:r>
              <a:rPr lang="ar-SA" sz="2400" b="1" dirty="0">
                <a:ea typeface="Majalla UI"/>
                <a:cs typeface="+mj-cs"/>
              </a:rPr>
              <a:t>في الأساليب الرائدة للنظام المناخي. </a:t>
            </a:r>
            <a:r>
              <a:rPr lang="ar-SA" sz="2400" b="1" dirty="0" smtClean="0">
                <a:ea typeface="Majalla UI"/>
                <a:cs typeface="+mj-cs"/>
              </a:rPr>
              <a:t>ومنها ثلاث </a:t>
            </a:r>
            <a:r>
              <a:rPr lang="ar-SA" sz="2400" b="1" dirty="0">
                <a:ea typeface="Majalla UI"/>
                <a:cs typeface="+mj-cs"/>
              </a:rPr>
              <a:t>طرق رئيسية هي: التذبذب في شمال الأطلسي، والتذبذب الجنوبي - النينيو، والتذبذب العقدي في المحيط الهادئ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9289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5957" y="677091"/>
            <a:ext cx="8229600" cy="609600"/>
          </a:xfrm>
        </p:spPr>
        <p:txBody>
          <a:bodyPr/>
          <a:lstStyle/>
          <a:p>
            <a:pPr algn="ctr" rtl="1"/>
            <a:r>
              <a:rPr lang="ar-EG" altLang="en-US" sz="3600" b="1" dirty="0" smtClean="0"/>
              <a:t>التغير المناخي </a:t>
            </a:r>
            <a:r>
              <a:rPr lang="ar-SA" altLang="en-US" sz="3600" b="1" dirty="0" smtClean="0"/>
              <a:t>و</a:t>
            </a:r>
            <a:r>
              <a:rPr lang="ar-EG" altLang="en-US" sz="3600" b="1" dirty="0" smtClean="0"/>
              <a:t>المناخ </a:t>
            </a:r>
            <a:r>
              <a:rPr lang="ar-EG" altLang="en-US" sz="3600" b="1" dirty="0"/>
              <a:t>المستقبلي </a:t>
            </a:r>
            <a:endParaRPr lang="en-US" altLang="en-US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نتج من تحليل محاكات </a:t>
            </a:r>
            <a:r>
              <a:rPr lang="ar-SA" sz="2400" b="1" dirty="0">
                <a:ea typeface="Majalla UI"/>
                <a:cs typeface="+mj-cs"/>
              </a:rPr>
              <a:t>متعددة الأساليب للمناخ الحالي (</a:t>
            </a:r>
            <a:r>
              <a:rPr lang="ar-SA" sz="2000" b="1" dirty="0" smtClean="0">
                <a:ea typeface="Majalla UI"/>
                <a:cs typeface="+mj-cs"/>
              </a:rPr>
              <a:t>1971-1990</a:t>
            </a:r>
            <a:r>
              <a:rPr lang="ar-SA" sz="2400" b="1" dirty="0">
                <a:ea typeface="Majalla UI"/>
                <a:cs typeface="+mj-cs"/>
              </a:rPr>
              <a:t>) والمناخ المستقبلي (</a:t>
            </a:r>
            <a:r>
              <a:rPr lang="ar-SA" sz="2000" b="1" dirty="0" smtClean="0">
                <a:ea typeface="Majalla UI"/>
                <a:cs typeface="+mj-cs"/>
              </a:rPr>
              <a:t>2041-2060</a:t>
            </a:r>
            <a:r>
              <a:rPr lang="ar-SA" sz="2400" b="1" dirty="0">
                <a:ea typeface="Majalla UI"/>
                <a:cs typeface="+mj-cs"/>
              </a:rPr>
              <a:t>) </a:t>
            </a:r>
            <a:r>
              <a:rPr lang="ar-SA" sz="2400" b="1" dirty="0" smtClean="0">
                <a:ea typeface="Majalla UI"/>
                <a:cs typeface="+mj-cs"/>
              </a:rPr>
              <a:t>منها </a:t>
            </a:r>
            <a:r>
              <a:rPr lang="ar-SA" sz="2400" b="1" dirty="0">
                <a:ea typeface="Majalla UI"/>
                <a:cs typeface="+mj-cs"/>
              </a:rPr>
              <a:t>نموذج المناخ الإقليمي </a:t>
            </a:r>
            <a:r>
              <a:rPr lang="ar-SA" sz="2400" b="1" dirty="0" smtClean="0">
                <a:ea typeface="Majalla UI"/>
                <a:cs typeface="+mj-cs"/>
              </a:rPr>
              <a:t>الكندي</a:t>
            </a:r>
            <a:r>
              <a:rPr lang="ar-SA" sz="2400" b="1" dirty="0">
                <a:ea typeface="Majalla UI"/>
                <a:cs typeface="+mj-cs"/>
              </a:rPr>
              <a:t>،</a:t>
            </a:r>
            <a:r>
              <a:rPr lang="ar-SA" sz="2400" b="1" dirty="0" smtClean="0">
                <a:ea typeface="Majalla UI"/>
                <a:cs typeface="+mj-cs"/>
              </a:rPr>
              <a:t> باستخدام </a:t>
            </a:r>
            <a:r>
              <a:rPr lang="ar-SA" sz="2400" b="1" dirty="0">
                <a:ea typeface="Majalla UI"/>
                <a:cs typeface="+mj-cs"/>
              </a:rPr>
              <a:t>ظروف حدودية من عمليات إعادة تحليل الأرصاد الجوية. </a:t>
            </a:r>
            <a:r>
              <a:rPr lang="ar-SA" sz="2400" b="1" dirty="0" smtClean="0">
                <a:ea typeface="Majalla UI"/>
                <a:cs typeface="+mj-cs"/>
              </a:rPr>
              <a:t>ذلك ومن </a:t>
            </a:r>
            <a:r>
              <a:rPr lang="ar-SA" sz="2400" b="1" dirty="0">
                <a:ea typeface="Majalla UI"/>
                <a:cs typeface="+mj-cs"/>
              </a:rPr>
              <a:t>تقييم المناخ الحالي </a:t>
            </a:r>
            <a:r>
              <a:rPr lang="ar-SA" sz="2400" b="1" dirty="0" smtClean="0">
                <a:ea typeface="Majalla UI"/>
                <a:cs typeface="+mj-cs"/>
              </a:rPr>
              <a:t>بمقارنة </a:t>
            </a:r>
            <a:r>
              <a:rPr lang="ar-SA" sz="2400" b="1" dirty="0">
                <a:ea typeface="Majalla UI"/>
                <a:cs typeface="+mj-cs"/>
              </a:rPr>
              <a:t>المتوسطات الموسمية والتغير </a:t>
            </a:r>
            <a:r>
              <a:rPr lang="ar-SA" sz="2400" b="1" dirty="0" smtClean="0">
                <a:ea typeface="Majalla UI"/>
                <a:cs typeface="+mj-cs"/>
              </a:rPr>
              <a:t>السنوي للأمطار </a:t>
            </a:r>
            <a:r>
              <a:rPr lang="ar-SA" sz="2400" b="1" dirty="0">
                <a:ea typeface="Majalla UI"/>
                <a:cs typeface="+mj-cs"/>
              </a:rPr>
              <a:t>ودرجة حرارة الهواء </a:t>
            </a:r>
            <a:r>
              <a:rPr lang="ar-SA" sz="2400" b="1" dirty="0" smtClean="0">
                <a:ea typeface="Majalla UI"/>
                <a:cs typeface="+mj-cs"/>
              </a:rPr>
              <a:t>السطحية، وجود </a:t>
            </a:r>
            <a:r>
              <a:rPr lang="ar-SA" sz="2400" b="1" dirty="0">
                <a:ea typeface="Majalla UI"/>
                <a:cs typeface="+mj-cs"/>
              </a:rPr>
              <a:t>اختلافات صغيرة بين عمليتي المحاكاة على نطاقات </a:t>
            </a:r>
            <a:r>
              <a:rPr lang="ar-SA" sz="2400" b="1" dirty="0" smtClean="0">
                <a:ea typeface="Majalla UI"/>
                <a:cs typeface="+mj-cs"/>
              </a:rPr>
              <a:t>مختلفة.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ومع </a:t>
            </a:r>
            <a:r>
              <a:rPr lang="ar-SA" sz="2400" b="1" dirty="0">
                <a:ea typeface="Majalla UI"/>
                <a:cs typeface="+mj-cs"/>
              </a:rPr>
              <a:t>ذلك، فإن </a:t>
            </a:r>
            <a:r>
              <a:rPr lang="ar-SA" sz="2400" b="1" dirty="0" smtClean="0">
                <a:ea typeface="Majalla UI"/>
                <a:cs typeface="+mj-cs"/>
              </a:rPr>
              <a:t>تحليل </a:t>
            </a:r>
            <a:r>
              <a:rPr lang="ar-SA" sz="2400" b="1" dirty="0">
                <a:ea typeface="Majalla UI"/>
                <a:cs typeface="+mj-cs"/>
              </a:rPr>
              <a:t>النتائج </a:t>
            </a:r>
            <a:r>
              <a:rPr lang="ar-SA" sz="2400" b="1" dirty="0" smtClean="0">
                <a:ea typeface="Majalla UI"/>
                <a:cs typeface="+mj-cs"/>
              </a:rPr>
              <a:t>تشير إلى أن درجات </a:t>
            </a:r>
            <a:r>
              <a:rPr lang="ar-SA" sz="2400" b="1" dirty="0">
                <a:ea typeface="Majalla UI"/>
                <a:cs typeface="+mj-cs"/>
              </a:rPr>
              <a:t>حرارة الهواء السطحية </a:t>
            </a:r>
            <a:r>
              <a:rPr lang="ar-SA" sz="2400" b="1" dirty="0" smtClean="0">
                <a:ea typeface="Majalla UI"/>
                <a:cs typeface="+mj-cs"/>
              </a:rPr>
              <a:t>أكثر برودة، وإن التساقط </a:t>
            </a:r>
            <a:r>
              <a:rPr lang="ar-SA" sz="2400" b="1" dirty="0">
                <a:ea typeface="Majalla UI"/>
                <a:cs typeface="+mj-cs"/>
              </a:rPr>
              <a:t>الصيفي في النموذج أكبر بكثير مما </a:t>
            </a:r>
            <a:r>
              <a:rPr lang="ar-SA" sz="2400" b="1" dirty="0" smtClean="0">
                <a:ea typeface="Majalla UI"/>
                <a:cs typeface="+mj-cs"/>
              </a:rPr>
              <a:t>لوحظ. 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ومن </a:t>
            </a:r>
            <a:r>
              <a:rPr lang="ar-SA" sz="2400" b="1" dirty="0">
                <a:ea typeface="Majalla UI"/>
                <a:cs typeface="+mj-cs"/>
              </a:rPr>
              <a:t>المتوقع أن تكون التغيرات في درجة حرارة </a:t>
            </a:r>
            <a:r>
              <a:rPr lang="ar-SA" sz="2400" b="1" dirty="0" smtClean="0">
                <a:ea typeface="Majalla UI"/>
                <a:cs typeface="+mj-cs"/>
              </a:rPr>
              <a:t>أكبر </a:t>
            </a:r>
            <a:r>
              <a:rPr lang="ar-SA" sz="2400" b="1" dirty="0">
                <a:ea typeface="Majalla UI"/>
                <a:cs typeface="+mj-cs"/>
              </a:rPr>
              <a:t>في المناطق الشمالية </a:t>
            </a:r>
            <a:r>
              <a:rPr lang="ar-SA" sz="2400" b="1" dirty="0" smtClean="0">
                <a:ea typeface="Majalla UI"/>
                <a:cs typeface="+mj-cs"/>
              </a:rPr>
              <a:t>شتاءً، </a:t>
            </a:r>
            <a:r>
              <a:rPr lang="ar-SA" sz="2400" b="1" dirty="0">
                <a:ea typeface="Majalla UI"/>
                <a:cs typeface="+mj-cs"/>
              </a:rPr>
              <a:t>مع تغيرات </a:t>
            </a:r>
            <a:r>
              <a:rPr lang="ar-SA" sz="2400" b="1" dirty="0" smtClean="0">
                <a:ea typeface="Majalla UI"/>
                <a:cs typeface="+mj-cs"/>
              </a:rPr>
              <a:t>أقل للمناطق </a:t>
            </a:r>
            <a:r>
              <a:rPr lang="ar-SA" sz="2400" b="1" dirty="0">
                <a:ea typeface="Majalla UI"/>
                <a:cs typeface="+mj-cs"/>
              </a:rPr>
              <a:t>الجنوبية </a:t>
            </a:r>
            <a:r>
              <a:rPr lang="ar-SA" sz="2400" b="1" dirty="0" smtClean="0">
                <a:ea typeface="Majalla UI"/>
                <a:cs typeface="+mj-cs"/>
              </a:rPr>
              <a:t>صيفا. ذلك ومن </a:t>
            </a:r>
            <a:r>
              <a:rPr lang="ar-SA" sz="2400" b="1" dirty="0">
                <a:ea typeface="Majalla UI"/>
                <a:cs typeface="+mj-cs"/>
              </a:rPr>
              <a:t>المتوقع أن تتراوح </a:t>
            </a:r>
            <a:r>
              <a:rPr lang="ar-SA" sz="2400" b="1" dirty="0" smtClean="0">
                <a:ea typeface="Majalla UI"/>
                <a:cs typeface="+mj-cs"/>
              </a:rPr>
              <a:t>التغير </a:t>
            </a:r>
            <a:r>
              <a:rPr lang="ar-SA" sz="2400" b="1" dirty="0">
                <a:ea typeface="Majalla UI"/>
                <a:cs typeface="+mj-cs"/>
              </a:rPr>
              <a:t>في متوسط </a:t>
            </a:r>
            <a:r>
              <a:rPr lang="ar-SA" sz="2400" b="1" dirty="0" smtClean="0">
                <a:ea typeface="Majalla UI"/>
                <a:cs typeface="+mj-cs"/>
              </a:rPr>
              <a:t>الأمطار </a:t>
            </a:r>
            <a:r>
              <a:rPr lang="ar-SA" sz="2400" b="1" dirty="0">
                <a:ea typeface="Majalla UI"/>
                <a:cs typeface="+mj-cs"/>
              </a:rPr>
              <a:t>الموسمية </a:t>
            </a:r>
            <a:r>
              <a:rPr lang="ar-SA" sz="2000" b="1" dirty="0" smtClean="0">
                <a:ea typeface="Majalla UI"/>
                <a:cs typeface="+mj-cs"/>
              </a:rPr>
              <a:t>± </a:t>
            </a:r>
            <a:r>
              <a:rPr lang="ar-SA" sz="2000" b="1" dirty="0">
                <a:ea typeface="Majalla UI"/>
                <a:cs typeface="+mj-cs"/>
              </a:rPr>
              <a:t>10</a:t>
            </a:r>
            <a:r>
              <a:rPr lang="ar-SA" sz="2000" b="1" dirty="0" smtClean="0">
                <a:ea typeface="Majalla UI"/>
                <a:cs typeface="+mj-cs"/>
              </a:rPr>
              <a:t>٪. </a:t>
            </a:r>
          </a:p>
        </p:txBody>
      </p:sp>
    </p:spTree>
    <p:extLst>
      <p:ext uri="{BB962C8B-B14F-4D97-AF65-F5344CB8AC3E}">
        <p14:creationId xmlns:p14="http://schemas.microsoft.com/office/powerpoint/2010/main" val="41139073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609600"/>
          </a:xfrm>
        </p:spPr>
        <p:txBody>
          <a:bodyPr/>
          <a:lstStyle/>
          <a:p>
            <a:pPr algn="ctr" rtl="1"/>
            <a:r>
              <a:rPr lang="ar-SA" altLang="en-US" sz="2800" b="1" dirty="0" smtClean="0"/>
              <a:t/>
            </a:r>
            <a:br>
              <a:rPr lang="ar-SA" altLang="en-US" sz="2800" b="1" dirty="0" smtClean="0"/>
            </a:br>
            <a:r>
              <a:rPr lang="ar-SA" altLang="en-US" sz="2800" b="1" dirty="0"/>
              <a:t/>
            </a:r>
            <a:br>
              <a:rPr lang="ar-SA" altLang="en-US" sz="2800" b="1" dirty="0"/>
            </a:br>
            <a:r>
              <a:rPr lang="ar-EG" altLang="en-US" sz="2800" b="1" dirty="0" smtClean="0"/>
              <a:t>تقييم </a:t>
            </a:r>
            <a:r>
              <a:rPr lang="ar-EG" altLang="en-US" sz="2800" b="1" dirty="0"/>
              <a:t>عدم اليقين في درجات الحرارة المتوقعة وهطول </a:t>
            </a:r>
            <a:r>
              <a:rPr lang="ar-EG" altLang="en-US" sz="2800" b="1" dirty="0" smtClean="0"/>
              <a:t>الأمطار</a:t>
            </a:r>
            <a:r>
              <a:rPr lang="ar-SA" altLang="en-US" sz="2800" b="1" dirty="0"/>
              <a:t> </a:t>
            </a:r>
            <a:r>
              <a:rPr lang="ar-EG" altLang="en-US" sz="2800" b="1" dirty="0" smtClean="0"/>
              <a:t>في </a:t>
            </a:r>
            <a:r>
              <a:rPr lang="ar-EG" altLang="en-US" sz="2800" b="1" dirty="0"/>
              <a:t>شبه الجزيرة </a:t>
            </a:r>
            <a:r>
              <a:rPr lang="ar-EG" altLang="en-US" sz="2800" b="1" dirty="0" smtClean="0"/>
              <a:t>العربية </a:t>
            </a:r>
            <a:endParaRPr lang="en-US" altLang="en-US" sz="28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في دراسة لمستوى </a:t>
            </a:r>
            <a:r>
              <a:rPr lang="ar-SA" sz="2400" b="1" dirty="0">
                <a:ea typeface="Majalla UI"/>
                <a:cs typeface="+mj-cs"/>
              </a:rPr>
              <a:t>عدم اليقين في عمليات محاكاة </a:t>
            </a:r>
            <a:r>
              <a:rPr lang="ar-SA" sz="2400" b="1" dirty="0" smtClean="0">
                <a:ea typeface="Majalla UI"/>
                <a:cs typeface="+mj-cs"/>
              </a:rPr>
              <a:t>التساقط </a:t>
            </a:r>
            <a:r>
              <a:rPr lang="ar-SA" sz="2400" b="1" dirty="0">
                <a:ea typeface="Majalla UI"/>
                <a:cs typeface="+mj-cs"/>
              </a:rPr>
              <a:t>ودرجات الحرارة من خلال </a:t>
            </a:r>
            <a:r>
              <a:rPr lang="ar-SA" sz="2400" b="1" dirty="0" smtClean="0">
                <a:ea typeface="Majalla UI"/>
                <a:cs typeface="+mj-cs"/>
              </a:rPr>
              <a:t>مقارنة </a:t>
            </a:r>
            <a:r>
              <a:rPr lang="ar-SA" sz="2400" b="1" dirty="0">
                <a:ea typeface="Majalla UI"/>
                <a:cs typeface="+mj-cs"/>
              </a:rPr>
              <a:t>النماذج المزدوجة </a:t>
            </a:r>
            <a:r>
              <a:rPr lang="en-US" sz="1800" b="1" dirty="0" smtClean="0">
                <a:latin typeface="Arial" panose="020B0604020202020204" pitchFamily="34" charset="0"/>
                <a:ea typeface="Majalla UI"/>
                <a:cs typeface="Arial" panose="020B0604020202020204" pitchFamily="34" charset="0"/>
              </a:rPr>
              <a:t>CMIP3</a:t>
            </a:r>
            <a:r>
              <a:rPr lang="en-US" sz="2400" b="1" dirty="0" smtClean="0">
                <a:ea typeface="Majalla UI"/>
                <a:cs typeface="+mj-cs"/>
              </a:rPr>
              <a:t> </a:t>
            </a:r>
            <a:r>
              <a:rPr lang="ar-SA" sz="2400" b="1" dirty="0" smtClean="0">
                <a:ea typeface="Majalla UI"/>
                <a:cs typeface="+mj-cs"/>
              </a:rPr>
              <a:t> في </a:t>
            </a:r>
            <a:r>
              <a:rPr lang="ar-SA" sz="2400" b="1" dirty="0">
                <a:ea typeface="Majalla UI"/>
                <a:cs typeface="+mj-cs"/>
              </a:rPr>
              <a:t>شبه الجزيرة العربية</a:t>
            </a:r>
            <a:r>
              <a:rPr lang="ar-SA" sz="2400" b="1" dirty="0" smtClean="0">
                <a:ea typeface="Majalla UI"/>
                <a:cs typeface="+mj-cs"/>
              </a:rPr>
              <a:t>.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أظهرت التوقعات زيادة </a:t>
            </a:r>
            <a:r>
              <a:rPr lang="ar-SA" sz="2400" b="1" dirty="0">
                <a:ea typeface="Majalla UI"/>
                <a:cs typeface="+mj-cs"/>
              </a:rPr>
              <a:t>مستمرة في درجة الحرارة </a:t>
            </a:r>
            <a:r>
              <a:rPr lang="ar-SA" sz="2400" b="1" dirty="0" smtClean="0">
                <a:ea typeface="Majalla UI"/>
                <a:cs typeface="+mj-cs"/>
              </a:rPr>
              <a:t>خلال </a:t>
            </a:r>
            <a:r>
              <a:rPr lang="ar-SA" sz="2400" b="1" dirty="0">
                <a:ea typeface="Majalla UI"/>
                <a:cs typeface="+mj-cs"/>
              </a:rPr>
              <a:t>القرن ال 21. خلال الفترة 2070-2099، </a:t>
            </a:r>
            <a:r>
              <a:rPr lang="ar-SA" sz="2400" b="1" dirty="0" smtClean="0">
                <a:ea typeface="Majalla UI"/>
                <a:cs typeface="+mj-cs"/>
              </a:rPr>
              <a:t>وكشفت النماذج </a:t>
            </a:r>
            <a:r>
              <a:rPr lang="ar-SA" sz="2400" b="1" dirty="0">
                <a:ea typeface="Majalla UI"/>
                <a:cs typeface="+mj-cs"/>
              </a:rPr>
              <a:t>(الأفضل أداء) عن زيادة في درجة الحرارة بمقدار 2.32 ± 2.45 (3.85 ± 1.54)، 3.49 ± 2.49 (4.91 ± 1.61)، و 3.82 ± 1.47 (5.36 ± 1.47) ° </a:t>
            </a:r>
            <a:r>
              <a:rPr lang="en-US" sz="2400" b="1" dirty="0" smtClean="0">
                <a:ea typeface="Majalla UI"/>
                <a:cs typeface="+mj-cs"/>
              </a:rPr>
              <a:t>C</a:t>
            </a:r>
            <a:r>
              <a:rPr lang="ar-SA" sz="2400" b="1" dirty="0" smtClean="0">
                <a:ea typeface="Majalla UI"/>
                <a:cs typeface="+mj-cs"/>
              </a:rPr>
              <a:t>.</a:t>
            </a:r>
            <a:r>
              <a:rPr lang="en-US" sz="2400" b="1" dirty="0" smtClean="0">
                <a:ea typeface="Majalla UI"/>
                <a:cs typeface="+mj-cs"/>
              </a:rPr>
              <a:t>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وفي </a:t>
            </a:r>
            <a:r>
              <a:rPr lang="ar-SA" sz="2400" b="1" dirty="0">
                <a:ea typeface="Majalla UI"/>
                <a:cs typeface="+mj-cs"/>
              </a:rPr>
              <a:t>الوقت نفسه، من المتوقع أن </a:t>
            </a:r>
            <a:r>
              <a:rPr lang="ar-SA" sz="2400" b="1" dirty="0" smtClean="0">
                <a:ea typeface="Majalla UI"/>
                <a:cs typeface="+mj-cs"/>
              </a:rPr>
              <a:t>تزداد كميات الأمطار السنوية </a:t>
            </a:r>
            <a:r>
              <a:rPr lang="ar-SA" sz="2400" b="1" dirty="0">
                <a:ea typeface="Majalla UI"/>
                <a:cs typeface="+mj-cs"/>
              </a:rPr>
              <a:t>بمقدار 5.16 ± 30 (3.2 ± 25)، 10.48 ± 34 (1.82 ± 28)، و 15.29 ± 43 (5.3 ± 32</a:t>
            </a:r>
            <a:r>
              <a:rPr lang="ar-SA" sz="2400" b="1" dirty="0" smtClean="0">
                <a:ea typeface="Majalla UI"/>
                <a:cs typeface="+mj-cs"/>
              </a:rPr>
              <a:t>)٪. </a:t>
            </a:r>
            <a:endParaRPr lang="ar-SA" sz="2000" b="1" dirty="0" smtClean="0">
              <a:ea typeface="Majalla U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96367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609600"/>
          </a:xfrm>
        </p:spPr>
        <p:txBody>
          <a:bodyPr/>
          <a:lstStyle/>
          <a:p>
            <a:pPr algn="ctr" rtl="1"/>
            <a:r>
              <a:rPr lang="ar-SA" altLang="en-US" sz="2800" b="1" dirty="0" smtClean="0"/>
              <a:t/>
            </a:r>
            <a:br>
              <a:rPr lang="ar-SA" altLang="en-US" sz="2800" b="1" dirty="0" smtClean="0"/>
            </a:br>
            <a:r>
              <a:rPr lang="ar-SA" altLang="en-US" sz="2800" b="1" dirty="0"/>
              <a:t/>
            </a:r>
            <a:br>
              <a:rPr lang="ar-SA" altLang="en-US" sz="2800" b="1" dirty="0"/>
            </a:br>
            <a:r>
              <a:rPr lang="ar-EG" altLang="en-US" sz="2800" b="1" dirty="0" smtClean="0"/>
              <a:t>تقييم </a:t>
            </a:r>
            <a:r>
              <a:rPr lang="ar-EG" altLang="en-US" sz="2800" b="1" dirty="0"/>
              <a:t>عدم اليقين في درجات الحرارة المتوقعة وهطول </a:t>
            </a:r>
            <a:r>
              <a:rPr lang="ar-EG" altLang="en-US" sz="2800" b="1" dirty="0" smtClean="0"/>
              <a:t>الأمطار</a:t>
            </a:r>
            <a:r>
              <a:rPr lang="ar-SA" altLang="en-US" sz="2800" b="1" dirty="0"/>
              <a:t> </a:t>
            </a:r>
            <a:r>
              <a:rPr lang="ar-EG" altLang="en-US" sz="2800" b="1" dirty="0" smtClean="0"/>
              <a:t>في </a:t>
            </a:r>
            <a:r>
              <a:rPr lang="ar-EG" altLang="en-US" sz="2800" b="1" dirty="0"/>
              <a:t>شبه الجزيرة </a:t>
            </a:r>
            <a:r>
              <a:rPr lang="ar-EG" altLang="en-US" sz="2800" b="1" dirty="0" smtClean="0"/>
              <a:t>العربية </a:t>
            </a:r>
            <a:endParaRPr lang="en-US" altLang="en-US" sz="28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1670" y="1295400"/>
            <a:ext cx="8534400" cy="53340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وبوجه عام تقل </a:t>
            </a:r>
            <a:r>
              <a:rPr lang="ar-SA" sz="2400" b="1" dirty="0">
                <a:ea typeface="Majalla UI"/>
                <a:cs typeface="+mj-cs"/>
              </a:rPr>
              <a:t>درجة عدم التيقن من درجة الحرارة المتوقعة </a:t>
            </a:r>
            <a:r>
              <a:rPr lang="ar-SA" sz="2400" b="1" dirty="0" smtClean="0">
                <a:ea typeface="Majalla UI"/>
                <a:cs typeface="+mj-cs"/>
              </a:rPr>
              <a:t>وتساقط </a:t>
            </a:r>
            <a:r>
              <a:rPr lang="ar-SA" sz="2400" b="1" dirty="0">
                <a:ea typeface="Majalla UI"/>
                <a:cs typeface="+mj-cs"/>
              </a:rPr>
              <a:t>الأمطار في أفضل مجموعة نماذج أداء مقارنة بجميع النماذج. وعلى نطاق </a:t>
            </a:r>
            <a:r>
              <a:rPr lang="ar-SA" sz="2400" b="1" dirty="0" smtClean="0">
                <a:ea typeface="Majalla UI"/>
                <a:cs typeface="+mj-cs"/>
              </a:rPr>
              <a:t>سنوي.</a:t>
            </a: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 ومن </a:t>
            </a:r>
            <a:r>
              <a:rPr lang="ar-SA" sz="2400" b="1" dirty="0">
                <a:ea typeface="Majalla UI"/>
                <a:cs typeface="+mj-cs"/>
              </a:rPr>
              <a:t>المتوقع أن يكون نمط الفائض </a:t>
            </a:r>
            <a:r>
              <a:rPr lang="ar-SA" sz="2400" b="1" dirty="0" smtClean="0">
                <a:ea typeface="Majalla UI"/>
                <a:cs typeface="+mj-cs"/>
              </a:rPr>
              <a:t>في كميات </a:t>
            </a:r>
            <a:r>
              <a:rPr lang="ar-SA" sz="2400" b="1" dirty="0">
                <a:ea typeface="Majalla UI"/>
                <a:cs typeface="+mj-cs"/>
              </a:rPr>
              <a:t>الأمطار عبر الأجزاء الجنوبية والجنوبية الغربية (الشمالية والشمالية الغربية) من شبه الجزيرة. </a:t>
            </a:r>
            <a:endParaRPr lang="ar-SA" sz="2400" b="1" dirty="0" smtClean="0">
              <a:ea typeface="Majalla UI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ea typeface="Majalla UI"/>
                <a:cs typeface="+mj-cs"/>
              </a:rPr>
              <a:t>وتشير نتائج الدراسات إلى </a:t>
            </a:r>
            <a:r>
              <a:rPr lang="ar-SA" sz="2400" b="1" dirty="0">
                <a:ea typeface="Majalla UI"/>
                <a:cs typeface="+mj-cs"/>
              </a:rPr>
              <a:t>أن اختيار ا</a:t>
            </a:r>
            <a:r>
              <a:rPr lang="ar-SA" sz="2400" b="1" dirty="0" smtClean="0">
                <a:ea typeface="Majalla UI"/>
                <a:cs typeface="+mj-cs"/>
              </a:rPr>
              <a:t>لنماذج </a:t>
            </a:r>
            <a:r>
              <a:rPr lang="ar-SA" sz="2400" b="1" dirty="0">
                <a:ea typeface="Majalla UI"/>
                <a:cs typeface="+mj-cs"/>
              </a:rPr>
              <a:t>من قاعدة بيانات </a:t>
            </a:r>
            <a:r>
              <a:rPr lang="en-US" sz="2000" b="1" dirty="0">
                <a:latin typeface="Arial" panose="020B0604020202020204" pitchFamily="34" charset="0"/>
                <a:ea typeface="Majalla UI"/>
                <a:cs typeface="Arial" panose="020B0604020202020204" pitchFamily="34" charset="0"/>
              </a:rPr>
              <a:t>CMIP3 </a:t>
            </a:r>
            <a:r>
              <a:rPr lang="ar-SA" sz="2400" b="1" dirty="0" smtClean="0">
                <a:ea typeface="Majalla UI"/>
                <a:cs typeface="+mj-cs"/>
              </a:rPr>
              <a:t> يمكن </a:t>
            </a:r>
            <a:r>
              <a:rPr lang="ar-SA" sz="2400" b="1" dirty="0">
                <a:ea typeface="Majalla UI"/>
                <a:cs typeface="+mj-cs"/>
              </a:rPr>
              <a:t>أن يقلل من مدى عدم اليقين المرتبط بالتوقعات المستقبلية على شبه الجزيرة العربية.</a:t>
            </a:r>
            <a:endParaRPr lang="ar-SA" sz="2000" b="1" dirty="0" smtClean="0">
              <a:ea typeface="Majalla UI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0"/>
            <a:ext cx="3146961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82447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42672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EG" sz="3600" b="1" dirty="0">
                <a:solidFill>
                  <a:srgbClr val="660066"/>
                </a:solidFill>
                <a:latin typeface="Tempus Sans ITC" pitchFamily="82" charset="0"/>
              </a:rPr>
              <a:t>معظم الزيادة الملحوظة في متوسط ​​درجات الحرارة العالمية منذ منتصف القرن العشرين، من المرجح جدا </a:t>
            </a:r>
            <a:r>
              <a:rPr lang="ar-SA" sz="3600" b="1" dirty="0" smtClean="0">
                <a:solidFill>
                  <a:srgbClr val="660066"/>
                </a:solidFill>
                <a:latin typeface="Tempus Sans ITC" pitchFamily="82" charset="0"/>
              </a:rPr>
              <a:t>أنها </a:t>
            </a:r>
            <a:r>
              <a:rPr lang="ar-EG" sz="3600" b="1" dirty="0" smtClean="0">
                <a:solidFill>
                  <a:srgbClr val="660066"/>
                </a:solidFill>
                <a:latin typeface="Tempus Sans ITC" pitchFamily="82" charset="0"/>
              </a:rPr>
              <a:t>حدثت </a:t>
            </a:r>
            <a:r>
              <a:rPr lang="ar-EG" sz="3600" b="1" dirty="0">
                <a:solidFill>
                  <a:srgbClr val="660066"/>
                </a:solidFill>
                <a:latin typeface="Tempus Sans ITC" pitchFamily="82" charset="0"/>
              </a:rPr>
              <a:t>بسبب الزيادة الملحوظة في تركيزات الملوثات الجوية </a:t>
            </a:r>
            <a:r>
              <a:rPr lang="ar-EG" sz="3600" b="1" dirty="0" smtClean="0">
                <a:solidFill>
                  <a:srgbClr val="660066"/>
                </a:solidFill>
                <a:latin typeface="Tempus Sans ITC" pitchFamily="82" charset="0"/>
              </a:rPr>
              <a:t>عامة</a:t>
            </a:r>
            <a:r>
              <a:rPr lang="ar-SA" sz="3600" b="1" dirty="0" smtClean="0">
                <a:solidFill>
                  <a:srgbClr val="660066"/>
                </a:solidFill>
                <a:latin typeface="Tempus Sans ITC" pitchFamily="82" charset="0"/>
              </a:rPr>
              <a:t>،</a:t>
            </a:r>
            <a:r>
              <a:rPr lang="ar-EG" sz="3600" b="1" dirty="0" smtClean="0">
                <a:solidFill>
                  <a:srgbClr val="660066"/>
                </a:solidFill>
                <a:latin typeface="Tempus Sans ITC" pitchFamily="82" charset="0"/>
              </a:rPr>
              <a:t> </a:t>
            </a:r>
            <a:r>
              <a:rPr lang="ar-EG" sz="3600" b="1" dirty="0">
                <a:solidFill>
                  <a:srgbClr val="660066"/>
                </a:solidFill>
                <a:latin typeface="Tempus Sans ITC" pitchFamily="82" charset="0"/>
              </a:rPr>
              <a:t>الغازات الدفيئة خاصة، والتي تسبب فيها الإنسان من خلال تأثيرات الأنشطة </a:t>
            </a:r>
            <a:r>
              <a:rPr lang="ar-EG" sz="3600" b="1" dirty="0" smtClean="0">
                <a:solidFill>
                  <a:srgbClr val="660066"/>
                </a:solidFill>
                <a:latin typeface="Tempus Sans ITC" pitchFamily="82" charset="0"/>
              </a:rPr>
              <a:t>البشرية</a:t>
            </a:r>
            <a:r>
              <a:rPr lang="ar-SA" sz="3600" b="1" dirty="0" smtClean="0">
                <a:solidFill>
                  <a:srgbClr val="660066"/>
                </a:solidFill>
                <a:latin typeface="Tempus Sans ITC" pitchFamily="82" charset="0"/>
              </a:rPr>
              <a:t>.</a:t>
            </a:r>
            <a:endParaRPr lang="ar-EG" sz="3600" b="1" dirty="0" smtClean="0">
              <a:solidFill>
                <a:srgbClr val="660066"/>
              </a:solidFill>
              <a:latin typeface="Tempus Sans ITC" pitchFamily="82" charset="0"/>
            </a:endParaRPr>
          </a:p>
        </p:txBody>
      </p:sp>
      <p:pic>
        <p:nvPicPr>
          <p:cNvPr id="78851" name="Picture 5" descr="crystalball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8C857F"/>
              </a:clrFrom>
              <a:clrTo>
                <a:srgbClr val="8C85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/>
          <a:stretch>
            <a:fillRect/>
          </a:stretch>
        </p:blipFill>
        <p:spPr>
          <a:xfrm>
            <a:off x="0" y="4495800"/>
            <a:ext cx="2895600" cy="2362200"/>
          </a:xfrm>
          <a:noFill/>
        </p:spPr>
      </p:pic>
      <p:sp>
        <p:nvSpPr>
          <p:cNvPr id="78852" name="WordArt 10"/>
          <p:cNvSpPr>
            <a:spLocks noChangeArrowheads="1" noChangeShapeType="1" noTextEdit="1"/>
          </p:cNvSpPr>
          <p:nvPr/>
        </p:nvSpPr>
        <p:spPr bwMode="auto">
          <a:xfrm>
            <a:off x="2971800" y="4724400"/>
            <a:ext cx="59436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0" cap="none" spc="0" normalizeH="0" baseline="0" noProof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التأثيرات المحتملة في المستقبل</a:t>
            </a:r>
            <a:endParaRPr kumimoji="0" lang="en-US" sz="3600" b="0" i="0" u="none" strike="noStrike" kern="10" cap="none" spc="0" normalizeH="0" baseline="0" noProof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78853" name="Line 1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1419716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atm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42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44475"/>
            <a:ext cx="7848600" cy="898525"/>
          </a:xfrm>
        </p:spPr>
        <p:txBody>
          <a:bodyPr/>
          <a:lstStyle/>
          <a:p>
            <a:pPr rtl="1" eaLnBrk="1" hangingPunct="1"/>
            <a:r>
              <a:rPr lang="ar-SA" b="1" dirty="0" smtClean="0">
                <a:solidFill>
                  <a:schemeClr val="bg1"/>
                </a:solidFill>
              </a:rPr>
              <a:t>مقدمة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ar-SA" sz="3000" b="1" dirty="0" smtClean="0">
                <a:solidFill>
                  <a:schemeClr val="bg1"/>
                </a:solidFill>
              </a:rPr>
              <a:t>من المؤكد إ</a:t>
            </a:r>
            <a:r>
              <a:rPr lang="ar-EG" sz="3000" b="1" dirty="0" smtClean="0">
                <a:solidFill>
                  <a:schemeClr val="bg1"/>
                </a:solidFill>
              </a:rPr>
              <a:t>ن </a:t>
            </a:r>
            <a:r>
              <a:rPr lang="ar-EG" sz="3000" b="1" dirty="0">
                <a:solidFill>
                  <a:schemeClr val="bg1"/>
                </a:solidFill>
              </a:rPr>
              <a:t>مناخ </a:t>
            </a:r>
            <a:r>
              <a:rPr lang="ar-SA" sz="3000" b="1" dirty="0" smtClean="0">
                <a:solidFill>
                  <a:schemeClr val="bg1"/>
                </a:solidFill>
              </a:rPr>
              <a:t>الأرض</a:t>
            </a:r>
            <a:r>
              <a:rPr lang="ar-EG" sz="3000" b="1" dirty="0" smtClean="0">
                <a:solidFill>
                  <a:schemeClr val="bg1"/>
                </a:solidFill>
              </a:rPr>
              <a:t> تغير </a:t>
            </a:r>
            <a:r>
              <a:rPr lang="ar-EG" sz="3000" b="1" dirty="0">
                <a:solidFill>
                  <a:schemeClr val="bg1"/>
                </a:solidFill>
              </a:rPr>
              <a:t>على مدار </a:t>
            </a:r>
            <a:r>
              <a:rPr lang="ar-EG" sz="3000" b="1" dirty="0" smtClean="0">
                <a:solidFill>
                  <a:schemeClr val="bg1"/>
                </a:solidFill>
              </a:rPr>
              <a:t>ال</a:t>
            </a:r>
            <a:r>
              <a:rPr lang="ar-SA" sz="3000" b="1" dirty="0" smtClean="0">
                <a:solidFill>
                  <a:schemeClr val="bg1"/>
                </a:solidFill>
              </a:rPr>
              <a:t>أ</a:t>
            </a:r>
            <a:r>
              <a:rPr lang="ar-EG" sz="3000" b="1" dirty="0" smtClean="0">
                <a:solidFill>
                  <a:schemeClr val="bg1"/>
                </a:solidFill>
              </a:rPr>
              <a:t>زمن</a:t>
            </a:r>
            <a:r>
              <a:rPr lang="ar-SA" sz="3000" b="1" dirty="0" smtClean="0">
                <a:solidFill>
                  <a:schemeClr val="bg1"/>
                </a:solidFill>
              </a:rPr>
              <a:t>ة والعصور</a:t>
            </a:r>
            <a:r>
              <a:rPr lang="ar-EG" sz="3000" b="1" dirty="0" smtClean="0">
                <a:solidFill>
                  <a:schemeClr val="bg1"/>
                </a:solidFill>
              </a:rPr>
              <a:t> الجيولوجي</a:t>
            </a:r>
            <a:r>
              <a:rPr lang="ar-SA" sz="3000" b="1" dirty="0" smtClean="0">
                <a:solidFill>
                  <a:schemeClr val="bg1"/>
                </a:solidFill>
              </a:rPr>
              <a:t>ة،</a:t>
            </a:r>
            <a:r>
              <a:rPr lang="ar-EG" sz="3000" b="1" dirty="0" smtClean="0">
                <a:solidFill>
                  <a:schemeClr val="bg1"/>
                </a:solidFill>
              </a:rPr>
              <a:t> </a:t>
            </a:r>
            <a:r>
              <a:rPr lang="ar-EG" sz="3000" b="1" dirty="0">
                <a:solidFill>
                  <a:schemeClr val="bg1"/>
                </a:solidFill>
              </a:rPr>
              <a:t>مع حصول تقلبات ملحوظة في </a:t>
            </a:r>
            <a:r>
              <a:rPr lang="ar-SA" sz="3000" b="1" dirty="0" smtClean="0">
                <a:solidFill>
                  <a:schemeClr val="bg1"/>
                </a:solidFill>
              </a:rPr>
              <a:t>معدلات </a:t>
            </a:r>
            <a:r>
              <a:rPr lang="ar-EG" sz="3000" b="1" dirty="0" smtClean="0">
                <a:solidFill>
                  <a:schemeClr val="bg1"/>
                </a:solidFill>
              </a:rPr>
              <a:t>درجات حرارة </a:t>
            </a:r>
            <a:r>
              <a:rPr lang="ar-SA" sz="3000" b="1" dirty="0" smtClean="0">
                <a:solidFill>
                  <a:schemeClr val="bg1"/>
                </a:solidFill>
              </a:rPr>
              <a:t>الهواء</a:t>
            </a:r>
            <a:r>
              <a:rPr lang="ar-EG" sz="3000" b="1" dirty="0" smtClean="0">
                <a:solidFill>
                  <a:schemeClr val="bg1"/>
                </a:solidFill>
              </a:rPr>
              <a:t>. </a:t>
            </a:r>
            <a:r>
              <a:rPr lang="ar-SA" sz="3000" b="1" dirty="0" smtClean="0">
                <a:solidFill>
                  <a:schemeClr val="bg1"/>
                </a:solidFill>
              </a:rPr>
              <a:t>ويعتقد في الوقت الراهن أن </a:t>
            </a:r>
            <a:r>
              <a:rPr lang="ar-EG" sz="3000" b="1" dirty="0" smtClean="0">
                <a:solidFill>
                  <a:schemeClr val="bg1"/>
                </a:solidFill>
              </a:rPr>
              <a:t>درجة </a:t>
            </a:r>
            <a:r>
              <a:rPr lang="ar-EG" sz="3000" b="1" dirty="0">
                <a:solidFill>
                  <a:schemeClr val="bg1"/>
                </a:solidFill>
              </a:rPr>
              <a:t>الحرارة </a:t>
            </a:r>
            <a:r>
              <a:rPr lang="ar-EG" sz="3000" b="1" dirty="0" smtClean="0">
                <a:solidFill>
                  <a:schemeClr val="bg1"/>
                </a:solidFill>
              </a:rPr>
              <a:t>ترتفع</a:t>
            </a:r>
            <a:r>
              <a:rPr lang="ar-SA" sz="3000" b="1" dirty="0" smtClean="0">
                <a:solidFill>
                  <a:schemeClr val="bg1"/>
                </a:solidFill>
              </a:rPr>
              <a:t> </a:t>
            </a:r>
            <a:r>
              <a:rPr lang="ar-EG" sz="3000" b="1" dirty="0" smtClean="0">
                <a:solidFill>
                  <a:schemeClr val="bg1"/>
                </a:solidFill>
              </a:rPr>
              <a:t>بسرعة </a:t>
            </a:r>
            <a:r>
              <a:rPr lang="ar-EG" sz="3000" b="1" dirty="0">
                <a:solidFill>
                  <a:schemeClr val="bg1"/>
                </a:solidFill>
              </a:rPr>
              <a:t>أكبر من أي </a:t>
            </a:r>
            <a:r>
              <a:rPr lang="ar-EG" sz="3000" b="1" dirty="0" smtClean="0">
                <a:solidFill>
                  <a:schemeClr val="bg1"/>
                </a:solidFill>
              </a:rPr>
              <a:t>وقت مض</a:t>
            </a:r>
            <a:r>
              <a:rPr lang="ar-SA" sz="3000" b="1" dirty="0" smtClean="0">
                <a:solidFill>
                  <a:schemeClr val="bg1"/>
                </a:solidFill>
              </a:rPr>
              <a:t>ى؛ حيث</a:t>
            </a:r>
            <a:r>
              <a:rPr lang="ar-EG" sz="3000" b="1" dirty="0" smtClean="0">
                <a:solidFill>
                  <a:schemeClr val="bg1"/>
                </a:solidFill>
              </a:rPr>
              <a:t> </a:t>
            </a:r>
            <a:r>
              <a:rPr lang="ar-SA" sz="3000" b="1" dirty="0" smtClean="0">
                <a:solidFill>
                  <a:schemeClr val="bg1"/>
                </a:solidFill>
              </a:rPr>
              <a:t>يشار</a:t>
            </a:r>
            <a:r>
              <a:rPr lang="ar-EG" sz="3000" b="1" dirty="0" smtClean="0">
                <a:solidFill>
                  <a:schemeClr val="bg1"/>
                </a:solidFill>
              </a:rPr>
              <a:t> </a:t>
            </a:r>
            <a:r>
              <a:rPr lang="ar-EG" sz="3000" b="1" dirty="0">
                <a:solidFill>
                  <a:schemeClr val="bg1"/>
                </a:solidFill>
              </a:rPr>
              <a:t>أن البشرية هي المسؤولة عن </a:t>
            </a:r>
            <a:r>
              <a:rPr lang="ar-EG" sz="3000" b="1" dirty="0" smtClean="0">
                <a:solidFill>
                  <a:schemeClr val="bg1"/>
                </a:solidFill>
              </a:rPr>
              <a:t>ارتفاع </a:t>
            </a:r>
            <a:r>
              <a:rPr lang="ar-EG" sz="3000" b="1" dirty="0">
                <a:solidFill>
                  <a:schemeClr val="bg1"/>
                </a:solidFill>
              </a:rPr>
              <a:t>درجات الحرارة في القرن </a:t>
            </a:r>
            <a:r>
              <a:rPr lang="ar-EG" sz="3000" b="1" dirty="0" smtClean="0">
                <a:solidFill>
                  <a:schemeClr val="bg1"/>
                </a:solidFill>
              </a:rPr>
              <a:t>الماضي</a:t>
            </a:r>
            <a:r>
              <a:rPr lang="ar-SA" sz="3000" b="1" dirty="0" smtClean="0">
                <a:solidFill>
                  <a:schemeClr val="bg1"/>
                </a:solidFill>
              </a:rPr>
              <a:t>،</a:t>
            </a:r>
            <a:r>
              <a:rPr lang="ar-EG" sz="3000" b="1" dirty="0" smtClean="0">
                <a:solidFill>
                  <a:schemeClr val="bg1"/>
                </a:solidFill>
              </a:rPr>
              <a:t> </a:t>
            </a:r>
            <a:r>
              <a:rPr lang="ar-SA" sz="3000" b="1" dirty="0" smtClean="0">
                <a:solidFill>
                  <a:schemeClr val="bg1"/>
                </a:solidFill>
              </a:rPr>
              <a:t>بسبب ال</a:t>
            </a:r>
            <a:r>
              <a:rPr lang="ar-EG" sz="3000" b="1" dirty="0" smtClean="0">
                <a:solidFill>
                  <a:schemeClr val="bg1"/>
                </a:solidFill>
              </a:rPr>
              <a:t>غازات الدفيئة</a:t>
            </a:r>
            <a:r>
              <a:rPr lang="ar-SA" sz="3000" b="1" dirty="0" smtClean="0">
                <a:solidFill>
                  <a:schemeClr val="bg1"/>
                </a:solidFill>
              </a:rPr>
              <a:t>- </a:t>
            </a:r>
            <a:r>
              <a:rPr lang="ar-EG" sz="3000" b="1" dirty="0" smtClean="0">
                <a:solidFill>
                  <a:schemeClr val="bg1"/>
                </a:solidFill>
              </a:rPr>
              <a:t>الاحتباس </a:t>
            </a:r>
            <a:r>
              <a:rPr lang="ar-EG" sz="3000" b="1" dirty="0">
                <a:solidFill>
                  <a:schemeClr val="bg1"/>
                </a:solidFill>
              </a:rPr>
              <a:t>الحراري- لإمداد حياتنا الحديثة بالطاقة</a:t>
            </a:r>
            <a:r>
              <a:rPr lang="ar-EG" sz="3000" b="1" dirty="0" smtClean="0">
                <a:solidFill>
                  <a:schemeClr val="bg1"/>
                </a:solidFill>
              </a:rPr>
              <a:t>.</a:t>
            </a:r>
            <a:endParaRPr lang="ar-SA" sz="3000" b="1" dirty="0" smtClean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r>
              <a:rPr lang="ar-SA" sz="3000" b="1" dirty="0" smtClean="0">
                <a:solidFill>
                  <a:srgbClr val="000000"/>
                </a:solidFill>
              </a:rPr>
              <a:t>وحاليا تعدال</a:t>
            </a:r>
            <a:r>
              <a:rPr lang="ar-EG" sz="3000" b="1" dirty="0" smtClean="0">
                <a:solidFill>
                  <a:srgbClr val="000000"/>
                </a:solidFill>
              </a:rPr>
              <a:t>غازات </a:t>
            </a:r>
            <a:r>
              <a:rPr lang="ar-EG" sz="3000" b="1" dirty="0">
                <a:solidFill>
                  <a:srgbClr val="000000"/>
                </a:solidFill>
              </a:rPr>
              <a:t>الدفيئة </a:t>
            </a:r>
            <a:r>
              <a:rPr lang="ar-EG" sz="3000" b="1" dirty="0" smtClean="0">
                <a:solidFill>
                  <a:srgbClr val="000000"/>
                </a:solidFill>
              </a:rPr>
              <a:t>في </a:t>
            </a:r>
            <a:r>
              <a:rPr lang="ar-EG" sz="3000" b="1" dirty="0">
                <a:solidFill>
                  <a:srgbClr val="000000"/>
                </a:solidFill>
              </a:rPr>
              <a:t>أعلى مستوياتها من أي وقت مضى على مدار الأعوام الـ 800000 الأخيرة. </a:t>
            </a:r>
            <a:r>
              <a:rPr lang="ar-EG" sz="3000" b="1" dirty="0" smtClean="0">
                <a:solidFill>
                  <a:srgbClr val="000000"/>
                </a:solidFill>
              </a:rPr>
              <a:t>ويع</a:t>
            </a:r>
            <a:r>
              <a:rPr lang="ar-SA" sz="3000" b="1" dirty="0" smtClean="0">
                <a:solidFill>
                  <a:srgbClr val="000000"/>
                </a:solidFill>
              </a:rPr>
              <a:t>د</a:t>
            </a:r>
            <a:r>
              <a:rPr lang="ar-EG" sz="3000" b="1" dirty="0" smtClean="0">
                <a:solidFill>
                  <a:srgbClr val="000000"/>
                </a:solidFill>
              </a:rPr>
              <a:t> </a:t>
            </a:r>
            <a:r>
              <a:rPr lang="ar-EG" sz="3000" b="1" dirty="0">
                <a:solidFill>
                  <a:srgbClr val="000000"/>
                </a:solidFill>
              </a:rPr>
              <a:t>الارتفاع السريع لدرجة الحرارة هذا مشكلةً لأنه يغيّر مناخنا بمعدلٍ سريعٍ </a:t>
            </a:r>
            <a:r>
              <a:rPr lang="ar-EG" sz="3000" b="1" dirty="0" smtClean="0">
                <a:solidFill>
                  <a:srgbClr val="000000"/>
                </a:solidFill>
              </a:rPr>
              <a:t>جدًّا، </a:t>
            </a:r>
            <a:r>
              <a:rPr lang="ar-EG" sz="3000" b="1" dirty="0">
                <a:solidFill>
                  <a:srgbClr val="000000"/>
                </a:solidFill>
              </a:rPr>
              <a:t>بل يشمل أيضًا أحداث الطقس الشديدة، </a:t>
            </a:r>
            <a:r>
              <a:rPr lang="ar-EG" sz="3000" b="1" dirty="0" smtClean="0">
                <a:solidFill>
                  <a:srgbClr val="000000"/>
                </a:solidFill>
              </a:rPr>
              <a:t>وطيفًا </a:t>
            </a:r>
            <a:r>
              <a:rPr lang="ar-EG" sz="3000" b="1" dirty="0">
                <a:solidFill>
                  <a:srgbClr val="000000"/>
                </a:solidFill>
              </a:rPr>
              <a:t>من التأثيرات الأخرى..</a:t>
            </a:r>
            <a:endParaRPr lang="ar-EG" sz="3000" b="1" dirty="0" smtClean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2715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magnifying-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495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6600" y="2971800"/>
            <a:ext cx="5791200" cy="3733800"/>
          </a:xfrm>
        </p:spPr>
        <p:txBody>
          <a:bodyPr/>
          <a:lstStyle/>
          <a:p>
            <a:pPr rtl="1" eaLnBrk="1" hangingPunct="1"/>
            <a:r>
              <a:rPr lang="en-US" sz="5400" dirty="0" smtClean="0">
                <a:latin typeface="Agency FB" panose="020B0503020202020204" pitchFamily="34" charset="0"/>
              </a:rPr>
              <a:t>Observed</a:t>
            </a:r>
            <a:br>
              <a:rPr lang="en-US" sz="5400" dirty="0" smtClean="0">
                <a:latin typeface="Agency FB" panose="020B0503020202020204" pitchFamily="34" charset="0"/>
              </a:rPr>
            </a:br>
            <a:r>
              <a:rPr lang="en-US" sz="5400" dirty="0" smtClean="0">
                <a:latin typeface="Agency FB" panose="020B0503020202020204" pitchFamily="34" charset="0"/>
              </a:rPr>
              <a:t>Changes and Effects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ar-SA" sz="3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آثار</a:t>
            </a:r>
            <a:r>
              <a:rPr lang="ar-EG" sz="3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التغير</a:t>
            </a:r>
            <a:r>
              <a:rPr lang="en-US" sz="3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EG" sz="3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المناخي الملحوظة</a:t>
            </a:r>
            <a:r>
              <a:rPr lang="ar-EG" sz="4000" dirty="0" smtClean="0">
                <a:latin typeface="Agency FB" panose="020B0503020202020204" pitchFamily="34" charset="0"/>
              </a:rPr>
              <a:t>؟</a:t>
            </a:r>
            <a:endParaRPr lang="en-US" sz="40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Warming of the climate is definitely occurring and can be observed by the:</a:t>
            </a:r>
            <a:endParaRPr lang="ar-EG" dirty="0" smtClean="0"/>
          </a:p>
          <a:p>
            <a:pPr algn="r" rtl="1"/>
            <a:r>
              <a:rPr lang="ar-EG" sz="2400" b="1" dirty="0"/>
              <a:t>ويمكن </a:t>
            </a:r>
            <a:r>
              <a:rPr lang="ar-EG" sz="2400" b="1" dirty="0" smtClean="0"/>
              <a:t>ملاحظ</a:t>
            </a:r>
            <a:r>
              <a:rPr lang="ar-SA" sz="2400" b="1" dirty="0" smtClean="0"/>
              <a:t>ة</a:t>
            </a:r>
            <a:r>
              <a:rPr lang="ar-EG" sz="2400" b="1" dirty="0" smtClean="0"/>
              <a:t> </a:t>
            </a:r>
            <a:r>
              <a:rPr lang="ar-EG" sz="2400" b="1" dirty="0"/>
              <a:t>الاحترار </a:t>
            </a:r>
            <a:r>
              <a:rPr lang="ar-EG" sz="2400" b="1" dirty="0" smtClean="0"/>
              <a:t>العالمي من خلال:</a:t>
            </a:r>
            <a:endParaRPr lang="en-US" sz="2400" b="1" dirty="0" smtClean="0"/>
          </a:p>
          <a:p>
            <a:pPr lvl="1" eaLnBrk="1" hangingPunct="1"/>
            <a:r>
              <a:rPr lang="en-US" dirty="0" smtClean="0"/>
              <a:t>Increases in global sea and air temperatures </a:t>
            </a:r>
          </a:p>
          <a:p>
            <a:pPr lvl="1" eaLnBrk="1" hangingPunct="1"/>
            <a:r>
              <a:rPr lang="en-US" dirty="0" smtClean="0"/>
              <a:t>Widespread melting of snow and ice</a:t>
            </a:r>
          </a:p>
          <a:p>
            <a:pPr lvl="1" eaLnBrk="1" hangingPunct="1"/>
            <a:r>
              <a:rPr lang="en-US" dirty="0" smtClean="0"/>
              <a:t>Rising global sea level</a:t>
            </a:r>
            <a:endParaRPr lang="ar-SA" dirty="0" smtClean="0"/>
          </a:p>
          <a:p>
            <a:pPr lvl="1" eaLnBrk="1" hangingPunct="1"/>
            <a:endParaRPr lang="ar-EG" dirty="0" smtClean="0"/>
          </a:p>
          <a:p>
            <a:pPr lvl="1" algn="r" rtl="1" eaLnBrk="1" hangingPunct="1"/>
            <a:r>
              <a:rPr lang="ar-EG" sz="2400" b="1" dirty="0" smtClean="0"/>
              <a:t>الزيادة في معدلات درجة حرارة  الهواء والبحر</a:t>
            </a:r>
          </a:p>
          <a:p>
            <a:pPr lvl="1" algn="r" rtl="1" eaLnBrk="1" hangingPunct="1"/>
            <a:r>
              <a:rPr lang="ar-EG" sz="2400" b="1" dirty="0" smtClean="0"/>
              <a:t>ذوبان واسع النطاق من الثلوج والجليد</a:t>
            </a:r>
            <a:endParaRPr lang="en-US" sz="2400" b="1" dirty="0" smtClean="0"/>
          </a:p>
          <a:p>
            <a:pPr lvl="1" algn="r" rtl="1" eaLnBrk="1" hangingPunct="1"/>
            <a:r>
              <a:rPr lang="ar-EG" sz="2400" b="1" dirty="0" smtClean="0"/>
              <a:t>ارتفاع مستوى سطح البحر على مستوي العالم</a:t>
            </a:r>
            <a:endParaRPr lang="en-US" sz="2400" b="1" dirty="0" smtClean="0"/>
          </a:p>
          <a:p>
            <a:pPr lvl="1" algn="r" rtl="1" eaLnBrk="1" hangingPunct="1"/>
            <a:endParaRPr lang="ar-E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2468880" cy="256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6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543800" cy="804863"/>
          </a:xfrm>
        </p:spPr>
        <p:txBody>
          <a:bodyPr>
            <a:normAutofit/>
          </a:bodyPr>
          <a:lstStyle/>
          <a:p>
            <a:pPr rtl="1"/>
            <a:r>
              <a:rPr lang="ar-EG" sz="3600" b="1" dirty="0" smtClean="0"/>
              <a:t>ذوبان الغطاء الجليدي في القطب الشمالي</a:t>
            </a:r>
            <a:endParaRPr lang="en-US" sz="3600" b="1" dirty="0" smtClean="0"/>
          </a:p>
        </p:txBody>
      </p:sp>
      <p:pic>
        <p:nvPicPr>
          <p:cNvPr id="4" name="Arctic Volumetric Mass Loss Is Commensurate to Solar Storm Frequency Intensity Increase - YouTu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8359775" cy="5256212"/>
          </a:xfrm>
        </p:spPr>
      </p:pic>
    </p:spTree>
    <p:extLst>
      <p:ext uri="{BB962C8B-B14F-4D97-AF65-F5344CB8AC3E}">
        <p14:creationId xmlns:p14="http://schemas.microsoft.com/office/powerpoint/2010/main" val="3331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sp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3338"/>
            <a:ext cx="5548313" cy="65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Print resolution still of global temperature anomalies averaged from 1880 to 1884. 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5143500"/>
          </a:xfrm>
          <a:noFill/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Temperature Change Data</a:t>
            </a:r>
          </a:p>
        </p:txBody>
      </p:sp>
      <p:pic>
        <p:nvPicPr>
          <p:cNvPr id="61444" name="Picture 5" descr="Temperature Color b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5635625"/>
            <a:ext cx="4343400" cy="1222375"/>
          </a:xfrm>
          <a:noFill/>
        </p:spPr>
      </p:pic>
      <p:sp>
        <p:nvSpPr>
          <p:cNvPr id="61445" name="Text Box 11"/>
          <p:cNvSpPr txBox="1">
            <a:spLocks noChangeArrowheads="1"/>
          </p:cNvSpPr>
          <p:nvPr/>
        </p:nvSpPr>
        <p:spPr bwMode="auto">
          <a:xfrm>
            <a:off x="73914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1880-1884</a:t>
            </a:r>
          </a:p>
        </p:txBody>
      </p:sp>
    </p:spTree>
    <p:extLst>
      <p:ext uri="{BB962C8B-B14F-4D97-AF65-F5344CB8AC3E}">
        <p14:creationId xmlns:p14="http://schemas.microsoft.com/office/powerpoint/2010/main" val="16465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9900"/>
        </a:dk1>
        <a:lt1>
          <a:srgbClr val="FFFFFF"/>
        </a:lt1>
        <a:dk2>
          <a:srgbClr val="FF6600"/>
        </a:dk2>
        <a:lt2>
          <a:srgbClr val="FFFF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8200"/>
        </a:accent4>
        <a:accent5>
          <a:srgbClr val="EBEBEB"/>
        </a:accent5>
        <a:accent6>
          <a:srgbClr val="737373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1673</Words>
  <Application>Microsoft Office PowerPoint</Application>
  <PresentationFormat>On-screen Show (4:3)</PresentationFormat>
  <Paragraphs>89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MS PGothic</vt:lpstr>
      <vt:lpstr>MS PGothic</vt:lpstr>
      <vt:lpstr>Agency FB</vt:lpstr>
      <vt:lpstr>Andalus</vt:lpstr>
      <vt:lpstr>Arial</vt:lpstr>
      <vt:lpstr>Arial Black</vt:lpstr>
      <vt:lpstr>Calibri</vt:lpstr>
      <vt:lpstr>Constantia</vt:lpstr>
      <vt:lpstr>Impact</vt:lpstr>
      <vt:lpstr>Majalla UI</vt:lpstr>
      <vt:lpstr>Simplified Arabic</vt:lpstr>
      <vt:lpstr>Tempus Sans ITC</vt:lpstr>
      <vt:lpstr>Times New Roman</vt:lpstr>
      <vt:lpstr>Traditional Arabic</vt:lpstr>
      <vt:lpstr>Wingdings 2</vt:lpstr>
      <vt:lpstr>Office Theme</vt:lpstr>
      <vt:lpstr>Flow</vt:lpstr>
      <vt:lpstr>Default Design</vt:lpstr>
      <vt:lpstr>2_Flow</vt:lpstr>
      <vt:lpstr>1_Flow</vt:lpstr>
      <vt:lpstr>PowerPoint Presentation</vt:lpstr>
      <vt:lpstr>PowerPoint Presentation</vt:lpstr>
      <vt:lpstr>PowerPoint Presentation</vt:lpstr>
      <vt:lpstr>مقدمة</vt:lpstr>
      <vt:lpstr>Observed Changes and Effects آثارالتغير المناخي الملحوظة؟</vt:lpstr>
      <vt:lpstr>PowerPoint Presentation</vt:lpstr>
      <vt:lpstr>ذوبان الغطاء الجليدي في القطب الشمالي</vt:lpstr>
      <vt:lpstr>PowerPoint Presentation</vt:lpstr>
      <vt:lpstr>Temperature Change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Human-Produced Greenhouse Gas Levels</vt:lpstr>
      <vt:lpstr>التغير المناخي في نصف الكرة الجنوبي </vt:lpstr>
      <vt:lpstr>التغير المناخي والإشعاع الشمسية </vt:lpstr>
      <vt:lpstr>التغير المناخي والإشعاع الشمسية </vt:lpstr>
      <vt:lpstr>التغير المناخي والأعاصير</vt:lpstr>
      <vt:lpstr>التغير المناخي والأعاصير</vt:lpstr>
      <vt:lpstr>التغير المناخي والطقس</vt:lpstr>
      <vt:lpstr>التغير المناخي وحالات الطقس المتطرفة </vt:lpstr>
      <vt:lpstr>التغير المناخي وحالات الطقس المتطرفة </vt:lpstr>
      <vt:lpstr>التغير المناخي والآثار المناخية </vt:lpstr>
      <vt:lpstr>التغير المناخي والمناخ المستقبلي </vt:lpstr>
      <vt:lpstr>  تقييم عدم اليقين في درجات الحرارة المتوقعة وهطول الأمطار في شبه الجزيرة العربية </vt:lpstr>
      <vt:lpstr>  تقييم عدم اليقين في درجات الحرارة المتوقعة وهطول الأمطار في شبه الجزيرة العربية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2016-12-25T07:06:23Z</dcterms:created>
  <dcterms:modified xsi:type="dcterms:W3CDTF">2021-03-08T13:50:14Z</dcterms:modified>
</cp:coreProperties>
</file>