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sldIdLst>
    <p:sldId id="28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5" r:id="rId24"/>
    <p:sldId id="277" r:id="rId25"/>
    <p:sldId id="278" r:id="rId26"/>
    <p:sldId id="279" r:id="rId27"/>
    <p:sldId id="280" r:id="rId28"/>
    <p:sldId id="281" r:id="rId29"/>
    <p:sldId id="282" r:id="rId30"/>
    <p:sldId id="283" r:id="rId31"/>
    <p:sldId id="284" r:id="rId32"/>
    <p:sldId id="285" r:id="rId33"/>
    <p:sldId id="286" r:id="rId34"/>
    <p:sldId id="287"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8E6BD-E000-4352-B5C5-EFDBE53F6F28}"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146FA-0E3E-47BC-8C41-135285272DCE}" type="slidenum">
              <a:rPr lang="en-US" smtClean="0"/>
              <a:t>‹#›</a:t>
            </a:fld>
            <a:endParaRPr lang="en-US"/>
          </a:p>
        </p:txBody>
      </p:sp>
    </p:spTree>
    <p:extLst>
      <p:ext uri="{BB962C8B-B14F-4D97-AF65-F5344CB8AC3E}">
        <p14:creationId xmlns:p14="http://schemas.microsoft.com/office/powerpoint/2010/main" val="4866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8E6BD-E000-4352-B5C5-EFDBE53F6F28}"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146FA-0E3E-47BC-8C41-135285272DCE}" type="slidenum">
              <a:rPr lang="en-US" smtClean="0"/>
              <a:t>‹#›</a:t>
            </a:fld>
            <a:endParaRPr lang="en-US"/>
          </a:p>
        </p:txBody>
      </p:sp>
    </p:spTree>
    <p:extLst>
      <p:ext uri="{BB962C8B-B14F-4D97-AF65-F5344CB8AC3E}">
        <p14:creationId xmlns:p14="http://schemas.microsoft.com/office/powerpoint/2010/main" val="179541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8E6BD-E000-4352-B5C5-EFDBE53F6F28}"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146FA-0E3E-47BC-8C41-135285272DCE}" type="slidenum">
              <a:rPr lang="en-US" smtClean="0"/>
              <a:t>‹#›</a:t>
            </a:fld>
            <a:endParaRPr lang="en-US"/>
          </a:p>
        </p:txBody>
      </p:sp>
    </p:spTree>
    <p:extLst>
      <p:ext uri="{BB962C8B-B14F-4D97-AF65-F5344CB8AC3E}">
        <p14:creationId xmlns:p14="http://schemas.microsoft.com/office/powerpoint/2010/main" val="149776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10/15/2016</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43170334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10/15/2016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4214070225"/>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10/15/2016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304957187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10/15/2016</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4028885091"/>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10/15/2016</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1360669872"/>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10/15/2016</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2821963178"/>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10/15/2016</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2867678896"/>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10/15/2016</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4052956470"/>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8E6BD-E000-4352-B5C5-EFDBE53F6F28}"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146FA-0E3E-47BC-8C41-135285272DCE}" type="slidenum">
              <a:rPr lang="en-US" smtClean="0"/>
              <a:t>‹#›</a:t>
            </a:fld>
            <a:endParaRPr lang="en-US"/>
          </a:p>
        </p:txBody>
      </p:sp>
    </p:spTree>
    <p:extLst>
      <p:ext uri="{BB962C8B-B14F-4D97-AF65-F5344CB8AC3E}">
        <p14:creationId xmlns:p14="http://schemas.microsoft.com/office/powerpoint/2010/main" val="1749811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10/15/2016</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2189377244"/>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10/15/2016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1163249045"/>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10/15/2016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641411930"/>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29280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104957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10/15/2016</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360655652"/>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10/15/2016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1675799793"/>
      </p:ext>
    </p:extLst>
  </p:cSld>
  <p:clrMapOvr>
    <a:masterClrMapping/>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10/15/2016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178105755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10/15/2016</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1296764209"/>
      </p:ext>
    </p:extLst>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10/15/2016</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1612429400"/>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8E6BD-E000-4352-B5C5-EFDBE53F6F28}"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146FA-0E3E-47BC-8C41-135285272DCE}" type="slidenum">
              <a:rPr lang="en-US" smtClean="0"/>
              <a:t>‹#›</a:t>
            </a:fld>
            <a:endParaRPr lang="en-US"/>
          </a:p>
        </p:txBody>
      </p:sp>
    </p:spTree>
    <p:extLst>
      <p:ext uri="{BB962C8B-B14F-4D97-AF65-F5344CB8AC3E}">
        <p14:creationId xmlns:p14="http://schemas.microsoft.com/office/powerpoint/2010/main" val="1343635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10/15/2016</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1217777737"/>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10/15/2016</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2339527940"/>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10/15/2016</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1414995449"/>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10/15/2016</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392628054"/>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10/15/2016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3026433531"/>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10/15/2016</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3900200033"/>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389808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134219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8E6BD-E000-4352-B5C5-EFDBE53F6F28}"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146FA-0E3E-47BC-8C41-135285272DCE}" type="slidenum">
              <a:rPr lang="en-US" smtClean="0"/>
              <a:t>‹#›</a:t>
            </a:fld>
            <a:endParaRPr lang="en-US"/>
          </a:p>
        </p:txBody>
      </p:sp>
    </p:spTree>
    <p:extLst>
      <p:ext uri="{BB962C8B-B14F-4D97-AF65-F5344CB8AC3E}">
        <p14:creationId xmlns:p14="http://schemas.microsoft.com/office/powerpoint/2010/main" val="413824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8E6BD-E000-4352-B5C5-EFDBE53F6F28}"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146FA-0E3E-47BC-8C41-135285272DCE}" type="slidenum">
              <a:rPr lang="en-US" smtClean="0"/>
              <a:t>‹#›</a:t>
            </a:fld>
            <a:endParaRPr lang="en-US"/>
          </a:p>
        </p:txBody>
      </p:sp>
    </p:spTree>
    <p:extLst>
      <p:ext uri="{BB962C8B-B14F-4D97-AF65-F5344CB8AC3E}">
        <p14:creationId xmlns:p14="http://schemas.microsoft.com/office/powerpoint/2010/main" val="73584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8E6BD-E000-4352-B5C5-EFDBE53F6F28}"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146FA-0E3E-47BC-8C41-135285272DCE}" type="slidenum">
              <a:rPr lang="en-US" smtClean="0"/>
              <a:t>‹#›</a:t>
            </a:fld>
            <a:endParaRPr lang="en-US"/>
          </a:p>
        </p:txBody>
      </p:sp>
    </p:spTree>
    <p:extLst>
      <p:ext uri="{BB962C8B-B14F-4D97-AF65-F5344CB8AC3E}">
        <p14:creationId xmlns:p14="http://schemas.microsoft.com/office/powerpoint/2010/main" val="142254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8E6BD-E000-4352-B5C5-EFDBE53F6F28}"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146FA-0E3E-47BC-8C41-135285272DCE}" type="slidenum">
              <a:rPr lang="en-US" smtClean="0"/>
              <a:t>‹#›</a:t>
            </a:fld>
            <a:endParaRPr lang="en-US"/>
          </a:p>
        </p:txBody>
      </p:sp>
    </p:spTree>
    <p:extLst>
      <p:ext uri="{BB962C8B-B14F-4D97-AF65-F5344CB8AC3E}">
        <p14:creationId xmlns:p14="http://schemas.microsoft.com/office/powerpoint/2010/main" val="125307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8E6BD-E000-4352-B5C5-EFDBE53F6F28}"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146FA-0E3E-47BC-8C41-135285272DCE}" type="slidenum">
              <a:rPr lang="en-US" smtClean="0"/>
              <a:t>‹#›</a:t>
            </a:fld>
            <a:endParaRPr lang="en-US"/>
          </a:p>
        </p:txBody>
      </p:sp>
    </p:spTree>
    <p:extLst>
      <p:ext uri="{BB962C8B-B14F-4D97-AF65-F5344CB8AC3E}">
        <p14:creationId xmlns:p14="http://schemas.microsoft.com/office/powerpoint/2010/main" val="391176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8E6BD-E000-4352-B5C5-EFDBE53F6F28}"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146FA-0E3E-47BC-8C41-135285272DCE}" type="slidenum">
              <a:rPr lang="en-US" smtClean="0"/>
              <a:t>‹#›</a:t>
            </a:fld>
            <a:endParaRPr lang="en-US"/>
          </a:p>
        </p:txBody>
      </p:sp>
    </p:spTree>
    <p:extLst>
      <p:ext uri="{BB962C8B-B14F-4D97-AF65-F5344CB8AC3E}">
        <p14:creationId xmlns:p14="http://schemas.microsoft.com/office/powerpoint/2010/main" val="427171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8E6BD-E000-4352-B5C5-EFDBE53F6F28}" type="datetimeFigureOut">
              <a:rPr lang="en-US" smtClean="0"/>
              <a:t>10/15/2016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146FA-0E3E-47BC-8C41-135285272DCE}" type="slidenum">
              <a:rPr lang="en-US" smtClean="0"/>
              <a:t>‹#›</a:t>
            </a:fld>
            <a:endParaRPr lang="en-US"/>
          </a:p>
        </p:txBody>
      </p:sp>
    </p:spTree>
    <p:extLst>
      <p:ext uri="{BB962C8B-B14F-4D97-AF65-F5344CB8AC3E}">
        <p14:creationId xmlns:p14="http://schemas.microsoft.com/office/powerpoint/2010/main" val="3335781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10/15/2016</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29344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10/15/2016</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38320945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file:///D:\&#1575;&#1604;&#1571;&#1585;&#1589;&#1575;&#1583;%20&#1575;&#1604;&#1580;&#1608;&#1610;&#1577;%20&#1604;&#1590;&#1576;&#1575;&#1591;%20&#1608;&#1585;&#1576;&#1575;&#1576;&#1606;&#1577;%20&#1575;&#1604;&#1587;&#1601;&#1606;\English%20Luctures\Wind\Wind%20Forces\Coriolis%20Force%20an%20artifact%20of%20the%20earth's%20rotation_files\crls1.gif"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file:///D:\&#1575;&#1604;&#1571;&#1585;&#1589;&#1575;&#1583;%20&#1575;&#1604;&#1580;&#1608;&#1610;&#1577;%20&#1604;&#1590;&#1576;&#1575;&#1591;%20&#1608;&#1585;&#1576;&#1575;&#1576;&#1606;&#1577;%20&#1575;&#1604;&#1587;&#1601;&#1606;\English%20Luctures\Wind\Wind%20Forces\Pressure%20Gradient%20Force%20directed%20from%20high%20to%20low%20pressure_files\pgf.gif"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file:///D:\&#1575;&#1604;&#1571;&#1585;&#1589;&#1575;&#1583;%20&#1575;&#1604;&#1580;&#1608;&#1610;&#1577;%20&#1604;&#1590;&#1576;&#1575;&#1591;%20&#1608;&#1585;&#1576;&#1575;&#1576;&#1606;&#1577;%20&#1575;&#1604;&#1587;&#1601;&#1606;\English%20Luctures\Meteorology\Hurricanes%20and%20Storms\Storms%20Movement\Movement%20of%20Hurricanes%20steered%20by%20the%20global%20winds_files\mvmt1.gif" TargetMode="External"/><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http://www.physicalgeography.net/fundamentals/images/surface_pres_wind_jan.gif" TargetMode="External"/><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http://www.physicalgeography.net/fundamentals/images/surface_pres_wind_july.gif" TargetMode="External"/><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752600"/>
            <a:ext cx="5077195" cy="3124200"/>
          </a:xfrm>
        </p:spPr>
      </p:pic>
    </p:spTree>
    <p:extLst>
      <p:ext uri="{BB962C8B-B14F-4D97-AF65-F5344CB8AC3E}">
        <p14:creationId xmlns:p14="http://schemas.microsoft.com/office/powerpoint/2010/main" val="382911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704850"/>
            <a:ext cx="8229600" cy="971550"/>
          </a:xfrm>
        </p:spPr>
        <p:txBody>
          <a:bodyPr/>
          <a:lstStyle/>
          <a:p>
            <a:pPr algn="ctr" rtl="1"/>
            <a:r>
              <a:rPr lang="ar-EG" sz="4000" b="1" smtClean="0"/>
              <a:t>العوامل المؤثرة في اتجاه الرياح وسرعتها</a:t>
            </a:r>
            <a:endParaRPr lang="en-US" sz="4000" b="1" smtClean="0"/>
          </a:p>
        </p:txBody>
      </p:sp>
      <p:sp>
        <p:nvSpPr>
          <p:cNvPr id="88067" name="Content Placeholder 2"/>
          <p:cNvSpPr>
            <a:spLocks noGrp="1"/>
          </p:cNvSpPr>
          <p:nvPr>
            <p:ph idx="1"/>
          </p:nvPr>
        </p:nvSpPr>
        <p:spPr/>
        <p:txBody>
          <a:bodyPr/>
          <a:lstStyle/>
          <a:p>
            <a:pPr algn="r" rtl="1"/>
            <a:r>
              <a:rPr lang="ar-EG" sz="2400" b="1" smtClean="0">
                <a:ea typeface="Majalla UI"/>
              </a:rPr>
              <a:t>العوامل الحرارية                                             </a:t>
            </a:r>
            <a:r>
              <a:rPr lang="en-US" sz="2400" b="1" smtClean="0"/>
              <a:t>Thermal factors</a:t>
            </a:r>
            <a:r>
              <a:rPr lang="ar-EG" sz="2400" b="1" smtClean="0">
                <a:ea typeface="Majalla UI"/>
              </a:rPr>
              <a:t> </a:t>
            </a:r>
          </a:p>
          <a:p>
            <a:pPr algn="r" rtl="1"/>
            <a:r>
              <a:rPr lang="ar-EG" sz="2400" b="1" smtClean="0">
                <a:ea typeface="Majalla UI"/>
              </a:rPr>
              <a:t>قوة الانحراف الناتجة عن دوران الأرض حول محورها </a:t>
            </a:r>
          </a:p>
          <a:p>
            <a:pPr algn="r" rtl="1">
              <a:buFont typeface="Wingdings 2" pitchFamily="18" charset="2"/>
              <a:buNone/>
            </a:pPr>
            <a:r>
              <a:rPr lang="ar-EG" sz="2400" b="1" smtClean="0">
                <a:ea typeface="Majalla UI"/>
              </a:rPr>
              <a:t>   (قوة كوريولي)               </a:t>
            </a:r>
            <a:r>
              <a:rPr lang="en-US" sz="2400" b="1" smtClean="0"/>
              <a:t> Deflection Force or Cariole's Force </a:t>
            </a:r>
            <a:endParaRPr lang="ar-EG" sz="2400" b="1" smtClean="0">
              <a:ea typeface="Majalla UI"/>
            </a:endParaRPr>
          </a:p>
          <a:p>
            <a:pPr algn="r" rtl="1">
              <a:buFont typeface="Wingdings 2" pitchFamily="18" charset="2"/>
              <a:buNone/>
            </a:pPr>
            <a:r>
              <a:rPr lang="ar-EG" sz="2400" b="1" smtClean="0">
                <a:ea typeface="Majalla UI"/>
              </a:rPr>
              <a:t>    </a:t>
            </a:r>
            <a:r>
              <a:rPr lang="ar-SA" sz="2400" b="1" smtClean="0">
                <a:ea typeface="Majalla UI"/>
              </a:rPr>
              <a:t>قوة الجاذبية                                     </a:t>
            </a:r>
            <a:r>
              <a:rPr lang="ar-EG" sz="2400" b="1" smtClean="0">
                <a:ea typeface="Majalla UI"/>
              </a:rPr>
              <a:t>     </a:t>
            </a:r>
            <a:r>
              <a:rPr lang="ar-SA" sz="2400" b="1" smtClean="0">
                <a:ea typeface="Majalla UI"/>
              </a:rPr>
              <a:t>  </a:t>
            </a:r>
            <a:r>
              <a:rPr lang="en-US" sz="2400" b="1" smtClean="0"/>
              <a:t>Gravitational Force</a:t>
            </a:r>
            <a:endParaRPr lang="ar-EG" sz="2400" b="1" smtClean="0">
              <a:ea typeface="Majalla UI"/>
            </a:endParaRPr>
          </a:p>
          <a:p>
            <a:pPr algn="r" rtl="1"/>
            <a:r>
              <a:rPr lang="ar-SA" sz="2400" b="1" smtClean="0">
                <a:ea typeface="Majalla UI"/>
              </a:rPr>
              <a:t>قوة تدرج الضغط                     </a:t>
            </a:r>
            <a:r>
              <a:rPr lang="en-US" sz="2400" b="1" smtClean="0"/>
              <a:t> </a:t>
            </a:r>
            <a:r>
              <a:rPr lang="ar-SA" sz="2400" b="1" smtClean="0">
                <a:ea typeface="Majalla UI"/>
              </a:rPr>
              <a:t>   </a:t>
            </a:r>
            <a:r>
              <a:rPr lang="ar-EG" sz="2400" b="1" smtClean="0">
                <a:ea typeface="Majalla UI"/>
              </a:rPr>
              <a:t>     </a:t>
            </a:r>
            <a:r>
              <a:rPr lang="en-US" sz="2400" b="1" smtClean="0"/>
              <a:t>Pressure Gradient Force </a:t>
            </a:r>
            <a:endParaRPr lang="ar-EG" sz="2400" b="1" smtClean="0">
              <a:ea typeface="Majalla UI"/>
            </a:endParaRPr>
          </a:p>
          <a:p>
            <a:pPr algn="r" rtl="1"/>
            <a:r>
              <a:rPr lang="ar-EG" sz="2400" b="1" smtClean="0">
                <a:ea typeface="Majalla UI"/>
              </a:rPr>
              <a:t>قوة الاحتكاك                                            </a:t>
            </a:r>
            <a:r>
              <a:rPr lang="en-US" sz="2400" b="1" smtClean="0"/>
              <a:t>The frictional force</a:t>
            </a:r>
          </a:p>
          <a:p>
            <a:pPr algn="r" rtl="1"/>
            <a:r>
              <a:rPr lang="ar-EG" sz="2400" b="1" smtClean="0">
                <a:ea typeface="Majalla UI"/>
              </a:rPr>
              <a:t>تضرس سطح الأرض</a:t>
            </a:r>
          </a:p>
          <a:p>
            <a:pPr algn="r" rtl="1"/>
            <a:r>
              <a:rPr lang="ar-EG" sz="2400" b="1" smtClean="0">
                <a:ea typeface="Majalla UI"/>
              </a:rPr>
              <a:t>القوة الذاتية المحركة للرياح</a:t>
            </a:r>
          </a:p>
          <a:p>
            <a:pPr algn="r" rtl="1">
              <a:buFont typeface="Wingdings 2" pitchFamily="18" charset="2"/>
              <a:buNone/>
            </a:pPr>
            <a:r>
              <a:rPr lang="ar-EG" sz="2400" b="1" smtClean="0">
                <a:ea typeface="Majalla UI"/>
              </a:rPr>
              <a:t>   </a:t>
            </a:r>
            <a:r>
              <a:rPr lang="ar-SA" sz="2400" b="1" smtClean="0">
                <a:ea typeface="Majalla UI"/>
              </a:rPr>
              <a:t>قوة الطرد المركزية                           </a:t>
            </a:r>
            <a:r>
              <a:rPr lang="ar-EG" sz="2400" b="1" smtClean="0">
                <a:ea typeface="Majalla UI"/>
              </a:rPr>
              <a:t>         </a:t>
            </a:r>
            <a:r>
              <a:rPr lang="ar-SA" sz="2400" b="1" smtClean="0">
                <a:ea typeface="Majalla UI"/>
              </a:rPr>
              <a:t>  </a:t>
            </a:r>
            <a:r>
              <a:rPr lang="en-US" sz="2400" b="1" smtClean="0"/>
              <a:t>Centrifugal Force </a:t>
            </a:r>
            <a:endParaRPr lang="ar-EG" sz="2400" b="1" smtClean="0">
              <a:ea typeface="Majalla UI"/>
            </a:endParaRPr>
          </a:p>
          <a:p>
            <a:pPr algn="r" rtl="1">
              <a:buFont typeface="Wingdings 2" pitchFamily="18" charset="2"/>
              <a:buNone/>
            </a:pPr>
            <a:r>
              <a:rPr lang="ar-EG" sz="2400" b="1" smtClean="0">
                <a:ea typeface="Majalla UI"/>
              </a:rPr>
              <a:t>   </a:t>
            </a:r>
            <a:endParaRPr lang="ar-SA" sz="2400" b="1" smtClean="0">
              <a:ea typeface="Majalla UI"/>
            </a:endParaRPr>
          </a:p>
          <a:p>
            <a:pPr algn="r" rtl="1">
              <a:buFont typeface="Wingdings 2" pitchFamily="18" charset="2"/>
              <a:buNone/>
            </a:pPr>
            <a:endParaRPr lang="en-US" smtClean="0"/>
          </a:p>
        </p:txBody>
      </p:sp>
    </p:spTree>
    <p:extLst>
      <p:ext uri="{BB962C8B-B14F-4D97-AF65-F5344CB8AC3E}">
        <p14:creationId xmlns:p14="http://schemas.microsoft.com/office/powerpoint/2010/main" val="2820231972"/>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704850"/>
            <a:ext cx="8229600" cy="895350"/>
          </a:xfrm>
        </p:spPr>
        <p:txBody>
          <a:bodyPr/>
          <a:lstStyle/>
          <a:p>
            <a:pPr algn="ctr" rtl="1"/>
            <a:r>
              <a:rPr lang="ar-SA" sz="4000" b="1" smtClean="0"/>
              <a:t>تأثير قوى الانحراف أو قوة </a:t>
            </a:r>
            <a:r>
              <a:rPr lang="ar-EG" sz="4000" b="1" smtClean="0">
                <a:ea typeface="Majalla UI"/>
              </a:rPr>
              <a:t>كوريولي</a:t>
            </a:r>
            <a:r>
              <a:rPr lang="ar-SA" sz="4000" b="1" smtClean="0"/>
              <a:t>(نتيجة لدوران الأرض)</a:t>
            </a:r>
            <a:endParaRPr lang="en-US" sz="4000" smtClean="0"/>
          </a:p>
        </p:txBody>
      </p:sp>
      <p:sp>
        <p:nvSpPr>
          <p:cNvPr id="3" name="Content Placeholder 2"/>
          <p:cNvSpPr>
            <a:spLocks noGrp="1"/>
          </p:cNvSpPr>
          <p:nvPr>
            <p:ph idx="1"/>
          </p:nvPr>
        </p:nvSpPr>
        <p:spPr>
          <a:xfrm>
            <a:off x="304800" y="1752600"/>
            <a:ext cx="8610600" cy="4800600"/>
          </a:xfrm>
        </p:spPr>
        <p:txBody>
          <a:bodyPr/>
          <a:lstStyle/>
          <a:p>
            <a:pPr marL="609600" indent="-609600" algn="just" rtl="1">
              <a:defRPr/>
            </a:pPr>
            <a:r>
              <a:rPr lang="ar-SA" sz="2400" b="1" dirty="0" smtClean="0"/>
              <a:t>يَنتقلُ الهواءُ من الضغطِ الجوى المرتفع إلى الضغطِ الجوى المنخفضِ في نصف الكرة الأرضيةِ الشمالى، وينحرف إلى اليمين بقوةِ </a:t>
            </a:r>
            <a:r>
              <a:rPr lang="en-US" sz="2400" b="1" dirty="0" smtClean="0"/>
              <a:t>Cariole's</a:t>
            </a:r>
            <a:r>
              <a:rPr lang="ar-SA" sz="2400" b="1" dirty="0" smtClean="0"/>
              <a:t>. بينما يُحْرَفُ إلى اليسارِ في نصف الكرة الجنوبى بتأثير نفس القوة.</a:t>
            </a:r>
          </a:p>
          <a:p>
            <a:pPr marL="609600" indent="-609600" algn="just" rtl="1">
              <a:defRPr/>
            </a:pPr>
            <a:r>
              <a:rPr lang="ar-SA" sz="2400" b="1" dirty="0" smtClean="0"/>
              <a:t>تعتمد </a:t>
            </a:r>
            <a:r>
              <a:rPr lang="ar-EG" sz="2400" b="1" dirty="0" smtClean="0"/>
              <a:t>درجة</a:t>
            </a:r>
            <a:r>
              <a:rPr lang="ar-SA" sz="2400" b="1" dirty="0" smtClean="0"/>
              <a:t> </a:t>
            </a:r>
            <a:r>
              <a:rPr lang="ar-EG" sz="2400" b="1" dirty="0" smtClean="0"/>
              <a:t>ال</a:t>
            </a:r>
            <a:r>
              <a:rPr lang="ar-SA" sz="2400" b="1" dirty="0" smtClean="0"/>
              <a:t>إنحراف على سرعة الرياح </a:t>
            </a:r>
            <a:endParaRPr lang="ar-EG" sz="2400" b="1" dirty="0" smtClean="0"/>
          </a:p>
          <a:p>
            <a:pPr marL="609600" indent="-609600" algn="just" rtl="1">
              <a:defRPr/>
            </a:pPr>
            <a:r>
              <a:rPr lang="ar-SA" sz="2400" b="1" dirty="0" smtClean="0"/>
              <a:t>و</a:t>
            </a:r>
            <a:r>
              <a:rPr lang="ar-EG" sz="2400" b="1" dirty="0" smtClean="0"/>
              <a:t>دائرة</a:t>
            </a:r>
            <a:r>
              <a:rPr lang="ar-SA" sz="2400" b="1" dirty="0" smtClean="0"/>
              <a:t> العرض، </a:t>
            </a:r>
            <a:r>
              <a:rPr lang="ar-EG" sz="2400" b="1" dirty="0"/>
              <a:t>ف</a:t>
            </a:r>
            <a:r>
              <a:rPr lang="ar-SA" sz="2400" b="1" dirty="0" smtClean="0"/>
              <a:t>عندما تتحرك الرياح ببطئ </a:t>
            </a:r>
            <a:endParaRPr lang="ar-EG" sz="2400" b="1" dirty="0" smtClean="0"/>
          </a:p>
          <a:p>
            <a:pPr marL="609600" indent="-609600" algn="just" rtl="1">
              <a:defRPr/>
            </a:pPr>
            <a:r>
              <a:rPr lang="ar-EG" sz="2400" b="1" dirty="0" smtClean="0"/>
              <a:t>ي</a:t>
            </a:r>
            <a:r>
              <a:rPr lang="ar-SA" sz="2400" b="1" dirty="0" smtClean="0"/>
              <a:t>كون</a:t>
            </a:r>
            <a:r>
              <a:rPr lang="ar-EG" sz="2400" b="1" dirty="0"/>
              <a:t> </a:t>
            </a:r>
            <a:r>
              <a:rPr lang="ar-EG" sz="2400" b="1" dirty="0" smtClean="0"/>
              <a:t>ال</a:t>
            </a:r>
            <a:r>
              <a:rPr lang="ar-SA" sz="2400" b="1" dirty="0" smtClean="0"/>
              <a:t>إَنحرافُ صغير، بينما </a:t>
            </a:r>
            <a:r>
              <a:rPr lang="ar-EG" sz="2400" b="1" dirty="0" smtClean="0"/>
              <a:t>ي</a:t>
            </a:r>
            <a:r>
              <a:rPr lang="ar-SA" sz="2400" b="1" dirty="0" smtClean="0"/>
              <a:t>زيد كلما زادت</a:t>
            </a:r>
            <a:endParaRPr lang="ar-EG" sz="2400" b="1" dirty="0" smtClean="0"/>
          </a:p>
          <a:p>
            <a:pPr marL="609600" indent="-609600" algn="just" rtl="1">
              <a:defRPr/>
            </a:pPr>
            <a:r>
              <a:rPr lang="ar-SA" sz="2400" b="1" dirty="0" smtClean="0"/>
              <a:t> سرعة لرياح. </a:t>
            </a:r>
            <a:endParaRPr lang="ar-EG" sz="2400" b="1" dirty="0" smtClean="0"/>
          </a:p>
          <a:p>
            <a:pPr marL="609600" indent="-609600" algn="just" rtl="1">
              <a:defRPr/>
            </a:pPr>
            <a:r>
              <a:rPr lang="ar-SA" sz="2400" b="1" dirty="0" smtClean="0"/>
              <a:t>وتزداد زاوية الإنحراف بزيادة </a:t>
            </a:r>
            <a:r>
              <a:rPr lang="ar-EG" sz="2400" b="1" dirty="0" smtClean="0"/>
              <a:t>دائرة</a:t>
            </a:r>
            <a:r>
              <a:rPr lang="ar-SA" sz="2400" b="1" dirty="0" smtClean="0"/>
              <a:t> العرض</a:t>
            </a:r>
            <a:endParaRPr lang="ar-EG" sz="2400" b="1" dirty="0" smtClean="0"/>
          </a:p>
          <a:p>
            <a:pPr marL="609600" indent="-609600" algn="just" rtl="1">
              <a:defRPr/>
            </a:pPr>
            <a:r>
              <a:rPr lang="ar-SA" sz="2400" b="1" dirty="0" smtClean="0"/>
              <a:t> فتصل إلى أكبر مايمكن عند القطبين </a:t>
            </a:r>
            <a:endParaRPr lang="ar-EG" sz="2400" b="1" dirty="0" smtClean="0"/>
          </a:p>
          <a:p>
            <a:pPr marL="609600" indent="-609600" algn="just" rtl="1">
              <a:defRPr/>
            </a:pPr>
            <a:r>
              <a:rPr lang="ar-SA" sz="2400" b="1" dirty="0" smtClean="0"/>
              <a:t>وأقل ما يمكن عند </a:t>
            </a:r>
            <a:r>
              <a:rPr lang="ar-EG" sz="2400" b="1" dirty="0" smtClean="0"/>
              <a:t>دائرة</a:t>
            </a:r>
            <a:r>
              <a:rPr lang="ar-SA" sz="2400" b="1" dirty="0" smtClean="0"/>
              <a:t> الإستواء</a:t>
            </a:r>
            <a:r>
              <a:rPr lang="ar-EG" sz="2400" b="1" dirty="0" smtClean="0"/>
              <a:t>؛ </a:t>
            </a:r>
            <a:r>
              <a:rPr lang="ar-SA" sz="2400" b="1" dirty="0" smtClean="0"/>
              <a:t>حيث ت</a:t>
            </a:r>
            <a:r>
              <a:rPr lang="ar-EG" sz="2400" b="1" dirty="0" smtClean="0"/>
              <a:t>بلغ</a:t>
            </a:r>
            <a:r>
              <a:rPr lang="ar-SA" sz="2400" b="1" dirty="0" smtClean="0"/>
              <a:t> </a:t>
            </a:r>
            <a:endParaRPr lang="ar-EG" sz="2400" b="1" dirty="0" smtClean="0"/>
          </a:p>
          <a:p>
            <a:pPr marL="609600" indent="-609600" algn="just" rtl="1">
              <a:defRPr/>
            </a:pPr>
            <a:r>
              <a:rPr lang="ar-SA" sz="2400" b="1" dirty="0" smtClean="0"/>
              <a:t>قوةَ </a:t>
            </a:r>
            <a:r>
              <a:rPr lang="en-US" sz="2400" b="1" dirty="0" smtClean="0"/>
              <a:t>Cariole's</a:t>
            </a:r>
            <a:r>
              <a:rPr lang="ar-SA" sz="2400" b="1" dirty="0" smtClean="0"/>
              <a:t> صفر.</a:t>
            </a:r>
          </a:p>
          <a:p>
            <a:pPr algn="r" rtl="1">
              <a:defRPr/>
            </a:pPr>
            <a:endParaRPr lang="en-US" dirty="0"/>
          </a:p>
        </p:txBody>
      </p:sp>
      <p:pic>
        <p:nvPicPr>
          <p:cNvPr id="89092" name="Picture 5" descr="D:\الأرصاد الجوية لضباط وربابنة السفن\English Luctures\Wind\Wind Forces\Coriolis Force an artifact of the earth's rotation_files\crls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4800" y="3048000"/>
            <a:ext cx="3505200" cy="3276600"/>
          </a:xfrm>
          <a:prstGeom prst="rect">
            <a:avLst/>
          </a:prstGeom>
          <a:noFill/>
          <a:ln w="57150" cmpd="thickTh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6264740"/>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704850"/>
            <a:ext cx="8229600" cy="819150"/>
          </a:xfrm>
        </p:spPr>
        <p:txBody>
          <a:bodyPr/>
          <a:lstStyle/>
          <a:p>
            <a:pPr algn="ctr" rtl="1"/>
            <a:r>
              <a:rPr lang="ar-SA" sz="4000" b="1" smtClean="0"/>
              <a:t>قوة تدرج الضغط  </a:t>
            </a:r>
            <a:r>
              <a:rPr lang="en-US" sz="4000" b="1" smtClean="0"/>
              <a:t>Pressure Gradient Force</a:t>
            </a:r>
          </a:p>
        </p:txBody>
      </p:sp>
      <p:sp>
        <p:nvSpPr>
          <p:cNvPr id="90115" name="Content Placeholder 2"/>
          <p:cNvSpPr>
            <a:spLocks noGrp="1"/>
          </p:cNvSpPr>
          <p:nvPr>
            <p:ph idx="1"/>
          </p:nvPr>
        </p:nvSpPr>
        <p:spPr>
          <a:xfrm>
            <a:off x="5334000" y="1905000"/>
            <a:ext cx="3429000" cy="4419600"/>
          </a:xfrm>
        </p:spPr>
        <p:txBody>
          <a:bodyPr/>
          <a:lstStyle/>
          <a:p>
            <a:pPr algn="just" rtl="1"/>
            <a:r>
              <a:rPr lang="ar-SA" b="1" smtClean="0">
                <a:ea typeface="Majalla UI"/>
              </a:rPr>
              <a:t>ينتج من التدرج فى قيمة الضغطِ الجوى قوة مُوَجَّهةُ مِنْ مستوى الضغطِ الجوى المرتفع إلى مستوى الضغطِ الجوى المنخفض وعمودية على خطوط تساوى الضغط الجوى وهذه القوةِ تسمى "قوة التدرج فى الضغطِ الجوى "</a:t>
            </a:r>
            <a:endParaRPr lang="en-US" b="1" smtClean="0"/>
          </a:p>
        </p:txBody>
      </p:sp>
      <p:pic>
        <p:nvPicPr>
          <p:cNvPr id="90116" name="Picture 5" descr="D:\الأرصاد الجوية لضباط وربابنة السفن\English Luctures\Wind\Wind Forces\Pressure Gradient Force directed from high to low pressure_files\pgf.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 y="2057400"/>
            <a:ext cx="4876800" cy="3506788"/>
          </a:xfrm>
          <a:prstGeom prst="rect">
            <a:avLst/>
          </a:prstGeom>
          <a:noFill/>
          <a:ln w="57150" cmpd="thinThick">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4413476"/>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704850"/>
            <a:ext cx="8229600" cy="819150"/>
          </a:xfrm>
        </p:spPr>
        <p:txBody>
          <a:bodyPr/>
          <a:lstStyle/>
          <a:p>
            <a:pPr algn="ctr" rtl="1"/>
            <a:r>
              <a:rPr lang="ar-EG" sz="4000" b="1" smtClean="0">
                <a:ea typeface="Majalla UI"/>
              </a:rPr>
              <a:t>قوة الاحتكاك </a:t>
            </a:r>
            <a:r>
              <a:rPr lang="en-US" sz="4000" b="1" smtClean="0">
                <a:ea typeface="Majalla UI"/>
                <a:cs typeface="Traditional Arabic" pitchFamily="18" charset="-78"/>
              </a:rPr>
              <a:t>The frictional force</a:t>
            </a:r>
            <a:endParaRPr lang="en-US" sz="4000" smtClean="0">
              <a:ea typeface="Majalla UI"/>
              <a:cs typeface="Traditional Arabic" pitchFamily="18" charset="-78"/>
            </a:endParaRPr>
          </a:p>
        </p:txBody>
      </p:sp>
      <p:sp>
        <p:nvSpPr>
          <p:cNvPr id="91139" name="Content Placeholder 2"/>
          <p:cNvSpPr>
            <a:spLocks noGrp="1"/>
          </p:cNvSpPr>
          <p:nvPr>
            <p:ph idx="1"/>
          </p:nvPr>
        </p:nvSpPr>
        <p:spPr>
          <a:xfrm>
            <a:off x="3886200" y="1600200"/>
            <a:ext cx="4953000" cy="4876800"/>
          </a:xfrm>
        </p:spPr>
        <p:txBody>
          <a:bodyPr/>
          <a:lstStyle/>
          <a:p>
            <a:pPr algn="just" rtl="1"/>
            <a:r>
              <a:rPr lang="ar-SA" b="1" smtClean="0">
                <a:cs typeface="Simplified Arabic" pitchFamily="18" charset="-78"/>
              </a:rPr>
              <a:t>يقل تأثير الإحتكاكِ على حركة الهواء بزيادة الإرتفاع  إلى نقطة (1-2 كيلومتر) </a:t>
            </a:r>
            <a:r>
              <a:rPr lang="ar-EG" b="1" smtClean="0">
                <a:cs typeface="Simplified Arabic" pitchFamily="18" charset="-78"/>
              </a:rPr>
              <a:t>و</a:t>
            </a:r>
            <a:r>
              <a:rPr lang="ar-SA" b="1" smtClean="0">
                <a:cs typeface="Simplified Arabic" pitchFamily="18" charset="-78"/>
              </a:rPr>
              <a:t>يصبح لَيْسَ لهُ تأثيرُ مطلقاً. يسمى عمق الغلاف الجوِّى الذى   يَلْعبُ الإحتكاكِ دور في الحركةِ الهواء باسم طبقةِ الحَدَّ </a:t>
            </a:r>
            <a:r>
              <a:rPr lang="en-US" b="1" smtClean="0">
                <a:cs typeface="Simplified Arabic" pitchFamily="18" charset="-78"/>
              </a:rPr>
              <a:t>boundary layer</a:t>
            </a:r>
            <a:r>
              <a:rPr lang="ar-SA" b="1" smtClean="0">
                <a:cs typeface="Simplified Arabic" pitchFamily="18" charset="-78"/>
              </a:rPr>
              <a:t>. وخلال طبقةِ الحَدَّ، يَلْعبُ الإحتكاكِ دوراً في مَنْع الريح من أنْ يَكُونَ </a:t>
            </a:r>
            <a:r>
              <a:rPr lang="en-US" b="1" smtClean="0">
                <a:cs typeface="Simplified Arabic" pitchFamily="18" charset="-78"/>
              </a:rPr>
              <a:t>geostrophic</a:t>
            </a:r>
            <a:r>
              <a:rPr lang="ar-SA" b="1" smtClean="0">
                <a:cs typeface="Simplified Arabic" pitchFamily="18" charset="-78"/>
              </a:rPr>
              <a:t>.</a:t>
            </a:r>
            <a:endParaRPr lang="ar-EG" b="1" smtClean="0">
              <a:cs typeface="Simplified Arabic" pitchFamily="18" charset="-78"/>
            </a:endParaRPr>
          </a:p>
          <a:p>
            <a:pPr algn="just" rtl="1"/>
            <a:r>
              <a:rPr lang="ar-SA" b="1" smtClean="0">
                <a:cs typeface="Simplified Arabic" pitchFamily="18" charset="-78"/>
              </a:rPr>
              <a:t> تتسبب قوى الإحتكاك السطحي فى تقليل سرعة الرياح، وتُضعفُ قوة </a:t>
            </a:r>
            <a:r>
              <a:rPr lang="en-US" b="1" smtClean="0">
                <a:cs typeface="Simplified Arabic" pitchFamily="18" charset="-78"/>
              </a:rPr>
              <a:t>Cariole's</a:t>
            </a:r>
            <a:r>
              <a:rPr lang="ar-SA" b="1" smtClean="0">
                <a:cs typeface="Simplified Arabic" pitchFamily="18" charset="-78"/>
              </a:rPr>
              <a:t>  وتُصبحُ قوة التدرج فى الضغط الجوى هى المسيطرة</a:t>
            </a:r>
          </a:p>
          <a:p>
            <a:pPr algn="r" rtl="1"/>
            <a:endParaRPr lang="en-US" smtClean="0"/>
          </a:p>
        </p:txBody>
      </p:sp>
      <p:pic>
        <p:nvPicPr>
          <p:cNvPr id="91140" name="Picture 4" descr="gra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3276600" cy="201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41" name="Picture 4" descr="gra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2400"/>
            <a:ext cx="32766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70626732"/>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704850"/>
            <a:ext cx="8229600" cy="895350"/>
          </a:xfrm>
        </p:spPr>
        <p:txBody>
          <a:bodyPr/>
          <a:lstStyle/>
          <a:p>
            <a:pPr algn="ctr" rtl="1"/>
            <a:r>
              <a:rPr lang="ar-SA" sz="4400" b="1" smtClean="0"/>
              <a:t>قوة الطرد المركزية </a:t>
            </a:r>
            <a:r>
              <a:rPr lang="en-US" sz="4400" b="1" smtClean="0"/>
              <a:t>Centrifugal Force</a:t>
            </a:r>
            <a:endParaRPr lang="en-US" sz="4400" smtClean="0"/>
          </a:p>
        </p:txBody>
      </p:sp>
      <p:sp>
        <p:nvSpPr>
          <p:cNvPr id="92163" name="Content Placeholder 2"/>
          <p:cNvSpPr>
            <a:spLocks noGrp="1"/>
          </p:cNvSpPr>
          <p:nvPr>
            <p:ph idx="1"/>
          </p:nvPr>
        </p:nvSpPr>
        <p:spPr>
          <a:xfrm>
            <a:off x="3810000" y="1752600"/>
            <a:ext cx="5029200" cy="4572000"/>
          </a:xfrm>
        </p:spPr>
        <p:txBody>
          <a:bodyPr/>
          <a:lstStyle/>
          <a:p>
            <a:pPr algn="just" rtl="1"/>
            <a:r>
              <a:rPr lang="ar-SA" sz="2400" b="1" smtClean="0">
                <a:cs typeface="Simplified Arabic" pitchFamily="18" charset="-78"/>
              </a:rPr>
              <a:t>تَتحرّكُ كتلة الهواءِ تحت تأثير تعادل كل من قوى التدرج فى الضغط وقو</a:t>
            </a:r>
            <a:r>
              <a:rPr lang="ar-EG" sz="2400" b="1" smtClean="0">
                <a:cs typeface="Simplified Arabic" pitchFamily="18" charset="-78"/>
              </a:rPr>
              <a:t>ة</a:t>
            </a:r>
            <a:r>
              <a:rPr lang="ar-SA" sz="2400" b="1" smtClean="0">
                <a:cs typeface="Simplified Arabic" pitchFamily="18" charset="-78"/>
              </a:rPr>
              <a:t> </a:t>
            </a:r>
            <a:r>
              <a:rPr lang="en-US" sz="2400" b="1" smtClean="0">
                <a:cs typeface="Simplified Arabic" pitchFamily="18" charset="-78"/>
              </a:rPr>
              <a:t>Cariole's</a:t>
            </a:r>
            <a:r>
              <a:rPr lang="ar-SA" sz="2400" b="1" smtClean="0">
                <a:cs typeface="Simplified Arabic" pitchFamily="18" charset="-78"/>
              </a:rPr>
              <a:t>، ونتيجة إنحناء الأيسوبارَات، تتواجد قوة ثالثة هى قوة الطرد المركزية. </a:t>
            </a:r>
            <a:r>
              <a:rPr lang="ar-EG" sz="2400" b="1" smtClean="0">
                <a:cs typeface="Simplified Arabic" pitchFamily="18" charset="-78"/>
              </a:rPr>
              <a:t>التي </a:t>
            </a:r>
            <a:r>
              <a:rPr lang="ar-SA" sz="2400" b="1" smtClean="0">
                <a:cs typeface="Simplified Arabic" pitchFamily="18" charset="-78"/>
              </a:rPr>
              <a:t>تَدْفعُ كتلة الهواءِ إلى أحد أجناب مركزِ الدائرة.  تُعدّلُ قوة الطرد المركزيةُ ميزانَ القوتِينِ الأصليتين وتَخْلقُ رياحَ التدرج.</a:t>
            </a:r>
            <a:endParaRPr lang="ar-EG" sz="2400" b="1" smtClean="0">
              <a:cs typeface="Simplified Arabic" pitchFamily="18" charset="-78"/>
            </a:endParaRPr>
          </a:p>
          <a:p>
            <a:pPr algn="just" rtl="1"/>
            <a:r>
              <a:rPr lang="ar-SA" sz="2400" b="1" smtClean="0">
                <a:cs typeface="Simplified Arabic" pitchFamily="18" charset="-78"/>
              </a:rPr>
              <a:t>تعمل القوة الطرد المركزيةُ </a:t>
            </a:r>
            <a:r>
              <a:rPr lang="ar-EG" sz="2400" b="1" smtClean="0">
                <a:cs typeface="Simplified Arabic" pitchFamily="18" charset="-78"/>
              </a:rPr>
              <a:t>احيانا </a:t>
            </a:r>
            <a:r>
              <a:rPr lang="ar-SA" sz="2400" b="1" smtClean="0">
                <a:cs typeface="Simplified Arabic" pitchFamily="18" charset="-78"/>
              </a:rPr>
              <a:t>فى نفس إتّجاهِ قوة </a:t>
            </a:r>
            <a:r>
              <a:rPr lang="en-US" sz="2400" b="1" smtClean="0">
                <a:cs typeface="Simplified Arabic" pitchFamily="18" charset="-78"/>
              </a:rPr>
              <a:t>Cariole's</a:t>
            </a:r>
            <a:r>
              <a:rPr lang="ar-SA" sz="2400" b="1" smtClean="0">
                <a:cs typeface="Simplified Arabic" pitchFamily="18" charset="-78"/>
              </a:rPr>
              <a:t>. و</a:t>
            </a:r>
            <a:r>
              <a:rPr lang="ar-EG" sz="2400" b="1" smtClean="0">
                <a:cs typeface="Simplified Arabic" pitchFamily="18" charset="-78"/>
              </a:rPr>
              <a:t>عندما </a:t>
            </a:r>
            <a:r>
              <a:rPr lang="ar-SA" sz="2400" b="1" smtClean="0">
                <a:cs typeface="Simplified Arabic" pitchFamily="18" charset="-78"/>
              </a:rPr>
              <a:t>تقل قوة الطرد المركزيةَ، تُصبحُ قوى التدرج فى الضغط الجوى أكثر هيمنةِ</a:t>
            </a:r>
            <a:r>
              <a:rPr lang="ar-EG" sz="2400" b="1" smtClean="0">
                <a:cs typeface="Simplified Arabic" pitchFamily="18" charset="-78"/>
              </a:rPr>
              <a:t>، </a:t>
            </a:r>
            <a:r>
              <a:rPr lang="ar-SA" sz="2400" b="1" smtClean="0">
                <a:cs typeface="Simplified Arabic" pitchFamily="18" charset="-78"/>
              </a:rPr>
              <a:t>ويَسْمحُ هذا لري</a:t>
            </a:r>
            <a:r>
              <a:rPr lang="ar-EG" sz="2400" b="1" smtClean="0">
                <a:cs typeface="Simplified Arabic" pitchFamily="18" charset="-78"/>
              </a:rPr>
              <a:t>ا</a:t>
            </a:r>
            <a:r>
              <a:rPr lang="ar-SA" sz="2400" b="1" smtClean="0">
                <a:cs typeface="Simplified Arabic" pitchFamily="18" charset="-78"/>
              </a:rPr>
              <a:t>حِ التدرج أن تتدفق موازية للأيسوبارِات.</a:t>
            </a:r>
            <a:endParaRPr lang="en-US" sz="2400" b="1" smtClean="0">
              <a:cs typeface="Simplified Arabic" pitchFamily="18" charset="-78"/>
            </a:endParaRPr>
          </a:p>
          <a:p>
            <a:pPr algn="just" rtl="1"/>
            <a:r>
              <a:rPr lang="ar-SA" sz="2400" smtClean="0">
                <a:ea typeface="Majalla UI"/>
              </a:rPr>
              <a:t> </a:t>
            </a:r>
            <a:endParaRPr lang="en-US" b="1" smtClean="0"/>
          </a:p>
        </p:txBody>
      </p:sp>
      <p:pic>
        <p:nvPicPr>
          <p:cNvPr id="92164" name="Picture 2" descr="bndy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3505200" cy="302895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20311183"/>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895600"/>
          </a:xfrm>
          <a:extLst/>
        </p:spPr>
        <p:txBody>
          <a:bodyPr/>
          <a:lstStyle/>
          <a:p>
            <a:pPr algn="ctr" rtl="1">
              <a:defRPr/>
            </a:pPr>
            <a:r>
              <a:rPr lang="ar-EG" sz="4800" dirty="0" smtClean="0">
                <a:solidFill>
                  <a:schemeClr val="bg1"/>
                </a:solidFill>
              </a:rPr>
              <a:t/>
            </a:r>
            <a:br>
              <a:rPr lang="ar-EG" sz="4800" dirty="0" smtClean="0">
                <a:solidFill>
                  <a:schemeClr val="bg1"/>
                </a:solidFill>
              </a:rPr>
            </a:br>
            <a:r>
              <a:rPr lang="ar-EG" sz="4800" dirty="0" smtClean="0">
                <a:solidFill>
                  <a:schemeClr val="bg1"/>
                </a:solidFill>
              </a:rPr>
              <a:t/>
            </a:r>
            <a:br>
              <a:rPr lang="ar-EG" sz="4800" dirty="0" smtClean="0">
                <a:solidFill>
                  <a:schemeClr val="bg1"/>
                </a:solidFill>
              </a:rPr>
            </a:br>
            <a:r>
              <a:rPr lang="ar-EG" sz="4800" dirty="0" smtClean="0">
                <a:solidFill>
                  <a:schemeClr val="bg1"/>
                </a:solidFill>
              </a:rPr>
              <a:t>الدورة </a:t>
            </a:r>
            <a:r>
              <a:rPr lang="ar-EG" sz="4800" dirty="0">
                <a:solidFill>
                  <a:schemeClr val="bg1"/>
                </a:solidFill>
              </a:rPr>
              <a:t>العامة </a:t>
            </a:r>
            <a:r>
              <a:rPr lang="ar-EG" sz="4800" dirty="0" smtClean="0">
                <a:solidFill>
                  <a:schemeClr val="bg1"/>
                </a:solidFill>
              </a:rPr>
              <a:t>للرياح</a:t>
            </a:r>
            <a:br>
              <a:rPr lang="ar-EG" sz="4800" dirty="0" smtClean="0">
                <a:solidFill>
                  <a:schemeClr val="bg1"/>
                </a:solidFill>
              </a:rPr>
            </a:br>
            <a:r>
              <a:rPr lang="en-US" sz="4400" dirty="0"/>
              <a:t>General Circulation of </a:t>
            </a:r>
            <a:r>
              <a:rPr lang="en-US" sz="4400" dirty="0" smtClean="0"/>
              <a:t>Wind</a:t>
            </a:r>
            <a:endParaRPr lang="en-US" sz="4800" dirty="0">
              <a:solidFill>
                <a:schemeClr val="bg1"/>
              </a:solidFill>
            </a:endParaRPr>
          </a:p>
        </p:txBody>
      </p:sp>
    </p:spTree>
    <p:extLst>
      <p:ext uri="{BB962C8B-B14F-4D97-AF65-F5344CB8AC3E}">
        <p14:creationId xmlns:p14="http://schemas.microsoft.com/office/powerpoint/2010/main" val="2800907670"/>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pPr algn="ctr" rtl="1">
              <a:defRPr/>
            </a:pPr>
            <a:r>
              <a:rPr lang="ar-SA" sz="4000" b="1" dirty="0" smtClean="0">
                <a:solidFill>
                  <a:schemeClr val="accent2">
                    <a:lumMod val="75000"/>
                  </a:schemeClr>
                </a:solidFill>
              </a:rPr>
              <a:t>ما هو السبب الرئيسي في تكوين الدورة العامة للرياح</a:t>
            </a:r>
            <a:r>
              <a:rPr lang="ar-EG" sz="4000" b="1" dirty="0" smtClean="0">
                <a:solidFill>
                  <a:schemeClr val="accent2">
                    <a:lumMod val="75000"/>
                  </a:schemeClr>
                </a:solidFill>
              </a:rPr>
              <a:t>؟</a:t>
            </a:r>
            <a:endParaRPr lang="en-US" sz="4000" dirty="0">
              <a:solidFill>
                <a:schemeClr val="accent2">
                  <a:lumMod val="75000"/>
                </a:schemeClr>
              </a:solidFill>
            </a:endParaRPr>
          </a:p>
        </p:txBody>
      </p:sp>
      <p:sp>
        <p:nvSpPr>
          <p:cNvPr id="94211" name="Content Placeholder 2"/>
          <p:cNvSpPr>
            <a:spLocks noGrp="1"/>
          </p:cNvSpPr>
          <p:nvPr>
            <p:ph idx="1"/>
          </p:nvPr>
        </p:nvSpPr>
        <p:spPr>
          <a:xfrm>
            <a:off x="228600" y="1447800"/>
            <a:ext cx="8686800" cy="5105400"/>
          </a:xfrm>
        </p:spPr>
        <p:txBody>
          <a:bodyPr/>
          <a:lstStyle/>
          <a:p>
            <a:pPr algn="just" rtl="1"/>
            <a:r>
              <a:rPr lang="ar-SA" b="1" smtClean="0">
                <a:ea typeface="Majalla UI"/>
              </a:rPr>
              <a:t>السبب الرئيسي في تكوين الدورة العامة للرياح هي </a:t>
            </a:r>
            <a:r>
              <a:rPr lang="ar-EG" b="1" smtClean="0">
                <a:ea typeface="Majalla UI"/>
              </a:rPr>
              <a:t>طاقة </a:t>
            </a:r>
            <a:r>
              <a:rPr lang="ar-SA" b="1" smtClean="0">
                <a:ea typeface="Majalla UI"/>
              </a:rPr>
              <a:t>الأشعة الشمس</a:t>
            </a:r>
            <a:r>
              <a:rPr lang="ar-EG" b="1" smtClean="0">
                <a:ea typeface="Majalla UI"/>
              </a:rPr>
              <a:t>ية المكتسبة للأرض</a:t>
            </a:r>
            <a:r>
              <a:rPr lang="ar-SA" b="1" smtClean="0">
                <a:ea typeface="Majalla UI"/>
              </a:rPr>
              <a:t>، </a:t>
            </a:r>
            <a:r>
              <a:rPr lang="ar-EG" b="1" smtClean="0">
                <a:ea typeface="Majalla UI"/>
              </a:rPr>
              <a:t>ومن ثم </a:t>
            </a:r>
            <a:r>
              <a:rPr lang="ar-SA" b="1" smtClean="0">
                <a:ea typeface="Majalla UI"/>
              </a:rPr>
              <a:t>إختلاف </a:t>
            </a:r>
            <a:r>
              <a:rPr lang="ar-EG" b="1" smtClean="0">
                <a:ea typeface="Majalla UI"/>
              </a:rPr>
              <a:t>درجة </a:t>
            </a:r>
            <a:r>
              <a:rPr lang="ar-SA" b="1" smtClean="0">
                <a:ea typeface="Majalla UI"/>
              </a:rPr>
              <a:t>حرارة</a:t>
            </a:r>
            <a:r>
              <a:rPr lang="ar-EG" b="1" smtClean="0">
                <a:ea typeface="Majalla UI"/>
              </a:rPr>
              <a:t> الهواء</a:t>
            </a:r>
            <a:r>
              <a:rPr lang="ar-SA" b="1" smtClean="0">
                <a:ea typeface="Majalla UI"/>
              </a:rPr>
              <a:t> علي سطح الأرض </a:t>
            </a:r>
            <a:r>
              <a:rPr lang="ar-EG" b="1" smtClean="0">
                <a:ea typeface="Majalla UI"/>
              </a:rPr>
              <a:t>مما </a:t>
            </a:r>
            <a:r>
              <a:rPr lang="ar-SA" b="1" smtClean="0">
                <a:ea typeface="Majalla UI"/>
              </a:rPr>
              <a:t>يسبب إختلافا في الضغط الجوي</a:t>
            </a:r>
            <a:r>
              <a:rPr lang="ar-EG" b="1" smtClean="0">
                <a:ea typeface="Majalla UI"/>
              </a:rPr>
              <a:t>،</a:t>
            </a:r>
            <a:r>
              <a:rPr lang="ar-SA" b="1" smtClean="0">
                <a:ea typeface="Majalla UI"/>
              </a:rPr>
              <a:t> وإختلاف الضغط الجوي بالتالي يسبب </a:t>
            </a:r>
            <a:r>
              <a:rPr lang="ar-EG" b="1" smtClean="0">
                <a:ea typeface="Majalla UI"/>
              </a:rPr>
              <a:t>حركة الهواء (</a:t>
            </a:r>
            <a:r>
              <a:rPr lang="ar-SA" b="1" smtClean="0">
                <a:ea typeface="Majalla UI"/>
              </a:rPr>
              <a:t>الرياح</a:t>
            </a:r>
            <a:r>
              <a:rPr lang="ar-EG" b="1" smtClean="0">
                <a:ea typeface="Majalla UI"/>
              </a:rPr>
              <a:t>)</a:t>
            </a:r>
            <a:r>
              <a:rPr lang="ar-SA" b="1" smtClean="0">
                <a:ea typeface="Majalla UI"/>
              </a:rPr>
              <a:t>، وكذلك فإن الأحوال الجوية والرياح وكذلك مناطق الأمطار مرتبطة بالدورة الهوائية العامة.</a:t>
            </a:r>
            <a:endParaRPr lang="ar-EG" b="1" smtClean="0">
              <a:ea typeface="Majalla UI"/>
            </a:endParaRPr>
          </a:p>
          <a:p>
            <a:pPr algn="just" rtl="1"/>
            <a:r>
              <a:rPr lang="ar-SA" b="1" smtClean="0">
                <a:ea typeface="Majalla UI"/>
              </a:rPr>
              <a:t>إن تأثير حركة الأرض هو وجود قوة الإنحراف والتي تؤثر علي إتجاه حركة الهواء حيث ينحرف الهواء لجهة اليمين في نصف الكرة الشمالي وينحرف الهواء إلي اليسار في نصف الكرة الجنوبي ويتم ملاحظة الآتي:</a:t>
            </a:r>
            <a:endParaRPr lang="en-US" b="1" smtClean="0"/>
          </a:p>
          <a:p>
            <a:pPr algn="just" rtl="1"/>
            <a:r>
              <a:rPr lang="ar-SA" b="1" smtClean="0">
                <a:ea typeface="Majalla UI"/>
              </a:rPr>
              <a:t>1- وجود منخفض جوي في المناطق التالية: </a:t>
            </a:r>
            <a:r>
              <a:rPr lang="ar-EG" b="1" smtClean="0">
                <a:ea typeface="Majalla UI"/>
              </a:rPr>
              <a:t>ال</a:t>
            </a:r>
            <a:r>
              <a:rPr lang="ar-SA" b="1" smtClean="0">
                <a:ea typeface="Majalla UI"/>
              </a:rPr>
              <a:t>منطقة الإستوا</a:t>
            </a:r>
            <a:r>
              <a:rPr lang="ar-EG" b="1" smtClean="0">
                <a:ea typeface="Majalla UI"/>
              </a:rPr>
              <a:t>ئية</a:t>
            </a:r>
            <a:r>
              <a:rPr lang="ar-SA" b="1" smtClean="0">
                <a:ea typeface="Majalla UI"/>
              </a:rPr>
              <a:t> - </a:t>
            </a:r>
            <a:r>
              <a:rPr lang="ar-EG" b="1" smtClean="0">
                <a:ea typeface="Majalla UI"/>
              </a:rPr>
              <a:t>دائرة</a:t>
            </a:r>
            <a:r>
              <a:rPr lang="ar-SA" b="1" smtClean="0">
                <a:ea typeface="Majalla UI"/>
              </a:rPr>
              <a:t> عرض 60</a:t>
            </a:r>
            <a:r>
              <a:rPr lang="en-US" b="1" smtClean="0"/>
              <a:t>° </a:t>
            </a:r>
            <a:r>
              <a:rPr lang="ar-SA" b="1" smtClean="0">
                <a:ea typeface="Majalla UI"/>
              </a:rPr>
              <a:t> شمالا - </a:t>
            </a:r>
            <a:r>
              <a:rPr lang="ar-EG" b="1" smtClean="0">
                <a:ea typeface="Majalla UI"/>
              </a:rPr>
              <a:t>ودائرة</a:t>
            </a:r>
            <a:r>
              <a:rPr lang="ar-SA" b="1" smtClean="0">
                <a:ea typeface="Majalla UI"/>
              </a:rPr>
              <a:t> عرض 60</a:t>
            </a:r>
            <a:r>
              <a:rPr lang="en-US" b="1" smtClean="0"/>
              <a:t>°</a:t>
            </a:r>
            <a:r>
              <a:rPr lang="ar-SA" b="1" smtClean="0">
                <a:ea typeface="Majalla UI"/>
              </a:rPr>
              <a:t> جنوبا.</a:t>
            </a:r>
            <a:endParaRPr lang="en-US" b="1" smtClean="0"/>
          </a:p>
          <a:p>
            <a:pPr algn="just" rtl="1"/>
            <a:r>
              <a:rPr lang="ar-SA" b="1" smtClean="0">
                <a:ea typeface="Majalla UI"/>
              </a:rPr>
              <a:t>2-  وجود مرتفع جوي في المناطق التالية:  </a:t>
            </a:r>
            <a:r>
              <a:rPr lang="ar-EG" b="1" smtClean="0">
                <a:ea typeface="Majalla UI"/>
              </a:rPr>
              <a:t>دائرة</a:t>
            </a:r>
            <a:r>
              <a:rPr lang="ar-SA" b="1" smtClean="0">
                <a:ea typeface="Majalla UI"/>
              </a:rPr>
              <a:t> عرض 30</a:t>
            </a:r>
            <a:r>
              <a:rPr lang="en-US" b="1" smtClean="0"/>
              <a:t>°</a:t>
            </a:r>
            <a:r>
              <a:rPr lang="ar-SA" b="1" smtClean="0">
                <a:ea typeface="Majalla UI"/>
              </a:rPr>
              <a:t>  شمالا - </a:t>
            </a:r>
            <a:r>
              <a:rPr lang="ar-EG" b="1" smtClean="0">
                <a:ea typeface="Majalla UI"/>
              </a:rPr>
              <a:t>دائرة</a:t>
            </a:r>
            <a:r>
              <a:rPr lang="ar-SA" b="1" smtClean="0">
                <a:ea typeface="Majalla UI"/>
              </a:rPr>
              <a:t> عرض  30 </a:t>
            </a:r>
            <a:r>
              <a:rPr lang="en-US" b="1" smtClean="0"/>
              <a:t>°</a:t>
            </a:r>
            <a:r>
              <a:rPr lang="ar-SA" b="1" smtClean="0">
                <a:ea typeface="Majalla UI"/>
              </a:rPr>
              <a:t> جنوبا - القطبين الجنوبي والشمالي.</a:t>
            </a:r>
          </a:p>
          <a:p>
            <a:pPr algn="just" rtl="1"/>
            <a:endParaRPr lang="en-US" smtClean="0"/>
          </a:p>
        </p:txBody>
      </p:sp>
    </p:spTree>
    <p:extLst>
      <p:ext uri="{BB962C8B-B14F-4D97-AF65-F5344CB8AC3E}">
        <p14:creationId xmlns:p14="http://schemas.microsoft.com/office/powerpoint/2010/main" val="2844829203"/>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pPr algn="ctr" rtl="1">
              <a:defRPr/>
            </a:pPr>
            <a:r>
              <a:rPr lang="ar-EG" sz="4800" b="1" dirty="0" smtClean="0">
                <a:solidFill>
                  <a:schemeClr val="accent1">
                    <a:lumMod val="75000"/>
                  </a:schemeClr>
                </a:solidFill>
              </a:rPr>
              <a:t>الدورة العامة للرياح</a:t>
            </a:r>
            <a:endParaRPr lang="en-US" sz="4800" b="1" dirty="0">
              <a:solidFill>
                <a:schemeClr val="accent1">
                  <a:lumMod val="75000"/>
                </a:schemeClr>
              </a:solidFill>
            </a:endParaRPr>
          </a:p>
        </p:txBody>
      </p:sp>
      <p:sp>
        <p:nvSpPr>
          <p:cNvPr id="95235" name="Content Placeholder 2"/>
          <p:cNvSpPr>
            <a:spLocks noGrp="1"/>
          </p:cNvSpPr>
          <p:nvPr>
            <p:ph idx="1"/>
          </p:nvPr>
        </p:nvSpPr>
        <p:spPr>
          <a:xfrm>
            <a:off x="457200" y="1905000"/>
            <a:ext cx="8229600" cy="4419600"/>
          </a:xfrm>
        </p:spPr>
        <p:txBody>
          <a:bodyPr/>
          <a:lstStyle/>
          <a:p>
            <a:pPr algn="just" rtl="1"/>
            <a:r>
              <a:rPr lang="ar-SA" b="1" smtClean="0">
                <a:ea typeface="Majalla UI"/>
              </a:rPr>
              <a:t>تهب الرياح حول توزيعات الضغط الجوي المختلفة حسب قانون بايزبالوت قاطعة خطوط تساوي الضغط بزاوية صغيرة من المرتفع الجوي إلي المنخفض الجوي ونتيجة لذلك تتكون خلايا أساسية للهواء في كلاً من نصف الكرة الشمالي ونصف الكرة الجنوبي وهذه الخلايا موضحة في (الاشكال التالية).  وبصفة عامة يمكن </a:t>
            </a:r>
            <a:r>
              <a:rPr lang="ar-EG" b="1" smtClean="0">
                <a:ea typeface="Majalla UI"/>
              </a:rPr>
              <a:t>التفريق</a:t>
            </a:r>
            <a:r>
              <a:rPr lang="ar-SA" b="1" smtClean="0">
                <a:ea typeface="Majalla UI"/>
              </a:rPr>
              <a:t> بين مناطق عدم استقرار عند </a:t>
            </a:r>
            <a:r>
              <a:rPr lang="ar-EG" b="1" smtClean="0">
                <a:ea typeface="Majalla UI"/>
              </a:rPr>
              <a:t>نطاق</a:t>
            </a:r>
            <a:r>
              <a:rPr lang="ar-SA" b="1" smtClean="0">
                <a:ea typeface="Majalla UI"/>
              </a:rPr>
              <a:t> </a:t>
            </a:r>
            <a:r>
              <a:rPr lang="ar-EG" b="1" smtClean="0">
                <a:ea typeface="Majalla UI"/>
              </a:rPr>
              <a:t>دائرة</a:t>
            </a:r>
            <a:r>
              <a:rPr lang="ar-SA" b="1" smtClean="0">
                <a:ea typeface="Majalla UI"/>
              </a:rPr>
              <a:t> الإستواء وعند </a:t>
            </a:r>
            <a:r>
              <a:rPr lang="ar-EG" b="1" smtClean="0">
                <a:ea typeface="Majalla UI"/>
              </a:rPr>
              <a:t>دائرة</a:t>
            </a:r>
            <a:r>
              <a:rPr lang="ar-SA" b="1" smtClean="0">
                <a:ea typeface="Majalla UI"/>
              </a:rPr>
              <a:t> عرض 60°  شمالا وعند </a:t>
            </a:r>
            <a:r>
              <a:rPr lang="ar-EG" b="1" smtClean="0">
                <a:ea typeface="Majalla UI"/>
              </a:rPr>
              <a:t>دائرة</a:t>
            </a:r>
            <a:r>
              <a:rPr lang="ar-SA" b="1" smtClean="0">
                <a:ea typeface="Majalla UI"/>
              </a:rPr>
              <a:t> عرض 60° جنوبا  ومناطق استقرار عند القطب الشمالي والقطب الجنوبي وعند </a:t>
            </a:r>
            <a:r>
              <a:rPr lang="ar-EG" b="1" smtClean="0">
                <a:ea typeface="Majalla UI"/>
              </a:rPr>
              <a:t>دائرة</a:t>
            </a:r>
            <a:r>
              <a:rPr lang="ar-SA" b="1" smtClean="0">
                <a:ea typeface="Majalla UI"/>
              </a:rPr>
              <a:t> عرض 30 °شمالا وعند </a:t>
            </a:r>
            <a:r>
              <a:rPr lang="ar-EG" b="1" smtClean="0">
                <a:ea typeface="Majalla UI"/>
              </a:rPr>
              <a:t>دائرة</a:t>
            </a:r>
            <a:r>
              <a:rPr lang="ar-SA" b="1" smtClean="0">
                <a:ea typeface="Majalla UI"/>
              </a:rPr>
              <a:t> عرض 30° جنوبا.</a:t>
            </a:r>
            <a:endParaRPr lang="en-US" b="1" smtClean="0"/>
          </a:p>
        </p:txBody>
      </p:sp>
    </p:spTree>
    <p:extLst>
      <p:ext uri="{BB962C8B-B14F-4D97-AF65-F5344CB8AC3E}">
        <p14:creationId xmlns:p14="http://schemas.microsoft.com/office/powerpoint/2010/main" val="3578433917"/>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8" name="Picture 2" descr="surfacecirc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p:cNvSpPr>
            <a:spLocks noChangeArrowheads="1"/>
          </p:cNvSpPr>
          <p:nvPr/>
        </p:nvSpPr>
        <p:spPr bwMode="auto">
          <a:xfrm>
            <a:off x="2919413" y="6096000"/>
            <a:ext cx="30559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ar-SA" sz="3200" b="1">
                <a:solidFill>
                  <a:prstClr val="black"/>
                </a:solidFill>
                <a:latin typeface="Arial" pitchFamily="34" charset="0"/>
                <a:cs typeface="Arial" pitchFamily="34" charset="0"/>
              </a:rPr>
              <a:t>الدورة الهوائية العامة</a:t>
            </a:r>
          </a:p>
        </p:txBody>
      </p:sp>
    </p:spTree>
    <p:extLst>
      <p:ext uri="{BB962C8B-B14F-4D97-AF65-F5344CB8AC3E}">
        <p14:creationId xmlns:p14="http://schemas.microsoft.com/office/powerpoint/2010/main" val="852686510"/>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descr="100دورة رياح لارض متحركة"/>
          <p:cNvSpPr>
            <a:spLocks noChangeArrowheads="1"/>
          </p:cNvSpPr>
          <p:nvPr/>
        </p:nvSpPr>
        <p:spPr bwMode="auto">
          <a:xfrm>
            <a:off x="381000" y="381000"/>
            <a:ext cx="7848600" cy="5715000"/>
          </a:xfrm>
          <a:prstGeom prst="rect">
            <a:avLst/>
          </a:prstGeom>
          <a:blipFill dpi="0" rotWithShape="0">
            <a:blip r:embed="rId2"/>
            <a:srcRect/>
            <a:stretch>
              <a:fillRect/>
            </a:stretch>
          </a:blipFill>
          <a:ln w="9525">
            <a:solidFill>
              <a:srgbClr val="000000"/>
            </a:solidFill>
            <a:miter lim="800000"/>
            <a:headEnd/>
            <a:tailEnd/>
          </a:ln>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97283" name="Rectangle 3"/>
          <p:cNvSpPr>
            <a:spLocks noChangeArrowheads="1"/>
          </p:cNvSpPr>
          <p:nvPr/>
        </p:nvSpPr>
        <p:spPr bwMode="auto">
          <a:xfrm>
            <a:off x="2919413" y="6096000"/>
            <a:ext cx="30559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ar-SA" sz="3200" b="1">
                <a:solidFill>
                  <a:prstClr val="black"/>
                </a:solidFill>
                <a:latin typeface="Arial" pitchFamily="34" charset="0"/>
                <a:cs typeface="Arial" pitchFamily="34" charset="0"/>
              </a:rPr>
              <a:t>الدورة الهوائية العامة</a:t>
            </a:r>
          </a:p>
        </p:txBody>
      </p:sp>
    </p:spTree>
    <p:extLst>
      <p:ext uri="{BB962C8B-B14F-4D97-AF65-F5344CB8AC3E}">
        <p14:creationId xmlns:p14="http://schemas.microsoft.com/office/powerpoint/2010/main" val="3958268846"/>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3733800"/>
          </a:xfrm>
          <a:ln>
            <a:miter lim="800000"/>
            <a:headEnd/>
            <a:tailEnd/>
          </a:ln>
          <a:extLst/>
        </p:spPr>
        <p:txBody>
          <a:bodyPr/>
          <a:lstStyle/>
          <a:p>
            <a:pPr algn="ctr" rtl="1">
              <a:defRPr/>
            </a:pPr>
            <a:r>
              <a:rPr lang="ar-EG"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الضغط الجوي وحركة الهواء</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891360607"/>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704850"/>
            <a:ext cx="8229600" cy="971550"/>
          </a:xfrm>
        </p:spPr>
        <p:txBody>
          <a:bodyPr/>
          <a:lstStyle/>
          <a:p>
            <a:pPr algn="ctr" rtl="1"/>
            <a:r>
              <a:rPr lang="ar-EG" sz="4400" b="1" smtClean="0"/>
              <a:t>أنواع الرياح</a:t>
            </a:r>
            <a:endParaRPr lang="en-US" sz="4400" b="1" smtClean="0"/>
          </a:p>
        </p:txBody>
      </p:sp>
      <p:sp>
        <p:nvSpPr>
          <p:cNvPr id="99331" name="Content Placeholder 2"/>
          <p:cNvSpPr>
            <a:spLocks noGrp="1"/>
          </p:cNvSpPr>
          <p:nvPr>
            <p:ph idx="1"/>
          </p:nvPr>
        </p:nvSpPr>
        <p:spPr/>
        <p:txBody>
          <a:bodyPr/>
          <a:lstStyle/>
          <a:p>
            <a:pPr algn="r" rtl="1"/>
            <a:r>
              <a:rPr lang="ar-EG" sz="2400" b="1" smtClean="0">
                <a:ea typeface="Majalla UI"/>
              </a:rPr>
              <a:t>الرياح الدائمة </a:t>
            </a:r>
            <a:r>
              <a:rPr lang="ar-EG" sz="2200" b="1" smtClean="0">
                <a:ea typeface="Majalla UI"/>
              </a:rPr>
              <a:t>( الرياح التجارية- الرياح العكسية- الرياح القطبية)</a:t>
            </a:r>
          </a:p>
          <a:p>
            <a:pPr algn="r" rtl="1">
              <a:buFont typeface="Wingdings 2" pitchFamily="18" charset="2"/>
              <a:buNone/>
            </a:pPr>
            <a:endParaRPr lang="ar-EG" sz="2200" b="1" smtClean="0">
              <a:ea typeface="Majalla UI"/>
            </a:endParaRPr>
          </a:p>
          <a:p>
            <a:pPr algn="r" rtl="1"/>
            <a:r>
              <a:rPr lang="ar-EG" sz="2400" b="1" smtClean="0">
                <a:ea typeface="Majalla UI"/>
              </a:rPr>
              <a:t>الرياح الموسمية </a:t>
            </a:r>
            <a:r>
              <a:rPr lang="ar-EG" sz="2200" b="1" smtClean="0">
                <a:ea typeface="Majalla UI"/>
              </a:rPr>
              <a:t>تدل بوجه خاص على الرياح الشمالية الشرقية التي تهب على البحر العربي خلال الفترة من أكتوبر إلى أبريل، والرياح الجنوبية الغربية التي تهب على جنوب شرق أسيا خلال الفترة من أبريل إلى أكتوبر</a:t>
            </a:r>
          </a:p>
          <a:p>
            <a:pPr algn="r" rtl="1">
              <a:buFont typeface="Wingdings 2" pitchFamily="18" charset="2"/>
              <a:buNone/>
            </a:pPr>
            <a:endParaRPr lang="ar-EG" sz="2200" b="1" smtClean="0">
              <a:ea typeface="Majalla UI"/>
            </a:endParaRPr>
          </a:p>
          <a:p>
            <a:pPr algn="r" rtl="1"/>
            <a:r>
              <a:rPr lang="ar-EG" sz="2400" b="1" smtClean="0">
                <a:ea typeface="Majalla UI"/>
              </a:rPr>
              <a:t>الرياح المحلية:</a:t>
            </a:r>
          </a:p>
          <a:p>
            <a:pPr algn="r" rtl="1"/>
            <a:r>
              <a:rPr lang="ar-EG" sz="2200" b="1" smtClean="0">
                <a:ea typeface="Majalla UI"/>
              </a:rPr>
              <a:t>التي تنشأ بفعل التوزيع الجغرافي لليابس والماء (نسيم البر والبحر)</a:t>
            </a:r>
          </a:p>
          <a:p>
            <a:pPr algn="r" rtl="1"/>
            <a:r>
              <a:rPr lang="ar-EG" sz="2200" b="1" smtClean="0">
                <a:ea typeface="Majalla UI"/>
              </a:rPr>
              <a:t>التي تنشأ بفعل تنوع الأشكال التضاريسية (نسيم الجبل والوادي)</a:t>
            </a:r>
          </a:p>
          <a:p>
            <a:pPr algn="r" rtl="1"/>
            <a:r>
              <a:rPr lang="ar-EG" sz="2200" b="1" smtClean="0">
                <a:ea typeface="Majalla UI"/>
              </a:rPr>
              <a:t>الرياح الحارة التي تهب نحو مقدمات الانخفاضات الجوية</a:t>
            </a:r>
          </a:p>
          <a:p>
            <a:pPr algn="r" rtl="1"/>
            <a:r>
              <a:rPr lang="ar-EG" sz="2200" b="1" smtClean="0">
                <a:ea typeface="Majalla UI"/>
              </a:rPr>
              <a:t>الرياح الباردة التي تهب نحو موخرة الانخفاضات الجوية</a:t>
            </a:r>
            <a:endParaRPr lang="en-US" sz="2200" b="1" smtClean="0"/>
          </a:p>
          <a:p>
            <a:pPr algn="r" rtl="1"/>
            <a:endParaRPr lang="en-US" smtClean="0"/>
          </a:p>
        </p:txBody>
      </p:sp>
    </p:spTree>
    <p:extLst>
      <p:ext uri="{BB962C8B-B14F-4D97-AF65-F5344CB8AC3E}">
        <p14:creationId xmlns:p14="http://schemas.microsoft.com/office/powerpoint/2010/main" val="1052709194"/>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1679575"/>
            <a:ext cx="23018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1300">
                <a:solidFill>
                  <a:srgbClr val="333333"/>
                </a:solidFill>
                <a:latin typeface="Arial" pitchFamily="34" charset="0"/>
                <a:ea typeface="SimSun" pitchFamily="2" charset="-122"/>
                <a:cs typeface="Times New Roman" pitchFamily="18" charset="0"/>
              </a:rPr>
              <a:t> </a:t>
            </a:r>
            <a:endParaRPr lang="en-US">
              <a:solidFill>
                <a:prstClr val="black"/>
              </a:solidFill>
              <a:latin typeface="Arial" pitchFamily="34" charset="0"/>
              <a:ea typeface="SimSun" pitchFamily="2" charset="-122"/>
              <a:cs typeface="Times New Roman" pitchFamily="18" charset="0"/>
            </a:endParaRPr>
          </a:p>
        </p:txBody>
      </p:sp>
      <p:pic>
        <p:nvPicPr>
          <p:cNvPr id="98307" name="Picture 2" descr="D:\الأرصاد الجوية لضباط وربابنة السفن\English Luctures\Meteorology\Hurricanes and Storms\Storms Movement\Movement of Hurricanes steered by the global winds_files\mvmt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4800" y="381000"/>
            <a:ext cx="8458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4"/>
          <p:cNvSpPr>
            <a:spLocks noChangeArrowheads="1"/>
          </p:cNvSpPr>
          <p:nvPr/>
        </p:nvSpPr>
        <p:spPr bwMode="auto">
          <a:xfrm>
            <a:off x="0" y="1970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01832608"/>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descr="http://www.physicalgeography.net/fundamentals/images/surface_pres_wind_jan.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4800" y="450850"/>
            <a:ext cx="8534400"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p:cNvSpPr>
            <a:spLocks noChangeArrowheads="1"/>
          </p:cNvSpPr>
          <p:nvPr/>
        </p:nvSpPr>
        <p:spPr bwMode="auto">
          <a:xfrm>
            <a:off x="228600" y="6096000"/>
            <a:ext cx="8686800" cy="4889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ar-SA" sz="2600" b="1">
                <a:solidFill>
                  <a:srgbClr val="000000"/>
                </a:solidFill>
                <a:latin typeface="Arial" pitchFamily="34" charset="0"/>
                <a:cs typeface="Arial" pitchFamily="34" charset="0"/>
              </a:rPr>
              <a:t>توزيع الرياح السطحية والضغط الجوى لمستوى سطح الأرض خلال فصل الشتاء</a:t>
            </a:r>
          </a:p>
        </p:txBody>
      </p:sp>
    </p:spTree>
    <p:extLst>
      <p:ext uri="{BB962C8B-B14F-4D97-AF65-F5344CB8AC3E}">
        <p14:creationId xmlns:p14="http://schemas.microsoft.com/office/powerpoint/2010/main" val="179650492"/>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3"/>
          <p:cNvSpPr>
            <a:spLocks noChangeArrowheads="1"/>
          </p:cNvSpPr>
          <p:nvPr/>
        </p:nvSpPr>
        <p:spPr bwMode="auto">
          <a:xfrm>
            <a:off x="0" y="6096000"/>
            <a:ext cx="9144000" cy="4889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ar-SA" sz="2600" b="1">
                <a:solidFill>
                  <a:srgbClr val="000000"/>
                </a:solidFill>
                <a:latin typeface="Arial" pitchFamily="34" charset="0"/>
                <a:cs typeface="Arial" pitchFamily="34" charset="0"/>
              </a:rPr>
              <a:t>توزيع الرياح السطحية والضغط الجوى لمستوى سطح الأرض خلال فصل الصيف</a:t>
            </a:r>
          </a:p>
        </p:txBody>
      </p:sp>
      <p:pic>
        <p:nvPicPr>
          <p:cNvPr id="101379" name="Picture 4" descr="http://www.physicalgeography.net/fundamentals/images/surface_pres_wind_july.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4800" y="304800"/>
            <a:ext cx="84582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454238"/>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04800" y="538163"/>
            <a:ext cx="8534400" cy="578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rtl="1" fontAlgn="base">
              <a:spcBef>
                <a:spcPct val="0"/>
              </a:spcBef>
              <a:spcAft>
                <a:spcPct val="0"/>
              </a:spcAft>
              <a:tabLst>
                <a:tab pos="228600" algn="l"/>
              </a:tabLst>
              <a:defRPr/>
            </a:pPr>
            <a:r>
              <a:rPr lang="ar-SA" sz="3200" b="1" u="sng" dirty="0">
                <a:solidFill>
                  <a:srgbClr val="0F6FC6">
                    <a:lumMod val="75000"/>
                  </a:srgbClr>
                </a:solidFill>
                <a:latin typeface="Arial" pitchFamily="34" charset="0"/>
                <a:cs typeface="Arial" pitchFamily="34" charset="0"/>
              </a:rPr>
              <a:t>خصائص الرياح في الدورة الهوائية العامة:</a:t>
            </a:r>
            <a:endParaRPr lang="en-US" sz="3200" dirty="0">
              <a:solidFill>
                <a:srgbClr val="0F6FC6">
                  <a:lumMod val="75000"/>
                </a:srgbClr>
              </a:solidFill>
              <a:latin typeface="Arial" pitchFamily="34" charset="0"/>
              <a:cs typeface="Arial" pitchFamily="34" charset="0"/>
            </a:endParaRPr>
          </a:p>
          <a:p>
            <a:pPr algn="just" rtl="1" fontAlgn="base">
              <a:spcBef>
                <a:spcPct val="0"/>
              </a:spcBef>
              <a:spcAft>
                <a:spcPct val="0"/>
              </a:spcAft>
              <a:tabLst>
                <a:tab pos="228600" algn="l"/>
              </a:tabLst>
              <a:defRPr/>
            </a:pPr>
            <a:r>
              <a:rPr lang="ar-SA" sz="2600" b="1" u="sng" dirty="0">
                <a:solidFill>
                  <a:srgbClr val="FF0000"/>
                </a:solidFill>
                <a:latin typeface="Arial" pitchFamily="34" charset="0"/>
                <a:cs typeface="Arial" pitchFamily="34" charset="0"/>
              </a:rPr>
              <a:t>1</a:t>
            </a:r>
            <a:r>
              <a:rPr lang="ar-SA" sz="2400" b="1" u="sng" dirty="0">
                <a:solidFill>
                  <a:srgbClr val="FF0000"/>
                </a:solidFill>
                <a:latin typeface="Arial" pitchFamily="34" charset="0"/>
                <a:cs typeface="Arial" pitchFamily="34" charset="0"/>
              </a:rPr>
              <a:t>- منطقة الركود </a:t>
            </a:r>
            <a:r>
              <a:rPr lang="en-US" sz="2400" b="1" u="sng" dirty="0">
                <a:solidFill>
                  <a:srgbClr val="FF0000"/>
                </a:solidFill>
                <a:latin typeface="Arial" pitchFamily="34" charset="0"/>
                <a:cs typeface="Arial" pitchFamily="34" charset="0"/>
              </a:rPr>
              <a:t>Doldrums</a:t>
            </a:r>
            <a:r>
              <a:rPr lang="ar-SA" sz="2400" b="1" u="sng" dirty="0">
                <a:solidFill>
                  <a:srgbClr val="FF0000"/>
                </a:solidFill>
                <a:latin typeface="Arial" pitchFamily="34" charset="0"/>
                <a:cs typeface="Arial" pitchFamily="34" charset="0"/>
              </a:rPr>
              <a:t>:</a:t>
            </a:r>
            <a:r>
              <a:rPr lang="ar-SA" sz="2400" dirty="0">
                <a:solidFill>
                  <a:prstClr val="black"/>
                </a:solidFill>
                <a:latin typeface="Arial" pitchFamily="34" charset="0"/>
                <a:cs typeface="Arial" pitchFamily="34" charset="0"/>
              </a:rPr>
              <a:t>  </a:t>
            </a:r>
            <a:r>
              <a:rPr lang="ar-SA" sz="2400" b="1" dirty="0">
                <a:solidFill>
                  <a:prstClr val="black"/>
                </a:solidFill>
                <a:latin typeface="Arial" pitchFamily="34" charset="0"/>
                <a:cs typeface="Arial" pitchFamily="34" charset="0"/>
              </a:rPr>
              <a:t>يطلق هذا الإسم علي منطقة المنخفض الجوي الموجود عند تلاقي الرياح التجارية الشمالية الشرقية في نصف الكرة الشمالي والرياح التجارية الجنوبية الشرقية في نصف الكرة الجنوبي، والصفة المميزة لرياح منطقة الركود أنها رياح خفيفة متغيرة الإتجاه وهذه المنطقة تتميز بالمطر الغزير المصحوب بالعواصف الرعدية، أن الأحوال الجوية في هذه المنطقة تكون حسنة عندما تكون الرياح التجارية خفيفة بينما تكون الأحوال الجوية سيئة جداً عندما تكون سرعة الرياح التجارية أكبر من المعدل.</a:t>
            </a:r>
            <a:endParaRPr lang="ar-SA" sz="2400" b="1" u="sng" dirty="0">
              <a:solidFill>
                <a:prstClr val="black"/>
              </a:solidFill>
              <a:latin typeface="Arial" pitchFamily="34" charset="0"/>
              <a:cs typeface="Arial" pitchFamily="34" charset="0"/>
            </a:endParaRPr>
          </a:p>
          <a:p>
            <a:pPr algn="just" rtl="1" fontAlgn="base">
              <a:spcBef>
                <a:spcPct val="0"/>
              </a:spcBef>
              <a:spcAft>
                <a:spcPct val="0"/>
              </a:spcAft>
              <a:tabLst>
                <a:tab pos="228600" algn="l"/>
              </a:tabLst>
              <a:defRPr/>
            </a:pPr>
            <a:r>
              <a:rPr lang="ar-SA" sz="2400" b="1" u="sng" dirty="0">
                <a:solidFill>
                  <a:srgbClr val="FF0000"/>
                </a:solidFill>
                <a:latin typeface="Arial" pitchFamily="34" charset="0"/>
                <a:cs typeface="Arial" pitchFamily="34" charset="0"/>
              </a:rPr>
              <a:t>2- الرياح التجارية :</a:t>
            </a:r>
            <a:r>
              <a:rPr lang="en-US" sz="2400" b="1" u="sng" dirty="0">
                <a:solidFill>
                  <a:srgbClr val="FF0000"/>
                </a:solidFill>
                <a:latin typeface="Arial" pitchFamily="34" charset="0"/>
                <a:cs typeface="Arial" pitchFamily="34" charset="0"/>
              </a:rPr>
              <a:t>Trade Wind</a:t>
            </a:r>
            <a:r>
              <a:rPr lang="ar-SA" sz="2400" b="1" dirty="0">
                <a:solidFill>
                  <a:srgbClr val="FF0000"/>
                </a:solidFill>
                <a:latin typeface="Arial" pitchFamily="34" charset="0"/>
                <a:cs typeface="Arial" pitchFamily="34" charset="0"/>
              </a:rPr>
              <a:t>  </a:t>
            </a:r>
            <a:r>
              <a:rPr lang="ar-SA" sz="2400" b="1" dirty="0">
                <a:solidFill>
                  <a:prstClr val="black"/>
                </a:solidFill>
                <a:latin typeface="Arial" pitchFamily="34" charset="0"/>
                <a:cs typeface="Arial" pitchFamily="34" charset="0"/>
              </a:rPr>
              <a:t>تهب الرياح التجارية بين منطقة الركود ومنطقة المرتفع الجوي بعد المداري </a:t>
            </a:r>
            <a:r>
              <a:rPr lang="en-US" sz="2400" b="1" dirty="0">
                <a:solidFill>
                  <a:prstClr val="black"/>
                </a:solidFill>
                <a:latin typeface="Arial" pitchFamily="34" charset="0"/>
                <a:cs typeface="Arial" pitchFamily="34" charset="0"/>
              </a:rPr>
              <a:t>Sub-Tropical high pressure</a:t>
            </a:r>
            <a:r>
              <a:rPr lang="ar-SA" sz="2400" b="1" dirty="0">
                <a:solidFill>
                  <a:prstClr val="black"/>
                </a:solidFill>
                <a:latin typeface="Arial" pitchFamily="34" charset="0"/>
                <a:cs typeface="Arial" pitchFamily="34" charset="0"/>
              </a:rPr>
              <a:t> عند خط عرض 30 °في كلاً من نصفي الكرة الشمالي والجنوبي ويكون إتجاهها شمال شرقي في نصف الكرة الشمالي وإتجاهها جنوب شرقي في نصف الكرة الجنوبي، ومتوسط شدة الرياح التجارية هي 10 – 16 عقدة والرياح التجارية لا تهب في الأجزاء الغربية من المحيط الهادي وشمال المحيط الهندي حيث يحل محلها الرياح الموسمية</a:t>
            </a:r>
            <a:r>
              <a:rPr lang="en-US" sz="2400" b="1" dirty="0">
                <a:solidFill>
                  <a:prstClr val="black"/>
                </a:solidFill>
                <a:latin typeface="Arial" pitchFamily="34" charset="0"/>
                <a:cs typeface="Arial" pitchFamily="34" charset="0"/>
              </a:rPr>
              <a:t> </a:t>
            </a:r>
          </a:p>
        </p:txBody>
      </p:sp>
    </p:spTree>
    <p:extLst>
      <p:ext uri="{BB962C8B-B14F-4D97-AF65-F5344CB8AC3E}">
        <p14:creationId xmlns:p14="http://schemas.microsoft.com/office/powerpoint/2010/main" val="3919057340"/>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04800" y="1290638"/>
            <a:ext cx="8610600"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rtl="1" fontAlgn="base">
              <a:spcBef>
                <a:spcPct val="0"/>
              </a:spcBef>
              <a:spcAft>
                <a:spcPct val="0"/>
              </a:spcAft>
            </a:pPr>
            <a:r>
              <a:rPr lang="ar-SA" sz="2400" b="1" u="sng">
                <a:solidFill>
                  <a:srgbClr val="FF0000"/>
                </a:solidFill>
                <a:latin typeface="Arial" pitchFamily="34" charset="0"/>
                <a:cs typeface="Arial" pitchFamily="34" charset="0"/>
              </a:rPr>
              <a:t>3-الغربيات السائدة </a:t>
            </a:r>
            <a:r>
              <a:rPr lang="en-US" sz="2400" b="1" u="sng">
                <a:solidFill>
                  <a:srgbClr val="FF0000"/>
                </a:solidFill>
                <a:latin typeface="Arial" pitchFamily="34" charset="0"/>
                <a:cs typeface="Arial" pitchFamily="34" charset="0"/>
              </a:rPr>
              <a:t> :Prevailing Westerly Winds</a:t>
            </a:r>
            <a:r>
              <a:rPr lang="en-US" sz="2400" b="1" u="sng">
                <a:solidFill>
                  <a:prstClr val="black"/>
                </a:solidFill>
                <a:latin typeface="Arial" pitchFamily="34" charset="0"/>
                <a:cs typeface="Arial" pitchFamily="34" charset="0"/>
              </a:rPr>
              <a:t> </a:t>
            </a:r>
            <a:r>
              <a:rPr lang="en-US" sz="2400" b="1">
                <a:solidFill>
                  <a:prstClr val="black"/>
                </a:solidFill>
                <a:latin typeface="Arial" pitchFamily="34" charset="0"/>
                <a:cs typeface="Arial" pitchFamily="34" charset="0"/>
              </a:rPr>
              <a:t> </a:t>
            </a:r>
            <a:r>
              <a:rPr lang="ar-SA" sz="2400" b="1">
                <a:solidFill>
                  <a:prstClr val="black"/>
                </a:solidFill>
                <a:latin typeface="Arial" pitchFamily="34" charset="0"/>
                <a:cs typeface="Arial" pitchFamily="34" charset="0"/>
              </a:rPr>
              <a:t>الغربيات السائدة هي جزء</a:t>
            </a:r>
            <a:r>
              <a:rPr lang="en-US" sz="2400" b="1">
                <a:solidFill>
                  <a:prstClr val="black"/>
                </a:solidFill>
                <a:latin typeface="Arial" pitchFamily="34" charset="0"/>
                <a:cs typeface="Arial" pitchFamily="34" charset="0"/>
              </a:rPr>
              <a:t> </a:t>
            </a:r>
            <a:r>
              <a:rPr lang="ar-SA" sz="2400" b="1">
                <a:solidFill>
                  <a:prstClr val="black"/>
                </a:solidFill>
                <a:latin typeface="Arial" pitchFamily="34" charset="0"/>
                <a:cs typeface="Arial" pitchFamily="34" charset="0"/>
              </a:rPr>
              <a:t>من الدورة الهوائية العامة والتي تهب من الإرتفاعات بعد المدارية عند خط عرض 30</a:t>
            </a:r>
            <a:r>
              <a:rPr lang="en-US" sz="2400" b="1">
                <a:solidFill>
                  <a:prstClr val="black"/>
                </a:solidFill>
                <a:latin typeface="Arial" pitchFamily="34" charset="0"/>
                <a:cs typeface="Arial" pitchFamily="34" charset="0"/>
              </a:rPr>
              <a:t> °</a:t>
            </a:r>
            <a:r>
              <a:rPr lang="ar-SA" sz="2400" b="1">
                <a:solidFill>
                  <a:prstClr val="black"/>
                </a:solidFill>
                <a:latin typeface="Arial" pitchFamily="34" charset="0"/>
                <a:cs typeface="Arial" pitchFamily="34" charset="0"/>
              </a:rPr>
              <a:t>في كلا من نصفي الكرة الشمالي والجنوبي تجاه المنخفضات الجوية الموجودة عند خط عرض 60</a:t>
            </a:r>
            <a:r>
              <a:rPr lang="en-US" sz="2400" b="1">
                <a:solidFill>
                  <a:prstClr val="black"/>
                </a:solidFill>
                <a:latin typeface="Arial" pitchFamily="34" charset="0"/>
                <a:cs typeface="Arial" pitchFamily="34" charset="0"/>
              </a:rPr>
              <a:t>°</a:t>
            </a:r>
            <a:r>
              <a:rPr lang="ar-SA" sz="2400" b="1">
                <a:solidFill>
                  <a:prstClr val="black"/>
                </a:solidFill>
                <a:latin typeface="Arial" pitchFamily="34" charset="0"/>
                <a:cs typeface="Arial" pitchFamily="34" charset="0"/>
              </a:rPr>
              <a:t>  شمالا وعند خط عرض 60</a:t>
            </a:r>
            <a:r>
              <a:rPr lang="en-US" sz="2400" b="1">
                <a:solidFill>
                  <a:prstClr val="black"/>
                </a:solidFill>
                <a:latin typeface="Arial" pitchFamily="34" charset="0"/>
                <a:cs typeface="Arial" pitchFamily="34" charset="0"/>
              </a:rPr>
              <a:t>° </a:t>
            </a:r>
            <a:r>
              <a:rPr lang="ar-SA" sz="2400" b="1">
                <a:solidFill>
                  <a:prstClr val="black"/>
                </a:solidFill>
                <a:latin typeface="Arial" pitchFamily="34" charset="0"/>
                <a:cs typeface="Arial" pitchFamily="34" charset="0"/>
              </a:rPr>
              <a:t> جنوبا في إتجاه القطبين ويكون إتجاهها جنوب غربي في نصف الكرة الشمالي وشمال غربي في نصف الكرة الجنوبي.</a:t>
            </a:r>
            <a:endParaRPr lang="en-US" sz="2400" b="1">
              <a:solidFill>
                <a:prstClr val="black"/>
              </a:solidFill>
              <a:latin typeface="Arial" pitchFamily="34" charset="0"/>
              <a:cs typeface="Arial" pitchFamily="34" charset="0"/>
            </a:endParaRPr>
          </a:p>
          <a:p>
            <a:pPr algn="just" rtl="1" fontAlgn="base">
              <a:spcBef>
                <a:spcPct val="0"/>
              </a:spcBef>
              <a:spcAft>
                <a:spcPct val="0"/>
              </a:spcAft>
            </a:pPr>
            <a:r>
              <a:rPr lang="ar-SA" sz="2400" b="1" u="sng">
                <a:solidFill>
                  <a:srgbClr val="FF0000"/>
                </a:solidFill>
                <a:latin typeface="Arial" pitchFamily="34" charset="0"/>
                <a:cs typeface="Arial" pitchFamily="34" charset="0"/>
              </a:rPr>
              <a:t>4-الشرقيات السائدة  </a:t>
            </a:r>
            <a:r>
              <a:rPr lang="en-US" sz="2400" b="1" u="sng">
                <a:solidFill>
                  <a:srgbClr val="FF0000"/>
                </a:solidFill>
                <a:latin typeface="Arial" pitchFamily="34" charset="0"/>
                <a:cs typeface="Arial" pitchFamily="34" charset="0"/>
              </a:rPr>
              <a:t>:Prevailing Easterly Winds</a:t>
            </a:r>
            <a:r>
              <a:rPr lang="en-US" sz="2400" b="1">
                <a:solidFill>
                  <a:srgbClr val="FF0000"/>
                </a:solidFill>
                <a:latin typeface="Arial" pitchFamily="34" charset="0"/>
                <a:cs typeface="Arial" pitchFamily="34" charset="0"/>
              </a:rPr>
              <a:t> </a:t>
            </a:r>
            <a:r>
              <a:rPr lang="ar-SA" sz="2400" b="1">
                <a:solidFill>
                  <a:srgbClr val="FF0000"/>
                </a:solidFill>
                <a:latin typeface="Arial" pitchFamily="34" charset="0"/>
                <a:cs typeface="Arial" pitchFamily="34" charset="0"/>
              </a:rPr>
              <a:t> </a:t>
            </a:r>
            <a:r>
              <a:rPr lang="ar-SA" sz="2400" b="1">
                <a:solidFill>
                  <a:prstClr val="black"/>
                </a:solidFill>
                <a:latin typeface="Arial" pitchFamily="34" charset="0"/>
                <a:cs typeface="Arial" pitchFamily="34" charset="0"/>
              </a:rPr>
              <a:t>الشرقيات السائدة  هي جزء من الدورة الهوائية العامة والتي تهب من الإرتفاعات عند القطب الشمالي والقطب الجنوبي تجاه المنخفضات الجوية الموجودة عند خط عرض 60</a:t>
            </a:r>
            <a:r>
              <a:rPr lang="en-US" sz="2400" b="1">
                <a:solidFill>
                  <a:prstClr val="black"/>
                </a:solidFill>
                <a:latin typeface="Arial" pitchFamily="34" charset="0"/>
                <a:cs typeface="Arial" pitchFamily="34" charset="0"/>
              </a:rPr>
              <a:t>° </a:t>
            </a:r>
            <a:r>
              <a:rPr lang="ar-SA" sz="2400" b="1">
                <a:solidFill>
                  <a:prstClr val="black"/>
                </a:solidFill>
                <a:latin typeface="Arial" pitchFamily="34" charset="0"/>
                <a:cs typeface="Arial" pitchFamily="34" charset="0"/>
              </a:rPr>
              <a:t>  في كلا من نصفي الكرة الشمالي والجنوبي ويكون إتجاهها شمال شرقي في نصف الكرة الشمالي وجنوب شرقي في نصف الكرة الجنوبي.  </a:t>
            </a:r>
          </a:p>
        </p:txBody>
      </p:sp>
    </p:spTree>
    <p:extLst>
      <p:ext uri="{BB962C8B-B14F-4D97-AF65-F5344CB8AC3E}">
        <p14:creationId xmlns:p14="http://schemas.microsoft.com/office/powerpoint/2010/main" val="3007191569"/>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81000" y="938213"/>
            <a:ext cx="8458200"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rtl="1" fontAlgn="base">
              <a:spcBef>
                <a:spcPct val="0"/>
              </a:spcBef>
              <a:spcAft>
                <a:spcPct val="0"/>
              </a:spcAft>
              <a:tabLst>
                <a:tab pos="228600" algn="l"/>
              </a:tabLst>
            </a:pPr>
            <a:r>
              <a:rPr lang="ar-SA" sz="2600" b="1">
                <a:solidFill>
                  <a:srgbClr val="FF0000"/>
                </a:solidFill>
                <a:latin typeface="Arial" pitchFamily="34" charset="0"/>
                <a:cs typeface="Arial" pitchFamily="34" charset="0"/>
              </a:rPr>
              <a:t>س إذكر الأنواع المختلفة من الرياح المحلية؟ مع ذكر أسباب تكونها؟ ثم أشرح كل نوع من الرياح المحلية مع الرسم؟</a:t>
            </a:r>
            <a:r>
              <a:rPr lang="ar-SA" sz="2600" b="1" u="sng">
                <a:solidFill>
                  <a:srgbClr val="FF0000"/>
                </a:solidFill>
                <a:latin typeface="Arial" pitchFamily="34" charset="0"/>
                <a:cs typeface="Arial" pitchFamily="34" charset="0"/>
              </a:rPr>
              <a:t> </a:t>
            </a:r>
            <a:endParaRPr lang="en-US" sz="2400" b="1">
              <a:solidFill>
                <a:srgbClr val="FFFF00"/>
              </a:solidFill>
              <a:latin typeface="Arial" pitchFamily="34" charset="0"/>
              <a:cs typeface="Arial" pitchFamily="34" charset="0"/>
            </a:endParaRPr>
          </a:p>
          <a:p>
            <a:pPr algn="just" rtl="1" fontAlgn="base">
              <a:spcBef>
                <a:spcPct val="0"/>
              </a:spcBef>
              <a:spcAft>
                <a:spcPct val="0"/>
              </a:spcAft>
              <a:tabLst>
                <a:tab pos="228600" algn="l"/>
              </a:tabLst>
            </a:pPr>
            <a:r>
              <a:rPr lang="ar-SA" sz="2400" b="1" u="sng">
                <a:solidFill>
                  <a:srgbClr val="00B050"/>
                </a:solidFill>
                <a:latin typeface="Arial" pitchFamily="34" charset="0"/>
                <a:cs typeface="Arial" pitchFamily="34" charset="0"/>
              </a:rPr>
              <a:t>الرياح المحلية </a:t>
            </a:r>
            <a:r>
              <a:rPr lang="en-US" sz="2400" b="1" u="sng">
                <a:solidFill>
                  <a:srgbClr val="00B050"/>
                </a:solidFill>
                <a:latin typeface="Arial" pitchFamily="34" charset="0"/>
                <a:cs typeface="Arial" pitchFamily="34" charset="0"/>
              </a:rPr>
              <a:t>Local winds</a:t>
            </a:r>
            <a:r>
              <a:rPr lang="ar-SA" sz="2400" b="1" u="sng">
                <a:solidFill>
                  <a:srgbClr val="00B050"/>
                </a:solidFill>
                <a:latin typeface="Arial" pitchFamily="34" charset="0"/>
                <a:cs typeface="Arial" pitchFamily="34" charset="0"/>
              </a:rPr>
              <a:t>:</a:t>
            </a:r>
            <a:r>
              <a:rPr lang="ar-SA" sz="2400" b="1">
                <a:solidFill>
                  <a:srgbClr val="00B050"/>
                </a:solidFill>
                <a:latin typeface="Arial" pitchFamily="34" charset="0"/>
                <a:cs typeface="Arial" pitchFamily="34" charset="0"/>
              </a:rPr>
              <a:t> </a:t>
            </a:r>
            <a:r>
              <a:rPr lang="ar-SA" sz="2400" b="1">
                <a:solidFill>
                  <a:prstClr val="black"/>
                </a:solidFill>
                <a:latin typeface="Arial" pitchFamily="34" charset="0"/>
                <a:cs typeface="Arial" pitchFamily="34" charset="0"/>
              </a:rPr>
              <a:t>في أي مكان تتأثر طبيعة تدفق الهواء بخصائص السطح الذي ينساب فوقه الهواء وكذلك الإرتفاع المتغير لسطح الأرض و تعرف هذه الرياح بالرياح المحلية ويوجد منها أنواع عديدة </a:t>
            </a:r>
            <a:r>
              <a:rPr lang="ar-EG" sz="2400" b="1">
                <a:solidFill>
                  <a:prstClr val="black"/>
                </a:solidFill>
                <a:latin typeface="Arial" pitchFamily="34" charset="0"/>
                <a:cs typeface="Arial" pitchFamily="34" charset="0"/>
              </a:rPr>
              <a:t>كما سبق الذكرمنها </a:t>
            </a:r>
            <a:r>
              <a:rPr lang="ar-SA" sz="2400" b="1">
                <a:solidFill>
                  <a:prstClr val="black"/>
                </a:solidFill>
                <a:latin typeface="Arial" pitchFamily="34" charset="0"/>
                <a:cs typeface="Arial" pitchFamily="34" charset="0"/>
              </a:rPr>
              <a:t>الأنواع التالية: </a:t>
            </a:r>
            <a:endParaRPr lang="en-US" sz="2400" b="1">
              <a:solidFill>
                <a:prstClr val="black"/>
              </a:solidFill>
              <a:latin typeface="Arial" pitchFamily="34" charset="0"/>
              <a:cs typeface="Arial" pitchFamily="34" charset="0"/>
            </a:endParaRPr>
          </a:p>
          <a:p>
            <a:pPr algn="just" rtl="1" fontAlgn="base">
              <a:spcBef>
                <a:spcPct val="0"/>
              </a:spcBef>
              <a:spcAft>
                <a:spcPct val="0"/>
              </a:spcAft>
              <a:tabLst>
                <a:tab pos="228600" algn="l"/>
              </a:tabLst>
            </a:pPr>
            <a:r>
              <a:rPr lang="ar-SA" sz="2400" b="1" u="sng">
                <a:solidFill>
                  <a:srgbClr val="FF0000"/>
                </a:solidFill>
                <a:latin typeface="Arial" pitchFamily="34" charset="0"/>
                <a:cs typeface="Arial" pitchFamily="34" charset="0"/>
              </a:rPr>
              <a:t>نسيم البحر </a:t>
            </a:r>
            <a:r>
              <a:rPr lang="en-US" sz="2400" b="1" u="sng">
                <a:solidFill>
                  <a:srgbClr val="FF0000"/>
                </a:solidFill>
                <a:latin typeface="Arial" pitchFamily="34" charset="0"/>
                <a:cs typeface="Arial" pitchFamily="34" charset="0"/>
              </a:rPr>
              <a:t>See Breeze</a:t>
            </a:r>
            <a:r>
              <a:rPr lang="ar-SA" sz="2400" b="1" u="sng">
                <a:solidFill>
                  <a:srgbClr val="FFFF00"/>
                </a:solidFill>
                <a:latin typeface="Arial" pitchFamily="34" charset="0"/>
                <a:cs typeface="Arial" pitchFamily="34" charset="0"/>
              </a:rPr>
              <a:t>:</a:t>
            </a:r>
            <a:r>
              <a:rPr lang="ar-SA" sz="2400" b="1">
                <a:solidFill>
                  <a:prstClr val="black"/>
                </a:solidFill>
                <a:latin typeface="Arial" pitchFamily="34" charset="0"/>
                <a:cs typeface="Arial" pitchFamily="34" charset="0"/>
              </a:rPr>
              <a:t> قريبا من الشواطئ تبدأ خلال الصباح رياح عبر الساحل حيث يتم تسخين الهواء الملامس لسطح اليابسة  فينخفض الضغط الجوي عند سطح الأرض بينما لا تتأثر درجة حرارة المياه إلا قليلاً وبالتالي يصبح الضغط الجوي فوق البحار مرتفع نسبيا عن الضغط الجوي فوق اليابسة وعندما يكون تدرج الضغط بين الضغط الجوي فوق البحار واليابسة المجاورة كافياً تهب الرياح من البحر إلي اليابسة وتسمي الرياح في هذه الحالة نسيم البحر. وعموما يبدأ نسيم البحر في الهبوب في الصباح ويصل إلي أقصي شدة له وقت 1400 بالتوقيت المحلي. وتكون شدة نسيم البحر أكبر في الأيام الدافئة بينما تكون أضعف في الأيام الباردة</a:t>
            </a:r>
            <a:r>
              <a:rPr lang="ar-SA" sz="2600">
                <a:solidFill>
                  <a:prstClr val="black"/>
                </a:solidFill>
                <a:latin typeface="Arial" pitchFamily="34" charset="0"/>
                <a:cs typeface="Arial" pitchFamily="34" charset="0"/>
              </a:rPr>
              <a:t>.</a:t>
            </a:r>
          </a:p>
        </p:txBody>
      </p:sp>
    </p:spTree>
    <p:extLst>
      <p:ext uri="{BB962C8B-B14F-4D97-AF65-F5344CB8AC3E}">
        <p14:creationId xmlns:p14="http://schemas.microsoft.com/office/powerpoint/2010/main" val="2719468420"/>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descr="نسيم البحر"/>
          <p:cNvSpPr>
            <a:spLocks noChangeArrowheads="1"/>
          </p:cNvSpPr>
          <p:nvPr/>
        </p:nvSpPr>
        <p:spPr bwMode="auto">
          <a:xfrm>
            <a:off x="381000" y="152400"/>
            <a:ext cx="8458200" cy="5791200"/>
          </a:xfrm>
          <a:prstGeom prst="rect">
            <a:avLst/>
          </a:prstGeom>
          <a:blipFill dpi="0" rotWithShape="0">
            <a:blip r:embed="rId2"/>
            <a:srcRect/>
            <a:stretch>
              <a:fillRect/>
            </a:stretch>
          </a:blipFill>
          <a:ln w="57150" cmpd="thickThin">
            <a:solidFill>
              <a:srgbClr val="000000"/>
            </a:solidFill>
            <a:miter lim="800000"/>
            <a:headEnd/>
            <a:tailEnd/>
          </a:ln>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05475" name="Rectangle 3"/>
          <p:cNvSpPr>
            <a:spLocks noChangeArrowheads="1"/>
          </p:cNvSpPr>
          <p:nvPr/>
        </p:nvSpPr>
        <p:spPr bwMode="auto">
          <a:xfrm>
            <a:off x="3808413" y="5940425"/>
            <a:ext cx="16129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ar-SA" sz="3200" b="1">
                <a:solidFill>
                  <a:prstClr val="black"/>
                </a:solidFill>
                <a:latin typeface="Arial" pitchFamily="34" charset="0"/>
                <a:cs typeface="Arial" pitchFamily="34" charset="0"/>
              </a:rPr>
              <a:t>نسيم البحر</a:t>
            </a:r>
          </a:p>
        </p:txBody>
      </p:sp>
    </p:spTree>
    <p:extLst>
      <p:ext uri="{BB962C8B-B14F-4D97-AF65-F5344CB8AC3E}">
        <p14:creationId xmlns:p14="http://schemas.microsoft.com/office/powerpoint/2010/main" val="239080563"/>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3"/>
          <p:cNvSpPr>
            <a:spLocks noChangeArrowheads="1"/>
          </p:cNvSpPr>
          <p:nvPr/>
        </p:nvSpPr>
        <p:spPr bwMode="auto">
          <a:xfrm>
            <a:off x="-4641850" y="182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fontAlgn="base">
              <a:spcBef>
                <a:spcPct val="0"/>
              </a:spcBef>
              <a:spcAft>
                <a:spcPct val="0"/>
              </a:spcAft>
            </a:pPr>
            <a:endParaRPr lang="en-US">
              <a:solidFill>
                <a:prstClr val="black"/>
              </a:solidFill>
              <a:latin typeface="Arial" pitchFamily="34" charset="0"/>
              <a:cs typeface="Arial" pitchFamily="34" charset="0"/>
            </a:endParaRPr>
          </a:p>
        </p:txBody>
      </p:sp>
      <p:sp>
        <p:nvSpPr>
          <p:cNvPr id="106499" name="Rectangle 2" descr="نسيم البر"/>
          <p:cNvSpPr>
            <a:spLocks noChangeArrowheads="1"/>
          </p:cNvSpPr>
          <p:nvPr/>
        </p:nvSpPr>
        <p:spPr bwMode="auto">
          <a:xfrm>
            <a:off x="890588" y="3030538"/>
            <a:ext cx="7567612" cy="3429000"/>
          </a:xfrm>
          <a:prstGeom prst="rect">
            <a:avLst/>
          </a:prstGeom>
          <a:blipFill dpi="0" rotWithShape="0">
            <a:blip r:embed="rId2"/>
            <a:srcRect/>
            <a:stretch>
              <a:fillRect/>
            </a:stretch>
          </a:blipFill>
          <a:ln w="9525">
            <a:solidFill>
              <a:srgbClr val="000000"/>
            </a:solidFill>
            <a:miter lim="800000"/>
            <a:headEnd/>
            <a:tailEnd/>
          </a:ln>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06500" name="Rectangle 4"/>
          <p:cNvSpPr>
            <a:spLocks noChangeArrowheads="1"/>
          </p:cNvSpPr>
          <p:nvPr/>
        </p:nvSpPr>
        <p:spPr bwMode="auto">
          <a:xfrm>
            <a:off x="152400" y="660400"/>
            <a:ext cx="8763000"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rtl="1" fontAlgn="base">
              <a:spcBef>
                <a:spcPct val="0"/>
              </a:spcBef>
              <a:spcAft>
                <a:spcPct val="0"/>
              </a:spcAft>
              <a:tabLst>
                <a:tab pos="228600" algn="l"/>
              </a:tabLst>
            </a:pPr>
            <a:r>
              <a:rPr lang="ar-SA" sz="2400" b="1" u="sng">
                <a:solidFill>
                  <a:srgbClr val="FF0000"/>
                </a:solidFill>
                <a:latin typeface="Arial" pitchFamily="34" charset="0"/>
                <a:ea typeface="Times New Roman" pitchFamily="18" charset="0"/>
                <a:cs typeface="Simplified Arabic" pitchFamily="18" charset="-78"/>
              </a:rPr>
              <a:t>نسيم البر</a:t>
            </a:r>
            <a:r>
              <a:rPr lang="en-US" sz="2400" b="1" u="sng">
                <a:solidFill>
                  <a:srgbClr val="FF0000"/>
                </a:solidFill>
                <a:latin typeface="Arial" pitchFamily="34" charset="0"/>
                <a:ea typeface="Times New Roman" pitchFamily="18" charset="0"/>
                <a:cs typeface="Simplified Arabic" pitchFamily="18" charset="-78"/>
              </a:rPr>
              <a:t>Land  Breeze  </a:t>
            </a:r>
            <a:r>
              <a:rPr lang="ar-SA" sz="2800" b="1" u="sng">
                <a:solidFill>
                  <a:srgbClr val="FFFF00"/>
                </a:solidFill>
                <a:latin typeface="Arial" pitchFamily="34" charset="0"/>
                <a:ea typeface="Times New Roman" pitchFamily="18" charset="0"/>
                <a:cs typeface="Simplified Arabic" pitchFamily="18" charset="-78"/>
              </a:rPr>
              <a:t>:</a:t>
            </a:r>
            <a:r>
              <a:rPr lang="en-US" sz="2800">
                <a:solidFill>
                  <a:prstClr val="black"/>
                </a:solidFill>
                <a:latin typeface="Arial" pitchFamily="34" charset="0"/>
                <a:ea typeface="Times New Roman" pitchFamily="18" charset="0"/>
                <a:cs typeface="Simplified Arabic" pitchFamily="18" charset="-78"/>
              </a:rPr>
              <a:t> </a:t>
            </a:r>
            <a:r>
              <a:rPr lang="ar-SA" sz="2400" b="1">
                <a:solidFill>
                  <a:prstClr val="black"/>
                </a:solidFill>
                <a:latin typeface="Arial" pitchFamily="34" charset="0"/>
                <a:ea typeface="Times New Roman" pitchFamily="18" charset="0"/>
                <a:cs typeface="Simplified Arabic" pitchFamily="18" charset="-78"/>
              </a:rPr>
              <a:t>ينشأ نسيم البر خلال الليل في المناطق الساحلية حيث يبرد الهواء الملامس لليابسة بعد الغروب وبذلك يرتفع الضغط الجوي فوق اليابسة ويصبح الضغط الجوي فوق البحر أقل نسبيا من الضغط الجوي فوق اليابسة وتدرج الضغط بين البحر واليابسة يتسبب في هبوب الرياح من اليابسة إلي البحر ويبدأ نسيم البر بعد غروب الشمس ويستمر إلي ما قبل شروق الشمس وعموما نسيم البر يكون أخف من نسيم البحر. كما أن نسيم البر يتكون بصورة واضحة في المناطق المدارية. </a:t>
            </a:r>
            <a:endParaRPr lang="en-US" sz="2400" b="1">
              <a:solidFill>
                <a:prstClr val="black"/>
              </a:solidFill>
              <a:latin typeface="Arial" pitchFamily="34" charset="0"/>
              <a:cs typeface="Arial" pitchFamily="34" charset="0"/>
            </a:endParaRPr>
          </a:p>
        </p:txBody>
      </p:sp>
      <p:sp>
        <p:nvSpPr>
          <p:cNvPr id="106501" name="Rectangle 5"/>
          <p:cNvSpPr>
            <a:spLocks noChangeArrowheads="1"/>
          </p:cNvSpPr>
          <p:nvPr/>
        </p:nvSpPr>
        <p:spPr bwMode="auto">
          <a:xfrm>
            <a:off x="4038600" y="6359525"/>
            <a:ext cx="109061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ar-SA" sz="2400" b="1">
                <a:solidFill>
                  <a:prstClr val="black"/>
                </a:solidFill>
                <a:latin typeface="Arial" pitchFamily="34" charset="0"/>
                <a:cs typeface="Arial" pitchFamily="34" charset="0"/>
              </a:rPr>
              <a:t>نسيم البر</a:t>
            </a:r>
          </a:p>
        </p:txBody>
      </p:sp>
    </p:spTree>
    <p:extLst>
      <p:ext uri="{BB962C8B-B14F-4D97-AF65-F5344CB8AC3E}">
        <p14:creationId xmlns:p14="http://schemas.microsoft.com/office/powerpoint/2010/main" val="2066535597"/>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04800" y="869950"/>
            <a:ext cx="86106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rtl="1" fontAlgn="base">
              <a:spcBef>
                <a:spcPct val="0"/>
              </a:spcBef>
              <a:spcAft>
                <a:spcPct val="0"/>
              </a:spcAft>
              <a:tabLst>
                <a:tab pos="228600" algn="l"/>
              </a:tabLst>
            </a:pPr>
            <a:r>
              <a:rPr lang="ar-SA" sz="2800" b="1" u="sng">
                <a:solidFill>
                  <a:srgbClr val="FF0000"/>
                </a:solidFill>
                <a:latin typeface="Arial" pitchFamily="34" charset="0"/>
                <a:cs typeface="Arial" pitchFamily="34" charset="0"/>
              </a:rPr>
              <a:t>الرياح السفحية الهابطة (</a:t>
            </a:r>
            <a:r>
              <a:rPr lang="ar-SA" sz="2800" u="sng">
                <a:solidFill>
                  <a:srgbClr val="FF0000"/>
                </a:solidFill>
                <a:latin typeface="Arial" pitchFamily="34" charset="0"/>
                <a:cs typeface="Arial" pitchFamily="34" charset="0"/>
              </a:rPr>
              <a:t>رياح </a:t>
            </a:r>
            <a:r>
              <a:rPr lang="ar-SA" sz="2400" u="sng">
                <a:solidFill>
                  <a:srgbClr val="FF0000"/>
                </a:solidFill>
                <a:latin typeface="Arial" pitchFamily="34" charset="0"/>
                <a:cs typeface="Arial" pitchFamily="34" charset="0"/>
              </a:rPr>
              <a:t>الكاتاباتيك </a:t>
            </a:r>
            <a:r>
              <a:rPr lang="en-US" sz="2400" u="sng">
                <a:solidFill>
                  <a:srgbClr val="FF0000"/>
                </a:solidFill>
                <a:latin typeface="Arial" pitchFamily="34" charset="0"/>
                <a:cs typeface="Arial" pitchFamily="34" charset="0"/>
              </a:rPr>
              <a:t>Katabatic wind</a:t>
            </a:r>
            <a:r>
              <a:rPr lang="ar-SA" sz="2400" u="sng">
                <a:solidFill>
                  <a:srgbClr val="FF0000"/>
                </a:solidFill>
                <a:latin typeface="Arial" pitchFamily="34" charset="0"/>
                <a:cs typeface="Arial" pitchFamily="34" charset="0"/>
              </a:rPr>
              <a:t>):</a:t>
            </a:r>
            <a:r>
              <a:rPr lang="ar-SA" sz="2400">
                <a:solidFill>
                  <a:srgbClr val="FF0000"/>
                </a:solidFill>
                <a:latin typeface="Arial" pitchFamily="34" charset="0"/>
                <a:cs typeface="Arial" pitchFamily="34" charset="0"/>
              </a:rPr>
              <a:t> </a:t>
            </a:r>
            <a:r>
              <a:rPr lang="ar-SA" sz="2400" b="1">
                <a:solidFill>
                  <a:prstClr val="black"/>
                </a:solidFill>
                <a:latin typeface="Arial" pitchFamily="34" charset="0"/>
                <a:cs typeface="Arial" pitchFamily="34" charset="0"/>
              </a:rPr>
              <a:t>عندما يبرد سطح الأرض ليلا في الليالي الخالية من السحاب يبدأ الهواء في الإنسياب إلي أسفل المنحدرات الجبلية والتلال وتسمي بالرياح الهابطة أو رياح الكاتاباتيك والرياح الهابطة  المشهورة في منطقة البحر المتوسط تعرف باسم رياح البورا  </a:t>
            </a:r>
            <a:r>
              <a:rPr lang="en-US" sz="2400" b="1">
                <a:solidFill>
                  <a:prstClr val="black"/>
                </a:solidFill>
                <a:latin typeface="Arial" pitchFamily="34" charset="0"/>
                <a:cs typeface="Arial" pitchFamily="34" charset="0"/>
              </a:rPr>
              <a:t>Bora wind </a:t>
            </a:r>
          </a:p>
        </p:txBody>
      </p:sp>
      <p:sp>
        <p:nvSpPr>
          <p:cNvPr id="107523" name="Rectangle 3" descr="رياح الهبوط"/>
          <p:cNvSpPr>
            <a:spLocks noChangeArrowheads="1"/>
          </p:cNvSpPr>
          <p:nvPr/>
        </p:nvSpPr>
        <p:spPr bwMode="auto">
          <a:xfrm>
            <a:off x="685800" y="2819400"/>
            <a:ext cx="7696200" cy="3200400"/>
          </a:xfrm>
          <a:prstGeom prst="rect">
            <a:avLst/>
          </a:prstGeom>
          <a:blipFill dpi="0" rotWithShape="0">
            <a:blip r:embed="rId2"/>
            <a:srcRect/>
            <a:stretch>
              <a:fillRect/>
            </a:stretch>
          </a:blipFill>
          <a:ln w="57150" cmpd="thickThin">
            <a:solidFill>
              <a:srgbClr val="0000FF"/>
            </a:solidFill>
            <a:miter lim="800000"/>
            <a:headEnd/>
            <a:tailEnd/>
          </a:ln>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07524" name="Rectangle 4"/>
          <p:cNvSpPr>
            <a:spLocks noChangeArrowheads="1"/>
          </p:cNvSpPr>
          <p:nvPr/>
        </p:nvSpPr>
        <p:spPr bwMode="auto">
          <a:xfrm>
            <a:off x="1185863" y="6202363"/>
            <a:ext cx="66325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fontAlgn="base">
              <a:spcBef>
                <a:spcPct val="0"/>
              </a:spcBef>
              <a:spcAft>
                <a:spcPct val="0"/>
              </a:spcAft>
            </a:pPr>
            <a:r>
              <a:rPr lang="ar-SA" sz="2400" b="1">
                <a:solidFill>
                  <a:prstClr val="black"/>
                </a:solidFill>
                <a:latin typeface="Arial" pitchFamily="34" charset="0"/>
                <a:cs typeface="Arial" pitchFamily="34" charset="0"/>
              </a:rPr>
              <a:t>الرياح السفحية الهابطة (رياح الكاتاباتيك </a:t>
            </a:r>
            <a:r>
              <a:rPr lang="en-US" sz="2400" b="1">
                <a:solidFill>
                  <a:prstClr val="black"/>
                </a:solidFill>
                <a:latin typeface="Arial" pitchFamily="34" charset="0"/>
                <a:cs typeface="Arial" pitchFamily="34" charset="0"/>
              </a:rPr>
              <a:t>Katabatic wind</a:t>
            </a:r>
            <a:r>
              <a:rPr lang="ar-SA" sz="2400" b="1">
                <a:solidFill>
                  <a:prstClr val="black"/>
                </a:solidFill>
                <a:latin typeface="Arial" pitchFamily="34" charset="0"/>
                <a:cs typeface="Arial" pitchFamily="34" charset="0"/>
              </a:rPr>
              <a:t> )</a:t>
            </a:r>
          </a:p>
        </p:txBody>
      </p:sp>
    </p:spTree>
    <p:extLst>
      <p:ext uri="{BB962C8B-B14F-4D97-AF65-F5344CB8AC3E}">
        <p14:creationId xmlns:p14="http://schemas.microsoft.com/office/powerpoint/2010/main" val="1518275355"/>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704850"/>
            <a:ext cx="8229600" cy="895350"/>
          </a:xfrm>
        </p:spPr>
        <p:txBody>
          <a:bodyPr/>
          <a:lstStyle/>
          <a:p>
            <a:pPr algn="ctr" rtl="1"/>
            <a:r>
              <a:rPr lang="ar-EG" sz="4000" b="1" smtClean="0"/>
              <a:t>الضغط الجوي </a:t>
            </a:r>
            <a:r>
              <a:rPr lang="en-US" sz="4000" b="1" smtClean="0"/>
              <a:t>Atmospheric pressure</a:t>
            </a:r>
          </a:p>
        </p:txBody>
      </p:sp>
      <p:sp>
        <p:nvSpPr>
          <p:cNvPr id="80899" name="Content Placeholder 2"/>
          <p:cNvSpPr>
            <a:spLocks noGrp="1"/>
          </p:cNvSpPr>
          <p:nvPr>
            <p:ph idx="1"/>
          </p:nvPr>
        </p:nvSpPr>
        <p:spPr/>
        <p:txBody>
          <a:bodyPr/>
          <a:lstStyle/>
          <a:p>
            <a:pPr algn="just" rtl="1"/>
            <a:r>
              <a:rPr lang="ar-EG" sz="2400" b="1" smtClean="0">
                <a:ea typeface="Majalla UI"/>
              </a:rPr>
              <a:t>الضغط الجوي هو وزن عمود الهواء فوق مكان ما حتى نهاية الأطراف العليا للغلاف الجوي.</a:t>
            </a:r>
          </a:p>
          <a:p>
            <a:pPr algn="just" rtl="1"/>
            <a:r>
              <a:rPr lang="ar-EG" sz="2400" b="1" smtClean="0">
                <a:ea typeface="Majalla UI"/>
              </a:rPr>
              <a:t>يقدر وزن عمود الهواء الرأسي للغلاف الجوي فوق مساحة سم2 عموداً من الزئبق ارتفاعه 76 سم في نفس المساحة أو 1013,2 ملليبار.</a:t>
            </a:r>
          </a:p>
          <a:p>
            <a:pPr algn="just" rtl="1"/>
            <a:r>
              <a:rPr lang="ar-EG" sz="2400" b="1" smtClean="0">
                <a:ea typeface="Majalla UI"/>
              </a:rPr>
              <a:t>يمثل الملليبار قوة 1000 داين </a:t>
            </a:r>
            <a:r>
              <a:rPr lang="en-US" sz="2400" b="1" smtClean="0"/>
              <a:t>Dyne</a:t>
            </a:r>
            <a:r>
              <a:rPr lang="ar-EG" sz="2400" b="1" smtClean="0">
                <a:ea typeface="Majalla UI"/>
              </a:rPr>
              <a:t> ، وداين وحدة أساسية لقياس القوة في النظام المتري وهي القوة غير الموازنة التي إذا أثرت في كتلة قدرها جرام أكسبتها عجلة قدرها سم/ث.</a:t>
            </a:r>
          </a:p>
          <a:p>
            <a:pPr algn="just" rtl="1"/>
            <a:r>
              <a:rPr lang="ar-EG" sz="2400" b="1" smtClean="0">
                <a:ea typeface="Majalla UI"/>
              </a:rPr>
              <a:t>النيوتن </a:t>
            </a:r>
            <a:r>
              <a:rPr lang="en-US" sz="2400" b="1" smtClean="0"/>
              <a:t>Newton</a:t>
            </a:r>
            <a:r>
              <a:rPr lang="ar-EG" sz="2400" b="1" smtClean="0">
                <a:ea typeface="Majalla UI"/>
              </a:rPr>
              <a:t> = 100 ملليبار ، الملليبار = 1000 داين ، النيوتن = 100 ألف داين.</a:t>
            </a:r>
          </a:p>
          <a:p>
            <a:pPr algn="just" rtl="1"/>
            <a:r>
              <a:rPr lang="ar-EG" sz="2400" b="1" smtClean="0">
                <a:ea typeface="Majalla UI"/>
              </a:rPr>
              <a:t>مقدار الضغط الجوي عند سطح البحر يعادل رقم (1) ويعرف بوحدة الجو.</a:t>
            </a:r>
            <a:endParaRPr lang="en-US" sz="2400" b="1" smtClean="0"/>
          </a:p>
        </p:txBody>
      </p:sp>
    </p:spTree>
    <p:extLst>
      <p:ext uri="{BB962C8B-B14F-4D97-AF65-F5344CB8AC3E}">
        <p14:creationId xmlns:p14="http://schemas.microsoft.com/office/powerpoint/2010/main" val="2309536897"/>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190500" y="873125"/>
            <a:ext cx="8763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rtl="1" fontAlgn="base">
              <a:spcBef>
                <a:spcPct val="0"/>
              </a:spcBef>
              <a:spcAft>
                <a:spcPct val="0"/>
              </a:spcAft>
              <a:tabLst>
                <a:tab pos="228600" algn="l"/>
              </a:tabLst>
            </a:pPr>
            <a:r>
              <a:rPr lang="ar-SA" sz="2400" b="1" u="sng">
                <a:solidFill>
                  <a:srgbClr val="FF0000"/>
                </a:solidFill>
                <a:latin typeface="Arial" pitchFamily="34" charset="0"/>
                <a:cs typeface="Arial" pitchFamily="34" charset="0"/>
              </a:rPr>
              <a:t>الرياح السفحية الصاعدة (</a:t>
            </a:r>
            <a:r>
              <a:rPr lang="ar-SA" sz="2400" u="sng">
                <a:solidFill>
                  <a:srgbClr val="FF0000"/>
                </a:solidFill>
                <a:latin typeface="Arial" pitchFamily="34" charset="0"/>
                <a:cs typeface="Arial" pitchFamily="34" charset="0"/>
              </a:rPr>
              <a:t>رياح الأناباتيك </a:t>
            </a:r>
            <a:r>
              <a:rPr lang="en-US" sz="2400" u="sng">
                <a:solidFill>
                  <a:srgbClr val="FF0000"/>
                </a:solidFill>
                <a:latin typeface="Arial" pitchFamily="34" charset="0"/>
                <a:cs typeface="Arial" pitchFamily="34" charset="0"/>
              </a:rPr>
              <a:t>Anabatic wind</a:t>
            </a:r>
            <a:r>
              <a:rPr lang="ar-SA" sz="2400" b="1" u="sng">
                <a:solidFill>
                  <a:srgbClr val="FF0000"/>
                </a:solidFill>
                <a:latin typeface="Arial" pitchFamily="34" charset="0"/>
                <a:cs typeface="Arial" pitchFamily="34" charset="0"/>
              </a:rPr>
              <a:t>):</a:t>
            </a:r>
            <a:r>
              <a:rPr lang="ar-SA" sz="2400" b="1">
                <a:solidFill>
                  <a:srgbClr val="FF0000"/>
                </a:solidFill>
                <a:latin typeface="Arial" pitchFamily="34" charset="0"/>
                <a:cs typeface="Arial" pitchFamily="34" charset="0"/>
              </a:rPr>
              <a:t> </a:t>
            </a:r>
          </a:p>
          <a:p>
            <a:pPr algn="justLow" rtl="1" fontAlgn="base">
              <a:spcBef>
                <a:spcPct val="0"/>
              </a:spcBef>
              <a:spcAft>
                <a:spcPct val="0"/>
              </a:spcAft>
              <a:tabLst>
                <a:tab pos="228600" algn="l"/>
              </a:tabLst>
            </a:pPr>
            <a:r>
              <a:rPr lang="ar-SA" sz="2400" b="1">
                <a:solidFill>
                  <a:prstClr val="black"/>
                </a:solidFill>
                <a:latin typeface="Arial" pitchFamily="34" charset="0"/>
                <a:cs typeface="Arial" pitchFamily="34" charset="0"/>
              </a:rPr>
              <a:t>تنشأ الرياح السفحية الصاعدة بالعملية العكسية لتلك المسببة للرياح السفحية الهابطة حيث يتدفق الهواء لأعلي المنحدرات الجبلية والتلال نهارا نتيجة لتسخين الهواء الموجود في أسفل هذه المنحدرات والتلال بالتوصيل وذلك لتسخين الأرض نهارا. </a:t>
            </a:r>
          </a:p>
        </p:txBody>
      </p:sp>
      <p:sp>
        <p:nvSpPr>
          <p:cNvPr id="108547" name="Rectangle 3" descr="رياح الصعود"/>
          <p:cNvSpPr>
            <a:spLocks noChangeArrowheads="1"/>
          </p:cNvSpPr>
          <p:nvPr/>
        </p:nvSpPr>
        <p:spPr bwMode="auto">
          <a:xfrm>
            <a:off x="381000" y="2741613"/>
            <a:ext cx="8229600" cy="3429000"/>
          </a:xfrm>
          <a:prstGeom prst="rect">
            <a:avLst/>
          </a:prstGeom>
          <a:blipFill dpi="0" rotWithShape="0">
            <a:blip r:embed="rId2"/>
            <a:srcRect/>
            <a:stretch>
              <a:fillRect/>
            </a:stretch>
          </a:blipFill>
          <a:ln w="57150" cmpd="thickThin">
            <a:solidFill>
              <a:srgbClr val="000000"/>
            </a:solidFill>
            <a:miter lim="800000"/>
            <a:headEnd/>
            <a:tailEnd/>
          </a:ln>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08548" name="Rectangle 4"/>
          <p:cNvSpPr>
            <a:spLocks noChangeArrowheads="1"/>
          </p:cNvSpPr>
          <p:nvPr/>
        </p:nvSpPr>
        <p:spPr bwMode="auto">
          <a:xfrm>
            <a:off x="304800" y="6170613"/>
            <a:ext cx="84772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fontAlgn="base">
              <a:spcBef>
                <a:spcPct val="0"/>
              </a:spcBef>
              <a:spcAft>
                <a:spcPct val="0"/>
              </a:spcAft>
            </a:pPr>
            <a:r>
              <a:rPr lang="ar-SA" sz="2400" b="1">
                <a:solidFill>
                  <a:prstClr val="black"/>
                </a:solidFill>
                <a:latin typeface="Arial" pitchFamily="34" charset="0"/>
                <a:cs typeface="Arial" pitchFamily="34" charset="0"/>
              </a:rPr>
              <a:t>الرياح السفحية الصاعدة (رياح الأناباباتيك </a:t>
            </a:r>
            <a:r>
              <a:rPr lang="en-US" sz="2400" b="1">
                <a:solidFill>
                  <a:prstClr val="black"/>
                </a:solidFill>
                <a:latin typeface="Arial" pitchFamily="34" charset="0"/>
                <a:cs typeface="Arial" pitchFamily="34" charset="0"/>
              </a:rPr>
              <a:t>Anabatic wind</a:t>
            </a:r>
            <a:r>
              <a:rPr lang="ar-SA" sz="2400" b="1">
                <a:solidFill>
                  <a:prstClr val="black"/>
                </a:solidFill>
                <a:latin typeface="Arial" pitchFamily="34" charset="0"/>
                <a:cs typeface="Arial" pitchFamily="34" charset="0"/>
              </a:rPr>
              <a:t>)</a:t>
            </a:r>
            <a:r>
              <a:rPr lang="en-US" sz="2400" b="1">
                <a:solidFill>
                  <a:prstClr val="black"/>
                </a:solidFill>
                <a:latin typeface="Arial" pitchFamily="34" charset="0"/>
                <a:cs typeface="Arial" pitchFamily="34" charset="0"/>
              </a:rPr>
              <a:t> </a:t>
            </a:r>
          </a:p>
        </p:txBody>
      </p:sp>
    </p:spTree>
    <p:extLst>
      <p:ext uri="{BB962C8B-B14F-4D97-AF65-F5344CB8AC3E}">
        <p14:creationId xmlns:p14="http://schemas.microsoft.com/office/powerpoint/2010/main" val="4243222702"/>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04800" y="762000"/>
            <a:ext cx="85344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rtl="1" fontAlgn="base">
              <a:spcBef>
                <a:spcPct val="0"/>
              </a:spcBef>
              <a:spcAft>
                <a:spcPct val="0"/>
              </a:spcAft>
            </a:pPr>
            <a:r>
              <a:rPr lang="ar-SA" sz="2400" b="1" u="sng">
                <a:solidFill>
                  <a:srgbClr val="FF0000"/>
                </a:solidFill>
                <a:latin typeface="Arial" pitchFamily="34" charset="0"/>
                <a:cs typeface="Arial" pitchFamily="34" charset="0"/>
              </a:rPr>
              <a:t>رياح  الفوهن (</a:t>
            </a:r>
            <a:r>
              <a:rPr lang="en-US" sz="2400" b="1" u="sng">
                <a:solidFill>
                  <a:srgbClr val="FF0000"/>
                </a:solidFill>
                <a:latin typeface="Arial" pitchFamily="34" charset="0"/>
                <a:cs typeface="Arial" pitchFamily="34" charset="0"/>
              </a:rPr>
              <a:t>Foehn wind</a:t>
            </a:r>
            <a:r>
              <a:rPr lang="ar-SA" sz="2400" b="1" u="sng">
                <a:solidFill>
                  <a:srgbClr val="FF0000"/>
                </a:solidFill>
                <a:latin typeface="Arial" pitchFamily="34" charset="0"/>
                <a:cs typeface="Arial" pitchFamily="34" charset="0"/>
              </a:rPr>
              <a:t>):</a:t>
            </a:r>
            <a:r>
              <a:rPr lang="ar-SA" sz="2400" b="1">
                <a:solidFill>
                  <a:srgbClr val="FF0000"/>
                </a:solidFill>
                <a:latin typeface="Arial" pitchFamily="34" charset="0"/>
                <a:cs typeface="Arial" pitchFamily="34" charset="0"/>
              </a:rPr>
              <a:t> </a:t>
            </a:r>
          </a:p>
          <a:p>
            <a:pPr algn="just" rtl="1" fontAlgn="base">
              <a:spcBef>
                <a:spcPct val="0"/>
              </a:spcBef>
              <a:spcAft>
                <a:spcPct val="0"/>
              </a:spcAft>
            </a:pPr>
            <a:r>
              <a:rPr lang="ar-SA" sz="2400" b="1">
                <a:solidFill>
                  <a:prstClr val="black"/>
                </a:solidFill>
                <a:latin typeface="Arial" pitchFamily="34" charset="0"/>
                <a:cs typeface="Arial" pitchFamily="34" charset="0"/>
              </a:rPr>
              <a:t>في أوروبا تتدفق رياح جنوبية جافة ساخنة أسفل المنحدرات الشمالية لجبال الألب وتسمي محليا باسم رياح الفوهن</a:t>
            </a:r>
            <a:r>
              <a:rPr lang="ar-EG" sz="2400" b="1">
                <a:solidFill>
                  <a:prstClr val="black"/>
                </a:solidFill>
                <a:latin typeface="Arial" pitchFamily="34" charset="0"/>
                <a:cs typeface="Arial" pitchFamily="34" charset="0"/>
              </a:rPr>
              <a:t>،</a:t>
            </a:r>
            <a:r>
              <a:rPr lang="ar-SA" sz="2400" b="1">
                <a:solidFill>
                  <a:prstClr val="black"/>
                </a:solidFill>
                <a:latin typeface="Arial" pitchFamily="34" charset="0"/>
                <a:cs typeface="Arial" pitchFamily="34" charset="0"/>
              </a:rPr>
              <a:t> وبصفة عامة يطلق علماء الأرصاد الجوية إسم رياح الفوهن علي كل الرياح الجافة الساخنة المشابهة والتي تحدث في مناطق جبلية أخري من العالم، ومن المعروف علميا أنه إذا هب الهواء فوق جبل فإن درجة حرارته سوف تقل بمعدل التناقص الحراري الذاتي الجاف حتى تصل درجة حرارته إلي درجة حرارة نقطة الندي وإذا استمر الهواء في الصعود لأعلي يحدث تكثف وتتكون السحب وربما سقط منها الهطول وتقل درجة الحرارة داخل السحابة بمعدل التناقص الحراري الذاتي المشبع حتى يصل الهواء إلي الجانب تحت الرياح فيبدأ الهواء في الهبوط وترتفع درجة حرارته أولا بمعدل  الحرارة الذاتي المشبع حتى يترك السحابة وبعد ذلك ترتفع درجة حرارته بمعدل الحرارة الذاتي الجاف ويصل الهواء في النهاية عند سطح الأرض في الجانب تحت الرياح أسخن وأكثر جفافا من الهواء عند الجانب الآخر المواجه للرياح التي تسمي رياح الفوهن وبصفة عامة فإن الإختلاف في درجة الحرارة علي جاني الجبل تعتمد أساسا علي إرتفاع الجبل ورطوبة الهواء الصاعد أصلا. </a:t>
            </a:r>
          </a:p>
        </p:txBody>
      </p:sp>
    </p:spTree>
    <p:extLst>
      <p:ext uri="{BB962C8B-B14F-4D97-AF65-F5344CB8AC3E}">
        <p14:creationId xmlns:p14="http://schemas.microsoft.com/office/powerpoint/2010/main" val="2837568955"/>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descr="رياح الفوهن 1"/>
          <p:cNvSpPr>
            <a:spLocks noChangeArrowheads="1"/>
          </p:cNvSpPr>
          <p:nvPr/>
        </p:nvSpPr>
        <p:spPr bwMode="auto">
          <a:xfrm>
            <a:off x="381000" y="457200"/>
            <a:ext cx="8305800" cy="5181600"/>
          </a:xfrm>
          <a:prstGeom prst="rect">
            <a:avLst/>
          </a:prstGeom>
          <a:blipFill dpi="0" rotWithShape="0">
            <a:blip r:embed="rId2"/>
            <a:srcRect/>
            <a:stretch>
              <a:fillRect/>
            </a:stretch>
          </a:blipFill>
          <a:ln w="9525">
            <a:solidFill>
              <a:srgbClr val="000000"/>
            </a:solidFill>
            <a:miter lim="800000"/>
            <a:headEnd/>
            <a:tailEnd/>
          </a:ln>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0595" name="Rectangle 3"/>
          <p:cNvSpPr>
            <a:spLocks noChangeArrowheads="1"/>
          </p:cNvSpPr>
          <p:nvPr/>
        </p:nvSpPr>
        <p:spPr bwMode="auto">
          <a:xfrm>
            <a:off x="2347913" y="5865813"/>
            <a:ext cx="4183062"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fontAlgn="base">
              <a:spcBef>
                <a:spcPct val="0"/>
              </a:spcBef>
              <a:spcAft>
                <a:spcPct val="0"/>
              </a:spcAft>
            </a:pPr>
            <a:r>
              <a:rPr lang="ar-SA" sz="2800" b="1">
                <a:solidFill>
                  <a:prstClr val="black"/>
                </a:solidFill>
                <a:latin typeface="Arial" pitchFamily="34" charset="0"/>
                <a:cs typeface="Arial" pitchFamily="34" charset="0"/>
              </a:rPr>
              <a:t>رياح الفوهن    </a:t>
            </a:r>
            <a:r>
              <a:rPr lang="en-US" sz="2800" b="1">
                <a:solidFill>
                  <a:prstClr val="black"/>
                </a:solidFill>
                <a:latin typeface="Arial" pitchFamily="34" charset="0"/>
                <a:cs typeface="Arial" pitchFamily="34" charset="0"/>
              </a:rPr>
              <a:t> Foehn Wind</a:t>
            </a:r>
          </a:p>
        </p:txBody>
      </p:sp>
    </p:spTree>
    <p:extLst>
      <p:ext uri="{BB962C8B-B14F-4D97-AF65-F5344CB8AC3E}">
        <p14:creationId xmlns:p14="http://schemas.microsoft.com/office/powerpoint/2010/main" val="3028605762"/>
      </p:ext>
    </p:extLst>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1763509817"/>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704850"/>
            <a:ext cx="8229600" cy="895350"/>
          </a:xfrm>
        </p:spPr>
        <p:txBody>
          <a:bodyPr/>
          <a:lstStyle/>
          <a:p>
            <a:pPr algn="ctr" rtl="1"/>
            <a:r>
              <a:rPr lang="ar-EG" b="1" smtClean="0"/>
              <a:t>العوامل المؤثرة في الضغط </a:t>
            </a:r>
            <a:r>
              <a:rPr lang="ar-EG" sz="4400" b="1" smtClean="0"/>
              <a:t>الجوي</a:t>
            </a:r>
            <a:endParaRPr lang="en-US" sz="4400" b="1" smtClean="0"/>
          </a:p>
        </p:txBody>
      </p:sp>
      <p:sp>
        <p:nvSpPr>
          <p:cNvPr id="81923" name="Content Placeholder 2"/>
          <p:cNvSpPr>
            <a:spLocks noGrp="1"/>
          </p:cNvSpPr>
          <p:nvPr>
            <p:ph idx="1"/>
          </p:nvPr>
        </p:nvSpPr>
        <p:spPr/>
        <p:txBody>
          <a:bodyPr/>
          <a:lstStyle/>
          <a:p>
            <a:pPr algn="just" rtl="1"/>
            <a:r>
              <a:rPr lang="ar-EG" sz="2800" b="1" smtClean="0">
                <a:ea typeface="Majalla UI"/>
              </a:rPr>
              <a:t>أهم العوامل على المستويات الأفقية درجة حرارة الهواء، حيث يتناسب الضغط الجوي تناسباً عكسياً مع درجة حرارة الهواء.</a:t>
            </a:r>
          </a:p>
          <a:p>
            <a:pPr algn="just" rtl="1"/>
            <a:r>
              <a:rPr lang="ar-EG" sz="2800" b="1" smtClean="0">
                <a:ea typeface="Majalla UI"/>
              </a:rPr>
              <a:t>ينخفض مقدار الضغط الجوي مع الارتفاع رأسياً في الطبقات العليا من التروبوسفير؛ حيث ينخفض وزنه نتيجة نقص مكونات الهواء من الغازات الثقيلة وتخلخله مع الارتفاع.</a:t>
            </a:r>
          </a:p>
          <a:p>
            <a:pPr algn="just" rtl="1"/>
            <a:r>
              <a:rPr lang="ar-EG" sz="2800" b="1" smtClean="0">
                <a:ea typeface="Majalla UI"/>
              </a:rPr>
              <a:t>ينخفض مقدار الضغط الجوي الارتفاع الرأسي مع زيادة نسبة وجود بخار الماء؛ حيث يعد بخار الماء أخف وزناً من الهواء</a:t>
            </a:r>
          </a:p>
          <a:p>
            <a:pPr algn="just" rtl="1"/>
            <a:r>
              <a:rPr lang="ar-EG" sz="2800" b="1" smtClean="0">
                <a:ea typeface="Majalla UI"/>
              </a:rPr>
              <a:t>تتشكل حركة الهواء تبعاً لاختلافات الضغط الجوي</a:t>
            </a:r>
            <a:endParaRPr lang="en-US" sz="2800" b="1" smtClean="0"/>
          </a:p>
        </p:txBody>
      </p:sp>
    </p:spTree>
    <p:extLst>
      <p:ext uri="{BB962C8B-B14F-4D97-AF65-F5344CB8AC3E}">
        <p14:creationId xmlns:p14="http://schemas.microsoft.com/office/powerpoint/2010/main" val="1220743697"/>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704850"/>
            <a:ext cx="8229600" cy="819150"/>
          </a:xfrm>
        </p:spPr>
        <p:txBody>
          <a:bodyPr/>
          <a:lstStyle/>
          <a:p>
            <a:pPr algn="ctr" rtl="1" eaLnBrk="1" hangingPunct="1"/>
            <a:r>
              <a:rPr lang="ar-EG" sz="4400" b="1" dirty="0" smtClean="0"/>
              <a:t>نطاقات الضغط </a:t>
            </a:r>
            <a:r>
              <a:rPr lang="ar-EG" sz="4400" b="1" dirty="0" smtClean="0"/>
              <a:t>الجوي</a:t>
            </a:r>
            <a:endParaRPr lang="en-US" sz="4400" b="1"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6463" y="1752600"/>
            <a:ext cx="5442537" cy="4343400"/>
          </a:xfrm>
        </p:spPr>
      </p:pic>
    </p:spTree>
    <p:extLst>
      <p:ext uri="{BB962C8B-B14F-4D97-AF65-F5344CB8AC3E}">
        <p14:creationId xmlns:p14="http://schemas.microsoft.com/office/powerpoint/2010/main" val="907048485"/>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704850"/>
            <a:ext cx="8229600" cy="895350"/>
          </a:xfrm>
        </p:spPr>
        <p:txBody>
          <a:bodyPr/>
          <a:lstStyle/>
          <a:p>
            <a:pPr algn="ctr" rtl="1"/>
            <a:r>
              <a:rPr lang="ar-EG" sz="4000" b="1" smtClean="0"/>
              <a:t>انحدارات الضغط الجوي ونشوء الرياح</a:t>
            </a:r>
            <a:endParaRPr lang="en-US" sz="4000" b="1" smtClean="0"/>
          </a:p>
        </p:txBody>
      </p:sp>
      <p:sp>
        <p:nvSpPr>
          <p:cNvPr id="83971" name="Content Placeholder 2"/>
          <p:cNvSpPr>
            <a:spLocks noGrp="1"/>
          </p:cNvSpPr>
          <p:nvPr>
            <p:ph idx="1"/>
          </p:nvPr>
        </p:nvSpPr>
        <p:spPr/>
        <p:txBody>
          <a:bodyPr/>
          <a:lstStyle/>
          <a:p>
            <a:pPr algn="just" rtl="1"/>
            <a:r>
              <a:rPr lang="ar-EG" sz="2500" b="1" smtClean="0">
                <a:ea typeface="Majalla UI"/>
              </a:rPr>
              <a:t>يطلق على الفرق بين اختلاف مقدار الضغط الجوي لنقطتين تقعان على منسوب واحد تعبير انحدار الضغط الجوي </a:t>
            </a:r>
            <a:r>
              <a:rPr lang="en-US" sz="2500" b="1" smtClean="0"/>
              <a:t>Isobaric slope</a:t>
            </a:r>
            <a:r>
              <a:rPr lang="ar-EG" sz="2500" b="1" smtClean="0">
                <a:ea typeface="Majalla UI"/>
              </a:rPr>
              <a:t> </a:t>
            </a:r>
          </a:p>
          <a:p>
            <a:pPr algn="just" rtl="1"/>
            <a:r>
              <a:rPr lang="ar-EG" sz="2500" b="1" smtClean="0">
                <a:ea typeface="Majalla UI"/>
              </a:rPr>
              <a:t>ينساب الهواء على شكل رياح من مراكز الضغط الجوي المرتفع إلى مراكز الضغط الجوي المنخفض عند سطح الأرض.</a:t>
            </a:r>
          </a:p>
          <a:p>
            <a:pPr algn="just" rtl="1"/>
            <a:r>
              <a:rPr lang="ar-EG" sz="2500" b="1" smtClean="0">
                <a:ea typeface="Majalla UI"/>
              </a:rPr>
              <a:t>تتوقف سرعة انسياب الرياح وهبوبها على مدي شدة الانحدار الجوي وعمقه. ويطلق على الحركة الأفقية للهواء تعبير التأفق الهوائي</a:t>
            </a:r>
          </a:p>
          <a:p>
            <a:pPr algn="just" rtl="1"/>
            <a:r>
              <a:rPr lang="ar-EG" sz="2500" b="1" smtClean="0">
                <a:ea typeface="Majalla UI"/>
              </a:rPr>
              <a:t>الحركة الرأسية للهواء تشمل الدوامات الهوائية  والتيارات الهوائية الصاعدة</a:t>
            </a:r>
          </a:p>
          <a:p>
            <a:pPr algn="just" rtl="1"/>
            <a:r>
              <a:rPr lang="ar-EG" sz="2500" b="1" smtClean="0">
                <a:ea typeface="Majalla UI"/>
              </a:rPr>
              <a:t>وتتوقف حركة الهواء الرأسية على مراكز الضغط الجوي حيث ينتقل الهواء من مراكز الضغط الجوي المنخفض إلى مراكز الضغط الجوي المرتفع.</a:t>
            </a:r>
            <a:endParaRPr lang="en-US" sz="2500" b="1" smtClean="0"/>
          </a:p>
        </p:txBody>
      </p:sp>
    </p:spTree>
    <p:extLst>
      <p:ext uri="{BB962C8B-B14F-4D97-AF65-F5344CB8AC3E}">
        <p14:creationId xmlns:p14="http://schemas.microsoft.com/office/powerpoint/2010/main" val="3231413909"/>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4"/>
          <p:cNvSpPr>
            <a:spLocks noGrp="1" noRot="1" noChangeArrowheads="1"/>
          </p:cNvSpPr>
          <p:nvPr>
            <p:ph type="title"/>
          </p:nvPr>
        </p:nvSpPr>
        <p:spPr>
          <a:xfrm>
            <a:off x="457200" y="685800"/>
            <a:ext cx="8229600" cy="762000"/>
          </a:xfrm>
        </p:spPr>
        <p:txBody>
          <a:bodyPr/>
          <a:lstStyle/>
          <a:p>
            <a:pPr algn="ctr" rtl="1"/>
            <a:r>
              <a:rPr lang="ar-SA" sz="4000" b="1" smtClean="0"/>
              <a:t>الرياح السطحية  </a:t>
            </a:r>
            <a:r>
              <a:rPr lang="en-US" sz="4000" b="1" smtClean="0"/>
              <a:t>Surface Wind </a:t>
            </a:r>
          </a:p>
        </p:txBody>
      </p:sp>
      <p:sp>
        <p:nvSpPr>
          <p:cNvPr id="2053" name="Rectangle 5"/>
          <p:cNvSpPr>
            <a:spLocks noGrp="1" noRot="1" noChangeArrowheads="1"/>
          </p:cNvSpPr>
          <p:nvPr>
            <p:ph type="body" idx="1"/>
          </p:nvPr>
        </p:nvSpPr>
        <p:spPr>
          <a:xfrm>
            <a:off x="457200" y="1600200"/>
            <a:ext cx="8229600" cy="4876800"/>
          </a:xfrm>
        </p:spPr>
        <p:txBody>
          <a:bodyPr/>
          <a:lstStyle/>
          <a:p>
            <a:pPr algn="r" rtl="1">
              <a:defRPr/>
            </a:pPr>
            <a:r>
              <a:rPr lang="ar-SA" b="1" dirty="0" smtClean="0">
                <a:solidFill>
                  <a:srgbClr val="FF0000"/>
                </a:solidFill>
              </a:rPr>
              <a:t>س </a:t>
            </a:r>
            <a:r>
              <a:rPr lang="ar-SA" b="1" dirty="0">
                <a:solidFill>
                  <a:srgbClr val="FF0000"/>
                </a:solidFill>
              </a:rPr>
              <a:t>عرف الرياح؟ ثم أذكر ما هو المقصود بالرياح السطحية؟</a:t>
            </a:r>
            <a:r>
              <a:rPr lang="ar-SA" b="1" dirty="0"/>
              <a:t> </a:t>
            </a:r>
          </a:p>
          <a:p>
            <a:pPr algn="r" rtl="1">
              <a:defRPr/>
            </a:pPr>
            <a:r>
              <a:rPr lang="ar-SA" b="1" dirty="0" smtClean="0"/>
              <a:t>ج </a:t>
            </a:r>
            <a:r>
              <a:rPr lang="ar-SA" b="1" dirty="0"/>
              <a:t>الرياح هي عبارة عن هواء في حركة أفقية وتشير كلمة الرياح في علم الأرصاد الجوية إلي سريان عريض للهواء سواء عند سطح الأرض أو في طبقات الجو </a:t>
            </a:r>
            <a:r>
              <a:rPr lang="ar-SA" b="1" dirty="0" smtClean="0"/>
              <a:t>العليا</a:t>
            </a:r>
            <a:r>
              <a:rPr lang="ar-EG" b="1" dirty="0" smtClean="0"/>
              <a:t>.</a:t>
            </a:r>
          </a:p>
          <a:p>
            <a:pPr algn="just" rtl="1">
              <a:lnSpc>
                <a:spcPct val="80000"/>
              </a:lnSpc>
              <a:defRPr/>
            </a:pPr>
            <a:endParaRPr lang="ar-EG" b="1" dirty="0" smtClean="0">
              <a:solidFill>
                <a:srgbClr val="FF0000"/>
              </a:solidFill>
            </a:endParaRPr>
          </a:p>
          <a:p>
            <a:pPr algn="just" rtl="1">
              <a:lnSpc>
                <a:spcPct val="80000"/>
              </a:lnSpc>
              <a:defRPr/>
            </a:pPr>
            <a:r>
              <a:rPr lang="ar-EG" b="1" dirty="0" smtClean="0">
                <a:solidFill>
                  <a:srgbClr val="FF0000"/>
                </a:solidFill>
              </a:rPr>
              <a:t>أكمل</a:t>
            </a:r>
            <a:r>
              <a:rPr lang="ar-EG" b="1" dirty="0">
                <a:solidFill>
                  <a:srgbClr val="FF0000"/>
                </a:solidFill>
              </a:rPr>
              <a:t>؟ </a:t>
            </a:r>
            <a:r>
              <a:rPr lang="ar-SA" b="1" dirty="0">
                <a:solidFill>
                  <a:srgbClr val="FF0000"/>
                </a:solidFill>
              </a:rPr>
              <a:t>سرعة الرياح </a:t>
            </a:r>
            <a:r>
              <a:rPr lang="en-US" b="1" dirty="0">
                <a:solidFill>
                  <a:srgbClr val="FF0000"/>
                </a:solidFill>
              </a:rPr>
              <a:t>Wind Velocity</a:t>
            </a:r>
            <a:r>
              <a:rPr lang="ar-SA" b="1" dirty="0">
                <a:solidFill>
                  <a:srgbClr val="FF0000"/>
                </a:solidFill>
              </a:rPr>
              <a:t> هي كمية ....... لها مقدار وإتجاه ويسمي مقدار سرعة الرياح المتجه .......................</a:t>
            </a:r>
            <a:r>
              <a:rPr lang="en-US" b="1" dirty="0">
                <a:solidFill>
                  <a:srgbClr val="FF0000"/>
                </a:solidFill>
              </a:rPr>
              <a:t> </a:t>
            </a:r>
            <a:r>
              <a:rPr lang="ar-SA" b="1" dirty="0">
                <a:solidFill>
                  <a:srgbClr val="FF0000"/>
                </a:solidFill>
              </a:rPr>
              <a:t> ويسمي إتجاه سرعة الرياح المتجه بإتجاه الرياح </a:t>
            </a:r>
            <a:r>
              <a:rPr lang="en-US" b="1" dirty="0">
                <a:solidFill>
                  <a:srgbClr val="FF0000"/>
                </a:solidFill>
              </a:rPr>
              <a:t>Wind Direction</a:t>
            </a:r>
            <a:r>
              <a:rPr lang="ar-SA" b="1" dirty="0">
                <a:solidFill>
                  <a:srgbClr val="FF0000"/>
                </a:solidFill>
              </a:rPr>
              <a:t>.</a:t>
            </a:r>
          </a:p>
          <a:p>
            <a:pPr algn="just" rtl="1">
              <a:lnSpc>
                <a:spcPct val="80000"/>
              </a:lnSpc>
              <a:defRPr/>
            </a:pPr>
            <a:r>
              <a:rPr lang="ar-SA" b="1" dirty="0">
                <a:solidFill>
                  <a:srgbClr val="FF0000"/>
                </a:solidFill>
              </a:rPr>
              <a:t> </a:t>
            </a:r>
            <a:r>
              <a:rPr lang="ar-SA" b="1" dirty="0"/>
              <a:t>ج</a:t>
            </a:r>
            <a:r>
              <a:rPr lang="ar-EG" b="1" dirty="0"/>
              <a:t> </a:t>
            </a:r>
            <a:r>
              <a:rPr lang="ar-SA" b="1" dirty="0"/>
              <a:t>سرعة الرياح </a:t>
            </a:r>
            <a:r>
              <a:rPr lang="en-US" b="1" dirty="0"/>
              <a:t>Wind Velocity</a:t>
            </a:r>
            <a:r>
              <a:rPr lang="ar-SA" b="1" dirty="0"/>
              <a:t> هي كمية متجه لها مقدار وإتجاه ويسمي مقدار سرعة الرياح المتجه بسرعة الرياح</a:t>
            </a:r>
            <a:r>
              <a:rPr lang="en-US" b="1" dirty="0"/>
              <a:t> Wind Speed </a:t>
            </a:r>
            <a:r>
              <a:rPr lang="ar-SA" b="1" dirty="0"/>
              <a:t> ويسمي إتجاه سرعة الرياح المتجه بإتجاه الرياح </a:t>
            </a:r>
            <a:r>
              <a:rPr lang="en-US" b="1" dirty="0"/>
              <a:t>Wind Direction</a:t>
            </a:r>
            <a:r>
              <a:rPr lang="ar-SA" b="1" dirty="0"/>
              <a:t>.</a:t>
            </a:r>
          </a:p>
          <a:p>
            <a:pPr marL="0" indent="0" algn="just" rtl="1">
              <a:lnSpc>
                <a:spcPct val="80000"/>
              </a:lnSpc>
              <a:buFont typeface="Wingdings 2" pitchFamily="18" charset="2"/>
              <a:buNone/>
              <a:defRPr/>
            </a:pPr>
            <a:r>
              <a:rPr lang="ar-SA" sz="2800" b="1" dirty="0" smtClean="0"/>
              <a:t>    </a:t>
            </a:r>
            <a:endParaRPr lang="en-US" sz="2800" b="1" dirty="0"/>
          </a:p>
        </p:txBody>
      </p:sp>
    </p:spTree>
    <p:extLst>
      <p:ext uri="{BB962C8B-B14F-4D97-AF65-F5344CB8AC3E}">
        <p14:creationId xmlns:p14="http://schemas.microsoft.com/office/powerpoint/2010/main" val="264234937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704850"/>
            <a:ext cx="8229600" cy="895350"/>
          </a:xfrm>
        </p:spPr>
        <p:txBody>
          <a:bodyPr/>
          <a:lstStyle/>
          <a:p>
            <a:pPr algn="ctr" rtl="1"/>
            <a:r>
              <a:rPr lang="ar-SA" sz="4400" b="1" smtClean="0"/>
              <a:t>أجهزة قياس إتجاه وسرعة الرياح</a:t>
            </a:r>
            <a:endParaRPr lang="en-US" sz="4400" smtClean="0"/>
          </a:p>
        </p:txBody>
      </p:sp>
      <p:sp>
        <p:nvSpPr>
          <p:cNvPr id="3" name="Content Placeholder 2"/>
          <p:cNvSpPr>
            <a:spLocks noGrp="1"/>
          </p:cNvSpPr>
          <p:nvPr>
            <p:ph idx="1"/>
          </p:nvPr>
        </p:nvSpPr>
        <p:spPr>
          <a:xfrm>
            <a:off x="304800" y="1822450"/>
            <a:ext cx="8529638" cy="4572000"/>
          </a:xfrm>
        </p:spPr>
        <p:txBody>
          <a:bodyPr/>
          <a:lstStyle/>
          <a:p>
            <a:pPr algn="r" rtl="1">
              <a:defRPr/>
            </a:pPr>
            <a:r>
              <a:rPr lang="ar-EG" sz="2400" b="1" dirty="0" smtClean="0"/>
              <a:t>  </a:t>
            </a:r>
            <a:r>
              <a:rPr lang="ar-SA" sz="2400" b="1" u="sng" dirty="0" smtClean="0"/>
              <a:t>دوارة الرياح </a:t>
            </a:r>
            <a:r>
              <a:rPr lang="en-US" sz="2400" b="1" u="sng" dirty="0" smtClean="0"/>
              <a:t>Wind Vane</a:t>
            </a:r>
            <a:r>
              <a:rPr lang="ar-EG" sz="2400" b="1" dirty="0" smtClean="0"/>
              <a:t>                </a:t>
            </a:r>
            <a:r>
              <a:rPr lang="ar-SA" sz="2400" b="1" u="sng" dirty="0" smtClean="0"/>
              <a:t>الأنيموميتر </a:t>
            </a:r>
            <a:r>
              <a:rPr lang="en-US" sz="2400" b="1" u="sng" dirty="0" smtClean="0"/>
              <a:t>Anemometer</a:t>
            </a:r>
          </a:p>
          <a:p>
            <a:pPr algn="r" rtl="1">
              <a:defRPr/>
            </a:pPr>
            <a:endParaRPr lang="ar-EG" sz="2400" b="1" u="sng" dirty="0" smtClean="0"/>
          </a:p>
          <a:p>
            <a:pPr marL="0" indent="0" algn="r" rtl="1">
              <a:buFont typeface="Wingdings 2" pitchFamily="18" charset="2"/>
              <a:buNone/>
              <a:defRPr/>
            </a:pPr>
            <a:endParaRPr lang="ar-EG" sz="2800" b="1" u="sng" dirty="0" smtClean="0"/>
          </a:p>
          <a:p>
            <a:pPr marL="0" indent="0" algn="r" rtl="1">
              <a:buFont typeface="Wingdings 2" pitchFamily="18" charset="2"/>
              <a:buNone/>
              <a:defRPr/>
            </a:pPr>
            <a:endParaRPr lang="ar-EG" sz="2800" b="1" u="sng" dirty="0"/>
          </a:p>
          <a:p>
            <a:pPr marL="0" indent="0" algn="r" rtl="1">
              <a:buFont typeface="Wingdings 2" pitchFamily="18" charset="2"/>
              <a:buNone/>
              <a:defRPr/>
            </a:pPr>
            <a:endParaRPr lang="ar-EG" sz="2800" b="1" u="sng" dirty="0" smtClean="0"/>
          </a:p>
          <a:p>
            <a:pPr marL="0" indent="0" algn="r" rtl="1">
              <a:buFont typeface="Wingdings 2" pitchFamily="18" charset="2"/>
              <a:buNone/>
              <a:defRPr/>
            </a:pPr>
            <a:endParaRPr lang="ar-EG" sz="2800" b="1" u="sng" dirty="0"/>
          </a:p>
          <a:p>
            <a:pPr marL="0" indent="0" algn="r" rtl="1">
              <a:buFont typeface="Wingdings 2" pitchFamily="18" charset="2"/>
              <a:buNone/>
              <a:defRPr/>
            </a:pPr>
            <a:endParaRPr lang="ar-EG" sz="2800" b="1" u="sng" dirty="0"/>
          </a:p>
        </p:txBody>
      </p:sp>
      <p:sp>
        <p:nvSpPr>
          <p:cNvPr id="86020" name="Rectangle 4" descr="دوارة رياح 100000"/>
          <p:cNvSpPr>
            <a:spLocks noChangeArrowheads="1"/>
          </p:cNvSpPr>
          <p:nvPr/>
        </p:nvSpPr>
        <p:spPr bwMode="auto">
          <a:xfrm>
            <a:off x="5562600" y="2584450"/>
            <a:ext cx="2819400" cy="1524000"/>
          </a:xfrm>
          <a:prstGeom prst="rect">
            <a:avLst/>
          </a:prstGeom>
          <a:blipFill dpi="0" rotWithShape="0">
            <a:blip r:embed="rId2"/>
            <a:srcRect/>
            <a:stretch>
              <a:fillRect/>
            </a:stretch>
          </a:blipFill>
          <a:ln w="9525">
            <a:solidFill>
              <a:srgbClr val="000000"/>
            </a:solidFill>
            <a:miter lim="800000"/>
            <a:headEnd/>
            <a:tailEnd/>
          </a:ln>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86021" name="Rectangle 5" descr="wvane"/>
          <p:cNvSpPr>
            <a:spLocks noChangeArrowheads="1"/>
          </p:cNvSpPr>
          <p:nvPr/>
        </p:nvSpPr>
        <p:spPr bwMode="auto">
          <a:xfrm>
            <a:off x="5562600" y="4343400"/>
            <a:ext cx="2819400" cy="1524000"/>
          </a:xfrm>
          <a:prstGeom prst="rect">
            <a:avLst/>
          </a:prstGeom>
          <a:blipFill dpi="0" rotWithShape="0">
            <a:blip r:embed="rId3"/>
            <a:srcRect/>
            <a:stretch>
              <a:fillRect/>
            </a:stretch>
          </a:blipFill>
          <a:ln w="9525">
            <a:solidFill>
              <a:srgbClr val="000000"/>
            </a:solidFill>
            <a:miter lim="800000"/>
            <a:headEnd/>
            <a:tailEnd/>
          </a:ln>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86022" name="Rectangle 7" descr="WIND INSTRUMENT 1000"/>
          <p:cNvSpPr>
            <a:spLocks noChangeArrowheads="1"/>
          </p:cNvSpPr>
          <p:nvPr/>
        </p:nvSpPr>
        <p:spPr bwMode="auto">
          <a:xfrm>
            <a:off x="2941638" y="2584450"/>
            <a:ext cx="2193925" cy="3359150"/>
          </a:xfrm>
          <a:prstGeom prst="rect">
            <a:avLst/>
          </a:prstGeom>
          <a:blipFill dpi="0" rotWithShape="0">
            <a:blip r:embed="rId4"/>
            <a:srcRect/>
            <a:stretch>
              <a:fillRect/>
            </a:stretch>
          </a:blipFill>
          <a:ln w="9525">
            <a:solidFill>
              <a:srgbClr val="000000"/>
            </a:solidFill>
            <a:miter lim="800000"/>
            <a:headEnd/>
            <a:tailEnd/>
          </a:ln>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86023" name="Rectangle 8" descr="the wind instrument"/>
          <p:cNvSpPr>
            <a:spLocks noChangeArrowheads="1"/>
          </p:cNvSpPr>
          <p:nvPr/>
        </p:nvSpPr>
        <p:spPr bwMode="auto">
          <a:xfrm>
            <a:off x="395288" y="2584450"/>
            <a:ext cx="2286000" cy="3359150"/>
          </a:xfrm>
          <a:prstGeom prst="rect">
            <a:avLst/>
          </a:prstGeom>
          <a:blipFill dpi="0" rotWithShape="0">
            <a:blip r:embed="rId5"/>
            <a:srcRect/>
            <a:stretch>
              <a:fillRect/>
            </a:stretch>
          </a:blipFill>
          <a:ln w="9525">
            <a:solidFill>
              <a:srgbClr val="000000"/>
            </a:solidFill>
            <a:miter lim="800000"/>
            <a:headEnd/>
            <a:tailEnd/>
          </a:ln>
        </p:spPr>
        <p:txBody>
          <a:bodyPr/>
          <a:lstStyle/>
          <a:p>
            <a:pPr fontAlgn="base">
              <a:spcBef>
                <a:spcPct val="0"/>
              </a:spcBef>
              <a:spcAft>
                <a:spcPct val="0"/>
              </a:spcAft>
            </a:pPr>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38184579"/>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704850"/>
            <a:ext cx="8229600" cy="819150"/>
          </a:xfrm>
        </p:spPr>
        <p:txBody>
          <a:bodyPr/>
          <a:lstStyle/>
          <a:p>
            <a:pPr algn="ctr" rtl="1"/>
            <a:r>
              <a:rPr lang="ar-EG" sz="4000" b="1" smtClean="0"/>
              <a:t>إتجاهات الرياح</a:t>
            </a:r>
            <a:endParaRPr lang="en-US" sz="4000" b="1" smtClean="0"/>
          </a:p>
        </p:txBody>
      </p:sp>
      <p:sp>
        <p:nvSpPr>
          <p:cNvPr id="87043" name="Content Placeholder 2"/>
          <p:cNvSpPr>
            <a:spLocks noGrp="1"/>
          </p:cNvSpPr>
          <p:nvPr>
            <p:ph idx="1"/>
          </p:nvPr>
        </p:nvSpPr>
        <p:spPr/>
        <p:txBody>
          <a:bodyPr/>
          <a:lstStyle/>
          <a:p>
            <a:pPr algn="just" rtl="1"/>
            <a:r>
              <a:rPr lang="ar-SA" b="1" smtClean="0">
                <a:ea typeface="Majalla UI"/>
              </a:rPr>
              <a:t>إتجاه الرياح هو الإتجاه الذي تهب منه الرياح مقاسا من الشمال الحقيقي في إتجاه عقارب الساعة علي المقياس 000 </a:t>
            </a:r>
            <a:r>
              <a:rPr lang="en-US" b="1" smtClean="0"/>
              <a:t>°</a:t>
            </a:r>
            <a:r>
              <a:rPr lang="ar-SA" b="1" smtClean="0">
                <a:ea typeface="Majalla UI"/>
              </a:rPr>
              <a:t> إلي 360 </a:t>
            </a:r>
            <a:r>
              <a:rPr lang="en-US" b="1" smtClean="0"/>
              <a:t>°</a:t>
            </a:r>
            <a:r>
              <a:rPr lang="ar-SA" b="1" smtClean="0">
                <a:ea typeface="Majalla UI"/>
              </a:rPr>
              <a:t> أو بكارتات البوصلة (شمال </a:t>
            </a:r>
            <a:r>
              <a:rPr lang="en-US" b="1" smtClean="0"/>
              <a:t> N </a:t>
            </a:r>
            <a:r>
              <a:rPr lang="ar-SA" b="1" smtClean="0">
                <a:ea typeface="Majalla UI"/>
              </a:rPr>
              <a:t>- شمال </a:t>
            </a:r>
            <a:r>
              <a:rPr lang="ar-EG" b="1" smtClean="0">
                <a:ea typeface="Majalla UI"/>
              </a:rPr>
              <a:t>الشمال ال</a:t>
            </a:r>
            <a:r>
              <a:rPr lang="ar-SA" b="1" smtClean="0">
                <a:ea typeface="Majalla UI"/>
              </a:rPr>
              <a:t>شرق</a:t>
            </a:r>
            <a:r>
              <a:rPr lang="ar-EG" b="1" smtClean="0">
                <a:ea typeface="Majalla UI"/>
              </a:rPr>
              <a:t>ي</a:t>
            </a:r>
            <a:r>
              <a:rPr lang="ar-SA" b="1" smtClean="0">
                <a:ea typeface="Majalla UI"/>
              </a:rPr>
              <a:t> </a:t>
            </a:r>
            <a:r>
              <a:rPr lang="en-US" b="1" smtClean="0"/>
              <a:t>NNE</a:t>
            </a:r>
            <a:r>
              <a:rPr lang="ar-EG" b="1" smtClean="0">
                <a:ea typeface="Majalla UI"/>
              </a:rPr>
              <a:t> - </a:t>
            </a:r>
            <a:r>
              <a:rPr lang="ar-SA" b="1" smtClean="0">
                <a:ea typeface="Majalla UI"/>
              </a:rPr>
              <a:t>شمال شرق </a:t>
            </a:r>
            <a:r>
              <a:rPr lang="en-US" b="1" smtClean="0"/>
              <a:t>NE </a:t>
            </a:r>
            <a:r>
              <a:rPr lang="ar-EG" b="1" smtClean="0">
                <a:ea typeface="Majalla UI"/>
              </a:rPr>
              <a:t>-</a:t>
            </a:r>
            <a:r>
              <a:rPr lang="ar-SA" b="1" smtClean="0">
                <a:ea typeface="Majalla UI"/>
              </a:rPr>
              <a:t> ش</a:t>
            </a:r>
            <a:r>
              <a:rPr lang="ar-EG" b="1" smtClean="0">
                <a:ea typeface="Majalla UI"/>
              </a:rPr>
              <a:t>رق</a:t>
            </a:r>
            <a:r>
              <a:rPr lang="ar-SA" b="1" smtClean="0">
                <a:ea typeface="Majalla UI"/>
              </a:rPr>
              <a:t> </a:t>
            </a:r>
            <a:r>
              <a:rPr lang="ar-EG" b="1" smtClean="0">
                <a:ea typeface="Majalla UI"/>
              </a:rPr>
              <a:t>الشمال ال</a:t>
            </a:r>
            <a:r>
              <a:rPr lang="ar-SA" b="1" smtClean="0">
                <a:ea typeface="Majalla UI"/>
              </a:rPr>
              <a:t>شرق</a:t>
            </a:r>
            <a:r>
              <a:rPr lang="ar-EG" b="1" smtClean="0">
                <a:ea typeface="Majalla UI"/>
              </a:rPr>
              <a:t>ي</a:t>
            </a:r>
            <a:r>
              <a:rPr lang="ar-SA" b="1" smtClean="0">
                <a:ea typeface="Majalla UI"/>
              </a:rPr>
              <a:t> </a:t>
            </a:r>
            <a:r>
              <a:rPr lang="en-US" b="1" smtClean="0"/>
              <a:t>ENE </a:t>
            </a:r>
            <a:r>
              <a:rPr lang="ar-EG" b="1" smtClean="0">
                <a:ea typeface="Majalla UI"/>
              </a:rPr>
              <a:t>- </a:t>
            </a:r>
            <a:r>
              <a:rPr lang="ar-SA" b="1" smtClean="0">
                <a:ea typeface="Majalla UI"/>
              </a:rPr>
              <a:t>شرق </a:t>
            </a:r>
            <a:r>
              <a:rPr lang="en-US" b="1" smtClean="0"/>
              <a:t>E </a:t>
            </a:r>
            <a:r>
              <a:rPr lang="ar-EG" b="1" smtClean="0">
                <a:ea typeface="Majalla UI"/>
              </a:rPr>
              <a:t>– شرق ال</a:t>
            </a:r>
            <a:r>
              <a:rPr lang="ar-SA" b="1" smtClean="0">
                <a:ea typeface="Majalla UI"/>
              </a:rPr>
              <a:t>جنوب </a:t>
            </a:r>
            <a:r>
              <a:rPr lang="ar-EG" b="1" smtClean="0">
                <a:ea typeface="Majalla UI"/>
              </a:rPr>
              <a:t>ال</a:t>
            </a:r>
            <a:r>
              <a:rPr lang="ar-SA" b="1" smtClean="0">
                <a:ea typeface="Majalla UI"/>
              </a:rPr>
              <a:t>شرق</a:t>
            </a:r>
            <a:r>
              <a:rPr lang="ar-EG" b="1" smtClean="0">
                <a:ea typeface="Majalla UI"/>
              </a:rPr>
              <a:t>ي </a:t>
            </a:r>
            <a:r>
              <a:rPr lang="en-US" b="1" smtClean="0"/>
              <a:t>ESE</a:t>
            </a:r>
            <a:r>
              <a:rPr lang="ar-EG" b="1" smtClean="0">
                <a:ea typeface="Majalla UI"/>
              </a:rPr>
              <a:t> </a:t>
            </a:r>
            <a:r>
              <a:rPr lang="en-US" b="1" smtClean="0"/>
              <a:t>-</a:t>
            </a:r>
            <a:r>
              <a:rPr lang="ar-SA" b="1" smtClean="0">
                <a:ea typeface="Majalla UI"/>
              </a:rPr>
              <a:t>جنوب شرق</a:t>
            </a:r>
            <a:r>
              <a:rPr lang="en-US" b="1" smtClean="0"/>
              <a:t>SE </a:t>
            </a:r>
            <a:r>
              <a:rPr lang="ar-EG" b="1" smtClean="0">
                <a:ea typeface="Majalla UI"/>
              </a:rPr>
              <a:t>- جنوب ال</a:t>
            </a:r>
            <a:r>
              <a:rPr lang="ar-SA" b="1" smtClean="0">
                <a:ea typeface="Majalla UI"/>
              </a:rPr>
              <a:t>جنوب </a:t>
            </a:r>
            <a:r>
              <a:rPr lang="ar-EG" b="1" smtClean="0">
                <a:ea typeface="Majalla UI"/>
              </a:rPr>
              <a:t>ال</a:t>
            </a:r>
            <a:r>
              <a:rPr lang="ar-SA" b="1" smtClean="0">
                <a:ea typeface="Majalla UI"/>
              </a:rPr>
              <a:t>شرق</a:t>
            </a:r>
            <a:r>
              <a:rPr lang="ar-EG" b="1" smtClean="0">
                <a:ea typeface="Majalla UI"/>
              </a:rPr>
              <a:t>ي </a:t>
            </a:r>
            <a:r>
              <a:rPr lang="en-US" b="1" smtClean="0"/>
              <a:t>SSE</a:t>
            </a:r>
            <a:r>
              <a:rPr lang="ar-EG" b="1" smtClean="0">
                <a:ea typeface="Majalla UI"/>
              </a:rPr>
              <a:t>- </a:t>
            </a:r>
            <a:r>
              <a:rPr lang="ar-SA" b="1" smtClean="0">
                <a:ea typeface="Majalla UI"/>
              </a:rPr>
              <a:t>جنوب </a:t>
            </a:r>
            <a:r>
              <a:rPr lang="en-US" b="1" smtClean="0"/>
              <a:t>S</a:t>
            </a:r>
            <a:r>
              <a:rPr lang="ar-EG" b="1" smtClean="0">
                <a:ea typeface="Majalla UI"/>
              </a:rPr>
              <a:t> – جنوب ال</a:t>
            </a:r>
            <a:r>
              <a:rPr lang="ar-SA" b="1" smtClean="0">
                <a:ea typeface="Majalla UI"/>
              </a:rPr>
              <a:t>جنوب </a:t>
            </a:r>
            <a:r>
              <a:rPr lang="ar-EG" b="1" smtClean="0">
                <a:ea typeface="Majalla UI"/>
              </a:rPr>
              <a:t>ال</a:t>
            </a:r>
            <a:r>
              <a:rPr lang="ar-SA" b="1" smtClean="0">
                <a:ea typeface="Majalla UI"/>
              </a:rPr>
              <a:t>غرب</a:t>
            </a:r>
            <a:r>
              <a:rPr lang="ar-EG" b="1" smtClean="0">
                <a:ea typeface="Majalla UI"/>
              </a:rPr>
              <a:t>ي</a:t>
            </a:r>
            <a:r>
              <a:rPr lang="ar-SA" b="1" smtClean="0">
                <a:ea typeface="Majalla UI"/>
              </a:rPr>
              <a:t> </a:t>
            </a:r>
            <a:r>
              <a:rPr lang="en-US" b="1" smtClean="0"/>
              <a:t>SSW</a:t>
            </a:r>
            <a:r>
              <a:rPr lang="ar-EG" b="1" smtClean="0">
                <a:ea typeface="Majalla UI"/>
              </a:rPr>
              <a:t>- </a:t>
            </a:r>
            <a:r>
              <a:rPr lang="ar-SA" b="1" smtClean="0">
                <a:ea typeface="Majalla UI"/>
              </a:rPr>
              <a:t>جنوب غرب</a:t>
            </a:r>
            <a:r>
              <a:rPr lang="en-US" b="1" smtClean="0"/>
              <a:t>SW </a:t>
            </a:r>
            <a:r>
              <a:rPr lang="ar-EG" b="1" smtClean="0">
                <a:ea typeface="Majalla UI"/>
              </a:rPr>
              <a:t>- غرب ال</a:t>
            </a:r>
            <a:r>
              <a:rPr lang="ar-SA" b="1" smtClean="0">
                <a:ea typeface="Majalla UI"/>
              </a:rPr>
              <a:t>جنوب </a:t>
            </a:r>
            <a:r>
              <a:rPr lang="ar-EG" b="1" smtClean="0">
                <a:ea typeface="Majalla UI"/>
              </a:rPr>
              <a:t>ال</a:t>
            </a:r>
            <a:r>
              <a:rPr lang="ar-SA" b="1" smtClean="0">
                <a:ea typeface="Majalla UI"/>
              </a:rPr>
              <a:t>غرب</a:t>
            </a:r>
            <a:r>
              <a:rPr lang="ar-EG" b="1" smtClean="0">
                <a:ea typeface="Majalla UI"/>
              </a:rPr>
              <a:t>ي</a:t>
            </a:r>
            <a:r>
              <a:rPr lang="ar-SA" b="1" smtClean="0">
                <a:ea typeface="Majalla UI"/>
              </a:rPr>
              <a:t> </a:t>
            </a:r>
            <a:r>
              <a:rPr lang="en-US" b="1" smtClean="0"/>
              <a:t>WSW</a:t>
            </a:r>
            <a:r>
              <a:rPr lang="ar-EG" b="1" smtClean="0">
                <a:ea typeface="Majalla UI"/>
              </a:rPr>
              <a:t>-</a:t>
            </a:r>
            <a:r>
              <a:rPr lang="ar-SA" b="1" smtClean="0">
                <a:ea typeface="Majalla UI"/>
              </a:rPr>
              <a:t>غرب </a:t>
            </a:r>
            <a:r>
              <a:rPr lang="en-US" b="1" smtClean="0"/>
              <a:t>W</a:t>
            </a:r>
            <a:r>
              <a:rPr lang="ar-EG" b="1" smtClean="0">
                <a:ea typeface="Majalla UI"/>
              </a:rPr>
              <a:t>- غرب ال</a:t>
            </a:r>
            <a:r>
              <a:rPr lang="ar-SA" b="1" smtClean="0">
                <a:ea typeface="Majalla UI"/>
              </a:rPr>
              <a:t>شمال </a:t>
            </a:r>
            <a:r>
              <a:rPr lang="ar-EG" b="1" smtClean="0">
                <a:ea typeface="Majalla UI"/>
              </a:rPr>
              <a:t>ال</a:t>
            </a:r>
            <a:r>
              <a:rPr lang="ar-SA" b="1" smtClean="0">
                <a:ea typeface="Majalla UI"/>
              </a:rPr>
              <a:t>غرب</a:t>
            </a:r>
            <a:r>
              <a:rPr lang="ar-EG" b="1" smtClean="0">
                <a:ea typeface="Majalla UI"/>
              </a:rPr>
              <a:t>ي</a:t>
            </a:r>
            <a:r>
              <a:rPr lang="ar-SA" b="1" smtClean="0">
                <a:ea typeface="Majalla UI"/>
              </a:rPr>
              <a:t> </a:t>
            </a:r>
            <a:r>
              <a:rPr lang="en-US" b="1" smtClean="0"/>
              <a:t>WNW</a:t>
            </a:r>
            <a:r>
              <a:rPr lang="ar-EG" b="1" smtClean="0">
                <a:ea typeface="Majalla UI"/>
              </a:rPr>
              <a:t>-  </a:t>
            </a:r>
            <a:r>
              <a:rPr lang="ar-SA" b="1" smtClean="0">
                <a:ea typeface="Majalla UI"/>
              </a:rPr>
              <a:t>شمال غرب </a:t>
            </a:r>
            <a:r>
              <a:rPr lang="en-US" b="1" smtClean="0"/>
              <a:t>NW</a:t>
            </a:r>
            <a:r>
              <a:rPr lang="ar-EG" b="1" smtClean="0">
                <a:ea typeface="Majalla UI"/>
              </a:rPr>
              <a:t>- </a:t>
            </a:r>
            <a:r>
              <a:rPr lang="ar-SA" b="1" smtClean="0">
                <a:ea typeface="Majalla UI"/>
              </a:rPr>
              <a:t>شمال </a:t>
            </a:r>
            <a:r>
              <a:rPr lang="ar-EG" b="1" smtClean="0">
                <a:ea typeface="Majalla UI"/>
              </a:rPr>
              <a:t>الشمال ال</a:t>
            </a:r>
            <a:r>
              <a:rPr lang="ar-SA" b="1" smtClean="0">
                <a:ea typeface="Majalla UI"/>
              </a:rPr>
              <a:t>غرب</a:t>
            </a:r>
            <a:r>
              <a:rPr lang="ar-EG" b="1" smtClean="0">
                <a:ea typeface="Majalla UI"/>
              </a:rPr>
              <a:t>ي</a:t>
            </a:r>
            <a:r>
              <a:rPr lang="ar-SA" b="1" smtClean="0">
                <a:ea typeface="Majalla UI"/>
              </a:rPr>
              <a:t> </a:t>
            </a:r>
            <a:r>
              <a:rPr lang="en-US" b="1" smtClean="0"/>
              <a:t>NNW</a:t>
            </a:r>
            <a:r>
              <a:rPr lang="ar-SA" b="1" smtClean="0">
                <a:ea typeface="Majalla UI"/>
              </a:rPr>
              <a:t>) وفـي حالـة عدم وجود </a:t>
            </a:r>
            <a:r>
              <a:rPr lang="ar-EG" b="1" smtClean="0">
                <a:ea typeface="Majalla UI"/>
              </a:rPr>
              <a:t>حركة للهواء</a:t>
            </a:r>
            <a:r>
              <a:rPr lang="ar-SA" b="1" smtClean="0">
                <a:ea typeface="Majalla UI"/>
              </a:rPr>
              <a:t> يطلق علي الرياح كلمة رياح ساكنة </a:t>
            </a:r>
            <a:r>
              <a:rPr lang="en-US" b="1" smtClean="0"/>
              <a:t>Calm Wind</a:t>
            </a:r>
            <a:r>
              <a:rPr lang="ar-SA" b="1" smtClean="0">
                <a:ea typeface="Majalla UI"/>
              </a:rPr>
              <a:t>. </a:t>
            </a:r>
            <a:endParaRPr lang="en-US" b="1" smtClean="0"/>
          </a:p>
          <a:p>
            <a:pPr algn="r" rtl="1"/>
            <a:endParaRPr lang="en-US" smtClean="0"/>
          </a:p>
        </p:txBody>
      </p:sp>
    </p:spTree>
    <p:extLst>
      <p:ext uri="{BB962C8B-B14F-4D97-AF65-F5344CB8AC3E}">
        <p14:creationId xmlns:p14="http://schemas.microsoft.com/office/powerpoint/2010/main" val="1787992033"/>
      </p:ext>
    </p:extLst>
  </p:cSld>
  <p:clrMapOvr>
    <a:masterClrMapping/>
  </p:clrMapOvr>
  <p:transition>
    <p:wedg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11</TotalTime>
  <Words>2099</Words>
  <Application>Microsoft Office PowerPoint</Application>
  <PresentationFormat>On-screen Show (4:3)</PresentationFormat>
  <Paragraphs>107</Paragraphs>
  <Slides>33</Slides>
  <Notes>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Flow</vt:lpstr>
      <vt:lpstr>2_Flow</vt:lpstr>
      <vt:lpstr>PowerPoint Presentation</vt:lpstr>
      <vt:lpstr>الضغط الجوي وحركة الهواء</vt:lpstr>
      <vt:lpstr>الضغط الجوي Atmospheric pressure</vt:lpstr>
      <vt:lpstr>العوامل المؤثرة في الضغط الجوي</vt:lpstr>
      <vt:lpstr>نطاقات الضغط الجوي</vt:lpstr>
      <vt:lpstr>انحدارات الضغط الجوي ونشوء الرياح</vt:lpstr>
      <vt:lpstr>الرياح السطحية  Surface Wind </vt:lpstr>
      <vt:lpstr>أجهزة قياس إتجاه وسرعة الرياح</vt:lpstr>
      <vt:lpstr>إتجاهات الرياح</vt:lpstr>
      <vt:lpstr>العوامل المؤثرة في اتجاه الرياح وسرعتها</vt:lpstr>
      <vt:lpstr>تأثير قوى الانحراف أو قوة كوريولي(نتيجة لدوران الأرض)</vt:lpstr>
      <vt:lpstr>قوة تدرج الضغط  Pressure Gradient Force</vt:lpstr>
      <vt:lpstr>قوة الاحتكاك The frictional force</vt:lpstr>
      <vt:lpstr>قوة الطرد المركزية Centrifugal Force</vt:lpstr>
      <vt:lpstr>  الدورة العامة للرياح General Circulation of Wind</vt:lpstr>
      <vt:lpstr>ما هو السبب الرئيسي في تكوين الدورة العامة للرياح؟</vt:lpstr>
      <vt:lpstr>الدورة العامة للرياح</vt:lpstr>
      <vt:lpstr>PowerPoint Presentation</vt:lpstr>
      <vt:lpstr>PowerPoint Presentation</vt:lpstr>
      <vt:lpstr>أنواع الرياح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2016-10-15T18:28:56Z</dcterms:created>
  <dcterms:modified xsi:type="dcterms:W3CDTF">2016-10-15T18:40:41Z</dcterms:modified>
</cp:coreProperties>
</file>